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305" r:id="rId2"/>
    <p:sldId id="306" r:id="rId3"/>
    <p:sldId id="307" r:id="rId4"/>
    <p:sldId id="308" r:id="rId5"/>
    <p:sldId id="315" r:id="rId6"/>
    <p:sldId id="301" r:id="rId7"/>
    <p:sldId id="296" r:id="rId8"/>
    <p:sldId id="309" r:id="rId9"/>
    <p:sldId id="316" r:id="rId10"/>
    <p:sldId id="270" r:id="rId11"/>
    <p:sldId id="259" r:id="rId12"/>
    <p:sldId id="261" r:id="rId13"/>
    <p:sldId id="299" r:id="rId14"/>
    <p:sldId id="285" r:id="rId15"/>
    <p:sldId id="314" r:id="rId16"/>
    <p:sldId id="312" r:id="rId17"/>
    <p:sldId id="313" r:id="rId18"/>
    <p:sldId id="317" r:id="rId19"/>
  </p:sldIdLst>
  <p:sldSz cx="9144000" cy="6858000" type="screen4x3"/>
  <p:notesSz cx="6858000" cy="99472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B68156"/>
    <a:srgbClr val="FAB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6605" autoAdjust="0"/>
    <p:restoredTop sz="94660"/>
  </p:normalViewPr>
  <p:slideViewPr>
    <p:cSldViewPr>
      <p:cViewPr varScale="1">
        <p:scale>
          <a:sx n="74" d="100"/>
          <a:sy n="74" d="100"/>
        </p:scale>
        <p:origin x="17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ormusse\Desktop\PpaerGulliesSucession\GulliesTotalSetsUpdate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ormusse\Desktop\PpaerGulliesSucession\GulliesTotalSetsUpdat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284001752922713E-2"/>
          <c:y val="8.1438356790767011E-2"/>
          <c:w val="0.85787660743484284"/>
          <c:h val="0.74938317444988845"/>
        </c:manualLayout>
      </c:layout>
      <c:scatterChart>
        <c:scatterStyle val="lineMarker"/>
        <c:varyColors val="0"/>
        <c:ser>
          <c:idx val="1"/>
          <c:order val="0"/>
          <c:tx>
            <c:v>Western G.</c:v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spPr>
              <a:ln w="19050">
                <a:solidFill>
                  <a:srgbClr val="C00000"/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'Mechanic content'!$B$17:$B$22</c:f>
              <c:numCache>
                <c:formatCode>General</c:formatCode>
                <c:ptCount val="6"/>
                <c:pt idx="0">
                  <c:v>0</c:v>
                </c:pt>
                <c:pt idx="1">
                  <c:v>1.4285714285714286</c:v>
                </c:pt>
                <c:pt idx="2">
                  <c:v>4</c:v>
                </c:pt>
                <c:pt idx="3">
                  <c:v>6.2857142857142856</c:v>
                </c:pt>
                <c:pt idx="4">
                  <c:v>9.2857142857142865</c:v>
                </c:pt>
                <c:pt idx="5">
                  <c:v>10</c:v>
                </c:pt>
              </c:numCache>
            </c:numRef>
          </c:xVal>
          <c:yVal>
            <c:numRef>
              <c:f>'Mechanic content'!$E$18:$E$22</c:f>
              <c:numCache>
                <c:formatCode>0.00</c:formatCode>
                <c:ptCount val="5"/>
                <c:pt idx="0">
                  <c:v>27.8</c:v>
                </c:pt>
                <c:pt idx="1">
                  <c:v>30.3</c:v>
                </c:pt>
                <c:pt idx="2">
                  <c:v>27.9</c:v>
                </c:pt>
                <c:pt idx="3">
                  <c:v>30</c:v>
                </c:pt>
                <c:pt idx="4">
                  <c:v>30.9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FE-491D-B81B-4F759C8169F9}"/>
            </c:ext>
          </c:extLst>
        </c:ser>
        <c:ser>
          <c:idx val="0"/>
          <c:order val="1"/>
          <c:tx>
            <c:v>Eastern G.</c:v>
          </c:tx>
          <c:spPr>
            <a:ln w="28575">
              <a:noFill/>
            </a:ln>
          </c:spPr>
          <c:marker>
            <c:symbol val="diamond"/>
            <c:size val="5"/>
          </c:marker>
          <c:trendline>
            <c:spPr>
              <a:ln w="19050">
                <a:solidFill>
                  <a:schemeClr val="tx2"/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xVal>
            <c:numRef>
              <c:f>'Mechanic content'!$B$68:$B$73</c:f>
              <c:numCache>
                <c:formatCode>General</c:formatCode>
                <c:ptCount val="6"/>
                <c:pt idx="0">
                  <c:v>0</c:v>
                </c:pt>
                <c:pt idx="1">
                  <c:v>2.421875</c:v>
                </c:pt>
                <c:pt idx="2">
                  <c:v>5.15625</c:v>
                </c:pt>
                <c:pt idx="3">
                  <c:v>7.65625</c:v>
                </c:pt>
                <c:pt idx="4">
                  <c:v>9.375</c:v>
                </c:pt>
                <c:pt idx="5">
                  <c:v>10</c:v>
                </c:pt>
              </c:numCache>
            </c:numRef>
          </c:xVal>
          <c:yVal>
            <c:numRef>
              <c:f>'Mechanic content'!$E$68:$E$73</c:f>
              <c:numCache>
                <c:formatCode>0.00</c:formatCode>
                <c:ptCount val="6"/>
                <c:pt idx="0">
                  <c:v>21.875</c:v>
                </c:pt>
                <c:pt idx="1">
                  <c:v>28</c:v>
                </c:pt>
                <c:pt idx="2">
                  <c:v>41.379310344827587</c:v>
                </c:pt>
                <c:pt idx="3">
                  <c:v>34.375</c:v>
                </c:pt>
                <c:pt idx="4">
                  <c:v>40</c:v>
                </c:pt>
                <c:pt idx="5">
                  <c:v>47.61904761904762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FE-491D-B81B-4F759C816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46899088"/>
        <c:axId val="-446889296"/>
      </c:scatterChart>
      <c:valAx>
        <c:axId val="-44689908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Distance from gully’ head [un-dimensional</a:t>
                </a:r>
                <a:r>
                  <a:rPr lang="en-US" sz="1100" baseline="0" dirty="0" smtClean="0"/>
                  <a:t> </a:t>
                </a:r>
                <a:r>
                  <a:rPr lang="en-US" sz="1100" dirty="0" smtClean="0"/>
                  <a:t>units]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17570469301517139"/>
              <c:y val="0.905841570024813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he-IL"/>
          </a:p>
        </c:txPr>
        <c:crossAx val="-446889296"/>
        <c:crosses val="autoZero"/>
        <c:crossBetween val="midCat"/>
        <c:majorUnit val="2"/>
      </c:valAx>
      <c:valAx>
        <c:axId val="-446889296"/>
        <c:scaling>
          <c:orientation val="minMax"/>
          <c:max val="5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Fine Particles [%]</a:t>
                </a:r>
              </a:p>
            </c:rich>
          </c:tx>
          <c:layout>
            <c:manualLayout>
              <c:xMode val="edge"/>
              <c:yMode val="edge"/>
              <c:x val="0"/>
              <c:y val="0.218608591328793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446899088"/>
        <c:crosses val="autoZero"/>
        <c:crossBetween val="midCat"/>
        <c:majorUnit val="10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1062992125984"/>
          <c:y val="5.1400554097404488E-2"/>
          <c:w val="0.82915048118985124"/>
          <c:h val="0.78355314960629918"/>
        </c:manualLayout>
      </c:layout>
      <c:scatterChart>
        <c:scatterStyle val="smoothMarker"/>
        <c:varyColors val="0"/>
        <c:ser>
          <c:idx val="0"/>
          <c:order val="0"/>
          <c:tx>
            <c:v>Bare</c:v>
          </c:tx>
          <c:spPr>
            <a:ln w="38100"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LycopersicumRootsAnalysis!$A$3:$A$16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13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23</c:v>
                </c:pt>
                <c:pt idx="13">
                  <c:v>25</c:v>
                </c:pt>
              </c:numCache>
            </c:numRef>
          </c:xVal>
          <c:yVal>
            <c:numRef>
              <c:f>LycopersicumRootsAnalysis!$B$3:$B$16</c:f>
              <c:numCache>
                <c:formatCode>General</c:formatCode>
                <c:ptCount val="14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254-4115-904B-CC6262308AD2}"/>
            </c:ext>
          </c:extLst>
        </c:ser>
        <c:ser>
          <c:idx val="1"/>
          <c:order val="1"/>
          <c:tx>
            <c:v>L. shawi (group)</c:v>
          </c:tx>
          <c:spPr>
            <a:ln w="50800">
              <a:solidFill>
                <a:schemeClr val="accent3">
                  <a:lumMod val="50000"/>
                </a:schemeClr>
              </a:solidFill>
              <a:prstDash val="sysDash"/>
            </a:ln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>
                <a:noFill/>
                <a:prstDash val="dash"/>
              </a:ln>
            </c:spPr>
          </c:marker>
          <c:xVal>
            <c:numRef>
              <c:f>LycopersicumRootsAnalysis!$C$3:$C$16</c:f>
              <c:numCache>
                <c:formatCode>General</c:formatCode>
                <c:ptCount val="14"/>
                <c:pt idx="0">
                  <c:v>40</c:v>
                </c:pt>
                <c:pt idx="1">
                  <c:v>42</c:v>
                </c:pt>
                <c:pt idx="2">
                  <c:v>40</c:v>
                </c:pt>
                <c:pt idx="3">
                  <c:v>40</c:v>
                </c:pt>
                <c:pt idx="4">
                  <c:v>39</c:v>
                </c:pt>
                <c:pt idx="5">
                  <c:v>33</c:v>
                </c:pt>
                <c:pt idx="6">
                  <c:v>23</c:v>
                </c:pt>
                <c:pt idx="7">
                  <c:v>16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xVal>
          <c:yVal>
            <c:numRef>
              <c:f>LycopersicumRootsAnalysis!$D$3:$D$16</c:f>
              <c:numCache>
                <c:formatCode>General</c:formatCode>
                <c:ptCount val="14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254-4115-904B-CC6262308AD2}"/>
            </c:ext>
          </c:extLst>
        </c:ser>
        <c:ser>
          <c:idx val="2"/>
          <c:order val="2"/>
          <c:tx>
            <c:v>L. shawi(single)</c:v>
          </c:tx>
          <c:spPr>
            <a:ln w="5715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triangle"/>
            <c:size val="8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LycopersicumRootsAnalysis!$E$3:$E$16</c:f>
              <c:numCache>
                <c:formatCode>General</c:formatCode>
                <c:ptCount val="14"/>
                <c:pt idx="0">
                  <c:v>18</c:v>
                </c:pt>
                <c:pt idx="1">
                  <c:v>17</c:v>
                </c:pt>
                <c:pt idx="2">
                  <c:v>15</c:v>
                </c:pt>
                <c:pt idx="3">
                  <c:v>5</c:v>
                </c:pt>
                <c:pt idx="4">
                  <c:v>0</c:v>
                </c:pt>
                <c:pt idx="5">
                  <c:v>3</c:v>
                </c:pt>
                <c:pt idx="6">
                  <c:v>6</c:v>
                </c:pt>
                <c:pt idx="7">
                  <c:v>12</c:v>
                </c:pt>
                <c:pt idx="8">
                  <c:v>20</c:v>
                </c:pt>
                <c:pt idx="9">
                  <c:v>22</c:v>
                </c:pt>
                <c:pt idx="10">
                  <c:v>28</c:v>
                </c:pt>
                <c:pt idx="11">
                  <c:v>30</c:v>
                </c:pt>
                <c:pt idx="12">
                  <c:v>31</c:v>
                </c:pt>
                <c:pt idx="13">
                  <c:v>31</c:v>
                </c:pt>
              </c:numCache>
            </c:numRef>
          </c:xVal>
          <c:yVal>
            <c:numRef>
              <c:f>LycopersicumRootsAnalysis!$F$3:$F$16</c:f>
              <c:numCache>
                <c:formatCode>General</c:formatCode>
                <c:ptCount val="14"/>
                <c:pt idx="0">
                  <c:v>-10</c:v>
                </c:pt>
                <c:pt idx="1">
                  <c:v>-17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254-4115-904B-CC6262308AD2}"/>
            </c:ext>
          </c:extLst>
        </c:ser>
        <c:ser>
          <c:idx val="3"/>
          <c:order val="3"/>
          <c:tx>
            <c:strRef>
              <c:f>LycopersicumRootsAnalysis!$G$2</c:f>
              <c:strCache>
                <c:ptCount val="1"/>
                <c:pt idx="0">
                  <c:v>S. capensis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  <a:prstDash val="dash"/>
              </a:ln>
            </c:spPr>
          </c:marker>
          <c:xVal>
            <c:numRef>
              <c:f>LycopersicumRootsAnalysis!$G$3:$G$16</c:f>
              <c:numCache>
                <c:formatCode>General</c:formatCode>
                <c:ptCount val="14"/>
                <c:pt idx="0">
                  <c:v>19.5</c:v>
                </c:pt>
                <c:pt idx="1">
                  <c:v>19</c:v>
                </c:pt>
                <c:pt idx="2">
                  <c:v>19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0</c:v>
                </c:pt>
                <c:pt idx="10">
                  <c:v>10</c:v>
                </c:pt>
                <c:pt idx="11">
                  <c:v>10</c:v>
                </c:pt>
                <c:pt idx="12">
                  <c:v>13</c:v>
                </c:pt>
                <c:pt idx="13">
                  <c:v>13</c:v>
                </c:pt>
              </c:numCache>
            </c:numRef>
          </c:xVal>
          <c:yVal>
            <c:numRef>
              <c:f>LycopersicumRootsAnalysis!$H$3:$H$16</c:f>
              <c:numCache>
                <c:formatCode>General</c:formatCode>
                <c:ptCount val="14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254-4115-904B-CC6262308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1532176"/>
        <c:axId val="-371519120"/>
      </c:scatterChart>
      <c:valAx>
        <c:axId val="-37153217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Distance from edge [cm]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371519120"/>
        <c:crosses val="autoZero"/>
        <c:crossBetween val="midCat"/>
      </c:valAx>
      <c:valAx>
        <c:axId val="-371519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Incision depth [cm]</a:t>
                </a:r>
              </a:p>
            </c:rich>
          </c:tx>
          <c:layout>
            <c:manualLayout>
              <c:xMode val="edge"/>
              <c:yMode val="edge"/>
              <c:x val="6.2289854623490412E-3"/>
              <c:y val="0.30657386323809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3715321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0651356080489938E-2"/>
          <c:y val="0.89258435614724574"/>
          <c:w val="0.95925284339457573"/>
          <c:h val="0.10741564385275429"/>
        </c:manualLayout>
      </c:layout>
      <c:overlay val="0"/>
      <c:txPr>
        <a:bodyPr/>
        <a:lstStyle/>
        <a:p>
          <a:pPr>
            <a:defRPr sz="1600" b="1"/>
          </a:pPr>
          <a:endParaRPr lang="he-IL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3556337853008"/>
          <c:y val="0.1677197907889329"/>
          <c:w val="0.83896213024423494"/>
          <c:h val="0.67127589099555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'SOM-Plots'!$C$30</c:f>
              <c:strCache>
                <c:ptCount val="1"/>
                <c:pt idx="0">
                  <c:v>Winter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</c:marker>
          <c:trendline>
            <c:spPr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'SOM-Plots'!$F$31:$F$36</c:f>
                <c:numCache>
                  <c:formatCode>General</c:formatCode>
                  <c:ptCount val="6"/>
                  <c:pt idx="0">
                    <c:v>0.40071252066461283</c:v>
                  </c:pt>
                  <c:pt idx="1">
                    <c:v>8.761878085649473E-2</c:v>
                  </c:pt>
                  <c:pt idx="2">
                    <c:v>0.19079265484789062</c:v>
                  </c:pt>
                  <c:pt idx="3">
                    <c:v>5.3824680227067233E-2</c:v>
                  </c:pt>
                  <c:pt idx="4">
                    <c:v>3.0157133299356868E-2</c:v>
                  </c:pt>
                  <c:pt idx="5">
                    <c:v>9.5142450772104148E-2</c:v>
                  </c:pt>
                </c:numCache>
              </c:numRef>
            </c:plus>
            <c:minus>
              <c:numRef>
                <c:f>'SOM-Plots'!$F$31:$F$36</c:f>
                <c:numCache>
                  <c:formatCode>General</c:formatCode>
                  <c:ptCount val="6"/>
                  <c:pt idx="0">
                    <c:v>0.40071252066461283</c:v>
                  </c:pt>
                  <c:pt idx="1">
                    <c:v>8.761878085649473E-2</c:v>
                  </c:pt>
                  <c:pt idx="2">
                    <c:v>0.19079265484789062</c:v>
                  </c:pt>
                  <c:pt idx="3">
                    <c:v>5.3824680227067233E-2</c:v>
                  </c:pt>
                  <c:pt idx="4">
                    <c:v>3.0157133299356868E-2</c:v>
                  </c:pt>
                  <c:pt idx="5">
                    <c:v>9.5142450772104148E-2</c:v>
                  </c:pt>
                </c:numCache>
              </c:numRef>
            </c:minus>
          </c:errBars>
          <c:xVal>
            <c:numRef>
              <c:f>'SOM-Plots'!$B$31:$B$36</c:f>
              <c:numCache>
                <c:formatCode>General</c:formatCode>
                <c:ptCount val="6"/>
                <c:pt idx="0">
                  <c:v>0</c:v>
                </c:pt>
                <c:pt idx="1">
                  <c:v>1.8367346938775511</c:v>
                </c:pt>
                <c:pt idx="2">
                  <c:v>4.4897959183673466</c:v>
                </c:pt>
                <c:pt idx="3">
                  <c:v>6.7346938775510203</c:v>
                </c:pt>
                <c:pt idx="4">
                  <c:v>9.795918367346939</c:v>
                </c:pt>
                <c:pt idx="5">
                  <c:v>10</c:v>
                </c:pt>
              </c:numCache>
            </c:numRef>
          </c:xVal>
          <c:yVal>
            <c:numRef>
              <c:f>'SOM-Plots'!$C$31:$C$36</c:f>
              <c:numCache>
                <c:formatCode>0.00</c:formatCode>
                <c:ptCount val="6"/>
                <c:pt idx="0">
                  <c:v>1.9670504607395394</c:v>
                </c:pt>
                <c:pt idx="1">
                  <c:v>1.0609195632774699</c:v>
                </c:pt>
                <c:pt idx="2">
                  <c:v>1.5791202856248838</c:v>
                </c:pt>
                <c:pt idx="3">
                  <c:v>1.0740515562707431</c:v>
                </c:pt>
                <c:pt idx="4">
                  <c:v>1.1269008988893101</c:v>
                </c:pt>
                <c:pt idx="5">
                  <c:v>1.1224052074400674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30-4A9F-BD29-55B02675450D}"/>
            </c:ext>
          </c:extLst>
        </c:ser>
        <c:ser>
          <c:idx val="2"/>
          <c:order val="1"/>
          <c:tx>
            <c:strRef>
              <c:f>'SOM-Plots'!$E$30</c:f>
              <c:strCache>
                <c:ptCount val="1"/>
                <c:pt idx="0">
                  <c:v>Summer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6"/>
          </c:marker>
          <c:trendline>
            <c:spPr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'SOM-Plots'!$H$31:$H$36</c:f>
                <c:numCache>
                  <c:formatCode>General</c:formatCode>
                  <c:ptCount val="6"/>
                  <c:pt idx="0">
                    <c:v>0.12705123087439413</c:v>
                  </c:pt>
                  <c:pt idx="1">
                    <c:v>9.5457760779445636E-2</c:v>
                  </c:pt>
                  <c:pt idx="2">
                    <c:v>1.3118328373927738E-2</c:v>
                  </c:pt>
                  <c:pt idx="3">
                    <c:v>0.15214249867050322</c:v>
                  </c:pt>
                  <c:pt idx="4">
                    <c:v>0.23203963810083281</c:v>
                  </c:pt>
                  <c:pt idx="5">
                    <c:v>7.116543945679138E-2</c:v>
                  </c:pt>
                </c:numCache>
              </c:numRef>
            </c:plus>
            <c:minus>
              <c:numRef>
                <c:f>'SOM-Plots'!$H$31:$H$36</c:f>
                <c:numCache>
                  <c:formatCode>General</c:formatCode>
                  <c:ptCount val="6"/>
                  <c:pt idx="0">
                    <c:v>0.12705123087439413</c:v>
                  </c:pt>
                  <c:pt idx="1">
                    <c:v>9.5457760779445636E-2</c:v>
                  </c:pt>
                  <c:pt idx="2">
                    <c:v>1.3118328373927738E-2</c:v>
                  </c:pt>
                  <c:pt idx="3">
                    <c:v>0.15214249867050322</c:v>
                  </c:pt>
                  <c:pt idx="4">
                    <c:v>0.23203963810083281</c:v>
                  </c:pt>
                  <c:pt idx="5">
                    <c:v>7.116543945679138E-2</c:v>
                  </c:pt>
                </c:numCache>
              </c:numRef>
            </c:minus>
          </c:errBars>
          <c:xVal>
            <c:numRef>
              <c:f>'SOM-Plots'!$B$31:$B$36</c:f>
              <c:numCache>
                <c:formatCode>General</c:formatCode>
                <c:ptCount val="6"/>
                <c:pt idx="0">
                  <c:v>0</c:v>
                </c:pt>
                <c:pt idx="1">
                  <c:v>1.8367346938775511</c:v>
                </c:pt>
                <c:pt idx="2">
                  <c:v>4.4897959183673466</c:v>
                </c:pt>
                <c:pt idx="3">
                  <c:v>6.7346938775510203</c:v>
                </c:pt>
                <c:pt idx="4">
                  <c:v>9.795918367346939</c:v>
                </c:pt>
                <c:pt idx="5">
                  <c:v>10</c:v>
                </c:pt>
              </c:numCache>
            </c:numRef>
          </c:xVal>
          <c:yVal>
            <c:numRef>
              <c:f>'SOM-Plots'!$E$31:$E$36</c:f>
              <c:numCache>
                <c:formatCode>0.00</c:formatCode>
                <c:ptCount val="6"/>
                <c:pt idx="0">
                  <c:v>1.718664301251845</c:v>
                </c:pt>
                <c:pt idx="1">
                  <c:v>1.5372756466495003</c:v>
                </c:pt>
                <c:pt idx="2">
                  <c:v>1.4720693111048673</c:v>
                </c:pt>
                <c:pt idx="3">
                  <c:v>1.786982553475837</c:v>
                </c:pt>
                <c:pt idx="4">
                  <c:v>1.7860279315881995</c:v>
                </c:pt>
                <c:pt idx="5">
                  <c:v>1.5148543998143729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30-4A9F-BD29-55B02675450D}"/>
            </c:ext>
          </c:extLst>
        </c:ser>
        <c:ser>
          <c:idx val="3"/>
          <c:order val="2"/>
          <c:tx>
            <c:v>Winter</c:v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trendline>
            <c:spPr>
              <a:ln w="19050">
                <a:solidFill>
                  <a:srgbClr val="002060"/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'SOM-Plots'!$F$121:$F$126</c:f>
                <c:numCache>
                  <c:formatCode>General</c:formatCode>
                  <c:ptCount val="6"/>
                  <c:pt idx="0">
                    <c:v>0.15933721205015</c:v>
                  </c:pt>
                  <c:pt idx="1">
                    <c:v>0.08</c:v>
                  </c:pt>
                  <c:pt idx="2">
                    <c:v>0.1</c:v>
                  </c:pt>
                  <c:pt idx="3">
                    <c:v>0.24640772825467819</c:v>
                  </c:pt>
                  <c:pt idx="4">
                    <c:v>0.03</c:v>
                  </c:pt>
                  <c:pt idx="5">
                    <c:v>0.27</c:v>
                  </c:pt>
                </c:numCache>
              </c:numRef>
            </c:plus>
            <c:minus>
              <c:numRef>
                <c:f>'SOM-Plots'!$F$121:$F$126</c:f>
                <c:numCache>
                  <c:formatCode>General</c:formatCode>
                  <c:ptCount val="6"/>
                  <c:pt idx="0">
                    <c:v>0.15933721205015</c:v>
                  </c:pt>
                  <c:pt idx="1">
                    <c:v>0.08</c:v>
                  </c:pt>
                  <c:pt idx="2">
                    <c:v>0.1</c:v>
                  </c:pt>
                  <c:pt idx="3">
                    <c:v>0.24640772825467819</c:v>
                  </c:pt>
                  <c:pt idx="4">
                    <c:v>0.03</c:v>
                  </c:pt>
                  <c:pt idx="5">
                    <c:v>0.27</c:v>
                  </c:pt>
                </c:numCache>
              </c:numRef>
            </c:minus>
          </c:errBars>
          <c:xVal>
            <c:numRef>
              <c:f>'SOM-Plots'!$B$121:$B$126</c:f>
              <c:numCache>
                <c:formatCode>General</c:formatCode>
                <c:ptCount val="6"/>
                <c:pt idx="0">
                  <c:v>0</c:v>
                </c:pt>
                <c:pt idx="1">
                  <c:v>2.421875</c:v>
                </c:pt>
                <c:pt idx="2">
                  <c:v>5.15625</c:v>
                </c:pt>
                <c:pt idx="3">
                  <c:v>7.65625</c:v>
                </c:pt>
                <c:pt idx="4">
                  <c:v>9.375</c:v>
                </c:pt>
                <c:pt idx="5">
                  <c:v>10</c:v>
                </c:pt>
              </c:numCache>
            </c:numRef>
          </c:xVal>
          <c:yVal>
            <c:numRef>
              <c:f>'SOM-Plots'!$C$121:$C$126</c:f>
              <c:numCache>
                <c:formatCode>0.00</c:formatCode>
                <c:ptCount val="6"/>
                <c:pt idx="0">
                  <c:v>1.9090138390883853</c:v>
                </c:pt>
                <c:pt idx="1">
                  <c:v>1.69</c:v>
                </c:pt>
                <c:pt idx="2">
                  <c:v>1.71</c:v>
                </c:pt>
                <c:pt idx="3">
                  <c:v>1.7274171227994388</c:v>
                </c:pt>
                <c:pt idx="4">
                  <c:v>1.73</c:v>
                </c:pt>
                <c:pt idx="5">
                  <c:v>1.19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30-4A9F-BD29-55B02675450D}"/>
            </c:ext>
          </c:extLst>
        </c:ser>
        <c:ser>
          <c:idx val="5"/>
          <c:order val="3"/>
          <c:tx>
            <c:v>Summer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trendline>
            <c:spPr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'SOM-Plots'!$H$121:$H$126</c:f>
                <c:numCache>
                  <c:formatCode>General</c:formatCode>
                  <c:ptCount val="6"/>
                  <c:pt idx="0">
                    <c:v>5.6385567168040635E-2</c:v>
                  </c:pt>
                  <c:pt idx="1">
                    <c:v>0.3</c:v>
                  </c:pt>
                  <c:pt idx="2">
                    <c:v>0.13</c:v>
                  </c:pt>
                  <c:pt idx="3">
                    <c:v>0.12613542588521173</c:v>
                  </c:pt>
                  <c:pt idx="4">
                    <c:v>0.24837438025689171</c:v>
                  </c:pt>
                  <c:pt idx="5">
                    <c:v>0.30488948123256154</c:v>
                  </c:pt>
                </c:numCache>
              </c:numRef>
            </c:plus>
            <c:minus>
              <c:numRef>
                <c:f>'SOM-Plots'!$H$121:$H$126</c:f>
                <c:numCache>
                  <c:formatCode>General</c:formatCode>
                  <c:ptCount val="6"/>
                  <c:pt idx="0">
                    <c:v>5.6385567168040635E-2</c:v>
                  </c:pt>
                  <c:pt idx="1">
                    <c:v>0.3</c:v>
                  </c:pt>
                  <c:pt idx="2">
                    <c:v>0.13</c:v>
                  </c:pt>
                  <c:pt idx="3">
                    <c:v>0.12613542588521173</c:v>
                  </c:pt>
                  <c:pt idx="4">
                    <c:v>0.24837438025689171</c:v>
                  </c:pt>
                  <c:pt idx="5">
                    <c:v>0.30488948123256154</c:v>
                  </c:pt>
                </c:numCache>
              </c:numRef>
            </c:minus>
          </c:errBars>
          <c:xVal>
            <c:numRef>
              <c:f>'SOM-Plots'!$B$121:$B$126</c:f>
              <c:numCache>
                <c:formatCode>General</c:formatCode>
                <c:ptCount val="6"/>
                <c:pt idx="0">
                  <c:v>0</c:v>
                </c:pt>
                <c:pt idx="1">
                  <c:v>2.421875</c:v>
                </c:pt>
                <c:pt idx="2">
                  <c:v>5.15625</c:v>
                </c:pt>
                <c:pt idx="3">
                  <c:v>7.65625</c:v>
                </c:pt>
                <c:pt idx="4">
                  <c:v>9.375</c:v>
                </c:pt>
                <c:pt idx="5">
                  <c:v>10</c:v>
                </c:pt>
              </c:numCache>
            </c:numRef>
          </c:xVal>
          <c:yVal>
            <c:numRef>
              <c:f>'SOM-Plots'!$E$121:$E$126</c:f>
              <c:numCache>
                <c:formatCode>0.00</c:formatCode>
                <c:ptCount val="6"/>
                <c:pt idx="0">
                  <c:v>2.5863703448532682</c:v>
                </c:pt>
                <c:pt idx="1">
                  <c:v>2.58</c:v>
                </c:pt>
                <c:pt idx="2">
                  <c:v>2.34</c:v>
                </c:pt>
                <c:pt idx="3">
                  <c:v>2.3391535144618927</c:v>
                </c:pt>
                <c:pt idx="4">
                  <c:v>2.2731526553244628</c:v>
                </c:pt>
                <c:pt idx="5">
                  <c:v>2.0140536269965588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330-4A9F-BD29-55B026754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46896368"/>
        <c:axId val="-446895824"/>
      </c:scatterChart>
      <c:valAx>
        <c:axId val="-44689636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Distance from gully' head  [un-dimensional  units]</a:t>
                </a:r>
              </a:p>
            </c:rich>
          </c:tx>
          <c:layout>
            <c:manualLayout>
              <c:xMode val="edge"/>
              <c:yMode val="edge"/>
              <c:x val="0.17491142696089237"/>
              <c:y val="0.9125738026017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446895824"/>
        <c:crosses val="autoZero"/>
        <c:crossBetween val="midCat"/>
        <c:majorUnit val="2"/>
      </c:valAx>
      <c:valAx>
        <c:axId val="-446895824"/>
        <c:scaling>
          <c:orientation val="minMax"/>
          <c:max val="3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SOM [%]</a:t>
                </a:r>
              </a:p>
            </c:rich>
          </c:tx>
          <c:layout>
            <c:manualLayout>
              <c:xMode val="edge"/>
              <c:yMode val="edge"/>
              <c:x val="1.2957126688842913E-2"/>
              <c:y val="0.3579922290114029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446896368"/>
        <c:crosses val="autoZero"/>
        <c:crossBetween val="midCat"/>
      </c:val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9277377140516724"/>
          <c:y val="4.766739418870658E-2"/>
          <c:w val="0.64077602488612373"/>
          <c:h val="9.7735048108411424E-2"/>
        </c:manualLayout>
      </c:layout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4685039370082"/>
          <c:y val="0.14900663458734323"/>
          <c:w val="0.84599759405074371"/>
          <c:h val="0.67274897929425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SOM!$J$53</c:f>
              <c:strCache>
                <c:ptCount val="1"/>
                <c:pt idx="0">
                  <c:v>Winter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SOM!$M$54:$M$58</c:f>
                <c:numCache>
                  <c:formatCode>General</c:formatCode>
                  <c:ptCount val="5"/>
                  <c:pt idx="0">
                    <c:v>7.1563921614935189E-2</c:v>
                  </c:pt>
                  <c:pt idx="1">
                    <c:v>0.17815164637882402</c:v>
                  </c:pt>
                  <c:pt idx="2">
                    <c:v>0.12390059376388407</c:v>
                  </c:pt>
                  <c:pt idx="3">
                    <c:v>0.08</c:v>
                  </c:pt>
                  <c:pt idx="4">
                    <c:v>0.05</c:v>
                  </c:pt>
                </c:numCache>
              </c:numRef>
            </c:plus>
            <c:minus>
              <c:numRef>
                <c:f>SOM!$M$54:$M$58</c:f>
                <c:numCache>
                  <c:formatCode>General</c:formatCode>
                  <c:ptCount val="5"/>
                  <c:pt idx="0">
                    <c:v>7.1563921614935189E-2</c:v>
                  </c:pt>
                  <c:pt idx="1">
                    <c:v>0.17815164637882402</c:v>
                  </c:pt>
                  <c:pt idx="2">
                    <c:v>0.12390059376388407</c:v>
                  </c:pt>
                  <c:pt idx="3">
                    <c:v>0.08</c:v>
                  </c:pt>
                  <c:pt idx="4">
                    <c:v>0.05</c:v>
                  </c:pt>
                </c:numCache>
              </c:numRef>
            </c:minus>
          </c:errBars>
          <c:cat>
            <c:strRef>
              <c:f>SOM!$I$54:$I$58</c:f>
              <c:strCache>
                <c:ptCount val="5"/>
                <c:pt idx="0">
                  <c:v>NothField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SouthSlope </c:v>
                </c:pt>
                <c:pt idx="4">
                  <c:v>SouthField</c:v>
                </c:pt>
              </c:strCache>
            </c:strRef>
          </c:cat>
          <c:val>
            <c:numRef>
              <c:f>SOM!$J$54:$J$58</c:f>
              <c:numCache>
                <c:formatCode>0.00</c:formatCode>
                <c:ptCount val="5"/>
                <c:pt idx="0">
                  <c:v>1.7351286652049334</c:v>
                </c:pt>
                <c:pt idx="1">
                  <c:v>1.7451356174529398</c:v>
                </c:pt>
                <c:pt idx="2">
                  <c:v>1.983585378500947</c:v>
                </c:pt>
                <c:pt idx="3">
                  <c:v>1.69</c:v>
                </c:pt>
                <c:pt idx="4">
                  <c:v>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0-4A6C-957D-AA98D6D961B9}"/>
            </c:ext>
          </c:extLst>
        </c:ser>
        <c:ser>
          <c:idx val="1"/>
          <c:order val="1"/>
          <c:tx>
            <c:strRef>
              <c:f>SOM!$K$53</c:f>
              <c:strCache>
                <c:ptCount val="1"/>
                <c:pt idx="0">
                  <c:v>Spring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SOM!$N$54:$N$58</c:f>
                <c:numCache>
                  <c:formatCode>General</c:formatCode>
                  <c:ptCount val="5"/>
                  <c:pt idx="0">
                    <c:v>0.19364148411174778</c:v>
                  </c:pt>
                  <c:pt idx="1">
                    <c:v>0.01</c:v>
                  </c:pt>
                  <c:pt idx="2">
                    <c:v>0.13870154985756689</c:v>
                  </c:pt>
                  <c:pt idx="3">
                    <c:v>6.2037000000000002E-2</c:v>
                  </c:pt>
                  <c:pt idx="4">
                    <c:v>0.23019500000000084</c:v>
                  </c:pt>
                </c:numCache>
              </c:numRef>
            </c:plus>
            <c:minus>
              <c:numRef>
                <c:f>SOM!$N$54:$N$58</c:f>
                <c:numCache>
                  <c:formatCode>General</c:formatCode>
                  <c:ptCount val="5"/>
                  <c:pt idx="0">
                    <c:v>0.19364148411174778</c:v>
                  </c:pt>
                  <c:pt idx="1">
                    <c:v>0.01</c:v>
                  </c:pt>
                  <c:pt idx="2">
                    <c:v>0.13870154985756689</c:v>
                  </c:pt>
                  <c:pt idx="3">
                    <c:v>6.2037000000000002E-2</c:v>
                  </c:pt>
                  <c:pt idx="4">
                    <c:v>0.23019500000000084</c:v>
                  </c:pt>
                </c:numCache>
              </c:numRef>
            </c:minus>
          </c:errBars>
          <c:cat>
            <c:strRef>
              <c:f>SOM!$I$54:$I$58</c:f>
              <c:strCache>
                <c:ptCount val="5"/>
                <c:pt idx="0">
                  <c:v>NothField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SouthSlope </c:v>
                </c:pt>
                <c:pt idx="4">
                  <c:v>SouthField</c:v>
                </c:pt>
              </c:strCache>
            </c:strRef>
          </c:cat>
          <c:val>
            <c:numRef>
              <c:f>SOM!$K$54:$K$58</c:f>
              <c:numCache>
                <c:formatCode>0.00</c:formatCode>
                <c:ptCount val="5"/>
                <c:pt idx="0">
                  <c:v>1.8107309999999999</c:v>
                </c:pt>
                <c:pt idx="1">
                  <c:v>1.7</c:v>
                </c:pt>
                <c:pt idx="2">
                  <c:v>1.7882237142857142</c:v>
                </c:pt>
                <c:pt idx="3">
                  <c:v>1.75319</c:v>
                </c:pt>
                <c:pt idx="4">
                  <c:v>1.854919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0-4A6C-957D-AA98D6D961B9}"/>
            </c:ext>
          </c:extLst>
        </c:ser>
        <c:ser>
          <c:idx val="2"/>
          <c:order val="2"/>
          <c:tx>
            <c:strRef>
              <c:f>SOM!$L$53</c:f>
              <c:strCache>
                <c:ptCount val="1"/>
                <c:pt idx="0">
                  <c:v>Summer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SOM!$O$54:$O$58</c:f>
                <c:numCache>
                  <c:formatCode>General</c:formatCode>
                  <c:ptCount val="5"/>
                  <c:pt idx="0">
                    <c:v>0.12305167939625432</c:v>
                  </c:pt>
                  <c:pt idx="1">
                    <c:v>4.6677880590418212E-2</c:v>
                  </c:pt>
                  <c:pt idx="2">
                    <c:v>9.9462642782645536E-2</c:v>
                  </c:pt>
                  <c:pt idx="3">
                    <c:v>0.05</c:v>
                  </c:pt>
                  <c:pt idx="4">
                    <c:v>3.3000000000000002E-2</c:v>
                  </c:pt>
                </c:numCache>
              </c:numRef>
            </c:plus>
            <c:minus>
              <c:numRef>
                <c:f>SOM!$O$54:$O$58</c:f>
                <c:numCache>
                  <c:formatCode>General</c:formatCode>
                  <c:ptCount val="5"/>
                  <c:pt idx="0">
                    <c:v>0.12305167939625432</c:v>
                  </c:pt>
                  <c:pt idx="1">
                    <c:v>4.6677880590418212E-2</c:v>
                  </c:pt>
                  <c:pt idx="2">
                    <c:v>9.9462642782645536E-2</c:v>
                  </c:pt>
                  <c:pt idx="3">
                    <c:v>0.05</c:v>
                  </c:pt>
                  <c:pt idx="4">
                    <c:v>3.3000000000000002E-2</c:v>
                  </c:pt>
                </c:numCache>
              </c:numRef>
            </c:minus>
          </c:errBars>
          <c:cat>
            <c:strRef>
              <c:f>SOM!$I$54:$I$58</c:f>
              <c:strCache>
                <c:ptCount val="5"/>
                <c:pt idx="0">
                  <c:v>NothField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SouthSlope </c:v>
                </c:pt>
                <c:pt idx="4">
                  <c:v>SouthField</c:v>
                </c:pt>
              </c:strCache>
            </c:strRef>
          </c:cat>
          <c:val>
            <c:numRef>
              <c:f>SOM!$L$54:$L$58</c:f>
              <c:numCache>
                <c:formatCode>0.00</c:formatCode>
                <c:ptCount val="5"/>
                <c:pt idx="0">
                  <c:v>1.8001356156727517</c:v>
                </c:pt>
                <c:pt idx="1">
                  <c:v>1.7404580251317039</c:v>
                </c:pt>
                <c:pt idx="2">
                  <c:v>2.3227991533671966</c:v>
                </c:pt>
                <c:pt idx="3">
                  <c:v>2.09</c:v>
                </c:pt>
                <c:pt idx="4">
                  <c:v>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10-4A6C-957D-AA98D6D96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9969616"/>
        <c:axId val="-639966896"/>
      </c:barChart>
      <c:catAx>
        <c:axId val="-63996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639966896"/>
        <c:crosses val="autoZero"/>
        <c:auto val="1"/>
        <c:lblAlgn val="ctr"/>
        <c:lblOffset val="100"/>
        <c:noMultiLvlLbl val="0"/>
      </c:catAx>
      <c:valAx>
        <c:axId val="-639966896"/>
        <c:scaling>
          <c:orientation val="minMax"/>
          <c:max val="2.5"/>
          <c:min val="1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SOM [%]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3296635316418781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-639969616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.27083356873822984"/>
          <c:y val="4.3021680216802166E-2"/>
          <c:w val="0.59884580979284374"/>
          <c:h val="0.11113675958188153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7853107344633"/>
          <c:y val="4.4525261324041818E-2"/>
          <c:w val="0.85106591337099802"/>
          <c:h val="0.7773915989159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'Mechanic content'!$J$43</c:f>
              <c:strCache>
                <c:ptCount val="1"/>
                <c:pt idx="0">
                  <c:v>Silt-Clay</c:v>
                </c:pt>
              </c:strCache>
            </c:strRef>
          </c:tx>
          <c:spPr>
            <a:solidFill>
              <a:srgbClr val="FABD8A"/>
            </a:solidFill>
          </c:spPr>
          <c:invertIfNegative val="0"/>
          <c:cat>
            <c:strRef>
              <c:f>'Mechanic content'!$G$44:$G$48</c:f>
              <c:strCache>
                <c:ptCount val="5"/>
                <c:pt idx="0">
                  <c:v>NothField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SouthSlope </c:v>
                </c:pt>
                <c:pt idx="4">
                  <c:v>SouthField</c:v>
                </c:pt>
              </c:strCache>
            </c:strRef>
          </c:cat>
          <c:val>
            <c:numRef>
              <c:f>'Mechanic content'!$J$44:$J$48</c:f>
              <c:numCache>
                <c:formatCode>0.00</c:formatCode>
                <c:ptCount val="5"/>
                <c:pt idx="0">
                  <c:v>55</c:v>
                </c:pt>
                <c:pt idx="1">
                  <c:v>51.85</c:v>
                </c:pt>
                <c:pt idx="2">
                  <c:v>33.259224314494062</c:v>
                </c:pt>
                <c:pt idx="3">
                  <c:v>26.13</c:v>
                </c:pt>
                <c:pt idx="4">
                  <c:v>42.307692307692307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AB-414C-81B3-A2CA35C66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31632"/>
        <c:axId val="-371523472"/>
      </c:barChart>
      <c:catAx>
        <c:axId val="-37153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-371523472"/>
        <c:crosses val="autoZero"/>
        <c:auto val="1"/>
        <c:lblAlgn val="ctr"/>
        <c:lblOffset val="100"/>
        <c:noMultiLvlLbl val="0"/>
      </c:catAx>
      <c:valAx>
        <c:axId val="-371523472"/>
        <c:scaling>
          <c:orientation val="minMax"/>
          <c:max val="55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Fine Particles [%]</a:t>
                </a:r>
              </a:p>
            </c:rich>
          </c:tx>
          <c:layout>
            <c:manualLayout>
              <c:xMode val="edge"/>
              <c:yMode val="edge"/>
              <c:x val="8.3333333333333315E-3"/>
              <c:y val="0.1698688540456833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-371531632"/>
        <c:crosses val="autoZero"/>
        <c:crossBetween val="between"/>
        <c:majorUnit val="10"/>
        <c:minorUnit val="0.8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0334274952919"/>
          <c:y val="6.0544425087108014E-2"/>
          <c:w val="0.81834110169491525"/>
          <c:h val="0.7586045494313210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sphere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Sheet1!$J$53:$J$57</c:f>
                <c:numCache>
                  <c:formatCode>General</c:formatCode>
                  <c:ptCount val="5"/>
                  <c:pt idx="0">
                    <c:v>59.913946536539669</c:v>
                  </c:pt>
                  <c:pt idx="1">
                    <c:v>200.80202146123096</c:v>
                  </c:pt>
                  <c:pt idx="2">
                    <c:v>59.95</c:v>
                  </c:pt>
                  <c:pt idx="3">
                    <c:v>27.643446895240832</c:v>
                  </c:pt>
                  <c:pt idx="4">
                    <c:v>39.404750665370287</c:v>
                  </c:pt>
                </c:numCache>
              </c:numRef>
            </c:plus>
            <c:minus>
              <c:numRef>
                <c:f>Sheet1!$J$53:$J$57</c:f>
                <c:numCache>
                  <c:formatCode>General</c:formatCode>
                  <c:ptCount val="5"/>
                  <c:pt idx="0">
                    <c:v>59.913946536539669</c:v>
                  </c:pt>
                  <c:pt idx="1">
                    <c:v>200.80202146123096</c:v>
                  </c:pt>
                  <c:pt idx="2">
                    <c:v>59.95</c:v>
                  </c:pt>
                  <c:pt idx="3">
                    <c:v>27.643446895240832</c:v>
                  </c:pt>
                  <c:pt idx="4">
                    <c:v>39.404750665370287</c:v>
                  </c:pt>
                </c:numCache>
              </c:numRef>
            </c:minus>
          </c:errBars>
          <c:cat>
            <c:strRef>
              <c:f>Sheet1!$I$48:$I$52</c:f>
              <c:strCache>
                <c:ptCount val="5"/>
                <c:pt idx="0">
                  <c:v>NorthField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 slope</c:v>
                </c:pt>
                <c:pt idx="4">
                  <c:v>SouthField</c:v>
                </c:pt>
              </c:strCache>
            </c:strRef>
          </c:cat>
          <c:val>
            <c:numRef>
              <c:f>Sheet1!$J$48:$J$52</c:f>
              <c:numCache>
                <c:formatCode>General</c:formatCode>
                <c:ptCount val="5"/>
                <c:pt idx="0">
                  <c:v>148.4375</c:v>
                </c:pt>
                <c:pt idx="1">
                  <c:v>767.1875</c:v>
                </c:pt>
                <c:pt idx="2">
                  <c:v>290.625</c:v>
                </c:pt>
                <c:pt idx="3">
                  <c:v>654.6875</c:v>
                </c:pt>
                <c:pt idx="4">
                  <c:v>96.875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65-4D79-B9E4-7CAD430C2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21840"/>
        <c:axId val="-371526192"/>
      </c:barChart>
      <c:catAx>
        <c:axId val="-37152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371526192"/>
        <c:crosses val="autoZero"/>
        <c:auto val="1"/>
        <c:lblAlgn val="ctr"/>
        <c:lblOffset val="100"/>
        <c:noMultiLvlLbl val="0"/>
      </c:catAx>
      <c:valAx>
        <c:axId val="-371526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Seedlings per m</a:t>
                </a:r>
                <a:r>
                  <a:rPr lang="en-US" sz="1200" baseline="30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-371521840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1120527306969"/>
          <c:y val="7.5749128919860631E-2"/>
          <c:w val="0.8433027306967984"/>
          <c:h val="0.75884243128145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Sheet1!$I$29</c:f>
              <c:strCache>
                <c:ptCount val="1"/>
                <c:pt idx="0">
                  <c:v>cover [%]</c:v>
                </c:pt>
              </c:strCache>
            </c:strRef>
          </c:tx>
          <c:spPr>
            <a:pattFill prst="sphere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Sheet1!$H$30:$H$34</c:f>
              <c:strCache>
                <c:ptCount val="5"/>
                <c:pt idx="0">
                  <c:v>NorthField</c:v>
                </c:pt>
                <c:pt idx="1">
                  <c:v>North Slope</c:v>
                </c:pt>
                <c:pt idx="2">
                  <c:v>Chanel</c:v>
                </c:pt>
                <c:pt idx="3">
                  <c:v>SouthSlope</c:v>
                </c:pt>
                <c:pt idx="4">
                  <c:v>SouthField</c:v>
                </c:pt>
              </c:strCache>
            </c:strRef>
          </c:cat>
          <c:val>
            <c:numRef>
              <c:f>Sheet1!$I$30:$I$34</c:f>
              <c:numCache>
                <c:formatCode>0.00</c:formatCode>
                <c:ptCount val="5"/>
                <c:pt idx="0">
                  <c:v>4.3960000000000008</c:v>
                </c:pt>
                <c:pt idx="1">
                  <c:v>21.3</c:v>
                </c:pt>
                <c:pt idx="2">
                  <c:v>6.15</c:v>
                </c:pt>
                <c:pt idx="3">
                  <c:v>9.6999999999999993</c:v>
                </c:pt>
                <c:pt idx="4">
                  <c:v>2.5299999999999998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8-471F-9586-620523C01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25648"/>
        <c:axId val="-371528368"/>
      </c:barChart>
      <c:catAx>
        <c:axId val="-37152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he-IL"/>
          </a:p>
        </c:txPr>
        <c:crossAx val="-371528368"/>
        <c:crosses val="autoZero"/>
        <c:auto val="1"/>
        <c:lblAlgn val="ctr"/>
        <c:lblOffset val="100"/>
        <c:noMultiLvlLbl val="0"/>
      </c:catAx>
      <c:valAx>
        <c:axId val="-371528368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Ants Activity Coverage[%]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5819209039548022E-2"/>
              <c:y val="0.138820301466275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-37152564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5673665791777"/>
          <c:y val="5.7060367454068242E-2"/>
          <c:w val="0.81858770778652656"/>
          <c:h val="0.7716463414634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Sheet1!$C$7:$C$11</c:f>
                <c:numCache>
                  <c:formatCode>General</c:formatCode>
                  <c:ptCount val="5"/>
                  <c:pt idx="0">
                    <c:v>30</c:v>
                  </c:pt>
                  <c:pt idx="1">
                    <c:v>25</c:v>
                  </c:pt>
                  <c:pt idx="2">
                    <c:v>45</c:v>
                  </c:pt>
                  <c:pt idx="3">
                    <c:v>45</c:v>
                  </c:pt>
                  <c:pt idx="4">
                    <c:v>2</c:v>
                  </c:pt>
                </c:numCache>
              </c:numRef>
            </c:plus>
            <c:minus>
              <c:numRef>
                <c:f>Sheet1!$C$7:$C$10</c:f>
                <c:numCache>
                  <c:formatCode>General</c:formatCode>
                  <c:ptCount val="4"/>
                  <c:pt idx="0">
                    <c:v>30</c:v>
                  </c:pt>
                  <c:pt idx="1">
                    <c:v>25</c:v>
                  </c:pt>
                  <c:pt idx="2">
                    <c:v>45</c:v>
                  </c:pt>
                  <c:pt idx="3">
                    <c:v>45</c:v>
                  </c:pt>
                </c:numCache>
              </c:numRef>
            </c:minus>
          </c:errBars>
          <c:cat>
            <c:strRef>
              <c:f>Sheet1!$A$7:$A$11</c:f>
              <c:strCache>
                <c:ptCount val="5"/>
                <c:pt idx="0">
                  <c:v>NorthField</c:v>
                </c:pt>
                <c:pt idx="1">
                  <c:v>Northslope</c:v>
                </c:pt>
                <c:pt idx="2">
                  <c:v>Chanel</c:v>
                </c:pt>
                <c:pt idx="3">
                  <c:v>South slope</c:v>
                </c:pt>
                <c:pt idx="4">
                  <c:v>SouthField</c:v>
                </c:pt>
              </c:strCache>
            </c:strRef>
          </c:cat>
          <c:val>
            <c:numRef>
              <c:f>Sheet1!$B$7:$B$11</c:f>
              <c:numCache>
                <c:formatCode>General</c:formatCode>
                <c:ptCount val="5"/>
                <c:pt idx="0">
                  <c:v>85</c:v>
                </c:pt>
                <c:pt idx="1">
                  <c:v>75</c:v>
                </c:pt>
                <c:pt idx="2">
                  <c:v>125</c:v>
                </c:pt>
                <c:pt idx="3">
                  <c:v>200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4-43B2-8D7B-6702EBC02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22384"/>
        <c:axId val="-371517488"/>
      </c:barChart>
      <c:catAx>
        <c:axId val="-37152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371517488"/>
        <c:crosses val="autoZero"/>
        <c:auto val="1"/>
        <c:lblAlgn val="ctr"/>
        <c:lblOffset val="100"/>
        <c:noMultiLvlLbl val="0"/>
      </c:catAx>
      <c:valAx>
        <c:axId val="-371517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HBW [gr</a:t>
                </a:r>
                <a:r>
                  <a:rPr lang="en-US" sz="1200" dirty="0"/>
                  <a:t>. m</a:t>
                </a:r>
                <a:r>
                  <a:rPr lang="en-US" sz="1200" baseline="30000" dirty="0"/>
                  <a:t>-2</a:t>
                </a:r>
                <a:r>
                  <a:rPr lang="en-US" sz="1200" dirty="0"/>
                  <a:t>]</a:t>
                </a:r>
              </a:p>
            </c:rich>
          </c:tx>
          <c:layout>
            <c:manualLayout>
              <c:xMode val="edge"/>
              <c:yMode val="edge"/>
              <c:x val="1.1322975517890773E-2"/>
              <c:y val="0.271526809910956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-3715223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78031269822528"/>
          <c:y val="0.16289552347623215"/>
          <c:w val="0.74548361316181266"/>
          <c:h val="0.70509084849158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'Local comparisons'!$B$116</c:f>
              <c:strCache>
                <c:ptCount val="1"/>
                <c:pt idx="0">
                  <c:v>Floodedplain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('Local comparisons'!$D$116,'Local comparisons'!$F$116)</c:f>
                <c:numCache>
                  <c:formatCode>General</c:formatCode>
                  <c:ptCount val="2"/>
                  <c:pt idx="0">
                    <c:v>86.126685699516685</c:v>
                  </c:pt>
                  <c:pt idx="1">
                    <c:v>36.129469158384637</c:v>
                  </c:pt>
                </c:numCache>
              </c:numRef>
            </c:plus>
            <c:minus>
              <c:numRef>
                <c:f>('Local comparisons'!$D$116,'Local comparisons'!$F$116)</c:f>
                <c:numCache>
                  <c:formatCode>General</c:formatCode>
                  <c:ptCount val="2"/>
                  <c:pt idx="0">
                    <c:v>86.126685699516685</c:v>
                  </c:pt>
                  <c:pt idx="1">
                    <c:v>36.129469158384637</c:v>
                  </c:pt>
                </c:numCache>
              </c:numRef>
            </c:minus>
          </c:errBars>
          <c:cat>
            <c:strRef>
              <c:f>('Local comparisons'!$B$52,'Local comparisons'!$D$52)</c:f>
              <c:strCache>
                <c:ptCount val="2"/>
                <c:pt idx="0">
                  <c:v>Cereals</c:v>
                </c:pt>
                <c:pt idx="1">
                  <c:v>Broad leaves</c:v>
                </c:pt>
              </c:strCache>
            </c:strRef>
          </c:cat>
          <c:val>
            <c:numRef>
              <c:f>('Local comparisons'!$C$116,'Local comparisons'!$E$116)</c:f>
              <c:numCache>
                <c:formatCode>0.00</c:formatCode>
                <c:ptCount val="2"/>
                <c:pt idx="0" formatCode="General">
                  <c:v>379.6875</c:v>
                </c:pt>
                <c:pt idx="1">
                  <c:v>71.875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A6-43B8-8960-90DB36CB8A38}"/>
            </c:ext>
          </c:extLst>
        </c:ser>
        <c:ser>
          <c:idx val="1"/>
          <c:order val="1"/>
          <c:tx>
            <c:strRef>
              <c:f>'Local comparisons'!$B$118</c:f>
              <c:strCache>
                <c:ptCount val="1"/>
                <c:pt idx="0">
                  <c:v>Channel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('Local comparisons'!$D$118,'Local comparisons'!$F$118)</c:f>
                <c:numCache>
                  <c:formatCode>General</c:formatCode>
                  <c:ptCount val="2"/>
                  <c:pt idx="0">
                    <c:v>17.859601332935615</c:v>
                  </c:pt>
                  <c:pt idx="1">
                    <c:v>23.358421643662723</c:v>
                  </c:pt>
                </c:numCache>
              </c:numRef>
            </c:plus>
            <c:minus>
              <c:numRef>
                <c:f>('Local comparisons'!$D$118,'Local comparisons'!$F$118)</c:f>
                <c:numCache>
                  <c:formatCode>General</c:formatCode>
                  <c:ptCount val="2"/>
                  <c:pt idx="0">
                    <c:v>17.859601332935615</c:v>
                  </c:pt>
                  <c:pt idx="1">
                    <c:v>23.358421643662723</c:v>
                  </c:pt>
                </c:numCache>
              </c:numRef>
            </c:minus>
          </c:errBars>
          <c:cat>
            <c:strRef>
              <c:f>('Local comparisons'!$B$52,'Local comparisons'!$D$52)</c:f>
              <c:strCache>
                <c:ptCount val="2"/>
                <c:pt idx="0">
                  <c:v>Cereals</c:v>
                </c:pt>
                <c:pt idx="1">
                  <c:v>Broad leaves</c:v>
                </c:pt>
              </c:strCache>
            </c:strRef>
          </c:cat>
          <c:val>
            <c:numRef>
              <c:f>('Local comparisons'!$C$118,'Local comparisons'!$E$118)</c:f>
              <c:numCache>
                <c:formatCode>0.00</c:formatCode>
                <c:ptCount val="2"/>
                <c:pt idx="0" formatCode="General">
                  <c:v>82.5</c:v>
                </c:pt>
                <c:pt idx="1">
                  <c:v>206.25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A6-43B8-8960-90DB36CB8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27280"/>
        <c:axId val="-371518032"/>
      </c:barChart>
      <c:catAx>
        <c:axId val="-37152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he-IL"/>
          </a:p>
        </c:txPr>
        <c:crossAx val="-371518032"/>
        <c:crosses val="autoZero"/>
        <c:auto val="1"/>
        <c:lblAlgn val="ctr"/>
        <c:lblOffset val="100"/>
        <c:noMultiLvlLbl val="0"/>
      </c:catAx>
      <c:valAx>
        <c:axId val="-371518032"/>
        <c:scaling>
          <c:orientation val="minMax"/>
          <c:max val="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Seedlings per m</a:t>
                </a:r>
                <a:r>
                  <a:rPr lang="en-US" sz="1200" baseline="30000">
                    <a:solidFill>
                      <a:schemeClr val="tx1"/>
                    </a:solidFill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5432091264658665E-3"/>
              <c:y val="0.261554816573620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-371527280"/>
        <c:crosses val="autoZero"/>
        <c:crossBetween val="between"/>
        <c:majorUnit val="100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41248562937897"/>
          <c:y val="0.20712557783380173"/>
          <c:w val="0.73498145376456037"/>
          <c:h val="0.6454032170967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'Local comparisons'!$C$113</c:f>
              <c:strCache>
                <c:ptCount val="1"/>
                <c:pt idx="0">
                  <c:v>Floodedplain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'Local comparisons'!$D$113</c:f>
              <c:numCache>
                <c:formatCode>0.00</c:formatCode>
                <c:ptCount val="1"/>
                <c:pt idx="0">
                  <c:v>6.2443181818181825</c:v>
                </c:pt>
              </c:numCache>
            </c:numRef>
          </c:cat>
          <c:val>
            <c:numRef>
              <c:f>'Local comparisons'!$D$113</c:f>
              <c:numCache>
                <c:formatCode>0.00</c:formatCode>
                <c:ptCount val="1"/>
                <c:pt idx="0">
                  <c:v>6.2443181818181825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1D-4BF8-955A-CC99E210F704}"/>
            </c:ext>
          </c:extLst>
        </c:ser>
        <c:ser>
          <c:idx val="1"/>
          <c:order val="1"/>
          <c:tx>
            <c:strRef>
              <c:f>'Local comparisons'!$C$114</c:f>
              <c:strCache>
                <c:ptCount val="1"/>
                <c:pt idx="0">
                  <c:v>Channel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'Local comparisons'!$D$113</c:f>
              <c:numCache>
                <c:formatCode>0.00</c:formatCode>
                <c:ptCount val="1"/>
                <c:pt idx="0">
                  <c:v>6.2443181818181825</c:v>
                </c:pt>
              </c:numCache>
            </c:numRef>
          </c:cat>
          <c:val>
            <c:numRef>
              <c:f>'Local comparisons'!$D$114</c:f>
              <c:numCache>
                <c:formatCode>0.00</c:formatCode>
                <c:ptCount val="1"/>
                <c:pt idx="0">
                  <c:v>3.5681818181818188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1D-4BF8-955A-CC99E210F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1519664"/>
        <c:axId val="-371521296"/>
      </c:barChart>
      <c:catAx>
        <c:axId val="-3715196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371521296"/>
        <c:crosses val="autoZero"/>
        <c:auto val="1"/>
        <c:lblAlgn val="ctr"/>
        <c:lblOffset val="100"/>
        <c:noMultiLvlLbl val="0"/>
      </c:catAx>
      <c:valAx>
        <c:axId val="-371521296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AAC [%]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371519664"/>
        <c:crosses val="autoZero"/>
        <c:crossBetween val="between"/>
        <c:majorUnit val="2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221E6-2CD2-41F4-B699-E1F69D6E4CDD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D89BE1-FA8E-42A3-96F5-23439A7E5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9BE1-FA8E-42A3-96F5-23439A7E517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85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6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23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099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48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5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07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82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61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89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350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DD2F-5389-4B17-B865-7CBBDDABE7DB}" type="datetimeFigureOut">
              <a:rPr lang="he-IL" smtClean="0"/>
              <a:t>י'/כסלו/תשע"ט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C1B6-F2D6-43E3-BD18-3EDA909849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683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26-01-2016\GulliesSucessionPaper\22-10-2015ForTransectSpatialAnalysises\W3-4ForSpatialAnalysi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5192" y="-315416"/>
            <a:ext cx="8229600" cy="2664296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663300"/>
                </a:solidFill>
              </a:rPr>
              <a:t>The effect of gully erosion on the ecology of arid loess agro-ecosystems</a:t>
            </a:r>
            <a:endParaRPr lang="he-IL" sz="36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80928"/>
            <a:ext cx="8064896" cy="523220"/>
          </a:xfrm>
          <a:prstGeom prst="rect">
            <a:avLst/>
          </a:prstGeom>
          <a:solidFill>
            <a:srgbClr val="B68156">
              <a:alpha val="30196"/>
            </a:srgb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/>
              <a:t>Amir </a:t>
            </a:r>
            <a:r>
              <a:rPr lang="en-US" sz="2800" b="1" dirty="0" err="1" smtClean="0"/>
              <a:t>Mor</a:t>
            </a:r>
            <a:r>
              <a:rPr lang="en-US" sz="2800" b="1" dirty="0" smtClean="0"/>
              <a:t>-Mussery</a:t>
            </a:r>
            <a:r>
              <a:rPr lang="en-US" sz="2800" b="1" dirty="0"/>
              <a:t> &amp;</a:t>
            </a:r>
            <a:r>
              <a:rPr lang="en-US" sz="2800" b="1" dirty="0" smtClean="0"/>
              <a:t> </a:t>
            </a:r>
            <a:r>
              <a:rPr lang="en-US" sz="2800" b="1" dirty="0"/>
              <a:t>Jonathan B. </a:t>
            </a:r>
            <a:r>
              <a:rPr lang="en-US" sz="2800" b="1" dirty="0" err="1"/>
              <a:t>Laronne</a:t>
            </a:r>
            <a:endParaRPr lang="he-IL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93" y="5496543"/>
            <a:ext cx="1152127" cy="12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00" y="5465454"/>
            <a:ext cx="1620687" cy="12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348" y="6108208"/>
            <a:ext cx="38164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2400" b="1" dirty="0" smtClean="0"/>
              <a:t>amir.mussery@gmail.com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021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92" y="-19272"/>
            <a:ext cx="8229600" cy="66531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663300"/>
                </a:solidFill>
                <a:ea typeface="+mn-ea"/>
                <a:cs typeface="+mn-cs"/>
              </a:rPr>
              <a:t>Gullies’ </a:t>
            </a:r>
            <a:r>
              <a:rPr lang="en-US" dirty="0">
                <a:solidFill>
                  <a:srgbClr val="663300"/>
                </a:solidFill>
                <a:ea typeface="+mn-ea"/>
                <a:cs typeface="+mn-cs"/>
              </a:rPr>
              <a:t>longitudinal </a:t>
            </a:r>
            <a:r>
              <a:rPr lang="en-US" dirty="0" smtClean="0">
                <a:solidFill>
                  <a:srgbClr val="663300"/>
                </a:solidFill>
                <a:ea typeface="+mn-ea"/>
                <a:cs typeface="+mn-cs"/>
              </a:rPr>
              <a:t>profile</a:t>
            </a:r>
            <a:endParaRPr lang="he-IL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828616"/>
            <a:ext cx="88569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sz="2000" b="1" dirty="0" smtClean="0"/>
              <a:t>The SOM values of the winter sets are lower </a:t>
            </a:r>
            <a:r>
              <a:rPr lang="en-US" sz="2000" b="1" smtClean="0"/>
              <a:t>compared </a:t>
            </a:r>
            <a:r>
              <a:rPr lang="en-US" sz="2000" b="1" smtClean="0"/>
              <a:t>to the </a:t>
            </a:r>
            <a:r>
              <a:rPr lang="en-US" sz="2000" b="1" dirty="0" smtClean="0"/>
              <a:t>other seasons</a:t>
            </a:r>
          </a:p>
          <a:p>
            <a:pPr marL="342900" indent="-342900" algn="l" rtl="0">
              <a:buAutoNum type="alphaLcPeriod"/>
            </a:pPr>
            <a:r>
              <a:rPr lang="en-US" sz="2000" b="1" dirty="0" smtClean="0"/>
              <a:t>The soil fertility of the Eastern  gully is higher compared to the Western G.</a:t>
            </a:r>
          </a:p>
          <a:p>
            <a:pPr marL="342900" indent="-342900" algn="l" rtl="0">
              <a:buAutoNum type="alphaLcPeriod"/>
            </a:pPr>
            <a:r>
              <a:rPr lang="en-US" sz="2000" b="1" dirty="0" smtClean="0"/>
              <a:t>The western gully has homogenous soil fertility compared the Eastern G.</a:t>
            </a:r>
            <a:endParaRPr lang="he-IL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408381" y="3212976"/>
            <a:ext cx="4438011" cy="2444748"/>
            <a:chOff x="4427984" y="1225106"/>
            <a:chExt cx="4644008" cy="2563934"/>
          </a:xfrm>
        </p:grpSpPr>
        <p:graphicFrame>
          <p:nvGraphicFramePr>
            <p:cNvPr id="37" name="Chart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7372473"/>
                </p:ext>
              </p:extLst>
            </p:nvPr>
          </p:nvGraphicFramePr>
          <p:xfrm>
            <a:off x="4427984" y="1225106"/>
            <a:ext cx="4644008" cy="25639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4535996" y="3189378"/>
              <a:ext cx="264357" cy="264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he-IL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2202640">
              <a:off x="4721126" y="3122257"/>
              <a:ext cx="264357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Z</a:t>
              </a:r>
              <a:endParaRPr lang="he-IL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60812" y="3368602"/>
              <a:ext cx="793946" cy="290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G. head</a:t>
              </a:r>
              <a:endParaRPr lang="he-IL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00392" y="3359196"/>
              <a:ext cx="9361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G. bottom</a:t>
              </a:r>
              <a:endParaRPr lang="he-IL" sz="1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8406" y="603099"/>
            <a:ext cx="4427984" cy="2581780"/>
            <a:chOff x="0" y="1207261"/>
            <a:chExt cx="4427984" cy="2581780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8622312"/>
                </p:ext>
              </p:extLst>
            </p:nvPr>
          </p:nvGraphicFramePr>
          <p:xfrm>
            <a:off x="0" y="1225107"/>
            <a:ext cx="4427984" cy="25639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136645" y="1225106"/>
              <a:ext cx="1189608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200" b="1" dirty="0" smtClean="0"/>
                <a:t>Western gully</a:t>
              </a:r>
              <a:endParaRPr lang="he-IL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90264" y="1207261"/>
              <a:ext cx="1189608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200" b="1" dirty="0" smtClean="0"/>
                <a:t>Eastern gully</a:t>
              </a:r>
              <a:endParaRPr lang="he-IL" sz="1200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18616" y="1588860"/>
              <a:ext cx="12244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89363" y="1583817"/>
              <a:ext cx="12244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2202640">
              <a:off x="375405" y="3004195"/>
              <a:ext cx="264357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Z</a:t>
              </a:r>
              <a:endParaRPr lang="he-IL" sz="1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6099" y="3223565"/>
              <a:ext cx="264357" cy="264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he-IL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519" y="3416929"/>
              <a:ext cx="6734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G. head</a:t>
              </a:r>
              <a:endParaRPr lang="he-IL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35894" y="3396595"/>
              <a:ext cx="89209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1">
              <a:spAutoFit/>
            </a:bodyPr>
            <a:lstStyle/>
            <a:p>
              <a:pPr algn="l"/>
              <a:r>
                <a:rPr lang="en-US" sz="1200" b="1" dirty="0" smtClean="0"/>
                <a:t>G. bottom</a:t>
              </a:r>
              <a:endParaRPr lang="he-IL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2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1382"/>
            <a:ext cx="8928992" cy="74332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663300"/>
                </a:solidFill>
                <a:ea typeface="+mn-ea"/>
                <a:cs typeface="+mn-cs"/>
              </a:rPr>
              <a:t>Gullies’ </a:t>
            </a:r>
            <a:r>
              <a:rPr lang="en-US" sz="3800" b="1" dirty="0">
                <a:solidFill>
                  <a:srgbClr val="663300"/>
                </a:solidFill>
                <a:ea typeface="+mn-ea"/>
                <a:cs typeface="+mn-cs"/>
              </a:rPr>
              <a:t>cross </a:t>
            </a:r>
            <a:r>
              <a:rPr lang="en-US" sz="3800" b="1" dirty="0" smtClean="0">
                <a:solidFill>
                  <a:srgbClr val="663300"/>
                </a:solidFill>
                <a:ea typeface="+mn-ea"/>
                <a:cs typeface="+mn-cs"/>
              </a:rPr>
              <a:t>section analysis, soil fertility</a:t>
            </a:r>
            <a:endParaRPr lang="he-IL" sz="3800" b="1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8470" y="666876"/>
            <a:ext cx="4427984" cy="2448272"/>
            <a:chOff x="2728470" y="666876"/>
            <a:chExt cx="4427984" cy="2448272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7643631"/>
                </p:ext>
              </p:extLst>
            </p:nvPr>
          </p:nvGraphicFramePr>
          <p:xfrm>
            <a:off x="2728470" y="666876"/>
            <a:ext cx="4427984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5126168" y="939841"/>
              <a:ext cx="312093" cy="3903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</a:t>
              </a:r>
              <a:endParaRPr lang="he-IL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85662" y="1398981"/>
              <a:ext cx="312093" cy="3903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</a:t>
              </a:r>
              <a:endParaRPr lang="he-IL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31656" y="2562241"/>
              <a:ext cx="264357" cy="264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he-IL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 rot="2202640">
              <a:off x="3119819" y="2164803"/>
              <a:ext cx="264357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Z</a:t>
              </a:r>
              <a:endParaRPr lang="he-IL" sz="12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5473005"/>
            <a:ext cx="88569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sz="2200" b="1" dirty="0" smtClean="0"/>
              <a:t>differences are smaller among the  western gully units compared </a:t>
            </a:r>
            <a:r>
              <a:rPr lang="en-US" sz="2200" b="1" dirty="0" smtClean="0"/>
              <a:t>to the </a:t>
            </a:r>
            <a:r>
              <a:rPr lang="en-US" sz="2200" b="1" dirty="0" smtClean="0"/>
              <a:t>Eastern G.</a:t>
            </a:r>
          </a:p>
          <a:p>
            <a:pPr marL="342900" indent="-342900" algn="l" rtl="0">
              <a:buAutoNum type="alphaLcPeriod"/>
            </a:pPr>
            <a:r>
              <a:rPr lang="en-US" sz="2200" b="1" dirty="0" smtClean="0"/>
              <a:t>SOM is higher in the channel, fine particles  are low</a:t>
            </a:r>
          </a:p>
          <a:p>
            <a:pPr marL="342900" indent="-342900" algn="l" rtl="0">
              <a:buAutoNum type="alphaLcPeriod"/>
            </a:pPr>
            <a:r>
              <a:rPr lang="en-US" sz="2200" b="1" dirty="0" smtClean="0"/>
              <a:t>fields are enriched with fine particles</a:t>
            </a:r>
            <a:endParaRPr lang="he-IL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18454" y="3140968"/>
            <a:ext cx="4425448" cy="2448272"/>
            <a:chOff x="2699792" y="3140968"/>
            <a:chExt cx="4425448" cy="2448272"/>
          </a:xfrm>
        </p:grpSpPr>
        <p:graphicFrame>
          <p:nvGraphicFramePr>
            <p:cNvPr id="33" name="Char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7664343"/>
                </p:ext>
              </p:extLst>
            </p:nvPr>
          </p:nvGraphicFramePr>
          <p:xfrm>
            <a:off x="2699792" y="3140968"/>
            <a:ext cx="4425448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934687" y="5085184"/>
              <a:ext cx="264357" cy="264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he-IL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202640">
              <a:off x="3063834" y="4767563"/>
              <a:ext cx="264357" cy="264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Z</a:t>
              </a:r>
              <a:endParaRPr lang="he-IL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05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37989"/>
              </p:ext>
            </p:extLst>
          </p:nvPr>
        </p:nvGraphicFramePr>
        <p:xfrm>
          <a:off x="117702" y="908720"/>
          <a:ext cx="4248000" cy="20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187466"/>
              </p:ext>
            </p:extLst>
          </p:nvPr>
        </p:nvGraphicFramePr>
        <p:xfrm>
          <a:off x="4490103" y="1623254"/>
          <a:ext cx="4484074" cy="29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448170" y="1115705"/>
            <a:ext cx="5606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**</a:t>
            </a:r>
            <a:endParaRPr lang="he-IL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817337" y="1475745"/>
            <a:ext cx="5606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**</a:t>
            </a:r>
            <a:endParaRPr lang="he-IL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60364" y="1835785"/>
            <a:ext cx="381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*</a:t>
            </a:r>
            <a:endParaRPr lang="he-IL" b="1" dirty="0"/>
          </a:p>
        </p:txBody>
      </p:sp>
      <p:sp>
        <p:nvSpPr>
          <p:cNvPr id="49" name="Title 4"/>
          <p:cNvSpPr>
            <a:spLocks noGrp="1"/>
          </p:cNvSpPr>
          <p:nvPr>
            <p:ph type="title"/>
          </p:nvPr>
        </p:nvSpPr>
        <p:spPr>
          <a:xfrm>
            <a:off x="-24341" y="-171400"/>
            <a:ext cx="8856984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663300"/>
                </a:solidFill>
                <a:ea typeface="+mn-ea"/>
                <a:cs typeface="+mn-cs"/>
              </a:rPr>
              <a:t>Gullies’ </a:t>
            </a:r>
            <a:r>
              <a:rPr lang="en-US" sz="3400" b="1" dirty="0">
                <a:solidFill>
                  <a:srgbClr val="663300"/>
                </a:solidFill>
                <a:ea typeface="+mn-ea"/>
                <a:cs typeface="+mn-cs"/>
              </a:rPr>
              <a:t>cross </a:t>
            </a:r>
            <a:r>
              <a:rPr lang="en-US" sz="3400" b="1" dirty="0" smtClean="0">
                <a:solidFill>
                  <a:srgbClr val="663300"/>
                </a:solidFill>
                <a:ea typeface="+mn-ea"/>
                <a:cs typeface="+mn-cs"/>
              </a:rPr>
              <a:t>section analysis, biological activity</a:t>
            </a:r>
            <a:endParaRPr lang="he-IL" sz="3400" b="1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24341" y="5373216"/>
            <a:ext cx="88569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sz="2800" b="1" dirty="0"/>
              <a:t>g</a:t>
            </a:r>
            <a:r>
              <a:rPr lang="en-US" sz="2800" b="1" dirty="0" smtClean="0"/>
              <a:t>ullies’ slopes encourage seedlings germination</a:t>
            </a:r>
          </a:p>
          <a:p>
            <a:pPr marL="342900" indent="-342900" algn="l" rtl="0">
              <a:buFontTx/>
              <a:buAutoNum type="alphaLcPeriod"/>
            </a:pPr>
            <a:r>
              <a:rPr lang="en-US" sz="2800" b="1" dirty="0" smtClean="0"/>
              <a:t>The </a:t>
            </a:r>
            <a:r>
              <a:rPr lang="en-US" sz="2800" b="1" dirty="0"/>
              <a:t>gullies’ slopes encourage </a:t>
            </a:r>
            <a:r>
              <a:rPr lang="en-US" sz="2800" b="1" dirty="0" smtClean="0"/>
              <a:t>nests’ </a:t>
            </a:r>
            <a:r>
              <a:rPr lang="en-US" sz="2800" b="1" dirty="0" smtClean="0"/>
              <a:t>creation</a:t>
            </a:r>
            <a:endParaRPr lang="en-US" sz="28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66284" y="3397642"/>
            <a:ext cx="4221428" cy="2016224"/>
            <a:chOff x="149650" y="3266500"/>
            <a:chExt cx="4221428" cy="2016224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4150264"/>
                </p:ext>
              </p:extLst>
            </p:nvPr>
          </p:nvGraphicFramePr>
          <p:xfrm>
            <a:off x="149650" y="3266500"/>
            <a:ext cx="4221428" cy="2016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859179" y="3482346"/>
              <a:ext cx="56069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**</a:t>
              </a:r>
              <a:endParaRPr lang="he-IL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6998" y="3867956"/>
              <a:ext cx="3817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</a:t>
              </a:r>
              <a:endParaRPr lang="he-IL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8551" y="4221088"/>
              <a:ext cx="3817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</a:t>
              </a:r>
              <a:endParaRPr lang="he-IL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6952" y="4140923"/>
              <a:ext cx="3817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*</a:t>
              </a:r>
              <a:endParaRPr lang="he-IL" b="1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1986897" y="2996952"/>
            <a:ext cx="208839" cy="36004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13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634325"/>
              </p:ext>
            </p:extLst>
          </p:nvPr>
        </p:nvGraphicFramePr>
        <p:xfrm>
          <a:off x="2915816" y="716453"/>
          <a:ext cx="273344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915816" y="3284984"/>
            <a:ext cx="2736304" cy="2208148"/>
            <a:chOff x="6331513" y="76562"/>
            <a:chExt cx="2179105" cy="2076451"/>
          </a:xfrm>
        </p:grpSpPr>
        <p:graphicFrame>
          <p:nvGraphicFramePr>
            <p:cNvPr id="84" name="Chart 8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8121922"/>
                </p:ext>
              </p:extLst>
            </p:nvPr>
          </p:nvGraphicFramePr>
          <p:xfrm>
            <a:off x="6331513" y="76562"/>
            <a:ext cx="2179105" cy="2076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06" name="Straight Connector 105"/>
            <p:cNvCxnSpPr/>
            <p:nvPr/>
          </p:nvCxnSpPr>
          <p:spPr>
            <a:xfrm>
              <a:off x="6780656" y="1830836"/>
              <a:ext cx="14254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5001408" y="1797653"/>
            <a:ext cx="3009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*</a:t>
            </a:r>
            <a:endParaRPr lang="he-IL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698573" y="1015412"/>
            <a:ext cx="3009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*</a:t>
            </a:r>
            <a:endParaRPr lang="he-IL" b="1" dirty="0"/>
          </a:p>
        </p:txBody>
      </p:sp>
      <p:sp>
        <p:nvSpPr>
          <p:cNvPr id="83" name="Title 4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3300"/>
                </a:solidFill>
                <a:ea typeface="+mn-ea"/>
                <a:cs typeface="+mn-cs"/>
              </a:rPr>
              <a:t>gullies </a:t>
            </a:r>
            <a:r>
              <a:rPr lang="en-US" b="1" dirty="0" smtClean="0">
                <a:solidFill>
                  <a:srgbClr val="663300"/>
                </a:solidFill>
                <a:ea typeface="+mn-ea"/>
                <a:cs typeface="+mn-cs"/>
              </a:rPr>
              <a:t>and Flooded </a:t>
            </a:r>
            <a:r>
              <a:rPr lang="en-US" b="1" dirty="0">
                <a:solidFill>
                  <a:srgbClr val="663300"/>
                </a:solidFill>
                <a:ea typeface="+mn-ea"/>
                <a:cs typeface="+mn-cs"/>
              </a:rPr>
              <a:t>plain</a:t>
            </a:r>
            <a:endParaRPr lang="he-IL" b="1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50" y="5473005"/>
            <a:ext cx="88569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sz="2800" b="1" dirty="0" smtClean="0"/>
              <a:t>Flooded </a:t>
            </a:r>
            <a:r>
              <a:rPr lang="en-US" sz="2800" b="1" dirty="0"/>
              <a:t>plain and channel </a:t>
            </a:r>
            <a:r>
              <a:rPr lang="en-US" sz="2800" b="1" dirty="0" smtClean="0"/>
              <a:t>had </a:t>
            </a:r>
            <a:r>
              <a:rPr lang="en-US" sz="2800" b="1" dirty="0"/>
              <a:t>similar soil fertility</a:t>
            </a:r>
          </a:p>
          <a:p>
            <a:pPr marL="342900" indent="-342900" algn="l" rtl="0">
              <a:buAutoNum type="alphaLcPeriod"/>
            </a:pPr>
            <a:r>
              <a:rPr lang="en-US" sz="2800" b="1" dirty="0"/>
              <a:t>Cereals are better grown in the flooded plains</a:t>
            </a:r>
          </a:p>
          <a:p>
            <a:pPr marL="342900" indent="-342900" algn="l" rtl="0">
              <a:buFontTx/>
              <a:buAutoNum type="alphaLcPeriod"/>
            </a:pPr>
            <a:r>
              <a:rPr lang="en-US" sz="2800" b="1" dirty="0"/>
              <a:t>Broad leaves are better grown in the channel</a:t>
            </a:r>
          </a:p>
        </p:txBody>
      </p:sp>
    </p:spTree>
    <p:extLst>
      <p:ext uri="{BB962C8B-B14F-4D97-AF65-F5344CB8AC3E}">
        <p14:creationId xmlns:p14="http://schemas.microsoft.com/office/powerpoint/2010/main" val="19848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73911"/>
              </p:ext>
            </p:extLst>
          </p:nvPr>
        </p:nvGraphicFramePr>
        <p:xfrm>
          <a:off x="1619672" y="1340768"/>
          <a:ext cx="6167436" cy="396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518"/>
            <a:ext cx="9324528" cy="126824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3300"/>
                </a:solidFill>
                <a:ea typeface="+mn-ea"/>
                <a:cs typeface="+mn-cs"/>
              </a:rPr>
              <a:t>vegetation </a:t>
            </a:r>
            <a:r>
              <a:rPr lang="en-US" b="1" dirty="0" smtClean="0">
                <a:solidFill>
                  <a:srgbClr val="663300"/>
                </a:solidFill>
                <a:ea typeface="+mn-ea"/>
                <a:cs typeface="+mn-cs"/>
              </a:rPr>
              <a:t>and </a:t>
            </a:r>
            <a:r>
              <a:rPr lang="en-US" b="1" dirty="0">
                <a:solidFill>
                  <a:srgbClr val="663300"/>
                </a:solidFill>
                <a:ea typeface="+mn-ea"/>
                <a:cs typeface="+mn-cs"/>
              </a:rPr>
              <a:t>head-cut stabilization</a:t>
            </a:r>
            <a:endParaRPr lang="he-IL" b="1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72" y="5517232"/>
            <a:ext cx="893832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sz="2800" b="1" i="1" dirty="0" err="1" smtClean="0"/>
              <a:t>Lycopersicum</a:t>
            </a:r>
            <a:r>
              <a:rPr lang="en-US" sz="2800" b="1" i="1" dirty="0" smtClean="0"/>
              <a:t>  </a:t>
            </a:r>
            <a:r>
              <a:rPr lang="en-US" sz="2800" b="1" i="1" dirty="0" err="1"/>
              <a:t>shawi</a:t>
            </a:r>
            <a:r>
              <a:rPr lang="en-US" sz="2800" b="1" i="1" dirty="0"/>
              <a:t> </a:t>
            </a:r>
            <a:r>
              <a:rPr lang="en-US" sz="2800" b="1" dirty="0" smtClean="0"/>
              <a:t>shrubbery stabilized </a:t>
            </a:r>
            <a:r>
              <a:rPr lang="en-US" sz="2800" b="1" dirty="0"/>
              <a:t>deep </a:t>
            </a:r>
            <a:r>
              <a:rPr lang="en-US" sz="2800" b="1" dirty="0" smtClean="0"/>
              <a:t>depths and forms the widest ‘soil shelve’</a:t>
            </a:r>
            <a:endParaRPr lang="en-US" sz="2800" b="1" dirty="0"/>
          </a:p>
          <a:p>
            <a:pPr marL="342900" indent="-342900" algn="l" rtl="0">
              <a:buAutoNum type="alphaLcPeriod"/>
            </a:pPr>
            <a:r>
              <a:rPr lang="en-US" sz="2800" b="1" i="1" dirty="0" err="1" smtClean="0"/>
              <a:t>Stippa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capensis</a:t>
            </a:r>
            <a:r>
              <a:rPr lang="en-US" sz="2800" b="1" i="1" dirty="0"/>
              <a:t> </a:t>
            </a:r>
            <a:r>
              <a:rPr lang="en-US" sz="2800" b="1" dirty="0" smtClean="0"/>
              <a:t>stabilized shallow depths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70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663300"/>
                </a:solidFill>
                <a:ea typeface="+mn-ea"/>
                <a:cs typeface="+mn-cs"/>
              </a:rPr>
              <a:t>gullies cross section analysis of species biodiversity</a:t>
            </a:r>
            <a:endParaRPr lang="he-IL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7544" y="2018165"/>
            <a:ext cx="8676456" cy="4777233"/>
            <a:chOff x="467544" y="2018165"/>
            <a:chExt cx="8676456" cy="4777233"/>
          </a:xfrm>
        </p:grpSpPr>
        <p:sp>
          <p:nvSpPr>
            <p:cNvPr id="5" name="Freeform 4"/>
            <p:cNvSpPr/>
            <p:nvPr/>
          </p:nvSpPr>
          <p:spPr>
            <a:xfrm>
              <a:off x="467544" y="3789040"/>
              <a:ext cx="8676456" cy="3006358"/>
            </a:xfrm>
            <a:custGeom>
              <a:avLst/>
              <a:gdLst>
                <a:gd name="connsiteX0" fmla="*/ 0 w 8901404"/>
                <a:gd name="connsiteY0" fmla="*/ 299286 h 3006358"/>
                <a:gd name="connsiteX1" fmla="*/ 1772816 w 8901404"/>
                <a:gd name="connsiteY1" fmla="*/ 317947 h 3006358"/>
                <a:gd name="connsiteX2" fmla="*/ 2696547 w 8901404"/>
                <a:gd name="connsiteY2" fmla="*/ 2603947 h 3006358"/>
                <a:gd name="connsiteX3" fmla="*/ 5365102 w 8901404"/>
                <a:gd name="connsiteY3" fmla="*/ 2781229 h 3006358"/>
                <a:gd name="connsiteX4" fmla="*/ 6540759 w 8901404"/>
                <a:gd name="connsiteY4" fmla="*/ 252633 h 3006358"/>
                <a:gd name="connsiteX5" fmla="*/ 8901404 w 8901404"/>
                <a:gd name="connsiteY5" fmla="*/ 224641 h 30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1404" h="3006358">
                  <a:moveTo>
                    <a:pt x="0" y="299286"/>
                  </a:moveTo>
                  <a:cubicBezTo>
                    <a:pt x="661696" y="116561"/>
                    <a:pt x="1323392" y="-66163"/>
                    <a:pt x="1772816" y="317947"/>
                  </a:cubicBezTo>
                  <a:cubicBezTo>
                    <a:pt x="2222241" y="702057"/>
                    <a:pt x="2097833" y="2193400"/>
                    <a:pt x="2696547" y="2603947"/>
                  </a:cubicBezTo>
                  <a:cubicBezTo>
                    <a:pt x="3295261" y="3014494"/>
                    <a:pt x="4724400" y="3173115"/>
                    <a:pt x="5365102" y="2781229"/>
                  </a:cubicBezTo>
                  <a:cubicBezTo>
                    <a:pt x="6005804" y="2389343"/>
                    <a:pt x="5951375" y="678731"/>
                    <a:pt x="6540759" y="252633"/>
                  </a:cubicBezTo>
                  <a:cubicBezTo>
                    <a:pt x="7130143" y="-173465"/>
                    <a:pt x="8015773" y="25588"/>
                    <a:pt x="8901404" y="224641"/>
                  </a:cubicBezTo>
                </a:path>
              </a:pathLst>
            </a:cu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018165"/>
              <a:ext cx="5182543" cy="1784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467544" y="2204864"/>
              <a:ext cx="1728192" cy="187220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87824" y="3573016"/>
              <a:ext cx="864096" cy="259228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5" idx="3"/>
            </p:cNvCxnSpPr>
            <p:nvPr/>
          </p:nvCxnSpPr>
          <p:spPr>
            <a:xfrm>
              <a:off x="5436096" y="3573016"/>
              <a:ext cx="260968" cy="2997253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84168" y="2184783"/>
              <a:ext cx="1152128" cy="1748273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5" idx="5"/>
            </p:cNvCxnSpPr>
            <p:nvPr/>
          </p:nvCxnSpPr>
          <p:spPr>
            <a:xfrm>
              <a:off x="7378279" y="2180726"/>
              <a:ext cx="1765721" cy="1832955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63888" y="3345689"/>
              <a:ext cx="2002692" cy="0"/>
            </a:xfrm>
            <a:prstGeom prst="line">
              <a:avLst/>
            </a:prstGeom>
            <a:ln w="3175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3459633"/>
              <a:ext cx="2002692" cy="0"/>
            </a:xfrm>
            <a:prstGeom prst="line">
              <a:avLst/>
            </a:prstGeom>
            <a:ln w="3175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694372" y="3536306"/>
              <a:ext cx="1741724" cy="0"/>
            </a:xfrm>
            <a:prstGeom prst="line">
              <a:avLst/>
            </a:prstGeom>
            <a:ln w="3175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51920" y="3629002"/>
              <a:ext cx="1584176" cy="0"/>
            </a:xfrm>
            <a:prstGeom prst="line">
              <a:avLst/>
            </a:prstGeom>
            <a:ln w="3175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995936" y="3717032"/>
              <a:ext cx="1296144" cy="0"/>
            </a:xfrm>
            <a:prstGeom prst="line">
              <a:avLst/>
            </a:prstGeom>
            <a:ln w="3175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8470475">
              <a:off x="1228316" y="2794284"/>
              <a:ext cx="165618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Field</a:t>
              </a:r>
              <a:endParaRPr lang="he-IL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699630">
              <a:off x="3084226" y="4871587"/>
              <a:ext cx="165618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Channel</a:t>
              </a:r>
              <a:endParaRPr lang="he-IL" sz="2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2056408" y="2176670"/>
              <a:ext cx="1098049" cy="183701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7673353">
              <a:off x="2181096" y="3516976"/>
              <a:ext cx="165618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Slope</a:t>
              </a:r>
              <a:endParaRPr lang="he-IL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54457" y="2733199"/>
              <a:ext cx="280831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/>
                <a:t>Gully’ bottom/</a:t>
              </a:r>
            </a:p>
            <a:p>
              <a:pPr algn="ctr"/>
              <a:r>
                <a:rPr lang="en-US" sz="1600" b="1" dirty="0" smtClean="0"/>
                <a:t>Confluent with </a:t>
              </a:r>
              <a:r>
                <a:rPr lang="en-US" sz="1600" b="1" dirty="0" err="1" smtClean="0"/>
                <a:t>waddi</a:t>
              </a:r>
              <a:endParaRPr lang="he-IL" sz="16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74033" y="3388477"/>
            <a:ext cx="6646439" cy="3173590"/>
            <a:chOff x="2174033" y="3388477"/>
            <a:chExt cx="6646439" cy="3173590"/>
          </a:xfrm>
        </p:grpSpPr>
        <p:sp>
          <p:nvSpPr>
            <p:cNvPr id="37" name="Freeform 36"/>
            <p:cNvSpPr/>
            <p:nvPr/>
          </p:nvSpPr>
          <p:spPr>
            <a:xfrm>
              <a:off x="2174033" y="3901577"/>
              <a:ext cx="4320780" cy="2660490"/>
            </a:xfrm>
            <a:custGeom>
              <a:avLst/>
              <a:gdLst>
                <a:gd name="connsiteX0" fmla="*/ 0 w 4320780"/>
                <a:gd name="connsiteY0" fmla="*/ 45272 h 2660490"/>
                <a:gd name="connsiteX1" fmla="*/ 401216 w 4320780"/>
                <a:gd name="connsiteY1" fmla="*/ 353182 h 2660490"/>
                <a:gd name="connsiteX2" fmla="*/ 746449 w 4320780"/>
                <a:gd name="connsiteY2" fmla="*/ 1752774 h 2660490"/>
                <a:gd name="connsiteX3" fmla="*/ 1119673 w 4320780"/>
                <a:gd name="connsiteY3" fmla="*/ 2331272 h 2660490"/>
                <a:gd name="connsiteX4" fmla="*/ 2519265 w 4320780"/>
                <a:gd name="connsiteY4" fmla="*/ 2657843 h 2660490"/>
                <a:gd name="connsiteX5" fmla="*/ 3256383 w 4320780"/>
                <a:gd name="connsiteY5" fmla="*/ 2443239 h 2660490"/>
                <a:gd name="connsiteX6" fmla="*/ 3713583 w 4320780"/>
                <a:gd name="connsiteY6" fmla="*/ 1743443 h 2660490"/>
                <a:gd name="connsiteX7" fmla="*/ 4002832 w 4320780"/>
                <a:gd name="connsiteY7" fmla="*/ 894358 h 2660490"/>
                <a:gd name="connsiteX8" fmla="*/ 4282751 w 4320780"/>
                <a:gd name="connsiteY8" fmla="*/ 101256 h 2660490"/>
                <a:gd name="connsiteX9" fmla="*/ 4310743 w 4320780"/>
                <a:gd name="connsiteY9" fmla="*/ 35941 h 26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780" h="2660490">
                  <a:moveTo>
                    <a:pt x="0" y="45272"/>
                  </a:moveTo>
                  <a:cubicBezTo>
                    <a:pt x="138404" y="56935"/>
                    <a:pt x="276808" y="68598"/>
                    <a:pt x="401216" y="353182"/>
                  </a:cubicBezTo>
                  <a:cubicBezTo>
                    <a:pt x="525624" y="637766"/>
                    <a:pt x="626706" y="1423092"/>
                    <a:pt x="746449" y="1752774"/>
                  </a:cubicBezTo>
                  <a:cubicBezTo>
                    <a:pt x="866192" y="2082456"/>
                    <a:pt x="824204" y="2180427"/>
                    <a:pt x="1119673" y="2331272"/>
                  </a:cubicBezTo>
                  <a:cubicBezTo>
                    <a:pt x="1415142" y="2482117"/>
                    <a:pt x="2163147" y="2639182"/>
                    <a:pt x="2519265" y="2657843"/>
                  </a:cubicBezTo>
                  <a:cubicBezTo>
                    <a:pt x="2875383" y="2676504"/>
                    <a:pt x="3057330" y="2595639"/>
                    <a:pt x="3256383" y="2443239"/>
                  </a:cubicBezTo>
                  <a:cubicBezTo>
                    <a:pt x="3455436" y="2290839"/>
                    <a:pt x="3589175" y="2001590"/>
                    <a:pt x="3713583" y="1743443"/>
                  </a:cubicBezTo>
                  <a:cubicBezTo>
                    <a:pt x="3837991" y="1485296"/>
                    <a:pt x="3907971" y="1168056"/>
                    <a:pt x="4002832" y="894358"/>
                  </a:cubicBezTo>
                  <a:cubicBezTo>
                    <a:pt x="4097693" y="620660"/>
                    <a:pt x="4231433" y="244325"/>
                    <a:pt x="4282751" y="101256"/>
                  </a:cubicBezTo>
                  <a:cubicBezTo>
                    <a:pt x="4334069" y="-41813"/>
                    <a:pt x="4322406" y="-2936"/>
                    <a:pt x="4310743" y="35941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20278" y="6165304"/>
              <a:ext cx="151919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Total: 21 sp. </a:t>
              </a:r>
              <a:endParaRPr lang="he-IL" b="1" dirty="0">
                <a:solidFill>
                  <a:srgbClr val="00B05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164288" y="3629002"/>
              <a:ext cx="1656184" cy="142022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358310">
              <a:off x="7305095" y="3388477"/>
              <a:ext cx="13745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Total: 9 sp.</a:t>
              </a:r>
              <a:endParaRPr lang="he-IL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20278" y="3276319"/>
            <a:ext cx="613861" cy="1196797"/>
            <a:chOff x="3620278" y="3276319"/>
            <a:chExt cx="613861" cy="1196797"/>
          </a:xfrm>
        </p:grpSpPr>
        <p:sp>
          <p:nvSpPr>
            <p:cNvPr id="46" name="Freeform 45"/>
            <p:cNvSpPr/>
            <p:nvPr/>
          </p:nvSpPr>
          <p:spPr>
            <a:xfrm>
              <a:off x="3620278" y="3276319"/>
              <a:ext cx="372649" cy="1088785"/>
            </a:xfrm>
            <a:custGeom>
              <a:avLst/>
              <a:gdLst>
                <a:gd name="connsiteX0" fmla="*/ 0 w 372649"/>
                <a:gd name="connsiteY0" fmla="*/ 8057 h 782497"/>
                <a:gd name="connsiteX1" fmla="*/ 363893 w 372649"/>
                <a:gd name="connsiteY1" fmla="*/ 110693 h 782497"/>
                <a:gd name="connsiteX2" fmla="*/ 223934 w 372649"/>
                <a:gd name="connsiteY2" fmla="*/ 782497 h 78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649" h="782497">
                  <a:moveTo>
                    <a:pt x="0" y="8057"/>
                  </a:moveTo>
                  <a:cubicBezTo>
                    <a:pt x="163285" y="-5162"/>
                    <a:pt x="326571" y="-18380"/>
                    <a:pt x="363893" y="110693"/>
                  </a:cubicBezTo>
                  <a:cubicBezTo>
                    <a:pt x="401215" y="239766"/>
                    <a:pt x="312574" y="511131"/>
                    <a:pt x="223934" y="782497"/>
                  </a:cubicBezTo>
                </a:path>
              </a:pathLst>
            </a:custGeom>
            <a:noFill/>
            <a:ln w="31750">
              <a:solidFill>
                <a:schemeClr val="accent3">
                  <a:lumMod val="50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extBox 47"/>
            <p:cNvSpPr txBox="1"/>
            <p:nvPr/>
          </p:nvSpPr>
          <p:spPr>
            <a:xfrm rot="5926009">
              <a:off x="3653429" y="3892406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4 sp.</a:t>
              </a:r>
              <a:endParaRPr lang="he-IL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7504" y="1412798"/>
            <a:ext cx="9036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#</a:t>
            </a:r>
            <a:r>
              <a:rPr lang="en-US" sz="2000" b="1" dirty="0" smtClean="0">
                <a:solidFill>
                  <a:srgbClr val="00B050"/>
                </a:solidFill>
              </a:rPr>
              <a:t> of species: Western 21; Eastern 10 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Eastern more accessible to grazers</a:t>
            </a:r>
            <a:endParaRPr lang="he-IL" sz="2000" b="1" dirty="0">
              <a:solidFill>
                <a:srgbClr val="00B05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20917" y="2050336"/>
            <a:ext cx="2677505" cy="4186974"/>
            <a:chOff x="4720917" y="2050336"/>
            <a:chExt cx="2677505" cy="4186974"/>
          </a:xfrm>
        </p:grpSpPr>
        <p:sp>
          <p:nvSpPr>
            <p:cNvPr id="51" name="TextBox 50"/>
            <p:cNvSpPr txBox="1"/>
            <p:nvPr/>
          </p:nvSpPr>
          <p:spPr>
            <a:xfrm rot="5149666">
              <a:off x="3776076" y="4923137"/>
              <a:ext cx="22590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i="1" dirty="0" smtClean="0">
                  <a:solidFill>
                    <a:schemeClr val="accent3">
                      <a:lumMod val="50000"/>
                    </a:schemeClr>
                  </a:solidFill>
                </a:rPr>
                <a:t>A. </a:t>
              </a:r>
              <a:r>
                <a:rPr lang="en-US" b="1" i="1" dirty="0" err="1" smtClean="0">
                  <a:solidFill>
                    <a:schemeClr val="accent3">
                      <a:lumMod val="50000"/>
                    </a:schemeClr>
                  </a:solidFill>
                </a:rPr>
                <a:t>platyraphis</a:t>
              </a:r>
              <a:r>
                <a:rPr lang="en-US" b="1" i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(+2sp.) </a:t>
              </a:r>
              <a:endParaRPr lang="he-IL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5164131">
              <a:off x="5036657" y="3895086"/>
              <a:ext cx="15702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i="1" dirty="0" smtClean="0">
                  <a:solidFill>
                    <a:schemeClr val="accent3">
                      <a:lumMod val="50000"/>
                    </a:schemeClr>
                  </a:solidFill>
                </a:rPr>
                <a:t>A. </a:t>
              </a:r>
              <a:r>
                <a:rPr lang="en-US" b="1" i="1" dirty="0" err="1" smtClean="0">
                  <a:solidFill>
                    <a:schemeClr val="accent3">
                      <a:lumMod val="50000"/>
                    </a:schemeClr>
                  </a:solidFill>
                </a:rPr>
                <a:t>platyraphis</a:t>
              </a:r>
              <a:endParaRPr lang="he-IL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3593926">
              <a:off x="6428633" y="2650793"/>
              <a:ext cx="15702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A. </a:t>
              </a:r>
              <a:r>
                <a:rPr lang="en-US" b="1" i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platyraphis</a:t>
              </a:r>
              <a:endParaRPr lang="he-IL" b="1" i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14596" y="2108957"/>
              <a:ext cx="2052735" cy="1950941"/>
            </a:xfrm>
            <a:custGeom>
              <a:avLst/>
              <a:gdLst>
                <a:gd name="connsiteX0" fmla="*/ 0 w 2052735"/>
                <a:gd name="connsiteY0" fmla="*/ 1940529 h 1950941"/>
                <a:gd name="connsiteX1" fmla="*/ 587828 w 2052735"/>
                <a:gd name="connsiteY1" fmla="*/ 1865884 h 1950941"/>
                <a:gd name="connsiteX2" fmla="*/ 895739 w 2052735"/>
                <a:gd name="connsiteY2" fmla="*/ 1315378 h 1950941"/>
                <a:gd name="connsiteX3" fmla="*/ 1511559 w 2052735"/>
                <a:gd name="connsiteY3" fmla="*/ 130390 h 1950941"/>
                <a:gd name="connsiteX4" fmla="*/ 2052735 w 2052735"/>
                <a:gd name="connsiteY4" fmla="*/ 83737 h 19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735" h="1950941">
                  <a:moveTo>
                    <a:pt x="0" y="1940529"/>
                  </a:moveTo>
                  <a:cubicBezTo>
                    <a:pt x="219269" y="1955302"/>
                    <a:pt x="438538" y="1970076"/>
                    <a:pt x="587828" y="1865884"/>
                  </a:cubicBezTo>
                  <a:cubicBezTo>
                    <a:pt x="737118" y="1761692"/>
                    <a:pt x="741784" y="1604627"/>
                    <a:pt x="895739" y="1315378"/>
                  </a:cubicBezTo>
                  <a:cubicBezTo>
                    <a:pt x="1049694" y="1026129"/>
                    <a:pt x="1318726" y="335663"/>
                    <a:pt x="1511559" y="130390"/>
                  </a:cubicBezTo>
                  <a:cubicBezTo>
                    <a:pt x="1704392" y="-74883"/>
                    <a:pt x="1878563" y="4427"/>
                    <a:pt x="2052735" y="83737"/>
                  </a:cubicBez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7656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792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3300"/>
                </a:solidFill>
                <a:ea typeface="+mn-ea"/>
                <a:cs typeface="+mn-cs"/>
              </a:rPr>
              <a:t>Discussion</a:t>
            </a:r>
            <a:endParaRPr lang="he-IL" b="1" dirty="0">
              <a:solidFill>
                <a:srgbClr val="663300"/>
              </a:solidFill>
              <a:ea typeface="+mn-ea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96944" cy="5949280"/>
          </a:xfrm>
        </p:spPr>
        <p:txBody>
          <a:bodyPr>
            <a:noAutofit/>
          </a:bodyPr>
          <a:lstStyle/>
          <a:p>
            <a:pPr marL="514350" indent="-514350" algn="l" rtl="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</a:rPr>
              <a:t>The Eastern gully is more stabilized compared to the Western one.</a:t>
            </a:r>
          </a:p>
          <a:p>
            <a:pPr marL="514350" indent="-514350" algn="l" rtl="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</a:rPr>
              <a:t>Gullied </a:t>
            </a:r>
            <a:r>
              <a:rPr lang="en-US" sz="2800" b="1" dirty="0">
                <a:solidFill>
                  <a:schemeClr val="tx1"/>
                </a:solidFill>
              </a:rPr>
              <a:t>landforms are </a:t>
            </a:r>
            <a:r>
              <a:rPr lang="en-US" sz="2800" b="1" dirty="0" smtClean="0">
                <a:solidFill>
                  <a:schemeClr val="tx1"/>
                </a:solidFill>
              </a:rPr>
              <a:t>‘mini lab’ </a:t>
            </a:r>
            <a:r>
              <a:rPr lang="en-US" sz="2800" b="1" dirty="0">
                <a:solidFill>
                  <a:schemeClr val="tx1"/>
                </a:solidFill>
              </a:rPr>
              <a:t>to long-term ecological </a:t>
            </a:r>
            <a:r>
              <a:rPr lang="en-US" sz="2800" b="1" dirty="0" smtClean="0">
                <a:solidFill>
                  <a:schemeClr val="tx1"/>
                </a:solidFill>
              </a:rPr>
              <a:t>processes. 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 algn="l" rtl="0">
              <a:buAutoNum type="alphaLcPeriod"/>
            </a:pPr>
            <a:r>
              <a:rPr lang="en-US" sz="2800" b="1" dirty="0">
                <a:solidFill>
                  <a:schemeClr val="tx1"/>
                </a:solidFill>
              </a:rPr>
              <a:t>Stabilized gullies enable accumulation of sediments and organic matter along their channel and </a:t>
            </a:r>
            <a:r>
              <a:rPr lang="en-US" sz="2800" b="1" dirty="0" smtClean="0">
                <a:solidFill>
                  <a:schemeClr val="tx1"/>
                </a:solidFill>
              </a:rPr>
              <a:t>slopes.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 algn="l" rtl="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</a:rPr>
              <a:t>THE gullies</a:t>
            </a:r>
            <a:r>
              <a:rPr lang="en-US" sz="2800" b="1" dirty="0">
                <a:solidFill>
                  <a:schemeClr val="tx1"/>
                </a:solidFill>
              </a:rPr>
              <a:t>’ </a:t>
            </a:r>
            <a:r>
              <a:rPr lang="en-US" sz="2800" b="1" dirty="0" smtClean="0">
                <a:solidFill>
                  <a:schemeClr val="tx1"/>
                </a:solidFill>
              </a:rPr>
              <a:t>slopes are been stabilized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by 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shrubs and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enhanced harvester ants’ activity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 algn="l" rtl="0">
              <a:buAutoNum type="alphaLcPeriod"/>
            </a:pPr>
            <a:r>
              <a:rPr lang="en-US" sz="2800" b="1" dirty="0">
                <a:solidFill>
                  <a:schemeClr val="tx1"/>
                </a:solidFill>
              </a:rPr>
              <a:t>Flooded plains characterized by high soil’ </a:t>
            </a:r>
            <a:r>
              <a:rPr lang="en-US" sz="2800" b="1" dirty="0" smtClean="0">
                <a:solidFill>
                  <a:schemeClr val="tx1"/>
                </a:solidFill>
              </a:rPr>
              <a:t>fertility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and may use </a:t>
            </a:r>
            <a:r>
              <a:rPr lang="en-US" sz="2800" b="1" dirty="0" smtClean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cereals </a:t>
            </a:r>
            <a:r>
              <a:rPr lang="en-US" sz="2800" b="1" dirty="0" smtClean="0">
                <a:solidFill>
                  <a:schemeClr val="tx1"/>
                </a:solidFill>
              </a:rPr>
              <a:t>breeding. 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 algn="l" rtl="0">
              <a:buAutoNum type="alphaLcPeriod"/>
            </a:pPr>
            <a:r>
              <a:rPr lang="en-US" sz="2800" b="1" dirty="0">
                <a:solidFill>
                  <a:schemeClr val="tx1"/>
                </a:solidFill>
              </a:rPr>
              <a:t>Gullies may serve as hot plots for seeds’ dispersal </a:t>
            </a:r>
            <a:r>
              <a:rPr lang="en-US" sz="2800" b="1" dirty="0" smtClean="0">
                <a:solidFill>
                  <a:schemeClr val="tx1"/>
                </a:solidFill>
              </a:rPr>
              <a:t>of rare species in </a:t>
            </a:r>
            <a:r>
              <a:rPr lang="en-US" sz="2800" b="1" dirty="0">
                <a:solidFill>
                  <a:schemeClr val="tx1"/>
                </a:solidFill>
              </a:rPr>
              <a:t>arid areas.</a:t>
            </a:r>
          </a:p>
          <a:p>
            <a:pPr algn="l" rtl="0"/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 disk Amir\2016-03-22 Noam farm\DSC003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36496" cy="6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7768" y="764704"/>
            <a:ext cx="8640960" cy="2376264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chemeClr val="tx1"/>
                </a:solidFill>
              </a:rPr>
              <a:t>Adequate management of existing gullies leads to ecosystem restoration and increased agriculture utilization of the surrounding</a:t>
            </a:r>
            <a:endParaRPr lang="en-US" sz="3600" b="1" dirty="0">
              <a:solidFill>
                <a:schemeClr val="tx1"/>
              </a:solidFill>
            </a:endParaRPr>
          </a:p>
          <a:p>
            <a:pPr rtl="0"/>
            <a:endParaRPr lang="en-US" sz="3600" b="1" dirty="0" smtClean="0">
              <a:solidFill>
                <a:schemeClr val="tx1"/>
              </a:solidFill>
            </a:endParaRPr>
          </a:p>
          <a:p>
            <a:pPr rtl="0"/>
            <a:endParaRPr lang="en-US" sz="3600" b="1" dirty="0">
              <a:solidFill>
                <a:schemeClr val="tx1"/>
              </a:solidFill>
            </a:endParaRPr>
          </a:p>
          <a:p>
            <a:pPr rtl="0"/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Conclusion</a:t>
            </a:r>
            <a:endParaRPr lang="he-IL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4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17259" y="1340768"/>
            <a:ext cx="4906888" cy="1152128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b="1" dirty="0" smtClean="0"/>
              <a:t>Dr. Stefan </a:t>
            </a:r>
            <a:r>
              <a:rPr lang="en-US" b="1" dirty="0" err="1" smtClean="0"/>
              <a:t>Leu</a:t>
            </a:r>
            <a:endParaRPr lang="en-US" b="1" dirty="0" smtClean="0"/>
          </a:p>
          <a:p>
            <a:pPr marL="457200" lvl="1" indent="0" algn="l">
              <a:buNone/>
            </a:pPr>
            <a:r>
              <a:rPr lang="en-US" b="1" dirty="0" smtClean="0"/>
              <a:t>Dr. Michael Ben Eli</a:t>
            </a:r>
          </a:p>
          <a:p>
            <a:pPr marL="457200" lvl="1" indent="0" algn="l">
              <a:buNone/>
            </a:pP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Acknowledgments 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663300"/>
                </a:solidFill>
              </a:rPr>
              <a:t>p</a:t>
            </a:r>
            <a:r>
              <a:rPr lang="en-US" sz="3600" b="1" dirty="0" smtClean="0">
                <a:solidFill>
                  <a:srgbClr val="663300"/>
                </a:solidFill>
              </a:rPr>
              <a:t>atterns of gullied areas</a:t>
            </a:r>
            <a:endParaRPr lang="he-IL" sz="3600" b="1" dirty="0">
              <a:solidFill>
                <a:srgbClr val="6633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2348880"/>
            <a:ext cx="8208912" cy="2736304"/>
          </a:xfrm>
        </p:spPr>
        <p:txBody>
          <a:bodyPr>
            <a:noAutofit/>
          </a:bodyPr>
          <a:lstStyle/>
          <a:p>
            <a:pPr algn="l" rtl="0"/>
            <a:endParaRPr lang="en-US" sz="2800" dirty="0" smtClean="0">
              <a:solidFill>
                <a:srgbClr val="6633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The soil quality of gullies affects and is affected by the gullied landforms                                 </a:t>
            </a:r>
            <a:r>
              <a:rPr lang="en-US" sz="1800" dirty="0" smtClean="0">
                <a:solidFill>
                  <a:srgbClr val="663300"/>
                </a:solidFill>
              </a:rPr>
              <a:t>Blanco </a:t>
            </a:r>
            <a:r>
              <a:rPr lang="en-US" sz="1800" dirty="0">
                <a:solidFill>
                  <a:srgbClr val="663300"/>
                </a:solidFill>
              </a:rPr>
              <a:t>&amp; Lal, 2010 </a:t>
            </a: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Gullied area is puzzle of landforms affected both from by initial and stabilized gully units </a:t>
            </a:r>
            <a:r>
              <a:rPr lang="en-US" sz="1800" dirty="0" err="1" smtClean="0">
                <a:solidFill>
                  <a:srgbClr val="663300"/>
                </a:solidFill>
              </a:rPr>
              <a:t>Sidorchuk</a:t>
            </a:r>
            <a:r>
              <a:rPr lang="en-US" sz="1800" dirty="0">
                <a:solidFill>
                  <a:srgbClr val="663300"/>
                </a:solidFill>
              </a:rPr>
              <a:t>, </a:t>
            </a:r>
            <a:r>
              <a:rPr lang="en-US" sz="1800" dirty="0" smtClean="0">
                <a:solidFill>
                  <a:srgbClr val="663300"/>
                </a:solidFill>
              </a:rPr>
              <a:t>1999</a:t>
            </a:r>
            <a:endParaRPr lang="he-IL" sz="1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3300"/>
                </a:solidFill>
              </a:rPr>
              <a:t>o</a:t>
            </a:r>
            <a:r>
              <a:rPr lang="en-US" dirty="0" smtClean="0">
                <a:solidFill>
                  <a:srgbClr val="663300"/>
                </a:solidFill>
              </a:rPr>
              <a:t>bjectives</a:t>
            </a:r>
            <a:endParaRPr lang="he-IL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6835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663300"/>
                </a:solidFill>
              </a:rPr>
              <a:t>d</a:t>
            </a:r>
            <a:r>
              <a:rPr lang="en-US" dirty="0" smtClean="0">
                <a:solidFill>
                  <a:srgbClr val="663300"/>
                </a:solidFill>
              </a:rPr>
              <a:t>etermine interrelations between geomorphological and ecological processes occurring in gullied areas</a:t>
            </a:r>
          </a:p>
          <a:p>
            <a:pPr algn="l" rtl="0"/>
            <a:r>
              <a:rPr lang="en-US" dirty="0">
                <a:solidFill>
                  <a:srgbClr val="663300"/>
                </a:solidFill>
              </a:rPr>
              <a:t>d</a:t>
            </a:r>
            <a:r>
              <a:rPr lang="en-US" dirty="0" smtClean="0">
                <a:solidFill>
                  <a:srgbClr val="663300"/>
                </a:solidFill>
              </a:rPr>
              <a:t>etermine the evolution of the gullied area ecosystem</a:t>
            </a:r>
            <a:endParaRPr lang="he-IL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3300"/>
                </a:solidFill>
              </a:rPr>
              <a:t>m</a:t>
            </a:r>
            <a:r>
              <a:rPr lang="en-US" dirty="0" smtClean="0">
                <a:solidFill>
                  <a:srgbClr val="663300"/>
                </a:solidFill>
              </a:rPr>
              <a:t>ethodology</a:t>
            </a:r>
            <a:endParaRPr lang="he-IL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02433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two representative gullied areas </a:t>
            </a: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cross sectional transects along gullies &amp; neighboring landforms</a:t>
            </a:r>
          </a:p>
          <a:p>
            <a:pPr algn="l" rtl="0"/>
            <a:r>
              <a:rPr lang="en-US" sz="2800" dirty="0">
                <a:solidFill>
                  <a:srgbClr val="663300"/>
                </a:solidFill>
              </a:rPr>
              <a:t>p</a:t>
            </a:r>
            <a:r>
              <a:rPr lang="en-US" sz="2800" dirty="0" smtClean="0">
                <a:solidFill>
                  <a:srgbClr val="663300"/>
                </a:solidFill>
              </a:rPr>
              <a:t>roperties of soil quality and biological activity</a:t>
            </a:r>
          </a:p>
          <a:p>
            <a:pPr algn="l" rtl="0"/>
            <a:r>
              <a:rPr lang="en-US" sz="2800" dirty="0">
                <a:solidFill>
                  <a:srgbClr val="663300"/>
                </a:solidFill>
              </a:rPr>
              <a:t>biodiversity </a:t>
            </a:r>
            <a:r>
              <a:rPr lang="en-US" sz="2800" dirty="0" smtClean="0">
                <a:solidFill>
                  <a:srgbClr val="663300"/>
                </a:solidFill>
              </a:rPr>
              <a:t>of annual species</a:t>
            </a: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aerial photography</a:t>
            </a:r>
          </a:p>
        </p:txBody>
      </p:sp>
    </p:spTree>
    <p:extLst>
      <p:ext uri="{BB962C8B-B14F-4D97-AF65-F5344CB8AC3E}">
        <p14:creationId xmlns:p14="http://schemas.microsoft.com/office/powerpoint/2010/main" val="56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2" y="1061664"/>
            <a:ext cx="2880000" cy="27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176" y="1061664"/>
            <a:ext cx="2880000" cy="27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99" y="116632"/>
            <a:ext cx="8229600" cy="7870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measurements</a:t>
            </a:r>
            <a:endParaRPr lang="he-IL" dirty="0">
              <a:solidFill>
                <a:srgbClr val="6633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1640" y="4005064"/>
            <a:ext cx="6654921" cy="2592288"/>
            <a:chOff x="1699395" y="260648"/>
            <a:chExt cx="6654921" cy="2592288"/>
          </a:xfrm>
        </p:grpSpPr>
        <p:pic>
          <p:nvPicPr>
            <p:cNvPr id="8" name="תמונה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9395" y="260648"/>
              <a:ext cx="6654921" cy="25922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42350" y="1375162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6c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4248" y="564488"/>
              <a:ext cx="3600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1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1033729"/>
              <a:ext cx="3600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721552">
              <a:off x="3727182" y="1229749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3a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6380" y="1969440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3b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350" y="2248266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3c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1760" y="1024443"/>
              <a:ext cx="28803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5991" y="1722457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5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80" y="1375162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6a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9030" y="1256407"/>
              <a:ext cx="5760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6b</a:t>
              </a:r>
              <a:endParaRPr lang="he-I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9395" y="2452723"/>
              <a:ext cx="504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164288" y="903042"/>
              <a:ext cx="432048" cy="188286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547718">
              <a:off x="7058324" y="729000"/>
              <a:ext cx="58033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1.0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876256" y="882976"/>
              <a:ext cx="279299" cy="320030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580112" y="2248266"/>
              <a:ext cx="216025" cy="338554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8566738">
              <a:off x="6642932" y="804396"/>
              <a:ext cx="58033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5.7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778312" y="1610987"/>
              <a:ext cx="360039" cy="507831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8566738">
              <a:off x="6512838" y="1587019"/>
              <a:ext cx="7255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25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433017" y="1026515"/>
              <a:ext cx="432048" cy="188286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56275">
              <a:off x="2263302" y="869171"/>
              <a:ext cx="96911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10m,5.0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171379">
              <a:off x="5208216" y="2094377"/>
              <a:ext cx="8403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12m,0.8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8566738">
              <a:off x="1815605" y="1002797"/>
              <a:ext cx="76197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4m,0.2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051721" y="1086257"/>
              <a:ext cx="360039" cy="421617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547718">
              <a:off x="3601824" y="1061201"/>
              <a:ext cx="8874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7m,1.5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15214" y="1319588"/>
              <a:ext cx="432048" cy="188286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5400000">
              <a:off x="5071990" y="1423418"/>
              <a:ext cx="8340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1.5m</a:t>
              </a:r>
              <a:endParaRPr lang="he-IL" sz="1400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5282481" y="1521728"/>
              <a:ext cx="8340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1.3m</a:t>
              </a:r>
              <a:endParaRPr lang="he-IL" sz="1400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4812900" y="1531917"/>
              <a:ext cx="8340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1.4m</a:t>
              </a:r>
              <a:endParaRPr lang="he-IL" sz="1400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566738">
              <a:off x="5447929" y="774087"/>
              <a:ext cx="120696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3.5m,25-30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5965663" y="779812"/>
              <a:ext cx="360039" cy="507831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368543">
              <a:off x="4209186" y="1510533"/>
              <a:ext cx="8874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7m,1.5</a:t>
              </a:r>
              <a:r>
                <a:rPr lang="en-US" sz="1400" baseline="30000" dirty="0" smtClean="0">
                  <a:solidFill>
                    <a:srgbClr val="FFFF00"/>
                  </a:solidFill>
                </a:rPr>
                <a:t>o</a:t>
              </a:r>
              <a:endParaRPr lang="he-IL" sz="1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349150" y="1740907"/>
              <a:ext cx="635704" cy="49732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D:\Users\mormusse\Desktop\ForBurn02-02-2016\PhotosForGullyPaper11-02-2016\GerminationComparisonsRocklandVsLoessFields\GerminationInRockylands (5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061664"/>
            <a:ext cx="2647951" cy="27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55661" y="1823035"/>
            <a:ext cx="5100518" cy="4841780"/>
            <a:chOff x="1631723" y="1898472"/>
            <a:chExt cx="5100518" cy="4841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1627" y="1898472"/>
              <a:ext cx="4980614" cy="4841780"/>
            </a:xfrm>
            <a:prstGeom prst="rect">
              <a:avLst/>
            </a:prstGeom>
          </p:spPr>
        </p:pic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10241">
              <a:off x="4232464" y="3101928"/>
              <a:ext cx="2886075" cy="11049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5" idx="0"/>
            </p:cNvCxnSpPr>
            <p:nvPr/>
          </p:nvCxnSpPr>
          <p:spPr>
            <a:xfrm flipH="1">
              <a:off x="3419872" y="3349428"/>
              <a:ext cx="1794971" cy="62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98984">
              <a:off x="2390886" y="4604083"/>
              <a:ext cx="1584176" cy="56867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2995760" y="3501008"/>
              <a:ext cx="17351" cy="1159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895642" y="2016613"/>
              <a:ext cx="653001" cy="562366"/>
              <a:chOff x="586449" y="1484784"/>
              <a:chExt cx="653001" cy="5623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6449" y="1484784"/>
                <a:ext cx="653001" cy="522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Quad Arrow 8"/>
              <p:cNvSpPr/>
              <p:nvPr/>
            </p:nvSpPr>
            <p:spPr>
              <a:xfrm rot="2068309">
                <a:off x="687616" y="1525788"/>
                <a:ext cx="528250" cy="521362"/>
              </a:xfrm>
              <a:prstGeom prst="quad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1723" y="1953985"/>
              <a:ext cx="504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N</a:t>
              </a:r>
              <a:endParaRPr lang="he-IL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549" y="6017064"/>
              <a:ext cx="97057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PWA</a:t>
              </a:r>
              <a:endParaRPr lang="he-IL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71692" y="6597352"/>
              <a:ext cx="67695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56850" y="6233487"/>
              <a:ext cx="73058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200m</a:t>
              </a:r>
              <a:endParaRPr lang="he-IL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29041" y="5404972"/>
              <a:ext cx="133343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Western G.</a:t>
              </a:r>
              <a:endParaRPr lang="he-IL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5217" y="4785065"/>
              <a:ext cx="133343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Eastern G.</a:t>
              </a:r>
              <a:endParaRPr lang="he-IL" b="1" dirty="0"/>
            </a:p>
          </p:txBody>
        </p:sp>
        <p:sp>
          <p:nvSpPr>
            <p:cNvPr id="2" name="TextBox 1"/>
            <p:cNvSpPr txBox="1"/>
            <p:nvPr/>
          </p:nvSpPr>
          <p:spPr>
            <a:xfrm rot="3059091">
              <a:off x="3303766" y="4812552"/>
              <a:ext cx="206547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err="1" smtClean="0"/>
                <a:t>Wadi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Attir</a:t>
              </a:r>
              <a:r>
                <a:rPr lang="en-US" sz="1600" b="1" dirty="0" smtClean="0"/>
                <a:t> channel</a:t>
              </a:r>
              <a:endParaRPr lang="he-IL" sz="1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33508" y="116632"/>
            <a:ext cx="54728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olidFill>
                  <a:srgbClr val="663300"/>
                </a:solidFill>
                <a:latin typeface="+mj-lt"/>
              </a:rPr>
              <a:t>s</a:t>
            </a:r>
            <a:r>
              <a:rPr lang="en-US" sz="4400" dirty="0" smtClean="0">
                <a:solidFill>
                  <a:srgbClr val="663300"/>
                </a:solidFill>
                <a:latin typeface="+mj-lt"/>
              </a:rPr>
              <a:t>tudy site – </a:t>
            </a:r>
            <a:r>
              <a:rPr lang="en-US" sz="4400" dirty="0" err="1" smtClean="0">
                <a:solidFill>
                  <a:srgbClr val="663300"/>
                </a:solidFill>
                <a:latin typeface="+mj-lt"/>
              </a:rPr>
              <a:t>wadi</a:t>
            </a:r>
            <a:r>
              <a:rPr lang="en-US" sz="44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663300"/>
                </a:solidFill>
                <a:latin typeface="+mj-lt"/>
              </a:rPr>
              <a:t>Attir</a:t>
            </a:r>
            <a:endParaRPr lang="en-US" sz="44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920" y="86892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rgbClr val="663300"/>
                </a:solidFill>
              </a:rPr>
              <a:t>loess, semiarid, intensively </a:t>
            </a:r>
            <a:r>
              <a:rPr lang="en-US" sz="2800" dirty="0" err="1" smtClean="0">
                <a:solidFill>
                  <a:srgbClr val="663300"/>
                </a:solidFill>
              </a:rPr>
              <a:t>rainfed</a:t>
            </a:r>
            <a:r>
              <a:rPr lang="en-US" sz="2800" dirty="0" smtClean="0">
                <a:solidFill>
                  <a:srgbClr val="663300"/>
                </a:solidFill>
              </a:rPr>
              <a:t> cultivation</a:t>
            </a:r>
          </a:p>
          <a:p>
            <a:pPr algn="ctr" rtl="0"/>
            <a:r>
              <a:rPr lang="en-US" sz="2800" dirty="0" smtClean="0">
                <a:solidFill>
                  <a:srgbClr val="663300"/>
                </a:solidFill>
              </a:rPr>
              <a:t>enhanced gully erosion</a:t>
            </a:r>
            <a:endParaRPr lang="he-IL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336" y="-16410"/>
            <a:ext cx="638040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Gullies’ transect </a:t>
            </a:r>
            <a:r>
              <a:rPr lang="en-US" sz="44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analyses</a:t>
            </a:r>
            <a:endParaRPr lang="he-IL" sz="4400" b="1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7" y="1613455"/>
            <a:ext cx="6728798" cy="50465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75656" y="693753"/>
            <a:ext cx="3883295" cy="4188572"/>
            <a:chOff x="1682093" y="619262"/>
            <a:chExt cx="3883295" cy="4188572"/>
          </a:xfrm>
        </p:grpSpPr>
        <p:sp>
          <p:nvSpPr>
            <p:cNvPr id="2" name="אליפסה 1"/>
            <p:cNvSpPr/>
            <p:nvPr/>
          </p:nvSpPr>
          <p:spPr>
            <a:xfrm>
              <a:off x="4840965" y="4607279"/>
              <a:ext cx="171033" cy="1605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2750007" y="38462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2265799" y="353419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4626024" y="312244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אליפסה 21"/>
            <p:cNvSpPr/>
            <p:nvPr/>
          </p:nvSpPr>
          <p:spPr>
            <a:xfrm>
              <a:off x="3578420" y="290644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4559973" y="267309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65799" y="619262"/>
              <a:ext cx="3299589" cy="3988017"/>
              <a:chOff x="3108790" y="680980"/>
              <a:chExt cx="3299589" cy="398801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3162732" y="2672246"/>
                <a:ext cx="2817845" cy="1996751"/>
              </a:xfrm>
              <a:custGeom>
                <a:avLst/>
                <a:gdLst>
                  <a:gd name="connsiteX0" fmla="*/ 2519266 w 2817845"/>
                  <a:gd name="connsiteY0" fmla="*/ 0 h 1996751"/>
                  <a:gd name="connsiteX1" fmla="*/ 1950098 w 2817845"/>
                  <a:gd name="connsiteY1" fmla="*/ 177281 h 1996751"/>
                  <a:gd name="connsiteX2" fmla="*/ 1156996 w 2817845"/>
                  <a:gd name="connsiteY2" fmla="*/ 177281 h 1996751"/>
                  <a:gd name="connsiteX3" fmla="*/ 1017037 w 2817845"/>
                  <a:gd name="connsiteY3" fmla="*/ 261257 h 1996751"/>
                  <a:gd name="connsiteX4" fmla="*/ 1539551 w 2817845"/>
                  <a:gd name="connsiteY4" fmla="*/ 391885 h 1996751"/>
                  <a:gd name="connsiteX5" fmla="*/ 2034074 w 2817845"/>
                  <a:gd name="connsiteY5" fmla="*/ 401216 h 1996751"/>
                  <a:gd name="connsiteX6" fmla="*/ 2360645 w 2817845"/>
                  <a:gd name="connsiteY6" fmla="*/ 494522 h 1996751"/>
                  <a:gd name="connsiteX7" fmla="*/ 2360645 w 2817845"/>
                  <a:gd name="connsiteY7" fmla="*/ 597159 h 1996751"/>
                  <a:gd name="connsiteX8" fmla="*/ 681135 w 2817845"/>
                  <a:gd name="connsiteY8" fmla="*/ 625151 h 1996751"/>
                  <a:gd name="connsiteX9" fmla="*/ 0 w 2817845"/>
                  <a:gd name="connsiteY9" fmla="*/ 979714 h 1996751"/>
                  <a:gd name="connsiteX10" fmla="*/ 718457 w 2817845"/>
                  <a:gd name="connsiteY10" fmla="*/ 1408922 h 1996751"/>
                  <a:gd name="connsiteX11" fmla="*/ 2127380 w 2817845"/>
                  <a:gd name="connsiteY11" fmla="*/ 1464906 h 1996751"/>
                  <a:gd name="connsiteX12" fmla="*/ 2817845 w 2817845"/>
                  <a:gd name="connsiteY12" fmla="*/ 1996751 h 19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7845" h="1996751">
                    <a:moveTo>
                      <a:pt x="2519266" y="0"/>
                    </a:moveTo>
                    <a:lnTo>
                      <a:pt x="1950098" y="177281"/>
                    </a:lnTo>
                    <a:lnTo>
                      <a:pt x="1156996" y="177281"/>
                    </a:lnTo>
                    <a:lnTo>
                      <a:pt x="1017037" y="261257"/>
                    </a:lnTo>
                    <a:lnTo>
                      <a:pt x="1539551" y="391885"/>
                    </a:lnTo>
                    <a:lnTo>
                      <a:pt x="2034074" y="401216"/>
                    </a:lnTo>
                    <a:lnTo>
                      <a:pt x="2360645" y="494522"/>
                    </a:lnTo>
                    <a:lnTo>
                      <a:pt x="2360645" y="597159"/>
                    </a:lnTo>
                    <a:lnTo>
                      <a:pt x="681135" y="625151"/>
                    </a:lnTo>
                    <a:lnTo>
                      <a:pt x="0" y="979714"/>
                    </a:lnTo>
                    <a:lnTo>
                      <a:pt x="718457" y="1408922"/>
                    </a:lnTo>
                    <a:lnTo>
                      <a:pt x="2127380" y="1464906"/>
                    </a:lnTo>
                    <a:lnTo>
                      <a:pt x="2817845" y="1996751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08790" y="680980"/>
                <a:ext cx="329958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>
                    <a:solidFill>
                      <a:srgbClr val="663300"/>
                    </a:solidFill>
                  </a:rPr>
                  <a:t>longitudinal </a:t>
                </a:r>
                <a:r>
                  <a:rPr lang="en-US" sz="2800" b="1" dirty="0" smtClean="0">
                    <a:solidFill>
                      <a:srgbClr val="663300"/>
                    </a:solidFill>
                  </a:rPr>
                  <a:t>analysis</a:t>
                </a:r>
                <a:endParaRPr lang="en-US" sz="2800" b="1" dirty="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213141" y="2554262"/>
              <a:ext cx="42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4461" y="4438502"/>
              <a:ext cx="25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3877" y="3766483"/>
              <a:ext cx="50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0.8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2093" y="3160583"/>
              <a:ext cx="61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0.6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49768" y="3042211"/>
              <a:ext cx="61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0.4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1051" y="2774179"/>
              <a:ext cx="61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0.3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9137" y="1146609"/>
            <a:ext cx="4729895" cy="2906560"/>
            <a:chOff x="1373765" y="1214788"/>
            <a:chExt cx="4729895" cy="2906560"/>
          </a:xfrm>
        </p:grpSpPr>
        <p:grpSp>
          <p:nvGrpSpPr>
            <p:cNvPr id="12" name="Group 11"/>
            <p:cNvGrpSpPr/>
            <p:nvPr/>
          </p:nvGrpSpPr>
          <p:grpSpPr>
            <a:xfrm>
              <a:off x="1607855" y="1214788"/>
              <a:ext cx="4495805" cy="2773453"/>
              <a:chOff x="1455576" y="1126743"/>
              <a:chExt cx="4495805" cy="277345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134957" y="1126743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663300"/>
                    </a:solidFill>
                  </a:rPr>
                  <a:t>cross sectional analysis</a:t>
                </a:r>
                <a:endParaRPr lang="he-IL" sz="4400" b="1" dirty="0">
                  <a:solidFill>
                    <a:srgbClr val="6633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455576" y="3284376"/>
                <a:ext cx="3321697" cy="615820"/>
              </a:xfrm>
              <a:custGeom>
                <a:avLst/>
                <a:gdLst>
                  <a:gd name="connsiteX0" fmla="*/ 3321697 w 3321697"/>
                  <a:gd name="connsiteY0" fmla="*/ 102636 h 615820"/>
                  <a:gd name="connsiteX1" fmla="*/ 2248677 w 3321697"/>
                  <a:gd name="connsiteY1" fmla="*/ 177281 h 615820"/>
                  <a:gd name="connsiteX2" fmla="*/ 1763485 w 3321697"/>
                  <a:gd name="connsiteY2" fmla="*/ 615820 h 615820"/>
                  <a:gd name="connsiteX3" fmla="*/ 401216 w 3321697"/>
                  <a:gd name="connsiteY3" fmla="*/ 531844 h 615820"/>
                  <a:gd name="connsiteX4" fmla="*/ 195942 w 3321697"/>
                  <a:gd name="connsiteY4" fmla="*/ 0 h 615820"/>
                  <a:gd name="connsiteX5" fmla="*/ 0 w 3321697"/>
                  <a:gd name="connsiteY5" fmla="*/ 9330 h 61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7" h="615820">
                    <a:moveTo>
                      <a:pt x="3321697" y="102636"/>
                    </a:moveTo>
                    <a:lnTo>
                      <a:pt x="2248677" y="177281"/>
                    </a:lnTo>
                    <a:lnTo>
                      <a:pt x="1763485" y="615820"/>
                    </a:lnTo>
                    <a:lnTo>
                      <a:pt x="401216" y="531844"/>
                    </a:lnTo>
                    <a:lnTo>
                      <a:pt x="195942" y="0"/>
                    </a:lnTo>
                    <a:lnTo>
                      <a:pt x="0" y="9330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945785" y="3295878"/>
              <a:ext cx="288032" cy="2662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74544" y="3625930"/>
              <a:ext cx="288032" cy="2662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12380" y="3855133"/>
              <a:ext cx="288032" cy="2662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50215" y="3481114"/>
              <a:ext cx="288032" cy="2662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73765" y="3135186"/>
              <a:ext cx="288032" cy="2662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8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0" y="120320"/>
            <a:ext cx="87240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663300"/>
                </a:solidFill>
                <a:latin typeface="+mj-lt"/>
              </a:rPr>
              <a:t>gully </a:t>
            </a:r>
            <a:r>
              <a:rPr lang="en-US" sz="4000" b="1" dirty="0">
                <a:solidFill>
                  <a:srgbClr val="663300"/>
                </a:solidFill>
                <a:latin typeface="+mj-lt"/>
              </a:rPr>
              <a:t>and affected </a:t>
            </a:r>
            <a:r>
              <a:rPr lang="en-US" sz="4000" b="1" dirty="0" smtClean="0">
                <a:solidFill>
                  <a:srgbClr val="663300"/>
                </a:solidFill>
                <a:latin typeface="+mj-lt"/>
              </a:rPr>
              <a:t>landforms’ profiles</a:t>
            </a:r>
            <a:endParaRPr lang="en-US" sz="4000" b="1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5" name="Picture 3" descr="D:\Users\mormusse\Desktop\ForBurn14-04-2016\PhotosForGullyPaper11-02-2016\TheEffectOfShrubsCerealsBare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r="14842"/>
          <a:stretch/>
        </p:blipFill>
        <p:spPr bwMode="auto">
          <a:xfrm>
            <a:off x="5406978" y="910422"/>
            <a:ext cx="2743732" cy="274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34"/>
          <p:cNvCxnSpPr/>
          <p:nvPr/>
        </p:nvCxnSpPr>
        <p:spPr>
          <a:xfrm>
            <a:off x="6357493" y="1396997"/>
            <a:ext cx="260120" cy="144016"/>
          </a:xfrm>
          <a:prstGeom prst="straightConnector1">
            <a:avLst/>
          </a:prstGeom>
          <a:ln w="317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0"/>
          <p:cNvCxnSpPr/>
          <p:nvPr/>
        </p:nvCxnSpPr>
        <p:spPr>
          <a:xfrm>
            <a:off x="6700529" y="1595702"/>
            <a:ext cx="303511" cy="476516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2"/>
          <p:cNvCxnSpPr/>
          <p:nvPr/>
        </p:nvCxnSpPr>
        <p:spPr>
          <a:xfrm>
            <a:off x="7032286" y="2227060"/>
            <a:ext cx="56492" cy="615016"/>
          </a:xfrm>
          <a:prstGeom prst="straightConnector1">
            <a:avLst/>
          </a:prstGeom>
          <a:ln w="3175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228745">
            <a:off x="6530311" y="1605987"/>
            <a:ext cx="10039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>
                <a:solidFill>
                  <a:srgbClr val="FFC000"/>
                </a:solidFill>
              </a:rPr>
              <a:t>Headcut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6976" y="2842076"/>
            <a:ext cx="1267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Lower Chanel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885" y="1155940"/>
            <a:ext cx="1267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Upper Chanel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96997"/>
            <a:ext cx="49685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663300"/>
                </a:solidFill>
              </a:rPr>
              <a:t>Initial </a:t>
            </a:r>
            <a:r>
              <a:rPr lang="en-US" sz="2800" dirty="0" smtClean="0">
                <a:solidFill>
                  <a:srgbClr val="663300"/>
                </a:solidFill>
              </a:rPr>
              <a:t>units: </a:t>
            </a:r>
            <a:endParaRPr lang="en-US" sz="2800" dirty="0">
              <a:solidFill>
                <a:srgbClr val="663300"/>
              </a:solidFill>
            </a:endParaRPr>
          </a:p>
          <a:p>
            <a:pPr algn="l" rtl="0"/>
            <a:r>
              <a:rPr lang="en-US" sz="2800" dirty="0">
                <a:solidFill>
                  <a:srgbClr val="663300"/>
                </a:solidFill>
              </a:rPr>
              <a:t>head-cut, bars, meandering, complex incision  </a:t>
            </a:r>
            <a:endParaRPr lang="he-IL" sz="2800" dirty="0">
              <a:solidFill>
                <a:srgbClr val="6633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01656" y="3755133"/>
            <a:ext cx="2743732" cy="2700000"/>
            <a:chOff x="5897532" y="295337"/>
            <a:chExt cx="2743732" cy="2700000"/>
          </a:xfrm>
        </p:grpSpPr>
        <p:pic>
          <p:nvPicPr>
            <p:cNvPr id="15" name="Picture 2" descr="D:\Users\mormusse\Desktop\ForBurn14-04-2016\PhotosForGullyPaper11-02-2016\LoessPlateauAndGully (2)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32" y="295337"/>
              <a:ext cx="2743732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15348" y="2484697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1</a:t>
              </a:r>
              <a:endParaRPr lang="he-IL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4232" y="2061275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2</a:t>
              </a:r>
              <a:endParaRPr lang="he-IL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6300" y="1301953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4</a:t>
              </a:r>
              <a:endParaRPr lang="he-IL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365" y="1655169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3</a:t>
              </a:r>
              <a:endParaRPr lang="he-IL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68307" y="1078328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5</a:t>
              </a:r>
              <a:endParaRPr lang="he-IL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36942" y="918148"/>
              <a:ext cx="5086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6</a:t>
              </a:r>
              <a:endParaRPr lang="he-IL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2440" y="561866"/>
              <a:ext cx="82478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wadi.Atir</a:t>
              </a:r>
              <a:endParaRPr lang="he-IL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>
              <a:endCxn id="24" idx="3"/>
            </p:cNvCxnSpPr>
            <p:nvPr/>
          </p:nvCxnSpPr>
          <p:spPr>
            <a:xfrm>
              <a:off x="6591111" y="1267893"/>
              <a:ext cx="185766" cy="23000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7994836">
              <a:off x="6107108" y="1700596"/>
              <a:ext cx="89380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Gully</a:t>
              </a:r>
              <a:endParaRPr lang="he-IL" b="1" dirty="0">
                <a:solidFill>
                  <a:srgbClr val="FFC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7331341">
              <a:off x="6925002" y="1570780"/>
              <a:ext cx="14903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Eroded slope</a:t>
              </a:r>
              <a:endParaRPr lang="he-IL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704" y="4160161"/>
            <a:ext cx="49685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stabilized units: </a:t>
            </a:r>
            <a:endParaRPr lang="en-US" sz="2800" dirty="0">
              <a:solidFill>
                <a:srgbClr val="6633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eroded slope, rocky ground, flooded plains</a:t>
            </a:r>
            <a:endParaRPr lang="he-IL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7522"/>
            <a:ext cx="691276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>
                <a:solidFill>
                  <a:srgbClr val="663300"/>
                </a:solidFill>
                <a:latin typeface="+mj-lt"/>
              </a:rPr>
              <a:t>Stabilized gullied landforms by ecosystem engineers</a:t>
            </a:r>
            <a:endParaRPr lang="en-US" sz="4400" b="1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26" name="Picture 3" descr="F:\GulliesWadiAttir16-05-2016\E1DiffrentBanksAnalysis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 bwMode="auto">
          <a:xfrm>
            <a:off x="6040925" y="1631944"/>
            <a:ext cx="2537507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מחבר חץ ישר 8"/>
          <p:cNvCxnSpPr/>
          <p:nvPr/>
        </p:nvCxnSpPr>
        <p:spPr>
          <a:xfrm>
            <a:off x="7629657" y="2530865"/>
            <a:ext cx="0" cy="178055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14"/>
          <p:cNvCxnSpPr/>
          <p:nvPr/>
        </p:nvCxnSpPr>
        <p:spPr>
          <a:xfrm flipH="1">
            <a:off x="7193064" y="2331250"/>
            <a:ext cx="16204" cy="44967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18"/>
          <p:cNvCxnSpPr/>
          <p:nvPr/>
        </p:nvCxnSpPr>
        <p:spPr>
          <a:xfrm>
            <a:off x="6516216" y="2895621"/>
            <a:ext cx="7234" cy="77170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27078" y="2244851"/>
            <a:ext cx="6347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Bare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20026" y="2056511"/>
            <a:ext cx="7460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Cereals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0925" y="2372401"/>
            <a:ext cx="8768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>
                <a:solidFill>
                  <a:srgbClr val="FFC000"/>
                </a:solidFill>
              </a:rPr>
              <a:t>L.Shawi</a:t>
            </a:r>
            <a:endParaRPr lang="en-US" sz="1400" b="1" dirty="0" smtClean="0">
              <a:solidFill>
                <a:srgbClr val="FFC000"/>
              </a:solidFill>
            </a:endParaRPr>
          </a:p>
          <a:p>
            <a:r>
              <a:rPr lang="en-US" sz="1400" b="1" dirty="0" smtClean="0">
                <a:solidFill>
                  <a:srgbClr val="FFC000"/>
                </a:solidFill>
              </a:rPr>
              <a:t>(group)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01594" y="2069640"/>
            <a:ext cx="8768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>
                <a:solidFill>
                  <a:srgbClr val="FFC000"/>
                </a:solidFill>
              </a:rPr>
              <a:t>L.Shawi</a:t>
            </a:r>
            <a:endParaRPr lang="en-US" sz="1400" b="1" dirty="0" smtClean="0">
              <a:solidFill>
                <a:srgbClr val="FFC000"/>
              </a:solidFill>
            </a:endParaRPr>
          </a:p>
          <a:p>
            <a:r>
              <a:rPr lang="en-US" sz="1400" b="1" dirty="0" smtClean="0">
                <a:solidFill>
                  <a:srgbClr val="FFC000"/>
                </a:solidFill>
              </a:rPr>
              <a:t>(single)</a:t>
            </a:r>
            <a:endParaRPr lang="he-IL" sz="1400" b="1" dirty="0">
              <a:solidFill>
                <a:srgbClr val="FFC000"/>
              </a:solidFill>
            </a:endParaRPr>
          </a:p>
        </p:txBody>
      </p:sp>
      <p:cxnSp>
        <p:nvCxnSpPr>
          <p:cNvPr id="36" name="מחבר חץ ישר 8"/>
          <p:cNvCxnSpPr>
            <a:stCxn id="35" idx="2"/>
          </p:cNvCxnSpPr>
          <p:nvPr/>
        </p:nvCxnSpPr>
        <p:spPr>
          <a:xfrm>
            <a:off x="8140013" y="2592860"/>
            <a:ext cx="0" cy="677436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1520" y="1838367"/>
            <a:ext cx="4968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shrubs: </a:t>
            </a:r>
            <a:endParaRPr lang="en-US" sz="2800" dirty="0">
              <a:solidFill>
                <a:srgbClr val="663300"/>
              </a:solidFill>
            </a:endParaRPr>
          </a:p>
          <a:p>
            <a:pPr algn="l" rtl="0"/>
            <a:r>
              <a:rPr lang="en-US" sz="2800" dirty="0">
                <a:solidFill>
                  <a:srgbClr val="663300"/>
                </a:solidFill>
              </a:rPr>
              <a:t>head-cut, patches, shrubbery</a:t>
            </a:r>
            <a:endParaRPr lang="he-IL" sz="2800" dirty="0">
              <a:solidFill>
                <a:srgbClr val="6633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4869160"/>
            <a:ext cx="4968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harvester ants: </a:t>
            </a:r>
            <a:endParaRPr lang="en-US" sz="2800" dirty="0">
              <a:solidFill>
                <a:srgbClr val="6633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663300"/>
                </a:solidFill>
              </a:rPr>
              <a:t>Nested area</a:t>
            </a:r>
            <a:endParaRPr lang="he-IL" sz="2800" dirty="0">
              <a:solidFill>
                <a:srgbClr val="663300"/>
              </a:solidFill>
            </a:endParaRPr>
          </a:p>
        </p:txBody>
      </p:sp>
      <p:pic>
        <p:nvPicPr>
          <p:cNvPr id="58" name="Picture 4" descr="D:\Users\mormusse\Desktop\ForBurn14-04-2016\PhotosForGullyPaper11-02-2016\NestingEffect (2)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1"/>
          <a:stretch/>
        </p:blipFill>
        <p:spPr bwMode="auto">
          <a:xfrm>
            <a:off x="6037787" y="4269452"/>
            <a:ext cx="2540645" cy="23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7592509" y="5376000"/>
            <a:ext cx="118713" cy="33759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679724" y="5637610"/>
            <a:ext cx="285225" cy="27428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63082" y="5428062"/>
            <a:ext cx="9918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Nested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96584" y="5070558"/>
            <a:ext cx="9918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Bare</a:t>
            </a:r>
            <a:endParaRPr lang="he-IL" sz="1400" b="1" dirty="0">
              <a:solidFill>
                <a:srgbClr val="FFC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9519264">
            <a:off x="6099030" y="5267098"/>
            <a:ext cx="8815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Chanel</a:t>
            </a:r>
            <a:endParaRPr lang="he-IL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69125" y="6113359"/>
            <a:ext cx="13768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/>
              <a:t>Floodedplain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31024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34373</TotalTime>
  <Words>669</Words>
  <Application>Microsoft Office PowerPoint</Application>
  <PresentationFormat>On-screen Show (4:3)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The effect of gully erosion on the ecology of arid loess agro-ecosystems</vt:lpstr>
      <vt:lpstr>patterns of gullied areas</vt:lpstr>
      <vt:lpstr>objectives</vt:lpstr>
      <vt:lpstr>methodology</vt:lpstr>
      <vt:lpstr>measurements</vt:lpstr>
      <vt:lpstr>PowerPoint Presentation</vt:lpstr>
      <vt:lpstr>PowerPoint Presentation</vt:lpstr>
      <vt:lpstr>PowerPoint Presentation</vt:lpstr>
      <vt:lpstr>PowerPoint Presentation</vt:lpstr>
      <vt:lpstr>Gullies’ longitudinal profile</vt:lpstr>
      <vt:lpstr>Gullies’ cross section analysis, soil fertility</vt:lpstr>
      <vt:lpstr>Gullies’ cross section analysis, biological activity</vt:lpstr>
      <vt:lpstr>gullies and Flooded plain</vt:lpstr>
      <vt:lpstr>vegetation and head-cut stabilization</vt:lpstr>
      <vt:lpstr>gullies cross section analysis of species biodiversity</vt:lpstr>
      <vt:lpstr>Discussion</vt:lpstr>
      <vt:lpstr>Conclusion</vt:lpstr>
      <vt:lpstr>Acknowledgments </vt:lpstr>
    </vt:vector>
  </TitlesOfParts>
  <Company>Ben-Gurion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Mussery</dc:creator>
  <cp:lastModifiedBy>Amir Mor-Mussery</cp:lastModifiedBy>
  <cp:revision>628</cp:revision>
  <cp:lastPrinted>2016-02-07T11:17:50Z</cp:lastPrinted>
  <dcterms:created xsi:type="dcterms:W3CDTF">2015-10-15T12:26:57Z</dcterms:created>
  <dcterms:modified xsi:type="dcterms:W3CDTF">2018-11-18T17:02:26Z</dcterms:modified>
</cp:coreProperties>
</file>