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83" r:id="rId3"/>
    <p:sldId id="300" r:id="rId4"/>
    <p:sldId id="301" r:id="rId5"/>
    <p:sldId id="313" r:id="rId6"/>
    <p:sldId id="315" r:id="rId7"/>
    <p:sldId id="287" r:id="rId8"/>
    <p:sldId id="309" r:id="rId9"/>
    <p:sldId id="322" r:id="rId10"/>
    <p:sldId id="317" r:id="rId11"/>
    <p:sldId id="318" r:id="rId12"/>
    <p:sldId id="314" r:id="rId13"/>
    <p:sldId id="293" r:id="rId14"/>
    <p:sldId id="297" r:id="rId15"/>
    <p:sldId id="298" r:id="rId16"/>
    <p:sldId id="319" r:id="rId17"/>
    <p:sldId id="324" r:id="rId18"/>
    <p:sldId id="310" r:id="rId19"/>
    <p:sldId id="326" r:id="rId20"/>
    <p:sldId id="32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R. Medina" initials="cr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210"/>
    <a:srgbClr val="7D81BD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1628" autoAdjust="0"/>
  </p:normalViewPr>
  <p:slideViewPr>
    <p:cSldViewPr>
      <p:cViewPr varScale="1">
        <p:scale>
          <a:sx n="102" d="100"/>
          <a:sy n="102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-GEOY-Garnet\Data\Medina\Petrophysics\pXRF\ThreeWel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-GEOY-Garnet\Data\Medina\Petrophysics\pXRF\ThreeWel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8466161919619359"/>
          <c:y val="0.10659886926722507"/>
          <c:w val="0.50301947297580152"/>
          <c:h val="0.86732516716514563"/>
        </c:manualLayout>
      </c:layout>
      <c:scatterChart>
        <c:scatterStyle val="lineMarker"/>
        <c:varyColors val="0"/>
        <c:ser>
          <c:idx val="0"/>
          <c:order val="0"/>
          <c:tx>
            <c:v>Ca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'Sheet1 (2)'!$R$28:$R$40</c:f>
              <c:numCache>
                <c:formatCode>General</c:formatCode>
                <c:ptCount val="13"/>
                <c:pt idx="0">
                  <c:v>45134.23</c:v>
                </c:pt>
                <c:pt idx="1">
                  <c:v>27022.6</c:v>
                </c:pt>
                <c:pt idx="2">
                  <c:v>13109.75</c:v>
                </c:pt>
                <c:pt idx="3">
                  <c:v>103910.56</c:v>
                </c:pt>
                <c:pt idx="4">
                  <c:v>85624.14</c:v>
                </c:pt>
                <c:pt idx="5">
                  <c:v>49437.3</c:v>
                </c:pt>
                <c:pt idx="6">
                  <c:v>173253.48</c:v>
                </c:pt>
                <c:pt idx="7">
                  <c:v>126320.73</c:v>
                </c:pt>
                <c:pt idx="8">
                  <c:v>320650.56</c:v>
                </c:pt>
                <c:pt idx="9">
                  <c:v>86052.43</c:v>
                </c:pt>
                <c:pt idx="10">
                  <c:v>68774.63</c:v>
                </c:pt>
                <c:pt idx="11">
                  <c:v>445007.97</c:v>
                </c:pt>
                <c:pt idx="12">
                  <c:v>436753.19</c:v>
                </c:pt>
              </c:numCache>
            </c:numRef>
          </c:xVal>
          <c:yVal>
            <c:numRef>
              <c:f>'Sheet1 (2)'!$J$28:$J$40</c:f>
              <c:numCache>
                <c:formatCode>General</c:formatCode>
                <c:ptCount val="13"/>
                <c:pt idx="0">
                  <c:v>6114</c:v>
                </c:pt>
                <c:pt idx="1">
                  <c:v>6170</c:v>
                </c:pt>
                <c:pt idx="2">
                  <c:v>6220</c:v>
                </c:pt>
                <c:pt idx="3">
                  <c:v>6280</c:v>
                </c:pt>
                <c:pt idx="4">
                  <c:v>6290</c:v>
                </c:pt>
                <c:pt idx="5">
                  <c:v>6300</c:v>
                </c:pt>
                <c:pt idx="6">
                  <c:v>6302</c:v>
                </c:pt>
                <c:pt idx="7">
                  <c:v>6350</c:v>
                </c:pt>
                <c:pt idx="8">
                  <c:v>6390</c:v>
                </c:pt>
                <c:pt idx="9">
                  <c:v>6400</c:v>
                </c:pt>
                <c:pt idx="10">
                  <c:v>6410</c:v>
                </c:pt>
                <c:pt idx="11">
                  <c:v>6440</c:v>
                </c:pt>
                <c:pt idx="12">
                  <c:v>6458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02-44D9-A57F-21DB5BCFA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96984"/>
        <c:axId val="154397368"/>
      </c:scatterChart>
      <c:valAx>
        <c:axId val="1543969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4397368"/>
        <c:crosses val="autoZero"/>
        <c:crossBetween val="midCat"/>
      </c:valAx>
      <c:valAx>
        <c:axId val="154397368"/>
        <c:scaling>
          <c:orientation val="maxMin"/>
          <c:max val="6470"/>
          <c:min val="610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4396984"/>
        <c:crosses val="autoZero"/>
        <c:crossBetween val="midCat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8466142636893971"/>
          <c:y val="0.10593317204198655"/>
          <c:w val="0.52263434698140965"/>
          <c:h val="0.86942509442176064"/>
        </c:manualLayout>
      </c:layout>
      <c:scatterChart>
        <c:scatterStyle val="lineMarker"/>
        <c:varyColors val="0"/>
        <c:ser>
          <c:idx val="0"/>
          <c:order val="0"/>
          <c:tx>
            <c:v>S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'Sheet1 (2)'!$AL$28:$AL$40</c:f>
              <c:numCache>
                <c:formatCode>General</c:formatCode>
                <c:ptCount val="13"/>
                <c:pt idx="1">
                  <c:v>3954.6</c:v>
                </c:pt>
                <c:pt idx="2">
                  <c:v>16717.53</c:v>
                </c:pt>
                <c:pt idx="3">
                  <c:v>15991.89</c:v>
                </c:pt>
                <c:pt idx="4">
                  <c:v>10157.25</c:v>
                </c:pt>
                <c:pt idx="5">
                  <c:v>8782.8799999999992</c:v>
                </c:pt>
                <c:pt idx="6">
                  <c:v>8373.61</c:v>
                </c:pt>
                <c:pt idx="7">
                  <c:v>9828.92</c:v>
                </c:pt>
                <c:pt idx="8">
                  <c:v>8336.58</c:v>
                </c:pt>
                <c:pt idx="9">
                  <c:v>11402.49</c:v>
                </c:pt>
                <c:pt idx="10">
                  <c:v>8761.35</c:v>
                </c:pt>
                <c:pt idx="11">
                  <c:v>406.1</c:v>
                </c:pt>
                <c:pt idx="12">
                  <c:v>507.11</c:v>
                </c:pt>
              </c:numCache>
            </c:numRef>
          </c:xVal>
          <c:yVal>
            <c:numRef>
              <c:f>'Sheet1 (2)'!$J$28:$J$40</c:f>
              <c:numCache>
                <c:formatCode>General</c:formatCode>
                <c:ptCount val="13"/>
                <c:pt idx="0">
                  <c:v>6114</c:v>
                </c:pt>
                <c:pt idx="1">
                  <c:v>6170</c:v>
                </c:pt>
                <c:pt idx="2">
                  <c:v>6220</c:v>
                </c:pt>
                <c:pt idx="3">
                  <c:v>6280</c:v>
                </c:pt>
                <c:pt idx="4">
                  <c:v>6290</c:v>
                </c:pt>
                <c:pt idx="5">
                  <c:v>6300</c:v>
                </c:pt>
                <c:pt idx="6">
                  <c:v>6302</c:v>
                </c:pt>
                <c:pt idx="7">
                  <c:v>6350</c:v>
                </c:pt>
                <c:pt idx="8">
                  <c:v>6390</c:v>
                </c:pt>
                <c:pt idx="9">
                  <c:v>6400</c:v>
                </c:pt>
                <c:pt idx="10">
                  <c:v>6410</c:v>
                </c:pt>
                <c:pt idx="11">
                  <c:v>6440</c:v>
                </c:pt>
                <c:pt idx="12">
                  <c:v>6458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ED-4857-8849-B7CEDC334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93096"/>
        <c:axId val="154006744"/>
      </c:scatterChart>
      <c:valAx>
        <c:axId val="1546930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4006744"/>
        <c:crosses val="autoZero"/>
        <c:crossBetween val="midCat"/>
      </c:valAx>
      <c:valAx>
        <c:axId val="154006744"/>
        <c:scaling>
          <c:orientation val="maxMin"/>
          <c:max val="6470"/>
          <c:min val="610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4693096"/>
        <c:crosses val="autoZero"/>
        <c:crossBetween val="midCat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9AD46-8D99-4C84-A893-0C11DF55B218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3F2C4-BB9E-4218-ABCC-33BEB153D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2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83B1BB-0101-4794-9D4C-832E505EDD1D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52A4DE-A93A-4BD5-AD46-791128A49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4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Analysis of </a:t>
            </a:r>
            <a:r>
              <a:rPr lang="en-US" sz="1600" b="1" dirty="0" smtClean="0"/>
              <a:t>28</a:t>
            </a:r>
            <a:r>
              <a:rPr lang="en-US" sz="1600" dirty="0" smtClean="0"/>
              <a:t> samples using a Micromeritics’ Autopore mercury porosimeter (MICP).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main parameters used to evaluate sealing efficiency were capillary entry pressure (P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) and pressure at 20% saturation (P</a:t>
            </a:r>
            <a:r>
              <a:rPr lang="en-US" sz="1600" baseline="-25000" dirty="0" smtClean="0"/>
              <a:t>20</a:t>
            </a:r>
            <a:r>
              <a:rPr lang="en-US" sz="1600" dirty="0" smtClean="0"/>
              <a:t>) and related these values to a representative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column that the samples would be able to hold assuming density-gravity driven upward flow.</a:t>
            </a:r>
            <a:endParaRPr lang="es-CL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link petrofacies model (1 ft scale from logs) to micp profiles (samples of a few centimeters). But some</a:t>
            </a:r>
            <a:r>
              <a:rPr lang="en-US" baseline="0" dirty="0" smtClean="0"/>
              <a:t> consistencies are observed, such as…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 homogeneous distribution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74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sulfur content (Py) miught provide</a:t>
            </a:r>
            <a:r>
              <a:rPr lang="en-US" baseline="0" dirty="0" smtClean="0"/>
              <a:t> additional porosity…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0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4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5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8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4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5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2A4DE-A93A-4BD5-AD46-791128A495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5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0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2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0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41B8-78DB-4E3E-ABDF-047F62A2C1F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8C7A-9182-40CE-AA30-40EC79D8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9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png"/><Relationship Id="rId5" Type="http://schemas.openxmlformats.org/officeDocument/2006/relationships/image" Target="../media/image41.jpeg"/><Relationship Id="rId10" Type="http://schemas.openxmlformats.org/officeDocument/2006/relationships/image" Target="../media/image44.jpeg"/><Relationship Id="rId4" Type="http://schemas.openxmlformats.org/officeDocument/2006/relationships/image" Target="../media/image40.png"/><Relationship Id="rId9" Type="http://schemas.openxmlformats.org/officeDocument/2006/relationships/image" Target="../media/image4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05333"/>
            <a:ext cx="10972800" cy="3126396"/>
          </a:xfrm>
        </p:spPr>
        <p:txBody>
          <a:bodyPr>
            <a:noAutofit/>
          </a:bodyPr>
          <a:lstStyle/>
          <a:p>
            <a:r>
              <a:rPr lang="en-US" sz="4000" b="1" dirty="0"/>
              <a:t>Evaluating the Maquoketa Group (Ordovician) as a seal for the geologic sequestration of CO</a:t>
            </a:r>
            <a:r>
              <a:rPr lang="en-US" sz="4000" b="1" baseline="-25000" dirty="0"/>
              <a:t>2</a:t>
            </a:r>
            <a:r>
              <a:rPr lang="en-US" sz="4000" b="1" dirty="0"/>
              <a:t>: A lithofacies and petrophysical case study in the Illinois Basin, Midwest USA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334"/>
            <a:ext cx="2972934" cy="612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7900" y="4506489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Cristian R. Medina</a:t>
            </a:r>
            <a:r>
              <a:rPr lang="en-US" sz="1400" b="1" baseline="30000" dirty="0"/>
              <a:t>1*</a:t>
            </a:r>
            <a:r>
              <a:rPr lang="en-US" sz="1400" b="1" dirty="0"/>
              <a:t>; John A. Rupp</a:t>
            </a:r>
            <a:r>
              <a:rPr lang="en-US" sz="1400" b="1" baseline="30000" dirty="0"/>
              <a:t>2</a:t>
            </a:r>
            <a:r>
              <a:rPr lang="en-US" sz="1400" b="1" dirty="0"/>
              <a:t>; Maria Mastalerz</a:t>
            </a:r>
            <a:r>
              <a:rPr lang="en-US" sz="1400" b="1" baseline="30000" dirty="0"/>
              <a:t>1, 3</a:t>
            </a:r>
            <a:r>
              <a:rPr lang="en-US" sz="1400" b="1" dirty="0"/>
              <a:t>; Richard W. Lahann</a:t>
            </a:r>
            <a:r>
              <a:rPr lang="en-US" sz="1400" b="1" baseline="30000" dirty="0"/>
              <a:t>1</a:t>
            </a:r>
            <a:r>
              <a:rPr lang="en-US" sz="1400" b="1" dirty="0"/>
              <a:t>; and Patrick McLaughlin</a:t>
            </a:r>
            <a:r>
              <a:rPr lang="en-US" sz="1400" b="1" baseline="30000" dirty="0"/>
              <a:t>1, 3</a:t>
            </a:r>
            <a:endParaRPr lang="en-US" sz="1200" baseline="30000" dirty="0"/>
          </a:p>
          <a:p>
            <a:pPr algn="ctr"/>
            <a:r>
              <a:rPr lang="en-US" sz="1200" baseline="30000" dirty="0"/>
              <a:t>1</a:t>
            </a:r>
            <a:r>
              <a:rPr lang="en-US" sz="1200" dirty="0"/>
              <a:t>Indiana Geological Survey, Indiana University, Bloomington, Indiana</a:t>
            </a:r>
          </a:p>
          <a:p>
            <a:pPr algn="ctr"/>
            <a:r>
              <a:rPr lang="en-US" sz="1200" baseline="30000" dirty="0"/>
              <a:t>2</a:t>
            </a:r>
            <a:r>
              <a:rPr lang="en-US" sz="1200" dirty="0"/>
              <a:t>Indiana University – Department of Earth and Atmospheric Sciences</a:t>
            </a:r>
          </a:p>
          <a:p>
            <a:pPr algn="ctr"/>
            <a:r>
              <a:rPr lang="en-US" sz="1200" baseline="30000" dirty="0"/>
              <a:t>3</a:t>
            </a:r>
            <a:r>
              <a:rPr lang="en-US" sz="1200" dirty="0"/>
              <a:t>Indiana University –School of Public and Environmental Affairs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aseline="30000" dirty="0"/>
              <a:t>*</a:t>
            </a:r>
            <a:r>
              <a:rPr lang="en-US" sz="1400" b="1" dirty="0"/>
              <a:t>crmedina@indiana.edu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59" y="5990874"/>
            <a:ext cx="1228481" cy="826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9426"/>
            <a:ext cx="2492575" cy="6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005553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286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SWW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102870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</a:t>
            </a:r>
            <a:endParaRPr lang="es-CL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73605" y="4979779"/>
            <a:ext cx="1186879" cy="1775341"/>
            <a:chOff x="9443428" y="4960499"/>
            <a:chExt cx="1186879" cy="1775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428" y="4960499"/>
              <a:ext cx="1186879" cy="177534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620217" y="5829595"/>
              <a:ext cx="361983" cy="3689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989"/>
          <a:stretch/>
        </p:blipFill>
        <p:spPr>
          <a:xfrm>
            <a:off x="76200" y="533400"/>
            <a:ext cx="11963400" cy="4191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4"/>
          <a:stretch/>
        </p:blipFill>
        <p:spPr>
          <a:xfrm>
            <a:off x="76200" y="4208016"/>
            <a:ext cx="5121350" cy="22580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45781" y="4742702"/>
            <a:ext cx="3963148" cy="1993138"/>
            <a:chOff x="-126742" y="3950462"/>
            <a:chExt cx="4966941" cy="24979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950462"/>
              <a:ext cx="3733800" cy="249796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04501" y="4273839"/>
              <a:ext cx="735698" cy="424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NEE</a:t>
              </a:r>
              <a:endParaRPr lang="es-CL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6742" y="5943595"/>
              <a:ext cx="850852" cy="424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SWW</a:t>
              </a:r>
              <a:endParaRPr lang="es-CL" sz="16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05008" y="5219996"/>
            <a:ext cx="685800" cy="609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5168172" y="560540"/>
            <a:ext cx="6719028" cy="4163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90808" y="5829595"/>
            <a:ext cx="1359586" cy="3882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90808" y="5216695"/>
            <a:ext cx="1384940" cy="6507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68172" y="4709181"/>
            <a:ext cx="2636836" cy="5075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534560" y="4724401"/>
            <a:ext cx="3352640" cy="4941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4848" y="326503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368448" y="6477000"/>
            <a:ext cx="227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Gray, 1972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626770" y="5257800"/>
            <a:ext cx="1010272" cy="571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15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471"/>
            <a:ext cx="10972800" cy="1143000"/>
          </a:xfrm>
        </p:spPr>
        <p:txBody>
          <a:bodyPr/>
          <a:lstStyle/>
          <a:p>
            <a:r>
              <a:rPr lang="en-US" dirty="0" smtClean="0"/>
              <a:t>Implications for Sealing </a:t>
            </a:r>
            <a:r>
              <a:rPr lang="en-US" dirty="0"/>
              <a:t>Efficiency</a:t>
            </a:r>
            <a:endParaRPr lang="es-CL" dirty="0"/>
          </a:p>
        </p:txBody>
      </p:sp>
      <p:sp>
        <p:nvSpPr>
          <p:cNvPr id="4" name="Subtitle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458200" y="1427640"/>
                <a:ext cx="3386148" cy="514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Assumptions:</a:t>
                </a:r>
              </a:p>
              <a:p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Hg to CO</a:t>
                </a:r>
                <a:r>
                  <a:rPr lang="en-US" sz="1600" baseline="-25000" dirty="0" smtClean="0"/>
                  <a:t>2 </a:t>
                </a:r>
                <a:r>
                  <a:rPr lang="en-US" sz="1600" dirty="0" smtClean="0"/>
                  <a:t>capillary pressure conversion: factor of 12.4:</a:t>
                </a:r>
              </a:p>
              <a:p>
                <a:pPr marL="342900" indent="-342900">
                  <a:buAutoNum type="arabicPeriod"/>
                </a:pPr>
                <a:endParaRPr lang="en-US" sz="1600" dirty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endParaRPr lang="en-US" sz="1600" dirty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Hydrostatic pressure gradient: 0.49 (psi/ft) </a:t>
                </a:r>
                <a:r>
                  <a:rPr lang="en-US" sz="1600" smtClean="0"/>
                  <a:t>(</a:t>
                </a:r>
                <a:r>
                  <a:rPr lang="en-US" sz="1600" smtClean="0"/>
                  <a:t>0.011 </a:t>
                </a:r>
                <a:r>
                  <a:rPr lang="en-US" sz="1600" dirty="0" smtClean="0"/>
                  <a:t>(MPa/m))</a:t>
                </a:r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CO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 density: </a:t>
                </a:r>
              </a:p>
              <a:p>
                <a:endParaRPr lang="en-US" sz="1600" dirty="0" smtClean="0"/>
              </a:p>
              <a:p>
                <a:pPr algn="r"/>
                <a:r>
                  <a:rPr lang="en-US" sz="1400" dirty="0" smtClean="0">
                    <a:latin typeface="Symbol" panose="05050102010706020507" pitchFamily="18" charset="2"/>
                  </a:rPr>
                  <a:t>r</a:t>
                </a:r>
                <a:r>
                  <a:rPr lang="en-US" sz="1400" baseline="-25000" dirty="0" smtClean="0">
                    <a:latin typeface="+mj-lt"/>
                  </a:rPr>
                  <a:t>co2</a:t>
                </a:r>
                <a:r>
                  <a:rPr lang="en-US" sz="1400" dirty="0" smtClean="0"/>
                  <a:t>(kg/m</a:t>
                </a:r>
                <a:r>
                  <a:rPr lang="en-US" sz="1400" baseline="30000" dirty="0" smtClean="0"/>
                  <a:t>3</a:t>
                </a:r>
                <a:r>
                  <a:rPr lang="en-US" sz="1400" dirty="0" smtClean="0"/>
                  <a:t>) = 712.88 + 0.4427 * P(MPa) </a:t>
                </a:r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r>
                  <a:rPr lang="en-US" sz="1600" dirty="0" smtClean="0"/>
                  <a:t>4. CO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 column (h):</a:t>
                </a:r>
              </a:p>
              <a:p>
                <a:r>
                  <a:rPr lang="en-US" sz="1600" dirty="0" smtClean="0"/>
                  <a:t> </a:t>
                </a:r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𝑏𝑟𝑖𝑛𝑒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en-US" sz="1600" dirty="0" smtClean="0"/>
                  <a:t>:</a:t>
                </a:r>
              </a:p>
              <a:p>
                <a:endParaRPr lang="en-US" sz="1600" dirty="0"/>
              </a:p>
              <a:p>
                <a:pPr algn="ctr"/>
                <a:r>
                  <a:rPr lang="en-US" sz="16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9.8 ∗12.4∗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𝑏𝑟𝑖𝑛𝑒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600" dirty="0" smtClean="0"/>
                  <a:t> </a:t>
                </a:r>
              </a:p>
              <a:p>
                <a:pPr algn="r"/>
                <a:endParaRPr lang="es-CL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427640"/>
                <a:ext cx="3386148" cy="5147307"/>
              </a:xfrm>
              <a:prstGeom prst="rect">
                <a:avLst/>
              </a:prstGeom>
              <a:blipFill>
                <a:blip r:embed="rId3"/>
                <a:stretch>
                  <a:fillRect l="-1081" t="-355" r="-16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17" y="2539019"/>
            <a:ext cx="2608714" cy="5518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8089" y="1249109"/>
            <a:ext cx="5652484" cy="5504367"/>
            <a:chOff x="1460525" y="1249109"/>
            <a:chExt cx="5652484" cy="55043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89" t="5954" b="10510"/>
            <a:stretch/>
          </p:blipFill>
          <p:spPr>
            <a:xfrm>
              <a:off x="1460525" y="1249109"/>
              <a:ext cx="5652484" cy="55043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432223">
              <a:off x="3426700" y="164769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Drainage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4184671">
              <a:off x="2983487" y="3569590"/>
              <a:ext cx="119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Imbibition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11653" y="5683457"/>
            <a:ext cx="262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column assuming 20% intrusion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37317" y="6006622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1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49"/>
          <a:stretch/>
        </p:blipFill>
        <p:spPr>
          <a:xfrm>
            <a:off x="2895600" y="685800"/>
            <a:ext cx="9091354" cy="5835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6716" y="1752600"/>
            <a:ext cx="2743200" cy="2761129"/>
            <a:chOff x="152400" y="2286000"/>
            <a:chExt cx="2743200" cy="27611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4" b="18889"/>
            <a:stretch/>
          </p:blipFill>
          <p:spPr>
            <a:xfrm>
              <a:off x="152400" y="2286000"/>
              <a:ext cx="2743200" cy="276112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9603664">
              <a:off x="1105275" y="3514164"/>
              <a:ext cx="837449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38400" y="2598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 Co., Illinois</a:t>
            </a:r>
            <a:endParaRPr lang="es-CL" dirty="0"/>
          </a:p>
        </p:txBody>
      </p:sp>
      <p:sp>
        <p:nvSpPr>
          <p:cNvPr id="14" name="TextBox 13"/>
          <p:cNvSpPr txBox="1"/>
          <p:nvPr/>
        </p:nvSpPr>
        <p:spPr>
          <a:xfrm>
            <a:off x="10177604" y="2648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Pike Co., Indiana</a:t>
            </a:r>
            <a:endParaRPr lang="es-CL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25988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Gibson Co., Indiana</a:t>
            </a:r>
            <a:endParaRPr lang="es-C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98665"/>
            <a:ext cx="2691316" cy="127698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886200" y="3200400"/>
            <a:ext cx="2438400" cy="1143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34200" y="3771900"/>
            <a:ext cx="4038600" cy="57474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1981200"/>
            <a:ext cx="4191000" cy="113737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6200" y="1633026"/>
            <a:ext cx="2438400" cy="30845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44200" y="2845659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s-CL" dirty="0"/>
          </a:p>
        </p:txBody>
      </p:sp>
      <p:sp>
        <p:nvSpPr>
          <p:cNvPr id="22" name="TextBox 21"/>
          <p:cNvSpPr txBox="1"/>
          <p:nvPr/>
        </p:nvSpPr>
        <p:spPr>
          <a:xfrm>
            <a:off x="10744200" y="3618086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s-CL" dirty="0"/>
          </a:p>
        </p:txBody>
      </p:sp>
      <p:sp>
        <p:nvSpPr>
          <p:cNvPr id="23" name="TextBox 22"/>
          <p:cNvSpPr txBox="1"/>
          <p:nvPr/>
        </p:nvSpPr>
        <p:spPr>
          <a:xfrm>
            <a:off x="176716" y="44455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8678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391400" y="572726"/>
            <a:ext cx="2206694" cy="5968848"/>
            <a:chOff x="5705579" y="562837"/>
            <a:chExt cx="2206694" cy="59688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1104"/>
            <a:stretch/>
          </p:blipFill>
          <p:spPr>
            <a:xfrm>
              <a:off x="5718106" y="562837"/>
              <a:ext cx="2194167" cy="59688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05579" y="2240966"/>
              <a:ext cx="1762019" cy="323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118" t="39292" r="7696" b="8326"/>
          <a:stretch/>
        </p:blipFill>
        <p:spPr>
          <a:xfrm>
            <a:off x="10042742" y="1117038"/>
            <a:ext cx="1844458" cy="2590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729" y="4198785"/>
            <a:ext cx="3054000" cy="1449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80742" y="32539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5400</a:t>
            </a:r>
            <a:endParaRPr lang="es-CL" dirty="0"/>
          </a:p>
        </p:txBody>
      </p:sp>
      <p:sp>
        <p:nvSpPr>
          <p:cNvPr id="21" name="TextBox 20"/>
          <p:cNvSpPr txBox="1"/>
          <p:nvPr/>
        </p:nvSpPr>
        <p:spPr>
          <a:xfrm>
            <a:off x="9296400" y="101696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5370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5022"/>
          <a:stretch/>
        </p:blipFill>
        <p:spPr>
          <a:xfrm>
            <a:off x="250535" y="786278"/>
            <a:ext cx="6931068" cy="5541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16901" y="5218466"/>
            <a:ext cx="970793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4116902" y="4151666"/>
            <a:ext cx="970793" cy="990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50535" y="1117038"/>
            <a:ext cx="3026065" cy="368356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250535" y="4868270"/>
            <a:ext cx="3026065" cy="9991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610621" y="2640865"/>
            <a:ext cx="345248" cy="108783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9610621" y="2946912"/>
            <a:ext cx="345248" cy="108783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9610621" y="2313515"/>
            <a:ext cx="345248" cy="10878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9610621" y="1911241"/>
            <a:ext cx="345248" cy="10878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9610621" y="2220834"/>
            <a:ext cx="345248" cy="10878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Flowchart: Magnetic Disk 26"/>
          <p:cNvSpPr/>
          <p:nvPr/>
        </p:nvSpPr>
        <p:spPr>
          <a:xfrm>
            <a:off x="9610621" y="1529165"/>
            <a:ext cx="345248" cy="10878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Flowchart: Magnetic Disk 27"/>
          <p:cNvSpPr/>
          <p:nvPr/>
        </p:nvSpPr>
        <p:spPr>
          <a:xfrm>
            <a:off x="9606103" y="1292489"/>
            <a:ext cx="345248" cy="108783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Oval 1"/>
          <p:cNvSpPr/>
          <p:nvPr/>
        </p:nvSpPr>
        <p:spPr>
          <a:xfrm rot="20341693">
            <a:off x="6225352" y="1993270"/>
            <a:ext cx="413653" cy="79937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Oval 23"/>
          <p:cNvSpPr/>
          <p:nvPr/>
        </p:nvSpPr>
        <p:spPr>
          <a:xfrm rot="20341693">
            <a:off x="6281186" y="2711790"/>
            <a:ext cx="213401" cy="79937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153419" y="1486370"/>
            <a:ext cx="391137" cy="764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153419" y="2589017"/>
            <a:ext cx="370329" cy="1128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6821846" y="4049822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5-Point Star 31"/>
          <p:cNvSpPr/>
          <p:nvPr/>
        </p:nvSpPr>
        <p:spPr>
          <a:xfrm>
            <a:off x="6243055" y="2296529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5-Point Star 32"/>
          <p:cNvSpPr/>
          <p:nvPr/>
        </p:nvSpPr>
        <p:spPr>
          <a:xfrm>
            <a:off x="5633455" y="1849292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5-Point Star 33"/>
          <p:cNvSpPr/>
          <p:nvPr/>
        </p:nvSpPr>
        <p:spPr>
          <a:xfrm>
            <a:off x="5011368" y="1742714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9348987" y="5756547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onclusion</a:t>
            </a:r>
            <a:endParaRPr lang="es-CL" sz="1400" dirty="0"/>
          </a:p>
        </p:txBody>
      </p:sp>
      <p:sp>
        <p:nvSpPr>
          <p:cNvPr id="5" name="Rectangle 4"/>
          <p:cNvSpPr/>
          <p:nvPr/>
        </p:nvSpPr>
        <p:spPr>
          <a:xfrm>
            <a:off x="4267200" y="838200"/>
            <a:ext cx="2193896" cy="47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188810" y="563278"/>
            <a:ext cx="7126389" cy="47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798483" y="339473"/>
            <a:ext cx="651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Well #1: Gibson County, Indiana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290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7901" y="245567"/>
            <a:ext cx="576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Well #2: Pike </a:t>
            </a:r>
            <a:r>
              <a:rPr lang="en-US" sz="3600" dirty="0"/>
              <a:t>County, </a:t>
            </a:r>
            <a:r>
              <a:rPr lang="en-US" sz="3600" dirty="0" smtClean="0"/>
              <a:t>Indiana</a:t>
            </a:r>
            <a:endParaRPr lang="es-CL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796" t="1123" r="2867" b="1123"/>
          <a:stretch/>
        </p:blipFill>
        <p:spPr>
          <a:xfrm>
            <a:off x="7485709" y="1032557"/>
            <a:ext cx="4267200" cy="5638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645342"/>
            <a:ext cx="3200400" cy="6118352"/>
            <a:chOff x="964596" y="1229993"/>
            <a:chExt cx="2820507" cy="53920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10157"/>
            <a:stretch/>
          </p:blipFill>
          <p:spPr>
            <a:xfrm>
              <a:off x="964596" y="1229993"/>
              <a:ext cx="2820507" cy="53920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19200" y="5029200"/>
              <a:ext cx="144780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3302" r="8557"/>
          <a:stretch/>
        </p:blipFill>
        <p:spPr>
          <a:xfrm>
            <a:off x="3505201" y="3904855"/>
            <a:ext cx="3886200" cy="26769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113718"/>
            <a:ext cx="3886200" cy="259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6841" y="5078961"/>
            <a:ext cx="1752600" cy="82839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160301" y="3904855"/>
            <a:ext cx="1344900" cy="1051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8408" y="5907360"/>
            <a:ext cx="1344900" cy="674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11368298" y="4314964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5-Point Star 21"/>
          <p:cNvSpPr/>
          <p:nvPr/>
        </p:nvSpPr>
        <p:spPr>
          <a:xfrm>
            <a:off x="10789507" y="2514600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5-Point Star 22"/>
          <p:cNvSpPr/>
          <p:nvPr/>
        </p:nvSpPr>
        <p:spPr>
          <a:xfrm>
            <a:off x="10179907" y="2114434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5-Point Star 23"/>
          <p:cNvSpPr/>
          <p:nvPr/>
        </p:nvSpPr>
        <p:spPr>
          <a:xfrm>
            <a:off x="9557820" y="2007856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492256" y="1032557"/>
            <a:ext cx="876042" cy="975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24392" y="220853"/>
            <a:ext cx="1237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White and Gibson Counties</a:t>
            </a:r>
            <a:endParaRPr lang="es-CL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007548" y="1075872"/>
            <a:ext cx="455058" cy="1333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399" y="1150874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4320’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497" r="6195"/>
          <a:stretch/>
        </p:blipFill>
        <p:spPr>
          <a:xfrm>
            <a:off x="120493" y="946934"/>
            <a:ext cx="4403103" cy="5669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76" y="140126"/>
            <a:ext cx="52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Well #3: White </a:t>
            </a:r>
            <a:r>
              <a:rPr lang="en-US" sz="3200" dirty="0"/>
              <a:t>County, </a:t>
            </a:r>
            <a:r>
              <a:rPr lang="en-US" sz="3200" dirty="0" smtClean="0"/>
              <a:t>Illinois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847"/>
          <a:stretch/>
        </p:blipFill>
        <p:spPr>
          <a:xfrm>
            <a:off x="7784739" y="542472"/>
            <a:ext cx="1834720" cy="5237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4444" r="41081" b="21636"/>
          <a:stretch/>
        </p:blipFill>
        <p:spPr>
          <a:xfrm>
            <a:off x="9738001" y="2539210"/>
            <a:ext cx="2336737" cy="1827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2766" r="16312" b="8510"/>
          <a:stretch/>
        </p:blipFill>
        <p:spPr>
          <a:xfrm>
            <a:off x="9731941" y="620255"/>
            <a:ext cx="2342797" cy="1805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7707" y="38147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6440”</a:t>
            </a:r>
            <a:endParaRPr lang="es-CL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113564"/>
              </p:ext>
            </p:extLst>
          </p:nvPr>
        </p:nvGraphicFramePr>
        <p:xfrm>
          <a:off x="4725815" y="567434"/>
          <a:ext cx="1476251" cy="566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939870"/>
              </p:ext>
            </p:extLst>
          </p:nvPr>
        </p:nvGraphicFramePr>
        <p:xfrm>
          <a:off x="6202066" y="567435"/>
          <a:ext cx="1476252" cy="566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02" y="4464280"/>
            <a:ext cx="2336737" cy="215189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353800" y="453258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6220”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5014" y="2633436"/>
            <a:ext cx="3810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713" y="5779900"/>
            <a:ext cx="2174688" cy="1078100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4185239" y="4087702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5-Point Star 25"/>
          <p:cNvSpPr/>
          <p:nvPr/>
        </p:nvSpPr>
        <p:spPr>
          <a:xfrm>
            <a:off x="3536211" y="2211911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5-Point Star 26"/>
          <p:cNvSpPr/>
          <p:nvPr/>
        </p:nvSpPr>
        <p:spPr>
          <a:xfrm>
            <a:off x="2841702" y="1759888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5-Point Star 27"/>
          <p:cNvSpPr/>
          <p:nvPr/>
        </p:nvSpPr>
        <p:spPr>
          <a:xfrm>
            <a:off x="2179108" y="1663459"/>
            <a:ext cx="218041" cy="192858"/>
          </a:xfrm>
          <a:prstGeom prst="star5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6556" y="1278816"/>
            <a:ext cx="6021120" cy="4488754"/>
            <a:chOff x="126556" y="1278816"/>
            <a:chExt cx="6021120" cy="4488754"/>
          </a:xfrm>
        </p:grpSpPr>
        <p:grpSp>
          <p:nvGrpSpPr>
            <p:cNvPr id="36" name="Group 35"/>
            <p:cNvGrpSpPr/>
            <p:nvPr/>
          </p:nvGrpSpPr>
          <p:grpSpPr>
            <a:xfrm>
              <a:off x="126556" y="1278816"/>
              <a:ext cx="6021120" cy="4488754"/>
              <a:chOff x="126556" y="1278816"/>
              <a:chExt cx="6021120" cy="448875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26556" y="1278816"/>
                <a:ext cx="6021120" cy="4488754"/>
                <a:chOff x="126556" y="1278816"/>
                <a:chExt cx="6021120" cy="4488754"/>
              </a:xfrm>
            </p:grpSpPr>
            <p:sp>
              <p:nvSpPr>
                <p:cNvPr id="16" name="Can 15"/>
                <p:cNvSpPr/>
                <p:nvPr/>
              </p:nvSpPr>
              <p:spPr>
                <a:xfrm>
                  <a:off x="5919077" y="1278816"/>
                  <a:ext cx="228599" cy="152400"/>
                </a:xfrm>
                <a:prstGeom prst="can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19" name="Can 18"/>
                <p:cNvSpPr/>
                <p:nvPr/>
              </p:nvSpPr>
              <p:spPr>
                <a:xfrm>
                  <a:off x="5919077" y="1355016"/>
                  <a:ext cx="228599" cy="152400"/>
                </a:xfrm>
                <a:prstGeom prst="can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0" name="Can 19"/>
                <p:cNvSpPr/>
                <p:nvPr/>
              </p:nvSpPr>
              <p:spPr>
                <a:xfrm>
                  <a:off x="5919077" y="2671536"/>
                  <a:ext cx="228599" cy="152400"/>
                </a:xfrm>
                <a:prstGeom prst="can">
                  <a:avLst/>
                </a:prstGeom>
                <a:solidFill>
                  <a:schemeClr val="accent6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1" name="Can 20"/>
                <p:cNvSpPr/>
                <p:nvPr/>
              </p:nvSpPr>
              <p:spPr>
                <a:xfrm>
                  <a:off x="5919077" y="2916687"/>
                  <a:ext cx="228599" cy="152400"/>
                </a:xfrm>
                <a:prstGeom prst="can">
                  <a:avLst/>
                </a:prstGeom>
                <a:solidFill>
                  <a:schemeClr val="accent6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912377" y="3793391"/>
                  <a:ext cx="228599" cy="152400"/>
                </a:xfrm>
                <a:prstGeom prst="can">
                  <a:avLst/>
                </a:prstGeom>
                <a:solidFill>
                  <a:schemeClr val="accent6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5918879" y="4634974"/>
                  <a:ext cx="228599" cy="152400"/>
                </a:xfrm>
                <a:prstGeom prst="can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4" name="Can 23"/>
                <p:cNvSpPr/>
                <p:nvPr/>
              </p:nvSpPr>
              <p:spPr>
                <a:xfrm>
                  <a:off x="5912378" y="5300807"/>
                  <a:ext cx="228599" cy="152400"/>
                </a:xfrm>
                <a:prstGeom prst="can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627114" y="3684925"/>
                  <a:ext cx="1973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?</a:t>
                  </a:r>
                  <a:endParaRPr lang="es-CL" dirty="0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126556" y="3011939"/>
                  <a:ext cx="4584589" cy="2755631"/>
                  <a:chOff x="126556" y="3011939"/>
                  <a:chExt cx="4584589" cy="2755631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126556" y="3011939"/>
                    <a:ext cx="4584589" cy="2755631"/>
                    <a:chOff x="120493" y="2286000"/>
                    <a:chExt cx="4584589" cy="2755631"/>
                  </a:xfrm>
                </p:grpSpPr>
                <p:pic>
                  <p:nvPicPr>
                    <p:cNvPr id="3" name="Picture 2"/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20493" y="2286000"/>
                      <a:ext cx="4584589" cy="2755631"/>
                    </a:xfrm>
                    <a:prstGeom prst="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</p:pic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3472833" y="2329810"/>
                      <a:ext cx="500102" cy="2202051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L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228600" y="4634974"/>
                      <a:ext cx="6158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XRD</a:t>
                      </a:r>
                      <a:endParaRPr lang="es-CL" dirty="0"/>
                    </a:p>
                  </p:txBody>
                </p:sp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1793025" y="2329810"/>
                      <a:ext cx="1625220" cy="2202051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L" dirty="0"/>
                    </a:p>
                  </p:txBody>
                </p:sp>
              </p:grp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646628" y="3063133"/>
                    <a:ext cx="1091371" cy="220205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 dirty="0"/>
                  </a:p>
                </p:txBody>
              </p:sp>
            </p:grpSp>
          </p:grpSp>
          <p:sp>
            <p:nvSpPr>
              <p:cNvPr id="35" name="TextBox 34"/>
              <p:cNvSpPr txBox="1"/>
              <p:nvPr/>
            </p:nvSpPr>
            <p:spPr>
              <a:xfrm>
                <a:off x="2860349" y="5319668"/>
                <a:ext cx="465347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bg1">
                        <a:lumMod val="50000"/>
                      </a:schemeClr>
                    </a:solidFill>
                  </a:rPr>
                  <a:t>Illite</a:t>
                </a:r>
                <a:endParaRPr lang="en-US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4044173" y="3054221"/>
              <a:ext cx="489129" cy="2202051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531959" y="3814799"/>
              <a:ext cx="1476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Trenton Ls.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6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16" y="4473375"/>
            <a:ext cx="4006001" cy="22709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885" y="4337666"/>
            <a:ext cx="4017098" cy="22772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768" y="1279240"/>
            <a:ext cx="4006801" cy="227140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5496" t="7001" r="14258" b="6188"/>
          <a:stretch/>
        </p:blipFill>
        <p:spPr>
          <a:xfrm>
            <a:off x="10654938" y="1285784"/>
            <a:ext cx="1232045" cy="39894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4" name="Oval 23"/>
          <p:cNvSpPr/>
          <p:nvPr/>
        </p:nvSpPr>
        <p:spPr>
          <a:xfrm>
            <a:off x="11809997" y="246477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Oval 17"/>
          <p:cNvSpPr/>
          <p:nvPr/>
        </p:nvSpPr>
        <p:spPr>
          <a:xfrm>
            <a:off x="11809997" y="2388784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Oval 24"/>
          <p:cNvSpPr/>
          <p:nvPr/>
        </p:nvSpPr>
        <p:spPr>
          <a:xfrm>
            <a:off x="11809997" y="233002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Oval 21"/>
          <p:cNvSpPr/>
          <p:nvPr/>
        </p:nvSpPr>
        <p:spPr>
          <a:xfrm>
            <a:off x="11809997" y="233002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2" y="188874"/>
            <a:ext cx="7848600" cy="1047070"/>
          </a:xfrm>
        </p:spPr>
        <p:txBody>
          <a:bodyPr/>
          <a:lstStyle/>
          <a:p>
            <a:pPr algn="l"/>
            <a:r>
              <a:rPr lang="en-US" dirty="0" smtClean="0"/>
              <a:t>Sealing Efficiency – CO</a:t>
            </a:r>
            <a:r>
              <a:rPr lang="en-US" baseline="-25000" dirty="0" smtClean="0"/>
              <a:t>2</a:t>
            </a:r>
            <a:r>
              <a:rPr lang="en-US" dirty="0" smtClean="0"/>
              <a:t> Column</a:t>
            </a:r>
            <a:endParaRPr lang="es-CL" dirty="0"/>
          </a:p>
        </p:txBody>
      </p:sp>
      <p:sp>
        <p:nvSpPr>
          <p:cNvPr id="4" name="Subtitle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441" r="41977"/>
          <a:stretch/>
        </p:blipFill>
        <p:spPr>
          <a:xfrm>
            <a:off x="76200" y="1279240"/>
            <a:ext cx="1063605" cy="542140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499617" y="130891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White County, Illinois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450984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Pike County, Indiana</a:t>
            </a:r>
            <a:endParaRPr lang="es-CL" dirty="0"/>
          </a:p>
        </p:txBody>
      </p:sp>
      <p:sp>
        <p:nvSpPr>
          <p:cNvPr id="21" name="TextBox 20"/>
          <p:cNvSpPr txBox="1"/>
          <p:nvPr/>
        </p:nvSpPr>
        <p:spPr>
          <a:xfrm>
            <a:off x="8089168" y="44938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Gibson County, Indiana</a:t>
            </a:r>
            <a:endParaRPr lang="es-CL" dirty="0"/>
          </a:p>
        </p:txBody>
      </p:sp>
      <p:sp>
        <p:nvSpPr>
          <p:cNvPr id="5" name="Oval 4"/>
          <p:cNvSpPr/>
          <p:nvPr/>
        </p:nvSpPr>
        <p:spPr>
          <a:xfrm>
            <a:off x="11809997" y="2433614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Oval 14"/>
          <p:cNvSpPr/>
          <p:nvPr/>
        </p:nvSpPr>
        <p:spPr>
          <a:xfrm>
            <a:off x="11809997" y="2296691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Oval 15"/>
          <p:cNvSpPr/>
          <p:nvPr/>
        </p:nvSpPr>
        <p:spPr>
          <a:xfrm>
            <a:off x="11809997" y="246894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Oval 22"/>
          <p:cNvSpPr/>
          <p:nvPr/>
        </p:nvSpPr>
        <p:spPr>
          <a:xfrm>
            <a:off x="11809997" y="2377546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55" name="Group 54"/>
          <p:cNvGrpSpPr/>
          <p:nvPr/>
        </p:nvGrpSpPr>
        <p:grpSpPr>
          <a:xfrm>
            <a:off x="5901657" y="1322919"/>
            <a:ext cx="1353979" cy="5421404"/>
            <a:chOff x="5275421" y="1322919"/>
            <a:chExt cx="1353979" cy="54214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9119" t="10157" r="40881"/>
            <a:stretch/>
          </p:blipFill>
          <p:spPr>
            <a:xfrm>
              <a:off x="5275421" y="1322919"/>
              <a:ext cx="1353979" cy="542140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6" name="Oval 25"/>
            <p:cNvSpPr/>
            <p:nvPr/>
          </p:nvSpPr>
          <p:spPr>
            <a:xfrm>
              <a:off x="6477000" y="5180126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477445" y="5255228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477000" y="5330330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477000" y="5405432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477000" y="5480534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477000" y="5555636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5630738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477000" y="5705840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477000" y="5780942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477000" y="5856044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5931141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477000" y="5105024"/>
              <a:ext cx="76200" cy="708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991982" y="6074766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Oval 39"/>
          <p:cNvSpPr/>
          <p:nvPr/>
        </p:nvSpPr>
        <p:spPr>
          <a:xfrm>
            <a:off x="990600" y="5396985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Oval 40"/>
          <p:cNvSpPr/>
          <p:nvPr/>
        </p:nvSpPr>
        <p:spPr>
          <a:xfrm>
            <a:off x="990600" y="6215618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Oval 41"/>
          <p:cNvSpPr/>
          <p:nvPr/>
        </p:nvSpPr>
        <p:spPr>
          <a:xfrm>
            <a:off x="990600" y="383951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Oval 42"/>
          <p:cNvSpPr/>
          <p:nvPr/>
        </p:nvSpPr>
        <p:spPr>
          <a:xfrm>
            <a:off x="990600" y="4414779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Oval 43"/>
          <p:cNvSpPr/>
          <p:nvPr/>
        </p:nvSpPr>
        <p:spPr>
          <a:xfrm>
            <a:off x="992859" y="3593120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Oval 44"/>
          <p:cNvSpPr/>
          <p:nvPr/>
        </p:nvSpPr>
        <p:spPr>
          <a:xfrm>
            <a:off x="991982" y="2127545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Oval 45"/>
          <p:cNvSpPr/>
          <p:nvPr/>
        </p:nvSpPr>
        <p:spPr>
          <a:xfrm>
            <a:off x="988625" y="2907523"/>
            <a:ext cx="76200" cy="7085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96200" y="423014"/>
                <a:ext cx="4016312" cy="71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9.8 ∗12.4∗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𝑏𝑟𝑖𝑛𝑒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3014"/>
                <a:ext cx="4016312" cy="712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63" y="958062"/>
            <a:ext cx="6748272" cy="53279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80700"/>
            <a:ext cx="10972800" cy="104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Sealing Efficiency – CO</a:t>
            </a:r>
            <a:r>
              <a:rPr lang="en-US" baseline="-25000" dirty="0" smtClean="0"/>
              <a:t>2</a:t>
            </a:r>
            <a:r>
              <a:rPr lang="en-US" dirty="0" smtClean="0"/>
              <a:t> Column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90" t="5122" r="8947" b="19835"/>
          <a:stretch/>
        </p:blipFill>
        <p:spPr>
          <a:xfrm>
            <a:off x="4428379" y="6176665"/>
            <a:ext cx="2552700" cy="478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9349" y="6285966"/>
            <a:ext cx="29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1-10 MPa in CO</a:t>
            </a:r>
            <a:r>
              <a:rPr lang="en-US" baseline="-25000" dirty="0" smtClean="0"/>
              <a:t>2</a:t>
            </a:r>
            <a:r>
              <a:rPr lang="en-US" dirty="0" smtClean="0"/>
              <a:t>-Brine System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819346" y="6291949"/>
            <a:ext cx="325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20</a:t>
            </a:r>
            <a:r>
              <a:rPr lang="en-US" dirty="0" smtClean="0"/>
              <a:t> ranges between 10-100 MPa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066799"/>
            <a:ext cx="5181600" cy="5066151"/>
            <a:chOff x="710581" y="1183511"/>
            <a:chExt cx="4994148" cy="48828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1" y="1183511"/>
              <a:ext cx="4994148" cy="48828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733800" y="2230581"/>
              <a:ext cx="76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6248400" y="1371600"/>
            <a:ext cx="4495800" cy="40386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531076">
            <a:off x="9200753" y="4709691"/>
            <a:ext cx="1297098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90% lithostatic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334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6982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Conclusions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554470"/>
            <a:ext cx="1158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lithofacies model created from GR, NPHI and RHOB logs looks consistent when compared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known stratigraphy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previous published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0" lvl="1"/>
            <a:r>
              <a:rPr lang="en-US" sz="2400" dirty="0" smtClean="0"/>
              <a:t>However, some discrepancies between lithofacies model and petrofacies characteristics are evident and are due to the associated scales (~1 foot resolution for wireline logs versus centimeter-size samples for MICP, gas adsorption, pXRF, and XRD analyses).</a:t>
            </a:r>
            <a:endParaRPr lang="en-US" sz="2400" dirty="0"/>
          </a:p>
          <a:p>
            <a:pPr marL="0" lvl="1"/>
            <a:endParaRPr lang="en-US" sz="24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Mercury Intrusion Capillary Pressure (MICP) results suggest that, if injecting supercritical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into the underlying units, the Maquoketa Group will serve as an efficient seal when considering buoyancy-driven upward flow.</a:t>
            </a:r>
          </a:p>
        </p:txBody>
      </p:sp>
    </p:spTree>
    <p:extLst>
      <p:ext uri="{BB962C8B-B14F-4D97-AF65-F5344CB8AC3E}">
        <p14:creationId xmlns:p14="http://schemas.microsoft.com/office/powerpoint/2010/main" val="3492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2819399"/>
          </a:xfrm>
        </p:spPr>
        <p:txBody>
          <a:bodyPr/>
          <a:lstStyle/>
          <a:p>
            <a:r>
              <a:rPr lang="en-US" dirty="0" smtClean="0"/>
              <a:t>This project was funded by the US Department of Energy through the CarbonSAFE-</a:t>
            </a:r>
            <a:r>
              <a:rPr lang="es-CL" dirty="0" smtClean="0"/>
              <a:t>Illinois East </a:t>
            </a:r>
            <a:r>
              <a:rPr lang="es-CL" dirty="0"/>
              <a:t>Sub-Basin </a:t>
            </a:r>
            <a:r>
              <a:rPr lang="es-CL" dirty="0" smtClean="0"/>
              <a:t>Project.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45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1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Outline</a:t>
            </a:r>
            <a:endParaRPr lang="es-CL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2438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Conclusions</a:t>
            </a:r>
            <a:endParaRPr lang="es-CL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7"/>
          <a:stretch/>
        </p:blipFill>
        <p:spPr>
          <a:xfrm>
            <a:off x="0" y="41189"/>
            <a:ext cx="12192000" cy="6816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35288"/>
            <a:ext cx="4724400" cy="1252538"/>
          </a:xfrm>
        </p:spPr>
        <p:txBody>
          <a:bodyPr>
            <a:noAutofit/>
          </a:bodyPr>
          <a:lstStyle/>
          <a:p>
            <a:r>
              <a:rPr lang="en-US" sz="5400" dirty="0" smtClean="0"/>
              <a:t>Thank you!</a:t>
            </a:r>
            <a:endParaRPr lang="es-CL" sz="5400" dirty="0"/>
          </a:p>
        </p:txBody>
      </p:sp>
      <p:sp>
        <p:nvSpPr>
          <p:cNvPr id="4" name="Subtitle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28895"/>
            <a:ext cx="2972934" cy="612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19" y="5921696"/>
            <a:ext cx="1228481" cy="82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5648" y="202901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Questions?</a:t>
            </a:r>
            <a:endParaRPr lang="es-CL" sz="5400" dirty="0"/>
          </a:p>
        </p:txBody>
      </p:sp>
      <p:sp>
        <p:nvSpPr>
          <p:cNvPr id="9" name="Rectangle 8"/>
          <p:cNvSpPr/>
          <p:nvPr/>
        </p:nvSpPr>
        <p:spPr>
          <a:xfrm>
            <a:off x="9561790" y="3672618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crmedina@indiana.edu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10062956" y="3373154"/>
            <a:ext cx="193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/>
              <a:t>Cristian R. Medina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3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1336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 </a:t>
            </a:r>
            <a:r>
              <a:rPr lang="en-US" sz="2400" dirty="0">
                <a:solidFill>
                  <a:srgbClr val="FF0000"/>
                </a:solidFill>
              </a:rPr>
              <a:t>Carbon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torage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ssurance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acility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nterprise (</a:t>
            </a:r>
            <a:r>
              <a:rPr lang="en-US" sz="2400" dirty="0" smtClean="0"/>
              <a:t>CarbonSAFE) </a:t>
            </a:r>
            <a:r>
              <a:rPr lang="en-US" sz="2400" dirty="0"/>
              <a:t>Initiative projects focus on development of geologic storage sites for the </a:t>
            </a:r>
            <a:r>
              <a:rPr lang="en-US" sz="2400" dirty="0">
                <a:solidFill>
                  <a:srgbClr val="FF0000"/>
                </a:solidFill>
              </a:rPr>
              <a:t>storage of 50+ million metric tons (MMT) </a:t>
            </a:r>
            <a:r>
              <a:rPr lang="en-US" sz="2400" dirty="0"/>
              <a:t>of carbon dioxide (CO</a:t>
            </a:r>
            <a:r>
              <a:rPr lang="en-US" sz="2400" baseline="-25000" dirty="0"/>
              <a:t>2</a:t>
            </a:r>
            <a:r>
              <a:rPr lang="en-US" sz="2400" dirty="0"/>
              <a:t>) from industrial sources...”</a:t>
            </a:r>
          </a:p>
          <a:p>
            <a:endParaRPr lang="en-US" sz="2400" dirty="0"/>
          </a:p>
          <a:p>
            <a:pPr algn="r"/>
            <a:r>
              <a:rPr lang="en-US" sz="2400" dirty="0"/>
              <a:t>Source: https://www.netl.doe.gov</a:t>
            </a:r>
            <a:endParaRPr lang="es-CL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94" y="5051524"/>
            <a:ext cx="3650013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1982" y="6162258"/>
            <a:ext cx="2888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www.carbonsafe-illinois.org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49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2" y="152401"/>
            <a:ext cx="9143999" cy="914400"/>
          </a:xfrm>
        </p:spPr>
        <p:txBody>
          <a:bodyPr>
            <a:noAutofit/>
          </a:bodyPr>
          <a:lstStyle/>
          <a:p>
            <a:r>
              <a:rPr lang="en-US" dirty="0" smtClean="0"/>
              <a:t>Upper Ordovician Maquoketa Group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267200" cy="5293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2600" y="1905000"/>
            <a:ext cx="5410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ight Arrow 5"/>
          <p:cNvSpPr/>
          <p:nvPr/>
        </p:nvSpPr>
        <p:spPr>
          <a:xfrm>
            <a:off x="533400" y="1905000"/>
            <a:ext cx="990600" cy="5334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391400" y="1905000"/>
            <a:ext cx="990600" cy="5334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715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2969313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mixed carbonate-clastic </a:t>
            </a:r>
            <a:r>
              <a:rPr lang="en-US" dirty="0" smtClean="0"/>
              <a:t>succession product of large</a:t>
            </a:r>
            <a:r>
              <a:rPr lang="es-CL" dirty="0" smtClean="0"/>
              <a:t> </a:t>
            </a:r>
            <a:r>
              <a:rPr lang="es-CL" dirty="0"/>
              <a:t>amounts of </a:t>
            </a:r>
            <a:r>
              <a:rPr lang="es-CL" dirty="0" smtClean="0"/>
              <a:t>fine-</a:t>
            </a:r>
            <a:r>
              <a:rPr lang="en-US" dirty="0" smtClean="0"/>
              <a:t>grained</a:t>
            </a:r>
            <a:r>
              <a:rPr lang="es-CL" dirty="0" smtClean="0"/>
              <a:t> </a:t>
            </a:r>
            <a:r>
              <a:rPr lang="en-US" dirty="0" smtClean="0"/>
              <a:t>siliciclastics sediments were </a:t>
            </a:r>
            <a:r>
              <a:rPr lang="en-US" dirty="0"/>
              <a:t>shed from the eastern highlands during the Taconic Orogeny</a:t>
            </a:r>
            <a:r>
              <a:rPr lang="en-US" dirty="0" smtClean="0"/>
              <a:t>.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12" y="4321099"/>
            <a:ext cx="3402377" cy="2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1" y="203730"/>
            <a:ext cx="9144000" cy="9144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s-CL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814149"/>
            <a:ext cx="4551300" cy="4705582"/>
            <a:chOff x="-3209956" y="2819400"/>
            <a:chExt cx="5486400" cy="56723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23334" r="7974" b="8889"/>
            <a:stretch/>
          </p:blipFill>
          <p:spPr>
            <a:xfrm>
              <a:off x="-3209956" y="2819400"/>
              <a:ext cx="5486400" cy="56723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2143156" y="5066967"/>
              <a:ext cx="2514600" cy="1600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094847" y="3686016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5-Point Star 15"/>
          <p:cNvSpPr/>
          <p:nvPr/>
        </p:nvSpPr>
        <p:spPr>
          <a:xfrm>
            <a:off x="2730966" y="4724475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9829800" y="37442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9" y="1550560"/>
            <a:ext cx="5232761" cy="5232761"/>
          </a:xfrm>
          <a:prstGeom prst="rect">
            <a:avLst/>
          </a:prstGeom>
        </p:spPr>
      </p:pic>
      <p:sp>
        <p:nvSpPr>
          <p:cNvPr id="18" name="5-Point Star 17"/>
          <p:cNvSpPr/>
          <p:nvPr/>
        </p:nvSpPr>
        <p:spPr>
          <a:xfrm>
            <a:off x="8382000" y="2590800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01235" y="2362200"/>
            <a:ext cx="3737765" cy="132381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01235" y="4382036"/>
            <a:ext cx="3737765" cy="62042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9321860" y="4189973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5-Point Star 19"/>
          <p:cNvSpPr/>
          <p:nvPr/>
        </p:nvSpPr>
        <p:spPr>
          <a:xfrm>
            <a:off x="9010629" y="4387447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5-Point Star 20"/>
          <p:cNvSpPr/>
          <p:nvPr/>
        </p:nvSpPr>
        <p:spPr>
          <a:xfrm>
            <a:off x="2481269" y="4900845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5-Point Star 21"/>
          <p:cNvSpPr/>
          <p:nvPr/>
        </p:nvSpPr>
        <p:spPr>
          <a:xfrm>
            <a:off x="3020535" y="4683844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5-Point Star 22"/>
          <p:cNvSpPr/>
          <p:nvPr/>
        </p:nvSpPr>
        <p:spPr>
          <a:xfrm>
            <a:off x="9665909" y="4045613"/>
            <a:ext cx="327781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08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3" y="15240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Methodology</a:t>
            </a:r>
            <a:endParaRPr lang="es-CL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08649" y="1109852"/>
            <a:ext cx="2743200" cy="2286000"/>
            <a:chOff x="-109848" y="1594120"/>
            <a:chExt cx="2743200" cy="228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55"/>
            <a:stretch/>
          </p:blipFill>
          <p:spPr>
            <a:xfrm>
              <a:off x="-109848" y="1594120"/>
              <a:ext cx="2743200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9636250">
              <a:off x="222396" y="2566865"/>
              <a:ext cx="20787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Elemental Analysis (ELAN)</a:t>
              </a:r>
              <a:endParaRPr lang="es-CL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71751" y="1029977"/>
            <a:ext cx="3604754" cy="2514600"/>
            <a:chOff x="5097287" y="1371600"/>
            <a:chExt cx="3604754" cy="2514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33" t="16916" r="2500" b="29415"/>
            <a:stretch/>
          </p:blipFill>
          <p:spPr>
            <a:xfrm>
              <a:off x="5105400" y="1371600"/>
              <a:ext cx="3596641" cy="251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9764164">
              <a:off x="5097287" y="2555057"/>
              <a:ext cx="28213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/>
                <a:t>Portable X-Ray fluorescence (pXRF)</a:t>
              </a:r>
              <a:endParaRPr lang="es-CL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4559" y="4721543"/>
            <a:ext cx="4304682" cy="1949290"/>
            <a:chOff x="2157273" y="4759977"/>
            <a:chExt cx="4304682" cy="1949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7273" y="4759977"/>
              <a:ext cx="4304682" cy="19492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50941" y="5580734"/>
              <a:ext cx="27173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Geophysical logs (GR, NPHI, RHOB)</a:t>
              </a:r>
              <a:endParaRPr lang="es-CL" sz="1400" dirty="0"/>
            </a:p>
          </p:txBody>
        </p:sp>
      </p:grpSp>
      <p:sp>
        <p:nvSpPr>
          <p:cNvPr id="9" name="Left-Right Arrow 8"/>
          <p:cNvSpPr/>
          <p:nvPr/>
        </p:nvSpPr>
        <p:spPr>
          <a:xfrm>
            <a:off x="5181600" y="1899096"/>
            <a:ext cx="990600" cy="3048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Left-Right Arrow 11"/>
          <p:cNvSpPr/>
          <p:nvPr/>
        </p:nvSpPr>
        <p:spPr>
          <a:xfrm rot="18785139">
            <a:off x="7726737" y="3980660"/>
            <a:ext cx="990600" cy="3048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Left-Right Arrow 12"/>
          <p:cNvSpPr/>
          <p:nvPr/>
        </p:nvSpPr>
        <p:spPr>
          <a:xfrm rot="2449337">
            <a:off x="2874740" y="3980275"/>
            <a:ext cx="990600" cy="3048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82200" y="5715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67831" y="2927889"/>
            <a:ext cx="2995620" cy="1478976"/>
            <a:chOff x="4167831" y="2927889"/>
            <a:chExt cx="2995620" cy="14789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7831" y="2927889"/>
              <a:ext cx="2995620" cy="14193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953991" y="3329798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53991" y="3530752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3991" y="3724806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53991" y="4099088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53991" y="3920234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1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14445"/>
          <a:stretch/>
        </p:blipFill>
        <p:spPr>
          <a:xfrm>
            <a:off x="76200" y="1447800"/>
            <a:ext cx="8875059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34002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ELAN in ADM </a:t>
            </a:r>
            <a:r>
              <a:rPr lang="en-US" sz="3600" dirty="0"/>
              <a:t>Well</a:t>
            </a:r>
            <a:endParaRPr lang="es-CL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273" t="16991" r="18182" b="-1690"/>
          <a:stretch/>
        </p:blipFill>
        <p:spPr>
          <a:xfrm>
            <a:off x="8913162" y="2133600"/>
            <a:ext cx="2740962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2781" y="1751350"/>
            <a:ext cx="114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Illite (Vol.)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10417638" y="1751350"/>
            <a:ext cx="114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Dol. (Vol.)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048000"/>
            <a:ext cx="106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Silty Shale</a:t>
            </a:r>
            <a:endParaRPr lang="es-CL" sz="14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3531489"/>
            <a:ext cx="106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Dol. Shale</a:t>
            </a:r>
            <a:endParaRPr lang="es-CL" sz="1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1200" y="2895600"/>
            <a:ext cx="457200" cy="635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angle 11"/>
          <p:cNvSpPr/>
          <p:nvPr/>
        </p:nvSpPr>
        <p:spPr>
          <a:xfrm>
            <a:off x="10615470" y="3513201"/>
            <a:ext cx="947406" cy="372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8157093" y="1260180"/>
            <a:ext cx="1145238" cy="37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ELAN</a:t>
            </a:r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10597182" y="4812601"/>
            <a:ext cx="947406" cy="2927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959000"/>
            <a:ext cx="106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Dol. Shale</a:t>
            </a:r>
            <a:endParaRPr lang="es-CL" sz="14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620001" y="1560470"/>
            <a:ext cx="822911" cy="649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888338" y="1611868"/>
            <a:ext cx="204443" cy="20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092781" y="1482370"/>
            <a:ext cx="1342824" cy="3332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2895600"/>
            <a:ext cx="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82200" y="32144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325029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1. Limestone</a:t>
            </a:r>
            <a:r>
              <a:rPr lang="en-US" sz="1200" dirty="0" smtClean="0"/>
              <a:t>: High Ca content (pXRF); low GR; low NPHI; high Ca/Mg ratio.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2. Muddy Limestone</a:t>
            </a:r>
            <a:r>
              <a:rPr lang="en-US" sz="1200" dirty="0" smtClean="0"/>
              <a:t>: High Si content (pXRF); low GR; medium Ca values.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3. Dolomitic/Calcitic Shale</a:t>
            </a:r>
            <a:r>
              <a:rPr lang="en-US" sz="1200" dirty="0" smtClean="0"/>
              <a:t>: Medium/high GR; medium-high NPHI; low Ca/Mg ratio.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4-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en-US" sz="1200" dirty="0" smtClean="0">
                <a:solidFill>
                  <a:schemeClr val="accent6"/>
                </a:solidFill>
              </a:rPr>
              <a:t> Silty Shale </a:t>
            </a:r>
            <a:r>
              <a:rPr lang="en-US" sz="1200" dirty="0" smtClean="0"/>
              <a:t>or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Shale</a:t>
            </a:r>
            <a:r>
              <a:rPr lang="en-US" sz="1200" dirty="0" smtClean="0"/>
              <a:t>: </a:t>
            </a:r>
            <a:r>
              <a:rPr lang="en-US" sz="1200" dirty="0"/>
              <a:t>high </a:t>
            </a:r>
            <a:r>
              <a:rPr lang="en-US" sz="1200" dirty="0" smtClean="0"/>
              <a:t>GR</a:t>
            </a:r>
            <a:r>
              <a:rPr lang="en-US" sz="1200" dirty="0"/>
              <a:t>; </a:t>
            </a:r>
            <a:r>
              <a:rPr lang="en-US" sz="1200" dirty="0" smtClean="0"/>
              <a:t>high </a:t>
            </a:r>
            <a:r>
              <a:rPr lang="en-US" sz="1200" dirty="0"/>
              <a:t>Si content (pXRF</a:t>
            </a:r>
            <a:r>
              <a:rPr lang="en-US" sz="1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19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90500"/>
            <a:ext cx="91440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506" t="3104" r="24284" b="1838"/>
          <a:stretch/>
        </p:blipFill>
        <p:spPr>
          <a:xfrm>
            <a:off x="1066800" y="871838"/>
            <a:ext cx="7924800" cy="5884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2200" y="32144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Conclusions</a:t>
            </a:r>
            <a:endParaRPr lang="es-CL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997593" y="4572000"/>
            <a:ext cx="2995620" cy="1478976"/>
            <a:chOff x="4167831" y="2927889"/>
            <a:chExt cx="2995620" cy="14789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831" y="2927889"/>
              <a:ext cx="2995620" cy="14193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53991" y="3329798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3991" y="3530752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3991" y="3724806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3991" y="4099088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3991" y="3920234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0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algn="l"/>
            <a:r>
              <a:rPr lang="en-US" dirty="0" smtClean="0"/>
              <a:t>Output at Each Well: Lithofacies Log</a:t>
            </a:r>
            <a:endParaRPr lang="es-CL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D110C"/>
          </a:solidFill>
          <a:ln>
            <a:solidFill>
              <a:srgbClr val="7D1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39876"/>
            <a:ext cx="3724062" cy="5194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03300"/>
            <a:ext cx="1931898" cy="5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539876"/>
            <a:ext cx="2034179" cy="51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539876"/>
            <a:ext cx="1985569" cy="5138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1503300"/>
            <a:ext cx="2021178" cy="520779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942221" y="3880548"/>
            <a:ext cx="791579" cy="53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ight Arrow 10"/>
          <p:cNvSpPr/>
          <p:nvPr/>
        </p:nvSpPr>
        <p:spPr>
          <a:xfrm>
            <a:off x="9253159" y="3880548"/>
            <a:ext cx="791579" cy="53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ight Arrow 11"/>
          <p:cNvSpPr/>
          <p:nvPr/>
        </p:nvSpPr>
        <p:spPr>
          <a:xfrm>
            <a:off x="7086600" y="3880548"/>
            <a:ext cx="791579" cy="53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ight Arrow 12"/>
          <p:cNvSpPr/>
          <p:nvPr/>
        </p:nvSpPr>
        <p:spPr>
          <a:xfrm>
            <a:off x="5052421" y="3880548"/>
            <a:ext cx="791579" cy="53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oup 13"/>
          <p:cNvGrpSpPr/>
          <p:nvPr/>
        </p:nvGrpSpPr>
        <p:grpSpPr>
          <a:xfrm>
            <a:off x="9027561" y="238062"/>
            <a:ext cx="2478640" cy="1246074"/>
            <a:chOff x="4167831" y="2927889"/>
            <a:chExt cx="2995620" cy="15059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67831" y="2927889"/>
              <a:ext cx="2995620" cy="1419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53991" y="3329798"/>
              <a:ext cx="152400" cy="3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3991" y="3530752"/>
              <a:ext cx="152400" cy="3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53991" y="3724806"/>
              <a:ext cx="152400" cy="3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53991" y="4099088"/>
              <a:ext cx="152400" cy="3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3991" y="3920234"/>
              <a:ext cx="152400" cy="3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9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27256</TotalTime>
  <Words>756</Words>
  <Application>Microsoft Office PowerPoint</Application>
  <PresentationFormat>Widescreen</PresentationFormat>
  <Paragraphs>176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Office Theme</vt:lpstr>
      <vt:lpstr>Evaluating the Maquoketa Group (Ordovician) as a seal for the geologic sequestration of CO2: A lithofacies and petrophysical case study in the Illinois Basin, Midwest USA</vt:lpstr>
      <vt:lpstr>Presentation Outline</vt:lpstr>
      <vt:lpstr>Project Background</vt:lpstr>
      <vt:lpstr>Upper Ordovician Maquoketa Group</vt:lpstr>
      <vt:lpstr>Study Area</vt:lpstr>
      <vt:lpstr>PowerPoint Presentation</vt:lpstr>
      <vt:lpstr>PowerPoint Presentation</vt:lpstr>
      <vt:lpstr>Model</vt:lpstr>
      <vt:lpstr>Output at Each Well: Lithofacies Log</vt:lpstr>
      <vt:lpstr>PowerPoint Presentation</vt:lpstr>
      <vt:lpstr>Implications for Sealing Efficiency</vt:lpstr>
      <vt:lpstr>PowerPoint Presentation</vt:lpstr>
      <vt:lpstr>PowerPoint Presentation</vt:lpstr>
      <vt:lpstr>PowerPoint Presentation</vt:lpstr>
      <vt:lpstr>PowerPoint Presentation</vt:lpstr>
      <vt:lpstr>Sealing Efficiency – CO2 Column</vt:lpstr>
      <vt:lpstr>PowerPoint Presentation</vt:lpstr>
      <vt:lpstr>Conclusions</vt:lpstr>
      <vt:lpstr>Acknowledgements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Reflectance 0.40-0.45</dc:title>
  <dc:creator>Owner</dc:creator>
  <cp:lastModifiedBy>nn</cp:lastModifiedBy>
  <cp:revision>688</cp:revision>
  <cp:lastPrinted>2018-10-29T18:59:08Z</cp:lastPrinted>
  <dcterms:created xsi:type="dcterms:W3CDTF">2014-11-08T22:15:08Z</dcterms:created>
  <dcterms:modified xsi:type="dcterms:W3CDTF">2018-11-08T14:44:56Z</dcterms:modified>
</cp:coreProperties>
</file>