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8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8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7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5C1A07-7B8C-4E7C-9979-8B0C08164A60}" type="datetimeFigureOut">
              <a:rPr lang="en-US" smtClean="0"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10A2FF-78A7-45F2-B127-F980130FD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3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71" y="5189220"/>
            <a:ext cx="11598813" cy="822960"/>
          </a:xfrm>
        </p:spPr>
        <p:txBody>
          <a:bodyPr/>
          <a:lstStyle/>
          <a:p>
            <a:r>
              <a:rPr lang="en-US" dirty="0" smtClean="0"/>
              <a:t>The Impact of Climate Change on Shoreline Dynamics Along Southeast Queensland, Australia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5970" y="6012180"/>
            <a:ext cx="11537267" cy="59436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Joshua T. </a:t>
            </a:r>
            <a:r>
              <a:rPr lang="en-US" sz="1800" dirty="0" smtClean="0"/>
              <a:t>Kelly</a:t>
            </a:r>
            <a:r>
              <a:rPr lang="en-US" sz="1800" baseline="30000" dirty="0" smtClean="0"/>
              <a:t>1,2</a:t>
            </a:r>
            <a:r>
              <a:rPr lang="en-US" sz="1800" dirty="0" smtClean="0"/>
              <a:t>, </a:t>
            </a:r>
            <a:r>
              <a:rPr lang="en-US" sz="1800" dirty="0" smtClean="0"/>
              <a:t>Sarah </a:t>
            </a:r>
            <a:r>
              <a:rPr lang="en-US" sz="1800" dirty="0" smtClean="0"/>
              <a:t>McSweeney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</a:t>
            </a:r>
            <a:r>
              <a:rPr lang="en-US" sz="1800" dirty="0" smtClean="0"/>
              <a:t>Jamie </a:t>
            </a:r>
            <a:r>
              <a:rPr lang="en-US" sz="1800" dirty="0" smtClean="0"/>
              <a:t>Shulmeister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</a:t>
            </a:r>
            <a:r>
              <a:rPr lang="en-US" sz="1800" dirty="0" smtClean="0"/>
              <a:t>and Allen </a:t>
            </a:r>
            <a:r>
              <a:rPr lang="en-US" sz="1800" dirty="0" smtClean="0"/>
              <a:t>Gontz</a:t>
            </a:r>
            <a:r>
              <a:rPr lang="en-US" sz="1800" baseline="30000" dirty="0" smtClean="0"/>
              <a:t>1</a:t>
            </a:r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San Diego State University,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UCSD Scripps Institution of Oceanography,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University of Melbourne, 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University of Queensland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92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Shoreline Change and 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4934243" cy="44759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Very recent work has suggested SAM influences wave climate along the QLD coast </a:t>
            </a:r>
            <a:r>
              <a:rPr lang="en-US" dirty="0" smtClean="0"/>
              <a:t>(Marshall </a:t>
            </a:r>
            <a:r>
              <a:rPr lang="en-US" dirty="0" smtClean="0"/>
              <a:t>et al.,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Marshall et al. (2018) show there is a 0.1-0.2 m increase in significant wave height during positive SAM phases, largest impact in austral winter (JJA)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Of 31 episodes of significant erosion (&gt;10 m) detected, 20 occurred during or within 2 months of austral winter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 suggest for the first time that SAM has a likely influence on shoreline dynamics along the SEQLD coast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00" y="1981074"/>
            <a:ext cx="4886088" cy="42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Climate 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3319"/>
            <a:ext cx="10058400" cy="10557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Negative correlation between SOI/SAM and shoreline positions provides valuable insight into how the study area (and other similar AU shorelines)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respond to future predicted climate changes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94659"/>
              </p:ext>
            </p:extLst>
          </p:nvPr>
        </p:nvGraphicFramePr>
        <p:xfrm>
          <a:off x="888706" y="2919046"/>
          <a:ext cx="1039700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802">
                  <a:extLst>
                    <a:ext uri="{9D8B030D-6E8A-4147-A177-3AD203B41FA5}">
                      <a16:colId xmlns:a16="http://schemas.microsoft.com/office/drawing/2014/main" val="3512897816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4212569"/>
                    </a:ext>
                  </a:extLst>
                </a:gridCol>
                <a:gridCol w="2599251">
                  <a:extLst>
                    <a:ext uri="{9D8B030D-6E8A-4147-A177-3AD203B41FA5}">
                      <a16:colId xmlns:a16="http://schemas.microsoft.com/office/drawing/2014/main" val="878338414"/>
                    </a:ext>
                  </a:extLst>
                </a:gridCol>
                <a:gridCol w="2599251">
                  <a:extLst>
                    <a:ext uri="{9D8B030D-6E8A-4147-A177-3AD203B41FA5}">
                      <a16:colId xmlns:a16="http://schemas.microsoft.com/office/drawing/2014/main" val="3863989075"/>
                    </a:ext>
                  </a:extLst>
                </a:gridCol>
              </a:tblGrid>
              <a:tr h="584052"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</a:t>
                      </a:r>
                      <a:r>
                        <a:rPr lang="en-US" baseline="0" dirty="0" smtClean="0"/>
                        <a:t> climate </a:t>
                      </a:r>
                      <a:r>
                        <a:rPr lang="en-US" baseline="0" dirty="0" smtClean="0"/>
                        <a:t>impacts in SE 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Shoreline</a:t>
                      </a:r>
                      <a:r>
                        <a:rPr lang="en-US" baseline="0" dirty="0" smtClean="0"/>
                        <a:t> impacts (based on this work)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10263"/>
                  </a:ext>
                </a:extLst>
              </a:tr>
              <a:tr h="1094822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</a:t>
                      </a:r>
                      <a:r>
                        <a:rPr lang="en-US" baseline="0" dirty="0" smtClean="0"/>
                        <a:t> Annular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r>
                        <a:rPr lang="en-US" baseline="0" dirty="0" smtClean="0"/>
                        <a:t> to become more positive (</a:t>
                      </a:r>
                      <a:r>
                        <a:rPr lang="en-US" baseline="0" dirty="0" err="1" smtClean="0"/>
                        <a:t>Arblaster</a:t>
                      </a:r>
                      <a:r>
                        <a:rPr lang="en-US" baseline="0" dirty="0" smtClean="0"/>
                        <a:t> et al., 2011; </a:t>
                      </a:r>
                      <a:r>
                        <a:rPr lang="en-US" baseline="0" dirty="0" err="1" smtClean="0"/>
                        <a:t>Hemer</a:t>
                      </a:r>
                      <a:r>
                        <a:rPr lang="en-US" baseline="0" dirty="0" smtClean="0"/>
                        <a:t> et al., 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Increased wave energy flux</a:t>
                      </a:r>
                      <a:r>
                        <a:rPr lang="en-US" baseline="0" dirty="0" smtClean="0"/>
                        <a:t> due to enhanced northward propagating swell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Shoreline retreat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20240"/>
                  </a:ext>
                </a:extLst>
              </a:tr>
              <a:tr h="1984914">
                <a:tc>
                  <a:txBody>
                    <a:bodyPr/>
                    <a:lstStyle/>
                    <a:p>
                      <a:r>
                        <a:rPr lang="en-US" dirty="0" smtClean="0"/>
                        <a:t>El Niño-Southern Oscillation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rise in global T will promote stronger La Ni</a:t>
                      </a:r>
                      <a:r>
                        <a:rPr lang="en-US" dirty="0" smtClean="0"/>
                        <a:t>ña anomalies (</a:t>
                      </a:r>
                      <a:r>
                        <a:rPr lang="en-US" dirty="0" err="1" smtClean="0"/>
                        <a:t>L’Heureux</a:t>
                      </a:r>
                      <a:r>
                        <a:rPr lang="en-US" baseline="0" dirty="0" smtClean="0"/>
                        <a:t> et al., 2013)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of extreme La Ni</a:t>
                      </a:r>
                      <a:r>
                        <a:rPr lang="en-US" dirty="0" smtClean="0"/>
                        <a:t>ña events expected to increase 56%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Cai</a:t>
                      </a:r>
                      <a:r>
                        <a:rPr lang="en-US" baseline="0" dirty="0" smtClean="0"/>
                        <a:t> et al., 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La Ni</a:t>
                      </a:r>
                      <a:r>
                        <a:rPr lang="en-US" dirty="0" smtClean="0"/>
                        <a:t>ña</a:t>
                      </a:r>
                      <a:r>
                        <a:rPr lang="en-US" baseline="0" dirty="0" smtClean="0"/>
                        <a:t>-like wave climate: easterly wave incident wave direction and elevated sig. wave heights up to 0.1 m (</a:t>
                      </a:r>
                      <a:r>
                        <a:rPr lang="en-US" baseline="0" dirty="0" err="1" smtClean="0"/>
                        <a:t>McSweeney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Shulmeister</a:t>
                      </a:r>
                      <a:r>
                        <a:rPr lang="en-US" baseline="0" dirty="0" smtClean="0"/>
                        <a:t>, 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Shoreline retreat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2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6647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Support:</a:t>
            </a:r>
          </a:p>
          <a:p>
            <a:pPr marL="201168" lvl="1" indent="0">
              <a:buNone/>
            </a:pPr>
            <a:r>
              <a:rPr lang="en-US" sz="2200" dirty="0" smtClean="0"/>
              <a:t>Allen </a:t>
            </a:r>
            <a:r>
              <a:rPr lang="en-US" sz="2200" dirty="0" err="1" smtClean="0"/>
              <a:t>Gontz</a:t>
            </a:r>
            <a:r>
              <a:rPr lang="en-US" sz="2200" dirty="0" smtClean="0"/>
              <a:t>, San Diego State University</a:t>
            </a:r>
          </a:p>
          <a:p>
            <a:pPr marL="201168" lvl="1" indent="0">
              <a:buNone/>
            </a:pPr>
            <a:r>
              <a:rPr lang="en-US" sz="2200" dirty="0" smtClean="0"/>
              <a:t>Sarah </a:t>
            </a:r>
            <a:r>
              <a:rPr lang="en-US" sz="2200" dirty="0" err="1" smtClean="0"/>
              <a:t>McSweeney</a:t>
            </a:r>
            <a:r>
              <a:rPr lang="en-US" sz="2200" dirty="0" smtClean="0"/>
              <a:t>, The University of Melbourne</a:t>
            </a:r>
          </a:p>
          <a:p>
            <a:pPr marL="201168" lvl="1" indent="0">
              <a:buNone/>
            </a:pPr>
            <a:r>
              <a:rPr lang="en-US" sz="2200" dirty="0" smtClean="0"/>
              <a:t>Jamie </a:t>
            </a:r>
            <a:r>
              <a:rPr lang="en-US" sz="2200" dirty="0" err="1" smtClean="0"/>
              <a:t>Shulmeister</a:t>
            </a:r>
            <a:r>
              <a:rPr lang="en-US" sz="2200" dirty="0" smtClean="0"/>
              <a:t>, The University of Queensland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Funding:</a:t>
            </a:r>
          </a:p>
          <a:p>
            <a:pPr marL="201168" lvl="1" indent="0">
              <a:buNone/>
            </a:pPr>
            <a:r>
              <a:rPr lang="en-US" sz="2200" dirty="0" smtClean="0"/>
              <a:t>San Diego State University, Geological Society of America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Data: </a:t>
            </a:r>
          </a:p>
          <a:p>
            <a:pPr marL="201168" lvl="1" indent="0">
              <a:buNone/>
            </a:pPr>
            <a:r>
              <a:rPr lang="en-US" sz="2200" dirty="0" smtClean="0"/>
              <a:t>USGS, NOAA, NWS, Queensland Government</a:t>
            </a:r>
          </a:p>
          <a:p>
            <a:pPr marL="201168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214" y="4365864"/>
            <a:ext cx="1833418" cy="183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7" y="4957282"/>
            <a:ext cx="3227144" cy="650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55" y="405615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384" y="4025867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845734"/>
            <a:ext cx="10891911" cy="443197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Barnard P.L., Short A.D., Harley M.D., Splinter K., </a:t>
            </a:r>
            <a:r>
              <a:rPr lang="en-US" dirty="0" err="1"/>
              <a:t>Vitousek</a:t>
            </a:r>
            <a:r>
              <a:rPr lang="en-US" dirty="0"/>
              <a:t> S., Turner I., Allan J., </a:t>
            </a:r>
            <a:r>
              <a:rPr lang="en-US" dirty="0" err="1"/>
              <a:t>Banno</a:t>
            </a:r>
            <a:r>
              <a:rPr lang="en-US" dirty="0"/>
              <a:t> M., Bryan K., </a:t>
            </a:r>
            <a:r>
              <a:rPr lang="en-US" dirty="0" err="1"/>
              <a:t>Doria</a:t>
            </a:r>
            <a:r>
              <a:rPr lang="en-US" dirty="0"/>
              <a:t> A., Hansen J., Kato S., </a:t>
            </a:r>
            <a:r>
              <a:rPr lang="en-US" dirty="0" err="1"/>
              <a:t>Kuriyama</a:t>
            </a:r>
            <a:r>
              <a:rPr lang="en-US" dirty="0"/>
              <a:t> Y., Randall-Goodwin E., Ruggiero P., Walker P., </a:t>
            </a:r>
            <a:r>
              <a:rPr lang="en-US" dirty="0" err="1"/>
              <a:t>Heathfield</a:t>
            </a:r>
            <a:r>
              <a:rPr lang="en-US" dirty="0"/>
              <a:t> D., 2015. Coastal vulnerability across the Pacific dominated by El Niño/Southern Oscillation. Nat. </a:t>
            </a:r>
            <a:r>
              <a:rPr lang="en-US" dirty="0" err="1"/>
              <a:t>Geosci</a:t>
            </a:r>
            <a:r>
              <a:rPr lang="en-US" dirty="0"/>
              <a:t>. 8, 801-807.</a:t>
            </a:r>
            <a:endParaRPr lang="en-US" dirty="0" smtClean="0"/>
          </a:p>
          <a:p>
            <a:r>
              <a:rPr lang="en-US" dirty="0" err="1" smtClean="0"/>
              <a:t>Drosdowsky</a:t>
            </a:r>
            <a:r>
              <a:rPr lang="en-US" dirty="0"/>
              <a:t>, W., 2005b. The latitude of the subtropical ridge over Eastern Australia: </a:t>
            </a:r>
            <a:r>
              <a:rPr lang="en-US" dirty="0" err="1"/>
              <a:t>TheL</a:t>
            </a:r>
            <a:r>
              <a:rPr lang="en-US" dirty="0"/>
              <a:t> index revisited. Int. J. </a:t>
            </a:r>
            <a:r>
              <a:rPr lang="en-US" dirty="0" err="1"/>
              <a:t>Climatol</a:t>
            </a:r>
            <a:r>
              <a:rPr lang="en-US" dirty="0"/>
              <a:t>. 25, </a:t>
            </a:r>
            <a:r>
              <a:rPr lang="en-US" dirty="0" smtClean="0"/>
              <a:t>1291–1299</a:t>
            </a:r>
          </a:p>
          <a:p>
            <a:r>
              <a:rPr lang="en-US" dirty="0" smtClean="0"/>
              <a:t>Goodwin</a:t>
            </a:r>
            <a:r>
              <a:rPr lang="en-US" dirty="0"/>
              <a:t>, I. D., 2005. A mid-shelf, mean wave direction climatology for Southeastern Australia, and its relationship to the El Niño-Southern Oscillation since 1878 A.D. Int. J. </a:t>
            </a:r>
            <a:r>
              <a:rPr lang="en-US" dirty="0" err="1"/>
              <a:t>Climatol</a:t>
            </a:r>
            <a:r>
              <a:rPr lang="en-US" dirty="0"/>
              <a:t>. 25, 1715-1729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Hemer</a:t>
            </a:r>
            <a:r>
              <a:rPr lang="en-US" dirty="0"/>
              <a:t>, M.A., </a:t>
            </a:r>
            <a:r>
              <a:rPr lang="en-US" dirty="0" err="1"/>
              <a:t>McInnes</a:t>
            </a:r>
            <a:r>
              <a:rPr lang="en-US" dirty="0"/>
              <a:t>, K.L., </a:t>
            </a:r>
            <a:r>
              <a:rPr lang="en-US" dirty="0" err="1"/>
              <a:t>Ranasinghe</a:t>
            </a:r>
            <a:r>
              <a:rPr lang="en-US" dirty="0"/>
              <a:t>, R., 2012. Climate and variability bias adjustment of climate model-derived winds for a southeast Australian dynamical wave model. Ocean </a:t>
            </a:r>
            <a:r>
              <a:rPr lang="en-US" dirty="0" err="1"/>
              <a:t>Dyn</a:t>
            </a:r>
            <a:r>
              <a:rPr lang="en-US" dirty="0"/>
              <a:t>. 62, 87–104. </a:t>
            </a:r>
            <a:endParaRPr lang="en-US" dirty="0" smtClean="0"/>
          </a:p>
          <a:p>
            <a:r>
              <a:rPr lang="en-US" dirty="0"/>
              <a:t>Marshall, A.G., </a:t>
            </a:r>
            <a:r>
              <a:rPr lang="en-US" dirty="0" err="1"/>
              <a:t>Hemer</a:t>
            </a:r>
            <a:r>
              <a:rPr lang="en-US" dirty="0"/>
              <a:t>, M.A., Hendon, H.H., </a:t>
            </a:r>
            <a:r>
              <a:rPr lang="en-US" dirty="0" err="1"/>
              <a:t>McInnes</a:t>
            </a:r>
            <a:r>
              <a:rPr lang="en-US" dirty="0"/>
              <a:t>, K.L., 2018. Southern Annular Mode impacts on global ocean surface waves. Ocean Model. 129, 58-74.</a:t>
            </a:r>
          </a:p>
          <a:p>
            <a:r>
              <a:rPr lang="en-US" dirty="0" err="1"/>
              <a:t>McSweeney</a:t>
            </a:r>
            <a:r>
              <a:rPr lang="en-US" dirty="0"/>
              <a:t>, S., </a:t>
            </a:r>
            <a:r>
              <a:rPr lang="en-US" dirty="0" err="1"/>
              <a:t>Shulmeister</a:t>
            </a:r>
            <a:r>
              <a:rPr lang="en-US" dirty="0"/>
              <a:t>, J., 2018. Variations in wave climate as a driver of decadal scale shoreline change at the </a:t>
            </a:r>
            <a:r>
              <a:rPr lang="en-US" dirty="0" err="1"/>
              <a:t>Inskip</a:t>
            </a:r>
            <a:r>
              <a:rPr lang="en-US" dirty="0"/>
              <a:t> Peninsula, southeast Queensland, Australia. </a:t>
            </a:r>
            <a:r>
              <a:rPr lang="en-US" dirty="0" err="1"/>
              <a:t>Estuar</a:t>
            </a:r>
            <a:r>
              <a:rPr lang="en-US" dirty="0"/>
              <a:t>. Coast. Shelf Sci. 209, 56-69.</a:t>
            </a:r>
          </a:p>
          <a:p>
            <a:r>
              <a:rPr lang="en-US" dirty="0" err="1"/>
              <a:t>Ranasinghe</a:t>
            </a:r>
            <a:r>
              <a:rPr lang="en-US" dirty="0"/>
              <a:t>, R., </a:t>
            </a:r>
            <a:r>
              <a:rPr lang="en-US" dirty="0" err="1"/>
              <a:t>McLoughlin</a:t>
            </a:r>
            <a:r>
              <a:rPr lang="en-US" dirty="0"/>
              <a:t>, R., Short, A., Symonds, G., 2004. The Southern Oscillation Index, wave climate, and beach rotation. Mar. Geol. 204, 273-287</a:t>
            </a:r>
            <a:r>
              <a:rPr lang="en-US" dirty="0" smtClean="0"/>
              <a:t>.</a:t>
            </a:r>
          </a:p>
          <a:p>
            <a:r>
              <a:rPr lang="en-US" dirty="0" err="1"/>
              <a:t>Thieler</a:t>
            </a:r>
            <a:r>
              <a:rPr lang="en-US" dirty="0"/>
              <a:t>, E.R., </a:t>
            </a:r>
            <a:r>
              <a:rPr lang="en-US" dirty="0" err="1"/>
              <a:t>Himmelstoss</a:t>
            </a:r>
            <a:r>
              <a:rPr lang="en-US" dirty="0"/>
              <a:t>, E. A., </a:t>
            </a:r>
            <a:r>
              <a:rPr lang="en-US" dirty="0" err="1"/>
              <a:t>Zichichi</a:t>
            </a:r>
            <a:r>
              <a:rPr lang="en-US" dirty="0"/>
              <a:t>, J. L., </a:t>
            </a:r>
            <a:r>
              <a:rPr lang="en-US" dirty="0" err="1"/>
              <a:t>Ergul</a:t>
            </a:r>
            <a:r>
              <a:rPr lang="en-US" dirty="0"/>
              <a:t>, A., 2017. Digital Shoreline Analysis System (DSAS) version 4.0 - An ArcGIS extension for calculating shoreline change (ver. 4.4, July 2017): U.S Geological Survey Open-File Report 2008-1278, https://</a:t>
            </a:r>
            <a:r>
              <a:rPr lang="en-US" dirty="0" smtClean="0"/>
              <a:t>pubs.er.usgs.gov/publication/ofr20081278</a:t>
            </a:r>
          </a:p>
          <a:p>
            <a:r>
              <a:rPr lang="en-US" dirty="0"/>
              <a:t>Thompson, C., 1983. Development and weathering of large parabolic dune systems along the subtropical coast of eastern Australia. </a:t>
            </a:r>
            <a:r>
              <a:rPr lang="en-US" dirty="0" err="1"/>
              <a:t>Zeitschrift</a:t>
            </a:r>
            <a:r>
              <a:rPr lang="en-US" dirty="0"/>
              <a:t> fur </a:t>
            </a:r>
            <a:r>
              <a:rPr lang="en-US" dirty="0" err="1"/>
              <a:t>Geomorphologie</a:t>
            </a:r>
            <a:r>
              <a:rPr lang="en-US" dirty="0"/>
              <a:t>, </a:t>
            </a:r>
            <a:r>
              <a:rPr lang="en-US" dirty="0" err="1"/>
              <a:t>Supplementband</a:t>
            </a:r>
            <a:r>
              <a:rPr lang="en-US" dirty="0"/>
              <a:t>. 45, 205–225</a:t>
            </a:r>
            <a:r>
              <a:rPr lang="en-US" dirty="0" smtClean="0"/>
              <a:t>.</a:t>
            </a:r>
          </a:p>
          <a:p>
            <a:r>
              <a:rPr lang="en-US" dirty="0"/>
              <a:t>Walker, J., Lees, B., </a:t>
            </a:r>
            <a:r>
              <a:rPr lang="en-US" dirty="0" err="1"/>
              <a:t>Olley</a:t>
            </a:r>
            <a:r>
              <a:rPr lang="en-US" dirty="0"/>
              <a:t>, J., Thompson, C., 2018. Dating the Cooloola coastal dunes of South-Eastern Queensland, Australia. Mar. Geol. 398, 73–85</a:t>
            </a:r>
            <a:r>
              <a:rPr lang="en-US" dirty="0" smtClean="0"/>
              <a:t>.</a:t>
            </a:r>
          </a:p>
          <a:p>
            <a:r>
              <a:rPr lang="en-US" dirty="0"/>
              <a:t>Xu, H., 2006. Modification of </a:t>
            </a:r>
            <a:r>
              <a:rPr lang="en-US" dirty="0" err="1"/>
              <a:t>normalised</a:t>
            </a:r>
            <a:r>
              <a:rPr lang="en-US" dirty="0"/>
              <a:t> difference water index (NDWI) to enhance open water features in remotely sensed imagery. Int. J. Remote Sens. 27, 3025-3033.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Variability in wave climate expected to be dominant process influencing shoreline change along exposed, sandy coastlines (i.e. Australia, Brazil, North Carolina)(</a:t>
            </a:r>
            <a:r>
              <a:rPr lang="en-US" dirty="0" err="1" smtClean="0"/>
              <a:t>Hemer</a:t>
            </a:r>
            <a:r>
              <a:rPr lang="en-US" dirty="0" smtClean="0"/>
              <a:t> et al., 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For southeast Australia, wave climate has been well correlated to phases of El Niño-Southern Oscillation (ENSO; </a:t>
            </a:r>
            <a:r>
              <a:rPr lang="en-US" dirty="0" err="1" smtClean="0"/>
              <a:t>Ranasinghe</a:t>
            </a:r>
            <a:r>
              <a:rPr lang="en-US" dirty="0" smtClean="0"/>
              <a:t> et al., 2004; </a:t>
            </a:r>
            <a:r>
              <a:rPr lang="en-US" dirty="0" err="1" smtClean="0"/>
              <a:t>McSweeney</a:t>
            </a:r>
            <a:r>
              <a:rPr lang="en-US" dirty="0" smtClean="0"/>
              <a:t> and </a:t>
            </a:r>
            <a:r>
              <a:rPr lang="en-US" dirty="0" err="1" smtClean="0"/>
              <a:t>Shulmeister</a:t>
            </a:r>
            <a:r>
              <a:rPr lang="en-US" dirty="0" smtClean="0"/>
              <a:t>,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Where ENSO operates in tropical latitudes, wave climate of SE AU is likely influenced by other climate phenomena operating in the region such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Southern Annular Mode (SAM; Goodwin, 2005)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Subtropical Ridge (STR; </a:t>
            </a:r>
            <a:r>
              <a:rPr lang="en-US" sz="2000" dirty="0" err="1" smtClean="0"/>
              <a:t>Hemer</a:t>
            </a:r>
            <a:r>
              <a:rPr lang="en-US" sz="2000" dirty="0" smtClean="0"/>
              <a:t> et al.,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dirty="0" smtClean="0"/>
              <a:t>There have been no attempts at understanding the relative influence of ENSO, SAM, and STR on shoreline change in SEQLD, or in SE AU in general.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61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95" y="0"/>
            <a:ext cx="4963005" cy="6852316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097280" y="1845734"/>
            <a:ext cx="600690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Rainbow Beach, Cooloola Sand Mass, SEQLD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1 km stretch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Wave-dominated, micro-tidal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Shoreline supplied by an extensive, 1,100 km long longshore transport system that originates in New South Wales</a:t>
            </a:r>
            <a:r>
              <a:rPr lang="en-US" dirty="0"/>
              <a:t> </a:t>
            </a:r>
            <a:r>
              <a:rPr lang="en-US" dirty="0" smtClean="0"/>
              <a:t>(transports 500,000 m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of sand, Walker et al.,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Sediment is sourced from the Hawkesbury Sandstone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</a:t>
            </a:r>
            <a:r>
              <a:rPr lang="en-US" dirty="0" smtClean="0"/>
              <a:t>ltra mature - 98% Quartz/2% heavy minerals and feldspar (Thompson, 1983)</a:t>
            </a:r>
          </a:p>
        </p:txBody>
      </p:sp>
    </p:spTree>
    <p:extLst>
      <p:ext uri="{BB962C8B-B14F-4D97-AF65-F5344CB8AC3E}">
        <p14:creationId xmlns:p14="http://schemas.microsoft.com/office/powerpoint/2010/main" val="6411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9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621072" y="3030394"/>
            <a:ext cx="3051032" cy="1276016"/>
            <a:chOff x="8621072" y="3030394"/>
            <a:chExt cx="3051032" cy="1276016"/>
          </a:xfrm>
        </p:grpSpPr>
        <p:sp>
          <p:nvSpPr>
            <p:cNvPr id="10" name="Right Arrow 9"/>
            <p:cNvSpPr/>
            <p:nvPr/>
          </p:nvSpPr>
          <p:spPr>
            <a:xfrm rot="12163044">
              <a:off x="8621072" y="3752494"/>
              <a:ext cx="2496764" cy="55391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38561" y="3030394"/>
              <a:ext cx="1933543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 Niña (higher H</a:t>
              </a:r>
              <a:r>
                <a:rPr lang="en-US" baseline="-25000" dirty="0" smtClean="0"/>
                <a:t>s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Positive SAM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241366">
              <a:off x="8730209" y="384478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Incident Wave Direction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78096" y="4058252"/>
            <a:ext cx="2500453" cy="2486976"/>
            <a:chOff x="7878096" y="4058252"/>
            <a:chExt cx="2500453" cy="2486976"/>
          </a:xfrm>
        </p:grpSpPr>
        <p:sp>
          <p:nvSpPr>
            <p:cNvPr id="7" name="TextBox 6"/>
            <p:cNvSpPr txBox="1"/>
            <p:nvPr/>
          </p:nvSpPr>
          <p:spPr>
            <a:xfrm>
              <a:off x="8545740" y="5255003"/>
              <a:ext cx="1832809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 Niño (lower H</a:t>
              </a:r>
              <a:r>
                <a:rPr lang="en-US" baseline="-25000" dirty="0" smtClean="0"/>
                <a:t>s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Negative SAM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878096" y="4058252"/>
              <a:ext cx="553916" cy="2486976"/>
              <a:chOff x="7251909" y="3865344"/>
              <a:chExt cx="553916" cy="2486976"/>
            </a:xfrm>
          </p:grpSpPr>
          <p:sp>
            <p:nvSpPr>
              <p:cNvPr id="6" name="Right Arrow 5"/>
              <p:cNvSpPr/>
              <p:nvPr/>
            </p:nvSpPr>
            <p:spPr>
              <a:xfrm rot="16385549">
                <a:off x="6287400" y="4829853"/>
                <a:ext cx="2482934" cy="553916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443874">
                <a:off x="6290990" y="4950013"/>
                <a:ext cx="2435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Incident Wave Direction</a:t>
                </a:r>
                <a:endParaRPr lang="en-US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96362" y="3103333"/>
            <a:ext cx="6002215" cy="3546195"/>
            <a:chOff x="196362" y="3103333"/>
            <a:chExt cx="6002215" cy="3546195"/>
          </a:xfrm>
        </p:grpSpPr>
        <p:sp>
          <p:nvSpPr>
            <p:cNvPr id="5" name="Rectangle 4"/>
            <p:cNvSpPr/>
            <p:nvPr/>
          </p:nvSpPr>
          <p:spPr>
            <a:xfrm>
              <a:off x="219940" y="3676725"/>
              <a:ext cx="2790825" cy="2972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96362" y="3103333"/>
              <a:ext cx="6002215" cy="3546195"/>
              <a:chOff x="196362" y="3103333"/>
              <a:chExt cx="6002215" cy="3546195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189785" y="3103333"/>
                <a:ext cx="8792" cy="2497367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233520" y="4123389"/>
                <a:ext cx="1851329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Subtropical Ridge</a:t>
                </a:r>
              </a:p>
              <a:p>
                <a:r>
                  <a:rPr lang="en-US" dirty="0" smtClean="0"/>
                  <a:t>Latitude Range 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62" y="3953953"/>
                <a:ext cx="2790825" cy="269557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16523" y="3596054"/>
                <a:ext cx="1881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Drosdowsky</a:t>
                </a:r>
                <a:r>
                  <a:rPr lang="en-US" dirty="0" smtClean="0"/>
                  <a:t>, 2005</a:t>
                </a:r>
                <a:endParaRPr lang="en-US" dirty="0"/>
              </a:p>
            </p:txBody>
          </p:sp>
        </p:grpSp>
      </p:grpSp>
      <p:sp>
        <p:nvSpPr>
          <p:cNvPr id="23" name="5-Point Star 22"/>
          <p:cNvSpPr/>
          <p:nvPr/>
        </p:nvSpPr>
        <p:spPr>
          <a:xfrm>
            <a:off x="7156938" y="2512126"/>
            <a:ext cx="219808" cy="2134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43492" y="0"/>
            <a:ext cx="344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Ranasinghe</a:t>
            </a:r>
            <a:r>
              <a:rPr lang="en-US" dirty="0" smtClean="0"/>
              <a:t> et al., 2004</a:t>
            </a:r>
          </a:p>
          <a:p>
            <a:r>
              <a:rPr lang="en-US" dirty="0" smtClean="0"/>
              <a:t>Goodwin, 2005</a:t>
            </a:r>
          </a:p>
          <a:p>
            <a:r>
              <a:rPr lang="en-US" dirty="0" err="1" smtClean="0"/>
              <a:t>McSweeney</a:t>
            </a:r>
            <a:r>
              <a:rPr lang="en-US" dirty="0" smtClean="0"/>
              <a:t> and </a:t>
            </a:r>
            <a:r>
              <a:rPr lang="en-US" dirty="0" err="1" smtClean="0"/>
              <a:t>Shulmeister</a:t>
            </a:r>
            <a:r>
              <a:rPr lang="en-US" dirty="0" smtClean="0"/>
              <a:t>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Shoreline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535627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Shorelines mapped on 147 cloud-free Landsat 5, 7,  and 8 scenes from 1996 to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Shoreline interpreted as the boundary of water and non-water pixels determined by the Modified Normalized Difference Water Index (MNDWI, Xu 2006)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USGS </a:t>
            </a:r>
            <a:r>
              <a:rPr lang="en-US" dirty="0" smtClean="0"/>
              <a:t>Digital Shoreline Analysis System (</a:t>
            </a:r>
            <a:r>
              <a:rPr lang="en-US" dirty="0" err="1" smtClean="0"/>
              <a:t>Thieler</a:t>
            </a:r>
            <a:r>
              <a:rPr lang="en-US" dirty="0" smtClean="0"/>
              <a:t> et al., 2009) used to calculate rate-of-change statistics on the shoreline vector data  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Shoreline distance measured at 20 transects and averaged to construct a change curve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722"/>
          <a:stretch/>
        </p:blipFill>
        <p:spPr>
          <a:xfrm>
            <a:off x="6715988" y="3244362"/>
            <a:ext cx="4801933" cy="349933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1" r="5299" b="70487"/>
          <a:stretch/>
        </p:blipFill>
        <p:spPr bwMode="auto">
          <a:xfrm>
            <a:off x="6486454" y="64183"/>
            <a:ext cx="5261000" cy="3103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5143500" y="5292969"/>
            <a:ext cx="1310054" cy="6858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5521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Significant horizontal offsets due to variable tide stages at the time of Landsat flyover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Width of intertidal zone estimated using 1 m LiDAR dataset:</a:t>
            </a:r>
          </a:p>
          <a:p>
            <a:pPr marL="0" indent="0">
              <a:buNone/>
            </a:pPr>
            <a:r>
              <a:rPr lang="en-US" i="1" dirty="0" smtClean="0"/>
              <a:t>Width = Vertical Tide Range/sin(Beach Slope) = </a:t>
            </a:r>
            <a:r>
              <a:rPr lang="en-US" b="1" i="1" dirty="0" smtClean="0"/>
              <a:t>31.5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Difference between </a:t>
            </a:r>
            <a:r>
              <a:rPr lang="en-US" dirty="0" smtClean="0"/>
              <a:t>Landsat flyover </a:t>
            </a:r>
            <a:r>
              <a:rPr lang="en-US" dirty="0" smtClean="0"/>
              <a:t>tide height and high </a:t>
            </a:r>
            <a:r>
              <a:rPr lang="en-US" dirty="0" smtClean="0"/>
              <a:t>tide height </a:t>
            </a:r>
            <a:r>
              <a:rPr lang="en-US" dirty="0" smtClean="0"/>
              <a:t>provides </a:t>
            </a:r>
            <a:r>
              <a:rPr lang="en-US" b="1" dirty="0" smtClean="0"/>
              <a:t>% of total tide range </a:t>
            </a:r>
            <a:r>
              <a:rPr lang="en-US" dirty="0" smtClean="0"/>
              <a:t>shoreline has moved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Absolute distance the “shoreline” has moved due to tides is 31.5 m * % tide range (100% is low tide)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861"/>
          <a:stretch/>
        </p:blipFill>
        <p:spPr>
          <a:xfrm>
            <a:off x="7268825" y="3368546"/>
            <a:ext cx="4852837" cy="3157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15" y="9958"/>
            <a:ext cx="4237893" cy="33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1857" cy="22289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Monthly mean Southern Oscillation Index (SOI) from NOAA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Monthly mean Southern Annular Mode (SAM) from NWS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NCEP/NCAR Reanalysis Mean Sea Level Pressure from NOAA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530" y="1985605"/>
            <a:ext cx="4133446" cy="38834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4164061"/>
            <a:ext cx="5431857" cy="194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L Index  </a:t>
            </a:r>
            <a:r>
              <a:rPr lang="en-US" dirty="0" smtClean="0"/>
              <a:t>of </a:t>
            </a:r>
            <a:r>
              <a:rPr lang="en-US" dirty="0" err="1" smtClean="0"/>
              <a:t>Drosdowsky</a:t>
            </a:r>
            <a:r>
              <a:rPr lang="en-US" dirty="0" smtClean="0"/>
              <a:t>, 2005 describes the latitudinal position of the </a:t>
            </a:r>
            <a:r>
              <a:rPr lang="en-US" dirty="0" smtClean="0"/>
              <a:t>STR </a:t>
            </a:r>
            <a:r>
              <a:rPr lang="en-US" dirty="0" smtClean="0"/>
              <a:t>– no public dataset</a:t>
            </a:r>
          </a:p>
          <a:p>
            <a:pPr marL="0" indent="0">
              <a:buNone/>
            </a:pPr>
            <a:r>
              <a:rPr lang="en-US" dirty="0" smtClean="0"/>
              <a:t>Reconstructed here using the MSLP data</a:t>
            </a:r>
          </a:p>
          <a:p>
            <a:pPr marL="0" indent="0">
              <a:buNone/>
            </a:pPr>
            <a:r>
              <a:rPr lang="en-US" dirty="0" smtClean="0"/>
              <a:t>Location (STR-L) and intensity of the peak (STR-P) MSLP over the 150° E band extracted for 264 time slices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36170" y="5869094"/>
            <a:ext cx="283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Location of STR in May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2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3-month moving average filter applied to SOI, SAM, STR-L, and STR-P datasets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Climate time series datasets (n=264) interpolated to match sample size of shoreline position time series (n = 147)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Pearson correlation analyses performed on tidally-corrected shoreline distances and the four climate datasets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Correlation coefficient function in </a:t>
            </a:r>
            <a:r>
              <a:rPr lang="en-US" dirty="0" err="1" smtClean="0"/>
              <a:t>Matlab</a:t>
            </a:r>
            <a:r>
              <a:rPr lang="en-US" dirty="0" smtClean="0"/>
              <a:t> R2017b returns matrix of correlation coefficients, p-values, and lower and upper bounds for a 95% Confidence Interval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79110" y="59839"/>
            <a:ext cx="4297680" cy="6725495"/>
            <a:chOff x="274320" y="132505"/>
            <a:chExt cx="4297680" cy="67254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9445"/>
            <a:stretch/>
          </p:blipFill>
          <p:spPr>
            <a:xfrm>
              <a:off x="274841" y="132505"/>
              <a:ext cx="4297159" cy="33947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" y="3507692"/>
              <a:ext cx="4297680" cy="335030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90" y="0"/>
            <a:ext cx="4297680" cy="3422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320" y="3527303"/>
            <a:ext cx="4297680" cy="335676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6861" y="1531702"/>
            <a:ext cx="2795954" cy="52536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SOI (R = -0.14) </a:t>
            </a:r>
            <a:r>
              <a:rPr lang="en-US" dirty="0" smtClean="0"/>
              <a:t>and </a:t>
            </a:r>
            <a:r>
              <a:rPr lang="en-US" dirty="0" smtClean="0"/>
              <a:t>SAM (R = -0.19) </a:t>
            </a:r>
            <a:r>
              <a:rPr lang="en-US" dirty="0" smtClean="0"/>
              <a:t>both show negative correlation with shoreline change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Shoreline retreats (</a:t>
            </a:r>
            <a:r>
              <a:rPr lang="en-US" dirty="0" err="1" smtClean="0"/>
              <a:t>progrades</a:t>
            </a:r>
            <a:r>
              <a:rPr lang="en-US" dirty="0" smtClean="0"/>
              <a:t>) during both positive (negative) SOI and  SAM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Relatively low Pearson coefficient values attributed to noise of shoreline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STR-L and STR-P show no observed correlation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6861" y="462450"/>
            <a:ext cx="208553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4275</TotalTime>
  <Words>1470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Retrospect</vt:lpstr>
      <vt:lpstr>The Impact of Climate Change on Shoreline Dynamics Along Southeast Queensland, Australia</vt:lpstr>
      <vt:lpstr>Motivation</vt:lpstr>
      <vt:lpstr>Study Area</vt:lpstr>
      <vt:lpstr>PowerPoint Presentation</vt:lpstr>
      <vt:lpstr>Shoreline Dataset</vt:lpstr>
      <vt:lpstr>Tidal Correction</vt:lpstr>
      <vt:lpstr>Climate Data</vt:lpstr>
      <vt:lpstr>Correlation Procedure</vt:lpstr>
      <vt:lpstr>PowerPoint Presentation</vt:lpstr>
      <vt:lpstr>Shoreline Change and SAM</vt:lpstr>
      <vt:lpstr>Future Climate Implications </vt:lpstr>
      <vt:lpstr>Acknowledgements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Climate Change on Shoreline Dynamics Along Southeast Queensland, Australia</dc:title>
  <dc:creator>Joshua Kelly</dc:creator>
  <cp:lastModifiedBy>Joshua Kelly</cp:lastModifiedBy>
  <cp:revision>54</cp:revision>
  <dcterms:created xsi:type="dcterms:W3CDTF">2018-10-26T15:51:50Z</dcterms:created>
  <dcterms:modified xsi:type="dcterms:W3CDTF">2018-11-05T19:53:50Z</dcterms:modified>
</cp:coreProperties>
</file>