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17"/>
  </p:notesMasterIdLst>
  <p:sldIdLst>
    <p:sldId id="263" r:id="rId2"/>
    <p:sldId id="295" r:id="rId3"/>
    <p:sldId id="310" r:id="rId4"/>
    <p:sldId id="272" r:id="rId5"/>
    <p:sldId id="302" r:id="rId6"/>
    <p:sldId id="311" r:id="rId7"/>
    <p:sldId id="293" r:id="rId8"/>
    <p:sldId id="298" r:id="rId9"/>
    <p:sldId id="281" r:id="rId10"/>
    <p:sldId id="270" r:id="rId11"/>
    <p:sldId id="291" r:id="rId12"/>
    <p:sldId id="299" r:id="rId13"/>
    <p:sldId id="306" r:id="rId14"/>
    <p:sldId id="307" r:id="rId15"/>
    <p:sldId id="30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8ECF4"/>
    <a:srgbClr val="FFFF66"/>
    <a:srgbClr val="8D9C95"/>
    <a:srgbClr val="EDEAC4"/>
    <a:srgbClr val="0099CC"/>
    <a:srgbClr val="CC6600"/>
    <a:srgbClr val="E4E0A7"/>
    <a:srgbClr val="737373"/>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34" autoAdjust="0"/>
    <p:restoredTop sz="86194" autoAdjust="0"/>
  </p:normalViewPr>
  <p:slideViewPr>
    <p:cSldViewPr snapToGrid="0">
      <p:cViewPr varScale="1">
        <p:scale>
          <a:sx n="59" d="100"/>
          <a:sy n="59" d="100"/>
        </p:scale>
        <p:origin x="86" y="653"/>
      </p:cViewPr>
      <p:guideLst/>
    </p:cSldViewPr>
  </p:slideViewPr>
  <p:notesTextViewPr>
    <p:cViewPr>
      <p:scale>
        <a:sx n="1" d="1"/>
        <a:sy n="1" d="1"/>
      </p:scale>
      <p:origin x="0" y="-187"/>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E1B7D-CDBA-4BF5-AF82-D85C979FDA7B}" type="datetimeFigureOut">
              <a:rPr lang="en-US" smtClean="0"/>
              <a:t>11/14/2018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9E8C3-11DF-4C97-A3E8-A971A8412746}" type="slidenum">
              <a:rPr lang="en-US" smtClean="0"/>
              <a:t>‹#›</a:t>
            </a:fld>
            <a:endParaRPr lang="en-US"/>
          </a:p>
        </p:txBody>
      </p:sp>
    </p:spTree>
    <p:extLst>
      <p:ext uri="{BB962C8B-B14F-4D97-AF65-F5344CB8AC3E}">
        <p14:creationId xmlns:p14="http://schemas.microsoft.com/office/powerpoint/2010/main" val="1101833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Understanding the past morphodynamic evolution of barrier islands is necessary to determine their probable response to future relative sea level rise. </a:t>
            </a:r>
            <a:r>
              <a:rPr lang="en-US" dirty="0"/>
              <a:t>The aim of this research was to reconstruct the growth of a barrier island </a:t>
            </a:r>
            <a:r>
              <a:rPr lang="en-US" baseline="0" dirty="0"/>
              <a:t>by dating its beach ridges using OSL. This type of information has been lacking for all of LA’s barriers. </a:t>
            </a:r>
          </a:p>
          <a:p>
            <a:r>
              <a:rPr lang="en-US" sz="1200" kern="1200" dirty="0">
                <a:solidFill>
                  <a:schemeClr val="tx1"/>
                </a:solidFill>
                <a:effectLst/>
                <a:latin typeface="+mn-lt"/>
                <a:ea typeface="+mn-ea"/>
                <a:cs typeface="+mn-cs"/>
              </a:rPr>
              <a:t>to refine and expand the current body of knowledge about the spatial extent and age of the Grand Isle barrier </a:t>
            </a:r>
            <a:r>
              <a:rPr lang="en-US" sz="1200" kern="1200" dirty="0" err="1">
                <a:solidFill>
                  <a:schemeClr val="tx1"/>
                </a:solidFill>
                <a:effectLst/>
                <a:latin typeface="+mn-lt"/>
                <a:ea typeface="+mn-ea"/>
                <a:cs typeface="+mn-cs"/>
              </a:rPr>
              <a:t>lithosome</a:t>
            </a:r>
            <a:r>
              <a:rPr lang="en-US" sz="1200" kern="1200" dirty="0">
                <a:solidFill>
                  <a:schemeClr val="tx1"/>
                </a:solidFill>
                <a:effectLst/>
                <a:latin typeface="+mn-lt"/>
                <a:ea typeface="+mn-ea"/>
                <a:cs typeface="+mn-cs"/>
              </a:rPr>
              <a:t>, 2) to provide an estimate of the sediment source and transport rates responsible for island growth, 3) to provide an evolutionary history </a:t>
            </a:r>
            <a:endParaRPr lang="en-US" baseline="0" dirty="0"/>
          </a:p>
        </p:txBody>
      </p:sp>
      <p:sp>
        <p:nvSpPr>
          <p:cNvPr id="4" name="Slide Number Placeholder 3"/>
          <p:cNvSpPr>
            <a:spLocks noGrp="1"/>
          </p:cNvSpPr>
          <p:nvPr>
            <p:ph type="sldNum" sz="quarter" idx="10"/>
          </p:nvPr>
        </p:nvSpPr>
        <p:spPr/>
        <p:txBody>
          <a:bodyPr/>
          <a:lstStyle/>
          <a:p>
            <a:fld id="{6499E8C3-11DF-4C97-A3E8-A971A8412746}" type="slidenum">
              <a:rPr lang="en-US" smtClean="0"/>
              <a:t>1</a:t>
            </a:fld>
            <a:endParaRPr lang="en-US"/>
          </a:p>
        </p:txBody>
      </p:sp>
    </p:spTree>
    <p:extLst>
      <p:ext uri="{BB962C8B-B14F-4D97-AF65-F5344CB8AC3E}">
        <p14:creationId xmlns:p14="http://schemas.microsoft.com/office/powerpoint/2010/main" val="1651534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 erosion rate we calculated is only for the eastern two thirds due to a divergence in longshore transport…where 5-10% of eroded sediment is carried west and the majority is transported east. About 50% is captured by Grand Isle.</a:t>
            </a:r>
          </a:p>
          <a:p>
            <a:pPr marL="171450" indent="-171450">
              <a:buFontTx/>
              <a:buChar char="-"/>
            </a:pPr>
            <a:r>
              <a:rPr lang="en-US" baseline="0" dirty="0"/>
              <a:t>Also, we’ve got the </a:t>
            </a:r>
            <a:r>
              <a:rPr lang="en-US" b="1" baseline="0" dirty="0"/>
              <a:t>volume</a:t>
            </a:r>
            <a:r>
              <a:rPr lang="en-US" baseline="0" dirty="0"/>
              <a:t> and </a:t>
            </a:r>
            <a:r>
              <a:rPr lang="en-US" b="1" baseline="0" dirty="0"/>
              <a:t>age</a:t>
            </a:r>
            <a:r>
              <a:rPr lang="en-US" baseline="0" dirty="0"/>
              <a:t> of Grand Isle, so we can get an estimated </a:t>
            </a:r>
            <a:r>
              <a:rPr lang="en-US" b="1" baseline="0" dirty="0"/>
              <a:t>rate of deposition</a:t>
            </a:r>
            <a:r>
              <a:rPr lang="en-US" baseline="0" dirty="0"/>
              <a:t> of about 113,000 m3/yr.</a:t>
            </a:r>
          </a:p>
          <a:p>
            <a:pPr marL="171450" indent="-171450">
              <a:buFontTx/>
              <a:buChar char="-"/>
            </a:pPr>
            <a:r>
              <a:rPr lang="en-US" baseline="0" dirty="0"/>
              <a:t>We can see that the Caminada headland has been eroding at a rate more than sufficient to supply Grand Isle. </a:t>
            </a:r>
          </a:p>
        </p:txBody>
      </p:sp>
      <p:sp>
        <p:nvSpPr>
          <p:cNvPr id="4" name="Slide Number Placeholder 3"/>
          <p:cNvSpPr>
            <a:spLocks noGrp="1"/>
          </p:cNvSpPr>
          <p:nvPr>
            <p:ph type="sldNum" sz="quarter" idx="10"/>
          </p:nvPr>
        </p:nvSpPr>
        <p:spPr/>
        <p:txBody>
          <a:bodyPr/>
          <a:lstStyle/>
          <a:p>
            <a:fld id="{6499E8C3-11DF-4C97-A3E8-A971A8412746}" type="slidenum">
              <a:rPr lang="en-US" smtClean="0"/>
              <a:t>10</a:t>
            </a:fld>
            <a:endParaRPr lang="en-US"/>
          </a:p>
        </p:txBody>
      </p:sp>
    </p:spTree>
    <p:extLst>
      <p:ext uri="{BB962C8B-B14F-4D97-AF65-F5344CB8AC3E}">
        <p14:creationId xmlns:p14="http://schemas.microsoft.com/office/powerpoint/2010/main" val="134917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McBride and others calculated rates of shoreline</a:t>
            </a:r>
            <a:r>
              <a:rPr lang="en-US" baseline="0" dirty="0"/>
              <a:t> change</a:t>
            </a:r>
            <a:r>
              <a:rPr lang="en-US" dirty="0"/>
              <a:t> of Caminada headland for the</a:t>
            </a:r>
            <a:r>
              <a:rPr lang="en-US" baseline="0" dirty="0"/>
              <a:t> past 100 years, so we extended those rates an additional 600 years into the past to get an idea of what the shoreline may have looked like then.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((Gradient in erosion from west to east. </a:t>
            </a:r>
            <a:r>
              <a:rPr lang="en-US" sz="1200" kern="1200" dirty="0">
                <a:solidFill>
                  <a:schemeClr val="tx1"/>
                </a:solidFill>
                <a:effectLst/>
                <a:latin typeface="+mn-lt"/>
                <a:ea typeface="+mn-ea"/>
                <a:cs typeface="+mn-cs"/>
              </a:rPr>
              <a:t>The rates of erosion and transport are assumed to be linear here, although this is likely not the case.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More likely erosion rates were much higher in the earlier stages than they have been in recent times because of a steeper </a:t>
            </a:r>
            <a:r>
              <a:rPr lang="en-US" sz="1200" kern="1200" dirty="0" err="1">
                <a:solidFill>
                  <a:schemeClr val="tx1"/>
                </a:solidFill>
                <a:effectLst/>
                <a:latin typeface="+mn-lt"/>
                <a:ea typeface="+mn-ea"/>
                <a:cs typeface="+mn-cs"/>
              </a:rPr>
              <a:t>shoreface</a:t>
            </a:r>
            <a:r>
              <a:rPr lang="en-US" sz="1200" kern="1200" dirty="0">
                <a:solidFill>
                  <a:schemeClr val="tx1"/>
                </a:solidFill>
                <a:effectLst/>
                <a:latin typeface="+mn-lt"/>
                <a:ea typeface="+mn-ea"/>
                <a:cs typeface="+mn-cs"/>
              </a:rPr>
              <a:t> and the incident wave angle to the headland was more erosive. </a:t>
            </a:r>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11</a:t>
            </a:fld>
            <a:endParaRPr lang="en-US"/>
          </a:p>
        </p:txBody>
      </p:sp>
    </p:spTree>
    <p:extLst>
      <p:ext uri="{BB962C8B-B14F-4D97-AF65-F5344CB8AC3E}">
        <p14:creationId xmlns:p14="http://schemas.microsoft.com/office/powerpoint/2010/main" val="1239171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zoon in, we can see the</a:t>
            </a:r>
            <a:r>
              <a:rPr lang="en-US" baseline="0" dirty="0"/>
              <a:t> e</a:t>
            </a:r>
            <a:r>
              <a:rPr lang="en-US" dirty="0"/>
              <a:t>stimated configuration of Group I ridges</a:t>
            </a:r>
            <a:r>
              <a:rPr lang="en-US" baseline="0" dirty="0"/>
              <a:t> in blue. In order to see what the Group I ridges may have looked </a:t>
            </a:r>
            <a:r>
              <a:rPr lang="en-US" baseline="0" dirty="0" err="1"/>
              <a:t>ike</a:t>
            </a:r>
            <a:r>
              <a:rPr lang="en-US" baseline="0" dirty="0"/>
              <a:t> in their entirety, a portion of the Group II ridges wee replicated and placed to match the angles of the existing segments. So we’ve got the estimated Caminada shoreline and Grand Isle ridges at 700 </a:t>
            </a:r>
            <a:r>
              <a:rPr lang="en-US" baseline="0" dirty="0" err="1"/>
              <a:t>ybp</a:t>
            </a:r>
            <a:r>
              <a:rPr lang="en-US" baseline="0" dirty="0"/>
              <a:t>, and we see a similar angle of progradation to the former Caminada coastline. What caused this abrupt change in progradation direction is not yet known, but we are looking into it. </a:t>
            </a:r>
          </a:p>
          <a:p>
            <a:r>
              <a:rPr lang="en-US" baseline="0" dirty="0"/>
              <a:t>- So we’ve got these growth parameters for Grand Isle, now how does it compare to other beach ridge pains around the world?</a:t>
            </a:r>
          </a:p>
          <a:p>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12</a:t>
            </a:fld>
            <a:endParaRPr lang="en-US"/>
          </a:p>
        </p:txBody>
      </p:sp>
    </p:spTree>
    <p:extLst>
      <p:ext uri="{BB962C8B-B14F-4D97-AF65-F5344CB8AC3E}">
        <p14:creationId xmlns:p14="http://schemas.microsoft.com/office/powerpoint/2010/main" val="3471555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collected or calculated</a:t>
            </a:r>
            <a:r>
              <a:rPr lang="en-US" baseline="0" dirty="0"/>
              <a:t> growth rates for</a:t>
            </a:r>
            <a:r>
              <a:rPr lang="en-US" dirty="0"/>
              <a:t> 60</a:t>
            </a:r>
            <a:r>
              <a:rPr lang="en-US" baseline="0" dirty="0"/>
              <a:t> other sandy beach ridge plains from around the world from existing literature.</a:t>
            </a:r>
          </a:p>
          <a:p>
            <a:r>
              <a:rPr lang="en-US" baseline="0" dirty="0"/>
              <a:t>When we graph the number of ridges in a BRP vs time to form, both Group I and Group II ridges are near the average of about 50 ridges per thousand years.</a:t>
            </a:r>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13</a:t>
            </a:fld>
            <a:endParaRPr lang="en-US"/>
          </a:p>
        </p:txBody>
      </p:sp>
    </p:spTree>
    <p:extLst>
      <p:ext uri="{BB962C8B-B14F-4D97-AF65-F5344CB8AC3E}">
        <p14:creationId xmlns:p14="http://schemas.microsoft.com/office/powerpoint/2010/main" val="2305522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progradation rate refers</a:t>
            </a:r>
            <a:r>
              <a:rPr lang="en-US" sz="1200" kern="1200" baseline="0" dirty="0">
                <a:solidFill>
                  <a:schemeClr val="tx1"/>
                </a:solidFill>
                <a:effectLst/>
                <a:latin typeface="+mn-lt"/>
                <a:ea typeface="+mn-ea"/>
                <a:cs typeface="+mn-cs"/>
              </a:rPr>
              <a:t> to the length of the beach ridge plain or island. Accretion rate is the length of time needed for one ridge to form. </a:t>
            </a:r>
            <a:r>
              <a:rPr lang="en-US" sz="1200" kern="1200" dirty="0">
                <a:solidFill>
                  <a:schemeClr val="tx1"/>
                </a:solidFill>
                <a:effectLst/>
                <a:latin typeface="+mn-lt"/>
                <a:ea typeface="+mn-ea"/>
                <a:cs typeface="+mn-cs"/>
              </a:rPr>
              <a:t>The average progradation rate calculated for both Group I</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II ridges of Grand Isle are more than 4 times the average rate for all other studied BRPs (3.25 m/yr). Both</a:t>
            </a:r>
            <a:r>
              <a:rPr lang="en-US" sz="1200" kern="1200" baseline="0" dirty="0">
                <a:solidFill>
                  <a:schemeClr val="tx1"/>
                </a:solidFill>
                <a:effectLst/>
                <a:latin typeface="+mn-lt"/>
                <a:ea typeface="+mn-ea"/>
                <a:cs typeface="+mn-cs"/>
              </a:rPr>
              <a:t> groups experienced an accretion rate many times smaller than the average. So Grand Isle grew in both length and number of ridges very rapidly, which could be due to that ample, continuous sediment supply. </a:t>
            </a:r>
          </a:p>
          <a:p>
            <a:r>
              <a:rPr lang="en-US" sz="1200" kern="1200" baseline="0" dirty="0">
                <a:solidFill>
                  <a:schemeClr val="tx1"/>
                </a:solidFill>
                <a:effectLst/>
                <a:latin typeface="+mn-lt"/>
                <a:ea typeface="+mn-ea"/>
                <a:cs typeface="+mn-cs"/>
              </a:rPr>
              <a:t>        - So with just a few OSL dates, </a:t>
            </a:r>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14</a:t>
            </a:fld>
            <a:endParaRPr lang="en-US"/>
          </a:p>
        </p:txBody>
      </p:sp>
    </p:spTree>
    <p:extLst>
      <p:ext uri="{BB962C8B-B14F-4D97-AF65-F5344CB8AC3E}">
        <p14:creationId xmlns:p14="http://schemas.microsoft.com/office/powerpoint/2010/main" val="348154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And that barrier is Grand Isle,</a:t>
            </a:r>
            <a:r>
              <a:rPr lang="en-US" sz="1200" kern="1200" baseline="0" dirty="0">
                <a:solidFill>
                  <a:schemeClr val="tx1"/>
                </a:solidFill>
                <a:effectLst/>
                <a:latin typeface="+mn-lt"/>
                <a:ea typeface="+mn-ea"/>
                <a:cs typeface="+mn-cs"/>
              </a:rPr>
              <a:t> Louisiana</a:t>
            </a: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Product of an</a:t>
            </a:r>
            <a:r>
              <a:rPr lang="en-US" sz="1200" kern="1200" baseline="0" dirty="0">
                <a:solidFill>
                  <a:schemeClr val="tx1"/>
                </a:solidFill>
                <a:effectLst/>
                <a:latin typeface="+mn-lt"/>
                <a:ea typeface="+mn-ea"/>
                <a:cs typeface="+mn-cs"/>
              </a:rPr>
              <a:t> old Mississippi River d</a:t>
            </a:r>
            <a:r>
              <a:rPr lang="en-US" sz="1200" kern="1200" dirty="0">
                <a:solidFill>
                  <a:schemeClr val="tx1"/>
                </a:solidFill>
                <a:effectLst/>
                <a:latin typeface="+mn-lt"/>
                <a:ea typeface="+mn-ea"/>
                <a:cs typeface="+mn-cs"/>
              </a:rPr>
              <a:t>elta complex &amp; part of the Bayou Lafourche transgressive depositional system, which consists of the central erosional Caminada headland &amp; flanking barrier islands on either side.</a:t>
            </a:r>
            <a:r>
              <a:rPr lang="en-US" sz="1200" kern="1200" baseline="0" dirty="0">
                <a:solidFill>
                  <a:schemeClr val="tx1"/>
                </a:solidFill>
                <a:effectLst/>
                <a:latin typeface="+mn-lt"/>
                <a:ea typeface="+mn-ea"/>
                <a:cs typeface="+mn-cs"/>
              </a:rPr>
              <a:t> </a:t>
            </a:r>
          </a:p>
          <a:p>
            <a:pPr marL="171450" indent="-171450">
              <a:buFontTx/>
              <a:buChar char="-"/>
            </a:pPr>
            <a:r>
              <a:rPr lang="en-US" sz="1200" kern="1200" dirty="0">
                <a:solidFill>
                  <a:schemeClr val="tx1"/>
                </a:solidFill>
                <a:effectLst/>
                <a:latin typeface="+mn-lt"/>
                <a:ea typeface="+mn-ea"/>
                <a:cs typeface="+mn-cs"/>
              </a:rPr>
              <a:t>Since abandonment of Lafourche delta, shoreface erosion has actively supplied sand for growth &amp; development of Grand Isle</a:t>
            </a:r>
            <a:r>
              <a:rPr lang="en-US" sz="1200" kern="1200" baseline="0" dirty="0">
                <a:solidFill>
                  <a:schemeClr val="tx1"/>
                </a:solidFill>
                <a:effectLst/>
                <a:latin typeface="+mn-lt"/>
                <a:ea typeface="+mn-ea"/>
                <a:cs typeface="+mn-cs"/>
              </a:rPr>
              <a:t> in the form of beach ridges.</a:t>
            </a:r>
            <a:r>
              <a:rPr lang="en-US" sz="1200" kern="1200" dirty="0">
                <a:solidFill>
                  <a:schemeClr val="tx1"/>
                </a:solidFill>
                <a:effectLst/>
                <a:latin typeface="+mn-lt"/>
                <a:ea typeface="+mn-ea"/>
                <a:cs typeface="+mn-cs"/>
              </a:rPr>
              <a:t>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2</a:t>
            </a:fld>
            <a:endParaRPr lang="en-US"/>
          </a:p>
        </p:txBody>
      </p:sp>
    </p:spTree>
    <p:extLst>
      <p:ext uri="{BB962C8B-B14F-4D97-AF65-F5344CB8AC3E}">
        <p14:creationId xmlns:p14="http://schemas.microsoft.com/office/powerpoint/2010/main" val="354444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barrier is unique in that it </a:t>
            </a:r>
            <a:r>
              <a:rPr lang="en-US" baseline="0" dirty="0"/>
              <a:t>is the only developed barrier island in Louisiana and has remained incredibly stable in relation to its counterparts. While other barriers have migrated landward or disintegrated in place, Grand Isle has maintained its volume and position. In fact s</a:t>
            </a:r>
            <a:r>
              <a:rPr lang="en-US" dirty="0"/>
              <a:t>ome publications estimate</a:t>
            </a:r>
            <a:r>
              <a:rPr lang="en-US" baseline="0" dirty="0"/>
              <a:t> </a:t>
            </a:r>
            <a:r>
              <a:rPr lang="en-US" dirty="0"/>
              <a:t>Grand Isle has another 1000 years.</a:t>
            </a:r>
          </a:p>
          <a:p>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3</a:t>
            </a:fld>
            <a:endParaRPr lang="en-US"/>
          </a:p>
        </p:txBody>
      </p:sp>
    </p:spTree>
    <p:extLst>
      <p:ext uri="{BB962C8B-B14F-4D97-AF65-F5344CB8AC3E}">
        <p14:creationId xmlns:p14="http://schemas.microsoft.com/office/powerpoint/2010/main" val="260125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Conatser used aerial photographs from 1945 map 25-35 beach ridges. With some better quality 1956 imagery, but still old enough that development had not yet obliterated the ridges, we were able to identify</a:t>
            </a:r>
            <a:r>
              <a:rPr lang="en-US" baseline="0" dirty="0"/>
              <a:t> </a:t>
            </a:r>
            <a:r>
              <a:rPr lang="en-US" dirty="0"/>
              <a:t>10</a:t>
            </a:r>
            <a:r>
              <a:rPr lang="en-US" baseline="0" dirty="0"/>
              <a:t> distinctive sets of 5-20</a:t>
            </a:r>
            <a:r>
              <a:rPr lang="en-US" dirty="0"/>
              <a:t> ridges, grouped based on truncations. Then they were further split into 2 groups based on truncations at a higher scale, where Group II Ridges truncate Group I ridges.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We wanted to find</a:t>
            </a:r>
            <a:r>
              <a:rPr lang="en-US" sz="1200" kern="1200" baseline="0" dirty="0">
                <a:solidFill>
                  <a:schemeClr val="tx1"/>
                </a:solidFill>
                <a:effectLst/>
                <a:latin typeface="+mn-lt"/>
                <a:ea typeface="+mn-ea"/>
                <a:cs typeface="+mn-cs"/>
              </a:rPr>
              <a:t> out how long it took for the ridges to form and at what rates.</a:t>
            </a:r>
            <a:endParaRPr lang="en-US" dirty="0"/>
          </a:p>
          <a:p>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4</a:t>
            </a:fld>
            <a:endParaRPr lang="en-US"/>
          </a:p>
        </p:txBody>
      </p:sp>
    </p:spTree>
    <p:extLst>
      <p:ext uri="{BB962C8B-B14F-4D97-AF65-F5344CB8AC3E}">
        <p14:creationId xmlns:p14="http://schemas.microsoft.com/office/powerpoint/2010/main" val="369195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These beach ridges are so low in profile</a:t>
            </a:r>
            <a:r>
              <a:rPr lang="en-US" baseline="0" dirty="0"/>
              <a:t> that they can’t be identified on the ground or with LiDAR. Other cues had to be used. Ridges are </a:t>
            </a:r>
            <a:r>
              <a:rPr lang="en-US" dirty="0"/>
              <a:t>visible</a:t>
            </a:r>
            <a:r>
              <a:rPr lang="en-US" baseline="0" dirty="0"/>
              <a:t> from above due to the vegetation patterns they create. Or these patterns in the marshes where the swales are filled with water.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also helped us decide where to collect samples from. </a:t>
            </a:r>
            <a:r>
              <a:rPr lang="en-US" dirty="0"/>
              <a:t>We were limited as we needed undeveloped, dry land to make sure the resulting ages actually represented time since burial. The entire west end of the island was off </a:t>
            </a:r>
            <a:r>
              <a:rPr lang="en-US" dirty="0" err="1"/>
              <a:t>limis</a:t>
            </a:r>
            <a:r>
              <a:rPr lang="en-US" dirty="0"/>
              <a:t> because it’s highly developed or marshland. The center of the island was out best bet as there are a park and nature preserve.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5</a:t>
            </a:fld>
            <a:endParaRPr lang="en-US"/>
          </a:p>
        </p:txBody>
      </p:sp>
    </p:spTree>
    <p:extLst>
      <p:ext uri="{BB962C8B-B14F-4D97-AF65-F5344CB8AC3E}">
        <p14:creationId xmlns:p14="http://schemas.microsoft.com/office/powerpoint/2010/main" val="1693622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Here are the five sampling locations 1-5 based on the expected ages, from oldest to youngest.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Super clean sand from about a meter deep, beyond which the water table was encountered. </a:t>
            </a:r>
          </a:p>
          <a:p>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6</a:t>
            </a:fld>
            <a:endParaRPr lang="en-US"/>
          </a:p>
        </p:txBody>
      </p:sp>
    </p:spTree>
    <p:extLst>
      <p:ext uri="{BB962C8B-B14F-4D97-AF65-F5344CB8AC3E}">
        <p14:creationId xmlns:p14="http://schemas.microsoft.com/office/powerpoint/2010/main" val="90588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OSL analysis was carried out at the optical dating &amp; dosimetry lab at North Dakota State University. </a:t>
            </a:r>
          </a:p>
          <a:p>
            <a:pPr marL="171450" indent="-171450">
              <a:buFontTx/>
              <a:buChar char="-"/>
            </a:pPr>
            <a:r>
              <a:rPr lang="en-US" dirty="0"/>
              <a:t>You can see the expected age progression, but GI-3 stood out and analysis was replicated with the same result. It is likely that we unknowingly sampled a pile of excavation waste materials with sediment that had been disturbed since its original deposition.</a:t>
            </a:r>
          </a:p>
        </p:txBody>
      </p:sp>
      <p:sp>
        <p:nvSpPr>
          <p:cNvPr id="4" name="Slide Number Placeholder 3"/>
          <p:cNvSpPr>
            <a:spLocks noGrp="1"/>
          </p:cNvSpPr>
          <p:nvPr>
            <p:ph type="sldNum" sz="quarter" idx="10"/>
          </p:nvPr>
        </p:nvSpPr>
        <p:spPr/>
        <p:txBody>
          <a:bodyPr/>
          <a:lstStyle/>
          <a:p>
            <a:fld id="{6499E8C3-11DF-4C97-A3E8-A971A8412746}" type="slidenum">
              <a:rPr lang="en-US" smtClean="0"/>
              <a:t>7</a:t>
            </a:fld>
            <a:endParaRPr lang="en-US"/>
          </a:p>
        </p:txBody>
      </p:sp>
    </p:spTree>
    <p:extLst>
      <p:ext uri="{BB962C8B-B14F-4D97-AF65-F5344CB8AC3E}">
        <p14:creationId xmlns:p14="http://schemas.microsoft.com/office/powerpoint/2010/main" val="2740650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a:t>
            </a:r>
            <a:r>
              <a:rPr lang="en-US" baseline="0" dirty="0"/>
              <a:t> the number of years between the OSL ages and the number &amp; spacing of ridges, we derived some estimations of how long each set took to form. </a:t>
            </a:r>
          </a:p>
          <a:p>
            <a:r>
              <a:rPr lang="en-US" baseline="0" dirty="0"/>
              <a:t>- It took roughly 820 years for the present ridges to form. We can see that it was about 600 years ago when deposition of Group I ridges ceased, erosion occurred, &amp; deposition resumed, albeit in a slightly more easterly direction. </a:t>
            </a:r>
          </a:p>
          <a:p>
            <a:pPr marL="171450" indent="-171450">
              <a:buFontTx/>
              <a:buChar char="-"/>
            </a:pPr>
            <a:r>
              <a:rPr lang="en-US" baseline="0" dirty="0"/>
              <a:t>It’s difficult to know really at what pace everything after set 9 formed because numerous shoreline stabilization projects began in the 1960’s. However, we do believe that the spacing increases greatly in the east due to reduced accommodation space/shallower water. This trend is visible in this plot of barrier length &amp; number of ridges vs time. The length of the island increases quickly while only a few ridges are formed. </a:t>
            </a:r>
          </a:p>
          <a:p>
            <a:pPr marL="171450" indent="-171450">
              <a:buFontTx/>
              <a:buChar char="-"/>
            </a:pPr>
            <a:r>
              <a:rPr lang="en-US" baseline="0" dirty="0"/>
              <a:t>So this provides us with a </a:t>
            </a:r>
            <a:r>
              <a:rPr lang="en-US" b="1" baseline="0" dirty="0"/>
              <a:t>timeline</a:t>
            </a:r>
            <a:r>
              <a:rPr lang="en-US" baseline="0" dirty="0"/>
              <a:t> and shows some </a:t>
            </a:r>
            <a:r>
              <a:rPr lang="en-US" b="1" baseline="0" dirty="0"/>
              <a:t>trends</a:t>
            </a:r>
            <a:r>
              <a:rPr lang="en-US" baseline="0" dirty="0"/>
              <a:t> in ridge development, &amp; the next step was to determine </a:t>
            </a:r>
            <a:r>
              <a:rPr lang="en-US" b="1" baseline="0" dirty="0"/>
              <a:t>rates</a:t>
            </a:r>
            <a:r>
              <a:rPr lang="en-US" baseline="0" dirty="0"/>
              <a:t> of growth.</a:t>
            </a:r>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8</a:t>
            </a:fld>
            <a:endParaRPr lang="en-US"/>
          </a:p>
        </p:txBody>
      </p:sp>
    </p:spTree>
    <p:extLst>
      <p:ext uri="{BB962C8B-B14F-4D97-AF65-F5344CB8AC3E}">
        <p14:creationId xmlns:p14="http://schemas.microsoft.com/office/powerpoint/2010/main" val="65378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Using isolith maps</a:t>
            </a:r>
            <a:r>
              <a:rPr lang="en-US" baseline="0" dirty="0"/>
              <a:t> from </a:t>
            </a:r>
            <a:r>
              <a:rPr lang="en-US" dirty="0"/>
              <a:t>Conatser</a:t>
            </a:r>
            <a:r>
              <a:rPr lang="en-US" baseline="0" dirty="0"/>
              <a:t> showing thickness of the barrier sand unit,</a:t>
            </a:r>
            <a:r>
              <a:rPr lang="en-US" dirty="0"/>
              <a:t> the</a:t>
            </a:r>
            <a:r>
              <a:rPr lang="en-US" baseline="0" dirty="0"/>
              <a:t> volume of Grand Isle was estimated. Broken into boxes of about 90 </a:t>
            </a:r>
            <a:r>
              <a:rPr lang="en-US" baseline="0" dirty="0" err="1"/>
              <a:t>sq</a:t>
            </a:r>
            <a:r>
              <a:rPr lang="en-US" baseline="0" dirty="0"/>
              <a:t> m and each was assigned a thickness.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To get a more complete picture of the system’s sediment budget, we extracted or calculated Caminada Headland erosion rates from several sources of shoreline and bathymetry change. The estimates ranged from 146,000 to 335,000 and a conservative average of 248,200. </a:t>
            </a:r>
            <a:endParaRPr lang="en-US" dirty="0"/>
          </a:p>
        </p:txBody>
      </p:sp>
      <p:sp>
        <p:nvSpPr>
          <p:cNvPr id="4" name="Slide Number Placeholder 3"/>
          <p:cNvSpPr>
            <a:spLocks noGrp="1"/>
          </p:cNvSpPr>
          <p:nvPr>
            <p:ph type="sldNum" sz="quarter" idx="10"/>
          </p:nvPr>
        </p:nvSpPr>
        <p:spPr/>
        <p:txBody>
          <a:bodyPr/>
          <a:lstStyle/>
          <a:p>
            <a:fld id="{6499E8C3-11DF-4C97-A3E8-A971A8412746}" type="slidenum">
              <a:rPr lang="en-US" smtClean="0"/>
              <a:t>9</a:t>
            </a:fld>
            <a:endParaRPr lang="en-US"/>
          </a:p>
        </p:txBody>
      </p:sp>
    </p:spTree>
    <p:extLst>
      <p:ext uri="{BB962C8B-B14F-4D97-AF65-F5344CB8AC3E}">
        <p14:creationId xmlns:p14="http://schemas.microsoft.com/office/powerpoint/2010/main" val="153442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B74F4A0-0F9A-432E-A79C-B8B195186FD2}"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42B4F-A0CB-4F0F-B903-B11375094ABE}" type="slidenum">
              <a:rPr lang="en-US" smtClean="0"/>
              <a:t>‹#›</a:t>
            </a:fld>
            <a:endParaRPr lang="en-US"/>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7707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4F4A0-0F9A-432E-A79C-B8B195186FD2}"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650572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4F4A0-0F9A-432E-A79C-B8B195186FD2}"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42B4F-A0CB-4F0F-B903-B11375094ABE}" type="slidenum">
              <a:rPr lang="en-US" smtClean="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13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74F4A0-0F9A-432E-A79C-B8B195186FD2}"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3347570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74F4A0-0F9A-432E-A79C-B8B195186FD2}"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42B4F-A0CB-4F0F-B903-B11375094ABE}"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252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74F4A0-0F9A-432E-A79C-B8B195186FD2}"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664292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74F4A0-0F9A-432E-A79C-B8B195186FD2}"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84684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74F4A0-0F9A-432E-A79C-B8B195186FD2}"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320512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4F4A0-0F9A-432E-A79C-B8B195186FD2}"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3096648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B74F4A0-0F9A-432E-A79C-B8B195186FD2}"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42B4F-A0CB-4F0F-B903-B11375094ABE}" type="slidenum">
              <a:rPr lang="en-US" smtClean="0"/>
              <a:t>‹#›</a:t>
            </a:fld>
            <a:endParaRPr lang="en-US"/>
          </a:p>
        </p:txBody>
      </p:sp>
    </p:spTree>
    <p:extLst>
      <p:ext uri="{BB962C8B-B14F-4D97-AF65-F5344CB8AC3E}">
        <p14:creationId xmlns:p14="http://schemas.microsoft.com/office/powerpoint/2010/main" val="236978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74F4A0-0F9A-432E-A79C-B8B195186FD2}"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42B4F-A0CB-4F0F-B903-B11375094ABE}"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19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B74F4A0-0F9A-432E-A79C-B8B195186FD2}" type="datetimeFigureOut">
              <a:rPr lang="en-US" smtClean="0"/>
              <a:t>11/14/2018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742B4F-A0CB-4F0F-B903-B11375094ABE}" type="slidenum">
              <a:rPr lang="en-US" smtClean="0"/>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197148"/>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4.wdp"/><Relationship Id="rId9"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95536"/>
            <a:ext cx="8991600" cy="1645920"/>
          </a:xfrm>
        </p:spPr>
        <p:txBody>
          <a:bodyPr>
            <a:normAutofit fontScale="90000"/>
          </a:bodyPr>
          <a:lstStyle/>
          <a:p>
            <a:r>
              <a:rPr lang="en-US" dirty="0">
                <a:solidFill>
                  <a:schemeClr val="tx1">
                    <a:lumMod val="95000"/>
                  </a:schemeClr>
                </a:solidFill>
                <a:effectLst>
                  <a:outerShdw blurRad="38100" dist="38100" dir="2700000" algn="tl">
                    <a:srgbClr val="000000">
                      <a:alpha val="43137"/>
                    </a:srgbClr>
                  </a:outerShdw>
                </a:effectLst>
                <a:latin typeface="Franklin Gothic Medium Cond" panose="020B0606030402020204" pitchFamily="34" charset="0"/>
              </a:rPr>
              <a:t>Using Optically Stimulated Luminescence Dating of Beach Ridges to Measure Barrier Progradation </a:t>
            </a:r>
          </a:p>
        </p:txBody>
      </p:sp>
      <p:sp>
        <p:nvSpPr>
          <p:cNvPr id="3" name="Subtitle 2"/>
          <p:cNvSpPr>
            <a:spLocks noGrp="1"/>
          </p:cNvSpPr>
          <p:nvPr>
            <p:ph type="subTitle" idx="1"/>
          </p:nvPr>
        </p:nvSpPr>
        <p:spPr>
          <a:xfrm>
            <a:off x="6210867" y="5322446"/>
            <a:ext cx="2156425" cy="1000717"/>
          </a:xfrm>
        </p:spPr>
        <p:txBody>
          <a:bodyPr>
            <a:normAutofit fontScale="25000" lnSpcReduction="20000"/>
          </a:bodyPr>
          <a:lstStyle/>
          <a:p>
            <a:pPr algn="r"/>
            <a:r>
              <a:rPr lang="en-US" sz="6400" dirty="0">
                <a:solidFill>
                  <a:schemeClr val="accent6">
                    <a:lumMod val="75000"/>
                  </a:schemeClr>
                </a:solidFill>
                <a:latin typeface="Franklin Gothic Demi Cond" panose="020B0706030402020204" pitchFamily="34" charset="0"/>
              </a:rPr>
              <a:t>Julie Torres  </a:t>
            </a:r>
          </a:p>
          <a:p>
            <a:pPr algn="r"/>
            <a:r>
              <a:rPr lang="en-US" sz="6400" dirty="0">
                <a:solidFill>
                  <a:schemeClr val="accent6">
                    <a:lumMod val="75000"/>
                  </a:schemeClr>
                </a:solidFill>
                <a:latin typeface="Franklin Gothic Demi Cond" panose="020B0706030402020204" pitchFamily="34" charset="0"/>
              </a:rPr>
              <a:t>Mark Kulp</a:t>
            </a:r>
          </a:p>
          <a:p>
            <a:pPr algn="r"/>
            <a:r>
              <a:rPr lang="en-US" sz="6400" dirty="0" err="1">
                <a:solidFill>
                  <a:schemeClr val="accent6">
                    <a:lumMod val="75000"/>
                  </a:schemeClr>
                </a:solidFill>
                <a:latin typeface="Franklin Gothic Demi Cond" panose="020B0706030402020204" pitchFamily="34" charset="0"/>
              </a:rPr>
              <a:t>Ioannis</a:t>
            </a:r>
            <a:r>
              <a:rPr lang="en-US" sz="6400" dirty="0">
                <a:solidFill>
                  <a:schemeClr val="accent6">
                    <a:lumMod val="75000"/>
                  </a:schemeClr>
                </a:solidFill>
                <a:latin typeface="Franklin Gothic Demi Cond" panose="020B0706030402020204" pitchFamily="34" charset="0"/>
              </a:rPr>
              <a:t> Georgiou</a:t>
            </a:r>
          </a:p>
          <a:p>
            <a:pPr lvl="0" algn="r">
              <a:buClr>
                <a:srgbClr val="48534E"/>
              </a:buClr>
            </a:pPr>
            <a:r>
              <a:rPr lang="en-US" sz="4800" i="1" dirty="0">
                <a:solidFill>
                  <a:schemeClr val="accent6">
                    <a:lumMod val="75000"/>
                  </a:schemeClr>
                </a:solidFill>
                <a:latin typeface="Franklin Gothic Demi Cond" panose="020B0706030402020204" pitchFamily="34" charset="0"/>
              </a:rPr>
              <a:t>University of New Orleans</a:t>
            </a:r>
          </a:p>
          <a:p>
            <a:pPr algn="r"/>
            <a:endParaRPr lang="en-US" sz="6400" dirty="0">
              <a:solidFill>
                <a:schemeClr val="tx1">
                  <a:lumMod val="50000"/>
                </a:schemeClr>
              </a:solidFill>
              <a:latin typeface="Franklin Gothic Demi Cond" panose="020B07060304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9689"/>
                    </a14:imgEffect>
                    <a14:imgEffect>
                      <a14:saturation sat="4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982" y="4995776"/>
            <a:ext cx="1738582" cy="847717"/>
          </a:xfrm>
          <a:prstGeom prst="rect">
            <a:avLst/>
          </a:prstGeom>
        </p:spPr>
      </p:pic>
      <p:pic>
        <p:nvPicPr>
          <p:cNvPr id="5" name="Picture 4"/>
          <p:cNvPicPr>
            <a:picLocks noChangeAspect="1"/>
          </p:cNvPicPr>
          <p:nvPr/>
        </p:nvPicPr>
        <p:blipFill>
          <a:blip r:embed="rId5"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saturation sat="35000"/>
                    </a14:imgEffect>
                    <a14:imgEffect>
                      <a14:brightnessContrast bright="48000" contrast="26000"/>
                    </a14:imgEffect>
                  </a14:imgLayer>
                </a14:imgProps>
              </a:ext>
              <a:ext uri="{28A0092B-C50C-407E-A947-70E740481C1C}">
                <a14:useLocalDpi xmlns:a14="http://schemas.microsoft.com/office/drawing/2010/main" val="0"/>
              </a:ext>
            </a:extLst>
          </a:blip>
          <a:stretch>
            <a:fillRect/>
          </a:stretch>
        </p:blipFill>
        <p:spPr>
          <a:xfrm>
            <a:off x="2032920" y="4869112"/>
            <a:ext cx="1196372" cy="1101043"/>
          </a:xfrm>
          <a:prstGeom prst="rect">
            <a:avLst/>
          </a:prstGeom>
        </p:spPr>
      </p:pic>
      <p:sp>
        <p:nvSpPr>
          <p:cNvPr id="6" name="Subtitle 2"/>
          <p:cNvSpPr txBox="1">
            <a:spLocks/>
          </p:cNvSpPr>
          <p:nvPr/>
        </p:nvSpPr>
        <p:spPr>
          <a:xfrm>
            <a:off x="8402128" y="5322446"/>
            <a:ext cx="2512083" cy="844182"/>
          </a:xfrm>
          <a:prstGeom prst="rect">
            <a:avLst/>
          </a:prstGeom>
        </p:spPr>
        <p:txBody>
          <a:bodyPr vert="horz" lIns="91440" tIns="45720" rIns="91440" bIns="45720" rtlCol="0" anchor="ctr">
            <a:normAutofit fontScale="25000" lnSpcReduction="20000"/>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US" sz="6400" dirty="0">
                <a:solidFill>
                  <a:schemeClr val="accent6">
                    <a:lumMod val="75000"/>
                  </a:schemeClr>
                </a:solidFill>
                <a:latin typeface="Franklin Gothic Demi Cond" panose="020B0706030402020204" pitchFamily="34" charset="0"/>
              </a:rPr>
              <a:t>Duncan FitzGerald</a:t>
            </a:r>
          </a:p>
          <a:p>
            <a:r>
              <a:rPr lang="en-US" sz="4800" i="1" dirty="0">
                <a:solidFill>
                  <a:schemeClr val="accent6">
                    <a:lumMod val="75000"/>
                  </a:schemeClr>
                </a:solidFill>
                <a:latin typeface="Franklin Gothic Demi Cond" panose="020B0706030402020204" pitchFamily="34" charset="0"/>
              </a:rPr>
              <a:t>Boston University</a:t>
            </a:r>
          </a:p>
          <a:p>
            <a:endParaRPr lang="en-US" sz="2400" dirty="0">
              <a:solidFill>
                <a:schemeClr val="accent6">
                  <a:lumMod val="75000"/>
                </a:schemeClr>
              </a:solidFill>
              <a:latin typeface="Franklin Gothic Demi Cond" panose="020B0706030402020204" pitchFamily="34" charset="0"/>
            </a:endParaRPr>
          </a:p>
          <a:p>
            <a:r>
              <a:rPr lang="en-US" sz="6400" dirty="0">
                <a:solidFill>
                  <a:schemeClr val="accent6">
                    <a:lumMod val="75000"/>
                  </a:schemeClr>
                </a:solidFill>
                <a:latin typeface="Franklin Gothic Demi Cond" panose="020B0706030402020204" pitchFamily="34" charset="0"/>
              </a:rPr>
              <a:t>Kenneth </a:t>
            </a:r>
            <a:r>
              <a:rPr lang="en-US" sz="6400" dirty="0" err="1">
                <a:solidFill>
                  <a:schemeClr val="accent6">
                    <a:lumMod val="75000"/>
                  </a:schemeClr>
                </a:solidFill>
                <a:latin typeface="Franklin Gothic Demi Cond" panose="020B0706030402020204" pitchFamily="34" charset="0"/>
              </a:rPr>
              <a:t>Lepper</a:t>
            </a:r>
            <a:endParaRPr lang="en-US" sz="6400" dirty="0">
              <a:solidFill>
                <a:schemeClr val="accent6">
                  <a:lumMod val="75000"/>
                </a:schemeClr>
              </a:solidFill>
              <a:latin typeface="Franklin Gothic Demi Cond" panose="020B0706030402020204" pitchFamily="34" charset="0"/>
            </a:endParaRPr>
          </a:p>
          <a:p>
            <a:r>
              <a:rPr lang="en-US" sz="4800" i="1" dirty="0">
                <a:solidFill>
                  <a:schemeClr val="accent6">
                    <a:lumMod val="75000"/>
                  </a:schemeClr>
                </a:solidFill>
                <a:latin typeface="Franklin Gothic Demi Cond" panose="020B0706030402020204" pitchFamily="34" charset="0"/>
              </a:rPr>
              <a:t>North Dakota State University</a:t>
            </a:r>
          </a:p>
        </p:txBody>
      </p:sp>
      <p:pic>
        <p:nvPicPr>
          <p:cNvPr id="1026" name="Picture 2" descr="https://attachment.outlook.office.net/owa/jatorre1@my.uno.edu/service.svc/s/GetFileAttachment?id=AAMkADE1YTdmODkzLTViNmMtNGVjMy1hOWM5LTAyY2UyNTg4MzE1MgBGAAAAAAC9tKkBe96gTIOPSg32m31iBwAjKCsKaD7RSIQ6XHj0J9h6AAAAAAJTAAAJbAboRV8oSbHz1bXKcBFLAARynAxGAAABEgAQAIvURD7UP0dBi%2BvU8iwmf0A%3D&amp;X-OWA-CANARY=ZnzatZtExUqA9T8nvAWwL8DooOTsGNYYjKCWjkamM4VICKU5OJlXvQ2NplTO4p16gKtVAgHs6Cg.&amp;token=eyJhbGciOiJSUzI1NiIsImtpZCI6IjA2MDBGOUY2NzQ2MjA3MzdFNzM0MDRFMjg3QzQ1QTgxOENCN0NFQjgiLCJ4NXQiOiJCZ0Q1OW5SaUJ6Zm5OQVRpaDhSYWdZeTN6cmciLCJ0eXAiOiJKV1QifQ.eyJ2ZXIiOiJFeGNoYW5nZS5DYWxsYmFjay5WMSIsImFwcGN0eHNlbmRlciI6Ik93YURvd25sb2FkQDMxZDRkYmY1LTQwMDQtNDQ2OS1iZmVlLWRmMjk0YTlkZTE1MCIsImFwcGN0eCI6IntcIm1zZXhjaHByb3RcIjpcIm93YVwiLFwicHJpbWFyeXNpZFwiOlwiUy0xLTUtMjEtMzU5MDg0MzgxOC0zMDA0OTYwMTYzLTQyMzMzNjYzMDktNTk0ODEwM1wiLFwicHVpZFwiOlwiMTE1MzgzNjI5NjEzNjMzNzE4M1wiLFwib2lkXCI6XCI1ZDM0MDFkOC1mYTlmLTQ5YWItOGRjNC1jOWUyYjM0NGFlNDBcIixcInNjb3BlXCI6XCJPd2FEb3dubG9hZFwifSIsIm5iZiI6MTUzNjc4MzQwNSwiZXhwIjoxNTM2Nzg0MDA1LCJpc3MiOiIwMDAwMDAwMi0wMDAwLTBmZjEtY2UwMC0wMDAwMDAwMDAwMDBAMzFkNGRiZjUtNDAwNC00NDY5LWJmZWUtZGYyOTRhOWRlMTUwIiwiYXVkIjoiMDAwMDAwMDItMDAwMC0wZmYxLWNlMDAtMDAwMDAwMDAwMDAwL2F0dGFjaG1lbnQub3V0bG9vay5vZmZpY2UubmV0QDMxZDRkYmY1LTQwMDQtNDQ2OS1iZmVlLWRmMjk0YTlkZTE1MCJ9.T8kXYYg6hGrZA7MdDeij9ohqRVx3ce3JO7jjDRW0r1-L7k9V1vKa-GWwoou49E6eb2vDhHsqWeHooTSrBWc9vlS4rDN2dBtbAqynq5Logu6OOcCTlB4QaZoW8CEwQ2RVcSH4tOc1xRhz05cC8urBs8fmndKUt7bDzboDEu6j47Ya0VOah8YmCs7FJfJ-XHZMfTIsIFEvVjFbiWgIBpe6Y2xOE2o2ZE3eNIpm9QoRPq-d6DC0uyKsePa28xrSSjXnEz5kYrVi3nz-gIEO6_DcjkXKulHnpLBy7OQInC4QU8AU92rH0B4z8HfH9ZBBEgfcds2rr3illm3r1U_CGR5JBw&amp;owa=outlook.office.com&amp;isImagePreview=True"/>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04780" y="6183979"/>
            <a:ext cx="2252652" cy="37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lum bright="-20000" contrast="40000"/>
          </a:blip>
          <a:stretch>
            <a:fillRect/>
          </a:stretch>
        </p:blipFill>
        <p:spPr>
          <a:xfrm>
            <a:off x="172982" y="6072447"/>
            <a:ext cx="1113432" cy="494428"/>
          </a:xfrm>
          <a:prstGeom prst="rect">
            <a:avLst/>
          </a:prstGeom>
        </p:spPr>
      </p:pic>
    </p:spTree>
    <p:extLst>
      <p:ext uri="{BB962C8B-B14F-4D97-AF65-F5344CB8AC3E}">
        <p14:creationId xmlns:p14="http://schemas.microsoft.com/office/powerpoint/2010/main" val="1814398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806" y="269698"/>
            <a:ext cx="9720072" cy="1287345"/>
          </a:xfrm>
        </p:spPr>
        <p:txBody>
          <a:bodyPr>
            <a:normAutofit/>
          </a:bodyPr>
          <a:lstStyle/>
          <a:p>
            <a:r>
              <a:rPr lang="en-US" sz="4000" dirty="0">
                <a:latin typeface="Franklin Gothic Medium Cond" panose="020B0606030402020204" pitchFamily="34" charset="0"/>
              </a:rPr>
              <a:t>Sediment budget</a:t>
            </a:r>
          </a:p>
        </p:txBody>
      </p:sp>
      <p:pic>
        <p:nvPicPr>
          <p:cNvPr id="43" name="Picture 42"/>
          <p:cNvPicPr>
            <a:picLocks noChangeAspect="1"/>
          </p:cNvPicPr>
          <p:nvPr/>
        </p:nvPicPr>
        <p:blipFill rotWithShape="1">
          <a:blip r:embed="rId3"/>
          <a:srcRect l="372" t="1162" b="17138"/>
          <a:stretch/>
        </p:blipFill>
        <p:spPr>
          <a:xfrm>
            <a:off x="819150" y="1609725"/>
            <a:ext cx="10629483" cy="3705226"/>
          </a:xfrm>
          <a:prstGeom prst="rect">
            <a:avLst/>
          </a:prstGeom>
          <a:ln w="19050">
            <a:solidFill>
              <a:schemeClr val="tx1">
                <a:lumMod val="75000"/>
              </a:schemeClr>
            </a:solidFill>
          </a:ln>
        </p:spPr>
      </p:pic>
      <p:pic>
        <p:nvPicPr>
          <p:cNvPr id="39" name="Picture 38"/>
          <p:cNvPicPr>
            <a:picLocks noChangeAspect="1"/>
          </p:cNvPicPr>
          <p:nvPr/>
        </p:nvPicPr>
        <p:blipFill>
          <a:blip r:embed="rId4"/>
          <a:stretch>
            <a:fillRect/>
          </a:stretch>
        </p:blipFill>
        <p:spPr>
          <a:xfrm>
            <a:off x="1040480" y="4656963"/>
            <a:ext cx="955626" cy="418086"/>
          </a:xfrm>
          <a:prstGeom prst="rect">
            <a:avLst/>
          </a:prstGeom>
        </p:spPr>
      </p:pic>
      <p:sp>
        <p:nvSpPr>
          <p:cNvPr id="45" name="Rectangle 44"/>
          <p:cNvSpPr/>
          <p:nvPr/>
        </p:nvSpPr>
        <p:spPr>
          <a:xfrm>
            <a:off x="976082" y="2870445"/>
            <a:ext cx="1505548" cy="444541"/>
          </a:xfrm>
          <a:prstGeom prst="rect">
            <a:avLst/>
          </a:prstGeom>
          <a:solidFill>
            <a:srgbClr val="F0F6FE"/>
          </a:solidFill>
          <a:ln>
            <a:solidFill>
              <a:srgbClr val="F0F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5"/>
          <a:stretch>
            <a:fillRect/>
          </a:stretch>
        </p:blipFill>
        <p:spPr>
          <a:xfrm>
            <a:off x="893022" y="4333153"/>
            <a:ext cx="1279953" cy="400294"/>
          </a:xfrm>
          <a:prstGeom prst="rect">
            <a:avLst/>
          </a:prstGeom>
        </p:spPr>
      </p:pic>
      <p:sp>
        <p:nvSpPr>
          <p:cNvPr id="47" name="TextBox 46"/>
          <p:cNvSpPr txBox="1"/>
          <p:nvPr/>
        </p:nvSpPr>
        <p:spPr>
          <a:xfrm>
            <a:off x="9171519" y="5039931"/>
            <a:ext cx="2276585" cy="261610"/>
          </a:xfrm>
          <a:prstGeom prst="rect">
            <a:avLst/>
          </a:prstGeom>
          <a:noFill/>
        </p:spPr>
        <p:txBody>
          <a:bodyPr wrap="none" rtlCol="0">
            <a:spAutoFit/>
          </a:bodyPr>
          <a:lstStyle/>
          <a:p>
            <a:r>
              <a:rPr lang="en-US" sz="1100" dirty="0">
                <a:solidFill>
                  <a:schemeClr val="accent4">
                    <a:lumMod val="25000"/>
                  </a:schemeClr>
                </a:solidFill>
                <a:latin typeface="Franklin Gothic Book" panose="020B0503020102020204" pitchFamily="34" charset="0"/>
                <a:cs typeface="Times New Roman" panose="02020603050405020304" pitchFamily="18" charset="0"/>
              </a:rPr>
              <a:t>Modified from McBride et al., 1992</a:t>
            </a:r>
          </a:p>
        </p:txBody>
      </p:sp>
      <p:sp>
        <p:nvSpPr>
          <p:cNvPr id="49" name="Freeform 48"/>
          <p:cNvSpPr/>
          <p:nvPr/>
        </p:nvSpPr>
        <p:spPr>
          <a:xfrm>
            <a:off x="3027025" y="3109078"/>
            <a:ext cx="1127659" cy="510731"/>
          </a:xfrm>
          <a:custGeom>
            <a:avLst/>
            <a:gdLst>
              <a:gd name="connsiteX0" fmla="*/ 0 w 681487"/>
              <a:gd name="connsiteY0" fmla="*/ 0 h 574467"/>
              <a:gd name="connsiteX1" fmla="*/ 43132 w 681487"/>
              <a:gd name="connsiteY1" fmla="*/ 224287 h 574467"/>
              <a:gd name="connsiteX2" fmla="*/ 224287 w 681487"/>
              <a:gd name="connsiteY2" fmla="*/ 491706 h 574467"/>
              <a:gd name="connsiteX3" fmla="*/ 586597 w 681487"/>
              <a:gd name="connsiteY3" fmla="*/ 569344 h 574467"/>
              <a:gd name="connsiteX4" fmla="*/ 681487 w 681487"/>
              <a:gd name="connsiteY4" fmla="*/ 560717 h 574467"/>
              <a:gd name="connsiteX0" fmla="*/ 0 w 681487"/>
              <a:gd name="connsiteY0" fmla="*/ 0 h 574467"/>
              <a:gd name="connsiteX1" fmla="*/ 43132 w 681487"/>
              <a:gd name="connsiteY1" fmla="*/ 224287 h 574467"/>
              <a:gd name="connsiteX2" fmla="*/ 83389 w 681487"/>
              <a:gd name="connsiteY2" fmla="*/ 357637 h 574467"/>
              <a:gd name="connsiteX3" fmla="*/ 224287 w 681487"/>
              <a:gd name="connsiteY3" fmla="*/ 491706 h 574467"/>
              <a:gd name="connsiteX4" fmla="*/ 586597 w 681487"/>
              <a:gd name="connsiteY4" fmla="*/ 569344 h 574467"/>
              <a:gd name="connsiteX5" fmla="*/ 681487 w 681487"/>
              <a:gd name="connsiteY5" fmla="*/ 560717 h 574467"/>
              <a:gd name="connsiteX0" fmla="*/ 0 w 681487"/>
              <a:gd name="connsiteY0" fmla="*/ 0 h 574467"/>
              <a:gd name="connsiteX1" fmla="*/ 24082 w 681487"/>
              <a:gd name="connsiteY1" fmla="*/ 230637 h 574467"/>
              <a:gd name="connsiteX2" fmla="*/ 83389 w 681487"/>
              <a:gd name="connsiteY2" fmla="*/ 357637 h 574467"/>
              <a:gd name="connsiteX3" fmla="*/ 224287 w 681487"/>
              <a:gd name="connsiteY3" fmla="*/ 491706 h 574467"/>
              <a:gd name="connsiteX4" fmla="*/ 586597 w 681487"/>
              <a:gd name="connsiteY4" fmla="*/ 569344 h 574467"/>
              <a:gd name="connsiteX5" fmla="*/ 681487 w 681487"/>
              <a:gd name="connsiteY5" fmla="*/ 560717 h 57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487" h="574467">
                <a:moveTo>
                  <a:pt x="0" y="0"/>
                </a:moveTo>
                <a:cubicBezTo>
                  <a:pt x="2875" y="71168"/>
                  <a:pt x="10184" y="171031"/>
                  <a:pt x="24082" y="230637"/>
                </a:cubicBezTo>
                <a:cubicBezTo>
                  <a:pt x="37980" y="290243"/>
                  <a:pt x="53197" y="313067"/>
                  <a:pt x="83389" y="357637"/>
                </a:cubicBezTo>
                <a:cubicBezTo>
                  <a:pt x="113582" y="402207"/>
                  <a:pt x="140419" y="456422"/>
                  <a:pt x="224287" y="491706"/>
                </a:cubicBezTo>
                <a:cubicBezTo>
                  <a:pt x="308155" y="526990"/>
                  <a:pt x="510397" y="557842"/>
                  <a:pt x="586597" y="569344"/>
                </a:cubicBezTo>
                <a:cubicBezTo>
                  <a:pt x="662797" y="580846"/>
                  <a:pt x="672142" y="570781"/>
                  <a:pt x="681487" y="560717"/>
                </a:cubicBezTo>
              </a:path>
            </a:pathLst>
          </a:custGeom>
          <a:noFill/>
          <a:ln w="57150" cap="flat">
            <a:solidFill>
              <a:srgbClr val="D0967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flipH="1">
            <a:off x="2272331" y="3089520"/>
            <a:ext cx="681487" cy="392085"/>
          </a:xfrm>
          <a:custGeom>
            <a:avLst/>
            <a:gdLst>
              <a:gd name="connsiteX0" fmla="*/ 0 w 681487"/>
              <a:gd name="connsiteY0" fmla="*/ 0 h 574467"/>
              <a:gd name="connsiteX1" fmla="*/ 43132 w 681487"/>
              <a:gd name="connsiteY1" fmla="*/ 224287 h 574467"/>
              <a:gd name="connsiteX2" fmla="*/ 224287 w 681487"/>
              <a:gd name="connsiteY2" fmla="*/ 491706 h 574467"/>
              <a:gd name="connsiteX3" fmla="*/ 586597 w 681487"/>
              <a:gd name="connsiteY3" fmla="*/ 569344 h 574467"/>
              <a:gd name="connsiteX4" fmla="*/ 681487 w 681487"/>
              <a:gd name="connsiteY4" fmla="*/ 560717 h 574467"/>
              <a:gd name="connsiteX0" fmla="*/ 0 w 681487"/>
              <a:gd name="connsiteY0" fmla="*/ 0 h 574467"/>
              <a:gd name="connsiteX1" fmla="*/ 43132 w 681487"/>
              <a:gd name="connsiteY1" fmla="*/ 224287 h 574467"/>
              <a:gd name="connsiteX2" fmla="*/ 83389 w 681487"/>
              <a:gd name="connsiteY2" fmla="*/ 357637 h 574467"/>
              <a:gd name="connsiteX3" fmla="*/ 224287 w 681487"/>
              <a:gd name="connsiteY3" fmla="*/ 491706 h 574467"/>
              <a:gd name="connsiteX4" fmla="*/ 586597 w 681487"/>
              <a:gd name="connsiteY4" fmla="*/ 569344 h 574467"/>
              <a:gd name="connsiteX5" fmla="*/ 681487 w 681487"/>
              <a:gd name="connsiteY5" fmla="*/ 560717 h 574467"/>
              <a:gd name="connsiteX0" fmla="*/ 0 w 681487"/>
              <a:gd name="connsiteY0" fmla="*/ 0 h 574467"/>
              <a:gd name="connsiteX1" fmla="*/ 24082 w 681487"/>
              <a:gd name="connsiteY1" fmla="*/ 230637 h 574467"/>
              <a:gd name="connsiteX2" fmla="*/ 83389 w 681487"/>
              <a:gd name="connsiteY2" fmla="*/ 357637 h 574467"/>
              <a:gd name="connsiteX3" fmla="*/ 224287 w 681487"/>
              <a:gd name="connsiteY3" fmla="*/ 491706 h 574467"/>
              <a:gd name="connsiteX4" fmla="*/ 586597 w 681487"/>
              <a:gd name="connsiteY4" fmla="*/ 569344 h 574467"/>
              <a:gd name="connsiteX5" fmla="*/ 681487 w 681487"/>
              <a:gd name="connsiteY5" fmla="*/ 560717 h 57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487" h="574467">
                <a:moveTo>
                  <a:pt x="0" y="0"/>
                </a:moveTo>
                <a:cubicBezTo>
                  <a:pt x="2875" y="71168"/>
                  <a:pt x="10184" y="171031"/>
                  <a:pt x="24082" y="230637"/>
                </a:cubicBezTo>
                <a:cubicBezTo>
                  <a:pt x="37980" y="290243"/>
                  <a:pt x="53197" y="313067"/>
                  <a:pt x="83389" y="357637"/>
                </a:cubicBezTo>
                <a:cubicBezTo>
                  <a:pt x="113582" y="402207"/>
                  <a:pt x="140419" y="456422"/>
                  <a:pt x="224287" y="491706"/>
                </a:cubicBezTo>
                <a:cubicBezTo>
                  <a:pt x="308155" y="526990"/>
                  <a:pt x="510397" y="557842"/>
                  <a:pt x="586597" y="569344"/>
                </a:cubicBezTo>
                <a:cubicBezTo>
                  <a:pt x="662797" y="580846"/>
                  <a:pt x="672142" y="570781"/>
                  <a:pt x="681487" y="560717"/>
                </a:cubicBezTo>
              </a:path>
            </a:pathLst>
          </a:custGeom>
          <a:noFill/>
          <a:ln w="38100" cap="flat">
            <a:solidFill>
              <a:srgbClr val="D09672">
                <a:alpha val="58039"/>
              </a:srgb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083746" y="3608376"/>
            <a:ext cx="806631" cy="477054"/>
          </a:xfrm>
          <a:prstGeom prst="rect">
            <a:avLst/>
          </a:prstGeom>
          <a:noFill/>
        </p:spPr>
        <p:txBody>
          <a:bodyPr wrap="none" rtlCol="0">
            <a:spAutoFit/>
          </a:bodyPr>
          <a:lstStyle/>
          <a:p>
            <a:pPr>
              <a:lnSpc>
                <a:spcPts val="1500"/>
              </a:lnSpc>
            </a:pPr>
            <a:r>
              <a:rPr lang="en-US" sz="1300" b="1" dirty="0">
                <a:solidFill>
                  <a:srgbClr val="000000"/>
                </a:solidFill>
                <a:latin typeface="Arial" panose="020B0604020202020204" pitchFamily="34" charset="0"/>
                <a:cs typeface="Arial" panose="020B0604020202020204" pitchFamily="34" charset="0"/>
              </a:rPr>
              <a:t>Erosion</a:t>
            </a:r>
          </a:p>
          <a:p>
            <a:pPr algn="ctr">
              <a:lnSpc>
                <a:spcPts val="1500"/>
              </a:lnSpc>
            </a:pPr>
            <a:r>
              <a:rPr lang="en-US" sz="1300" b="1" dirty="0">
                <a:solidFill>
                  <a:srgbClr val="000000"/>
                </a:solidFill>
                <a:latin typeface="Arial" panose="020B0604020202020204" pitchFamily="34" charset="0"/>
                <a:cs typeface="Arial" panose="020B0604020202020204" pitchFamily="34" charset="0"/>
              </a:rPr>
              <a:t>Rate</a:t>
            </a:r>
          </a:p>
        </p:txBody>
      </p:sp>
      <p:cxnSp>
        <p:nvCxnSpPr>
          <p:cNvPr id="53" name="Straight Arrow Connector 52"/>
          <p:cNvCxnSpPr/>
          <p:nvPr/>
        </p:nvCxnSpPr>
        <p:spPr>
          <a:xfrm flipV="1">
            <a:off x="4436191" y="3552645"/>
            <a:ext cx="1393958" cy="60388"/>
          </a:xfrm>
          <a:prstGeom prst="straightConnector1">
            <a:avLst/>
          </a:prstGeom>
          <a:ln w="57150">
            <a:solidFill>
              <a:srgbClr val="D09672"/>
            </a:solidFill>
            <a:tailEnd type="triangle"/>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rot="20362440" flipV="1">
            <a:off x="6120384" y="3304424"/>
            <a:ext cx="1270592" cy="150355"/>
          </a:xfrm>
          <a:custGeom>
            <a:avLst/>
            <a:gdLst>
              <a:gd name="connsiteX0" fmla="*/ 0 w 1285875"/>
              <a:gd name="connsiteY0" fmla="*/ 361950 h 361950"/>
              <a:gd name="connsiteX1" fmla="*/ 400050 w 1285875"/>
              <a:gd name="connsiteY1" fmla="*/ 342900 h 361950"/>
              <a:gd name="connsiteX2" fmla="*/ 942975 w 1285875"/>
              <a:gd name="connsiteY2" fmla="*/ 285750 h 361950"/>
              <a:gd name="connsiteX3" fmla="*/ 1209675 w 1285875"/>
              <a:gd name="connsiteY3" fmla="*/ 104775 h 361950"/>
              <a:gd name="connsiteX4" fmla="*/ 1285875 w 1285875"/>
              <a:gd name="connsiteY4" fmla="*/ 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361950">
                <a:moveTo>
                  <a:pt x="0" y="361950"/>
                </a:moveTo>
                <a:cubicBezTo>
                  <a:pt x="121444" y="358775"/>
                  <a:pt x="242888" y="355600"/>
                  <a:pt x="400050" y="342900"/>
                </a:cubicBezTo>
                <a:cubicBezTo>
                  <a:pt x="557213" y="330200"/>
                  <a:pt x="808038" y="325437"/>
                  <a:pt x="942975" y="285750"/>
                </a:cubicBezTo>
                <a:cubicBezTo>
                  <a:pt x="1077913" y="246062"/>
                  <a:pt x="1152525" y="152400"/>
                  <a:pt x="1209675" y="104775"/>
                </a:cubicBezTo>
                <a:cubicBezTo>
                  <a:pt x="1266825" y="57150"/>
                  <a:pt x="1276350" y="28575"/>
                  <a:pt x="1285875" y="0"/>
                </a:cubicBezTo>
              </a:path>
            </a:pathLst>
          </a:custGeom>
          <a:noFill/>
          <a:ln w="57150">
            <a:solidFill>
              <a:srgbClr val="D0967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flipH="1" flipV="1">
            <a:off x="9287722" y="2817612"/>
            <a:ext cx="723053" cy="530438"/>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707876" y="3413305"/>
            <a:ext cx="775020" cy="246221"/>
          </a:xfrm>
          <a:prstGeom prst="rect">
            <a:avLst/>
          </a:prstGeom>
          <a:noFill/>
        </p:spPr>
        <p:txBody>
          <a:bodyPr wrap="none" rtlCol="0">
            <a:spAutoFit/>
          </a:bodyPr>
          <a:lstStyle/>
          <a:p>
            <a:pPr algn="ctr">
              <a:lnSpc>
                <a:spcPts val="1200"/>
              </a:lnSpc>
            </a:pPr>
            <a:r>
              <a:rPr lang="en-US" sz="1300" b="1" dirty="0">
                <a:solidFill>
                  <a:srgbClr val="000000"/>
                </a:solidFill>
                <a:latin typeface="Arial" panose="020B0604020202020204" pitchFamily="34" charset="0"/>
                <a:cs typeface="Arial" panose="020B0604020202020204" pitchFamily="34" charset="0"/>
              </a:rPr>
              <a:t>Volume</a:t>
            </a:r>
          </a:p>
        </p:txBody>
      </p:sp>
      <p:sp>
        <p:nvSpPr>
          <p:cNvPr id="63" name="Freeform 62"/>
          <p:cNvSpPr/>
          <p:nvPr/>
        </p:nvSpPr>
        <p:spPr>
          <a:xfrm>
            <a:off x="7524578" y="3112636"/>
            <a:ext cx="1245791" cy="85768"/>
          </a:xfrm>
          <a:custGeom>
            <a:avLst/>
            <a:gdLst>
              <a:gd name="connsiteX0" fmla="*/ 0 w 1143000"/>
              <a:gd name="connsiteY0" fmla="*/ 116681 h 116681"/>
              <a:gd name="connsiteX1" fmla="*/ 247650 w 1143000"/>
              <a:gd name="connsiteY1" fmla="*/ 11906 h 116681"/>
              <a:gd name="connsiteX2" fmla="*/ 771525 w 1143000"/>
              <a:gd name="connsiteY2" fmla="*/ 2381 h 116681"/>
              <a:gd name="connsiteX3" fmla="*/ 1143000 w 1143000"/>
              <a:gd name="connsiteY3" fmla="*/ 11906 h 116681"/>
            </a:gdLst>
            <a:ahLst/>
            <a:cxnLst>
              <a:cxn ang="0">
                <a:pos x="connsiteX0" y="connsiteY0"/>
              </a:cxn>
              <a:cxn ang="0">
                <a:pos x="connsiteX1" y="connsiteY1"/>
              </a:cxn>
              <a:cxn ang="0">
                <a:pos x="connsiteX2" y="connsiteY2"/>
              </a:cxn>
              <a:cxn ang="0">
                <a:pos x="connsiteX3" y="connsiteY3"/>
              </a:cxn>
            </a:cxnLst>
            <a:rect l="l" t="t" r="r" b="b"/>
            <a:pathLst>
              <a:path w="1143000" h="116681">
                <a:moveTo>
                  <a:pt x="0" y="116681"/>
                </a:moveTo>
                <a:cubicBezTo>
                  <a:pt x="59531" y="73818"/>
                  <a:pt x="119062" y="30956"/>
                  <a:pt x="247650" y="11906"/>
                </a:cubicBezTo>
                <a:cubicBezTo>
                  <a:pt x="376238" y="-7144"/>
                  <a:pt x="622300" y="2381"/>
                  <a:pt x="771525" y="2381"/>
                </a:cubicBezTo>
                <a:cubicBezTo>
                  <a:pt x="920750" y="2381"/>
                  <a:pt x="1031875" y="7143"/>
                  <a:pt x="1143000" y="11906"/>
                </a:cubicBezTo>
              </a:path>
            </a:pathLst>
          </a:custGeom>
          <a:noFill/>
          <a:ln w="57150">
            <a:solidFill>
              <a:srgbClr val="D0967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7544152" y="3241519"/>
            <a:ext cx="1316752" cy="477054"/>
          </a:xfrm>
          <a:prstGeom prst="rect">
            <a:avLst/>
          </a:prstGeom>
          <a:noFill/>
        </p:spPr>
        <p:txBody>
          <a:bodyPr wrap="square" rtlCol="0">
            <a:spAutoFit/>
          </a:bodyPr>
          <a:lstStyle/>
          <a:p>
            <a:pPr algn="ctr">
              <a:lnSpc>
                <a:spcPts val="1500"/>
              </a:lnSpc>
            </a:pPr>
            <a:r>
              <a:rPr lang="en-US" sz="1300" b="1" dirty="0">
                <a:solidFill>
                  <a:srgbClr val="000000"/>
                </a:solidFill>
                <a:latin typeface="Arial" panose="020B0604020202020204" pitchFamily="34" charset="0"/>
                <a:cs typeface="Arial" panose="020B0604020202020204" pitchFamily="34" charset="0"/>
              </a:rPr>
              <a:t>Deposition Rate</a:t>
            </a:r>
          </a:p>
        </p:txBody>
      </p:sp>
      <p:sp>
        <p:nvSpPr>
          <p:cNvPr id="65" name="Rectangle 64"/>
          <p:cNvSpPr/>
          <p:nvPr/>
        </p:nvSpPr>
        <p:spPr>
          <a:xfrm>
            <a:off x="9499961" y="3582839"/>
            <a:ext cx="1200970" cy="338554"/>
          </a:xfrm>
          <a:prstGeom prst="rect">
            <a:avLst/>
          </a:prstGeom>
        </p:spPr>
        <p:txBody>
          <a:bodyPr wrap="none">
            <a:spAutoFit/>
          </a:bodyPr>
          <a:lstStyle/>
          <a:p>
            <a:r>
              <a:rPr lang="en-US" sz="1600" dirty="0">
                <a:solidFill>
                  <a:srgbClr val="000000"/>
                </a:solidFill>
                <a:latin typeface="Times New Roman" panose="02020603050405020304" pitchFamily="18" charset="0"/>
                <a:ea typeface="Calibri" panose="020F0502020204030204" pitchFamily="34" charset="0"/>
              </a:rPr>
              <a:t>9.26x10</a:t>
            </a:r>
            <a:r>
              <a:rPr lang="en-US" sz="1600" baseline="30000" dirty="0">
                <a:solidFill>
                  <a:srgbClr val="000000"/>
                </a:solidFill>
                <a:latin typeface="Times New Roman" panose="02020603050405020304" pitchFamily="18" charset="0"/>
                <a:ea typeface="Calibri" panose="020F0502020204030204" pitchFamily="34" charset="0"/>
              </a:rPr>
              <a:t>7</a:t>
            </a:r>
            <a:r>
              <a:rPr lang="en-US" sz="1600" dirty="0">
                <a:solidFill>
                  <a:srgbClr val="000000"/>
                </a:solidFill>
                <a:latin typeface="Times New Roman" panose="02020603050405020304" pitchFamily="18" charset="0"/>
                <a:ea typeface="Calibri" panose="020F0502020204030204" pitchFamily="34" charset="0"/>
              </a:rPr>
              <a:t> m</a:t>
            </a:r>
            <a:r>
              <a:rPr lang="en-US" sz="1600" baseline="30000" dirty="0">
                <a:solidFill>
                  <a:srgbClr val="000000"/>
                </a:solidFill>
                <a:latin typeface="Times New Roman" panose="02020603050405020304" pitchFamily="18" charset="0"/>
                <a:ea typeface="Calibri" panose="020F0502020204030204" pitchFamily="34" charset="0"/>
              </a:rPr>
              <a:t>3</a:t>
            </a:r>
            <a:endParaRPr lang="en-US" sz="1600" dirty="0">
              <a:solidFill>
                <a:srgbClr val="000000"/>
              </a:solidFill>
            </a:endParaRPr>
          </a:p>
        </p:txBody>
      </p:sp>
      <p:sp>
        <p:nvSpPr>
          <p:cNvPr id="66" name="Rectangle 65"/>
          <p:cNvSpPr/>
          <p:nvPr/>
        </p:nvSpPr>
        <p:spPr>
          <a:xfrm>
            <a:off x="7497487" y="3638869"/>
            <a:ext cx="1396921" cy="338554"/>
          </a:xfrm>
          <a:prstGeom prst="rect">
            <a:avLst/>
          </a:prstGeom>
        </p:spPr>
        <p:txBody>
          <a:bodyPr wrap="none">
            <a:spAutoFit/>
          </a:bodyPr>
          <a:lstStyle/>
          <a:p>
            <a:r>
              <a:rPr lang="en-US" sz="1600" dirty="0">
                <a:solidFill>
                  <a:srgbClr val="000000"/>
                </a:solidFill>
                <a:latin typeface="Times New Roman" panose="02020603050405020304" pitchFamily="18" charset="0"/>
                <a:ea typeface="Calibri" panose="020F0502020204030204" pitchFamily="34" charset="0"/>
              </a:rPr>
              <a:t>112,900 m³/yr </a:t>
            </a:r>
            <a:endParaRPr lang="en-US" sz="1600" dirty="0">
              <a:solidFill>
                <a:srgbClr val="000000"/>
              </a:solidFill>
            </a:endParaRPr>
          </a:p>
        </p:txBody>
      </p:sp>
      <p:sp>
        <p:nvSpPr>
          <p:cNvPr id="68" name="Rectangle 67"/>
          <p:cNvSpPr/>
          <p:nvPr/>
        </p:nvSpPr>
        <p:spPr>
          <a:xfrm>
            <a:off x="2852476" y="4024827"/>
            <a:ext cx="1404552" cy="338554"/>
          </a:xfrm>
          <a:prstGeom prst="rect">
            <a:avLst/>
          </a:prstGeom>
        </p:spPr>
        <p:txBody>
          <a:bodyPr wrap="none">
            <a:spAutoFit/>
          </a:bodyPr>
          <a:lstStyle/>
          <a:p>
            <a:r>
              <a:rPr lang="en-US" sz="1600" dirty="0">
                <a:solidFill>
                  <a:srgbClr val="000000"/>
                </a:solidFill>
                <a:latin typeface="Times New Roman" panose="02020603050405020304" pitchFamily="18" charset="0"/>
                <a:ea typeface="Calibri" panose="020F0502020204030204" pitchFamily="34" charset="0"/>
              </a:rPr>
              <a:t>248,200 m³/yr </a:t>
            </a:r>
            <a:endParaRPr lang="en-US" sz="1600" dirty="0">
              <a:solidFill>
                <a:srgbClr val="000000"/>
              </a:solidFill>
            </a:endParaRPr>
          </a:p>
        </p:txBody>
      </p:sp>
      <p:sp>
        <p:nvSpPr>
          <p:cNvPr id="28" name="TextBox 27"/>
          <p:cNvSpPr txBox="1"/>
          <p:nvPr/>
        </p:nvSpPr>
        <p:spPr>
          <a:xfrm>
            <a:off x="5448989" y="4362402"/>
            <a:ext cx="928460" cy="246221"/>
          </a:xfrm>
          <a:prstGeom prst="rect">
            <a:avLst/>
          </a:prstGeom>
          <a:noFill/>
        </p:spPr>
        <p:txBody>
          <a:bodyPr wrap="none" rtlCol="0">
            <a:spAutoFit/>
          </a:bodyPr>
          <a:lstStyle/>
          <a:p>
            <a:pPr algn="ctr">
              <a:lnSpc>
                <a:spcPts val="1200"/>
              </a:lnSpc>
            </a:pPr>
            <a:r>
              <a:rPr lang="en-US" sz="1300" b="1" dirty="0">
                <a:solidFill>
                  <a:srgbClr val="000000"/>
                </a:solidFill>
                <a:latin typeface="Arial" panose="020B0604020202020204" pitchFamily="34" charset="0"/>
                <a:cs typeface="Arial" panose="020B0604020202020204" pitchFamily="34" charset="0"/>
              </a:rPr>
              <a:t>Duration:</a:t>
            </a:r>
          </a:p>
        </p:txBody>
      </p:sp>
      <p:sp>
        <p:nvSpPr>
          <p:cNvPr id="4" name="Rectangle 3"/>
          <p:cNvSpPr/>
          <p:nvPr/>
        </p:nvSpPr>
        <p:spPr>
          <a:xfrm>
            <a:off x="6271879" y="4370405"/>
            <a:ext cx="795410" cy="246221"/>
          </a:xfrm>
          <a:prstGeom prst="rect">
            <a:avLst/>
          </a:prstGeom>
        </p:spPr>
        <p:txBody>
          <a:bodyPr wrap="none">
            <a:spAutoFit/>
          </a:bodyPr>
          <a:lstStyle/>
          <a:p>
            <a:pPr algn="ctr">
              <a:lnSpc>
                <a:spcPts val="1200"/>
              </a:lnSpc>
            </a:pPr>
            <a:r>
              <a:rPr lang="en-US" sz="1600" dirty="0">
                <a:solidFill>
                  <a:srgbClr val="000000"/>
                </a:solidFill>
                <a:latin typeface="Times New Roman" panose="02020603050405020304" pitchFamily="18" charset="0"/>
                <a:cs typeface="Times New Roman" panose="02020603050405020304" pitchFamily="18" charset="0"/>
              </a:rPr>
              <a:t>820 </a:t>
            </a:r>
            <a:r>
              <a:rPr lang="en-US" sz="1600" dirty="0" err="1">
                <a:solidFill>
                  <a:srgbClr val="000000"/>
                </a:solidFill>
                <a:latin typeface="Times New Roman" panose="02020603050405020304" pitchFamily="18" charset="0"/>
                <a:cs typeface="Times New Roman" panose="02020603050405020304" pitchFamily="18" charset="0"/>
              </a:rPr>
              <a:t>yrs</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E8E632B-C190-429D-B791-E67B85FABD48}"/>
              </a:ext>
            </a:extLst>
          </p:cNvPr>
          <p:cNvSpPr txBox="1"/>
          <p:nvPr/>
        </p:nvSpPr>
        <p:spPr>
          <a:xfrm>
            <a:off x="1770" y="6525426"/>
            <a:ext cx="478996" cy="307777"/>
          </a:xfrm>
          <a:prstGeom prst="rect">
            <a:avLst/>
          </a:prstGeom>
          <a:noFill/>
        </p:spPr>
        <p:txBody>
          <a:bodyPr wrap="square" rtlCol="0">
            <a:spAutoFit/>
          </a:bodyPr>
          <a:lstStyle/>
          <a:p>
            <a:r>
              <a:rPr lang="en-US" sz="1400" dirty="0">
                <a:solidFill>
                  <a:schemeClr val="bg1">
                    <a:lumMod val="95000"/>
                  </a:schemeClr>
                </a:solidFill>
              </a:rPr>
              <a:t>10</a:t>
            </a:r>
          </a:p>
        </p:txBody>
      </p:sp>
    </p:spTree>
    <p:extLst>
      <p:ext uri="{BB962C8B-B14F-4D97-AF65-F5344CB8AC3E}">
        <p14:creationId xmlns:p14="http://schemas.microsoft.com/office/powerpoint/2010/main" val="324446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04433" y="1427652"/>
            <a:ext cx="10059272" cy="5236918"/>
          </a:xfrm>
          <a:prstGeom prst="rect">
            <a:avLst/>
          </a:prstGeom>
          <a:ln>
            <a:solidFill>
              <a:schemeClr val="tx1"/>
            </a:solidFill>
          </a:ln>
        </p:spPr>
      </p:pic>
      <p:sp>
        <p:nvSpPr>
          <p:cNvPr id="4" name="Rectangle 3">
            <a:extLst>
              <a:ext uri="{FF2B5EF4-FFF2-40B4-BE49-F238E27FC236}">
                <a16:creationId xmlns:a16="http://schemas.microsoft.com/office/drawing/2014/main" id="{37B444C4-C54D-4629-A404-CE76D64C1ED9}"/>
              </a:ext>
            </a:extLst>
          </p:cNvPr>
          <p:cNvSpPr/>
          <p:nvPr/>
        </p:nvSpPr>
        <p:spPr>
          <a:xfrm>
            <a:off x="3562709" y="1019098"/>
            <a:ext cx="2274846" cy="1033989"/>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160" t="45834" r="14757" b="28163"/>
          <a:stretch/>
        </p:blipFill>
        <p:spPr>
          <a:xfrm>
            <a:off x="1910436" y="242437"/>
            <a:ext cx="8357978" cy="1961877"/>
          </a:xfrm>
          <a:prstGeom prst="rect">
            <a:avLst/>
          </a:prstGeom>
          <a:ln w="19050">
            <a:solidFill>
              <a:schemeClr val="tx1">
                <a:lumMod val="85000"/>
              </a:schemeClr>
            </a:solidFill>
          </a:ln>
        </p:spPr>
      </p:pic>
      <p:sp>
        <p:nvSpPr>
          <p:cNvPr id="10" name="TextBox 9"/>
          <p:cNvSpPr txBox="1"/>
          <p:nvPr/>
        </p:nvSpPr>
        <p:spPr>
          <a:xfrm>
            <a:off x="8849436" y="1942704"/>
            <a:ext cx="1410964" cy="261610"/>
          </a:xfrm>
          <a:prstGeom prst="rect">
            <a:avLst/>
          </a:prstGeom>
          <a:noFill/>
        </p:spPr>
        <p:txBody>
          <a:bodyPr wrap="none" rtlCol="0">
            <a:spAutoFit/>
          </a:bodyPr>
          <a:lstStyle/>
          <a:p>
            <a:r>
              <a:rPr lang="en-US" sz="1100" dirty="0">
                <a:solidFill>
                  <a:srgbClr val="000000"/>
                </a:solidFill>
                <a:latin typeface="Franklin Gothic Book" panose="020B0503020102020204" pitchFamily="34" charset="0"/>
                <a:cs typeface="Times New Roman" panose="02020603050405020304" pitchFamily="18" charset="0"/>
              </a:rPr>
              <a:t>McBride et al., 1992</a:t>
            </a:r>
          </a:p>
        </p:txBody>
      </p:sp>
      <p:sp>
        <p:nvSpPr>
          <p:cNvPr id="7" name="TextBox 6">
            <a:extLst>
              <a:ext uri="{FF2B5EF4-FFF2-40B4-BE49-F238E27FC236}">
                <a16:creationId xmlns:a16="http://schemas.microsoft.com/office/drawing/2014/main" id="{B30910B2-4C35-4DC3-B61B-2BD7289EFDA0}"/>
              </a:ext>
            </a:extLst>
          </p:cNvPr>
          <p:cNvSpPr txBox="1"/>
          <p:nvPr/>
        </p:nvSpPr>
        <p:spPr>
          <a:xfrm>
            <a:off x="8454" y="6525426"/>
            <a:ext cx="421959" cy="307777"/>
          </a:xfrm>
          <a:prstGeom prst="rect">
            <a:avLst/>
          </a:prstGeom>
          <a:noFill/>
        </p:spPr>
        <p:txBody>
          <a:bodyPr wrap="square" rtlCol="0">
            <a:spAutoFit/>
          </a:bodyPr>
          <a:lstStyle/>
          <a:p>
            <a:r>
              <a:rPr lang="en-US" sz="1400" dirty="0">
                <a:solidFill>
                  <a:schemeClr val="bg1">
                    <a:lumMod val="95000"/>
                  </a:schemeClr>
                </a:solidFill>
              </a:rPr>
              <a:t>11</a:t>
            </a:r>
          </a:p>
        </p:txBody>
      </p:sp>
    </p:spTree>
    <p:extLst>
      <p:ext uri="{BB962C8B-B14F-4D97-AF65-F5344CB8AC3E}">
        <p14:creationId xmlns:p14="http://schemas.microsoft.com/office/powerpoint/2010/main" val="310627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4811" y="270403"/>
            <a:ext cx="4074577" cy="2121249"/>
          </a:xfrm>
          <a:prstGeom prst="rect">
            <a:avLst/>
          </a:prstGeom>
          <a:ln>
            <a:solidFill>
              <a:schemeClr val="tx1"/>
            </a:solidFill>
          </a:ln>
        </p:spPr>
      </p:pic>
      <p:sp>
        <p:nvSpPr>
          <p:cNvPr id="4" name="Rectangle 3">
            <a:extLst>
              <a:ext uri="{FF2B5EF4-FFF2-40B4-BE49-F238E27FC236}">
                <a16:creationId xmlns:a16="http://schemas.microsoft.com/office/drawing/2014/main" id="{37B444C4-C54D-4629-A404-CE76D64C1ED9}"/>
              </a:ext>
            </a:extLst>
          </p:cNvPr>
          <p:cNvSpPr/>
          <p:nvPr/>
        </p:nvSpPr>
        <p:spPr>
          <a:xfrm>
            <a:off x="2311878" y="824891"/>
            <a:ext cx="1895285" cy="831381"/>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26A447A-4508-4CC4-9048-FA7E8D83F444}"/>
              </a:ext>
            </a:extLst>
          </p:cNvPr>
          <p:cNvCxnSpPr>
            <a:cxnSpLocks/>
          </p:cNvCxnSpPr>
          <p:nvPr/>
        </p:nvCxnSpPr>
        <p:spPr>
          <a:xfrm>
            <a:off x="2311878" y="1656272"/>
            <a:ext cx="500334" cy="497829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FCE4249-26C3-4451-91C2-B3DC41EA3EE8}"/>
              </a:ext>
            </a:extLst>
          </p:cNvPr>
          <p:cNvCxnSpPr>
            <a:cxnSpLocks/>
          </p:cNvCxnSpPr>
          <p:nvPr/>
        </p:nvCxnSpPr>
        <p:spPr>
          <a:xfrm>
            <a:off x="4207163" y="824891"/>
            <a:ext cx="7760627" cy="118790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2042"/>
          <a:stretch/>
        </p:blipFill>
        <p:spPr>
          <a:xfrm>
            <a:off x="2812212" y="2012798"/>
            <a:ext cx="9155578" cy="4621770"/>
          </a:xfrm>
          <a:prstGeom prst="rect">
            <a:avLst/>
          </a:prstGeom>
          <a:ln w="19050">
            <a:solidFill>
              <a:schemeClr val="bg1">
                <a:lumMod val="95000"/>
              </a:schemeClr>
            </a:solidFill>
          </a:ln>
        </p:spPr>
      </p:pic>
      <p:sp>
        <p:nvSpPr>
          <p:cNvPr id="8" name="TextBox 7">
            <a:extLst>
              <a:ext uri="{FF2B5EF4-FFF2-40B4-BE49-F238E27FC236}">
                <a16:creationId xmlns:a16="http://schemas.microsoft.com/office/drawing/2014/main" id="{E6829D90-77FA-48A6-8AD1-B4B17AB475C8}"/>
              </a:ext>
            </a:extLst>
          </p:cNvPr>
          <p:cNvSpPr txBox="1"/>
          <p:nvPr/>
        </p:nvSpPr>
        <p:spPr>
          <a:xfrm>
            <a:off x="141" y="6525426"/>
            <a:ext cx="421959" cy="307777"/>
          </a:xfrm>
          <a:prstGeom prst="rect">
            <a:avLst/>
          </a:prstGeom>
          <a:noFill/>
        </p:spPr>
        <p:txBody>
          <a:bodyPr wrap="square" rtlCol="0">
            <a:spAutoFit/>
          </a:bodyPr>
          <a:lstStyle/>
          <a:p>
            <a:r>
              <a:rPr lang="en-US" sz="1400" dirty="0">
                <a:solidFill>
                  <a:schemeClr val="bg1">
                    <a:lumMod val="95000"/>
                  </a:schemeClr>
                </a:solidFill>
              </a:rPr>
              <a:t>12</a:t>
            </a:r>
          </a:p>
        </p:txBody>
      </p:sp>
    </p:spTree>
    <p:extLst>
      <p:ext uri="{BB962C8B-B14F-4D97-AF65-F5344CB8AC3E}">
        <p14:creationId xmlns:p14="http://schemas.microsoft.com/office/powerpoint/2010/main" val="186716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03DC-4E87-4AE0-8985-46238C1D5434}"/>
              </a:ext>
            </a:extLst>
          </p:cNvPr>
          <p:cNvSpPr>
            <a:spLocks noGrp="1"/>
          </p:cNvSpPr>
          <p:nvPr>
            <p:ph type="title"/>
          </p:nvPr>
        </p:nvSpPr>
        <p:spPr>
          <a:xfrm>
            <a:off x="6709410" y="-224409"/>
            <a:ext cx="5082540" cy="1499616"/>
          </a:xfrm>
        </p:spPr>
        <p:txBody>
          <a:bodyPr>
            <a:normAutofit/>
          </a:bodyPr>
          <a:lstStyle/>
          <a:p>
            <a:r>
              <a:rPr lang="en-US" sz="3600" dirty="0"/>
              <a:t>How does grand isle compare?</a:t>
            </a:r>
          </a:p>
        </p:txBody>
      </p:sp>
      <p:graphicFrame>
        <p:nvGraphicFramePr>
          <p:cNvPr id="3" name="Table 2">
            <a:extLst>
              <a:ext uri="{FF2B5EF4-FFF2-40B4-BE49-F238E27FC236}">
                <a16:creationId xmlns:a16="http://schemas.microsoft.com/office/drawing/2014/main" id="{8FF896A9-EC18-48E2-A1D1-BFF1711BEA71}"/>
              </a:ext>
            </a:extLst>
          </p:cNvPr>
          <p:cNvGraphicFramePr>
            <a:graphicFrameLocks noGrp="1"/>
          </p:cNvGraphicFramePr>
          <p:nvPr>
            <p:extLst>
              <p:ext uri="{D42A27DB-BD31-4B8C-83A1-F6EECF244321}">
                <p14:modId xmlns:p14="http://schemas.microsoft.com/office/powerpoint/2010/main" val="773846498"/>
              </p:ext>
            </p:extLst>
          </p:nvPr>
        </p:nvGraphicFramePr>
        <p:xfrm>
          <a:off x="358269" y="84939"/>
          <a:ext cx="5969218" cy="6683985"/>
        </p:xfrm>
        <a:graphic>
          <a:graphicData uri="http://schemas.openxmlformats.org/drawingml/2006/table">
            <a:tbl>
              <a:tblPr>
                <a:solidFill>
                  <a:schemeClr val="bg1"/>
                </a:solidFill>
                <a:tableStyleId>{8A107856-5554-42FB-B03E-39F5DBC370BA}</a:tableStyleId>
              </a:tblPr>
              <a:tblGrid>
                <a:gridCol w="1172093">
                  <a:extLst>
                    <a:ext uri="{9D8B030D-6E8A-4147-A177-3AD203B41FA5}">
                      <a16:colId xmlns:a16="http://schemas.microsoft.com/office/drawing/2014/main" val="3636474583"/>
                    </a:ext>
                  </a:extLst>
                </a:gridCol>
                <a:gridCol w="582687">
                  <a:extLst>
                    <a:ext uri="{9D8B030D-6E8A-4147-A177-3AD203B41FA5}">
                      <a16:colId xmlns:a16="http://schemas.microsoft.com/office/drawing/2014/main" val="4042013478"/>
                    </a:ext>
                  </a:extLst>
                </a:gridCol>
                <a:gridCol w="526473">
                  <a:extLst>
                    <a:ext uri="{9D8B030D-6E8A-4147-A177-3AD203B41FA5}">
                      <a16:colId xmlns:a16="http://schemas.microsoft.com/office/drawing/2014/main" val="1198739622"/>
                    </a:ext>
                  </a:extLst>
                </a:gridCol>
                <a:gridCol w="484909">
                  <a:extLst>
                    <a:ext uri="{9D8B030D-6E8A-4147-A177-3AD203B41FA5}">
                      <a16:colId xmlns:a16="http://schemas.microsoft.com/office/drawing/2014/main" val="4162101996"/>
                    </a:ext>
                  </a:extLst>
                </a:gridCol>
                <a:gridCol w="457200">
                  <a:extLst>
                    <a:ext uri="{9D8B030D-6E8A-4147-A177-3AD203B41FA5}">
                      <a16:colId xmlns:a16="http://schemas.microsoft.com/office/drawing/2014/main" val="515067638"/>
                    </a:ext>
                  </a:extLst>
                </a:gridCol>
                <a:gridCol w="464127">
                  <a:extLst>
                    <a:ext uri="{9D8B030D-6E8A-4147-A177-3AD203B41FA5}">
                      <a16:colId xmlns:a16="http://schemas.microsoft.com/office/drawing/2014/main" val="4094959372"/>
                    </a:ext>
                  </a:extLst>
                </a:gridCol>
                <a:gridCol w="661497">
                  <a:extLst>
                    <a:ext uri="{9D8B030D-6E8A-4147-A177-3AD203B41FA5}">
                      <a16:colId xmlns:a16="http://schemas.microsoft.com/office/drawing/2014/main" val="3468415844"/>
                    </a:ext>
                  </a:extLst>
                </a:gridCol>
                <a:gridCol w="587299">
                  <a:extLst>
                    <a:ext uri="{9D8B030D-6E8A-4147-A177-3AD203B41FA5}">
                      <a16:colId xmlns:a16="http://schemas.microsoft.com/office/drawing/2014/main" val="1103634364"/>
                    </a:ext>
                  </a:extLst>
                </a:gridCol>
                <a:gridCol w="1032933">
                  <a:extLst>
                    <a:ext uri="{9D8B030D-6E8A-4147-A177-3AD203B41FA5}">
                      <a16:colId xmlns:a16="http://schemas.microsoft.com/office/drawing/2014/main" val="564328555"/>
                    </a:ext>
                  </a:extLst>
                </a:gridCol>
              </a:tblGrid>
              <a:tr h="178842">
                <a:tc gridSpan="2">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Location</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36000" marR="2450" marT="2450" marB="3600" anchor="ctr">
                    <a:solidFill>
                      <a:schemeClr val="bg2"/>
                    </a:solidFill>
                  </a:tcPr>
                </a:tc>
                <a:tc hMerge="1">
                  <a:txBody>
                    <a:bodyPr/>
                    <a:lstStyle/>
                    <a:p>
                      <a:endParaRPr lang="en-US"/>
                    </a:p>
                  </a:txBody>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Spacing (m) </a:t>
                      </a:r>
                    </a:p>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crest to crest</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Time to form (yr)</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a:solidFill>
                            <a:srgbClr val="000000"/>
                          </a:solidFill>
                          <a:effectLst/>
                          <a:latin typeface="Cambria" panose="02040503050406030204" pitchFamily="18" charset="0"/>
                          <a:ea typeface="Cambria" panose="02040503050406030204" pitchFamily="18" charset="0"/>
                        </a:rPr>
                        <a:t>BRP Width (m)</a:t>
                      </a:r>
                      <a:endParaRPr lang="en-US" sz="700" b="0" i="0" u="none" strike="noStrike">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 Ridges</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18000" anchor="b">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Accretion Rate (yr/ridge)</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Progradation Rate (m/yr)</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Publication</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36000" marR="2450" marT="2450" marB="18000" anchor="ctr">
                    <a:solidFill>
                      <a:schemeClr val="bg2"/>
                    </a:solidFill>
                  </a:tcPr>
                </a:tc>
                <a:extLst>
                  <a:ext uri="{0D108BD9-81ED-4DB2-BD59-A6C34878D82A}">
                    <a16:rowId xmlns:a16="http://schemas.microsoft.com/office/drawing/2014/main" val="1911016543"/>
                  </a:ext>
                </a:extLst>
              </a:tr>
              <a:tr h="89636">
                <a:tc rowSpan="2">
                  <a:txBody>
                    <a:bodyPr/>
                    <a:lstStyle/>
                    <a:p>
                      <a:pPr algn="l" fontAlgn="b"/>
                      <a:r>
                        <a:rPr lang="en-US" sz="600" u="none" strike="noStrike" dirty="0">
                          <a:solidFill>
                            <a:srgbClr val="000000"/>
                          </a:solidFill>
                          <a:effectLst/>
                        </a:rPr>
                        <a:t>Grand Isle, LA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I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41.5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246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4.92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16.26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2">
                  <a:txBody>
                    <a:bodyPr/>
                    <a:lstStyle/>
                    <a:p>
                      <a:pPr algn="l" fontAlgn="b"/>
                      <a:r>
                        <a:rPr lang="en-US" sz="600" u="none" strike="noStrike" dirty="0">
                          <a:solidFill>
                            <a:srgbClr val="000000"/>
                          </a:solidFill>
                          <a:effectLst/>
                        </a:rPr>
                        <a:t>Torres et al., 2018</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242577606"/>
                  </a:ext>
                </a:extLst>
              </a:tr>
              <a:tr h="120045">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II  ▪</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101.8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574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7379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39</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14.72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12.86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5168882"/>
                  </a:ext>
                </a:extLst>
              </a:tr>
              <a:tr h="61247">
                <a:tc gridSpan="2">
                  <a:txBody>
                    <a:bodyPr/>
                    <a:lstStyle/>
                    <a:p>
                      <a:pPr algn="l" fontAlgn="b"/>
                      <a:r>
                        <a:rPr lang="en-US" sz="600" u="none" strike="noStrike">
                          <a:solidFill>
                            <a:srgbClr val="000000"/>
                          </a:solidFill>
                          <a:effectLst/>
                        </a:rPr>
                        <a:t>Caminada Moreau, LA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47.14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420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70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7.86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Penland et al., 1986</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423817920"/>
                  </a:ext>
                </a:extLst>
              </a:tr>
              <a:tr h="107291">
                <a:tc gridSpan="2">
                  <a:txBody>
                    <a:bodyPr/>
                    <a:lstStyle/>
                    <a:p>
                      <a:pPr algn="l" fontAlgn="b"/>
                      <a:r>
                        <a:rPr lang="en-US" sz="600" u="none" strike="noStrike">
                          <a:solidFill>
                            <a:srgbClr val="000000"/>
                          </a:solidFill>
                          <a:effectLst/>
                        </a:rPr>
                        <a:t>Richardson Hammock, FL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22.5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10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Rink &amp; Lopez, 2010</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999179160"/>
                  </a:ext>
                </a:extLst>
              </a:tr>
              <a:tr h="58797">
                <a:tc rowSpan="3">
                  <a:txBody>
                    <a:bodyPr/>
                    <a:lstStyle/>
                    <a:p>
                      <a:pPr algn="l" fontAlgn="b"/>
                      <a:r>
                        <a:rPr lang="en-US" sz="600" u="none" strike="noStrike" dirty="0">
                          <a:solidFill>
                            <a:srgbClr val="000000"/>
                          </a:solidFill>
                          <a:effectLst/>
                        </a:rPr>
                        <a:t>Little St. George Island, FL </a:t>
                      </a:r>
                    </a:p>
                    <a:p>
                      <a:pPr algn="r" fontAlgn="b"/>
                      <a:r>
                        <a:rPr lang="en-US" sz="600" u="none" strike="noStrike" dirty="0">
                          <a:solidFill>
                            <a:srgbClr val="000000"/>
                          </a:solidFill>
                          <a:effectLst/>
                        </a:rPr>
                        <a:t>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203.3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1400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3050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15</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93.3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2.18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Rink &amp; Lopez, 2010</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29168441"/>
                  </a:ext>
                </a:extLst>
              </a:tr>
              <a:tr h="0">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dirty="0">
                          <a:solidFill>
                            <a:srgbClr val="000000"/>
                          </a:solidFill>
                          <a:effectLst/>
                        </a:rPr>
                        <a:t>B</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200.0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468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6</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78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2.56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26288434"/>
                  </a:ext>
                </a:extLst>
              </a:tr>
              <a:tr h="6124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C</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202.4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1868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4250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21</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89.0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56257476"/>
                  </a:ext>
                </a:extLst>
              </a:tr>
              <a:tr h="58797">
                <a:tc>
                  <a:txBody>
                    <a:bodyPr/>
                    <a:lstStyle/>
                    <a:p>
                      <a:pPr algn="l" fontAlgn="b"/>
                      <a:r>
                        <a:rPr lang="en-US" sz="600" u="none" strike="noStrike" dirty="0">
                          <a:solidFill>
                            <a:srgbClr val="000000"/>
                          </a:solidFill>
                          <a:effectLst/>
                        </a:rPr>
                        <a:t>St. Joseph Peninsula, FL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87.9</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615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7</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35.7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2.46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2">
                  <a:txBody>
                    <a:bodyPr/>
                    <a:lstStyle/>
                    <a:p>
                      <a:pPr algn="l" fontAlgn="b"/>
                      <a:r>
                        <a:rPr lang="en-US" sz="600" u="none" strike="noStrike" dirty="0">
                          <a:solidFill>
                            <a:srgbClr val="000000"/>
                          </a:solidFill>
                          <a:effectLst/>
                        </a:rPr>
                        <a:t>Rink &amp; Lopez, 2010</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428665113"/>
                  </a:ext>
                </a:extLst>
              </a:tr>
              <a:tr h="61247">
                <a:tc>
                  <a:txBody>
                    <a:bodyPr/>
                    <a:lstStyle/>
                    <a:p>
                      <a:pPr algn="r" fontAlgn="b"/>
                      <a:r>
                        <a:rPr lang="en-US" sz="600" u="none" strike="noStrike">
                          <a:solidFill>
                            <a:srgbClr val="000000"/>
                          </a:solidFill>
                          <a:effectLst/>
                        </a:rPr>
                        <a:t> </a:t>
                      </a:r>
                      <a:endParaRPr lang="en-US" sz="600" b="1" i="0" u="none" strike="noStrike">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142.3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2419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20.6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6.91</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26231965"/>
                  </a:ext>
                </a:extLst>
              </a:tr>
              <a:tr h="61247">
                <a:tc gridSpan="2">
                  <a:txBody>
                    <a:bodyPr/>
                    <a:lstStyle/>
                    <a:p>
                      <a:pPr algn="l" fontAlgn="b"/>
                      <a:r>
                        <a:rPr lang="en-US" sz="600" u="none" strike="noStrike">
                          <a:solidFill>
                            <a:srgbClr val="000000"/>
                          </a:solidFill>
                          <a:effectLst/>
                        </a:rPr>
                        <a:t>St. Vincent Island, FL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72.2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1482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82.3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0.88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Rink &amp; Lopez, 2010</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516422196"/>
                  </a:ext>
                </a:extLst>
              </a:tr>
              <a:tr h="58797">
                <a:tc rowSpan="3">
                  <a:txBody>
                    <a:bodyPr/>
                    <a:lstStyle/>
                    <a:p>
                      <a:pPr algn="l" fontAlgn="b"/>
                      <a:r>
                        <a:rPr lang="en-US" sz="600" u="none" strike="noStrike" dirty="0">
                          <a:solidFill>
                            <a:srgbClr val="000000"/>
                          </a:solidFill>
                          <a:effectLst/>
                        </a:rPr>
                        <a:t>Cape San Blas, FL</a:t>
                      </a:r>
                    </a:p>
                    <a:p>
                      <a:pPr algn="r" fontAlgn="b"/>
                      <a:r>
                        <a:rPr lang="en-US" sz="600" u="none" strike="noStrike" dirty="0">
                          <a:solidFill>
                            <a:srgbClr val="000000"/>
                          </a:solidFill>
                          <a:effectLst/>
                        </a:rPr>
                        <a:t>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197.5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1580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8</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37.5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5.27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Rink &amp; Lopez, 2010</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971919378"/>
                  </a:ext>
                </a:extLst>
              </a:tr>
              <a:tr h="5879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186.7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2800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15</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8.48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14013391"/>
                  </a:ext>
                </a:extLst>
              </a:tr>
              <a:tr h="6124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C</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190.4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630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4380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23</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27.4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6.95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7318352"/>
                  </a:ext>
                </a:extLst>
              </a:tr>
              <a:tr h="61247">
                <a:tc gridSpan="2">
                  <a:txBody>
                    <a:bodyPr/>
                    <a:lstStyle/>
                    <a:p>
                      <a:pPr algn="l" fontAlgn="b"/>
                      <a:r>
                        <a:rPr lang="en-US" sz="600" u="none" strike="noStrike">
                          <a:solidFill>
                            <a:srgbClr val="000000"/>
                          </a:solidFill>
                          <a:effectLst/>
                        </a:rPr>
                        <a:t>Sanibel Island, FL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8.74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2360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270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11.5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1.82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Missimer</a:t>
                      </a:r>
                      <a:r>
                        <a:rPr lang="en-US" sz="600" u="none" strike="noStrike" dirty="0">
                          <a:solidFill>
                            <a:srgbClr val="000000"/>
                          </a:solidFill>
                          <a:effectLst/>
                        </a:rPr>
                        <a:t>, 1973</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886271050"/>
                  </a:ext>
                </a:extLst>
              </a:tr>
              <a:tr h="58797">
                <a:tc rowSpan="3">
                  <a:txBody>
                    <a:bodyPr/>
                    <a:lstStyle/>
                    <a:p>
                      <a:pPr algn="l" fontAlgn="b"/>
                      <a:r>
                        <a:rPr lang="en-US" sz="600" u="none" strike="noStrike" dirty="0">
                          <a:solidFill>
                            <a:srgbClr val="000000"/>
                          </a:solidFill>
                          <a:effectLst/>
                        </a:rPr>
                        <a:t>Canaveral, FL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solidFill>
                      <a:schemeClr val="bg2"/>
                    </a:solidFill>
                  </a:tcPr>
                </a:tc>
                <a:tc>
                  <a:txBody>
                    <a:bodyPr/>
                    <a:lstStyle/>
                    <a:p>
                      <a:pPr algn="l" fontAlgn="b"/>
                      <a:r>
                        <a:rPr lang="en-US" sz="600" u="none" strike="noStrike" dirty="0">
                          <a:solidFill>
                            <a:srgbClr val="000000"/>
                          </a:solidFill>
                          <a:effectLst/>
                        </a:rPr>
                        <a:t>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2140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2900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29</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73.8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1.36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Rink &amp; Forrest, 2005</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508772705"/>
                  </a:ext>
                </a:extLst>
              </a:tr>
              <a:tr h="5879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148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2700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96.1</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1.56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78589305"/>
                  </a:ext>
                </a:extLst>
              </a:tr>
              <a:tr h="6124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C</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80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25</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69.2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1.16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62831394"/>
                  </a:ext>
                </a:extLst>
              </a:tr>
              <a:tr h="61247">
                <a:tc gridSpan="2">
                  <a:txBody>
                    <a:bodyPr/>
                    <a:lstStyle/>
                    <a:p>
                      <a:pPr algn="l" fontAlgn="b"/>
                      <a:r>
                        <a:rPr lang="en-US" sz="600" u="none" strike="noStrike">
                          <a:solidFill>
                            <a:srgbClr val="000000"/>
                          </a:solidFill>
                          <a:effectLst/>
                        </a:rPr>
                        <a:t>Savannah River, GA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4500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DePratter</a:t>
                      </a:r>
                      <a:r>
                        <a:rPr lang="en-US" sz="600" u="none" strike="noStrike" dirty="0">
                          <a:solidFill>
                            <a:srgbClr val="000000"/>
                          </a:solidFill>
                          <a:effectLst/>
                        </a:rPr>
                        <a:t> &amp; Howard, 1977</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4074737632"/>
                  </a:ext>
                </a:extLst>
              </a:tr>
              <a:tr h="61247">
                <a:tc gridSpan="2">
                  <a:txBody>
                    <a:bodyPr/>
                    <a:lstStyle/>
                    <a:p>
                      <a:pPr algn="l" fontAlgn="b"/>
                      <a:r>
                        <a:rPr lang="en-US" sz="600" u="none" strike="noStrike">
                          <a:solidFill>
                            <a:srgbClr val="000000"/>
                          </a:solidFill>
                          <a:effectLst/>
                        </a:rPr>
                        <a:t>Nayarit, Mexico</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42.4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10600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250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Curray</a:t>
                      </a:r>
                      <a:r>
                        <a:rPr lang="en-US" sz="600" u="none" strike="noStrike" dirty="0">
                          <a:solidFill>
                            <a:srgbClr val="000000"/>
                          </a:solidFill>
                          <a:effectLst/>
                        </a:rPr>
                        <a:t> et al., 1969</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666881383"/>
                  </a:ext>
                </a:extLst>
              </a:tr>
              <a:tr h="61247">
                <a:tc gridSpan="2">
                  <a:txBody>
                    <a:bodyPr/>
                    <a:lstStyle/>
                    <a:p>
                      <a:pPr algn="l" fontAlgn="b"/>
                      <a:r>
                        <a:rPr lang="en-US" sz="600" u="none" strike="noStrike">
                          <a:solidFill>
                            <a:srgbClr val="000000"/>
                          </a:solidFill>
                          <a:effectLst/>
                        </a:rPr>
                        <a:t>Tabasco, Mexico</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47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59.6</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Psuty</a:t>
                      </a:r>
                      <a:r>
                        <a:rPr lang="en-US" sz="600" u="none" strike="noStrike" dirty="0">
                          <a:solidFill>
                            <a:srgbClr val="000000"/>
                          </a:solidFill>
                          <a:effectLst/>
                        </a:rPr>
                        <a:t>, 1965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788799766"/>
                  </a:ext>
                </a:extLst>
              </a:tr>
              <a:tr h="61247">
                <a:tc gridSpan="2">
                  <a:txBody>
                    <a:bodyPr/>
                    <a:lstStyle/>
                    <a:p>
                      <a:pPr algn="l" fontAlgn="b"/>
                      <a:r>
                        <a:rPr lang="en-US" sz="600" u="none" strike="noStrike">
                          <a:solidFill>
                            <a:srgbClr val="000000"/>
                          </a:solidFill>
                          <a:effectLst/>
                        </a:rPr>
                        <a:t>Costa Rica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131.6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3900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19</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205.26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0.641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Nieuwenhuyse et al., 1994</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462396758"/>
                  </a:ext>
                </a:extLst>
              </a:tr>
              <a:tr h="61247">
                <a:tc gridSpan="2">
                  <a:txBody>
                    <a:bodyPr/>
                    <a:lstStyle/>
                    <a:p>
                      <a:pPr algn="l" fontAlgn="b"/>
                      <a:r>
                        <a:rPr lang="en-US" sz="600" u="none" strike="noStrike">
                          <a:solidFill>
                            <a:srgbClr val="000000"/>
                          </a:solidFill>
                          <a:effectLst/>
                        </a:rPr>
                        <a:t>Quadros Lagoon, Brazil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55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1138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21</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Hesp</a:t>
                      </a:r>
                      <a:r>
                        <a:rPr lang="en-US" sz="600" u="none" strike="noStrike" dirty="0">
                          <a:solidFill>
                            <a:srgbClr val="000000"/>
                          </a:solidFill>
                          <a:effectLst/>
                        </a:rPr>
                        <a:t> et al., 2005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4191257455"/>
                  </a:ext>
                </a:extLst>
              </a:tr>
              <a:tr h="58797">
                <a:tc rowSpan="2">
                  <a:txBody>
                    <a:bodyPr/>
                    <a:lstStyle/>
                    <a:p>
                      <a:pPr algn="l" fontAlgn="b"/>
                      <a:r>
                        <a:rPr lang="en-US" sz="600" u="none" strike="noStrike" dirty="0">
                          <a:solidFill>
                            <a:srgbClr val="000000"/>
                          </a:solidFill>
                          <a:effectLst/>
                        </a:rPr>
                        <a:t>Santa Catarina, Brazil</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err="1">
                          <a:solidFill>
                            <a:srgbClr val="000000"/>
                          </a:solidFill>
                          <a:effectLst/>
                        </a:rPr>
                        <a:t>Navegantes</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FitzGerald et al., 2007</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160817799"/>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Pinheira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Hein et al., 2013</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348141370"/>
                  </a:ext>
                </a:extLst>
              </a:tr>
              <a:tr h="61247">
                <a:tc gridSpan="2">
                  <a:txBody>
                    <a:bodyPr/>
                    <a:lstStyle/>
                    <a:p>
                      <a:pPr algn="l" fontAlgn="b"/>
                      <a:r>
                        <a:rPr lang="en-US" sz="600" u="none" strike="noStrike" dirty="0" err="1">
                          <a:solidFill>
                            <a:srgbClr val="000000"/>
                          </a:solidFill>
                          <a:effectLst/>
                        </a:rPr>
                        <a:t>Golfo</a:t>
                      </a:r>
                      <a:r>
                        <a:rPr lang="en-US" sz="600" u="none" strike="noStrike" dirty="0">
                          <a:solidFill>
                            <a:srgbClr val="000000"/>
                          </a:solidFill>
                          <a:effectLst/>
                        </a:rPr>
                        <a:t> de Venezuela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86.7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4165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55.5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1.56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Tanner, 1971</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937621964"/>
                  </a:ext>
                </a:extLst>
              </a:tr>
              <a:tr h="58797">
                <a:tc rowSpan="3" gridSpan="2">
                  <a:txBody>
                    <a:bodyPr/>
                    <a:lstStyle/>
                    <a:p>
                      <a:pPr algn="l" fontAlgn="b"/>
                      <a:r>
                        <a:rPr lang="en-US" sz="600" u="none" strike="noStrike" dirty="0">
                          <a:solidFill>
                            <a:srgbClr val="000000"/>
                          </a:solidFill>
                          <a:effectLst/>
                        </a:rPr>
                        <a:t>Boundary Bay, British Columbia</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rowSpan="3"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Engels &amp; Roberts, 2005</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487300991"/>
                  </a:ext>
                </a:extLst>
              </a:tr>
              <a:tr h="5879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15.12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0.84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02585682"/>
                  </a:ext>
                </a:extLst>
              </a:tr>
              <a:tr h="6124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4.32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0.48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39469024"/>
                  </a:ext>
                </a:extLst>
              </a:tr>
              <a:tr h="61247">
                <a:tc>
                  <a:txBody>
                    <a:bodyPr/>
                    <a:lstStyle/>
                    <a:p>
                      <a:pPr algn="l" fontAlgn="b"/>
                      <a:r>
                        <a:rPr lang="en-US" sz="600" u="none" strike="noStrike">
                          <a:solidFill>
                            <a:srgbClr val="000000"/>
                          </a:solidFill>
                          <a:effectLst/>
                        </a:rPr>
                        <a:t>Magdalen Islands, Canada</a:t>
                      </a:r>
                      <a:endParaRPr lang="en-US" sz="600" b="1" i="0" u="none" strike="noStrike">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Les </a:t>
                      </a:r>
                      <a:r>
                        <a:rPr lang="en-US" sz="600" u="none" strike="noStrike" dirty="0" err="1">
                          <a:solidFill>
                            <a:srgbClr val="000000"/>
                          </a:solidFill>
                          <a:effectLst/>
                        </a:rPr>
                        <a:t>Sillons</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1820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13</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Remillard</a:t>
                      </a:r>
                      <a:r>
                        <a:rPr lang="en-US" sz="600" u="none" strike="noStrike" dirty="0">
                          <a:solidFill>
                            <a:srgbClr val="000000"/>
                          </a:solidFill>
                          <a:effectLst/>
                        </a:rPr>
                        <a:t> et al., 2015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025982104"/>
                  </a:ext>
                </a:extLst>
              </a:tr>
              <a:tr h="58797">
                <a:tc rowSpan="2">
                  <a:txBody>
                    <a:bodyPr/>
                    <a:lstStyle/>
                    <a:p>
                      <a:pPr algn="l" fontAlgn="b"/>
                      <a:r>
                        <a:rPr lang="en-US" sz="600" u="none" strike="noStrike" dirty="0">
                          <a:solidFill>
                            <a:srgbClr val="000000"/>
                          </a:solidFill>
                          <a:effectLst/>
                        </a:rPr>
                        <a:t>Gulf of Almeria, Spain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H2</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14.7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68</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17.6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0.83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2">
                  <a:txBody>
                    <a:bodyPr/>
                    <a:lstStyle/>
                    <a:p>
                      <a:pPr algn="l" fontAlgn="b"/>
                      <a:r>
                        <a:rPr lang="en-US" sz="600" u="none" strike="noStrike" dirty="0">
                          <a:solidFill>
                            <a:srgbClr val="000000"/>
                          </a:solidFill>
                          <a:effectLst/>
                        </a:rPr>
                        <a:t>Goy et al., 2003</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828299490"/>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H3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22.1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34</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35.3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21881750"/>
                  </a:ext>
                </a:extLst>
              </a:tr>
              <a:tr h="58797">
                <a:tc rowSpan="3">
                  <a:txBody>
                    <a:bodyPr/>
                    <a:lstStyle/>
                    <a:p>
                      <a:pPr algn="l" fontAlgn="b"/>
                      <a:r>
                        <a:rPr lang="en-US" sz="600" u="none" strike="noStrike" dirty="0">
                          <a:solidFill>
                            <a:srgbClr val="000000"/>
                          </a:solidFill>
                          <a:effectLst/>
                        </a:rPr>
                        <a:t>Rhone, France</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Deladel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Rey et al., 2009</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791367888"/>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Peccais</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08773821"/>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Saint-Roman</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120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983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14186009"/>
                  </a:ext>
                </a:extLst>
              </a:tr>
              <a:tr h="58797">
                <a:tc rowSpan="5">
                  <a:txBody>
                    <a:bodyPr/>
                    <a:lstStyle/>
                    <a:p>
                      <a:pPr algn="l" fontAlgn="b"/>
                      <a:r>
                        <a:rPr lang="en-US" sz="600" u="none" strike="noStrike" dirty="0">
                          <a:solidFill>
                            <a:srgbClr val="000000"/>
                          </a:solidFill>
                          <a:effectLst/>
                        </a:rPr>
                        <a:t>Danube Delta, Romania    </a:t>
                      </a:r>
                    </a:p>
                    <a:p>
                      <a:pPr algn="r" fontAlgn="b"/>
                      <a:r>
                        <a:rPr lang="en-US" sz="600" u="none" strike="noStrike" dirty="0">
                          <a:solidFill>
                            <a:srgbClr val="000000"/>
                          </a:solidFill>
                          <a:effectLst/>
                        </a:rPr>
                        <a:t> </a:t>
                      </a:r>
                    </a:p>
                    <a:p>
                      <a:pPr algn="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solidFill>
                      <a:schemeClr val="bg2"/>
                    </a:solidFill>
                  </a:tcPr>
                </a:tc>
                <a:tc>
                  <a:txBody>
                    <a:bodyPr/>
                    <a:lstStyle/>
                    <a:p>
                      <a:pPr algn="l" fontAlgn="b"/>
                      <a:r>
                        <a:rPr lang="en-US" sz="600" u="none" strike="noStrike">
                          <a:solidFill>
                            <a:srgbClr val="000000"/>
                          </a:solidFill>
                          <a:effectLst/>
                        </a:rPr>
                        <a:t>Sacalin</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80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7.5</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13.33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5">
                  <a:txBody>
                    <a:bodyPr/>
                    <a:lstStyle/>
                    <a:p>
                      <a:pPr algn="l" fontAlgn="b"/>
                      <a:r>
                        <a:rPr lang="en-US" sz="600" u="none" strike="noStrike" dirty="0" err="1">
                          <a:solidFill>
                            <a:srgbClr val="000000"/>
                          </a:solidFill>
                          <a:effectLst/>
                        </a:rPr>
                        <a:t>Vespremeanu</a:t>
                      </a:r>
                      <a:r>
                        <a:rPr lang="en-US" sz="600" u="none" strike="noStrike" dirty="0">
                          <a:solidFill>
                            <a:srgbClr val="000000"/>
                          </a:solidFill>
                          <a:effectLst/>
                        </a:rPr>
                        <a:t> et al., 2016</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ctr">
                    <a:solidFill>
                      <a:schemeClr val="bg2"/>
                    </a:solidFill>
                  </a:tcPr>
                </a:tc>
                <a:extLst>
                  <a:ext uri="{0D108BD9-81ED-4DB2-BD59-A6C34878D82A}">
                    <a16:rowId xmlns:a16="http://schemas.microsoft.com/office/drawing/2014/main" val="1820523174"/>
                  </a:ext>
                </a:extLst>
              </a:tr>
              <a:tr h="58797">
                <a:tc vMerge="1">
                  <a:txBody>
                    <a:bodyPr/>
                    <a:lstStyle/>
                    <a:p>
                      <a:pPr algn="r"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Buhaz</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17.1</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11.7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40957227"/>
                  </a:ext>
                </a:extLst>
              </a:tr>
              <a:tr h="58797">
                <a:tc vMerge="1">
                  <a:txBody>
                    <a:bodyPr/>
                    <a:lstStyle/>
                    <a:p>
                      <a:pPr algn="r"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Palade</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240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7.1</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33.8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2.08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55971671"/>
                  </a:ext>
                </a:extLst>
              </a:tr>
              <a:tr h="58797">
                <a:tc vMerge="1">
                  <a:txBody>
                    <a:bodyPr/>
                    <a:lstStyle/>
                    <a:p>
                      <a:pPr algn="r"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West Saele</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40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1400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35</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62.9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65182664"/>
                  </a:ext>
                </a:extLst>
              </a:tr>
              <a:tr h="61247">
                <a:tc vMerge="1">
                  <a:txBody>
                    <a:bodyPr/>
                    <a:lstStyle/>
                    <a:p>
                      <a:pPr algn="r"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New Periteasca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16</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12.5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20494036"/>
                  </a:ext>
                </a:extLst>
              </a:tr>
              <a:tr h="61247">
                <a:tc gridSpan="2">
                  <a:txBody>
                    <a:bodyPr/>
                    <a:lstStyle/>
                    <a:p>
                      <a:pPr algn="l" fontAlgn="b"/>
                      <a:r>
                        <a:rPr lang="en-US" sz="600" u="none" strike="noStrike" dirty="0" err="1">
                          <a:solidFill>
                            <a:srgbClr val="000000"/>
                          </a:solidFill>
                          <a:effectLst/>
                        </a:rPr>
                        <a:t>Samsø</a:t>
                      </a:r>
                      <a:r>
                        <a:rPr lang="en-US" sz="600" u="none" strike="noStrike" dirty="0">
                          <a:solidFill>
                            <a:srgbClr val="000000"/>
                          </a:solidFill>
                          <a:effectLst/>
                        </a:rPr>
                        <a:t>, Denmark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58.8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17</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294.1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0.21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Hede</a:t>
                      </a:r>
                      <a:r>
                        <a:rPr lang="en-US" sz="600" u="none" strike="noStrike" dirty="0">
                          <a:solidFill>
                            <a:srgbClr val="000000"/>
                          </a:solidFill>
                          <a:effectLst/>
                        </a:rPr>
                        <a:t> et al., 2015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4130180188"/>
                  </a:ext>
                </a:extLst>
              </a:tr>
              <a:tr h="61247">
                <a:tc gridSpan="2">
                  <a:txBody>
                    <a:bodyPr/>
                    <a:lstStyle/>
                    <a:p>
                      <a:pPr algn="l" fontAlgn="b"/>
                      <a:r>
                        <a:rPr lang="en-US" sz="600" u="none" strike="noStrike" dirty="0">
                          <a:solidFill>
                            <a:srgbClr val="000000"/>
                          </a:solidFill>
                          <a:effectLst/>
                        </a:rPr>
                        <a:t>Northern Jutland, Denmark</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113</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Nielsen et al., 2006</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291212016"/>
                  </a:ext>
                </a:extLst>
              </a:tr>
              <a:tr h="58797">
                <a:tc rowSpan="3">
                  <a:txBody>
                    <a:bodyPr/>
                    <a:lstStyle/>
                    <a:p>
                      <a:pPr algn="l" fontAlgn="b"/>
                      <a:r>
                        <a:rPr lang="en-US" sz="600" u="none" strike="noStrike" dirty="0" err="1">
                          <a:solidFill>
                            <a:srgbClr val="000000"/>
                          </a:solidFill>
                          <a:effectLst/>
                        </a:rPr>
                        <a:t>Flakket</a:t>
                      </a:r>
                      <a:r>
                        <a:rPr lang="en-US" sz="600" u="none" strike="noStrike" dirty="0">
                          <a:solidFill>
                            <a:srgbClr val="000000"/>
                          </a:solidFill>
                          <a:effectLst/>
                        </a:rPr>
                        <a:t>, Denmark</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I</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792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16</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49.5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err="1">
                          <a:solidFill>
                            <a:srgbClr val="000000"/>
                          </a:solidFill>
                          <a:effectLst/>
                        </a:rPr>
                        <a:t>Clemmensen</a:t>
                      </a:r>
                      <a:r>
                        <a:rPr lang="en-US" sz="600" u="none" strike="noStrike" dirty="0">
                          <a:solidFill>
                            <a:srgbClr val="000000"/>
                          </a:solidFill>
                          <a:effectLst/>
                        </a:rPr>
                        <a:t> et al., 2012</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747732393"/>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II</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77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240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12</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6.4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51512436"/>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III</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15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420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28</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3.2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35879312"/>
                  </a:ext>
                </a:extLst>
              </a:tr>
              <a:tr h="58797">
                <a:tc rowSpan="3" gridSpan="2">
                  <a:txBody>
                    <a:bodyPr/>
                    <a:lstStyle/>
                    <a:p>
                      <a:pPr algn="l" fontAlgn="b"/>
                      <a:r>
                        <a:rPr lang="en-US" sz="600" u="none" strike="noStrike" dirty="0" err="1">
                          <a:solidFill>
                            <a:srgbClr val="000000"/>
                          </a:solidFill>
                          <a:effectLst/>
                        </a:rPr>
                        <a:t>Beachmere</a:t>
                      </a:r>
                      <a:r>
                        <a:rPr lang="en-US" sz="600" u="none" strike="noStrike" dirty="0">
                          <a:solidFill>
                            <a:srgbClr val="000000"/>
                          </a:solidFill>
                          <a:effectLst/>
                        </a:rPr>
                        <a:t>, NE Australia</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rowSpan="3"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560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89.6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0.16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da-DK" sz="600" u="none" strike="noStrike" dirty="0">
                          <a:solidFill>
                            <a:srgbClr val="000000"/>
                          </a:solidFill>
                          <a:effectLst/>
                        </a:rPr>
                        <a:t>Brooke et al., 2008</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84241763"/>
                  </a:ext>
                </a:extLst>
              </a:tr>
              <a:tr h="5879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940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385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3.9</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0.41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26604156"/>
                  </a:ext>
                </a:extLst>
              </a:tr>
              <a:tr h="6124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23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95.4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4.15</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21.7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14766020"/>
                  </a:ext>
                </a:extLst>
              </a:tr>
              <a:tr h="61247">
                <a:tc gridSpan="2">
                  <a:txBody>
                    <a:bodyPr/>
                    <a:lstStyle/>
                    <a:p>
                      <a:pPr algn="l" fontAlgn="b"/>
                      <a:r>
                        <a:rPr lang="en-US" sz="600" u="none" strike="noStrike">
                          <a:solidFill>
                            <a:srgbClr val="000000"/>
                          </a:solidFill>
                          <a:effectLst/>
                        </a:rPr>
                        <a:t>Burdekin Region, NE Australia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65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5910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6500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59.1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Belperio</a:t>
                      </a:r>
                      <a:r>
                        <a:rPr lang="en-US" sz="600" u="none" strike="noStrike" dirty="0">
                          <a:solidFill>
                            <a:srgbClr val="000000"/>
                          </a:solidFill>
                          <a:effectLst/>
                        </a:rPr>
                        <a:t>, 1983</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354005024"/>
                  </a:ext>
                </a:extLst>
              </a:tr>
              <a:tr h="58797">
                <a:tc rowSpan="3">
                  <a:txBody>
                    <a:bodyPr/>
                    <a:lstStyle/>
                    <a:p>
                      <a:pPr algn="l" fontAlgn="b"/>
                      <a:r>
                        <a:rPr lang="en-US" sz="600" u="none" strike="noStrike" dirty="0">
                          <a:solidFill>
                            <a:srgbClr val="000000"/>
                          </a:solidFill>
                          <a:effectLst/>
                        </a:rPr>
                        <a:t>Keppel Bay, NE Australia</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solidFill>
                      <a:schemeClr val="bg2"/>
                    </a:solidFill>
                  </a:tcPr>
                </a:tc>
                <a:tc>
                  <a:txBody>
                    <a:bodyPr/>
                    <a:lstStyle/>
                    <a:p>
                      <a:pPr algn="l" fontAlgn="b"/>
                      <a:r>
                        <a:rPr lang="en-US" sz="600" u="none" strike="noStrike">
                          <a:solidFill>
                            <a:srgbClr val="000000"/>
                          </a:solidFill>
                          <a:effectLst/>
                        </a:rPr>
                        <a:t>6b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165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da-DK" sz="600" u="none" strike="noStrike" dirty="0">
                          <a:solidFill>
                            <a:srgbClr val="000000"/>
                          </a:solidFill>
                          <a:effectLst/>
                        </a:rPr>
                        <a:t>Brooke et al., 2008 </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748954683"/>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6a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215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4.30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50632185"/>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625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96591775"/>
                  </a:ext>
                </a:extLst>
              </a:tr>
              <a:tr h="61247">
                <a:tc gridSpan="2">
                  <a:txBody>
                    <a:bodyPr/>
                    <a:lstStyle/>
                    <a:p>
                      <a:pPr algn="l" fontAlgn="b"/>
                      <a:r>
                        <a:rPr lang="en-US" sz="600" u="none" strike="noStrike">
                          <a:solidFill>
                            <a:srgbClr val="000000"/>
                          </a:solidFill>
                          <a:effectLst/>
                        </a:rPr>
                        <a:t>Moruya, SE Australia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33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6830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0.27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a:solidFill>
                            <a:srgbClr val="000000"/>
                          </a:solidFill>
                          <a:effectLst/>
                        </a:rPr>
                        <a:t>Oliver et al., 2015</a:t>
                      </a:r>
                      <a:endParaRPr lang="en-US" sz="600" b="0" i="0" u="none" strike="noStrike">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182705293"/>
                  </a:ext>
                </a:extLst>
              </a:tr>
              <a:tr h="58797">
                <a:tc rowSpan="3">
                  <a:txBody>
                    <a:bodyPr/>
                    <a:lstStyle/>
                    <a:p>
                      <a:pPr algn="l" fontAlgn="b"/>
                      <a:r>
                        <a:rPr lang="en-US" sz="600" u="none" strike="noStrike" dirty="0" err="1">
                          <a:solidFill>
                            <a:srgbClr val="000000"/>
                          </a:solidFill>
                          <a:effectLst/>
                        </a:rPr>
                        <a:t>Guichen</a:t>
                      </a:r>
                      <a:r>
                        <a:rPr lang="en-US" sz="600" u="none" strike="noStrike" dirty="0">
                          <a:solidFill>
                            <a:srgbClr val="000000"/>
                          </a:solidFill>
                          <a:effectLst/>
                        </a:rPr>
                        <a:t> Bay, SE Australia </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783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10.44</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9.58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7.83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endParaRPr lang="en-US" sz="600" u="none" strike="noStrike" dirty="0">
                        <a:solidFill>
                          <a:srgbClr val="000000"/>
                        </a:solidFill>
                        <a:effectLst/>
                      </a:endParaRPr>
                    </a:p>
                    <a:p>
                      <a:pPr algn="l" fontAlgn="b"/>
                      <a:r>
                        <a:rPr lang="en-US" sz="600" u="none" strike="noStrike" dirty="0">
                          <a:solidFill>
                            <a:srgbClr val="000000"/>
                          </a:solidFill>
                          <a:effectLst/>
                        </a:rPr>
                        <a:t>Bristow &amp; Pucillo, 2006</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ctr">
                    <a:solidFill>
                      <a:schemeClr val="bg2"/>
                    </a:solidFill>
                  </a:tcPr>
                </a:tc>
                <a:extLst>
                  <a:ext uri="{0D108BD9-81ED-4DB2-BD59-A6C34878D82A}">
                    <a16:rowId xmlns:a16="http://schemas.microsoft.com/office/drawing/2014/main" val="3520355251"/>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4</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387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5.16</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174.4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0.43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83301612"/>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5</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2600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1565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20.87</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124.6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8662802"/>
                  </a:ext>
                </a:extLst>
              </a:tr>
              <a:tr h="61247">
                <a:tc gridSpan="2">
                  <a:txBody>
                    <a:bodyPr/>
                    <a:lstStyle/>
                    <a:p>
                      <a:pPr algn="l" fontAlgn="b"/>
                      <a:r>
                        <a:rPr lang="en-US" sz="600" u="none" strike="noStrike">
                          <a:solidFill>
                            <a:srgbClr val="000000"/>
                          </a:solidFill>
                          <a:effectLst/>
                        </a:rPr>
                        <a:t>LeFevre Pen., S Australia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5000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a:solidFill>
                            <a:srgbClr val="000000"/>
                          </a:solidFill>
                          <a:effectLst/>
                        </a:rPr>
                        <a:t>Bowman &amp; Harvey, 1986</a:t>
                      </a:r>
                      <a:endParaRPr lang="en-US" sz="600" b="0" i="0" u="none" strike="noStrike">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006890362"/>
                  </a:ext>
                </a:extLst>
              </a:tr>
              <a:tr h="61247">
                <a:tc gridSpan="2">
                  <a:txBody>
                    <a:bodyPr/>
                    <a:lstStyle/>
                    <a:p>
                      <a:pPr algn="l" fontAlgn="b"/>
                      <a:r>
                        <a:rPr lang="en-US" sz="600" u="none" strike="noStrike">
                          <a:solidFill>
                            <a:srgbClr val="000000"/>
                          </a:solidFill>
                          <a:effectLst/>
                        </a:rPr>
                        <a:t>Guichen Bay, S Australia </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3900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3656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49</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80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0.39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Murray-Wallace et al., 2002</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623185547"/>
                  </a:ext>
                </a:extLst>
              </a:tr>
              <a:tr h="58797">
                <a:tc rowSpan="4">
                  <a:txBody>
                    <a:bodyPr/>
                    <a:lstStyle/>
                    <a:p>
                      <a:pPr algn="l" fontAlgn="b"/>
                      <a:r>
                        <a:rPr lang="en-US" sz="600" u="none" strike="noStrike" dirty="0" err="1">
                          <a:solidFill>
                            <a:srgbClr val="000000"/>
                          </a:solidFill>
                          <a:effectLst/>
                        </a:rPr>
                        <a:t>Phra</a:t>
                      </a:r>
                      <a:r>
                        <a:rPr lang="en-US" sz="600" u="none" strike="noStrike" dirty="0">
                          <a:solidFill>
                            <a:srgbClr val="000000"/>
                          </a:solidFill>
                          <a:effectLst/>
                        </a:rPr>
                        <a:t> Thong, Thailand</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Phase 1</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3450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4">
                  <a:txBody>
                    <a:bodyPr/>
                    <a:lstStyle/>
                    <a:p>
                      <a:pPr algn="l" fontAlgn="b"/>
                      <a:r>
                        <a:rPr lang="en-US" sz="600" u="none" strike="noStrike" dirty="0">
                          <a:solidFill>
                            <a:srgbClr val="000000"/>
                          </a:solidFill>
                          <a:effectLst/>
                        </a:rPr>
                        <a:t>Brill et al., 2015</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ctr">
                    <a:solidFill>
                      <a:schemeClr val="bg2"/>
                    </a:solidFill>
                  </a:tcPr>
                </a:tc>
                <a:extLst>
                  <a:ext uri="{0D108BD9-81ED-4DB2-BD59-A6C34878D82A}">
                    <a16:rowId xmlns:a16="http://schemas.microsoft.com/office/drawing/2014/main" val="2954194846"/>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Phase 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1350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34795718"/>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Phase 4</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1800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40406927"/>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dirty="0">
                          <a:solidFill>
                            <a:srgbClr val="000000"/>
                          </a:solidFill>
                          <a:effectLst/>
                        </a:rPr>
                        <a:t>Phase 6</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6306957"/>
                  </a:ext>
                </a:extLst>
              </a:tr>
              <a:tr h="61247">
                <a:tc gridSpan="2">
                  <a:txBody>
                    <a:bodyPr/>
                    <a:lstStyle/>
                    <a:p>
                      <a:pPr algn="l" fontAlgn="b"/>
                      <a:r>
                        <a:rPr lang="en-US" sz="600" u="none" strike="noStrike" dirty="0" err="1">
                          <a:solidFill>
                            <a:srgbClr val="000000"/>
                          </a:solidFill>
                          <a:effectLst/>
                        </a:rPr>
                        <a:t>Kujukuri</a:t>
                      </a:r>
                      <a:r>
                        <a:rPr lang="en-US" sz="600" u="none" strike="noStrike" dirty="0">
                          <a:solidFill>
                            <a:srgbClr val="000000"/>
                          </a:solidFill>
                          <a:effectLst/>
                        </a:rPr>
                        <a:t>, Japan</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pPr algn="l" fontAlgn="b"/>
                      <a:endParaRPr lang="en-US" sz="650" b="1" i="0" u="none" strike="noStrike" dirty="0">
                        <a:solidFill>
                          <a:srgbClr val="000000"/>
                        </a:solidFill>
                        <a:effectLst/>
                        <a:latin typeface="Calibri" panose="020F0502020204030204" pitchFamily="34" charset="0"/>
                      </a:endParaRPr>
                    </a:p>
                  </a:txBody>
                  <a:tcPr marL="36000" marR="2450" marT="2450" marB="0" anchor="b"/>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0.002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Tamura et al., 2008</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900395316"/>
                  </a:ext>
                </a:extLst>
              </a:tr>
            </a:tbl>
          </a:graphicData>
        </a:graphic>
      </p:graphicFrame>
      <p:sp>
        <p:nvSpPr>
          <p:cNvPr id="4" name="Rectangle 3"/>
          <p:cNvSpPr/>
          <p:nvPr/>
        </p:nvSpPr>
        <p:spPr>
          <a:xfrm>
            <a:off x="2645522" y="93133"/>
            <a:ext cx="468000" cy="6667599"/>
          </a:xfrm>
          <a:prstGeom prst="rect">
            <a:avLst/>
          </a:prstGeom>
          <a:solidFill>
            <a:srgbClr val="FFFF66">
              <a:alpha val="2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89343" y="93133"/>
            <a:ext cx="432000" cy="6667599"/>
          </a:xfrm>
          <a:prstGeom prst="rect">
            <a:avLst/>
          </a:prstGeom>
          <a:solidFill>
            <a:srgbClr val="FFFF66">
              <a:alpha val="24000"/>
            </a:srgb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89851" y="6327772"/>
            <a:ext cx="3308349" cy="378857"/>
          </a:xfrm>
          <a:prstGeom prst="rect">
            <a:avLst/>
          </a:prstGeom>
          <a:solidFill>
            <a:schemeClr val="bg2">
              <a:alpha val="22000"/>
            </a:schemeClr>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8" name="Rectangle 7"/>
          <p:cNvSpPr/>
          <p:nvPr/>
        </p:nvSpPr>
        <p:spPr>
          <a:xfrm>
            <a:off x="9003982" y="6424556"/>
            <a:ext cx="158143" cy="180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919159" y="6355291"/>
            <a:ext cx="937286" cy="323165"/>
            <a:chOff x="7867650" y="6245810"/>
            <a:chExt cx="1066828" cy="323165"/>
          </a:xfrm>
        </p:grpSpPr>
        <p:sp>
          <p:nvSpPr>
            <p:cNvPr id="7" name="Rectangle 6"/>
            <p:cNvSpPr/>
            <p:nvPr/>
          </p:nvSpPr>
          <p:spPr>
            <a:xfrm>
              <a:off x="7867650" y="6315075"/>
              <a:ext cx="180000" cy="180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51759" y="6245810"/>
              <a:ext cx="882719" cy="323165"/>
            </a:xfrm>
            <a:prstGeom prst="rect">
              <a:avLst/>
            </a:prstGeom>
            <a:noFill/>
          </p:spPr>
          <p:txBody>
            <a:bodyPr wrap="none" rtlCol="0">
              <a:spAutoFit/>
            </a:bodyPr>
            <a:lstStyle/>
            <a:p>
              <a:r>
                <a:rPr lang="en-US" sz="1500" dirty="0"/>
                <a:t>Group I</a:t>
              </a:r>
            </a:p>
          </p:txBody>
        </p:sp>
      </p:grpSp>
      <p:sp>
        <p:nvSpPr>
          <p:cNvPr id="10" name="TextBox 9"/>
          <p:cNvSpPr txBox="1"/>
          <p:nvPr/>
        </p:nvSpPr>
        <p:spPr>
          <a:xfrm>
            <a:off x="9146333" y="6363758"/>
            <a:ext cx="817211" cy="323165"/>
          </a:xfrm>
          <a:prstGeom prst="rect">
            <a:avLst/>
          </a:prstGeom>
          <a:noFill/>
        </p:spPr>
        <p:txBody>
          <a:bodyPr wrap="none" rtlCol="0">
            <a:spAutoFit/>
          </a:bodyPr>
          <a:lstStyle/>
          <a:p>
            <a:r>
              <a:rPr lang="en-US" sz="1500" dirty="0"/>
              <a:t>Group II</a:t>
            </a:r>
          </a:p>
        </p:txBody>
      </p:sp>
      <p:sp>
        <p:nvSpPr>
          <p:cNvPr id="17" name="Oval 16">
            <a:extLst>
              <a:ext uri="{FF2B5EF4-FFF2-40B4-BE49-F238E27FC236}">
                <a16:creationId xmlns:a16="http://schemas.microsoft.com/office/drawing/2014/main" id="{37C8CE75-7338-466F-A624-C9FE61A26F4F}"/>
              </a:ext>
            </a:extLst>
          </p:cNvPr>
          <p:cNvSpPr>
            <a:spLocks noChangeAspect="1"/>
          </p:cNvSpPr>
          <p:nvPr/>
        </p:nvSpPr>
        <p:spPr>
          <a:xfrm>
            <a:off x="10088137" y="6437184"/>
            <a:ext cx="180000" cy="180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849F28A-1908-4757-8EC9-F4AE6CCEBBF9}"/>
              </a:ext>
            </a:extLst>
          </p:cNvPr>
          <p:cNvSpPr txBox="1"/>
          <p:nvPr/>
        </p:nvSpPr>
        <p:spPr>
          <a:xfrm>
            <a:off x="10267629" y="6363757"/>
            <a:ext cx="620683" cy="323165"/>
          </a:xfrm>
          <a:prstGeom prst="rect">
            <a:avLst/>
          </a:prstGeom>
          <a:noFill/>
        </p:spPr>
        <p:txBody>
          <a:bodyPr wrap="none" rtlCol="0">
            <a:spAutoFit/>
          </a:bodyPr>
          <a:lstStyle/>
          <a:p>
            <a:r>
              <a:rPr lang="en-US" sz="1500" dirty="0"/>
              <a:t>Mean</a:t>
            </a:r>
          </a:p>
        </p:txBody>
      </p:sp>
      <p:pic>
        <p:nvPicPr>
          <p:cNvPr id="20" name="Picture 19">
            <a:extLst>
              <a:ext uri="{FF2B5EF4-FFF2-40B4-BE49-F238E27FC236}">
                <a16:creationId xmlns:a16="http://schemas.microsoft.com/office/drawing/2014/main" id="{5200E601-D4F0-4429-8C47-00D04B12AFDA}"/>
              </a:ext>
            </a:extLst>
          </p:cNvPr>
          <p:cNvPicPr>
            <a:picLocks noChangeAspect="1"/>
          </p:cNvPicPr>
          <p:nvPr/>
        </p:nvPicPr>
        <p:blipFill>
          <a:blip r:embed="rId3"/>
          <a:stretch>
            <a:fillRect/>
          </a:stretch>
        </p:blipFill>
        <p:spPr>
          <a:xfrm>
            <a:off x="6820294" y="1024762"/>
            <a:ext cx="5047461" cy="2717864"/>
          </a:xfrm>
          <a:prstGeom prst="rect">
            <a:avLst/>
          </a:prstGeom>
        </p:spPr>
      </p:pic>
      <p:pic>
        <p:nvPicPr>
          <p:cNvPr id="25" name="Picture 24">
            <a:extLst>
              <a:ext uri="{FF2B5EF4-FFF2-40B4-BE49-F238E27FC236}">
                <a16:creationId xmlns:a16="http://schemas.microsoft.com/office/drawing/2014/main" id="{D32809F5-E9A3-4C05-BDE9-345F6CBDD406}"/>
              </a:ext>
            </a:extLst>
          </p:cNvPr>
          <p:cNvPicPr>
            <a:picLocks noChangeAspect="1"/>
          </p:cNvPicPr>
          <p:nvPr/>
        </p:nvPicPr>
        <p:blipFill>
          <a:blip r:embed="rId4"/>
          <a:stretch>
            <a:fillRect/>
          </a:stretch>
        </p:blipFill>
        <p:spPr>
          <a:xfrm>
            <a:off x="7463962" y="3940237"/>
            <a:ext cx="3760123" cy="2103120"/>
          </a:xfrm>
          <a:prstGeom prst="rect">
            <a:avLst/>
          </a:prstGeom>
        </p:spPr>
      </p:pic>
      <p:sp>
        <p:nvSpPr>
          <p:cNvPr id="19" name="Rectangle 18"/>
          <p:cNvSpPr/>
          <p:nvPr/>
        </p:nvSpPr>
        <p:spPr>
          <a:xfrm>
            <a:off x="6894471" y="1076933"/>
            <a:ext cx="4897479" cy="2598402"/>
          </a:xfrm>
          <a:prstGeom prst="rect">
            <a:avLst/>
          </a:prstGeom>
          <a:noFill/>
          <a:ln w="9842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CA7035-13CF-4141-BB7D-7F209F351678}"/>
              </a:ext>
            </a:extLst>
          </p:cNvPr>
          <p:cNvSpPr txBox="1"/>
          <p:nvPr/>
        </p:nvSpPr>
        <p:spPr>
          <a:xfrm>
            <a:off x="-46994" y="6544280"/>
            <a:ext cx="421959" cy="307777"/>
          </a:xfrm>
          <a:prstGeom prst="rect">
            <a:avLst/>
          </a:prstGeom>
          <a:noFill/>
        </p:spPr>
        <p:txBody>
          <a:bodyPr wrap="square" rtlCol="0">
            <a:spAutoFit/>
          </a:bodyPr>
          <a:lstStyle/>
          <a:p>
            <a:r>
              <a:rPr lang="en-US" sz="1400" dirty="0">
                <a:solidFill>
                  <a:schemeClr val="bg1">
                    <a:lumMod val="95000"/>
                  </a:schemeClr>
                </a:solidFill>
              </a:rPr>
              <a:t>13</a:t>
            </a:r>
            <a:endParaRPr lang="en-US" sz="1600" dirty="0">
              <a:solidFill>
                <a:schemeClr val="bg1">
                  <a:lumMod val="95000"/>
                </a:schemeClr>
              </a:solidFill>
            </a:endParaRPr>
          </a:p>
        </p:txBody>
      </p:sp>
    </p:spTree>
    <p:extLst>
      <p:ext uri="{BB962C8B-B14F-4D97-AF65-F5344CB8AC3E}">
        <p14:creationId xmlns:p14="http://schemas.microsoft.com/office/powerpoint/2010/main" val="3681613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03DC-4E87-4AE0-8985-46238C1D5434}"/>
              </a:ext>
            </a:extLst>
          </p:cNvPr>
          <p:cNvSpPr>
            <a:spLocks noGrp="1"/>
          </p:cNvSpPr>
          <p:nvPr>
            <p:ph type="title"/>
          </p:nvPr>
        </p:nvSpPr>
        <p:spPr>
          <a:xfrm>
            <a:off x="6709410" y="-224409"/>
            <a:ext cx="5082540" cy="1499616"/>
          </a:xfrm>
        </p:spPr>
        <p:txBody>
          <a:bodyPr>
            <a:normAutofit/>
          </a:bodyPr>
          <a:lstStyle/>
          <a:p>
            <a:r>
              <a:rPr lang="en-US" sz="3600" dirty="0"/>
              <a:t>How does grand isle compare?</a:t>
            </a:r>
          </a:p>
        </p:txBody>
      </p:sp>
      <p:graphicFrame>
        <p:nvGraphicFramePr>
          <p:cNvPr id="3" name="Table 2">
            <a:extLst>
              <a:ext uri="{FF2B5EF4-FFF2-40B4-BE49-F238E27FC236}">
                <a16:creationId xmlns:a16="http://schemas.microsoft.com/office/drawing/2014/main" id="{8FF896A9-EC18-48E2-A1D1-BFF1711BEA71}"/>
              </a:ext>
            </a:extLst>
          </p:cNvPr>
          <p:cNvGraphicFramePr>
            <a:graphicFrameLocks noGrp="1"/>
          </p:cNvGraphicFramePr>
          <p:nvPr>
            <p:extLst>
              <p:ext uri="{D42A27DB-BD31-4B8C-83A1-F6EECF244321}">
                <p14:modId xmlns:p14="http://schemas.microsoft.com/office/powerpoint/2010/main" val="633046077"/>
              </p:ext>
            </p:extLst>
          </p:nvPr>
        </p:nvGraphicFramePr>
        <p:xfrm>
          <a:off x="356640" y="84939"/>
          <a:ext cx="5969218" cy="6683985"/>
        </p:xfrm>
        <a:graphic>
          <a:graphicData uri="http://schemas.openxmlformats.org/drawingml/2006/table">
            <a:tbl>
              <a:tblPr>
                <a:solidFill>
                  <a:schemeClr val="bg1"/>
                </a:solidFill>
                <a:tableStyleId>{8A107856-5554-42FB-B03E-39F5DBC370BA}</a:tableStyleId>
              </a:tblPr>
              <a:tblGrid>
                <a:gridCol w="1172093">
                  <a:extLst>
                    <a:ext uri="{9D8B030D-6E8A-4147-A177-3AD203B41FA5}">
                      <a16:colId xmlns:a16="http://schemas.microsoft.com/office/drawing/2014/main" val="3636474583"/>
                    </a:ext>
                  </a:extLst>
                </a:gridCol>
                <a:gridCol w="582687">
                  <a:extLst>
                    <a:ext uri="{9D8B030D-6E8A-4147-A177-3AD203B41FA5}">
                      <a16:colId xmlns:a16="http://schemas.microsoft.com/office/drawing/2014/main" val="4042013478"/>
                    </a:ext>
                  </a:extLst>
                </a:gridCol>
                <a:gridCol w="526473">
                  <a:extLst>
                    <a:ext uri="{9D8B030D-6E8A-4147-A177-3AD203B41FA5}">
                      <a16:colId xmlns:a16="http://schemas.microsoft.com/office/drawing/2014/main" val="1198739622"/>
                    </a:ext>
                  </a:extLst>
                </a:gridCol>
                <a:gridCol w="484909">
                  <a:extLst>
                    <a:ext uri="{9D8B030D-6E8A-4147-A177-3AD203B41FA5}">
                      <a16:colId xmlns:a16="http://schemas.microsoft.com/office/drawing/2014/main" val="4162101996"/>
                    </a:ext>
                  </a:extLst>
                </a:gridCol>
                <a:gridCol w="457200">
                  <a:extLst>
                    <a:ext uri="{9D8B030D-6E8A-4147-A177-3AD203B41FA5}">
                      <a16:colId xmlns:a16="http://schemas.microsoft.com/office/drawing/2014/main" val="515067638"/>
                    </a:ext>
                  </a:extLst>
                </a:gridCol>
                <a:gridCol w="464127">
                  <a:extLst>
                    <a:ext uri="{9D8B030D-6E8A-4147-A177-3AD203B41FA5}">
                      <a16:colId xmlns:a16="http://schemas.microsoft.com/office/drawing/2014/main" val="4094959372"/>
                    </a:ext>
                  </a:extLst>
                </a:gridCol>
                <a:gridCol w="661497">
                  <a:extLst>
                    <a:ext uri="{9D8B030D-6E8A-4147-A177-3AD203B41FA5}">
                      <a16:colId xmlns:a16="http://schemas.microsoft.com/office/drawing/2014/main" val="3468415844"/>
                    </a:ext>
                  </a:extLst>
                </a:gridCol>
                <a:gridCol w="587299">
                  <a:extLst>
                    <a:ext uri="{9D8B030D-6E8A-4147-A177-3AD203B41FA5}">
                      <a16:colId xmlns:a16="http://schemas.microsoft.com/office/drawing/2014/main" val="1103634364"/>
                    </a:ext>
                  </a:extLst>
                </a:gridCol>
                <a:gridCol w="1032933">
                  <a:extLst>
                    <a:ext uri="{9D8B030D-6E8A-4147-A177-3AD203B41FA5}">
                      <a16:colId xmlns:a16="http://schemas.microsoft.com/office/drawing/2014/main" val="564328555"/>
                    </a:ext>
                  </a:extLst>
                </a:gridCol>
              </a:tblGrid>
              <a:tr h="178842">
                <a:tc gridSpan="2">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Location</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36000" marR="2450" marT="2450" marB="3600" anchor="ctr">
                    <a:solidFill>
                      <a:schemeClr val="bg2"/>
                    </a:solidFill>
                  </a:tcPr>
                </a:tc>
                <a:tc hMerge="1">
                  <a:txBody>
                    <a:bodyPr/>
                    <a:lstStyle/>
                    <a:p>
                      <a:endParaRPr lang="en-US"/>
                    </a:p>
                  </a:txBody>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Spacing (m) </a:t>
                      </a:r>
                    </a:p>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crest to crest</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Time to form (yr)</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a:solidFill>
                            <a:srgbClr val="000000"/>
                          </a:solidFill>
                          <a:effectLst/>
                          <a:latin typeface="Cambria" panose="02040503050406030204" pitchFamily="18" charset="0"/>
                          <a:ea typeface="Cambria" panose="02040503050406030204" pitchFamily="18" charset="0"/>
                        </a:rPr>
                        <a:t>BRP Width (m)</a:t>
                      </a:r>
                      <a:endParaRPr lang="en-US" sz="700" b="0" i="0" u="none" strike="noStrike">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 Ridges</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7620" marR="7620" marT="7620" marB="18000" anchor="b">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Accretion Rate (yr/ridge)</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Progradation Rate (m/yr)</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2450" marR="2450" marT="2450" marB="18000" anchor="ctr">
                    <a:solidFill>
                      <a:schemeClr val="bg2"/>
                    </a:solidFill>
                  </a:tcPr>
                </a:tc>
                <a:tc>
                  <a:txBody>
                    <a:bodyPr/>
                    <a:lstStyle/>
                    <a:p>
                      <a:pPr algn="ctr" fontAlgn="b"/>
                      <a:r>
                        <a:rPr lang="en-US" sz="700" b="0" u="none" strike="noStrike" dirty="0">
                          <a:solidFill>
                            <a:srgbClr val="000000"/>
                          </a:solidFill>
                          <a:effectLst/>
                          <a:latin typeface="Cambria" panose="02040503050406030204" pitchFamily="18" charset="0"/>
                          <a:ea typeface="Cambria" panose="02040503050406030204" pitchFamily="18" charset="0"/>
                        </a:rPr>
                        <a:t>Publication</a:t>
                      </a:r>
                      <a:endParaRPr lang="en-US" sz="700" b="0" i="0" u="none" strike="noStrike" dirty="0">
                        <a:solidFill>
                          <a:srgbClr val="000000"/>
                        </a:solidFill>
                        <a:effectLst/>
                        <a:latin typeface="Cambria" panose="02040503050406030204" pitchFamily="18" charset="0"/>
                        <a:ea typeface="Cambria" panose="02040503050406030204" pitchFamily="18" charset="0"/>
                      </a:endParaRPr>
                    </a:p>
                  </a:txBody>
                  <a:tcPr marL="36000" marR="2450" marT="2450" marB="18000" anchor="ctr">
                    <a:solidFill>
                      <a:schemeClr val="bg2"/>
                    </a:solidFill>
                  </a:tcPr>
                </a:tc>
                <a:extLst>
                  <a:ext uri="{0D108BD9-81ED-4DB2-BD59-A6C34878D82A}">
                    <a16:rowId xmlns:a16="http://schemas.microsoft.com/office/drawing/2014/main" val="1911016543"/>
                  </a:ext>
                </a:extLst>
              </a:tr>
              <a:tr h="89636">
                <a:tc rowSpan="2">
                  <a:txBody>
                    <a:bodyPr/>
                    <a:lstStyle/>
                    <a:p>
                      <a:pPr algn="l" fontAlgn="b"/>
                      <a:r>
                        <a:rPr lang="en-US" sz="600" u="none" strike="noStrike" dirty="0">
                          <a:solidFill>
                            <a:srgbClr val="000000"/>
                          </a:solidFill>
                          <a:effectLst/>
                        </a:rPr>
                        <a:t>Grand Isle, LA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I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41.5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246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4.92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16.26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2">
                  <a:txBody>
                    <a:bodyPr/>
                    <a:lstStyle/>
                    <a:p>
                      <a:pPr algn="l" fontAlgn="b"/>
                      <a:r>
                        <a:rPr lang="en-US" sz="600" u="none" strike="noStrike" dirty="0">
                          <a:solidFill>
                            <a:srgbClr val="000000"/>
                          </a:solidFill>
                          <a:effectLst/>
                        </a:rPr>
                        <a:t>Torres et al., 2018</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242577606"/>
                  </a:ext>
                </a:extLst>
              </a:tr>
              <a:tr h="120045">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II  ▪</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101.8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574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7379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39</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14.72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12.86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5168882"/>
                  </a:ext>
                </a:extLst>
              </a:tr>
              <a:tr h="61247">
                <a:tc gridSpan="2">
                  <a:txBody>
                    <a:bodyPr/>
                    <a:lstStyle/>
                    <a:p>
                      <a:pPr algn="l" fontAlgn="b"/>
                      <a:r>
                        <a:rPr lang="en-US" sz="600" u="none" strike="noStrike">
                          <a:solidFill>
                            <a:srgbClr val="000000"/>
                          </a:solidFill>
                          <a:effectLst/>
                        </a:rPr>
                        <a:t>Caminada Moreau, LA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47.14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420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70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7.86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Penland et al., 1986</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423817920"/>
                  </a:ext>
                </a:extLst>
              </a:tr>
              <a:tr h="107291">
                <a:tc gridSpan="2">
                  <a:txBody>
                    <a:bodyPr/>
                    <a:lstStyle/>
                    <a:p>
                      <a:pPr algn="l" fontAlgn="b"/>
                      <a:r>
                        <a:rPr lang="en-US" sz="600" u="none" strike="noStrike">
                          <a:solidFill>
                            <a:srgbClr val="000000"/>
                          </a:solidFill>
                          <a:effectLst/>
                        </a:rPr>
                        <a:t>Richardson Hammock, FL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22.5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10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Rink &amp; Lopez, 2010</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999179160"/>
                  </a:ext>
                </a:extLst>
              </a:tr>
              <a:tr h="58797">
                <a:tc rowSpan="3">
                  <a:txBody>
                    <a:bodyPr/>
                    <a:lstStyle/>
                    <a:p>
                      <a:pPr algn="l" fontAlgn="b"/>
                      <a:r>
                        <a:rPr lang="en-US" sz="600" u="none" strike="noStrike" dirty="0">
                          <a:solidFill>
                            <a:srgbClr val="000000"/>
                          </a:solidFill>
                          <a:effectLst/>
                        </a:rPr>
                        <a:t>Little St. George Island, FL </a:t>
                      </a:r>
                    </a:p>
                    <a:p>
                      <a:pPr algn="r" fontAlgn="b"/>
                      <a:r>
                        <a:rPr lang="en-US" sz="600" u="none" strike="noStrike" dirty="0">
                          <a:solidFill>
                            <a:srgbClr val="000000"/>
                          </a:solidFill>
                          <a:effectLst/>
                        </a:rPr>
                        <a:t>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203.3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1400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3050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15</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93.3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2.18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Rink &amp; Lopez, 2010</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29168441"/>
                  </a:ext>
                </a:extLst>
              </a:tr>
              <a:tr h="0">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dirty="0">
                          <a:solidFill>
                            <a:srgbClr val="000000"/>
                          </a:solidFill>
                          <a:effectLst/>
                        </a:rPr>
                        <a:t>B</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200.0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468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6</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78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2.56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26288434"/>
                  </a:ext>
                </a:extLst>
              </a:tr>
              <a:tr h="6124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C</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202.4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1868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4250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21</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89.0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56257476"/>
                  </a:ext>
                </a:extLst>
              </a:tr>
              <a:tr h="58797">
                <a:tc>
                  <a:txBody>
                    <a:bodyPr/>
                    <a:lstStyle/>
                    <a:p>
                      <a:pPr algn="l" fontAlgn="b"/>
                      <a:r>
                        <a:rPr lang="en-US" sz="600" u="none" strike="noStrike" dirty="0">
                          <a:solidFill>
                            <a:srgbClr val="000000"/>
                          </a:solidFill>
                          <a:effectLst/>
                        </a:rPr>
                        <a:t>St. Joseph Peninsula, FL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87.9</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615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7</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35.7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2.46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2">
                  <a:txBody>
                    <a:bodyPr/>
                    <a:lstStyle/>
                    <a:p>
                      <a:pPr algn="l" fontAlgn="b"/>
                      <a:r>
                        <a:rPr lang="en-US" sz="600" u="none" strike="noStrike" dirty="0">
                          <a:solidFill>
                            <a:srgbClr val="000000"/>
                          </a:solidFill>
                          <a:effectLst/>
                        </a:rPr>
                        <a:t>Rink &amp; Lopez, 2010</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428665113"/>
                  </a:ext>
                </a:extLst>
              </a:tr>
              <a:tr h="61247">
                <a:tc>
                  <a:txBody>
                    <a:bodyPr/>
                    <a:lstStyle/>
                    <a:p>
                      <a:pPr algn="r" fontAlgn="b"/>
                      <a:r>
                        <a:rPr lang="en-US" sz="600" u="none" strike="noStrike">
                          <a:solidFill>
                            <a:srgbClr val="000000"/>
                          </a:solidFill>
                          <a:effectLst/>
                        </a:rPr>
                        <a:t> </a:t>
                      </a:r>
                      <a:endParaRPr lang="en-US" sz="600" b="1" i="0" u="none" strike="noStrike">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142.3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2419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20.6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6.91</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26231965"/>
                  </a:ext>
                </a:extLst>
              </a:tr>
              <a:tr h="61247">
                <a:tc gridSpan="2">
                  <a:txBody>
                    <a:bodyPr/>
                    <a:lstStyle/>
                    <a:p>
                      <a:pPr algn="l" fontAlgn="b"/>
                      <a:r>
                        <a:rPr lang="en-US" sz="600" u="none" strike="noStrike">
                          <a:solidFill>
                            <a:srgbClr val="000000"/>
                          </a:solidFill>
                          <a:effectLst/>
                        </a:rPr>
                        <a:t>St. Vincent Island, FL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72.2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1482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82.3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0.88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Rink &amp; Lopez, 2010</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516422196"/>
                  </a:ext>
                </a:extLst>
              </a:tr>
              <a:tr h="58797">
                <a:tc rowSpan="3">
                  <a:txBody>
                    <a:bodyPr/>
                    <a:lstStyle/>
                    <a:p>
                      <a:pPr algn="l" fontAlgn="b"/>
                      <a:r>
                        <a:rPr lang="en-US" sz="600" u="none" strike="noStrike" dirty="0">
                          <a:solidFill>
                            <a:srgbClr val="000000"/>
                          </a:solidFill>
                          <a:effectLst/>
                        </a:rPr>
                        <a:t>Cape San Blas, FL</a:t>
                      </a:r>
                    </a:p>
                    <a:p>
                      <a:pPr algn="r" fontAlgn="b"/>
                      <a:r>
                        <a:rPr lang="en-US" sz="600" u="none" strike="noStrike" dirty="0">
                          <a:solidFill>
                            <a:srgbClr val="000000"/>
                          </a:solidFill>
                          <a:effectLst/>
                        </a:rPr>
                        <a:t>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197.5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1580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8</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37.5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5.27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Rink &amp; Lopez, 2010</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971919378"/>
                  </a:ext>
                </a:extLst>
              </a:tr>
              <a:tr h="5879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186.7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330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2800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15</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8.48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14013391"/>
                  </a:ext>
                </a:extLst>
              </a:tr>
              <a:tr h="6124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C</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190.4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630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4380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23</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27.4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6.95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7318352"/>
                  </a:ext>
                </a:extLst>
              </a:tr>
              <a:tr h="61247">
                <a:tc gridSpan="2">
                  <a:txBody>
                    <a:bodyPr/>
                    <a:lstStyle/>
                    <a:p>
                      <a:pPr algn="l" fontAlgn="b"/>
                      <a:r>
                        <a:rPr lang="en-US" sz="600" u="none" strike="noStrike">
                          <a:solidFill>
                            <a:srgbClr val="000000"/>
                          </a:solidFill>
                          <a:effectLst/>
                        </a:rPr>
                        <a:t>Sanibel Island, FL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a:solidFill>
                            <a:srgbClr val="000000"/>
                          </a:solidFill>
                          <a:effectLst/>
                        </a:rPr>
                        <a:t>8.74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2360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270</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11.5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1.82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Missimer</a:t>
                      </a:r>
                      <a:r>
                        <a:rPr lang="en-US" sz="600" u="none" strike="noStrike" dirty="0">
                          <a:solidFill>
                            <a:srgbClr val="000000"/>
                          </a:solidFill>
                          <a:effectLst/>
                        </a:rPr>
                        <a:t>, 1973</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886271050"/>
                  </a:ext>
                </a:extLst>
              </a:tr>
              <a:tr h="58797">
                <a:tc rowSpan="3">
                  <a:txBody>
                    <a:bodyPr/>
                    <a:lstStyle/>
                    <a:p>
                      <a:pPr algn="l" fontAlgn="b"/>
                      <a:r>
                        <a:rPr lang="en-US" sz="600" u="none" strike="noStrike" dirty="0">
                          <a:solidFill>
                            <a:srgbClr val="000000"/>
                          </a:solidFill>
                          <a:effectLst/>
                        </a:rPr>
                        <a:t>Canaveral, FL              </a:t>
                      </a:r>
                    </a:p>
                    <a:p>
                      <a:pPr algn="r"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solidFill>
                      <a:schemeClr val="bg2"/>
                    </a:solidFill>
                  </a:tcPr>
                </a:tc>
                <a:tc>
                  <a:txBody>
                    <a:bodyPr/>
                    <a:lstStyle/>
                    <a:p>
                      <a:pPr algn="l" fontAlgn="b"/>
                      <a:r>
                        <a:rPr lang="en-US" sz="600" u="none" strike="noStrike" dirty="0">
                          <a:solidFill>
                            <a:srgbClr val="000000"/>
                          </a:solidFill>
                          <a:effectLst/>
                        </a:rPr>
                        <a:t>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2140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2900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29</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73.8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1.36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Rink &amp; Forrest, 2005</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508772705"/>
                  </a:ext>
                </a:extLst>
              </a:tr>
              <a:tr h="5879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148</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2700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96.1</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1.56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78589305"/>
                  </a:ext>
                </a:extLst>
              </a:tr>
              <a:tr h="61247">
                <a:tc vMerge="1">
                  <a:txBody>
                    <a:bodyPr/>
                    <a:lstStyle/>
                    <a:p>
                      <a:pPr algn="r"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C</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a:solidFill>
                            <a:srgbClr val="000000"/>
                          </a:solidFill>
                          <a:effectLst/>
                        </a:rPr>
                        <a:t>80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1730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25</a:t>
                      </a:r>
                      <a:endParaRPr lang="en-US" sz="600" b="0" i="0" u="none" strike="noStrike">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a:solidFill>
                            <a:srgbClr val="000000"/>
                          </a:solidFill>
                          <a:effectLst/>
                        </a:rPr>
                        <a:t>69.2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1.16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62831394"/>
                  </a:ext>
                </a:extLst>
              </a:tr>
              <a:tr h="61247">
                <a:tc gridSpan="2">
                  <a:txBody>
                    <a:bodyPr/>
                    <a:lstStyle/>
                    <a:p>
                      <a:pPr algn="l" fontAlgn="b"/>
                      <a:r>
                        <a:rPr lang="en-US" sz="600" u="none" strike="noStrike">
                          <a:solidFill>
                            <a:srgbClr val="000000"/>
                          </a:solidFill>
                          <a:effectLst/>
                        </a:rPr>
                        <a:t>Savannah River, GA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4500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DePratter</a:t>
                      </a:r>
                      <a:r>
                        <a:rPr lang="en-US" sz="600" u="none" strike="noStrike" dirty="0">
                          <a:solidFill>
                            <a:srgbClr val="000000"/>
                          </a:solidFill>
                          <a:effectLst/>
                        </a:rPr>
                        <a:t> &amp; Howard, 1977</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4074737632"/>
                  </a:ext>
                </a:extLst>
              </a:tr>
              <a:tr h="61247">
                <a:tc gridSpan="2">
                  <a:txBody>
                    <a:bodyPr/>
                    <a:lstStyle/>
                    <a:p>
                      <a:pPr algn="l" fontAlgn="b"/>
                      <a:r>
                        <a:rPr lang="en-US" sz="600" u="none" strike="noStrike">
                          <a:solidFill>
                            <a:srgbClr val="000000"/>
                          </a:solidFill>
                          <a:effectLst/>
                        </a:rPr>
                        <a:t>Nayarit, Mexico</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42.4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10600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250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2.2</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Curray</a:t>
                      </a:r>
                      <a:r>
                        <a:rPr lang="en-US" sz="600" u="none" strike="noStrike" dirty="0">
                          <a:solidFill>
                            <a:srgbClr val="000000"/>
                          </a:solidFill>
                          <a:effectLst/>
                        </a:rPr>
                        <a:t> et al., 1969</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666881383"/>
                  </a:ext>
                </a:extLst>
              </a:tr>
              <a:tr h="61247">
                <a:tc gridSpan="2">
                  <a:txBody>
                    <a:bodyPr/>
                    <a:lstStyle/>
                    <a:p>
                      <a:pPr algn="l" fontAlgn="b"/>
                      <a:r>
                        <a:rPr lang="en-US" sz="600" u="none" strike="noStrike">
                          <a:solidFill>
                            <a:srgbClr val="000000"/>
                          </a:solidFill>
                          <a:effectLst/>
                        </a:rPr>
                        <a:t>Tabasco, Mexico</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47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59.6</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Psuty</a:t>
                      </a:r>
                      <a:r>
                        <a:rPr lang="en-US" sz="600" u="none" strike="noStrike" dirty="0">
                          <a:solidFill>
                            <a:srgbClr val="000000"/>
                          </a:solidFill>
                          <a:effectLst/>
                        </a:rPr>
                        <a:t>, 1965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788799766"/>
                  </a:ext>
                </a:extLst>
              </a:tr>
              <a:tr h="61247">
                <a:tc gridSpan="2">
                  <a:txBody>
                    <a:bodyPr/>
                    <a:lstStyle/>
                    <a:p>
                      <a:pPr algn="l" fontAlgn="b"/>
                      <a:r>
                        <a:rPr lang="en-US" sz="600" u="none" strike="noStrike">
                          <a:solidFill>
                            <a:srgbClr val="000000"/>
                          </a:solidFill>
                          <a:effectLst/>
                        </a:rPr>
                        <a:t>Costa Rica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131.6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3900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19</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205.26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0.641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Nieuwenhuyse et al., 1994</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462396758"/>
                  </a:ext>
                </a:extLst>
              </a:tr>
              <a:tr h="61247">
                <a:tc gridSpan="2">
                  <a:txBody>
                    <a:bodyPr/>
                    <a:lstStyle/>
                    <a:p>
                      <a:pPr algn="l" fontAlgn="b"/>
                      <a:r>
                        <a:rPr lang="en-US" sz="600" u="none" strike="noStrike">
                          <a:solidFill>
                            <a:srgbClr val="000000"/>
                          </a:solidFill>
                          <a:effectLst/>
                        </a:rPr>
                        <a:t>Quadros Lagoon, Brazil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55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1138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21</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Hesp</a:t>
                      </a:r>
                      <a:r>
                        <a:rPr lang="en-US" sz="600" u="none" strike="noStrike" dirty="0">
                          <a:solidFill>
                            <a:srgbClr val="000000"/>
                          </a:solidFill>
                          <a:effectLst/>
                        </a:rPr>
                        <a:t> et al., 2005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4191257455"/>
                  </a:ext>
                </a:extLst>
              </a:tr>
              <a:tr h="58797">
                <a:tc rowSpan="2">
                  <a:txBody>
                    <a:bodyPr/>
                    <a:lstStyle/>
                    <a:p>
                      <a:pPr algn="l" fontAlgn="b"/>
                      <a:r>
                        <a:rPr lang="en-US" sz="600" u="none" strike="noStrike" dirty="0">
                          <a:solidFill>
                            <a:srgbClr val="000000"/>
                          </a:solidFill>
                          <a:effectLst/>
                        </a:rPr>
                        <a:t>Santa Catarina, Brazil</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err="1">
                          <a:solidFill>
                            <a:srgbClr val="000000"/>
                          </a:solidFill>
                          <a:effectLst/>
                        </a:rPr>
                        <a:t>Navegantes</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FitzGerald et al., 2007</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160817799"/>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Pinheira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Hein et al., 2013</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348141370"/>
                  </a:ext>
                </a:extLst>
              </a:tr>
              <a:tr h="61247">
                <a:tc gridSpan="2">
                  <a:txBody>
                    <a:bodyPr/>
                    <a:lstStyle/>
                    <a:p>
                      <a:pPr algn="l" fontAlgn="b"/>
                      <a:r>
                        <a:rPr lang="en-US" sz="600" u="none" strike="noStrike" dirty="0" err="1">
                          <a:solidFill>
                            <a:srgbClr val="000000"/>
                          </a:solidFill>
                          <a:effectLst/>
                        </a:rPr>
                        <a:t>Golfo</a:t>
                      </a:r>
                      <a:r>
                        <a:rPr lang="en-US" sz="600" u="none" strike="noStrike" dirty="0">
                          <a:solidFill>
                            <a:srgbClr val="000000"/>
                          </a:solidFill>
                          <a:effectLst/>
                        </a:rPr>
                        <a:t> de Venezuela</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86.7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4165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55.5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1.56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Tanner, 1971</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937621964"/>
                  </a:ext>
                </a:extLst>
              </a:tr>
              <a:tr h="58797">
                <a:tc rowSpan="3" gridSpan="2">
                  <a:txBody>
                    <a:bodyPr/>
                    <a:lstStyle/>
                    <a:p>
                      <a:pPr algn="l" fontAlgn="b"/>
                      <a:r>
                        <a:rPr lang="en-US" sz="600" u="none" strike="noStrike" dirty="0">
                          <a:solidFill>
                            <a:srgbClr val="000000"/>
                          </a:solidFill>
                          <a:effectLst/>
                        </a:rPr>
                        <a:t>Boundary Bay, British Columbia</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rowSpan="3"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Engels &amp; Roberts, 2005</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487300991"/>
                  </a:ext>
                </a:extLst>
              </a:tr>
              <a:tr h="5879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15.12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0.84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02585682"/>
                  </a:ext>
                </a:extLst>
              </a:tr>
              <a:tr h="6124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4.32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0.48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39469024"/>
                  </a:ext>
                </a:extLst>
              </a:tr>
              <a:tr h="61247">
                <a:tc>
                  <a:txBody>
                    <a:bodyPr/>
                    <a:lstStyle/>
                    <a:p>
                      <a:pPr algn="l" fontAlgn="b"/>
                      <a:r>
                        <a:rPr lang="en-US" sz="600" u="none" strike="noStrike">
                          <a:solidFill>
                            <a:srgbClr val="000000"/>
                          </a:solidFill>
                          <a:effectLst/>
                        </a:rPr>
                        <a:t>Magdalen Islands, Canada</a:t>
                      </a:r>
                      <a:endParaRPr lang="en-US" sz="600" b="1" i="0" u="none" strike="noStrike">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Les </a:t>
                      </a:r>
                      <a:r>
                        <a:rPr lang="en-US" sz="600" u="none" strike="noStrike" dirty="0" err="1">
                          <a:solidFill>
                            <a:srgbClr val="000000"/>
                          </a:solidFill>
                          <a:effectLst/>
                        </a:rPr>
                        <a:t>Sillons</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1820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13</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Remillard</a:t>
                      </a:r>
                      <a:r>
                        <a:rPr lang="en-US" sz="600" u="none" strike="noStrike" dirty="0">
                          <a:solidFill>
                            <a:srgbClr val="000000"/>
                          </a:solidFill>
                          <a:effectLst/>
                        </a:rPr>
                        <a:t> et al., 2015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025982104"/>
                  </a:ext>
                </a:extLst>
              </a:tr>
              <a:tr h="58797">
                <a:tc rowSpan="2">
                  <a:txBody>
                    <a:bodyPr/>
                    <a:lstStyle/>
                    <a:p>
                      <a:pPr algn="l" fontAlgn="b"/>
                      <a:r>
                        <a:rPr lang="en-US" sz="600" u="none" strike="noStrike" dirty="0">
                          <a:solidFill>
                            <a:srgbClr val="000000"/>
                          </a:solidFill>
                          <a:effectLst/>
                        </a:rPr>
                        <a:t>Gulf of Almeria, Spain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H2</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14.7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68</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17.6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0.83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2">
                  <a:txBody>
                    <a:bodyPr/>
                    <a:lstStyle/>
                    <a:p>
                      <a:pPr algn="l" fontAlgn="b"/>
                      <a:r>
                        <a:rPr lang="en-US" sz="600" u="none" strike="noStrike" dirty="0">
                          <a:solidFill>
                            <a:srgbClr val="000000"/>
                          </a:solidFill>
                          <a:effectLst/>
                        </a:rPr>
                        <a:t>Goy et al., 2003</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828299490"/>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H3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22.1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34</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35.3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21881750"/>
                  </a:ext>
                </a:extLst>
              </a:tr>
              <a:tr h="58797">
                <a:tc rowSpan="3">
                  <a:txBody>
                    <a:bodyPr/>
                    <a:lstStyle/>
                    <a:p>
                      <a:pPr algn="l" fontAlgn="b"/>
                      <a:r>
                        <a:rPr lang="en-US" sz="600" u="none" strike="noStrike" dirty="0">
                          <a:solidFill>
                            <a:srgbClr val="000000"/>
                          </a:solidFill>
                          <a:effectLst/>
                        </a:rPr>
                        <a:t>Rhone, France</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Deladel</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a:solidFill>
                            <a:srgbClr val="000000"/>
                          </a:solidFill>
                          <a:effectLst/>
                        </a:rPr>
                        <a:t>Rey et al., 2009</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1791367888"/>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Peccais</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08773821"/>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Saint-Roman</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120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983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14186009"/>
                  </a:ext>
                </a:extLst>
              </a:tr>
              <a:tr h="58797">
                <a:tc rowSpan="5">
                  <a:txBody>
                    <a:bodyPr/>
                    <a:lstStyle/>
                    <a:p>
                      <a:pPr algn="l" fontAlgn="b"/>
                      <a:r>
                        <a:rPr lang="en-US" sz="600" u="none" strike="noStrike" dirty="0">
                          <a:solidFill>
                            <a:srgbClr val="000000"/>
                          </a:solidFill>
                          <a:effectLst/>
                        </a:rPr>
                        <a:t>Danube Delta, Romania    </a:t>
                      </a:r>
                    </a:p>
                    <a:p>
                      <a:pPr algn="r" fontAlgn="b"/>
                      <a:r>
                        <a:rPr lang="en-US" sz="600" u="none" strike="noStrike" dirty="0">
                          <a:solidFill>
                            <a:srgbClr val="000000"/>
                          </a:solidFill>
                          <a:effectLst/>
                        </a:rPr>
                        <a:t> </a:t>
                      </a:r>
                    </a:p>
                    <a:p>
                      <a:pPr algn="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solidFill>
                      <a:schemeClr val="bg2"/>
                    </a:solidFill>
                  </a:tcPr>
                </a:tc>
                <a:tc>
                  <a:txBody>
                    <a:bodyPr/>
                    <a:lstStyle/>
                    <a:p>
                      <a:pPr algn="l" fontAlgn="b"/>
                      <a:r>
                        <a:rPr lang="en-US" sz="600" u="none" strike="noStrike">
                          <a:solidFill>
                            <a:srgbClr val="000000"/>
                          </a:solidFill>
                          <a:effectLst/>
                        </a:rPr>
                        <a:t>Sacalin</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80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45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7.5</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13.33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5">
                  <a:txBody>
                    <a:bodyPr/>
                    <a:lstStyle/>
                    <a:p>
                      <a:pPr algn="l" fontAlgn="b"/>
                      <a:r>
                        <a:rPr lang="en-US" sz="600" u="none" strike="noStrike" dirty="0" err="1">
                          <a:solidFill>
                            <a:srgbClr val="000000"/>
                          </a:solidFill>
                          <a:effectLst/>
                        </a:rPr>
                        <a:t>Vespremeanu</a:t>
                      </a:r>
                      <a:r>
                        <a:rPr lang="en-US" sz="600" u="none" strike="noStrike" dirty="0">
                          <a:solidFill>
                            <a:srgbClr val="000000"/>
                          </a:solidFill>
                          <a:effectLst/>
                        </a:rPr>
                        <a:t> et al., 2016</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ctr">
                    <a:solidFill>
                      <a:schemeClr val="bg2"/>
                    </a:solidFill>
                  </a:tcPr>
                </a:tc>
                <a:extLst>
                  <a:ext uri="{0D108BD9-81ED-4DB2-BD59-A6C34878D82A}">
                    <a16:rowId xmlns:a16="http://schemas.microsoft.com/office/drawing/2014/main" val="1820523174"/>
                  </a:ext>
                </a:extLst>
              </a:tr>
              <a:tr h="58797">
                <a:tc vMerge="1">
                  <a:txBody>
                    <a:bodyPr/>
                    <a:lstStyle/>
                    <a:p>
                      <a:pPr algn="r"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Buhaz</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1200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17.1</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11.7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40957227"/>
                  </a:ext>
                </a:extLst>
              </a:tr>
              <a:tr h="58797">
                <a:tc vMerge="1">
                  <a:txBody>
                    <a:bodyPr/>
                    <a:lstStyle/>
                    <a:p>
                      <a:pPr algn="r"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Palade</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240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7.1</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33.8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2.08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55971671"/>
                  </a:ext>
                </a:extLst>
              </a:tr>
              <a:tr h="58797">
                <a:tc vMerge="1">
                  <a:txBody>
                    <a:bodyPr/>
                    <a:lstStyle/>
                    <a:p>
                      <a:pPr algn="r"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West Saele</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40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1400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35</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62.9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65182664"/>
                  </a:ext>
                </a:extLst>
              </a:tr>
              <a:tr h="61247">
                <a:tc vMerge="1">
                  <a:txBody>
                    <a:bodyPr/>
                    <a:lstStyle/>
                    <a:p>
                      <a:pPr algn="r"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New Periteasca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200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16</a:t>
                      </a:r>
                      <a:endParaRPr lang="en-US" sz="600" b="0" i="1" u="none" strike="noStrike" dirty="0">
                        <a:solidFill>
                          <a:srgbClr val="000000"/>
                        </a:solidFill>
                        <a:effectLst/>
                        <a:latin typeface="+mn-lt"/>
                      </a:endParaRPr>
                    </a:p>
                  </a:txBody>
                  <a:tcPr marL="7620" marR="7620" marT="7620" marB="0" anchor="ctr">
                    <a:solidFill>
                      <a:schemeClr val="bg2"/>
                    </a:solidFill>
                  </a:tcPr>
                </a:tc>
                <a:tc>
                  <a:txBody>
                    <a:bodyPr/>
                    <a:lstStyle/>
                    <a:p>
                      <a:pPr algn="ctr" fontAlgn="b"/>
                      <a:r>
                        <a:rPr lang="en-US" sz="600" u="none" strike="noStrike" dirty="0">
                          <a:solidFill>
                            <a:srgbClr val="000000"/>
                          </a:solidFill>
                          <a:effectLst/>
                        </a:rPr>
                        <a:t>12.5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420494036"/>
                  </a:ext>
                </a:extLst>
              </a:tr>
              <a:tr h="61247">
                <a:tc gridSpan="2">
                  <a:txBody>
                    <a:bodyPr/>
                    <a:lstStyle/>
                    <a:p>
                      <a:pPr algn="l" fontAlgn="b"/>
                      <a:r>
                        <a:rPr lang="en-US" sz="600" u="none" strike="noStrike" dirty="0" err="1">
                          <a:solidFill>
                            <a:srgbClr val="000000"/>
                          </a:solidFill>
                          <a:effectLst/>
                        </a:rPr>
                        <a:t>Samsø</a:t>
                      </a:r>
                      <a:r>
                        <a:rPr lang="en-US" sz="600" u="none" strike="noStrike" dirty="0">
                          <a:solidFill>
                            <a:srgbClr val="000000"/>
                          </a:solidFill>
                          <a:effectLst/>
                        </a:rPr>
                        <a:t>, Denmark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58.8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17</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294.1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0.21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Hede</a:t>
                      </a:r>
                      <a:r>
                        <a:rPr lang="en-US" sz="600" u="none" strike="noStrike" dirty="0">
                          <a:solidFill>
                            <a:srgbClr val="000000"/>
                          </a:solidFill>
                          <a:effectLst/>
                        </a:rPr>
                        <a:t> et al., 2015</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4130180188"/>
                  </a:ext>
                </a:extLst>
              </a:tr>
              <a:tr h="61247">
                <a:tc gridSpan="2">
                  <a:txBody>
                    <a:bodyPr/>
                    <a:lstStyle/>
                    <a:p>
                      <a:pPr algn="l" fontAlgn="b"/>
                      <a:r>
                        <a:rPr lang="en-US" sz="600" u="none" strike="noStrike" dirty="0">
                          <a:solidFill>
                            <a:srgbClr val="000000"/>
                          </a:solidFill>
                          <a:effectLst/>
                        </a:rPr>
                        <a:t>Northern Jutland, Denmark</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1700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113</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Nielsen et al., 2006</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291212016"/>
                  </a:ext>
                </a:extLst>
              </a:tr>
              <a:tr h="58797">
                <a:tc rowSpan="3">
                  <a:txBody>
                    <a:bodyPr/>
                    <a:lstStyle/>
                    <a:p>
                      <a:pPr algn="l" fontAlgn="b"/>
                      <a:r>
                        <a:rPr lang="en-US" sz="600" u="none" strike="noStrike" dirty="0" err="1">
                          <a:solidFill>
                            <a:srgbClr val="000000"/>
                          </a:solidFill>
                          <a:effectLst/>
                        </a:rPr>
                        <a:t>Flakket</a:t>
                      </a:r>
                      <a:r>
                        <a:rPr lang="en-US" sz="600" u="none" strike="noStrike" dirty="0">
                          <a:solidFill>
                            <a:srgbClr val="000000"/>
                          </a:solidFill>
                          <a:effectLst/>
                        </a:rPr>
                        <a:t>, Denmark</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I</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792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16</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49.5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en-US" sz="600" u="none" strike="noStrike" dirty="0" err="1">
                          <a:solidFill>
                            <a:srgbClr val="000000"/>
                          </a:solidFill>
                          <a:effectLst/>
                        </a:rPr>
                        <a:t>Clemmensen</a:t>
                      </a:r>
                      <a:r>
                        <a:rPr lang="en-US" sz="600" u="none" strike="noStrike" dirty="0">
                          <a:solidFill>
                            <a:srgbClr val="000000"/>
                          </a:solidFill>
                          <a:effectLst/>
                        </a:rPr>
                        <a:t> et al., 2012</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747732393"/>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II</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20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77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240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12</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6.4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3.1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51512436"/>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III</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15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420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28</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3.2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5.9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35879312"/>
                  </a:ext>
                </a:extLst>
              </a:tr>
              <a:tr h="58797">
                <a:tc rowSpan="3" gridSpan="2">
                  <a:txBody>
                    <a:bodyPr/>
                    <a:lstStyle/>
                    <a:p>
                      <a:pPr algn="l" fontAlgn="b"/>
                      <a:r>
                        <a:rPr lang="en-US" sz="600" u="none" strike="noStrike" dirty="0" err="1">
                          <a:solidFill>
                            <a:srgbClr val="000000"/>
                          </a:solidFill>
                          <a:effectLst/>
                        </a:rPr>
                        <a:t>Beachmere</a:t>
                      </a:r>
                      <a:r>
                        <a:rPr lang="en-US" sz="600" u="none" strike="noStrike" dirty="0">
                          <a:solidFill>
                            <a:srgbClr val="000000"/>
                          </a:solidFill>
                          <a:effectLst/>
                        </a:rPr>
                        <a:t>, NE Australia</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rowSpan="3"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560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89.6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0.16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da-DK" sz="600" u="none" strike="noStrike" dirty="0">
                          <a:solidFill>
                            <a:srgbClr val="000000"/>
                          </a:solidFill>
                          <a:effectLst/>
                        </a:rPr>
                        <a:t>Brooke et al., 2008</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84241763"/>
                  </a:ext>
                </a:extLst>
              </a:tr>
              <a:tr h="5879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940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385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3.9</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0.41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26604156"/>
                  </a:ext>
                </a:extLst>
              </a:tr>
              <a:tr h="61247">
                <a:tc gridSpan="2"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hMerge="1" vMerge="1">
                  <a:txBody>
                    <a:bodyPr/>
                    <a:lstStyle/>
                    <a:p>
                      <a:endParaRPr lang="en-US"/>
                    </a:p>
                  </a:txBody>
                  <a:tcPr/>
                </a:tc>
                <a:tc>
                  <a:txBody>
                    <a:bodyPr/>
                    <a:lstStyle/>
                    <a:p>
                      <a:pPr algn="ctr" fontAlgn="b"/>
                      <a:r>
                        <a:rPr lang="en-US" sz="600" u="none" strike="noStrike" dirty="0">
                          <a:solidFill>
                            <a:srgbClr val="000000"/>
                          </a:solidFill>
                          <a:effectLst/>
                        </a:rPr>
                        <a:t>23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95.4</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4.15</a:t>
                      </a:r>
                      <a:endParaRPr lang="en-US" sz="600" b="0" i="1"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21.7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14766020"/>
                  </a:ext>
                </a:extLst>
              </a:tr>
              <a:tr h="61247">
                <a:tc gridSpan="2">
                  <a:txBody>
                    <a:bodyPr/>
                    <a:lstStyle/>
                    <a:p>
                      <a:pPr algn="l" fontAlgn="b"/>
                      <a:r>
                        <a:rPr lang="en-US" sz="600" u="none" strike="noStrike">
                          <a:solidFill>
                            <a:srgbClr val="000000"/>
                          </a:solidFill>
                          <a:effectLst/>
                        </a:rPr>
                        <a:t>Burdekin Region, NE Australia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65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5910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6500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59.1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err="1">
                          <a:solidFill>
                            <a:srgbClr val="000000"/>
                          </a:solidFill>
                          <a:effectLst/>
                        </a:rPr>
                        <a:t>Belperio</a:t>
                      </a:r>
                      <a:r>
                        <a:rPr lang="en-US" sz="600" u="none" strike="noStrike" dirty="0">
                          <a:solidFill>
                            <a:srgbClr val="000000"/>
                          </a:solidFill>
                          <a:effectLst/>
                        </a:rPr>
                        <a:t>, 1983</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354005024"/>
                  </a:ext>
                </a:extLst>
              </a:tr>
              <a:tr h="58797">
                <a:tc rowSpan="3">
                  <a:txBody>
                    <a:bodyPr/>
                    <a:lstStyle/>
                    <a:p>
                      <a:pPr algn="l" fontAlgn="b"/>
                      <a:r>
                        <a:rPr lang="en-US" sz="600" u="none" strike="noStrike" dirty="0">
                          <a:solidFill>
                            <a:srgbClr val="000000"/>
                          </a:solidFill>
                          <a:effectLst/>
                        </a:rPr>
                        <a:t>Keppel Bay, NE Australia</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solidFill>
                      <a:schemeClr val="bg2"/>
                    </a:solidFill>
                  </a:tcPr>
                </a:tc>
                <a:tc>
                  <a:txBody>
                    <a:bodyPr/>
                    <a:lstStyle/>
                    <a:p>
                      <a:pPr algn="l" fontAlgn="b"/>
                      <a:r>
                        <a:rPr lang="en-US" sz="600" u="none" strike="noStrike">
                          <a:solidFill>
                            <a:srgbClr val="000000"/>
                          </a:solidFill>
                          <a:effectLst/>
                        </a:rPr>
                        <a:t>6b</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165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r>
                        <a:rPr lang="da-DK" sz="600" u="none" strike="noStrike" dirty="0">
                          <a:solidFill>
                            <a:srgbClr val="000000"/>
                          </a:solidFill>
                          <a:effectLst/>
                        </a:rPr>
                        <a:t>Brooke et al., 2008 </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748954683"/>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6a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215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4.30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50632185"/>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625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1.70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96591775"/>
                  </a:ext>
                </a:extLst>
              </a:tr>
              <a:tr h="61247">
                <a:tc gridSpan="2">
                  <a:txBody>
                    <a:bodyPr/>
                    <a:lstStyle/>
                    <a:p>
                      <a:pPr algn="l" fontAlgn="b"/>
                      <a:r>
                        <a:rPr lang="en-US" sz="600" u="none" strike="noStrike">
                          <a:solidFill>
                            <a:srgbClr val="000000"/>
                          </a:solidFill>
                          <a:effectLst/>
                        </a:rPr>
                        <a:t>Moruya, SE Australia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33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6830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2000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60</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0.27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a:solidFill>
                            <a:srgbClr val="000000"/>
                          </a:solidFill>
                          <a:effectLst/>
                        </a:rPr>
                        <a:t>Oliver et al., 2015</a:t>
                      </a:r>
                      <a:endParaRPr lang="en-US" sz="600" b="0" i="0" u="none" strike="noStrike">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3182705293"/>
                  </a:ext>
                </a:extLst>
              </a:tr>
              <a:tr h="58797">
                <a:tc rowSpan="3">
                  <a:txBody>
                    <a:bodyPr/>
                    <a:lstStyle/>
                    <a:p>
                      <a:pPr algn="l" fontAlgn="b"/>
                      <a:r>
                        <a:rPr lang="en-US" sz="600" u="none" strike="noStrike" dirty="0" err="1">
                          <a:solidFill>
                            <a:srgbClr val="000000"/>
                          </a:solidFill>
                          <a:effectLst/>
                        </a:rPr>
                        <a:t>Guichen</a:t>
                      </a:r>
                      <a:r>
                        <a:rPr lang="en-US" sz="600" u="none" strike="noStrike" dirty="0">
                          <a:solidFill>
                            <a:srgbClr val="000000"/>
                          </a:solidFill>
                          <a:effectLst/>
                        </a:rPr>
                        <a:t> Bay, SE Australia </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a:solidFill>
                            <a:srgbClr val="000000"/>
                          </a:solidFill>
                          <a:effectLst/>
                        </a:rPr>
                        <a:t>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783</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10.44</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9.58</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7.83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3">
                  <a:txBody>
                    <a:bodyPr/>
                    <a:lstStyle/>
                    <a:p>
                      <a:pPr algn="l" fontAlgn="b"/>
                      <a:endParaRPr lang="en-US" sz="600" u="none" strike="noStrike" dirty="0">
                        <a:solidFill>
                          <a:srgbClr val="000000"/>
                        </a:solidFill>
                        <a:effectLst/>
                      </a:endParaRPr>
                    </a:p>
                    <a:p>
                      <a:pPr algn="l" fontAlgn="b"/>
                      <a:r>
                        <a:rPr lang="en-US" sz="600" u="none" strike="noStrike" dirty="0">
                          <a:solidFill>
                            <a:srgbClr val="000000"/>
                          </a:solidFill>
                          <a:effectLst/>
                        </a:rPr>
                        <a:t>Bristow &amp; Pucillo, 2006</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ctr">
                    <a:solidFill>
                      <a:schemeClr val="bg2"/>
                    </a:solidFill>
                  </a:tcPr>
                </a:tc>
                <a:extLst>
                  <a:ext uri="{0D108BD9-81ED-4DB2-BD59-A6C34878D82A}">
                    <a16:rowId xmlns:a16="http://schemas.microsoft.com/office/drawing/2014/main" val="3520355251"/>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4</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900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387</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5.16</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174.4</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0.43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83301612"/>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5</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2600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1565</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20.87</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124.6</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0.60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8662802"/>
                  </a:ext>
                </a:extLst>
              </a:tr>
              <a:tr h="61247">
                <a:tc gridSpan="2">
                  <a:txBody>
                    <a:bodyPr/>
                    <a:lstStyle/>
                    <a:p>
                      <a:pPr algn="l" fontAlgn="b"/>
                      <a:r>
                        <a:rPr lang="en-US" sz="600" u="none" strike="noStrike">
                          <a:solidFill>
                            <a:srgbClr val="000000"/>
                          </a:solidFill>
                          <a:effectLst/>
                        </a:rPr>
                        <a:t>LeFevre Pen., S Australia</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5000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a:solidFill>
                            <a:srgbClr val="000000"/>
                          </a:solidFill>
                          <a:effectLst/>
                        </a:rPr>
                        <a:t>Bowman &amp; Harvey, 1986</a:t>
                      </a:r>
                      <a:endParaRPr lang="en-US" sz="600" b="0" i="0" u="none" strike="noStrike">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006890362"/>
                  </a:ext>
                </a:extLst>
              </a:tr>
              <a:tr h="61247">
                <a:tc gridSpan="2">
                  <a:txBody>
                    <a:bodyPr/>
                    <a:lstStyle/>
                    <a:p>
                      <a:pPr algn="l" fontAlgn="b"/>
                      <a:r>
                        <a:rPr lang="en-US" sz="600" u="none" strike="noStrike">
                          <a:solidFill>
                            <a:srgbClr val="000000"/>
                          </a:solidFill>
                          <a:effectLst/>
                        </a:rPr>
                        <a:t>Guichen Bay, S Australia </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endParaRPr lang="en-US"/>
                    </a:p>
                  </a:txBody>
                  <a:tcPr/>
                </a:tc>
                <a:tc>
                  <a:txBody>
                    <a:bodyPr/>
                    <a:lstStyle/>
                    <a:p>
                      <a:pPr algn="ctr" fontAlgn="b"/>
                      <a:r>
                        <a:rPr lang="en-US" sz="600" u="none" strike="noStrike" dirty="0">
                          <a:solidFill>
                            <a:srgbClr val="000000"/>
                          </a:solidFill>
                          <a:effectLst/>
                        </a:rPr>
                        <a:t>75</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3900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3656</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49</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80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0.39</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Murray-Wallace et al., 2002</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623185547"/>
                  </a:ext>
                </a:extLst>
              </a:tr>
              <a:tr h="58797">
                <a:tc rowSpan="4">
                  <a:txBody>
                    <a:bodyPr/>
                    <a:lstStyle/>
                    <a:p>
                      <a:pPr algn="l" fontAlgn="b"/>
                      <a:r>
                        <a:rPr lang="en-US" sz="600" u="none" strike="noStrike" dirty="0" err="1">
                          <a:solidFill>
                            <a:srgbClr val="000000"/>
                          </a:solidFill>
                          <a:effectLst/>
                        </a:rPr>
                        <a:t>Phra</a:t>
                      </a:r>
                      <a:r>
                        <a:rPr lang="en-US" sz="600" u="none" strike="noStrike" dirty="0">
                          <a:solidFill>
                            <a:srgbClr val="000000"/>
                          </a:solidFill>
                          <a:effectLst/>
                        </a:rPr>
                        <a:t> Thong, Thailand</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p>
                    <a:p>
                      <a:pPr algn="l" fontAlgn="b"/>
                      <a:r>
                        <a:rPr lang="en-US" sz="600" u="none" strike="noStrike" dirty="0">
                          <a:solidFill>
                            <a:srgbClr val="000000"/>
                          </a:solidFill>
                          <a:effectLst/>
                        </a:rPr>
                        <a:t> </a:t>
                      </a:r>
                      <a:endParaRPr lang="en-US" sz="600" b="1"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tc>
                  <a:txBody>
                    <a:bodyPr/>
                    <a:lstStyle/>
                    <a:p>
                      <a:pPr algn="l" fontAlgn="b"/>
                      <a:r>
                        <a:rPr lang="en-US" sz="600" u="none" strike="noStrike" dirty="0">
                          <a:solidFill>
                            <a:srgbClr val="000000"/>
                          </a:solidFill>
                          <a:effectLst/>
                        </a:rPr>
                        <a:t>Phase 1</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1500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3450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2.3</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rowSpan="4">
                  <a:txBody>
                    <a:bodyPr/>
                    <a:lstStyle/>
                    <a:p>
                      <a:pPr algn="l" fontAlgn="b"/>
                      <a:r>
                        <a:rPr lang="en-US" sz="600" u="none" strike="noStrike" dirty="0">
                          <a:solidFill>
                            <a:srgbClr val="000000"/>
                          </a:solidFill>
                          <a:effectLst/>
                        </a:rPr>
                        <a:t>Brill et al., 2015</a:t>
                      </a:r>
                    </a:p>
                    <a:p>
                      <a:pPr algn="l"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36000" marR="2450" marT="2450" marB="18000" anchor="ctr">
                    <a:solidFill>
                      <a:schemeClr val="bg2"/>
                    </a:solidFill>
                  </a:tcPr>
                </a:tc>
                <a:extLst>
                  <a:ext uri="{0D108BD9-81ED-4DB2-BD59-A6C34878D82A}">
                    <a16:rowId xmlns:a16="http://schemas.microsoft.com/office/drawing/2014/main" val="2954194846"/>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Phase 3</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500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1350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2.7</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34795718"/>
                  </a:ext>
                </a:extLst>
              </a:tr>
              <a:tr h="5879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a:solidFill>
                            <a:srgbClr val="000000"/>
                          </a:solidFill>
                          <a:effectLst/>
                        </a:rPr>
                        <a:t>Phase 4</a:t>
                      </a:r>
                      <a:endParaRPr lang="en-US" sz="600" b="1" i="0" u="none" strike="noStrike">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a:solidFill>
                            <a:srgbClr val="000000"/>
                          </a:solidFill>
                          <a:effectLst/>
                        </a:rPr>
                        <a:t>1800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a:solidFill>
                            <a:srgbClr val="000000"/>
                          </a:solidFill>
                          <a:effectLst/>
                        </a:rPr>
                        <a:t>1800</a:t>
                      </a:r>
                      <a:endParaRPr lang="en-US" sz="600" b="0" i="0" u="none" strike="noStrike">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40406927"/>
                  </a:ext>
                </a:extLst>
              </a:tr>
              <a:tr h="61247">
                <a:tc vMerge="1">
                  <a:txBody>
                    <a:bodyPr/>
                    <a:lstStyle/>
                    <a:p>
                      <a:pPr algn="l" fontAlgn="b"/>
                      <a:endParaRPr lang="en-US" sz="1000" b="1"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tc>
                  <a:txBody>
                    <a:bodyPr/>
                    <a:lstStyle/>
                    <a:p>
                      <a:pPr algn="l" fontAlgn="b"/>
                      <a:r>
                        <a:rPr lang="en-US" sz="600" u="none" strike="noStrike" dirty="0">
                          <a:solidFill>
                            <a:srgbClr val="000000"/>
                          </a:solidFill>
                          <a:effectLst/>
                        </a:rPr>
                        <a:t>Phase 6</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800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vMerge="1">
                  <a:txBody>
                    <a:bodyPr/>
                    <a:lstStyle/>
                    <a:p>
                      <a:pPr algn="l" fontAlgn="b"/>
                      <a:endParaRPr lang="en-US" sz="1000" b="0" i="0" u="none" strike="noStrike" dirty="0">
                        <a:solidFill>
                          <a:srgbClr val="000000"/>
                        </a:solidFill>
                        <a:effectLst/>
                        <a:latin typeface="Calibri" panose="020F0502020204030204" pitchFamily="34" charset="0"/>
                      </a:endParaRPr>
                    </a:p>
                  </a:txBody>
                  <a:tcPr marL="2450" marR="2450" marT="24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6306957"/>
                  </a:ext>
                </a:extLst>
              </a:tr>
              <a:tr h="61247">
                <a:tc gridSpan="2">
                  <a:txBody>
                    <a:bodyPr/>
                    <a:lstStyle/>
                    <a:p>
                      <a:pPr algn="l" fontAlgn="b"/>
                      <a:r>
                        <a:rPr lang="en-US" sz="600" u="none" strike="noStrike" dirty="0" err="1">
                          <a:solidFill>
                            <a:srgbClr val="000000"/>
                          </a:solidFill>
                          <a:effectLst/>
                        </a:rPr>
                        <a:t>Kujukuri</a:t>
                      </a:r>
                      <a:r>
                        <a:rPr lang="en-US" sz="600" u="none" strike="noStrike" dirty="0">
                          <a:solidFill>
                            <a:srgbClr val="000000"/>
                          </a:solidFill>
                          <a:effectLst/>
                        </a:rPr>
                        <a:t>, Japan</a:t>
                      </a:r>
                      <a:endParaRPr lang="en-US" sz="600" b="1" i="0" u="none" strike="noStrike" dirty="0">
                        <a:solidFill>
                          <a:srgbClr val="000000"/>
                        </a:solidFill>
                        <a:effectLst/>
                        <a:latin typeface="Calibri" panose="020F0502020204030204" pitchFamily="34" charset="0"/>
                      </a:endParaRPr>
                    </a:p>
                  </a:txBody>
                  <a:tcPr marL="36000" marR="2450" marT="2450" marB="3600" anchor="b">
                    <a:solidFill>
                      <a:schemeClr val="bg2"/>
                    </a:solidFill>
                  </a:tcPr>
                </a:tc>
                <a:tc hMerge="1">
                  <a:txBody>
                    <a:bodyPr/>
                    <a:lstStyle/>
                    <a:p>
                      <a:pPr algn="l" fontAlgn="b"/>
                      <a:endParaRPr lang="en-US" sz="650" b="1" i="0" u="none" strike="noStrike" dirty="0">
                        <a:solidFill>
                          <a:srgbClr val="000000"/>
                        </a:solidFill>
                        <a:effectLst/>
                        <a:latin typeface="Calibri" panose="020F0502020204030204" pitchFamily="34" charset="0"/>
                      </a:endParaRPr>
                    </a:p>
                  </a:txBody>
                  <a:tcPr marL="36000" marR="2450" marT="2450" marB="0" anchor="b"/>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6000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10</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b"/>
                      <a:r>
                        <a:rPr lang="en-US" sz="600" u="none" strike="noStrike" dirty="0">
                          <a:solidFill>
                            <a:srgbClr val="000000"/>
                          </a:solidFill>
                          <a:effectLst/>
                        </a:rPr>
                        <a:t>-</a:t>
                      </a:r>
                      <a:endParaRPr lang="en-US" sz="600" b="0" i="0" u="none" strike="noStrike" dirty="0">
                        <a:solidFill>
                          <a:srgbClr val="000000"/>
                        </a:solidFill>
                        <a:effectLst/>
                        <a:latin typeface="+mn-lt"/>
                      </a:endParaRPr>
                    </a:p>
                  </a:txBody>
                  <a:tcPr marL="7620" marR="7620" marT="7620" marB="0" anchor="b">
                    <a:solidFill>
                      <a:schemeClr val="bg2"/>
                    </a:solidFill>
                  </a:tcPr>
                </a:tc>
                <a:tc>
                  <a:txBody>
                    <a:bodyPr/>
                    <a:lstStyle/>
                    <a:p>
                      <a:pPr algn="ctr" fontAlgn="b"/>
                      <a:r>
                        <a:rPr lang="en-US" sz="600" u="none" strike="noStrike" dirty="0">
                          <a:solidFill>
                            <a:srgbClr val="000000"/>
                          </a:solidFill>
                          <a:effectLst/>
                        </a:rPr>
                        <a:t>- </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ctr" fontAlgn="ctr"/>
                      <a:r>
                        <a:rPr lang="en-US" sz="600" u="none" strike="noStrike" dirty="0">
                          <a:solidFill>
                            <a:srgbClr val="000000"/>
                          </a:solidFill>
                          <a:effectLst/>
                        </a:rPr>
                        <a:t>0.002</a:t>
                      </a:r>
                      <a:endParaRPr lang="en-US" sz="600" b="0" i="0" u="none" strike="noStrike" dirty="0">
                        <a:solidFill>
                          <a:srgbClr val="000000"/>
                        </a:solidFill>
                        <a:effectLst/>
                        <a:latin typeface="Calibri" panose="020F0502020204030204" pitchFamily="34" charset="0"/>
                      </a:endParaRPr>
                    </a:p>
                  </a:txBody>
                  <a:tcPr marL="2450" marR="2450" marT="2450" marB="0" anchor="ctr">
                    <a:solidFill>
                      <a:schemeClr val="bg2"/>
                    </a:solidFill>
                  </a:tcPr>
                </a:tc>
                <a:tc>
                  <a:txBody>
                    <a:bodyPr/>
                    <a:lstStyle/>
                    <a:p>
                      <a:pPr algn="l" fontAlgn="b"/>
                      <a:r>
                        <a:rPr lang="en-US" sz="600" u="none" strike="noStrike" dirty="0">
                          <a:solidFill>
                            <a:srgbClr val="000000"/>
                          </a:solidFill>
                          <a:effectLst/>
                        </a:rPr>
                        <a:t>Tamura et al., 2008</a:t>
                      </a:r>
                      <a:endParaRPr lang="en-US" sz="600" b="0" i="0" u="none" strike="noStrike" dirty="0">
                        <a:solidFill>
                          <a:srgbClr val="000000"/>
                        </a:solidFill>
                        <a:effectLst/>
                        <a:latin typeface="Calibri" panose="020F0502020204030204" pitchFamily="34" charset="0"/>
                      </a:endParaRPr>
                    </a:p>
                  </a:txBody>
                  <a:tcPr marL="36000" marR="2450" marT="2450" marB="18000" anchor="b">
                    <a:solidFill>
                      <a:schemeClr val="bg2"/>
                    </a:solidFill>
                  </a:tcPr>
                </a:tc>
                <a:extLst>
                  <a:ext uri="{0D108BD9-81ED-4DB2-BD59-A6C34878D82A}">
                    <a16:rowId xmlns:a16="http://schemas.microsoft.com/office/drawing/2014/main" val="2900395316"/>
                  </a:ext>
                </a:extLst>
              </a:tr>
            </a:tbl>
          </a:graphicData>
        </a:graphic>
      </p:graphicFrame>
      <p:sp>
        <p:nvSpPr>
          <p:cNvPr id="4" name="Rectangle 3"/>
          <p:cNvSpPr/>
          <p:nvPr/>
        </p:nvSpPr>
        <p:spPr>
          <a:xfrm>
            <a:off x="4048229" y="101325"/>
            <a:ext cx="642625" cy="6667599"/>
          </a:xfrm>
          <a:prstGeom prst="rect">
            <a:avLst/>
          </a:prstGeom>
          <a:solidFill>
            <a:srgbClr val="FFFF66">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27751" y="93133"/>
            <a:ext cx="551604" cy="6667599"/>
          </a:xfrm>
          <a:prstGeom prst="rect">
            <a:avLst/>
          </a:prstGeom>
          <a:solidFill>
            <a:srgbClr val="FFFF66">
              <a:alpha val="2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A20670-CFE6-43F8-9A45-9B8D04FA8B6A}"/>
              </a:ext>
            </a:extLst>
          </p:cNvPr>
          <p:cNvSpPr/>
          <p:nvPr/>
        </p:nvSpPr>
        <p:spPr>
          <a:xfrm>
            <a:off x="7689851" y="6327772"/>
            <a:ext cx="3308349" cy="378857"/>
          </a:xfrm>
          <a:prstGeom prst="rect">
            <a:avLst/>
          </a:prstGeom>
          <a:solidFill>
            <a:schemeClr val="bg2">
              <a:alpha val="22000"/>
            </a:schemeClr>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05BEE254-F516-47D8-A041-04CBBBB37687}"/>
              </a:ext>
            </a:extLst>
          </p:cNvPr>
          <p:cNvSpPr/>
          <p:nvPr/>
        </p:nvSpPr>
        <p:spPr>
          <a:xfrm>
            <a:off x="9003982" y="6424556"/>
            <a:ext cx="158143" cy="180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2200B5B-22B0-4A72-A7F1-19A73CAC4FFE}"/>
              </a:ext>
            </a:extLst>
          </p:cNvPr>
          <p:cNvGrpSpPr/>
          <p:nvPr/>
        </p:nvGrpSpPr>
        <p:grpSpPr>
          <a:xfrm>
            <a:off x="7919159" y="6355291"/>
            <a:ext cx="937286" cy="323165"/>
            <a:chOff x="7867650" y="6245810"/>
            <a:chExt cx="1066828" cy="323165"/>
          </a:xfrm>
        </p:grpSpPr>
        <p:sp>
          <p:nvSpPr>
            <p:cNvPr id="25" name="Rectangle 24">
              <a:extLst>
                <a:ext uri="{FF2B5EF4-FFF2-40B4-BE49-F238E27FC236}">
                  <a16:creationId xmlns:a16="http://schemas.microsoft.com/office/drawing/2014/main" id="{E8754D32-374A-41D2-B9D7-12D9F2A8273C}"/>
                </a:ext>
              </a:extLst>
            </p:cNvPr>
            <p:cNvSpPr/>
            <p:nvPr/>
          </p:nvSpPr>
          <p:spPr>
            <a:xfrm>
              <a:off x="7867650" y="6315075"/>
              <a:ext cx="180000" cy="1800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9C4160C-5F6E-4475-B0F8-4B35EB3917B6}"/>
                </a:ext>
              </a:extLst>
            </p:cNvPr>
            <p:cNvSpPr txBox="1"/>
            <p:nvPr/>
          </p:nvSpPr>
          <p:spPr>
            <a:xfrm>
              <a:off x="8051759" y="6245810"/>
              <a:ext cx="882719" cy="323165"/>
            </a:xfrm>
            <a:prstGeom prst="rect">
              <a:avLst/>
            </a:prstGeom>
            <a:noFill/>
          </p:spPr>
          <p:txBody>
            <a:bodyPr wrap="none" rtlCol="0">
              <a:spAutoFit/>
            </a:bodyPr>
            <a:lstStyle/>
            <a:p>
              <a:r>
                <a:rPr lang="en-US" sz="1500" dirty="0"/>
                <a:t>Group I</a:t>
              </a:r>
            </a:p>
          </p:txBody>
        </p:sp>
      </p:grpSp>
      <p:sp>
        <p:nvSpPr>
          <p:cNvPr id="21" name="TextBox 20">
            <a:extLst>
              <a:ext uri="{FF2B5EF4-FFF2-40B4-BE49-F238E27FC236}">
                <a16:creationId xmlns:a16="http://schemas.microsoft.com/office/drawing/2014/main" id="{BC14E986-DF73-4C09-8E71-C4DB9155C7D2}"/>
              </a:ext>
            </a:extLst>
          </p:cNvPr>
          <p:cNvSpPr txBox="1"/>
          <p:nvPr/>
        </p:nvSpPr>
        <p:spPr>
          <a:xfrm>
            <a:off x="9146333" y="6363758"/>
            <a:ext cx="817211" cy="323165"/>
          </a:xfrm>
          <a:prstGeom prst="rect">
            <a:avLst/>
          </a:prstGeom>
          <a:noFill/>
        </p:spPr>
        <p:txBody>
          <a:bodyPr wrap="none" rtlCol="0">
            <a:spAutoFit/>
          </a:bodyPr>
          <a:lstStyle/>
          <a:p>
            <a:r>
              <a:rPr lang="en-US" sz="1500" dirty="0"/>
              <a:t>Group II</a:t>
            </a:r>
          </a:p>
        </p:txBody>
      </p:sp>
      <p:sp>
        <p:nvSpPr>
          <p:cNvPr id="23" name="Oval 22">
            <a:extLst>
              <a:ext uri="{FF2B5EF4-FFF2-40B4-BE49-F238E27FC236}">
                <a16:creationId xmlns:a16="http://schemas.microsoft.com/office/drawing/2014/main" id="{4CB5B667-D88B-4A65-A97B-5EC714E43E12}"/>
              </a:ext>
            </a:extLst>
          </p:cNvPr>
          <p:cNvSpPr>
            <a:spLocks noChangeAspect="1"/>
          </p:cNvSpPr>
          <p:nvPr/>
        </p:nvSpPr>
        <p:spPr>
          <a:xfrm>
            <a:off x="10088137" y="6437184"/>
            <a:ext cx="180000" cy="180000"/>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D463F8F-CA0E-42A3-96FA-F707066B3616}"/>
              </a:ext>
            </a:extLst>
          </p:cNvPr>
          <p:cNvSpPr txBox="1"/>
          <p:nvPr/>
        </p:nvSpPr>
        <p:spPr>
          <a:xfrm>
            <a:off x="10267629" y="6355291"/>
            <a:ext cx="620683" cy="323165"/>
          </a:xfrm>
          <a:prstGeom prst="rect">
            <a:avLst/>
          </a:prstGeom>
          <a:noFill/>
        </p:spPr>
        <p:txBody>
          <a:bodyPr wrap="none" rtlCol="0">
            <a:spAutoFit/>
          </a:bodyPr>
          <a:lstStyle/>
          <a:p>
            <a:r>
              <a:rPr lang="en-US" sz="1500" dirty="0"/>
              <a:t>Mean</a:t>
            </a:r>
          </a:p>
        </p:txBody>
      </p:sp>
      <p:pic>
        <p:nvPicPr>
          <p:cNvPr id="15" name="Picture 14">
            <a:extLst>
              <a:ext uri="{FF2B5EF4-FFF2-40B4-BE49-F238E27FC236}">
                <a16:creationId xmlns:a16="http://schemas.microsoft.com/office/drawing/2014/main" id="{A0D06848-36DE-4207-9023-6E83DCC766F0}"/>
              </a:ext>
            </a:extLst>
          </p:cNvPr>
          <p:cNvPicPr>
            <a:picLocks noChangeAspect="1"/>
          </p:cNvPicPr>
          <p:nvPr/>
        </p:nvPicPr>
        <p:blipFill>
          <a:blip r:embed="rId3"/>
          <a:stretch>
            <a:fillRect/>
          </a:stretch>
        </p:blipFill>
        <p:spPr>
          <a:xfrm>
            <a:off x="6869984" y="3279532"/>
            <a:ext cx="4787844" cy="2715768"/>
          </a:xfrm>
          <a:prstGeom prst="rect">
            <a:avLst/>
          </a:prstGeom>
        </p:spPr>
      </p:pic>
      <p:pic>
        <p:nvPicPr>
          <p:cNvPr id="32" name="Picture 31">
            <a:extLst>
              <a:ext uri="{FF2B5EF4-FFF2-40B4-BE49-F238E27FC236}">
                <a16:creationId xmlns:a16="http://schemas.microsoft.com/office/drawing/2014/main" id="{66E152E2-4087-4EB2-BE58-7A7F23F23967}"/>
              </a:ext>
            </a:extLst>
          </p:cNvPr>
          <p:cNvPicPr>
            <a:picLocks noChangeAspect="1"/>
          </p:cNvPicPr>
          <p:nvPr/>
        </p:nvPicPr>
        <p:blipFill>
          <a:blip r:embed="rId4"/>
          <a:stretch>
            <a:fillRect/>
          </a:stretch>
        </p:blipFill>
        <p:spPr>
          <a:xfrm>
            <a:off x="7334815" y="872223"/>
            <a:ext cx="3958206" cy="2103120"/>
          </a:xfrm>
          <a:prstGeom prst="rect">
            <a:avLst/>
          </a:prstGeom>
        </p:spPr>
      </p:pic>
      <p:sp>
        <p:nvSpPr>
          <p:cNvPr id="5" name="Rectangle 4"/>
          <p:cNvSpPr/>
          <p:nvPr/>
        </p:nvSpPr>
        <p:spPr>
          <a:xfrm>
            <a:off x="6913528" y="3307814"/>
            <a:ext cx="4668873" cy="2644413"/>
          </a:xfrm>
          <a:prstGeom prst="rect">
            <a:avLst/>
          </a:prstGeom>
          <a:noFill/>
          <a:ln w="98425">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665CF9-F8A1-441C-9077-B5F348391AEB}"/>
              </a:ext>
            </a:extLst>
          </p:cNvPr>
          <p:cNvSpPr txBox="1"/>
          <p:nvPr/>
        </p:nvSpPr>
        <p:spPr>
          <a:xfrm>
            <a:off x="-46994" y="6544280"/>
            <a:ext cx="421959" cy="307777"/>
          </a:xfrm>
          <a:prstGeom prst="rect">
            <a:avLst/>
          </a:prstGeom>
          <a:noFill/>
        </p:spPr>
        <p:txBody>
          <a:bodyPr wrap="square" rtlCol="0">
            <a:spAutoFit/>
          </a:bodyPr>
          <a:lstStyle/>
          <a:p>
            <a:r>
              <a:rPr lang="en-US" sz="1400" dirty="0">
                <a:solidFill>
                  <a:schemeClr val="bg1">
                    <a:lumMod val="95000"/>
                  </a:schemeClr>
                </a:solidFill>
              </a:rPr>
              <a:t>14</a:t>
            </a:r>
            <a:endParaRPr lang="en-US" sz="1600" dirty="0">
              <a:solidFill>
                <a:schemeClr val="bg1">
                  <a:lumMod val="95000"/>
                </a:schemeClr>
              </a:solidFill>
            </a:endParaRPr>
          </a:p>
        </p:txBody>
      </p:sp>
    </p:spTree>
    <p:extLst>
      <p:ext uri="{BB962C8B-B14F-4D97-AF65-F5344CB8AC3E}">
        <p14:creationId xmlns:p14="http://schemas.microsoft.com/office/powerpoint/2010/main" val="396411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4BAAA-B395-4B11-859A-BAAC2DA4AA23}"/>
              </a:ext>
            </a:extLst>
          </p:cNvPr>
          <p:cNvPicPr>
            <a:picLocks noChangeAspect="1"/>
          </p:cNvPicPr>
          <p:nvPr/>
        </p:nvPicPr>
        <p:blipFill rotWithShape="1">
          <a:blip r:embed="rId2"/>
          <a:srcRect r="14385" b="16385"/>
          <a:stretch/>
        </p:blipFill>
        <p:spPr>
          <a:xfrm>
            <a:off x="3990976" y="273403"/>
            <a:ext cx="8039099" cy="6013385"/>
          </a:xfrm>
          <a:prstGeom prst="rect">
            <a:avLst/>
          </a:prstGeom>
        </p:spPr>
      </p:pic>
      <p:sp>
        <p:nvSpPr>
          <p:cNvPr id="4" name="TextBox 3">
            <a:extLst>
              <a:ext uri="{FF2B5EF4-FFF2-40B4-BE49-F238E27FC236}">
                <a16:creationId xmlns:a16="http://schemas.microsoft.com/office/drawing/2014/main" id="{52CEE7D1-4E04-4510-9992-A9CE4C4DC6A0}"/>
              </a:ext>
            </a:extLst>
          </p:cNvPr>
          <p:cNvSpPr txBox="1"/>
          <p:nvPr/>
        </p:nvSpPr>
        <p:spPr>
          <a:xfrm>
            <a:off x="10594001" y="6286788"/>
            <a:ext cx="1508746" cy="276999"/>
          </a:xfrm>
          <a:prstGeom prst="rect">
            <a:avLst/>
          </a:prstGeom>
          <a:noFill/>
        </p:spPr>
        <p:txBody>
          <a:bodyPr wrap="none" rtlCol="0">
            <a:spAutoFit/>
          </a:bodyPr>
          <a:lstStyle/>
          <a:p>
            <a:r>
              <a:rPr lang="en-US" sz="1200" dirty="0"/>
              <a:t>NASA/USGS Landsat</a:t>
            </a:r>
          </a:p>
        </p:txBody>
      </p:sp>
      <p:sp>
        <p:nvSpPr>
          <p:cNvPr id="5" name="Title 1">
            <a:extLst>
              <a:ext uri="{FF2B5EF4-FFF2-40B4-BE49-F238E27FC236}">
                <a16:creationId xmlns:a16="http://schemas.microsoft.com/office/drawing/2014/main" id="{705FA0C1-236C-4E03-9CB8-C1B066D6A8DC}"/>
              </a:ext>
            </a:extLst>
          </p:cNvPr>
          <p:cNvSpPr>
            <a:spLocks noGrp="1"/>
          </p:cNvSpPr>
          <p:nvPr>
            <p:ph type="title"/>
          </p:nvPr>
        </p:nvSpPr>
        <p:spPr>
          <a:xfrm>
            <a:off x="722243" y="684938"/>
            <a:ext cx="2596149" cy="1499616"/>
          </a:xfrm>
        </p:spPr>
        <p:txBody>
          <a:bodyPr/>
          <a:lstStyle/>
          <a:p>
            <a:r>
              <a:rPr lang="en-US" dirty="0"/>
              <a:t>THANK YOU!</a:t>
            </a:r>
          </a:p>
        </p:txBody>
      </p:sp>
      <p:grpSp>
        <p:nvGrpSpPr>
          <p:cNvPr id="6" name="Group 5">
            <a:extLst>
              <a:ext uri="{FF2B5EF4-FFF2-40B4-BE49-F238E27FC236}">
                <a16:creationId xmlns:a16="http://schemas.microsoft.com/office/drawing/2014/main" id="{DD633787-91F7-409C-97DD-D22D4723521F}"/>
              </a:ext>
            </a:extLst>
          </p:cNvPr>
          <p:cNvGrpSpPr/>
          <p:nvPr/>
        </p:nvGrpSpPr>
        <p:grpSpPr>
          <a:xfrm>
            <a:off x="274427" y="4140939"/>
            <a:ext cx="2163491" cy="1054899"/>
            <a:chOff x="2687215" y="3153206"/>
            <a:chExt cx="2163491" cy="1054899"/>
          </a:xfrm>
        </p:grpSpPr>
        <p:sp>
          <p:nvSpPr>
            <p:cNvPr id="7" name="Rectangle 6">
              <a:extLst>
                <a:ext uri="{FF2B5EF4-FFF2-40B4-BE49-F238E27FC236}">
                  <a16:creationId xmlns:a16="http://schemas.microsoft.com/office/drawing/2014/main" id="{AE583217-E9E7-49E2-B0E0-0366B8E3C863}"/>
                </a:ext>
              </a:extLst>
            </p:cNvPr>
            <p:cNvSpPr/>
            <p:nvPr/>
          </p:nvSpPr>
          <p:spPr>
            <a:xfrm>
              <a:off x="2687215" y="3180465"/>
              <a:ext cx="2155373" cy="999647"/>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E001C47-7BDC-4FAE-85BB-AAE41A91684F}"/>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9689"/>
                      </a14:imgEffect>
                      <a14:imgEffect>
                        <a14:saturation sat="4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87215" y="3153206"/>
              <a:ext cx="2163491" cy="1054899"/>
            </a:xfrm>
            <a:prstGeom prst="rect">
              <a:avLst/>
            </a:prstGeom>
          </p:spPr>
        </p:pic>
      </p:grpSp>
      <p:grpSp>
        <p:nvGrpSpPr>
          <p:cNvPr id="9" name="Group 8">
            <a:extLst>
              <a:ext uri="{FF2B5EF4-FFF2-40B4-BE49-F238E27FC236}">
                <a16:creationId xmlns:a16="http://schemas.microsoft.com/office/drawing/2014/main" id="{20579315-7B37-40FF-BFAE-80A7401018A3}"/>
              </a:ext>
            </a:extLst>
          </p:cNvPr>
          <p:cNvGrpSpPr/>
          <p:nvPr/>
        </p:nvGrpSpPr>
        <p:grpSpPr>
          <a:xfrm>
            <a:off x="274427" y="2971973"/>
            <a:ext cx="1257050" cy="1137632"/>
            <a:chOff x="3026600" y="4142057"/>
            <a:chExt cx="1257050" cy="1137632"/>
          </a:xfrm>
        </p:grpSpPr>
        <p:sp>
          <p:nvSpPr>
            <p:cNvPr id="10" name="Rectangle 9">
              <a:extLst>
                <a:ext uri="{FF2B5EF4-FFF2-40B4-BE49-F238E27FC236}">
                  <a16:creationId xmlns:a16="http://schemas.microsoft.com/office/drawing/2014/main" id="{F0E4C4A8-423E-4395-8A62-583B7127CBF3}"/>
                </a:ext>
              </a:extLst>
            </p:cNvPr>
            <p:cNvSpPr/>
            <p:nvPr/>
          </p:nvSpPr>
          <p:spPr>
            <a:xfrm>
              <a:off x="3026600" y="4142057"/>
              <a:ext cx="1257050" cy="113763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67A2A46-CBC3-4B46-A66E-4EF7F4D11481}"/>
                </a:ext>
              </a:extLst>
            </p:cNvPr>
            <p:cNvPicPr>
              <a:picLocks noChangeAspect="1"/>
            </p:cNvPicPr>
            <p:nvPr/>
          </p:nvPicPr>
          <p:blipFill>
            <a:blip r:embed="rId5"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saturation sat="35000"/>
                      </a14:imgEffect>
                      <a14:imgEffect>
                        <a14:brightnessContrast bright="48000" contrast="26000"/>
                      </a14:imgEffect>
                    </a14:imgLayer>
                  </a14:imgProps>
                </a:ext>
                <a:ext uri="{28A0092B-C50C-407E-A947-70E740481C1C}">
                  <a14:useLocalDpi xmlns:a14="http://schemas.microsoft.com/office/drawing/2010/main" val="0"/>
                </a:ext>
              </a:extLst>
            </a:blip>
            <a:stretch>
              <a:fillRect/>
            </a:stretch>
          </p:blipFill>
          <p:spPr>
            <a:xfrm>
              <a:off x="3045262" y="4160719"/>
              <a:ext cx="1196372" cy="1101043"/>
            </a:xfrm>
            <a:prstGeom prst="rect">
              <a:avLst/>
            </a:prstGeom>
          </p:spPr>
        </p:pic>
      </p:grpSp>
      <p:pic>
        <p:nvPicPr>
          <p:cNvPr id="12" name="Picture 2" descr="https://attachment.outlook.office.net/owa/jatorre1@my.uno.edu/service.svc/s/GetFileAttachment?id=AAMkADE1YTdmODkzLTViNmMtNGVjMy1hOWM5LTAyY2UyNTg4MzE1MgBGAAAAAAC9tKkBe96gTIOPSg32m31iBwAjKCsKaD7RSIQ6XHj0J9h6AAAAAAJTAAAJbAboRV8oSbHz1bXKcBFLAARynAxGAAABEgAQAIvURD7UP0dBi%2BvU8iwmf0A%3D&amp;X-OWA-CANARY=ZnzatZtExUqA9T8nvAWwL8DooOTsGNYYjKCWjkamM4VICKU5OJlXvQ2NplTO4p16gKtVAgHs6Cg.&amp;token=eyJhbGciOiJSUzI1NiIsImtpZCI6IjA2MDBGOUY2NzQ2MjA3MzdFNzM0MDRFMjg3QzQ1QTgxOENCN0NFQjgiLCJ4NXQiOiJCZ0Q1OW5SaUJ6Zm5OQVRpaDhSYWdZeTN6cmciLCJ0eXAiOiJKV1QifQ.eyJ2ZXIiOiJFeGNoYW5nZS5DYWxsYmFjay5WMSIsImFwcGN0eHNlbmRlciI6Ik93YURvd25sb2FkQDMxZDRkYmY1LTQwMDQtNDQ2OS1iZmVlLWRmMjk0YTlkZTE1MCIsImFwcGN0eCI6IntcIm1zZXhjaHByb3RcIjpcIm93YVwiLFwicHJpbWFyeXNpZFwiOlwiUy0xLTUtMjEtMzU5MDg0MzgxOC0zMDA0OTYwMTYzLTQyMzMzNjYzMDktNTk0ODEwM1wiLFwicHVpZFwiOlwiMTE1MzgzNjI5NjEzNjMzNzE4M1wiLFwib2lkXCI6XCI1ZDM0MDFkOC1mYTlmLTQ5YWItOGRjNC1jOWUyYjM0NGFlNDBcIixcInNjb3BlXCI6XCJPd2FEb3dubG9hZFwifSIsIm5iZiI6MTUzNjc4MzQwNSwiZXhwIjoxNTM2Nzg0MDA1LCJpc3MiOiIwMDAwMDAwMi0wMDAwLTBmZjEtY2UwMC0wMDAwMDAwMDAwMDBAMzFkNGRiZjUtNDAwNC00NDY5LWJmZWUtZGYyOTRhOWRlMTUwIiwiYXVkIjoiMDAwMDAwMDItMDAwMC0wZmYxLWNlMDAtMDAwMDAwMDAwMDAwL2F0dGFjaG1lbnQub3V0bG9vay5vZmZpY2UubmV0QDMxZDRkYmY1LTQwMDQtNDQ2OS1iZmVlLWRmMjk0YTlkZTE1MCJ9.T8kXYYg6hGrZA7MdDeij9ohqRVx3ce3JO7jjDRW0r1-L7k9V1vKa-GWwoou49E6eb2vDhHsqWeHooTSrBWc9vlS4rDN2dBtbAqynq5Logu6OOcCTlB4QaZoW8CEwQ2RVcSH4tOc1xRhz05cC8urBs8fmndKUt7bDzboDEu6j47Ya0VOah8YmCs7FJfJ-XHZMfTIsIFEvVjFbiWgIBpe6Y2xOE2o2ZE3eNIpm9QoRPq-d6DC0uyKsePa28xrSSjXnEz5kYrVi3nz-gIEO6_DcjkXKulHnpLBy7OQInC4QU8AU92rH0B4z8HfH9ZBBEgfcds2rr3illm3r1U_CGR5JBw&amp;owa=outlook.office.com&amp;isImagePreview=True">
            <a:extLst>
              <a:ext uri="{FF2B5EF4-FFF2-40B4-BE49-F238E27FC236}">
                <a16:creationId xmlns:a16="http://schemas.microsoft.com/office/drawing/2014/main" id="{5370A502-B09A-40B7-BA7E-1E3BE7F1C1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4846" y="6028158"/>
            <a:ext cx="2252652" cy="37356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D1D02C2-67A5-4530-8301-FD69324A25BC}"/>
              </a:ext>
            </a:extLst>
          </p:cNvPr>
          <p:cNvPicPr>
            <a:picLocks noChangeAspect="1"/>
          </p:cNvPicPr>
          <p:nvPr/>
        </p:nvPicPr>
        <p:blipFill>
          <a:blip r:embed="rId9">
            <a:lum bright="-20000" contrast="40000"/>
          </a:blip>
          <a:stretch>
            <a:fillRect/>
          </a:stretch>
        </p:blipFill>
        <p:spPr>
          <a:xfrm>
            <a:off x="274427" y="5357953"/>
            <a:ext cx="1113432" cy="494428"/>
          </a:xfrm>
          <a:prstGeom prst="rect">
            <a:avLst/>
          </a:prstGeom>
          <a:ln>
            <a:solidFill>
              <a:schemeClr val="bg1">
                <a:lumMod val="85000"/>
              </a:schemeClr>
            </a:solidFill>
          </a:ln>
        </p:spPr>
      </p:pic>
      <p:sp>
        <p:nvSpPr>
          <p:cNvPr id="14" name="TextBox 13">
            <a:extLst>
              <a:ext uri="{FF2B5EF4-FFF2-40B4-BE49-F238E27FC236}">
                <a16:creationId xmlns:a16="http://schemas.microsoft.com/office/drawing/2014/main" id="{20E5408D-41AE-4669-887F-98CA688B7D23}"/>
              </a:ext>
            </a:extLst>
          </p:cNvPr>
          <p:cNvSpPr txBox="1"/>
          <p:nvPr/>
        </p:nvSpPr>
        <p:spPr>
          <a:xfrm>
            <a:off x="1401172" y="5398622"/>
            <a:ext cx="1707134" cy="338554"/>
          </a:xfrm>
          <a:prstGeom prst="rect">
            <a:avLst/>
          </a:prstGeom>
          <a:noFill/>
        </p:spPr>
        <p:txBody>
          <a:bodyPr wrap="none" rtlCol="0">
            <a:spAutoFit/>
          </a:bodyPr>
          <a:lstStyle/>
          <a:p>
            <a:r>
              <a:rPr lang="en-US" sz="1600" dirty="0"/>
              <a:t>Duncan FitzGerald</a:t>
            </a:r>
          </a:p>
        </p:txBody>
      </p:sp>
      <p:sp>
        <p:nvSpPr>
          <p:cNvPr id="15" name="TextBox 14">
            <a:extLst>
              <a:ext uri="{FF2B5EF4-FFF2-40B4-BE49-F238E27FC236}">
                <a16:creationId xmlns:a16="http://schemas.microsoft.com/office/drawing/2014/main" id="{2489F547-E86E-44D3-921C-E74974E7955E}"/>
              </a:ext>
            </a:extLst>
          </p:cNvPr>
          <p:cNvSpPr txBox="1"/>
          <p:nvPr/>
        </p:nvSpPr>
        <p:spPr>
          <a:xfrm>
            <a:off x="2527498" y="6013283"/>
            <a:ext cx="1463478" cy="338554"/>
          </a:xfrm>
          <a:prstGeom prst="rect">
            <a:avLst/>
          </a:prstGeom>
          <a:noFill/>
        </p:spPr>
        <p:txBody>
          <a:bodyPr wrap="none" rtlCol="0">
            <a:spAutoFit/>
          </a:bodyPr>
          <a:lstStyle/>
          <a:p>
            <a:r>
              <a:rPr lang="en-US" sz="1600" dirty="0"/>
              <a:t>Kenneth </a:t>
            </a:r>
            <a:r>
              <a:rPr lang="en-US" sz="1600" dirty="0" err="1"/>
              <a:t>Lepper</a:t>
            </a:r>
            <a:endParaRPr lang="en-US" sz="1600" dirty="0"/>
          </a:p>
        </p:txBody>
      </p:sp>
      <p:sp>
        <p:nvSpPr>
          <p:cNvPr id="16" name="TextBox 15">
            <a:extLst>
              <a:ext uri="{FF2B5EF4-FFF2-40B4-BE49-F238E27FC236}">
                <a16:creationId xmlns:a16="http://schemas.microsoft.com/office/drawing/2014/main" id="{D23445F6-6E6D-4731-9373-07E67175859E}"/>
              </a:ext>
            </a:extLst>
          </p:cNvPr>
          <p:cNvSpPr txBox="1"/>
          <p:nvPr/>
        </p:nvSpPr>
        <p:spPr>
          <a:xfrm>
            <a:off x="1659476" y="3110833"/>
            <a:ext cx="1579278" cy="830997"/>
          </a:xfrm>
          <a:prstGeom prst="rect">
            <a:avLst/>
          </a:prstGeom>
          <a:noFill/>
        </p:spPr>
        <p:txBody>
          <a:bodyPr wrap="none" rtlCol="0">
            <a:spAutoFit/>
          </a:bodyPr>
          <a:lstStyle/>
          <a:p>
            <a:r>
              <a:rPr lang="en-US" sz="1600" dirty="0"/>
              <a:t>Julie Torres</a:t>
            </a:r>
          </a:p>
          <a:p>
            <a:r>
              <a:rPr lang="en-US" sz="1600" dirty="0"/>
              <a:t>Mark Kulp</a:t>
            </a:r>
          </a:p>
          <a:p>
            <a:r>
              <a:rPr lang="en-US" sz="1600" dirty="0" err="1"/>
              <a:t>Ioannis</a:t>
            </a:r>
            <a:r>
              <a:rPr lang="en-US" sz="1600" dirty="0"/>
              <a:t> Georgiou</a:t>
            </a:r>
          </a:p>
        </p:txBody>
      </p:sp>
      <p:sp>
        <p:nvSpPr>
          <p:cNvPr id="17" name="TextBox 16">
            <a:extLst>
              <a:ext uri="{FF2B5EF4-FFF2-40B4-BE49-F238E27FC236}">
                <a16:creationId xmlns:a16="http://schemas.microsoft.com/office/drawing/2014/main" id="{86BF093D-B351-43D8-BA8E-5CD725381BFD}"/>
              </a:ext>
            </a:extLst>
          </p:cNvPr>
          <p:cNvSpPr txBox="1"/>
          <p:nvPr/>
        </p:nvSpPr>
        <p:spPr>
          <a:xfrm>
            <a:off x="8454" y="6525426"/>
            <a:ext cx="421959" cy="307777"/>
          </a:xfrm>
          <a:prstGeom prst="rect">
            <a:avLst/>
          </a:prstGeom>
          <a:noFill/>
        </p:spPr>
        <p:txBody>
          <a:bodyPr wrap="square" rtlCol="0">
            <a:spAutoFit/>
          </a:bodyPr>
          <a:lstStyle/>
          <a:p>
            <a:r>
              <a:rPr lang="en-US" sz="1400" dirty="0">
                <a:solidFill>
                  <a:schemeClr val="bg1">
                    <a:lumMod val="95000"/>
                  </a:schemeClr>
                </a:solidFill>
              </a:rPr>
              <a:t>15</a:t>
            </a:r>
            <a:endParaRPr lang="en-US" sz="1600" dirty="0">
              <a:solidFill>
                <a:schemeClr val="bg1">
                  <a:lumMod val="95000"/>
                </a:schemeClr>
              </a:solidFill>
            </a:endParaRPr>
          </a:p>
        </p:txBody>
      </p:sp>
    </p:spTree>
    <p:extLst>
      <p:ext uri="{BB962C8B-B14F-4D97-AF65-F5344CB8AC3E}">
        <p14:creationId xmlns:p14="http://schemas.microsoft.com/office/powerpoint/2010/main" val="300611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1000" contrast="23000"/>
                    </a14:imgEffect>
                  </a14:imgLayer>
                </a14:imgProps>
              </a:ext>
              <a:ext uri="{28A0092B-C50C-407E-A947-70E740481C1C}">
                <a14:useLocalDpi xmlns:a14="http://schemas.microsoft.com/office/drawing/2010/main" val="0"/>
              </a:ext>
            </a:extLst>
          </a:blip>
          <a:srcRect l="1" t="11592" r="17286" b="14309"/>
          <a:stretch/>
        </p:blipFill>
        <p:spPr>
          <a:xfrm>
            <a:off x="2402071" y="1903158"/>
            <a:ext cx="9429408" cy="4761579"/>
          </a:xfrm>
          <a:prstGeom prst="rect">
            <a:avLst/>
          </a:prstGeom>
          <a:solidFill>
            <a:srgbClr val="FFFFFF">
              <a:shade val="85000"/>
            </a:srgbClr>
          </a:solidFill>
          <a:ln w="28575" cap="sq">
            <a:solidFill>
              <a:schemeClr val="bg2">
                <a:lumMod val="50000"/>
              </a:schemeClr>
            </a:solidFill>
            <a:miter lim="800000"/>
          </a:ln>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9723586" y="3601919"/>
            <a:ext cx="1059906" cy="307777"/>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Grand Isle</a:t>
            </a:r>
          </a:p>
        </p:txBody>
      </p:sp>
      <p:sp>
        <p:nvSpPr>
          <p:cNvPr id="4" name="TextBox 3"/>
          <p:cNvSpPr txBox="1"/>
          <p:nvPr/>
        </p:nvSpPr>
        <p:spPr>
          <a:xfrm rot="19478695">
            <a:off x="7293963" y="4865983"/>
            <a:ext cx="1816523"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Caminada Headland</a:t>
            </a:r>
          </a:p>
        </p:txBody>
      </p:sp>
      <p:sp>
        <p:nvSpPr>
          <p:cNvPr id="5" name="TextBox 4"/>
          <p:cNvSpPr txBox="1"/>
          <p:nvPr/>
        </p:nvSpPr>
        <p:spPr>
          <a:xfrm>
            <a:off x="2900978" y="5946550"/>
            <a:ext cx="1441164"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Timbalier Island</a:t>
            </a:r>
          </a:p>
        </p:txBody>
      </p:sp>
      <p:sp>
        <p:nvSpPr>
          <p:cNvPr id="6" name="TextBox 5"/>
          <p:cNvSpPr txBox="1"/>
          <p:nvPr/>
        </p:nvSpPr>
        <p:spPr>
          <a:xfrm>
            <a:off x="5278946" y="5905639"/>
            <a:ext cx="1368965"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E. Timbalier Is.</a:t>
            </a:r>
          </a:p>
        </p:txBody>
      </p:sp>
      <p:sp>
        <p:nvSpPr>
          <p:cNvPr id="7" name="TextBox 6"/>
          <p:cNvSpPr txBox="1"/>
          <p:nvPr/>
        </p:nvSpPr>
        <p:spPr>
          <a:xfrm>
            <a:off x="8038272" y="2338084"/>
            <a:ext cx="960519" cy="523220"/>
          </a:xfrm>
          <a:prstGeom prst="rect">
            <a:avLst/>
          </a:prstGeom>
          <a:noFill/>
        </p:spPr>
        <p:txBody>
          <a:bodyPr wrap="none" rtlCol="0">
            <a:spAutoFit/>
          </a:bodyPr>
          <a:lstStyle/>
          <a:p>
            <a:pPr algn="ctr"/>
            <a:r>
              <a:rPr lang="en-US" sz="1400" i="1" dirty="0">
                <a:solidFill>
                  <a:schemeClr val="bg2"/>
                </a:solidFill>
                <a:latin typeface="Arial" panose="020B0604020202020204" pitchFamily="34" charset="0"/>
                <a:cs typeface="Arial" panose="020B0604020202020204" pitchFamily="34" charset="0"/>
              </a:rPr>
              <a:t>Barataria </a:t>
            </a:r>
          </a:p>
          <a:p>
            <a:pPr algn="ctr"/>
            <a:r>
              <a:rPr lang="en-US" sz="1400" i="1" dirty="0">
                <a:solidFill>
                  <a:schemeClr val="bg2"/>
                </a:solidFill>
                <a:latin typeface="Arial" panose="020B0604020202020204" pitchFamily="34" charset="0"/>
                <a:cs typeface="Arial" panose="020B0604020202020204" pitchFamily="34" charset="0"/>
              </a:rPr>
              <a:t>Bay</a:t>
            </a:r>
          </a:p>
        </p:txBody>
      </p:sp>
      <p:sp>
        <p:nvSpPr>
          <p:cNvPr id="8" name="TextBox 7"/>
          <p:cNvSpPr txBox="1"/>
          <p:nvPr/>
        </p:nvSpPr>
        <p:spPr>
          <a:xfrm>
            <a:off x="9852627" y="4813471"/>
            <a:ext cx="752129" cy="738664"/>
          </a:xfrm>
          <a:prstGeom prst="rect">
            <a:avLst/>
          </a:prstGeom>
          <a:noFill/>
        </p:spPr>
        <p:txBody>
          <a:bodyPr wrap="none" rtlCol="0">
            <a:spAutoFit/>
          </a:bodyPr>
          <a:lstStyle/>
          <a:p>
            <a:pPr algn="ctr"/>
            <a:r>
              <a:rPr lang="en-US" sz="1400" i="1" dirty="0">
                <a:solidFill>
                  <a:schemeClr val="bg2"/>
                </a:solidFill>
                <a:latin typeface="Arial" panose="020B0604020202020204" pitchFamily="34" charset="0"/>
                <a:cs typeface="Arial" panose="020B0604020202020204" pitchFamily="34" charset="0"/>
              </a:rPr>
              <a:t>Gulf </a:t>
            </a:r>
          </a:p>
          <a:p>
            <a:pPr algn="ctr"/>
            <a:r>
              <a:rPr lang="en-US" sz="1400" i="1" dirty="0">
                <a:solidFill>
                  <a:schemeClr val="bg2"/>
                </a:solidFill>
                <a:latin typeface="Arial" panose="020B0604020202020204" pitchFamily="34" charset="0"/>
                <a:cs typeface="Arial" panose="020B0604020202020204" pitchFamily="34" charset="0"/>
              </a:rPr>
              <a:t>of </a:t>
            </a:r>
          </a:p>
          <a:p>
            <a:pPr algn="ctr"/>
            <a:r>
              <a:rPr lang="en-US" sz="1400" i="1" dirty="0">
                <a:solidFill>
                  <a:schemeClr val="bg2"/>
                </a:solidFill>
                <a:latin typeface="Arial" panose="020B0604020202020204" pitchFamily="34" charset="0"/>
                <a:cs typeface="Arial" panose="020B0604020202020204" pitchFamily="34" charset="0"/>
              </a:rPr>
              <a:t>Mexico</a:t>
            </a:r>
          </a:p>
        </p:txBody>
      </p:sp>
      <p:sp>
        <p:nvSpPr>
          <p:cNvPr id="9" name="TextBox 8"/>
          <p:cNvSpPr txBox="1"/>
          <p:nvPr/>
        </p:nvSpPr>
        <p:spPr>
          <a:xfrm>
            <a:off x="4387358" y="4837016"/>
            <a:ext cx="968535" cy="523220"/>
          </a:xfrm>
          <a:prstGeom prst="rect">
            <a:avLst/>
          </a:prstGeom>
          <a:noFill/>
        </p:spPr>
        <p:txBody>
          <a:bodyPr wrap="none" rtlCol="0">
            <a:spAutoFit/>
          </a:bodyPr>
          <a:lstStyle/>
          <a:p>
            <a:pPr algn="ctr"/>
            <a:r>
              <a:rPr lang="en-US" sz="1400" i="1" dirty="0">
                <a:solidFill>
                  <a:schemeClr val="bg2"/>
                </a:solidFill>
                <a:latin typeface="Arial" panose="020B0604020202020204" pitchFamily="34" charset="0"/>
                <a:cs typeface="Arial" panose="020B0604020202020204" pitchFamily="34" charset="0"/>
              </a:rPr>
              <a:t>Timbalier </a:t>
            </a:r>
          </a:p>
          <a:p>
            <a:pPr algn="ctr"/>
            <a:r>
              <a:rPr lang="en-US" sz="1400" i="1" dirty="0">
                <a:solidFill>
                  <a:schemeClr val="bg2"/>
                </a:solidFill>
                <a:latin typeface="Arial" panose="020B0604020202020204" pitchFamily="34" charset="0"/>
                <a:cs typeface="Arial" panose="020B0604020202020204" pitchFamily="34" charset="0"/>
              </a:rPr>
              <a:t>Bay</a:t>
            </a:r>
          </a:p>
        </p:txBody>
      </p:sp>
      <p:sp>
        <p:nvSpPr>
          <p:cNvPr id="10" name="TextBox 9"/>
          <p:cNvSpPr txBox="1"/>
          <p:nvPr/>
        </p:nvSpPr>
        <p:spPr>
          <a:xfrm rot="4273002">
            <a:off x="6182253" y="3248455"/>
            <a:ext cx="1537600" cy="307777"/>
          </a:xfrm>
          <a:prstGeom prst="rect">
            <a:avLst/>
          </a:prstGeom>
          <a:noFill/>
        </p:spPr>
        <p:txBody>
          <a:bodyPr wrap="none" rtlCol="0">
            <a:spAutoFit/>
          </a:bodyPr>
          <a:lstStyle/>
          <a:p>
            <a:r>
              <a:rPr lang="en-US" sz="1400" i="1" dirty="0">
                <a:solidFill>
                  <a:schemeClr val="bg1"/>
                </a:solidFill>
                <a:latin typeface="Arial" panose="020B0604020202020204" pitchFamily="34" charset="0"/>
                <a:cs typeface="Arial" panose="020B0604020202020204" pitchFamily="34" charset="0"/>
              </a:rPr>
              <a:t>Bayou Lafourche</a:t>
            </a:r>
          </a:p>
        </p:txBody>
      </p:sp>
      <p:pic>
        <p:nvPicPr>
          <p:cNvPr id="11" name="Picture 10" descr="Original file ‎ (SVG file, nominally 300 × 100 pixels, file size ..."/>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30707" r="29201"/>
          <a:stretch/>
        </p:blipFill>
        <p:spPr>
          <a:xfrm>
            <a:off x="10979221" y="5742329"/>
            <a:ext cx="758952" cy="631495"/>
          </a:xfrm>
          <a:prstGeom prst="rect">
            <a:avLst/>
          </a:prstGeom>
          <a:ln w="19050">
            <a:noFill/>
          </a:ln>
        </p:spPr>
      </p:pic>
      <p:cxnSp>
        <p:nvCxnSpPr>
          <p:cNvPr id="12" name="Straight Connector 11"/>
          <p:cNvCxnSpPr/>
          <p:nvPr/>
        </p:nvCxnSpPr>
        <p:spPr>
          <a:xfrm rot="17100000" flipH="1" flipV="1">
            <a:off x="10127711" y="5677727"/>
            <a:ext cx="331311" cy="1214646"/>
          </a:xfrm>
          <a:prstGeom prst="line">
            <a:avLst/>
          </a:prstGeom>
          <a:ln w="762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365515" y="5946550"/>
            <a:ext cx="671979" cy="307777"/>
          </a:xfrm>
          <a:prstGeom prst="rect">
            <a:avLst/>
          </a:prstGeom>
          <a:noFill/>
        </p:spPr>
        <p:txBody>
          <a:bodyPr wrap="none" rtlCol="0">
            <a:spAutoFit/>
          </a:bodyPr>
          <a:lstStyle/>
          <a:p>
            <a:r>
              <a:rPr lang="en-US" sz="1400" dirty="0">
                <a:solidFill>
                  <a:schemeClr val="bg1">
                    <a:lumMod val="95000"/>
                  </a:schemeClr>
                </a:solidFill>
                <a:latin typeface="Arial" panose="020B0604020202020204" pitchFamily="34" charset="0"/>
                <a:cs typeface="Arial" panose="020B0604020202020204" pitchFamily="34" charset="0"/>
              </a:rPr>
              <a:t>10 km</a:t>
            </a:r>
          </a:p>
        </p:txBody>
      </p:sp>
      <p:sp>
        <p:nvSpPr>
          <p:cNvPr id="14" name="TextBox 13"/>
          <p:cNvSpPr txBox="1"/>
          <p:nvPr/>
        </p:nvSpPr>
        <p:spPr>
          <a:xfrm rot="19584475">
            <a:off x="8302227" y="3396207"/>
            <a:ext cx="992579" cy="492443"/>
          </a:xfrm>
          <a:prstGeom prst="rect">
            <a:avLst/>
          </a:prstGeom>
          <a:noFill/>
        </p:spPr>
        <p:txBody>
          <a:bodyPr wrap="none" rtlCol="0">
            <a:spAutoFit/>
          </a:bodyPr>
          <a:lstStyle/>
          <a:p>
            <a:r>
              <a:rPr lang="en-US" sz="1300" i="1" dirty="0">
                <a:solidFill>
                  <a:schemeClr val="bg1">
                    <a:lumMod val="95000"/>
                  </a:schemeClr>
                </a:solidFill>
                <a:latin typeface="Arial" panose="020B0604020202020204" pitchFamily="34" charset="0"/>
                <a:cs typeface="Arial" panose="020B0604020202020204" pitchFamily="34" charset="0"/>
              </a:rPr>
              <a:t>Caminada </a:t>
            </a:r>
          </a:p>
          <a:p>
            <a:pPr algn="ctr"/>
            <a:r>
              <a:rPr lang="en-US" sz="1300" i="1" dirty="0">
                <a:solidFill>
                  <a:schemeClr val="bg1">
                    <a:lumMod val="95000"/>
                  </a:schemeClr>
                </a:solidFill>
                <a:latin typeface="Arial" panose="020B0604020202020204" pitchFamily="34" charset="0"/>
                <a:cs typeface="Arial" panose="020B0604020202020204" pitchFamily="34" charset="0"/>
              </a:rPr>
              <a:t>Pass</a:t>
            </a:r>
          </a:p>
        </p:txBody>
      </p:sp>
      <p:sp>
        <p:nvSpPr>
          <p:cNvPr id="15" name="TextBox 14"/>
          <p:cNvSpPr txBox="1"/>
          <p:nvPr/>
        </p:nvSpPr>
        <p:spPr>
          <a:xfrm rot="19831830">
            <a:off x="9623745" y="2498975"/>
            <a:ext cx="862737" cy="492443"/>
          </a:xfrm>
          <a:prstGeom prst="rect">
            <a:avLst/>
          </a:prstGeom>
          <a:noFill/>
        </p:spPr>
        <p:txBody>
          <a:bodyPr wrap="none" rtlCol="0">
            <a:spAutoFit/>
          </a:bodyPr>
          <a:lstStyle/>
          <a:p>
            <a:r>
              <a:rPr lang="en-US" sz="1300" i="1" dirty="0">
                <a:solidFill>
                  <a:schemeClr val="bg1">
                    <a:lumMod val="95000"/>
                  </a:schemeClr>
                </a:solidFill>
                <a:latin typeface="Arial" panose="020B0604020202020204" pitchFamily="34" charset="0"/>
                <a:cs typeface="Arial" panose="020B0604020202020204" pitchFamily="34" charset="0"/>
              </a:rPr>
              <a:t>Barataria</a:t>
            </a:r>
          </a:p>
          <a:p>
            <a:pPr algn="ctr"/>
            <a:r>
              <a:rPr lang="en-US" sz="1300" i="1" dirty="0">
                <a:solidFill>
                  <a:schemeClr val="bg1">
                    <a:lumMod val="95000"/>
                  </a:schemeClr>
                </a:solidFill>
                <a:latin typeface="Arial" panose="020B0604020202020204" pitchFamily="34" charset="0"/>
                <a:cs typeface="Arial" panose="020B0604020202020204" pitchFamily="34" charset="0"/>
              </a:rPr>
              <a:t>Pass</a:t>
            </a:r>
          </a:p>
        </p:txBody>
      </p:sp>
      <p:sp>
        <p:nvSpPr>
          <p:cNvPr id="16" name="Down Arrow 15"/>
          <p:cNvSpPr/>
          <p:nvPr/>
        </p:nvSpPr>
        <p:spPr>
          <a:xfrm rot="19805648">
            <a:off x="8935031" y="3783925"/>
            <a:ext cx="112074" cy="235514"/>
          </a:xfrm>
          <a:prstGeom prst="down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9805648">
            <a:off x="10171926" y="2895710"/>
            <a:ext cx="112074" cy="235514"/>
          </a:xfrm>
          <a:prstGeom prst="down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2" idx="0"/>
            <a:endCxn id="2" idx="0"/>
          </p:cNvCxnSpPr>
          <p:nvPr/>
        </p:nvCxnSpPr>
        <p:spPr>
          <a:xfrm>
            <a:off x="7116775" y="1903158"/>
            <a:ext cx="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778031" y="1903158"/>
            <a:ext cx="0" cy="108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531883" y="1982332"/>
            <a:ext cx="545342" cy="246221"/>
          </a:xfrm>
          <a:prstGeom prst="rect">
            <a:avLst/>
          </a:prstGeom>
          <a:noFill/>
        </p:spPr>
        <p:txBody>
          <a:bodyPr wrap="none" rtlCol="0">
            <a:spAutoFit/>
          </a:bodyPr>
          <a:lstStyle/>
          <a:p>
            <a:r>
              <a:rPr lang="en-US" sz="1000" b="1" dirty="0">
                <a:solidFill>
                  <a:schemeClr val="bg2"/>
                </a:solidFill>
                <a:latin typeface="Arial" panose="020B0604020202020204" pitchFamily="34" charset="0"/>
                <a:cs typeface="Arial" panose="020B0604020202020204" pitchFamily="34" charset="0"/>
              </a:rPr>
              <a:t>90.25</a:t>
            </a:r>
            <a:r>
              <a:rPr lang="en-US" sz="1000" b="1" dirty="0">
                <a:solidFill>
                  <a:schemeClr val="bg2"/>
                </a:solidFill>
                <a:latin typeface="Calibri" panose="020F0502020204030204" pitchFamily="34" charset="0"/>
                <a:cs typeface="Calibri" panose="020F0502020204030204" pitchFamily="34" charset="0"/>
              </a:rPr>
              <a:t>°</a:t>
            </a:r>
            <a:endParaRPr lang="en-US" sz="1000" b="1" dirty="0">
              <a:solidFill>
                <a:schemeClr val="bg2"/>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9996965" y="1922531"/>
            <a:ext cx="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637339" y="1922531"/>
            <a:ext cx="0" cy="108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453535" y="1994778"/>
            <a:ext cx="369012" cy="246221"/>
          </a:xfrm>
          <a:prstGeom prst="rect">
            <a:avLst/>
          </a:prstGeom>
          <a:noFill/>
        </p:spPr>
        <p:txBody>
          <a:bodyPr wrap="none" rtlCol="0">
            <a:spAutoFit/>
          </a:bodyPr>
          <a:lstStyle/>
          <a:p>
            <a:r>
              <a:rPr lang="en-US" sz="1000" b="1" dirty="0">
                <a:solidFill>
                  <a:schemeClr val="bg2"/>
                </a:solidFill>
                <a:latin typeface="Arial" panose="020B0604020202020204" pitchFamily="34" charset="0"/>
                <a:cs typeface="Arial" panose="020B0604020202020204" pitchFamily="34" charset="0"/>
              </a:rPr>
              <a:t>90</a:t>
            </a:r>
            <a:r>
              <a:rPr lang="en-US" sz="1000" b="1" dirty="0">
                <a:solidFill>
                  <a:schemeClr val="bg2"/>
                </a:solidFill>
                <a:latin typeface="Calibri" panose="020F0502020204030204" pitchFamily="34" charset="0"/>
                <a:cs typeface="Calibri" panose="020F0502020204030204" pitchFamily="34" charset="0"/>
              </a:rPr>
              <a:t>°</a:t>
            </a:r>
            <a:endParaRPr lang="en-US" sz="1000" b="1" dirty="0">
              <a:solidFill>
                <a:schemeClr val="bg2"/>
              </a:solidFill>
              <a:latin typeface="Arial" panose="020B0604020202020204" pitchFamily="34" charset="0"/>
              <a:cs typeface="Arial" panose="020B0604020202020204" pitchFamily="34" charset="0"/>
            </a:endParaRPr>
          </a:p>
        </p:txBody>
      </p:sp>
      <p:cxnSp>
        <p:nvCxnSpPr>
          <p:cNvPr id="24" name="Straight Connector 23"/>
          <p:cNvCxnSpPr/>
          <p:nvPr/>
        </p:nvCxnSpPr>
        <p:spPr>
          <a:xfrm>
            <a:off x="11957362" y="4000885"/>
            <a:ext cx="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1761566" y="4031365"/>
            <a:ext cx="0" cy="108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1299632" y="3951212"/>
            <a:ext cx="474810" cy="246221"/>
          </a:xfrm>
          <a:prstGeom prst="rect">
            <a:avLst/>
          </a:prstGeom>
          <a:noFill/>
        </p:spPr>
        <p:txBody>
          <a:bodyPr wrap="none" rtlCol="0">
            <a:spAutoFit/>
          </a:bodyPr>
          <a:lstStyle/>
          <a:p>
            <a:r>
              <a:rPr lang="en-US" sz="1000" b="1" dirty="0">
                <a:solidFill>
                  <a:schemeClr val="bg2"/>
                </a:solidFill>
                <a:latin typeface="Arial" panose="020B0604020202020204" pitchFamily="34" charset="0"/>
                <a:cs typeface="Arial" panose="020B0604020202020204" pitchFamily="34" charset="0"/>
              </a:rPr>
              <a:t>29.2</a:t>
            </a:r>
            <a:r>
              <a:rPr lang="en-US" sz="1000" b="1" dirty="0">
                <a:solidFill>
                  <a:schemeClr val="bg2"/>
                </a:solidFill>
                <a:latin typeface="Calibri" panose="020F0502020204030204" pitchFamily="34" charset="0"/>
                <a:cs typeface="Calibri" panose="020F0502020204030204" pitchFamily="34" charset="0"/>
              </a:rPr>
              <a:t>°</a:t>
            </a:r>
            <a:endParaRPr lang="en-US" sz="1000" b="1" dirty="0">
              <a:solidFill>
                <a:schemeClr val="bg2"/>
              </a:solidFill>
              <a:latin typeface="Arial" panose="020B0604020202020204" pitchFamily="34" charset="0"/>
              <a:cs typeface="Arial" panose="020B0604020202020204" pitchFamily="34" charset="0"/>
            </a:endParaRPr>
          </a:p>
        </p:txBody>
      </p:sp>
      <p:cxnSp>
        <p:nvCxnSpPr>
          <p:cNvPr id="27" name="Straight Connector 26"/>
          <p:cNvCxnSpPr/>
          <p:nvPr/>
        </p:nvCxnSpPr>
        <p:spPr>
          <a:xfrm>
            <a:off x="3976448" y="6406890"/>
            <a:ext cx="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16822" y="6525426"/>
            <a:ext cx="0" cy="108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390683" y="6309805"/>
            <a:ext cx="474810" cy="246221"/>
          </a:xfrm>
          <a:prstGeom prst="rect">
            <a:avLst/>
          </a:prstGeom>
          <a:noFill/>
        </p:spPr>
        <p:txBody>
          <a:bodyPr wrap="none" rtlCol="0">
            <a:spAutoFit/>
          </a:bodyPr>
          <a:lstStyle/>
          <a:p>
            <a:r>
              <a:rPr lang="en-US" sz="1000" b="1" dirty="0">
                <a:solidFill>
                  <a:schemeClr val="bg2"/>
                </a:solidFill>
                <a:latin typeface="Arial" panose="020B0604020202020204" pitchFamily="34" charset="0"/>
                <a:cs typeface="Arial" panose="020B0604020202020204" pitchFamily="34" charset="0"/>
              </a:rPr>
              <a:t>90.5</a:t>
            </a:r>
            <a:r>
              <a:rPr lang="en-US" sz="1000" b="1" dirty="0">
                <a:solidFill>
                  <a:schemeClr val="bg2"/>
                </a:solidFill>
                <a:latin typeface="Calibri" panose="020F0502020204030204" pitchFamily="34" charset="0"/>
                <a:cs typeface="Calibri" panose="020F0502020204030204" pitchFamily="34" charset="0"/>
              </a:rPr>
              <a:t>°</a:t>
            </a:r>
            <a:endParaRPr lang="en-US" sz="1000" b="1" dirty="0">
              <a:solidFill>
                <a:schemeClr val="bg2"/>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8296493" y="6413433"/>
            <a:ext cx="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936867" y="6531969"/>
            <a:ext cx="0" cy="10800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685327" y="6316348"/>
            <a:ext cx="545342" cy="246221"/>
          </a:xfrm>
          <a:prstGeom prst="rect">
            <a:avLst/>
          </a:prstGeom>
          <a:noFill/>
        </p:spPr>
        <p:txBody>
          <a:bodyPr wrap="none" rtlCol="0">
            <a:spAutoFit/>
          </a:bodyPr>
          <a:lstStyle/>
          <a:p>
            <a:r>
              <a:rPr lang="en-US" sz="1000" b="1" dirty="0">
                <a:solidFill>
                  <a:schemeClr val="bg2"/>
                </a:solidFill>
                <a:latin typeface="Arial" panose="020B0604020202020204" pitchFamily="34" charset="0"/>
                <a:cs typeface="Arial" panose="020B0604020202020204" pitchFamily="34" charset="0"/>
              </a:rPr>
              <a:t>90.15</a:t>
            </a:r>
            <a:r>
              <a:rPr lang="en-US" sz="1000" b="1" dirty="0">
                <a:solidFill>
                  <a:schemeClr val="bg2"/>
                </a:solidFill>
                <a:latin typeface="Calibri" panose="020F0502020204030204" pitchFamily="34" charset="0"/>
                <a:cs typeface="Calibri" panose="020F0502020204030204" pitchFamily="34" charset="0"/>
              </a:rPr>
              <a:t>°</a:t>
            </a:r>
            <a:endParaRPr lang="en-US" sz="1000" b="1" dirty="0">
              <a:solidFill>
                <a:schemeClr val="bg2"/>
              </a:solidFill>
              <a:latin typeface="Arial" panose="020B0604020202020204" pitchFamily="34" charset="0"/>
              <a:cs typeface="Arial" panose="020B0604020202020204" pitchFamily="34" charset="0"/>
            </a:endParaRPr>
          </a:p>
        </p:txBody>
      </p:sp>
      <p:sp>
        <p:nvSpPr>
          <p:cNvPr id="33" name="TextBox 32"/>
          <p:cNvSpPr txBox="1"/>
          <p:nvPr/>
        </p:nvSpPr>
        <p:spPr>
          <a:xfrm>
            <a:off x="937152" y="1057638"/>
            <a:ext cx="500262" cy="380480"/>
          </a:xfrm>
          <a:prstGeom prst="rect">
            <a:avLst/>
          </a:prstGeom>
          <a:solidFill>
            <a:schemeClr val="bg1">
              <a:alpha val="48000"/>
            </a:schemeClr>
          </a:solidFill>
        </p:spPr>
        <p:txBody>
          <a:bodyPr wrap="square" lIns="36000" tIns="36000" rIns="36000" bIns="36000" rtlCol="0">
            <a:spAutoFit/>
          </a:bodyPr>
          <a:lstStyle/>
          <a:p>
            <a:r>
              <a:rPr lang="en-US" sz="2000" b="1" dirty="0">
                <a:latin typeface="Times New Roman" panose="02020603050405020304" pitchFamily="18" charset="0"/>
                <a:cs typeface="Times New Roman" panose="02020603050405020304" pitchFamily="18" charset="0"/>
              </a:rPr>
              <a:t>(a)</a:t>
            </a:r>
          </a:p>
        </p:txBody>
      </p:sp>
      <p:pic>
        <p:nvPicPr>
          <p:cNvPr id="36" name="Picture 8" descr="Image result for mississippi delta lobes"/>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15000"/>
                    </a14:imgEffect>
                    <a14:imgEffect>
                      <a14:saturation sat="0"/>
                    </a14:imgEffect>
                    <a14:imgEffect>
                      <a14:brightnessContrast bright="6000" contrast="36000"/>
                    </a14:imgEffect>
                  </a14:imgLayer>
                </a14:imgProps>
              </a:ext>
              <a:ext uri="{28A0092B-C50C-407E-A947-70E740481C1C}">
                <a14:useLocalDpi xmlns:a14="http://schemas.microsoft.com/office/drawing/2010/main" val="0"/>
              </a:ext>
            </a:extLst>
          </a:blip>
          <a:srcRect l="1601" t="2114" r="2126" b="6860"/>
          <a:stretch/>
        </p:blipFill>
        <p:spPr bwMode="auto">
          <a:xfrm>
            <a:off x="1506196" y="1062230"/>
            <a:ext cx="4803505" cy="3584434"/>
          </a:xfrm>
          <a:prstGeom prst="rect">
            <a:avLst/>
          </a:prstGeom>
          <a:noFill/>
          <a:ln w="15875">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37" name="Freeform 36"/>
          <p:cNvSpPr/>
          <p:nvPr/>
        </p:nvSpPr>
        <p:spPr>
          <a:xfrm rot="21540000">
            <a:off x="2604768" y="1057638"/>
            <a:ext cx="2014891" cy="2839904"/>
          </a:xfrm>
          <a:custGeom>
            <a:avLst/>
            <a:gdLst>
              <a:gd name="connsiteX0" fmla="*/ 0 w 2821173"/>
              <a:gd name="connsiteY0" fmla="*/ 0 h 4012018"/>
              <a:gd name="connsiteX1" fmla="*/ 297712 w 2821173"/>
              <a:gd name="connsiteY1" fmla="*/ 318976 h 4012018"/>
              <a:gd name="connsiteX2" fmla="*/ 396949 w 2821173"/>
              <a:gd name="connsiteY2" fmla="*/ 496186 h 4012018"/>
              <a:gd name="connsiteX3" fmla="*/ 432391 w 2821173"/>
              <a:gd name="connsiteY3" fmla="*/ 559981 h 4012018"/>
              <a:gd name="connsiteX4" fmla="*/ 482010 w 2821173"/>
              <a:gd name="connsiteY4" fmla="*/ 645041 h 4012018"/>
              <a:gd name="connsiteX5" fmla="*/ 595424 w 2821173"/>
              <a:gd name="connsiteY5" fmla="*/ 850604 h 4012018"/>
              <a:gd name="connsiteX6" fmla="*/ 673396 w 2821173"/>
              <a:gd name="connsiteY6" fmla="*/ 1353879 h 4012018"/>
              <a:gd name="connsiteX7" fmla="*/ 708838 w 2821173"/>
              <a:gd name="connsiteY7" fmla="*/ 1438939 h 4012018"/>
              <a:gd name="connsiteX8" fmla="*/ 808075 w 2821173"/>
              <a:gd name="connsiteY8" fmla="*/ 1566530 h 4012018"/>
              <a:gd name="connsiteX9" fmla="*/ 1049079 w 2821173"/>
              <a:gd name="connsiteY9" fmla="*/ 1765004 h 4012018"/>
              <a:gd name="connsiteX10" fmla="*/ 1077433 w 2821173"/>
              <a:gd name="connsiteY10" fmla="*/ 1786269 h 4012018"/>
              <a:gd name="connsiteX11" fmla="*/ 1006549 w 2821173"/>
              <a:gd name="connsiteY11" fmla="*/ 1864241 h 4012018"/>
              <a:gd name="connsiteX12" fmla="*/ 985284 w 2821173"/>
              <a:gd name="connsiteY12" fmla="*/ 1942214 h 4012018"/>
              <a:gd name="connsiteX13" fmla="*/ 985284 w 2821173"/>
              <a:gd name="connsiteY13" fmla="*/ 1977655 h 4012018"/>
              <a:gd name="connsiteX14" fmla="*/ 992373 w 2821173"/>
              <a:gd name="connsiteY14" fmla="*/ 2027274 h 4012018"/>
              <a:gd name="connsiteX15" fmla="*/ 1027814 w 2821173"/>
              <a:gd name="connsiteY15" fmla="*/ 2091069 h 4012018"/>
              <a:gd name="connsiteX16" fmla="*/ 1077433 w 2821173"/>
              <a:gd name="connsiteY16" fmla="*/ 2161953 h 4012018"/>
              <a:gd name="connsiteX17" fmla="*/ 1148317 w 2821173"/>
              <a:gd name="connsiteY17" fmla="*/ 2254102 h 4012018"/>
              <a:gd name="connsiteX18" fmla="*/ 1233377 w 2821173"/>
              <a:gd name="connsiteY18" fmla="*/ 2346251 h 4012018"/>
              <a:gd name="connsiteX19" fmla="*/ 1311349 w 2821173"/>
              <a:gd name="connsiteY19" fmla="*/ 2395869 h 4012018"/>
              <a:gd name="connsiteX20" fmla="*/ 1368056 w 2821173"/>
              <a:gd name="connsiteY20" fmla="*/ 2459665 h 4012018"/>
              <a:gd name="connsiteX21" fmla="*/ 1389321 w 2821173"/>
              <a:gd name="connsiteY21" fmla="*/ 2558902 h 4012018"/>
              <a:gd name="connsiteX22" fmla="*/ 1431852 w 2821173"/>
              <a:gd name="connsiteY22" fmla="*/ 2707758 h 4012018"/>
              <a:gd name="connsiteX23" fmla="*/ 1424763 w 2821173"/>
              <a:gd name="connsiteY23" fmla="*/ 2941674 h 4012018"/>
              <a:gd name="connsiteX24" fmla="*/ 1403498 w 2821173"/>
              <a:gd name="connsiteY24" fmla="*/ 3104707 h 4012018"/>
              <a:gd name="connsiteX25" fmla="*/ 1360968 w 2821173"/>
              <a:gd name="connsiteY25" fmla="*/ 3289004 h 4012018"/>
              <a:gd name="connsiteX26" fmla="*/ 1332614 w 2821173"/>
              <a:gd name="connsiteY26" fmla="*/ 3487479 h 4012018"/>
              <a:gd name="connsiteX27" fmla="*/ 1318438 w 2821173"/>
              <a:gd name="connsiteY27" fmla="*/ 3643423 h 4012018"/>
              <a:gd name="connsiteX28" fmla="*/ 1339703 w 2821173"/>
              <a:gd name="connsiteY28" fmla="*/ 3785190 h 4012018"/>
              <a:gd name="connsiteX29" fmla="*/ 1360968 w 2821173"/>
              <a:gd name="connsiteY29" fmla="*/ 3856074 h 4012018"/>
              <a:gd name="connsiteX30" fmla="*/ 1396410 w 2821173"/>
              <a:gd name="connsiteY30" fmla="*/ 3891516 h 4012018"/>
              <a:gd name="connsiteX31" fmla="*/ 1474382 w 2821173"/>
              <a:gd name="connsiteY31" fmla="*/ 3926958 h 4012018"/>
              <a:gd name="connsiteX32" fmla="*/ 1538177 w 2821173"/>
              <a:gd name="connsiteY32" fmla="*/ 3955311 h 4012018"/>
              <a:gd name="connsiteX33" fmla="*/ 1630326 w 2821173"/>
              <a:gd name="connsiteY33" fmla="*/ 3976576 h 4012018"/>
              <a:gd name="connsiteX34" fmla="*/ 1786270 w 2821173"/>
              <a:gd name="connsiteY34" fmla="*/ 4004930 h 4012018"/>
              <a:gd name="connsiteX35" fmla="*/ 1956391 w 2821173"/>
              <a:gd name="connsiteY35" fmla="*/ 4012018 h 4012018"/>
              <a:gd name="connsiteX36" fmla="*/ 2112335 w 2821173"/>
              <a:gd name="connsiteY36" fmla="*/ 3976576 h 4012018"/>
              <a:gd name="connsiteX37" fmla="*/ 2275368 w 2821173"/>
              <a:gd name="connsiteY37" fmla="*/ 3941135 h 4012018"/>
              <a:gd name="connsiteX38" fmla="*/ 2417135 w 2821173"/>
              <a:gd name="connsiteY38" fmla="*/ 3877339 h 4012018"/>
              <a:gd name="connsiteX39" fmla="*/ 2537638 w 2821173"/>
              <a:gd name="connsiteY39" fmla="*/ 3813544 h 4012018"/>
              <a:gd name="connsiteX40" fmla="*/ 2658140 w 2821173"/>
              <a:gd name="connsiteY40" fmla="*/ 3714307 h 4012018"/>
              <a:gd name="connsiteX41" fmla="*/ 2750289 w 2821173"/>
              <a:gd name="connsiteY41" fmla="*/ 3579628 h 4012018"/>
              <a:gd name="connsiteX42" fmla="*/ 2814084 w 2821173"/>
              <a:gd name="connsiteY42" fmla="*/ 3480390 h 4012018"/>
              <a:gd name="connsiteX43" fmla="*/ 2814084 w 2821173"/>
              <a:gd name="connsiteY43" fmla="*/ 3359888 h 4012018"/>
              <a:gd name="connsiteX44" fmla="*/ 2821173 w 2821173"/>
              <a:gd name="connsiteY44" fmla="*/ 3218121 h 4012018"/>
              <a:gd name="connsiteX45" fmla="*/ 2806996 w 2821173"/>
              <a:gd name="connsiteY45" fmla="*/ 3133060 h 4012018"/>
              <a:gd name="connsiteX46" fmla="*/ 2764466 w 2821173"/>
              <a:gd name="connsiteY46" fmla="*/ 3040911 h 4012018"/>
              <a:gd name="connsiteX47" fmla="*/ 2693582 w 2821173"/>
              <a:gd name="connsiteY47" fmla="*/ 2906232 h 4012018"/>
              <a:gd name="connsiteX48" fmla="*/ 2615610 w 2821173"/>
              <a:gd name="connsiteY48" fmla="*/ 2856614 h 4012018"/>
              <a:gd name="connsiteX49" fmla="*/ 2502196 w 2821173"/>
              <a:gd name="connsiteY49" fmla="*/ 2792818 h 4012018"/>
              <a:gd name="connsiteX50" fmla="*/ 2232838 w 2821173"/>
              <a:gd name="connsiteY50" fmla="*/ 2643962 h 4012018"/>
              <a:gd name="connsiteX51" fmla="*/ 2041452 w 2821173"/>
              <a:gd name="connsiteY51" fmla="*/ 2544725 h 4012018"/>
              <a:gd name="connsiteX52" fmla="*/ 1864242 w 2821173"/>
              <a:gd name="connsiteY52" fmla="*/ 2466753 h 4012018"/>
              <a:gd name="connsiteX53" fmla="*/ 1672856 w 2821173"/>
              <a:gd name="connsiteY53" fmla="*/ 2424223 h 4012018"/>
              <a:gd name="connsiteX54" fmla="*/ 1524000 w 2821173"/>
              <a:gd name="connsiteY54" fmla="*/ 2395869 h 4012018"/>
              <a:gd name="connsiteX55" fmla="*/ 1431852 w 2821173"/>
              <a:gd name="connsiteY55" fmla="*/ 2374604 h 4012018"/>
              <a:gd name="connsiteX56" fmla="*/ 1311349 w 2821173"/>
              <a:gd name="connsiteY56" fmla="*/ 2289544 h 4012018"/>
              <a:gd name="connsiteX57" fmla="*/ 1190847 w 2821173"/>
              <a:gd name="connsiteY57" fmla="*/ 2147776 h 4012018"/>
              <a:gd name="connsiteX58" fmla="*/ 1098698 w 2821173"/>
              <a:gd name="connsiteY58" fmla="*/ 2041451 h 4012018"/>
              <a:gd name="connsiteX59" fmla="*/ 1070345 w 2821173"/>
              <a:gd name="connsiteY59" fmla="*/ 1956390 h 4012018"/>
              <a:gd name="connsiteX60" fmla="*/ 1070345 w 2821173"/>
              <a:gd name="connsiteY60" fmla="*/ 1899683 h 4012018"/>
              <a:gd name="connsiteX61" fmla="*/ 1119963 w 2821173"/>
              <a:gd name="connsiteY61" fmla="*/ 1814623 h 4012018"/>
              <a:gd name="connsiteX62" fmla="*/ 1197935 w 2821173"/>
              <a:gd name="connsiteY62" fmla="*/ 1616148 h 4012018"/>
              <a:gd name="connsiteX63" fmla="*/ 1041991 w 2821173"/>
              <a:gd name="connsiteY63" fmla="*/ 1495646 h 4012018"/>
              <a:gd name="connsiteX64" fmla="*/ 956931 w 2821173"/>
              <a:gd name="connsiteY64" fmla="*/ 1410586 h 4012018"/>
              <a:gd name="connsiteX65" fmla="*/ 914400 w 2821173"/>
              <a:gd name="connsiteY65" fmla="*/ 1360967 h 4012018"/>
              <a:gd name="connsiteX66" fmla="*/ 878959 w 2821173"/>
              <a:gd name="connsiteY66" fmla="*/ 1261730 h 4012018"/>
              <a:gd name="connsiteX67" fmla="*/ 864782 w 2821173"/>
              <a:gd name="connsiteY67" fmla="*/ 1141228 h 4012018"/>
              <a:gd name="connsiteX68" fmla="*/ 850605 w 2821173"/>
              <a:gd name="connsiteY68" fmla="*/ 1013637 h 4012018"/>
              <a:gd name="connsiteX69" fmla="*/ 843517 w 2821173"/>
              <a:gd name="connsiteY69" fmla="*/ 843516 h 4012018"/>
              <a:gd name="connsiteX70" fmla="*/ 800986 w 2821173"/>
              <a:gd name="connsiteY70" fmla="*/ 701748 h 4012018"/>
              <a:gd name="connsiteX71" fmla="*/ 786810 w 2821173"/>
              <a:gd name="connsiteY71" fmla="*/ 652130 h 4012018"/>
              <a:gd name="connsiteX72" fmla="*/ 708838 w 2821173"/>
              <a:gd name="connsiteY72" fmla="*/ 559981 h 4012018"/>
              <a:gd name="connsiteX73" fmla="*/ 616689 w 2821173"/>
              <a:gd name="connsiteY73" fmla="*/ 467832 h 4012018"/>
              <a:gd name="connsiteX74" fmla="*/ 581247 w 2821173"/>
              <a:gd name="connsiteY74" fmla="*/ 368595 h 4012018"/>
              <a:gd name="connsiteX75" fmla="*/ 552893 w 2821173"/>
              <a:gd name="connsiteY75" fmla="*/ 262269 h 4012018"/>
              <a:gd name="connsiteX76" fmla="*/ 545805 w 2821173"/>
              <a:gd name="connsiteY76" fmla="*/ 184297 h 4012018"/>
              <a:gd name="connsiteX77" fmla="*/ 517452 w 2821173"/>
              <a:gd name="connsiteY77" fmla="*/ 77972 h 4012018"/>
              <a:gd name="connsiteX0" fmla="*/ 0 w 2523461"/>
              <a:gd name="connsiteY0" fmla="*/ 241004 h 3934046"/>
              <a:gd name="connsiteX1" fmla="*/ 99237 w 2523461"/>
              <a:gd name="connsiteY1" fmla="*/ 418214 h 3934046"/>
              <a:gd name="connsiteX2" fmla="*/ 134679 w 2523461"/>
              <a:gd name="connsiteY2" fmla="*/ 482009 h 3934046"/>
              <a:gd name="connsiteX3" fmla="*/ 184298 w 2523461"/>
              <a:gd name="connsiteY3" fmla="*/ 567069 h 3934046"/>
              <a:gd name="connsiteX4" fmla="*/ 297712 w 2523461"/>
              <a:gd name="connsiteY4" fmla="*/ 772632 h 3934046"/>
              <a:gd name="connsiteX5" fmla="*/ 375684 w 2523461"/>
              <a:gd name="connsiteY5" fmla="*/ 1275907 h 3934046"/>
              <a:gd name="connsiteX6" fmla="*/ 411126 w 2523461"/>
              <a:gd name="connsiteY6" fmla="*/ 1360967 h 3934046"/>
              <a:gd name="connsiteX7" fmla="*/ 510363 w 2523461"/>
              <a:gd name="connsiteY7" fmla="*/ 1488558 h 3934046"/>
              <a:gd name="connsiteX8" fmla="*/ 751367 w 2523461"/>
              <a:gd name="connsiteY8" fmla="*/ 1687032 h 3934046"/>
              <a:gd name="connsiteX9" fmla="*/ 779721 w 2523461"/>
              <a:gd name="connsiteY9" fmla="*/ 1708297 h 3934046"/>
              <a:gd name="connsiteX10" fmla="*/ 708837 w 2523461"/>
              <a:gd name="connsiteY10" fmla="*/ 1786269 h 3934046"/>
              <a:gd name="connsiteX11" fmla="*/ 687572 w 2523461"/>
              <a:gd name="connsiteY11" fmla="*/ 1864242 h 3934046"/>
              <a:gd name="connsiteX12" fmla="*/ 687572 w 2523461"/>
              <a:gd name="connsiteY12" fmla="*/ 1899683 h 3934046"/>
              <a:gd name="connsiteX13" fmla="*/ 694661 w 2523461"/>
              <a:gd name="connsiteY13" fmla="*/ 1949302 h 3934046"/>
              <a:gd name="connsiteX14" fmla="*/ 730102 w 2523461"/>
              <a:gd name="connsiteY14" fmla="*/ 2013097 h 3934046"/>
              <a:gd name="connsiteX15" fmla="*/ 779721 w 2523461"/>
              <a:gd name="connsiteY15" fmla="*/ 2083981 h 3934046"/>
              <a:gd name="connsiteX16" fmla="*/ 850605 w 2523461"/>
              <a:gd name="connsiteY16" fmla="*/ 2176130 h 3934046"/>
              <a:gd name="connsiteX17" fmla="*/ 935665 w 2523461"/>
              <a:gd name="connsiteY17" fmla="*/ 2268279 h 3934046"/>
              <a:gd name="connsiteX18" fmla="*/ 1013637 w 2523461"/>
              <a:gd name="connsiteY18" fmla="*/ 2317897 h 3934046"/>
              <a:gd name="connsiteX19" fmla="*/ 1070344 w 2523461"/>
              <a:gd name="connsiteY19" fmla="*/ 2381693 h 3934046"/>
              <a:gd name="connsiteX20" fmla="*/ 1091609 w 2523461"/>
              <a:gd name="connsiteY20" fmla="*/ 2480930 h 3934046"/>
              <a:gd name="connsiteX21" fmla="*/ 1134140 w 2523461"/>
              <a:gd name="connsiteY21" fmla="*/ 2629786 h 3934046"/>
              <a:gd name="connsiteX22" fmla="*/ 1127051 w 2523461"/>
              <a:gd name="connsiteY22" fmla="*/ 2863702 h 3934046"/>
              <a:gd name="connsiteX23" fmla="*/ 1105786 w 2523461"/>
              <a:gd name="connsiteY23" fmla="*/ 3026735 h 3934046"/>
              <a:gd name="connsiteX24" fmla="*/ 1063256 w 2523461"/>
              <a:gd name="connsiteY24" fmla="*/ 3211032 h 3934046"/>
              <a:gd name="connsiteX25" fmla="*/ 1034902 w 2523461"/>
              <a:gd name="connsiteY25" fmla="*/ 3409507 h 3934046"/>
              <a:gd name="connsiteX26" fmla="*/ 1020726 w 2523461"/>
              <a:gd name="connsiteY26" fmla="*/ 3565451 h 3934046"/>
              <a:gd name="connsiteX27" fmla="*/ 1041991 w 2523461"/>
              <a:gd name="connsiteY27" fmla="*/ 3707218 h 3934046"/>
              <a:gd name="connsiteX28" fmla="*/ 1063256 w 2523461"/>
              <a:gd name="connsiteY28" fmla="*/ 3778102 h 3934046"/>
              <a:gd name="connsiteX29" fmla="*/ 1098698 w 2523461"/>
              <a:gd name="connsiteY29" fmla="*/ 3813544 h 3934046"/>
              <a:gd name="connsiteX30" fmla="*/ 1176670 w 2523461"/>
              <a:gd name="connsiteY30" fmla="*/ 3848986 h 3934046"/>
              <a:gd name="connsiteX31" fmla="*/ 1240465 w 2523461"/>
              <a:gd name="connsiteY31" fmla="*/ 3877339 h 3934046"/>
              <a:gd name="connsiteX32" fmla="*/ 1332614 w 2523461"/>
              <a:gd name="connsiteY32" fmla="*/ 3898604 h 3934046"/>
              <a:gd name="connsiteX33" fmla="*/ 1488558 w 2523461"/>
              <a:gd name="connsiteY33" fmla="*/ 3926958 h 3934046"/>
              <a:gd name="connsiteX34" fmla="*/ 1658679 w 2523461"/>
              <a:gd name="connsiteY34" fmla="*/ 3934046 h 3934046"/>
              <a:gd name="connsiteX35" fmla="*/ 1814623 w 2523461"/>
              <a:gd name="connsiteY35" fmla="*/ 3898604 h 3934046"/>
              <a:gd name="connsiteX36" fmla="*/ 1977656 w 2523461"/>
              <a:gd name="connsiteY36" fmla="*/ 3863163 h 3934046"/>
              <a:gd name="connsiteX37" fmla="*/ 2119423 w 2523461"/>
              <a:gd name="connsiteY37" fmla="*/ 3799367 h 3934046"/>
              <a:gd name="connsiteX38" fmla="*/ 2239926 w 2523461"/>
              <a:gd name="connsiteY38" fmla="*/ 3735572 h 3934046"/>
              <a:gd name="connsiteX39" fmla="*/ 2360428 w 2523461"/>
              <a:gd name="connsiteY39" fmla="*/ 3636335 h 3934046"/>
              <a:gd name="connsiteX40" fmla="*/ 2452577 w 2523461"/>
              <a:gd name="connsiteY40" fmla="*/ 3501656 h 3934046"/>
              <a:gd name="connsiteX41" fmla="*/ 2516372 w 2523461"/>
              <a:gd name="connsiteY41" fmla="*/ 3402418 h 3934046"/>
              <a:gd name="connsiteX42" fmla="*/ 2516372 w 2523461"/>
              <a:gd name="connsiteY42" fmla="*/ 3281916 h 3934046"/>
              <a:gd name="connsiteX43" fmla="*/ 2523461 w 2523461"/>
              <a:gd name="connsiteY43" fmla="*/ 3140149 h 3934046"/>
              <a:gd name="connsiteX44" fmla="*/ 2509284 w 2523461"/>
              <a:gd name="connsiteY44" fmla="*/ 3055088 h 3934046"/>
              <a:gd name="connsiteX45" fmla="*/ 2466754 w 2523461"/>
              <a:gd name="connsiteY45" fmla="*/ 2962939 h 3934046"/>
              <a:gd name="connsiteX46" fmla="*/ 2395870 w 2523461"/>
              <a:gd name="connsiteY46" fmla="*/ 2828260 h 3934046"/>
              <a:gd name="connsiteX47" fmla="*/ 2317898 w 2523461"/>
              <a:gd name="connsiteY47" fmla="*/ 2778642 h 3934046"/>
              <a:gd name="connsiteX48" fmla="*/ 2204484 w 2523461"/>
              <a:gd name="connsiteY48" fmla="*/ 2714846 h 3934046"/>
              <a:gd name="connsiteX49" fmla="*/ 1935126 w 2523461"/>
              <a:gd name="connsiteY49" fmla="*/ 2565990 h 3934046"/>
              <a:gd name="connsiteX50" fmla="*/ 1743740 w 2523461"/>
              <a:gd name="connsiteY50" fmla="*/ 2466753 h 3934046"/>
              <a:gd name="connsiteX51" fmla="*/ 1566530 w 2523461"/>
              <a:gd name="connsiteY51" fmla="*/ 2388781 h 3934046"/>
              <a:gd name="connsiteX52" fmla="*/ 1375144 w 2523461"/>
              <a:gd name="connsiteY52" fmla="*/ 2346251 h 3934046"/>
              <a:gd name="connsiteX53" fmla="*/ 1226288 w 2523461"/>
              <a:gd name="connsiteY53" fmla="*/ 2317897 h 3934046"/>
              <a:gd name="connsiteX54" fmla="*/ 1134140 w 2523461"/>
              <a:gd name="connsiteY54" fmla="*/ 2296632 h 3934046"/>
              <a:gd name="connsiteX55" fmla="*/ 1013637 w 2523461"/>
              <a:gd name="connsiteY55" fmla="*/ 2211572 h 3934046"/>
              <a:gd name="connsiteX56" fmla="*/ 893135 w 2523461"/>
              <a:gd name="connsiteY56" fmla="*/ 2069804 h 3934046"/>
              <a:gd name="connsiteX57" fmla="*/ 800986 w 2523461"/>
              <a:gd name="connsiteY57" fmla="*/ 1963479 h 3934046"/>
              <a:gd name="connsiteX58" fmla="*/ 772633 w 2523461"/>
              <a:gd name="connsiteY58" fmla="*/ 1878418 h 3934046"/>
              <a:gd name="connsiteX59" fmla="*/ 772633 w 2523461"/>
              <a:gd name="connsiteY59" fmla="*/ 1821711 h 3934046"/>
              <a:gd name="connsiteX60" fmla="*/ 822251 w 2523461"/>
              <a:gd name="connsiteY60" fmla="*/ 1736651 h 3934046"/>
              <a:gd name="connsiteX61" fmla="*/ 900223 w 2523461"/>
              <a:gd name="connsiteY61" fmla="*/ 1538176 h 3934046"/>
              <a:gd name="connsiteX62" fmla="*/ 744279 w 2523461"/>
              <a:gd name="connsiteY62" fmla="*/ 1417674 h 3934046"/>
              <a:gd name="connsiteX63" fmla="*/ 659219 w 2523461"/>
              <a:gd name="connsiteY63" fmla="*/ 1332614 h 3934046"/>
              <a:gd name="connsiteX64" fmla="*/ 616688 w 2523461"/>
              <a:gd name="connsiteY64" fmla="*/ 1282995 h 3934046"/>
              <a:gd name="connsiteX65" fmla="*/ 581247 w 2523461"/>
              <a:gd name="connsiteY65" fmla="*/ 1183758 h 3934046"/>
              <a:gd name="connsiteX66" fmla="*/ 567070 w 2523461"/>
              <a:gd name="connsiteY66" fmla="*/ 1063256 h 3934046"/>
              <a:gd name="connsiteX67" fmla="*/ 552893 w 2523461"/>
              <a:gd name="connsiteY67" fmla="*/ 935665 h 3934046"/>
              <a:gd name="connsiteX68" fmla="*/ 545805 w 2523461"/>
              <a:gd name="connsiteY68" fmla="*/ 765544 h 3934046"/>
              <a:gd name="connsiteX69" fmla="*/ 503274 w 2523461"/>
              <a:gd name="connsiteY69" fmla="*/ 623776 h 3934046"/>
              <a:gd name="connsiteX70" fmla="*/ 489098 w 2523461"/>
              <a:gd name="connsiteY70" fmla="*/ 574158 h 3934046"/>
              <a:gd name="connsiteX71" fmla="*/ 411126 w 2523461"/>
              <a:gd name="connsiteY71" fmla="*/ 482009 h 3934046"/>
              <a:gd name="connsiteX72" fmla="*/ 318977 w 2523461"/>
              <a:gd name="connsiteY72" fmla="*/ 389860 h 3934046"/>
              <a:gd name="connsiteX73" fmla="*/ 283535 w 2523461"/>
              <a:gd name="connsiteY73" fmla="*/ 290623 h 3934046"/>
              <a:gd name="connsiteX74" fmla="*/ 255181 w 2523461"/>
              <a:gd name="connsiteY74" fmla="*/ 184297 h 3934046"/>
              <a:gd name="connsiteX75" fmla="*/ 248093 w 2523461"/>
              <a:gd name="connsiteY75" fmla="*/ 106325 h 3934046"/>
              <a:gd name="connsiteX76" fmla="*/ 219740 w 2523461"/>
              <a:gd name="connsiteY76" fmla="*/ 0 h 3934046"/>
              <a:gd name="connsiteX0" fmla="*/ 0 w 2523461"/>
              <a:gd name="connsiteY0" fmla="*/ 134679 h 3827721"/>
              <a:gd name="connsiteX1" fmla="*/ 99237 w 2523461"/>
              <a:gd name="connsiteY1" fmla="*/ 311889 h 3827721"/>
              <a:gd name="connsiteX2" fmla="*/ 134679 w 2523461"/>
              <a:gd name="connsiteY2" fmla="*/ 375684 h 3827721"/>
              <a:gd name="connsiteX3" fmla="*/ 184298 w 2523461"/>
              <a:gd name="connsiteY3" fmla="*/ 460744 h 3827721"/>
              <a:gd name="connsiteX4" fmla="*/ 297712 w 2523461"/>
              <a:gd name="connsiteY4" fmla="*/ 666307 h 3827721"/>
              <a:gd name="connsiteX5" fmla="*/ 375684 w 2523461"/>
              <a:gd name="connsiteY5" fmla="*/ 1169582 h 3827721"/>
              <a:gd name="connsiteX6" fmla="*/ 411126 w 2523461"/>
              <a:gd name="connsiteY6" fmla="*/ 1254642 h 3827721"/>
              <a:gd name="connsiteX7" fmla="*/ 510363 w 2523461"/>
              <a:gd name="connsiteY7" fmla="*/ 1382233 h 3827721"/>
              <a:gd name="connsiteX8" fmla="*/ 751367 w 2523461"/>
              <a:gd name="connsiteY8" fmla="*/ 1580707 h 3827721"/>
              <a:gd name="connsiteX9" fmla="*/ 779721 w 2523461"/>
              <a:gd name="connsiteY9" fmla="*/ 1601972 h 3827721"/>
              <a:gd name="connsiteX10" fmla="*/ 708837 w 2523461"/>
              <a:gd name="connsiteY10" fmla="*/ 1679944 h 3827721"/>
              <a:gd name="connsiteX11" fmla="*/ 687572 w 2523461"/>
              <a:gd name="connsiteY11" fmla="*/ 1757917 h 3827721"/>
              <a:gd name="connsiteX12" fmla="*/ 687572 w 2523461"/>
              <a:gd name="connsiteY12" fmla="*/ 1793358 h 3827721"/>
              <a:gd name="connsiteX13" fmla="*/ 694661 w 2523461"/>
              <a:gd name="connsiteY13" fmla="*/ 1842977 h 3827721"/>
              <a:gd name="connsiteX14" fmla="*/ 730102 w 2523461"/>
              <a:gd name="connsiteY14" fmla="*/ 1906772 h 3827721"/>
              <a:gd name="connsiteX15" fmla="*/ 779721 w 2523461"/>
              <a:gd name="connsiteY15" fmla="*/ 1977656 h 3827721"/>
              <a:gd name="connsiteX16" fmla="*/ 850605 w 2523461"/>
              <a:gd name="connsiteY16" fmla="*/ 2069805 h 3827721"/>
              <a:gd name="connsiteX17" fmla="*/ 935665 w 2523461"/>
              <a:gd name="connsiteY17" fmla="*/ 2161954 h 3827721"/>
              <a:gd name="connsiteX18" fmla="*/ 1013637 w 2523461"/>
              <a:gd name="connsiteY18" fmla="*/ 2211572 h 3827721"/>
              <a:gd name="connsiteX19" fmla="*/ 1070344 w 2523461"/>
              <a:gd name="connsiteY19" fmla="*/ 2275368 h 3827721"/>
              <a:gd name="connsiteX20" fmla="*/ 1091609 w 2523461"/>
              <a:gd name="connsiteY20" fmla="*/ 2374605 h 3827721"/>
              <a:gd name="connsiteX21" fmla="*/ 1134140 w 2523461"/>
              <a:gd name="connsiteY21" fmla="*/ 2523461 h 3827721"/>
              <a:gd name="connsiteX22" fmla="*/ 1127051 w 2523461"/>
              <a:gd name="connsiteY22" fmla="*/ 2757377 h 3827721"/>
              <a:gd name="connsiteX23" fmla="*/ 1105786 w 2523461"/>
              <a:gd name="connsiteY23" fmla="*/ 2920410 h 3827721"/>
              <a:gd name="connsiteX24" fmla="*/ 1063256 w 2523461"/>
              <a:gd name="connsiteY24" fmla="*/ 3104707 h 3827721"/>
              <a:gd name="connsiteX25" fmla="*/ 1034902 w 2523461"/>
              <a:gd name="connsiteY25" fmla="*/ 3303182 h 3827721"/>
              <a:gd name="connsiteX26" fmla="*/ 1020726 w 2523461"/>
              <a:gd name="connsiteY26" fmla="*/ 3459126 h 3827721"/>
              <a:gd name="connsiteX27" fmla="*/ 1041991 w 2523461"/>
              <a:gd name="connsiteY27" fmla="*/ 3600893 h 3827721"/>
              <a:gd name="connsiteX28" fmla="*/ 1063256 w 2523461"/>
              <a:gd name="connsiteY28" fmla="*/ 3671777 h 3827721"/>
              <a:gd name="connsiteX29" fmla="*/ 1098698 w 2523461"/>
              <a:gd name="connsiteY29" fmla="*/ 3707219 h 3827721"/>
              <a:gd name="connsiteX30" fmla="*/ 1176670 w 2523461"/>
              <a:gd name="connsiteY30" fmla="*/ 3742661 h 3827721"/>
              <a:gd name="connsiteX31" fmla="*/ 1240465 w 2523461"/>
              <a:gd name="connsiteY31" fmla="*/ 3771014 h 3827721"/>
              <a:gd name="connsiteX32" fmla="*/ 1332614 w 2523461"/>
              <a:gd name="connsiteY32" fmla="*/ 3792279 h 3827721"/>
              <a:gd name="connsiteX33" fmla="*/ 1488558 w 2523461"/>
              <a:gd name="connsiteY33" fmla="*/ 3820633 h 3827721"/>
              <a:gd name="connsiteX34" fmla="*/ 1658679 w 2523461"/>
              <a:gd name="connsiteY34" fmla="*/ 3827721 h 3827721"/>
              <a:gd name="connsiteX35" fmla="*/ 1814623 w 2523461"/>
              <a:gd name="connsiteY35" fmla="*/ 3792279 h 3827721"/>
              <a:gd name="connsiteX36" fmla="*/ 1977656 w 2523461"/>
              <a:gd name="connsiteY36" fmla="*/ 3756838 h 3827721"/>
              <a:gd name="connsiteX37" fmla="*/ 2119423 w 2523461"/>
              <a:gd name="connsiteY37" fmla="*/ 3693042 h 3827721"/>
              <a:gd name="connsiteX38" fmla="*/ 2239926 w 2523461"/>
              <a:gd name="connsiteY38" fmla="*/ 3629247 h 3827721"/>
              <a:gd name="connsiteX39" fmla="*/ 2360428 w 2523461"/>
              <a:gd name="connsiteY39" fmla="*/ 3530010 h 3827721"/>
              <a:gd name="connsiteX40" fmla="*/ 2452577 w 2523461"/>
              <a:gd name="connsiteY40" fmla="*/ 3395331 h 3827721"/>
              <a:gd name="connsiteX41" fmla="*/ 2516372 w 2523461"/>
              <a:gd name="connsiteY41" fmla="*/ 3296093 h 3827721"/>
              <a:gd name="connsiteX42" fmla="*/ 2516372 w 2523461"/>
              <a:gd name="connsiteY42" fmla="*/ 3175591 h 3827721"/>
              <a:gd name="connsiteX43" fmla="*/ 2523461 w 2523461"/>
              <a:gd name="connsiteY43" fmla="*/ 3033824 h 3827721"/>
              <a:gd name="connsiteX44" fmla="*/ 2509284 w 2523461"/>
              <a:gd name="connsiteY44" fmla="*/ 2948763 h 3827721"/>
              <a:gd name="connsiteX45" fmla="*/ 2466754 w 2523461"/>
              <a:gd name="connsiteY45" fmla="*/ 2856614 h 3827721"/>
              <a:gd name="connsiteX46" fmla="*/ 2395870 w 2523461"/>
              <a:gd name="connsiteY46" fmla="*/ 2721935 h 3827721"/>
              <a:gd name="connsiteX47" fmla="*/ 2317898 w 2523461"/>
              <a:gd name="connsiteY47" fmla="*/ 2672317 h 3827721"/>
              <a:gd name="connsiteX48" fmla="*/ 2204484 w 2523461"/>
              <a:gd name="connsiteY48" fmla="*/ 2608521 h 3827721"/>
              <a:gd name="connsiteX49" fmla="*/ 1935126 w 2523461"/>
              <a:gd name="connsiteY49" fmla="*/ 2459665 h 3827721"/>
              <a:gd name="connsiteX50" fmla="*/ 1743740 w 2523461"/>
              <a:gd name="connsiteY50" fmla="*/ 2360428 h 3827721"/>
              <a:gd name="connsiteX51" fmla="*/ 1566530 w 2523461"/>
              <a:gd name="connsiteY51" fmla="*/ 2282456 h 3827721"/>
              <a:gd name="connsiteX52" fmla="*/ 1375144 w 2523461"/>
              <a:gd name="connsiteY52" fmla="*/ 2239926 h 3827721"/>
              <a:gd name="connsiteX53" fmla="*/ 1226288 w 2523461"/>
              <a:gd name="connsiteY53" fmla="*/ 2211572 h 3827721"/>
              <a:gd name="connsiteX54" fmla="*/ 1134140 w 2523461"/>
              <a:gd name="connsiteY54" fmla="*/ 2190307 h 3827721"/>
              <a:gd name="connsiteX55" fmla="*/ 1013637 w 2523461"/>
              <a:gd name="connsiteY55" fmla="*/ 2105247 h 3827721"/>
              <a:gd name="connsiteX56" fmla="*/ 893135 w 2523461"/>
              <a:gd name="connsiteY56" fmla="*/ 1963479 h 3827721"/>
              <a:gd name="connsiteX57" fmla="*/ 800986 w 2523461"/>
              <a:gd name="connsiteY57" fmla="*/ 1857154 h 3827721"/>
              <a:gd name="connsiteX58" fmla="*/ 772633 w 2523461"/>
              <a:gd name="connsiteY58" fmla="*/ 1772093 h 3827721"/>
              <a:gd name="connsiteX59" fmla="*/ 772633 w 2523461"/>
              <a:gd name="connsiteY59" fmla="*/ 1715386 h 3827721"/>
              <a:gd name="connsiteX60" fmla="*/ 822251 w 2523461"/>
              <a:gd name="connsiteY60" fmla="*/ 1630326 h 3827721"/>
              <a:gd name="connsiteX61" fmla="*/ 900223 w 2523461"/>
              <a:gd name="connsiteY61" fmla="*/ 1431851 h 3827721"/>
              <a:gd name="connsiteX62" fmla="*/ 744279 w 2523461"/>
              <a:gd name="connsiteY62" fmla="*/ 1311349 h 3827721"/>
              <a:gd name="connsiteX63" fmla="*/ 659219 w 2523461"/>
              <a:gd name="connsiteY63" fmla="*/ 1226289 h 3827721"/>
              <a:gd name="connsiteX64" fmla="*/ 616688 w 2523461"/>
              <a:gd name="connsiteY64" fmla="*/ 1176670 h 3827721"/>
              <a:gd name="connsiteX65" fmla="*/ 581247 w 2523461"/>
              <a:gd name="connsiteY65" fmla="*/ 1077433 h 3827721"/>
              <a:gd name="connsiteX66" fmla="*/ 567070 w 2523461"/>
              <a:gd name="connsiteY66" fmla="*/ 956931 h 3827721"/>
              <a:gd name="connsiteX67" fmla="*/ 552893 w 2523461"/>
              <a:gd name="connsiteY67" fmla="*/ 829340 h 3827721"/>
              <a:gd name="connsiteX68" fmla="*/ 545805 w 2523461"/>
              <a:gd name="connsiteY68" fmla="*/ 659219 h 3827721"/>
              <a:gd name="connsiteX69" fmla="*/ 503274 w 2523461"/>
              <a:gd name="connsiteY69" fmla="*/ 517451 h 3827721"/>
              <a:gd name="connsiteX70" fmla="*/ 489098 w 2523461"/>
              <a:gd name="connsiteY70" fmla="*/ 467833 h 3827721"/>
              <a:gd name="connsiteX71" fmla="*/ 411126 w 2523461"/>
              <a:gd name="connsiteY71" fmla="*/ 375684 h 3827721"/>
              <a:gd name="connsiteX72" fmla="*/ 318977 w 2523461"/>
              <a:gd name="connsiteY72" fmla="*/ 283535 h 3827721"/>
              <a:gd name="connsiteX73" fmla="*/ 283535 w 2523461"/>
              <a:gd name="connsiteY73" fmla="*/ 184298 h 3827721"/>
              <a:gd name="connsiteX74" fmla="*/ 255181 w 2523461"/>
              <a:gd name="connsiteY74" fmla="*/ 77972 h 3827721"/>
              <a:gd name="connsiteX75" fmla="*/ 248093 w 2523461"/>
              <a:gd name="connsiteY75" fmla="*/ 0 h 3827721"/>
              <a:gd name="connsiteX0" fmla="*/ 0 w 2523461"/>
              <a:gd name="connsiteY0" fmla="*/ 56707 h 3749749"/>
              <a:gd name="connsiteX1" fmla="*/ 99237 w 2523461"/>
              <a:gd name="connsiteY1" fmla="*/ 233917 h 3749749"/>
              <a:gd name="connsiteX2" fmla="*/ 134679 w 2523461"/>
              <a:gd name="connsiteY2" fmla="*/ 297712 h 3749749"/>
              <a:gd name="connsiteX3" fmla="*/ 184298 w 2523461"/>
              <a:gd name="connsiteY3" fmla="*/ 382772 h 3749749"/>
              <a:gd name="connsiteX4" fmla="*/ 297712 w 2523461"/>
              <a:gd name="connsiteY4" fmla="*/ 588335 h 3749749"/>
              <a:gd name="connsiteX5" fmla="*/ 375684 w 2523461"/>
              <a:gd name="connsiteY5" fmla="*/ 1091610 h 3749749"/>
              <a:gd name="connsiteX6" fmla="*/ 411126 w 2523461"/>
              <a:gd name="connsiteY6" fmla="*/ 1176670 h 3749749"/>
              <a:gd name="connsiteX7" fmla="*/ 510363 w 2523461"/>
              <a:gd name="connsiteY7" fmla="*/ 1304261 h 3749749"/>
              <a:gd name="connsiteX8" fmla="*/ 751367 w 2523461"/>
              <a:gd name="connsiteY8" fmla="*/ 1502735 h 3749749"/>
              <a:gd name="connsiteX9" fmla="*/ 779721 w 2523461"/>
              <a:gd name="connsiteY9" fmla="*/ 1524000 h 3749749"/>
              <a:gd name="connsiteX10" fmla="*/ 708837 w 2523461"/>
              <a:gd name="connsiteY10" fmla="*/ 1601972 h 3749749"/>
              <a:gd name="connsiteX11" fmla="*/ 687572 w 2523461"/>
              <a:gd name="connsiteY11" fmla="*/ 1679945 h 3749749"/>
              <a:gd name="connsiteX12" fmla="*/ 687572 w 2523461"/>
              <a:gd name="connsiteY12" fmla="*/ 1715386 h 3749749"/>
              <a:gd name="connsiteX13" fmla="*/ 694661 w 2523461"/>
              <a:gd name="connsiteY13" fmla="*/ 1765005 h 3749749"/>
              <a:gd name="connsiteX14" fmla="*/ 730102 w 2523461"/>
              <a:gd name="connsiteY14" fmla="*/ 1828800 h 3749749"/>
              <a:gd name="connsiteX15" fmla="*/ 779721 w 2523461"/>
              <a:gd name="connsiteY15" fmla="*/ 1899684 h 3749749"/>
              <a:gd name="connsiteX16" fmla="*/ 850605 w 2523461"/>
              <a:gd name="connsiteY16" fmla="*/ 1991833 h 3749749"/>
              <a:gd name="connsiteX17" fmla="*/ 935665 w 2523461"/>
              <a:gd name="connsiteY17" fmla="*/ 2083982 h 3749749"/>
              <a:gd name="connsiteX18" fmla="*/ 1013637 w 2523461"/>
              <a:gd name="connsiteY18" fmla="*/ 2133600 h 3749749"/>
              <a:gd name="connsiteX19" fmla="*/ 1070344 w 2523461"/>
              <a:gd name="connsiteY19" fmla="*/ 2197396 h 3749749"/>
              <a:gd name="connsiteX20" fmla="*/ 1091609 w 2523461"/>
              <a:gd name="connsiteY20" fmla="*/ 2296633 h 3749749"/>
              <a:gd name="connsiteX21" fmla="*/ 1134140 w 2523461"/>
              <a:gd name="connsiteY21" fmla="*/ 2445489 h 3749749"/>
              <a:gd name="connsiteX22" fmla="*/ 1127051 w 2523461"/>
              <a:gd name="connsiteY22" fmla="*/ 2679405 h 3749749"/>
              <a:gd name="connsiteX23" fmla="*/ 1105786 w 2523461"/>
              <a:gd name="connsiteY23" fmla="*/ 2842438 h 3749749"/>
              <a:gd name="connsiteX24" fmla="*/ 1063256 w 2523461"/>
              <a:gd name="connsiteY24" fmla="*/ 3026735 h 3749749"/>
              <a:gd name="connsiteX25" fmla="*/ 1034902 w 2523461"/>
              <a:gd name="connsiteY25" fmla="*/ 3225210 h 3749749"/>
              <a:gd name="connsiteX26" fmla="*/ 1020726 w 2523461"/>
              <a:gd name="connsiteY26" fmla="*/ 3381154 h 3749749"/>
              <a:gd name="connsiteX27" fmla="*/ 1041991 w 2523461"/>
              <a:gd name="connsiteY27" fmla="*/ 3522921 h 3749749"/>
              <a:gd name="connsiteX28" fmla="*/ 1063256 w 2523461"/>
              <a:gd name="connsiteY28" fmla="*/ 3593805 h 3749749"/>
              <a:gd name="connsiteX29" fmla="*/ 1098698 w 2523461"/>
              <a:gd name="connsiteY29" fmla="*/ 3629247 h 3749749"/>
              <a:gd name="connsiteX30" fmla="*/ 1176670 w 2523461"/>
              <a:gd name="connsiteY30" fmla="*/ 3664689 h 3749749"/>
              <a:gd name="connsiteX31" fmla="*/ 1240465 w 2523461"/>
              <a:gd name="connsiteY31" fmla="*/ 3693042 h 3749749"/>
              <a:gd name="connsiteX32" fmla="*/ 1332614 w 2523461"/>
              <a:gd name="connsiteY32" fmla="*/ 3714307 h 3749749"/>
              <a:gd name="connsiteX33" fmla="*/ 1488558 w 2523461"/>
              <a:gd name="connsiteY33" fmla="*/ 3742661 h 3749749"/>
              <a:gd name="connsiteX34" fmla="*/ 1658679 w 2523461"/>
              <a:gd name="connsiteY34" fmla="*/ 3749749 h 3749749"/>
              <a:gd name="connsiteX35" fmla="*/ 1814623 w 2523461"/>
              <a:gd name="connsiteY35" fmla="*/ 3714307 h 3749749"/>
              <a:gd name="connsiteX36" fmla="*/ 1977656 w 2523461"/>
              <a:gd name="connsiteY36" fmla="*/ 3678866 h 3749749"/>
              <a:gd name="connsiteX37" fmla="*/ 2119423 w 2523461"/>
              <a:gd name="connsiteY37" fmla="*/ 3615070 h 3749749"/>
              <a:gd name="connsiteX38" fmla="*/ 2239926 w 2523461"/>
              <a:gd name="connsiteY38" fmla="*/ 3551275 h 3749749"/>
              <a:gd name="connsiteX39" fmla="*/ 2360428 w 2523461"/>
              <a:gd name="connsiteY39" fmla="*/ 3452038 h 3749749"/>
              <a:gd name="connsiteX40" fmla="*/ 2452577 w 2523461"/>
              <a:gd name="connsiteY40" fmla="*/ 3317359 h 3749749"/>
              <a:gd name="connsiteX41" fmla="*/ 2516372 w 2523461"/>
              <a:gd name="connsiteY41" fmla="*/ 3218121 h 3749749"/>
              <a:gd name="connsiteX42" fmla="*/ 2516372 w 2523461"/>
              <a:gd name="connsiteY42" fmla="*/ 3097619 h 3749749"/>
              <a:gd name="connsiteX43" fmla="*/ 2523461 w 2523461"/>
              <a:gd name="connsiteY43" fmla="*/ 2955852 h 3749749"/>
              <a:gd name="connsiteX44" fmla="*/ 2509284 w 2523461"/>
              <a:gd name="connsiteY44" fmla="*/ 2870791 h 3749749"/>
              <a:gd name="connsiteX45" fmla="*/ 2466754 w 2523461"/>
              <a:gd name="connsiteY45" fmla="*/ 2778642 h 3749749"/>
              <a:gd name="connsiteX46" fmla="*/ 2395870 w 2523461"/>
              <a:gd name="connsiteY46" fmla="*/ 2643963 h 3749749"/>
              <a:gd name="connsiteX47" fmla="*/ 2317898 w 2523461"/>
              <a:gd name="connsiteY47" fmla="*/ 2594345 h 3749749"/>
              <a:gd name="connsiteX48" fmla="*/ 2204484 w 2523461"/>
              <a:gd name="connsiteY48" fmla="*/ 2530549 h 3749749"/>
              <a:gd name="connsiteX49" fmla="*/ 1935126 w 2523461"/>
              <a:gd name="connsiteY49" fmla="*/ 2381693 h 3749749"/>
              <a:gd name="connsiteX50" fmla="*/ 1743740 w 2523461"/>
              <a:gd name="connsiteY50" fmla="*/ 2282456 h 3749749"/>
              <a:gd name="connsiteX51" fmla="*/ 1566530 w 2523461"/>
              <a:gd name="connsiteY51" fmla="*/ 2204484 h 3749749"/>
              <a:gd name="connsiteX52" fmla="*/ 1375144 w 2523461"/>
              <a:gd name="connsiteY52" fmla="*/ 2161954 h 3749749"/>
              <a:gd name="connsiteX53" fmla="*/ 1226288 w 2523461"/>
              <a:gd name="connsiteY53" fmla="*/ 2133600 h 3749749"/>
              <a:gd name="connsiteX54" fmla="*/ 1134140 w 2523461"/>
              <a:gd name="connsiteY54" fmla="*/ 2112335 h 3749749"/>
              <a:gd name="connsiteX55" fmla="*/ 1013637 w 2523461"/>
              <a:gd name="connsiteY55" fmla="*/ 2027275 h 3749749"/>
              <a:gd name="connsiteX56" fmla="*/ 893135 w 2523461"/>
              <a:gd name="connsiteY56" fmla="*/ 1885507 h 3749749"/>
              <a:gd name="connsiteX57" fmla="*/ 800986 w 2523461"/>
              <a:gd name="connsiteY57" fmla="*/ 1779182 h 3749749"/>
              <a:gd name="connsiteX58" fmla="*/ 772633 w 2523461"/>
              <a:gd name="connsiteY58" fmla="*/ 1694121 h 3749749"/>
              <a:gd name="connsiteX59" fmla="*/ 772633 w 2523461"/>
              <a:gd name="connsiteY59" fmla="*/ 1637414 h 3749749"/>
              <a:gd name="connsiteX60" fmla="*/ 822251 w 2523461"/>
              <a:gd name="connsiteY60" fmla="*/ 1552354 h 3749749"/>
              <a:gd name="connsiteX61" fmla="*/ 900223 w 2523461"/>
              <a:gd name="connsiteY61" fmla="*/ 1353879 h 3749749"/>
              <a:gd name="connsiteX62" fmla="*/ 744279 w 2523461"/>
              <a:gd name="connsiteY62" fmla="*/ 1233377 h 3749749"/>
              <a:gd name="connsiteX63" fmla="*/ 659219 w 2523461"/>
              <a:gd name="connsiteY63" fmla="*/ 1148317 h 3749749"/>
              <a:gd name="connsiteX64" fmla="*/ 616688 w 2523461"/>
              <a:gd name="connsiteY64" fmla="*/ 1098698 h 3749749"/>
              <a:gd name="connsiteX65" fmla="*/ 581247 w 2523461"/>
              <a:gd name="connsiteY65" fmla="*/ 999461 h 3749749"/>
              <a:gd name="connsiteX66" fmla="*/ 567070 w 2523461"/>
              <a:gd name="connsiteY66" fmla="*/ 878959 h 3749749"/>
              <a:gd name="connsiteX67" fmla="*/ 552893 w 2523461"/>
              <a:gd name="connsiteY67" fmla="*/ 751368 h 3749749"/>
              <a:gd name="connsiteX68" fmla="*/ 545805 w 2523461"/>
              <a:gd name="connsiteY68" fmla="*/ 581247 h 3749749"/>
              <a:gd name="connsiteX69" fmla="*/ 503274 w 2523461"/>
              <a:gd name="connsiteY69" fmla="*/ 439479 h 3749749"/>
              <a:gd name="connsiteX70" fmla="*/ 489098 w 2523461"/>
              <a:gd name="connsiteY70" fmla="*/ 389861 h 3749749"/>
              <a:gd name="connsiteX71" fmla="*/ 411126 w 2523461"/>
              <a:gd name="connsiteY71" fmla="*/ 297712 h 3749749"/>
              <a:gd name="connsiteX72" fmla="*/ 318977 w 2523461"/>
              <a:gd name="connsiteY72" fmla="*/ 205563 h 3749749"/>
              <a:gd name="connsiteX73" fmla="*/ 283535 w 2523461"/>
              <a:gd name="connsiteY73" fmla="*/ 106326 h 3749749"/>
              <a:gd name="connsiteX74" fmla="*/ 255181 w 2523461"/>
              <a:gd name="connsiteY74" fmla="*/ 0 h 3749749"/>
              <a:gd name="connsiteX0" fmla="*/ 0 w 2523461"/>
              <a:gd name="connsiteY0" fmla="*/ 0 h 3693042"/>
              <a:gd name="connsiteX1" fmla="*/ 99237 w 2523461"/>
              <a:gd name="connsiteY1" fmla="*/ 177210 h 3693042"/>
              <a:gd name="connsiteX2" fmla="*/ 134679 w 2523461"/>
              <a:gd name="connsiteY2" fmla="*/ 241005 h 3693042"/>
              <a:gd name="connsiteX3" fmla="*/ 184298 w 2523461"/>
              <a:gd name="connsiteY3" fmla="*/ 326065 h 3693042"/>
              <a:gd name="connsiteX4" fmla="*/ 297712 w 2523461"/>
              <a:gd name="connsiteY4" fmla="*/ 531628 h 3693042"/>
              <a:gd name="connsiteX5" fmla="*/ 375684 w 2523461"/>
              <a:gd name="connsiteY5" fmla="*/ 1034903 h 3693042"/>
              <a:gd name="connsiteX6" fmla="*/ 411126 w 2523461"/>
              <a:gd name="connsiteY6" fmla="*/ 1119963 h 3693042"/>
              <a:gd name="connsiteX7" fmla="*/ 510363 w 2523461"/>
              <a:gd name="connsiteY7" fmla="*/ 1247554 h 3693042"/>
              <a:gd name="connsiteX8" fmla="*/ 751367 w 2523461"/>
              <a:gd name="connsiteY8" fmla="*/ 1446028 h 3693042"/>
              <a:gd name="connsiteX9" fmla="*/ 779721 w 2523461"/>
              <a:gd name="connsiteY9" fmla="*/ 1467293 h 3693042"/>
              <a:gd name="connsiteX10" fmla="*/ 708837 w 2523461"/>
              <a:gd name="connsiteY10" fmla="*/ 1545265 h 3693042"/>
              <a:gd name="connsiteX11" fmla="*/ 687572 w 2523461"/>
              <a:gd name="connsiteY11" fmla="*/ 1623238 h 3693042"/>
              <a:gd name="connsiteX12" fmla="*/ 687572 w 2523461"/>
              <a:gd name="connsiteY12" fmla="*/ 1658679 h 3693042"/>
              <a:gd name="connsiteX13" fmla="*/ 694661 w 2523461"/>
              <a:gd name="connsiteY13" fmla="*/ 1708298 h 3693042"/>
              <a:gd name="connsiteX14" fmla="*/ 730102 w 2523461"/>
              <a:gd name="connsiteY14" fmla="*/ 1772093 h 3693042"/>
              <a:gd name="connsiteX15" fmla="*/ 779721 w 2523461"/>
              <a:gd name="connsiteY15" fmla="*/ 1842977 h 3693042"/>
              <a:gd name="connsiteX16" fmla="*/ 850605 w 2523461"/>
              <a:gd name="connsiteY16" fmla="*/ 1935126 h 3693042"/>
              <a:gd name="connsiteX17" fmla="*/ 935665 w 2523461"/>
              <a:gd name="connsiteY17" fmla="*/ 2027275 h 3693042"/>
              <a:gd name="connsiteX18" fmla="*/ 1013637 w 2523461"/>
              <a:gd name="connsiteY18" fmla="*/ 2076893 h 3693042"/>
              <a:gd name="connsiteX19" fmla="*/ 1070344 w 2523461"/>
              <a:gd name="connsiteY19" fmla="*/ 2140689 h 3693042"/>
              <a:gd name="connsiteX20" fmla="*/ 1091609 w 2523461"/>
              <a:gd name="connsiteY20" fmla="*/ 2239926 h 3693042"/>
              <a:gd name="connsiteX21" fmla="*/ 1134140 w 2523461"/>
              <a:gd name="connsiteY21" fmla="*/ 2388782 h 3693042"/>
              <a:gd name="connsiteX22" fmla="*/ 1127051 w 2523461"/>
              <a:gd name="connsiteY22" fmla="*/ 2622698 h 3693042"/>
              <a:gd name="connsiteX23" fmla="*/ 1105786 w 2523461"/>
              <a:gd name="connsiteY23" fmla="*/ 2785731 h 3693042"/>
              <a:gd name="connsiteX24" fmla="*/ 1063256 w 2523461"/>
              <a:gd name="connsiteY24" fmla="*/ 2970028 h 3693042"/>
              <a:gd name="connsiteX25" fmla="*/ 1034902 w 2523461"/>
              <a:gd name="connsiteY25" fmla="*/ 3168503 h 3693042"/>
              <a:gd name="connsiteX26" fmla="*/ 1020726 w 2523461"/>
              <a:gd name="connsiteY26" fmla="*/ 3324447 h 3693042"/>
              <a:gd name="connsiteX27" fmla="*/ 1041991 w 2523461"/>
              <a:gd name="connsiteY27" fmla="*/ 3466214 h 3693042"/>
              <a:gd name="connsiteX28" fmla="*/ 1063256 w 2523461"/>
              <a:gd name="connsiteY28" fmla="*/ 3537098 h 3693042"/>
              <a:gd name="connsiteX29" fmla="*/ 1098698 w 2523461"/>
              <a:gd name="connsiteY29" fmla="*/ 3572540 h 3693042"/>
              <a:gd name="connsiteX30" fmla="*/ 1176670 w 2523461"/>
              <a:gd name="connsiteY30" fmla="*/ 3607982 h 3693042"/>
              <a:gd name="connsiteX31" fmla="*/ 1240465 w 2523461"/>
              <a:gd name="connsiteY31" fmla="*/ 3636335 h 3693042"/>
              <a:gd name="connsiteX32" fmla="*/ 1332614 w 2523461"/>
              <a:gd name="connsiteY32" fmla="*/ 3657600 h 3693042"/>
              <a:gd name="connsiteX33" fmla="*/ 1488558 w 2523461"/>
              <a:gd name="connsiteY33" fmla="*/ 3685954 h 3693042"/>
              <a:gd name="connsiteX34" fmla="*/ 1658679 w 2523461"/>
              <a:gd name="connsiteY34" fmla="*/ 3693042 h 3693042"/>
              <a:gd name="connsiteX35" fmla="*/ 1814623 w 2523461"/>
              <a:gd name="connsiteY35" fmla="*/ 3657600 h 3693042"/>
              <a:gd name="connsiteX36" fmla="*/ 1977656 w 2523461"/>
              <a:gd name="connsiteY36" fmla="*/ 3622159 h 3693042"/>
              <a:gd name="connsiteX37" fmla="*/ 2119423 w 2523461"/>
              <a:gd name="connsiteY37" fmla="*/ 3558363 h 3693042"/>
              <a:gd name="connsiteX38" fmla="*/ 2239926 w 2523461"/>
              <a:gd name="connsiteY38" fmla="*/ 3494568 h 3693042"/>
              <a:gd name="connsiteX39" fmla="*/ 2360428 w 2523461"/>
              <a:gd name="connsiteY39" fmla="*/ 3395331 h 3693042"/>
              <a:gd name="connsiteX40" fmla="*/ 2452577 w 2523461"/>
              <a:gd name="connsiteY40" fmla="*/ 3260652 h 3693042"/>
              <a:gd name="connsiteX41" fmla="*/ 2516372 w 2523461"/>
              <a:gd name="connsiteY41" fmla="*/ 3161414 h 3693042"/>
              <a:gd name="connsiteX42" fmla="*/ 2516372 w 2523461"/>
              <a:gd name="connsiteY42" fmla="*/ 3040912 h 3693042"/>
              <a:gd name="connsiteX43" fmla="*/ 2523461 w 2523461"/>
              <a:gd name="connsiteY43" fmla="*/ 2899145 h 3693042"/>
              <a:gd name="connsiteX44" fmla="*/ 2509284 w 2523461"/>
              <a:gd name="connsiteY44" fmla="*/ 2814084 h 3693042"/>
              <a:gd name="connsiteX45" fmla="*/ 2466754 w 2523461"/>
              <a:gd name="connsiteY45" fmla="*/ 2721935 h 3693042"/>
              <a:gd name="connsiteX46" fmla="*/ 2395870 w 2523461"/>
              <a:gd name="connsiteY46" fmla="*/ 2587256 h 3693042"/>
              <a:gd name="connsiteX47" fmla="*/ 2317898 w 2523461"/>
              <a:gd name="connsiteY47" fmla="*/ 2537638 h 3693042"/>
              <a:gd name="connsiteX48" fmla="*/ 2204484 w 2523461"/>
              <a:gd name="connsiteY48" fmla="*/ 2473842 h 3693042"/>
              <a:gd name="connsiteX49" fmla="*/ 1935126 w 2523461"/>
              <a:gd name="connsiteY49" fmla="*/ 2324986 h 3693042"/>
              <a:gd name="connsiteX50" fmla="*/ 1743740 w 2523461"/>
              <a:gd name="connsiteY50" fmla="*/ 2225749 h 3693042"/>
              <a:gd name="connsiteX51" fmla="*/ 1566530 w 2523461"/>
              <a:gd name="connsiteY51" fmla="*/ 2147777 h 3693042"/>
              <a:gd name="connsiteX52" fmla="*/ 1375144 w 2523461"/>
              <a:gd name="connsiteY52" fmla="*/ 2105247 h 3693042"/>
              <a:gd name="connsiteX53" fmla="*/ 1226288 w 2523461"/>
              <a:gd name="connsiteY53" fmla="*/ 2076893 h 3693042"/>
              <a:gd name="connsiteX54" fmla="*/ 1134140 w 2523461"/>
              <a:gd name="connsiteY54" fmla="*/ 2055628 h 3693042"/>
              <a:gd name="connsiteX55" fmla="*/ 1013637 w 2523461"/>
              <a:gd name="connsiteY55" fmla="*/ 1970568 h 3693042"/>
              <a:gd name="connsiteX56" fmla="*/ 893135 w 2523461"/>
              <a:gd name="connsiteY56" fmla="*/ 1828800 h 3693042"/>
              <a:gd name="connsiteX57" fmla="*/ 800986 w 2523461"/>
              <a:gd name="connsiteY57" fmla="*/ 1722475 h 3693042"/>
              <a:gd name="connsiteX58" fmla="*/ 772633 w 2523461"/>
              <a:gd name="connsiteY58" fmla="*/ 1637414 h 3693042"/>
              <a:gd name="connsiteX59" fmla="*/ 772633 w 2523461"/>
              <a:gd name="connsiteY59" fmla="*/ 1580707 h 3693042"/>
              <a:gd name="connsiteX60" fmla="*/ 822251 w 2523461"/>
              <a:gd name="connsiteY60" fmla="*/ 1495647 h 3693042"/>
              <a:gd name="connsiteX61" fmla="*/ 900223 w 2523461"/>
              <a:gd name="connsiteY61" fmla="*/ 1297172 h 3693042"/>
              <a:gd name="connsiteX62" fmla="*/ 744279 w 2523461"/>
              <a:gd name="connsiteY62" fmla="*/ 1176670 h 3693042"/>
              <a:gd name="connsiteX63" fmla="*/ 659219 w 2523461"/>
              <a:gd name="connsiteY63" fmla="*/ 1091610 h 3693042"/>
              <a:gd name="connsiteX64" fmla="*/ 616688 w 2523461"/>
              <a:gd name="connsiteY64" fmla="*/ 1041991 h 3693042"/>
              <a:gd name="connsiteX65" fmla="*/ 581247 w 2523461"/>
              <a:gd name="connsiteY65" fmla="*/ 942754 h 3693042"/>
              <a:gd name="connsiteX66" fmla="*/ 567070 w 2523461"/>
              <a:gd name="connsiteY66" fmla="*/ 822252 h 3693042"/>
              <a:gd name="connsiteX67" fmla="*/ 552893 w 2523461"/>
              <a:gd name="connsiteY67" fmla="*/ 694661 h 3693042"/>
              <a:gd name="connsiteX68" fmla="*/ 545805 w 2523461"/>
              <a:gd name="connsiteY68" fmla="*/ 524540 h 3693042"/>
              <a:gd name="connsiteX69" fmla="*/ 503274 w 2523461"/>
              <a:gd name="connsiteY69" fmla="*/ 382772 h 3693042"/>
              <a:gd name="connsiteX70" fmla="*/ 489098 w 2523461"/>
              <a:gd name="connsiteY70" fmla="*/ 333154 h 3693042"/>
              <a:gd name="connsiteX71" fmla="*/ 411126 w 2523461"/>
              <a:gd name="connsiteY71" fmla="*/ 241005 h 3693042"/>
              <a:gd name="connsiteX72" fmla="*/ 318977 w 2523461"/>
              <a:gd name="connsiteY72" fmla="*/ 148856 h 3693042"/>
              <a:gd name="connsiteX73" fmla="*/ 283535 w 2523461"/>
              <a:gd name="connsiteY73" fmla="*/ 49619 h 3693042"/>
              <a:gd name="connsiteX0" fmla="*/ 0 w 2512956"/>
              <a:gd name="connsiteY0" fmla="*/ 8731 h 3643423"/>
              <a:gd name="connsiteX1" fmla="*/ 88732 w 2512956"/>
              <a:gd name="connsiteY1" fmla="*/ 127591 h 3643423"/>
              <a:gd name="connsiteX2" fmla="*/ 124174 w 2512956"/>
              <a:gd name="connsiteY2" fmla="*/ 191386 h 3643423"/>
              <a:gd name="connsiteX3" fmla="*/ 173793 w 2512956"/>
              <a:gd name="connsiteY3" fmla="*/ 276446 h 3643423"/>
              <a:gd name="connsiteX4" fmla="*/ 287207 w 2512956"/>
              <a:gd name="connsiteY4" fmla="*/ 482009 h 3643423"/>
              <a:gd name="connsiteX5" fmla="*/ 365179 w 2512956"/>
              <a:gd name="connsiteY5" fmla="*/ 985284 h 3643423"/>
              <a:gd name="connsiteX6" fmla="*/ 400621 w 2512956"/>
              <a:gd name="connsiteY6" fmla="*/ 1070344 h 3643423"/>
              <a:gd name="connsiteX7" fmla="*/ 499858 w 2512956"/>
              <a:gd name="connsiteY7" fmla="*/ 1197935 h 3643423"/>
              <a:gd name="connsiteX8" fmla="*/ 740862 w 2512956"/>
              <a:gd name="connsiteY8" fmla="*/ 1396409 h 3643423"/>
              <a:gd name="connsiteX9" fmla="*/ 769216 w 2512956"/>
              <a:gd name="connsiteY9" fmla="*/ 1417674 h 3643423"/>
              <a:gd name="connsiteX10" fmla="*/ 698332 w 2512956"/>
              <a:gd name="connsiteY10" fmla="*/ 1495646 h 3643423"/>
              <a:gd name="connsiteX11" fmla="*/ 677067 w 2512956"/>
              <a:gd name="connsiteY11" fmla="*/ 1573619 h 3643423"/>
              <a:gd name="connsiteX12" fmla="*/ 677067 w 2512956"/>
              <a:gd name="connsiteY12" fmla="*/ 1609060 h 3643423"/>
              <a:gd name="connsiteX13" fmla="*/ 684156 w 2512956"/>
              <a:gd name="connsiteY13" fmla="*/ 1658679 h 3643423"/>
              <a:gd name="connsiteX14" fmla="*/ 719597 w 2512956"/>
              <a:gd name="connsiteY14" fmla="*/ 1722474 h 3643423"/>
              <a:gd name="connsiteX15" fmla="*/ 769216 w 2512956"/>
              <a:gd name="connsiteY15" fmla="*/ 1793358 h 3643423"/>
              <a:gd name="connsiteX16" fmla="*/ 840100 w 2512956"/>
              <a:gd name="connsiteY16" fmla="*/ 1885507 h 3643423"/>
              <a:gd name="connsiteX17" fmla="*/ 925160 w 2512956"/>
              <a:gd name="connsiteY17" fmla="*/ 1977656 h 3643423"/>
              <a:gd name="connsiteX18" fmla="*/ 1003132 w 2512956"/>
              <a:gd name="connsiteY18" fmla="*/ 2027274 h 3643423"/>
              <a:gd name="connsiteX19" fmla="*/ 1059839 w 2512956"/>
              <a:gd name="connsiteY19" fmla="*/ 2091070 h 3643423"/>
              <a:gd name="connsiteX20" fmla="*/ 1081104 w 2512956"/>
              <a:gd name="connsiteY20" fmla="*/ 2190307 h 3643423"/>
              <a:gd name="connsiteX21" fmla="*/ 1123635 w 2512956"/>
              <a:gd name="connsiteY21" fmla="*/ 2339163 h 3643423"/>
              <a:gd name="connsiteX22" fmla="*/ 1116546 w 2512956"/>
              <a:gd name="connsiteY22" fmla="*/ 2573079 h 3643423"/>
              <a:gd name="connsiteX23" fmla="*/ 1095281 w 2512956"/>
              <a:gd name="connsiteY23" fmla="*/ 2736112 h 3643423"/>
              <a:gd name="connsiteX24" fmla="*/ 1052751 w 2512956"/>
              <a:gd name="connsiteY24" fmla="*/ 2920409 h 3643423"/>
              <a:gd name="connsiteX25" fmla="*/ 1024397 w 2512956"/>
              <a:gd name="connsiteY25" fmla="*/ 3118884 h 3643423"/>
              <a:gd name="connsiteX26" fmla="*/ 1010221 w 2512956"/>
              <a:gd name="connsiteY26" fmla="*/ 3274828 h 3643423"/>
              <a:gd name="connsiteX27" fmla="*/ 1031486 w 2512956"/>
              <a:gd name="connsiteY27" fmla="*/ 3416595 h 3643423"/>
              <a:gd name="connsiteX28" fmla="*/ 1052751 w 2512956"/>
              <a:gd name="connsiteY28" fmla="*/ 3487479 h 3643423"/>
              <a:gd name="connsiteX29" fmla="*/ 1088193 w 2512956"/>
              <a:gd name="connsiteY29" fmla="*/ 3522921 h 3643423"/>
              <a:gd name="connsiteX30" fmla="*/ 1166165 w 2512956"/>
              <a:gd name="connsiteY30" fmla="*/ 3558363 h 3643423"/>
              <a:gd name="connsiteX31" fmla="*/ 1229960 w 2512956"/>
              <a:gd name="connsiteY31" fmla="*/ 3586716 h 3643423"/>
              <a:gd name="connsiteX32" fmla="*/ 1322109 w 2512956"/>
              <a:gd name="connsiteY32" fmla="*/ 3607981 h 3643423"/>
              <a:gd name="connsiteX33" fmla="*/ 1478053 w 2512956"/>
              <a:gd name="connsiteY33" fmla="*/ 3636335 h 3643423"/>
              <a:gd name="connsiteX34" fmla="*/ 1648174 w 2512956"/>
              <a:gd name="connsiteY34" fmla="*/ 3643423 h 3643423"/>
              <a:gd name="connsiteX35" fmla="*/ 1804118 w 2512956"/>
              <a:gd name="connsiteY35" fmla="*/ 3607981 h 3643423"/>
              <a:gd name="connsiteX36" fmla="*/ 1967151 w 2512956"/>
              <a:gd name="connsiteY36" fmla="*/ 3572540 h 3643423"/>
              <a:gd name="connsiteX37" fmla="*/ 2108918 w 2512956"/>
              <a:gd name="connsiteY37" fmla="*/ 3508744 h 3643423"/>
              <a:gd name="connsiteX38" fmla="*/ 2229421 w 2512956"/>
              <a:gd name="connsiteY38" fmla="*/ 3444949 h 3643423"/>
              <a:gd name="connsiteX39" fmla="*/ 2349923 w 2512956"/>
              <a:gd name="connsiteY39" fmla="*/ 3345712 h 3643423"/>
              <a:gd name="connsiteX40" fmla="*/ 2442072 w 2512956"/>
              <a:gd name="connsiteY40" fmla="*/ 3211033 h 3643423"/>
              <a:gd name="connsiteX41" fmla="*/ 2505867 w 2512956"/>
              <a:gd name="connsiteY41" fmla="*/ 3111795 h 3643423"/>
              <a:gd name="connsiteX42" fmla="*/ 2505867 w 2512956"/>
              <a:gd name="connsiteY42" fmla="*/ 2991293 h 3643423"/>
              <a:gd name="connsiteX43" fmla="*/ 2512956 w 2512956"/>
              <a:gd name="connsiteY43" fmla="*/ 2849526 h 3643423"/>
              <a:gd name="connsiteX44" fmla="*/ 2498779 w 2512956"/>
              <a:gd name="connsiteY44" fmla="*/ 2764465 h 3643423"/>
              <a:gd name="connsiteX45" fmla="*/ 2456249 w 2512956"/>
              <a:gd name="connsiteY45" fmla="*/ 2672316 h 3643423"/>
              <a:gd name="connsiteX46" fmla="*/ 2385365 w 2512956"/>
              <a:gd name="connsiteY46" fmla="*/ 2537637 h 3643423"/>
              <a:gd name="connsiteX47" fmla="*/ 2307393 w 2512956"/>
              <a:gd name="connsiteY47" fmla="*/ 2488019 h 3643423"/>
              <a:gd name="connsiteX48" fmla="*/ 2193979 w 2512956"/>
              <a:gd name="connsiteY48" fmla="*/ 2424223 h 3643423"/>
              <a:gd name="connsiteX49" fmla="*/ 1924621 w 2512956"/>
              <a:gd name="connsiteY49" fmla="*/ 2275367 h 3643423"/>
              <a:gd name="connsiteX50" fmla="*/ 1733235 w 2512956"/>
              <a:gd name="connsiteY50" fmla="*/ 2176130 h 3643423"/>
              <a:gd name="connsiteX51" fmla="*/ 1556025 w 2512956"/>
              <a:gd name="connsiteY51" fmla="*/ 2098158 h 3643423"/>
              <a:gd name="connsiteX52" fmla="*/ 1364639 w 2512956"/>
              <a:gd name="connsiteY52" fmla="*/ 2055628 h 3643423"/>
              <a:gd name="connsiteX53" fmla="*/ 1215783 w 2512956"/>
              <a:gd name="connsiteY53" fmla="*/ 2027274 h 3643423"/>
              <a:gd name="connsiteX54" fmla="*/ 1123635 w 2512956"/>
              <a:gd name="connsiteY54" fmla="*/ 2006009 h 3643423"/>
              <a:gd name="connsiteX55" fmla="*/ 1003132 w 2512956"/>
              <a:gd name="connsiteY55" fmla="*/ 1920949 h 3643423"/>
              <a:gd name="connsiteX56" fmla="*/ 882630 w 2512956"/>
              <a:gd name="connsiteY56" fmla="*/ 1779181 h 3643423"/>
              <a:gd name="connsiteX57" fmla="*/ 790481 w 2512956"/>
              <a:gd name="connsiteY57" fmla="*/ 1672856 h 3643423"/>
              <a:gd name="connsiteX58" fmla="*/ 762128 w 2512956"/>
              <a:gd name="connsiteY58" fmla="*/ 1587795 h 3643423"/>
              <a:gd name="connsiteX59" fmla="*/ 762128 w 2512956"/>
              <a:gd name="connsiteY59" fmla="*/ 1531088 h 3643423"/>
              <a:gd name="connsiteX60" fmla="*/ 811746 w 2512956"/>
              <a:gd name="connsiteY60" fmla="*/ 1446028 h 3643423"/>
              <a:gd name="connsiteX61" fmla="*/ 889718 w 2512956"/>
              <a:gd name="connsiteY61" fmla="*/ 1247553 h 3643423"/>
              <a:gd name="connsiteX62" fmla="*/ 733774 w 2512956"/>
              <a:gd name="connsiteY62" fmla="*/ 1127051 h 3643423"/>
              <a:gd name="connsiteX63" fmla="*/ 648714 w 2512956"/>
              <a:gd name="connsiteY63" fmla="*/ 1041991 h 3643423"/>
              <a:gd name="connsiteX64" fmla="*/ 606183 w 2512956"/>
              <a:gd name="connsiteY64" fmla="*/ 992372 h 3643423"/>
              <a:gd name="connsiteX65" fmla="*/ 570742 w 2512956"/>
              <a:gd name="connsiteY65" fmla="*/ 893135 h 3643423"/>
              <a:gd name="connsiteX66" fmla="*/ 556565 w 2512956"/>
              <a:gd name="connsiteY66" fmla="*/ 772633 h 3643423"/>
              <a:gd name="connsiteX67" fmla="*/ 542388 w 2512956"/>
              <a:gd name="connsiteY67" fmla="*/ 645042 h 3643423"/>
              <a:gd name="connsiteX68" fmla="*/ 535300 w 2512956"/>
              <a:gd name="connsiteY68" fmla="*/ 474921 h 3643423"/>
              <a:gd name="connsiteX69" fmla="*/ 492769 w 2512956"/>
              <a:gd name="connsiteY69" fmla="*/ 333153 h 3643423"/>
              <a:gd name="connsiteX70" fmla="*/ 478593 w 2512956"/>
              <a:gd name="connsiteY70" fmla="*/ 283535 h 3643423"/>
              <a:gd name="connsiteX71" fmla="*/ 400621 w 2512956"/>
              <a:gd name="connsiteY71" fmla="*/ 191386 h 3643423"/>
              <a:gd name="connsiteX72" fmla="*/ 308472 w 2512956"/>
              <a:gd name="connsiteY72" fmla="*/ 99237 h 3643423"/>
              <a:gd name="connsiteX73" fmla="*/ 273030 w 2512956"/>
              <a:gd name="connsiteY73" fmla="*/ 0 h 3643423"/>
              <a:gd name="connsiteX0" fmla="*/ 0 w 2512956"/>
              <a:gd name="connsiteY0" fmla="*/ 0 h 3634692"/>
              <a:gd name="connsiteX1" fmla="*/ 88732 w 2512956"/>
              <a:gd name="connsiteY1" fmla="*/ 118860 h 3634692"/>
              <a:gd name="connsiteX2" fmla="*/ 124174 w 2512956"/>
              <a:gd name="connsiteY2" fmla="*/ 182655 h 3634692"/>
              <a:gd name="connsiteX3" fmla="*/ 173793 w 2512956"/>
              <a:gd name="connsiteY3" fmla="*/ 267715 h 3634692"/>
              <a:gd name="connsiteX4" fmla="*/ 287207 w 2512956"/>
              <a:gd name="connsiteY4" fmla="*/ 473278 h 3634692"/>
              <a:gd name="connsiteX5" fmla="*/ 365179 w 2512956"/>
              <a:gd name="connsiteY5" fmla="*/ 976553 h 3634692"/>
              <a:gd name="connsiteX6" fmla="*/ 400621 w 2512956"/>
              <a:gd name="connsiteY6" fmla="*/ 1061613 h 3634692"/>
              <a:gd name="connsiteX7" fmla="*/ 499858 w 2512956"/>
              <a:gd name="connsiteY7" fmla="*/ 1189204 h 3634692"/>
              <a:gd name="connsiteX8" fmla="*/ 740862 w 2512956"/>
              <a:gd name="connsiteY8" fmla="*/ 1387678 h 3634692"/>
              <a:gd name="connsiteX9" fmla="*/ 769216 w 2512956"/>
              <a:gd name="connsiteY9" fmla="*/ 1408943 h 3634692"/>
              <a:gd name="connsiteX10" fmla="*/ 698332 w 2512956"/>
              <a:gd name="connsiteY10" fmla="*/ 1486915 h 3634692"/>
              <a:gd name="connsiteX11" fmla="*/ 677067 w 2512956"/>
              <a:gd name="connsiteY11" fmla="*/ 1564888 h 3634692"/>
              <a:gd name="connsiteX12" fmla="*/ 677067 w 2512956"/>
              <a:gd name="connsiteY12" fmla="*/ 1600329 h 3634692"/>
              <a:gd name="connsiteX13" fmla="*/ 684156 w 2512956"/>
              <a:gd name="connsiteY13" fmla="*/ 1649948 h 3634692"/>
              <a:gd name="connsiteX14" fmla="*/ 719597 w 2512956"/>
              <a:gd name="connsiteY14" fmla="*/ 1713743 h 3634692"/>
              <a:gd name="connsiteX15" fmla="*/ 769216 w 2512956"/>
              <a:gd name="connsiteY15" fmla="*/ 1784627 h 3634692"/>
              <a:gd name="connsiteX16" fmla="*/ 840100 w 2512956"/>
              <a:gd name="connsiteY16" fmla="*/ 1876776 h 3634692"/>
              <a:gd name="connsiteX17" fmla="*/ 925160 w 2512956"/>
              <a:gd name="connsiteY17" fmla="*/ 1968925 h 3634692"/>
              <a:gd name="connsiteX18" fmla="*/ 1003132 w 2512956"/>
              <a:gd name="connsiteY18" fmla="*/ 2018543 h 3634692"/>
              <a:gd name="connsiteX19" fmla="*/ 1059839 w 2512956"/>
              <a:gd name="connsiteY19" fmla="*/ 2082339 h 3634692"/>
              <a:gd name="connsiteX20" fmla="*/ 1081104 w 2512956"/>
              <a:gd name="connsiteY20" fmla="*/ 2181576 h 3634692"/>
              <a:gd name="connsiteX21" fmla="*/ 1123635 w 2512956"/>
              <a:gd name="connsiteY21" fmla="*/ 2330432 h 3634692"/>
              <a:gd name="connsiteX22" fmla="*/ 1116546 w 2512956"/>
              <a:gd name="connsiteY22" fmla="*/ 2564348 h 3634692"/>
              <a:gd name="connsiteX23" fmla="*/ 1095281 w 2512956"/>
              <a:gd name="connsiteY23" fmla="*/ 2727381 h 3634692"/>
              <a:gd name="connsiteX24" fmla="*/ 1052751 w 2512956"/>
              <a:gd name="connsiteY24" fmla="*/ 2911678 h 3634692"/>
              <a:gd name="connsiteX25" fmla="*/ 1024397 w 2512956"/>
              <a:gd name="connsiteY25" fmla="*/ 3110153 h 3634692"/>
              <a:gd name="connsiteX26" fmla="*/ 1010221 w 2512956"/>
              <a:gd name="connsiteY26" fmla="*/ 3266097 h 3634692"/>
              <a:gd name="connsiteX27" fmla="*/ 1031486 w 2512956"/>
              <a:gd name="connsiteY27" fmla="*/ 3407864 h 3634692"/>
              <a:gd name="connsiteX28" fmla="*/ 1052751 w 2512956"/>
              <a:gd name="connsiteY28" fmla="*/ 3478748 h 3634692"/>
              <a:gd name="connsiteX29" fmla="*/ 1088193 w 2512956"/>
              <a:gd name="connsiteY29" fmla="*/ 3514190 h 3634692"/>
              <a:gd name="connsiteX30" fmla="*/ 1166165 w 2512956"/>
              <a:gd name="connsiteY30" fmla="*/ 3549632 h 3634692"/>
              <a:gd name="connsiteX31" fmla="*/ 1229960 w 2512956"/>
              <a:gd name="connsiteY31" fmla="*/ 3577985 h 3634692"/>
              <a:gd name="connsiteX32" fmla="*/ 1322109 w 2512956"/>
              <a:gd name="connsiteY32" fmla="*/ 3599250 h 3634692"/>
              <a:gd name="connsiteX33" fmla="*/ 1478053 w 2512956"/>
              <a:gd name="connsiteY33" fmla="*/ 3627604 h 3634692"/>
              <a:gd name="connsiteX34" fmla="*/ 1648174 w 2512956"/>
              <a:gd name="connsiteY34" fmla="*/ 3634692 h 3634692"/>
              <a:gd name="connsiteX35" fmla="*/ 1804118 w 2512956"/>
              <a:gd name="connsiteY35" fmla="*/ 3599250 h 3634692"/>
              <a:gd name="connsiteX36" fmla="*/ 1967151 w 2512956"/>
              <a:gd name="connsiteY36" fmla="*/ 3563809 h 3634692"/>
              <a:gd name="connsiteX37" fmla="*/ 2108918 w 2512956"/>
              <a:gd name="connsiteY37" fmla="*/ 3500013 h 3634692"/>
              <a:gd name="connsiteX38" fmla="*/ 2229421 w 2512956"/>
              <a:gd name="connsiteY38" fmla="*/ 3436218 h 3634692"/>
              <a:gd name="connsiteX39" fmla="*/ 2349923 w 2512956"/>
              <a:gd name="connsiteY39" fmla="*/ 3336981 h 3634692"/>
              <a:gd name="connsiteX40" fmla="*/ 2442072 w 2512956"/>
              <a:gd name="connsiteY40" fmla="*/ 3202302 h 3634692"/>
              <a:gd name="connsiteX41" fmla="*/ 2505867 w 2512956"/>
              <a:gd name="connsiteY41" fmla="*/ 3103064 h 3634692"/>
              <a:gd name="connsiteX42" fmla="*/ 2505867 w 2512956"/>
              <a:gd name="connsiteY42" fmla="*/ 2982562 h 3634692"/>
              <a:gd name="connsiteX43" fmla="*/ 2512956 w 2512956"/>
              <a:gd name="connsiteY43" fmla="*/ 2840795 h 3634692"/>
              <a:gd name="connsiteX44" fmla="*/ 2498779 w 2512956"/>
              <a:gd name="connsiteY44" fmla="*/ 2755734 h 3634692"/>
              <a:gd name="connsiteX45" fmla="*/ 2456249 w 2512956"/>
              <a:gd name="connsiteY45" fmla="*/ 2663585 h 3634692"/>
              <a:gd name="connsiteX46" fmla="*/ 2385365 w 2512956"/>
              <a:gd name="connsiteY46" fmla="*/ 2528906 h 3634692"/>
              <a:gd name="connsiteX47" fmla="*/ 2307393 w 2512956"/>
              <a:gd name="connsiteY47" fmla="*/ 2479288 h 3634692"/>
              <a:gd name="connsiteX48" fmla="*/ 2193979 w 2512956"/>
              <a:gd name="connsiteY48" fmla="*/ 2415492 h 3634692"/>
              <a:gd name="connsiteX49" fmla="*/ 1924621 w 2512956"/>
              <a:gd name="connsiteY49" fmla="*/ 2266636 h 3634692"/>
              <a:gd name="connsiteX50" fmla="*/ 1733235 w 2512956"/>
              <a:gd name="connsiteY50" fmla="*/ 2167399 h 3634692"/>
              <a:gd name="connsiteX51" fmla="*/ 1556025 w 2512956"/>
              <a:gd name="connsiteY51" fmla="*/ 2089427 h 3634692"/>
              <a:gd name="connsiteX52" fmla="*/ 1364639 w 2512956"/>
              <a:gd name="connsiteY52" fmla="*/ 2046897 h 3634692"/>
              <a:gd name="connsiteX53" fmla="*/ 1215783 w 2512956"/>
              <a:gd name="connsiteY53" fmla="*/ 2018543 h 3634692"/>
              <a:gd name="connsiteX54" fmla="*/ 1123635 w 2512956"/>
              <a:gd name="connsiteY54" fmla="*/ 1997278 h 3634692"/>
              <a:gd name="connsiteX55" fmla="*/ 1003132 w 2512956"/>
              <a:gd name="connsiteY55" fmla="*/ 1912218 h 3634692"/>
              <a:gd name="connsiteX56" fmla="*/ 882630 w 2512956"/>
              <a:gd name="connsiteY56" fmla="*/ 1770450 h 3634692"/>
              <a:gd name="connsiteX57" fmla="*/ 790481 w 2512956"/>
              <a:gd name="connsiteY57" fmla="*/ 1664125 h 3634692"/>
              <a:gd name="connsiteX58" fmla="*/ 762128 w 2512956"/>
              <a:gd name="connsiteY58" fmla="*/ 1579064 h 3634692"/>
              <a:gd name="connsiteX59" fmla="*/ 762128 w 2512956"/>
              <a:gd name="connsiteY59" fmla="*/ 1522357 h 3634692"/>
              <a:gd name="connsiteX60" fmla="*/ 811746 w 2512956"/>
              <a:gd name="connsiteY60" fmla="*/ 1437297 h 3634692"/>
              <a:gd name="connsiteX61" fmla="*/ 889718 w 2512956"/>
              <a:gd name="connsiteY61" fmla="*/ 1238822 h 3634692"/>
              <a:gd name="connsiteX62" fmla="*/ 733774 w 2512956"/>
              <a:gd name="connsiteY62" fmla="*/ 1118320 h 3634692"/>
              <a:gd name="connsiteX63" fmla="*/ 648714 w 2512956"/>
              <a:gd name="connsiteY63" fmla="*/ 1033260 h 3634692"/>
              <a:gd name="connsiteX64" fmla="*/ 606183 w 2512956"/>
              <a:gd name="connsiteY64" fmla="*/ 983641 h 3634692"/>
              <a:gd name="connsiteX65" fmla="*/ 570742 w 2512956"/>
              <a:gd name="connsiteY65" fmla="*/ 884404 h 3634692"/>
              <a:gd name="connsiteX66" fmla="*/ 556565 w 2512956"/>
              <a:gd name="connsiteY66" fmla="*/ 763902 h 3634692"/>
              <a:gd name="connsiteX67" fmla="*/ 542388 w 2512956"/>
              <a:gd name="connsiteY67" fmla="*/ 636311 h 3634692"/>
              <a:gd name="connsiteX68" fmla="*/ 535300 w 2512956"/>
              <a:gd name="connsiteY68" fmla="*/ 466190 h 3634692"/>
              <a:gd name="connsiteX69" fmla="*/ 492769 w 2512956"/>
              <a:gd name="connsiteY69" fmla="*/ 324422 h 3634692"/>
              <a:gd name="connsiteX70" fmla="*/ 478593 w 2512956"/>
              <a:gd name="connsiteY70" fmla="*/ 274804 h 3634692"/>
              <a:gd name="connsiteX71" fmla="*/ 400621 w 2512956"/>
              <a:gd name="connsiteY71" fmla="*/ 182655 h 3634692"/>
              <a:gd name="connsiteX72" fmla="*/ 308472 w 2512956"/>
              <a:gd name="connsiteY72" fmla="*/ 90506 h 3634692"/>
              <a:gd name="connsiteX73" fmla="*/ 306151 w 2512956"/>
              <a:gd name="connsiteY73" fmla="*/ 73285 h 363469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50324 w 2513357"/>
              <a:gd name="connsiteY39" fmla="*/ 3313721 h 3611432"/>
              <a:gd name="connsiteX40" fmla="*/ 2442473 w 2513357"/>
              <a:gd name="connsiteY40" fmla="*/ 3179042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65040 w 2513357"/>
              <a:gd name="connsiteY52" fmla="*/ 2023637 h 3611432"/>
              <a:gd name="connsiteX53" fmla="*/ 1216184 w 2513357"/>
              <a:gd name="connsiteY53" fmla="*/ 1995283 h 3611432"/>
              <a:gd name="connsiteX54" fmla="*/ 1124036 w 2513357"/>
              <a:gd name="connsiteY54" fmla="*/ 1974018 h 3611432"/>
              <a:gd name="connsiteX55" fmla="*/ 1003533 w 2513357"/>
              <a:gd name="connsiteY55" fmla="*/ 1888958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50324 w 2513357"/>
              <a:gd name="connsiteY39" fmla="*/ 3313721 h 3611432"/>
              <a:gd name="connsiteX40" fmla="*/ 2442473 w 2513357"/>
              <a:gd name="connsiteY40" fmla="*/ 3179042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184 w 2513357"/>
              <a:gd name="connsiteY53" fmla="*/ 1995283 h 3611432"/>
              <a:gd name="connsiteX54" fmla="*/ 1124036 w 2513357"/>
              <a:gd name="connsiteY54" fmla="*/ 1974018 h 3611432"/>
              <a:gd name="connsiteX55" fmla="*/ 1003533 w 2513357"/>
              <a:gd name="connsiteY55" fmla="*/ 1888958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50324 w 2513357"/>
              <a:gd name="connsiteY39" fmla="*/ 3313721 h 3611432"/>
              <a:gd name="connsiteX40" fmla="*/ 2442473 w 2513357"/>
              <a:gd name="connsiteY40" fmla="*/ 3179042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4036 w 2513357"/>
              <a:gd name="connsiteY54" fmla="*/ 1974018 h 3611432"/>
              <a:gd name="connsiteX55" fmla="*/ 1003533 w 2513357"/>
              <a:gd name="connsiteY55" fmla="*/ 1888958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50324 w 2513357"/>
              <a:gd name="connsiteY39" fmla="*/ 3313721 h 3611432"/>
              <a:gd name="connsiteX40" fmla="*/ 2442473 w 2513357"/>
              <a:gd name="connsiteY40" fmla="*/ 3179042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03533 w 2513357"/>
              <a:gd name="connsiteY55" fmla="*/ 1888958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50324 w 2513357"/>
              <a:gd name="connsiteY39" fmla="*/ 3313721 h 3611432"/>
              <a:gd name="connsiteX40" fmla="*/ 2442473 w 2513357"/>
              <a:gd name="connsiteY40" fmla="*/ 3179042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50324 w 2513357"/>
              <a:gd name="connsiteY39" fmla="*/ 331372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29822 w 2513357"/>
              <a:gd name="connsiteY38" fmla="*/ 3412958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17911 w 2513357"/>
              <a:gd name="connsiteY38" fmla="*/ 3436015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09319 w 2513357"/>
              <a:gd name="connsiteY37" fmla="*/ 3476753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67552 w 2513357"/>
              <a:gd name="connsiteY36" fmla="*/ 3540549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90167 w 2513357"/>
              <a:gd name="connsiteY36" fmla="*/ 3564215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25022 w 2513357"/>
              <a:gd name="connsiteY49" fmla="*/ 2243376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90167 w 2513357"/>
              <a:gd name="connsiteY36" fmla="*/ 3564215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380 w 2513357"/>
              <a:gd name="connsiteY48" fmla="*/ 2392232 h 3611432"/>
              <a:gd name="connsiteX49" fmla="*/ 1934863 w 2513357"/>
              <a:gd name="connsiteY49" fmla="*/ 2197807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90167 w 2513357"/>
              <a:gd name="connsiteY36" fmla="*/ 3564215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538 w 2513357"/>
              <a:gd name="connsiteY48" fmla="*/ 2383086 h 3611432"/>
              <a:gd name="connsiteX49" fmla="*/ 1934863 w 2513357"/>
              <a:gd name="connsiteY49" fmla="*/ 2197807 h 3611432"/>
              <a:gd name="connsiteX50" fmla="*/ 1733636 w 2513357"/>
              <a:gd name="connsiteY50" fmla="*/ 2144139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90167 w 2513357"/>
              <a:gd name="connsiteY36" fmla="*/ 3564215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538 w 2513357"/>
              <a:gd name="connsiteY48" fmla="*/ 2383086 h 3611432"/>
              <a:gd name="connsiteX49" fmla="*/ 1934863 w 2513357"/>
              <a:gd name="connsiteY49" fmla="*/ 2197807 h 3611432"/>
              <a:gd name="connsiteX50" fmla="*/ 1725534 w 2513357"/>
              <a:gd name="connsiteY50" fmla="*/ 2089105 h 3611432"/>
              <a:gd name="connsiteX51" fmla="*/ 1556426 w 2513357"/>
              <a:gd name="connsiteY51" fmla="*/ 2066167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90167 w 2513357"/>
              <a:gd name="connsiteY36" fmla="*/ 3564215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4538 w 2513357"/>
              <a:gd name="connsiteY48" fmla="*/ 2383086 h 3611432"/>
              <a:gd name="connsiteX49" fmla="*/ 1934863 w 2513357"/>
              <a:gd name="connsiteY49" fmla="*/ 2197807 h 3611432"/>
              <a:gd name="connsiteX50" fmla="*/ 1725534 w 2513357"/>
              <a:gd name="connsiteY50" fmla="*/ 2089105 h 3611432"/>
              <a:gd name="connsiteX51" fmla="*/ 1521171 w 2513357"/>
              <a:gd name="connsiteY51" fmla="*/ 2010655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13357"/>
              <a:gd name="connsiteY0" fmla="*/ 0 h 3611432"/>
              <a:gd name="connsiteX1" fmla="*/ 89133 w 2513357"/>
              <a:gd name="connsiteY1" fmla="*/ 95600 h 3611432"/>
              <a:gd name="connsiteX2" fmla="*/ 124575 w 2513357"/>
              <a:gd name="connsiteY2" fmla="*/ 159395 h 3611432"/>
              <a:gd name="connsiteX3" fmla="*/ 174194 w 2513357"/>
              <a:gd name="connsiteY3" fmla="*/ 244455 h 3611432"/>
              <a:gd name="connsiteX4" fmla="*/ 287608 w 2513357"/>
              <a:gd name="connsiteY4" fmla="*/ 450018 h 3611432"/>
              <a:gd name="connsiteX5" fmla="*/ 365580 w 2513357"/>
              <a:gd name="connsiteY5" fmla="*/ 953293 h 3611432"/>
              <a:gd name="connsiteX6" fmla="*/ 401022 w 2513357"/>
              <a:gd name="connsiteY6" fmla="*/ 1038353 h 3611432"/>
              <a:gd name="connsiteX7" fmla="*/ 500259 w 2513357"/>
              <a:gd name="connsiteY7" fmla="*/ 1165944 h 3611432"/>
              <a:gd name="connsiteX8" fmla="*/ 741263 w 2513357"/>
              <a:gd name="connsiteY8" fmla="*/ 1364418 h 3611432"/>
              <a:gd name="connsiteX9" fmla="*/ 769617 w 2513357"/>
              <a:gd name="connsiteY9" fmla="*/ 1385683 h 3611432"/>
              <a:gd name="connsiteX10" fmla="*/ 698733 w 2513357"/>
              <a:gd name="connsiteY10" fmla="*/ 1463655 h 3611432"/>
              <a:gd name="connsiteX11" fmla="*/ 677468 w 2513357"/>
              <a:gd name="connsiteY11" fmla="*/ 1541628 h 3611432"/>
              <a:gd name="connsiteX12" fmla="*/ 677468 w 2513357"/>
              <a:gd name="connsiteY12" fmla="*/ 1577069 h 3611432"/>
              <a:gd name="connsiteX13" fmla="*/ 684557 w 2513357"/>
              <a:gd name="connsiteY13" fmla="*/ 1626688 h 3611432"/>
              <a:gd name="connsiteX14" fmla="*/ 719998 w 2513357"/>
              <a:gd name="connsiteY14" fmla="*/ 1690483 h 3611432"/>
              <a:gd name="connsiteX15" fmla="*/ 769617 w 2513357"/>
              <a:gd name="connsiteY15" fmla="*/ 1761367 h 3611432"/>
              <a:gd name="connsiteX16" fmla="*/ 840501 w 2513357"/>
              <a:gd name="connsiteY16" fmla="*/ 1853516 h 3611432"/>
              <a:gd name="connsiteX17" fmla="*/ 925561 w 2513357"/>
              <a:gd name="connsiteY17" fmla="*/ 1945665 h 3611432"/>
              <a:gd name="connsiteX18" fmla="*/ 1003533 w 2513357"/>
              <a:gd name="connsiteY18" fmla="*/ 1995283 h 3611432"/>
              <a:gd name="connsiteX19" fmla="*/ 1060240 w 2513357"/>
              <a:gd name="connsiteY19" fmla="*/ 2059079 h 3611432"/>
              <a:gd name="connsiteX20" fmla="*/ 1081505 w 2513357"/>
              <a:gd name="connsiteY20" fmla="*/ 2158316 h 3611432"/>
              <a:gd name="connsiteX21" fmla="*/ 1124036 w 2513357"/>
              <a:gd name="connsiteY21" fmla="*/ 2307172 h 3611432"/>
              <a:gd name="connsiteX22" fmla="*/ 1116947 w 2513357"/>
              <a:gd name="connsiteY22" fmla="*/ 2541088 h 3611432"/>
              <a:gd name="connsiteX23" fmla="*/ 1095682 w 2513357"/>
              <a:gd name="connsiteY23" fmla="*/ 2704121 h 3611432"/>
              <a:gd name="connsiteX24" fmla="*/ 1053152 w 2513357"/>
              <a:gd name="connsiteY24" fmla="*/ 2888418 h 3611432"/>
              <a:gd name="connsiteX25" fmla="*/ 1024798 w 2513357"/>
              <a:gd name="connsiteY25" fmla="*/ 3086893 h 3611432"/>
              <a:gd name="connsiteX26" fmla="*/ 1010622 w 2513357"/>
              <a:gd name="connsiteY26" fmla="*/ 3242837 h 3611432"/>
              <a:gd name="connsiteX27" fmla="*/ 1031887 w 2513357"/>
              <a:gd name="connsiteY27" fmla="*/ 3384604 h 3611432"/>
              <a:gd name="connsiteX28" fmla="*/ 1053152 w 2513357"/>
              <a:gd name="connsiteY28" fmla="*/ 3455488 h 3611432"/>
              <a:gd name="connsiteX29" fmla="*/ 1088594 w 2513357"/>
              <a:gd name="connsiteY29" fmla="*/ 3490930 h 3611432"/>
              <a:gd name="connsiteX30" fmla="*/ 1166566 w 2513357"/>
              <a:gd name="connsiteY30" fmla="*/ 3526372 h 3611432"/>
              <a:gd name="connsiteX31" fmla="*/ 1230361 w 2513357"/>
              <a:gd name="connsiteY31" fmla="*/ 3554725 h 3611432"/>
              <a:gd name="connsiteX32" fmla="*/ 1322510 w 2513357"/>
              <a:gd name="connsiteY32" fmla="*/ 3575990 h 3611432"/>
              <a:gd name="connsiteX33" fmla="*/ 1478454 w 2513357"/>
              <a:gd name="connsiteY33" fmla="*/ 3604344 h 3611432"/>
              <a:gd name="connsiteX34" fmla="*/ 1648575 w 2513357"/>
              <a:gd name="connsiteY34" fmla="*/ 3611432 h 3611432"/>
              <a:gd name="connsiteX35" fmla="*/ 1804519 w 2513357"/>
              <a:gd name="connsiteY35" fmla="*/ 3575990 h 3611432"/>
              <a:gd name="connsiteX36" fmla="*/ 1990167 w 2513357"/>
              <a:gd name="connsiteY36" fmla="*/ 3564215 h 3611432"/>
              <a:gd name="connsiteX37" fmla="*/ 2131935 w 2513357"/>
              <a:gd name="connsiteY37" fmla="*/ 3500420 h 3611432"/>
              <a:gd name="connsiteX38" fmla="*/ 2287168 w 2513357"/>
              <a:gd name="connsiteY38" fmla="*/ 3425604 h 3611432"/>
              <a:gd name="connsiteX39" fmla="*/ 2384852 w 2513357"/>
              <a:gd name="connsiteY39" fmla="*/ 3314331 h 3611432"/>
              <a:gd name="connsiteX40" fmla="*/ 2453782 w 2513357"/>
              <a:gd name="connsiteY40" fmla="*/ 3190875 h 3611432"/>
              <a:gd name="connsiteX41" fmla="*/ 2506268 w 2513357"/>
              <a:gd name="connsiteY41" fmla="*/ 3079804 h 3611432"/>
              <a:gd name="connsiteX42" fmla="*/ 2506268 w 2513357"/>
              <a:gd name="connsiteY42" fmla="*/ 2959302 h 3611432"/>
              <a:gd name="connsiteX43" fmla="*/ 2513357 w 2513357"/>
              <a:gd name="connsiteY43" fmla="*/ 2817535 h 3611432"/>
              <a:gd name="connsiteX44" fmla="*/ 2499180 w 2513357"/>
              <a:gd name="connsiteY44" fmla="*/ 2732474 h 3611432"/>
              <a:gd name="connsiteX45" fmla="*/ 2456650 w 2513357"/>
              <a:gd name="connsiteY45" fmla="*/ 2640325 h 3611432"/>
              <a:gd name="connsiteX46" fmla="*/ 2385766 w 2513357"/>
              <a:gd name="connsiteY46" fmla="*/ 2505646 h 3611432"/>
              <a:gd name="connsiteX47" fmla="*/ 2307794 w 2513357"/>
              <a:gd name="connsiteY47" fmla="*/ 2456028 h 3611432"/>
              <a:gd name="connsiteX48" fmla="*/ 2195327 w 2513357"/>
              <a:gd name="connsiteY48" fmla="*/ 2337359 h 3611432"/>
              <a:gd name="connsiteX49" fmla="*/ 1934863 w 2513357"/>
              <a:gd name="connsiteY49" fmla="*/ 2197807 h 3611432"/>
              <a:gd name="connsiteX50" fmla="*/ 1725534 w 2513357"/>
              <a:gd name="connsiteY50" fmla="*/ 2089105 h 3611432"/>
              <a:gd name="connsiteX51" fmla="*/ 1521171 w 2513357"/>
              <a:gd name="connsiteY51" fmla="*/ 2010655 h 3611432"/>
              <a:gd name="connsiteX52" fmla="*/ 1354333 w 2513357"/>
              <a:gd name="connsiteY52" fmla="*/ 1976916 h 3611432"/>
              <a:gd name="connsiteX53" fmla="*/ 1216988 w 2513357"/>
              <a:gd name="connsiteY53" fmla="*/ 1948764 h 3611432"/>
              <a:gd name="connsiteX54" fmla="*/ 1125441 w 2513357"/>
              <a:gd name="connsiteY54" fmla="*/ 1892611 h 3611432"/>
              <a:gd name="connsiteX55" fmla="*/ 1027957 w 2513357"/>
              <a:gd name="connsiteY55" fmla="*/ 1807957 h 3611432"/>
              <a:gd name="connsiteX56" fmla="*/ 883031 w 2513357"/>
              <a:gd name="connsiteY56" fmla="*/ 1747190 h 3611432"/>
              <a:gd name="connsiteX57" fmla="*/ 790882 w 2513357"/>
              <a:gd name="connsiteY57" fmla="*/ 1640865 h 3611432"/>
              <a:gd name="connsiteX58" fmla="*/ 762529 w 2513357"/>
              <a:gd name="connsiteY58" fmla="*/ 1555804 h 3611432"/>
              <a:gd name="connsiteX59" fmla="*/ 762529 w 2513357"/>
              <a:gd name="connsiteY59" fmla="*/ 1499097 h 3611432"/>
              <a:gd name="connsiteX60" fmla="*/ 812147 w 2513357"/>
              <a:gd name="connsiteY60" fmla="*/ 1414037 h 3611432"/>
              <a:gd name="connsiteX61" fmla="*/ 890119 w 2513357"/>
              <a:gd name="connsiteY61" fmla="*/ 1215562 h 3611432"/>
              <a:gd name="connsiteX62" fmla="*/ 734175 w 2513357"/>
              <a:gd name="connsiteY62" fmla="*/ 1095060 h 3611432"/>
              <a:gd name="connsiteX63" fmla="*/ 649115 w 2513357"/>
              <a:gd name="connsiteY63" fmla="*/ 1010000 h 3611432"/>
              <a:gd name="connsiteX64" fmla="*/ 606584 w 2513357"/>
              <a:gd name="connsiteY64" fmla="*/ 960381 h 3611432"/>
              <a:gd name="connsiteX65" fmla="*/ 571143 w 2513357"/>
              <a:gd name="connsiteY65" fmla="*/ 861144 h 3611432"/>
              <a:gd name="connsiteX66" fmla="*/ 556966 w 2513357"/>
              <a:gd name="connsiteY66" fmla="*/ 740642 h 3611432"/>
              <a:gd name="connsiteX67" fmla="*/ 542789 w 2513357"/>
              <a:gd name="connsiteY67" fmla="*/ 613051 h 3611432"/>
              <a:gd name="connsiteX68" fmla="*/ 535701 w 2513357"/>
              <a:gd name="connsiteY68" fmla="*/ 442930 h 3611432"/>
              <a:gd name="connsiteX69" fmla="*/ 493170 w 2513357"/>
              <a:gd name="connsiteY69" fmla="*/ 301162 h 3611432"/>
              <a:gd name="connsiteX70" fmla="*/ 478994 w 2513357"/>
              <a:gd name="connsiteY70" fmla="*/ 251544 h 3611432"/>
              <a:gd name="connsiteX71" fmla="*/ 401022 w 2513357"/>
              <a:gd name="connsiteY71" fmla="*/ 159395 h 3611432"/>
              <a:gd name="connsiteX72" fmla="*/ 308873 w 2513357"/>
              <a:gd name="connsiteY72" fmla="*/ 67246 h 3611432"/>
              <a:gd name="connsiteX73" fmla="*/ 306552 w 2513357"/>
              <a:gd name="connsiteY73" fmla="*/ 50025 h 3611432"/>
              <a:gd name="connsiteX0" fmla="*/ 0 w 2523737"/>
              <a:gd name="connsiteY0" fmla="*/ 0 h 3611432"/>
              <a:gd name="connsiteX1" fmla="*/ 89133 w 2523737"/>
              <a:gd name="connsiteY1" fmla="*/ 95600 h 3611432"/>
              <a:gd name="connsiteX2" fmla="*/ 124575 w 2523737"/>
              <a:gd name="connsiteY2" fmla="*/ 159395 h 3611432"/>
              <a:gd name="connsiteX3" fmla="*/ 174194 w 2523737"/>
              <a:gd name="connsiteY3" fmla="*/ 244455 h 3611432"/>
              <a:gd name="connsiteX4" fmla="*/ 287608 w 2523737"/>
              <a:gd name="connsiteY4" fmla="*/ 450018 h 3611432"/>
              <a:gd name="connsiteX5" fmla="*/ 365580 w 2523737"/>
              <a:gd name="connsiteY5" fmla="*/ 953293 h 3611432"/>
              <a:gd name="connsiteX6" fmla="*/ 401022 w 2523737"/>
              <a:gd name="connsiteY6" fmla="*/ 1038353 h 3611432"/>
              <a:gd name="connsiteX7" fmla="*/ 500259 w 2523737"/>
              <a:gd name="connsiteY7" fmla="*/ 1165944 h 3611432"/>
              <a:gd name="connsiteX8" fmla="*/ 741263 w 2523737"/>
              <a:gd name="connsiteY8" fmla="*/ 1364418 h 3611432"/>
              <a:gd name="connsiteX9" fmla="*/ 769617 w 2523737"/>
              <a:gd name="connsiteY9" fmla="*/ 1385683 h 3611432"/>
              <a:gd name="connsiteX10" fmla="*/ 698733 w 2523737"/>
              <a:gd name="connsiteY10" fmla="*/ 1463655 h 3611432"/>
              <a:gd name="connsiteX11" fmla="*/ 677468 w 2523737"/>
              <a:gd name="connsiteY11" fmla="*/ 1541628 h 3611432"/>
              <a:gd name="connsiteX12" fmla="*/ 677468 w 2523737"/>
              <a:gd name="connsiteY12" fmla="*/ 1577069 h 3611432"/>
              <a:gd name="connsiteX13" fmla="*/ 684557 w 2523737"/>
              <a:gd name="connsiteY13" fmla="*/ 1626688 h 3611432"/>
              <a:gd name="connsiteX14" fmla="*/ 719998 w 2523737"/>
              <a:gd name="connsiteY14" fmla="*/ 1690483 h 3611432"/>
              <a:gd name="connsiteX15" fmla="*/ 769617 w 2523737"/>
              <a:gd name="connsiteY15" fmla="*/ 1761367 h 3611432"/>
              <a:gd name="connsiteX16" fmla="*/ 840501 w 2523737"/>
              <a:gd name="connsiteY16" fmla="*/ 1853516 h 3611432"/>
              <a:gd name="connsiteX17" fmla="*/ 925561 w 2523737"/>
              <a:gd name="connsiteY17" fmla="*/ 1945665 h 3611432"/>
              <a:gd name="connsiteX18" fmla="*/ 1003533 w 2523737"/>
              <a:gd name="connsiteY18" fmla="*/ 1995283 h 3611432"/>
              <a:gd name="connsiteX19" fmla="*/ 1060240 w 2523737"/>
              <a:gd name="connsiteY19" fmla="*/ 2059079 h 3611432"/>
              <a:gd name="connsiteX20" fmla="*/ 1081505 w 2523737"/>
              <a:gd name="connsiteY20" fmla="*/ 2158316 h 3611432"/>
              <a:gd name="connsiteX21" fmla="*/ 1124036 w 2523737"/>
              <a:gd name="connsiteY21" fmla="*/ 2307172 h 3611432"/>
              <a:gd name="connsiteX22" fmla="*/ 1116947 w 2523737"/>
              <a:gd name="connsiteY22" fmla="*/ 2541088 h 3611432"/>
              <a:gd name="connsiteX23" fmla="*/ 1095682 w 2523737"/>
              <a:gd name="connsiteY23" fmla="*/ 2704121 h 3611432"/>
              <a:gd name="connsiteX24" fmla="*/ 1053152 w 2523737"/>
              <a:gd name="connsiteY24" fmla="*/ 2888418 h 3611432"/>
              <a:gd name="connsiteX25" fmla="*/ 1024798 w 2523737"/>
              <a:gd name="connsiteY25" fmla="*/ 3086893 h 3611432"/>
              <a:gd name="connsiteX26" fmla="*/ 1010622 w 2523737"/>
              <a:gd name="connsiteY26" fmla="*/ 3242837 h 3611432"/>
              <a:gd name="connsiteX27" fmla="*/ 1031887 w 2523737"/>
              <a:gd name="connsiteY27" fmla="*/ 3384604 h 3611432"/>
              <a:gd name="connsiteX28" fmla="*/ 1053152 w 2523737"/>
              <a:gd name="connsiteY28" fmla="*/ 3455488 h 3611432"/>
              <a:gd name="connsiteX29" fmla="*/ 1088594 w 2523737"/>
              <a:gd name="connsiteY29" fmla="*/ 3490930 h 3611432"/>
              <a:gd name="connsiteX30" fmla="*/ 1166566 w 2523737"/>
              <a:gd name="connsiteY30" fmla="*/ 3526372 h 3611432"/>
              <a:gd name="connsiteX31" fmla="*/ 1230361 w 2523737"/>
              <a:gd name="connsiteY31" fmla="*/ 3554725 h 3611432"/>
              <a:gd name="connsiteX32" fmla="*/ 1322510 w 2523737"/>
              <a:gd name="connsiteY32" fmla="*/ 3575990 h 3611432"/>
              <a:gd name="connsiteX33" fmla="*/ 1478454 w 2523737"/>
              <a:gd name="connsiteY33" fmla="*/ 3604344 h 3611432"/>
              <a:gd name="connsiteX34" fmla="*/ 1648575 w 2523737"/>
              <a:gd name="connsiteY34" fmla="*/ 3611432 h 3611432"/>
              <a:gd name="connsiteX35" fmla="*/ 1804519 w 2523737"/>
              <a:gd name="connsiteY35" fmla="*/ 3575990 h 3611432"/>
              <a:gd name="connsiteX36" fmla="*/ 1990167 w 2523737"/>
              <a:gd name="connsiteY36" fmla="*/ 3564215 h 3611432"/>
              <a:gd name="connsiteX37" fmla="*/ 2131935 w 2523737"/>
              <a:gd name="connsiteY37" fmla="*/ 3500420 h 3611432"/>
              <a:gd name="connsiteX38" fmla="*/ 2287168 w 2523737"/>
              <a:gd name="connsiteY38" fmla="*/ 3425604 h 3611432"/>
              <a:gd name="connsiteX39" fmla="*/ 2384852 w 2523737"/>
              <a:gd name="connsiteY39" fmla="*/ 3314331 h 3611432"/>
              <a:gd name="connsiteX40" fmla="*/ 2453782 w 2523737"/>
              <a:gd name="connsiteY40" fmla="*/ 3190875 h 3611432"/>
              <a:gd name="connsiteX41" fmla="*/ 2506268 w 2523737"/>
              <a:gd name="connsiteY41" fmla="*/ 3079804 h 3611432"/>
              <a:gd name="connsiteX42" fmla="*/ 2523737 w 2523737"/>
              <a:gd name="connsiteY42" fmla="*/ 2996203 h 3611432"/>
              <a:gd name="connsiteX43" fmla="*/ 2513357 w 2523737"/>
              <a:gd name="connsiteY43" fmla="*/ 2817535 h 3611432"/>
              <a:gd name="connsiteX44" fmla="*/ 2499180 w 2523737"/>
              <a:gd name="connsiteY44" fmla="*/ 2732474 h 3611432"/>
              <a:gd name="connsiteX45" fmla="*/ 2456650 w 2523737"/>
              <a:gd name="connsiteY45" fmla="*/ 2640325 h 3611432"/>
              <a:gd name="connsiteX46" fmla="*/ 2385766 w 2523737"/>
              <a:gd name="connsiteY46" fmla="*/ 2505646 h 3611432"/>
              <a:gd name="connsiteX47" fmla="*/ 2307794 w 2523737"/>
              <a:gd name="connsiteY47" fmla="*/ 2456028 h 3611432"/>
              <a:gd name="connsiteX48" fmla="*/ 2195327 w 2523737"/>
              <a:gd name="connsiteY48" fmla="*/ 2337359 h 3611432"/>
              <a:gd name="connsiteX49" fmla="*/ 1934863 w 2523737"/>
              <a:gd name="connsiteY49" fmla="*/ 2197807 h 3611432"/>
              <a:gd name="connsiteX50" fmla="*/ 1725534 w 2523737"/>
              <a:gd name="connsiteY50" fmla="*/ 2089105 h 3611432"/>
              <a:gd name="connsiteX51" fmla="*/ 1521171 w 2523737"/>
              <a:gd name="connsiteY51" fmla="*/ 2010655 h 3611432"/>
              <a:gd name="connsiteX52" fmla="*/ 1354333 w 2523737"/>
              <a:gd name="connsiteY52" fmla="*/ 1976916 h 3611432"/>
              <a:gd name="connsiteX53" fmla="*/ 1216988 w 2523737"/>
              <a:gd name="connsiteY53" fmla="*/ 1948764 h 3611432"/>
              <a:gd name="connsiteX54" fmla="*/ 1125441 w 2523737"/>
              <a:gd name="connsiteY54" fmla="*/ 1892611 h 3611432"/>
              <a:gd name="connsiteX55" fmla="*/ 1027957 w 2523737"/>
              <a:gd name="connsiteY55" fmla="*/ 1807957 h 3611432"/>
              <a:gd name="connsiteX56" fmla="*/ 883031 w 2523737"/>
              <a:gd name="connsiteY56" fmla="*/ 1747190 h 3611432"/>
              <a:gd name="connsiteX57" fmla="*/ 790882 w 2523737"/>
              <a:gd name="connsiteY57" fmla="*/ 1640865 h 3611432"/>
              <a:gd name="connsiteX58" fmla="*/ 762529 w 2523737"/>
              <a:gd name="connsiteY58" fmla="*/ 1555804 h 3611432"/>
              <a:gd name="connsiteX59" fmla="*/ 762529 w 2523737"/>
              <a:gd name="connsiteY59" fmla="*/ 1499097 h 3611432"/>
              <a:gd name="connsiteX60" fmla="*/ 812147 w 2523737"/>
              <a:gd name="connsiteY60" fmla="*/ 1414037 h 3611432"/>
              <a:gd name="connsiteX61" fmla="*/ 890119 w 2523737"/>
              <a:gd name="connsiteY61" fmla="*/ 1215562 h 3611432"/>
              <a:gd name="connsiteX62" fmla="*/ 734175 w 2523737"/>
              <a:gd name="connsiteY62" fmla="*/ 1095060 h 3611432"/>
              <a:gd name="connsiteX63" fmla="*/ 649115 w 2523737"/>
              <a:gd name="connsiteY63" fmla="*/ 1010000 h 3611432"/>
              <a:gd name="connsiteX64" fmla="*/ 606584 w 2523737"/>
              <a:gd name="connsiteY64" fmla="*/ 960381 h 3611432"/>
              <a:gd name="connsiteX65" fmla="*/ 571143 w 2523737"/>
              <a:gd name="connsiteY65" fmla="*/ 861144 h 3611432"/>
              <a:gd name="connsiteX66" fmla="*/ 556966 w 2523737"/>
              <a:gd name="connsiteY66" fmla="*/ 740642 h 3611432"/>
              <a:gd name="connsiteX67" fmla="*/ 542789 w 2523737"/>
              <a:gd name="connsiteY67" fmla="*/ 613051 h 3611432"/>
              <a:gd name="connsiteX68" fmla="*/ 535701 w 2523737"/>
              <a:gd name="connsiteY68" fmla="*/ 442930 h 3611432"/>
              <a:gd name="connsiteX69" fmla="*/ 493170 w 2523737"/>
              <a:gd name="connsiteY69" fmla="*/ 301162 h 3611432"/>
              <a:gd name="connsiteX70" fmla="*/ 478994 w 2523737"/>
              <a:gd name="connsiteY70" fmla="*/ 251544 h 3611432"/>
              <a:gd name="connsiteX71" fmla="*/ 401022 w 2523737"/>
              <a:gd name="connsiteY71" fmla="*/ 159395 h 3611432"/>
              <a:gd name="connsiteX72" fmla="*/ 308873 w 2523737"/>
              <a:gd name="connsiteY72" fmla="*/ 67246 h 3611432"/>
              <a:gd name="connsiteX73" fmla="*/ 306552 w 2523737"/>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384852 w 2549401"/>
              <a:gd name="connsiteY39" fmla="*/ 3314331 h 3611432"/>
              <a:gd name="connsiteX40" fmla="*/ 2453782 w 2549401"/>
              <a:gd name="connsiteY40" fmla="*/ 3190875 h 3611432"/>
              <a:gd name="connsiteX41" fmla="*/ 2506268 w 2549401"/>
              <a:gd name="connsiteY41" fmla="*/ 3079804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83031 w 2549401"/>
              <a:gd name="connsiteY56" fmla="*/ 1747190 h 3611432"/>
              <a:gd name="connsiteX57" fmla="*/ 790882 w 2549401"/>
              <a:gd name="connsiteY57" fmla="*/ 1640865 h 3611432"/>
              <a:gd name="connsiteX58" fmla="*/ 762529 w 2549401"/>
              <a:gd name="connsiteY58" fmla="*/ 1555804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384852 w 2549401"/>
              <a:gd name="connsiteY39" fmla="*/ 3314331 h 3611432"/>
              <a:gd name="connsiteX40" fmla="*/ 2453782 w 2549401"/>
              <a:gd name="connsiteY40" fmla="*/ 3190875 h 3611432"/>
              <a:gd name="connsiteX41" fmla="*/ 2542472 w 2549401"/>
              <a:gd name="connsiteY41" fmla="*/ 3080443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83031 w 2549401"/>
              <a:gd name="connsiteY56" fmla="*/ 1747190 h 3611432"/>
              <a:gd name="connsiteX57" fmla="*/ 790882 w 2549401"/>
              <a:gd name="connsiteY57" fmla="*/ 1640865 h 3611432"/>
              <a:gd name="connsiteX58" fmla="*/ 762529 w 2549401"/>
              <a:gd name="connsiteY58" fmla="*/ 1555804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384852 w 2549401"/>
              <a:gd name="connsiteY39" fmla="*/ 3314331 h 3611432"/>
              <a:gd name="connsiteX40" fmla="*/ 2480619 w 2549401"/>
              <a:gd name="connsiteY40" fmla="*/ 3209644 h 3611432"/>
              <a:gd name="connsiteX41" fmla="*/ 2542472 w 2549401"/>
              <a:gd name="connsiteY41" fmla="*/ 3080443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83031 w 2549401"/>
              <a:gd name="connsiteY56" fmla="*/ 1747190 h 3611432"/>
              <a:gd name="connsiteX57" fmla="*/ 790882 w 2549401"/>
              <a:gd name="connsiteY57" fmla="*/ 1640865 h 3611432"/>
              <a:gd name="connsiteX58" fmla="*/ 762529 w 2549401"/>
              <a:gd name="connsiteY58" fmla="*/ 1555804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402479 w 2549401"/>
              <a:gd name="connsiteY39" fmla="*/ 3342087 h 3611432"/>
              <a:gd name="connsiteX40" fmla="*/ 2480619 w 2549401"/>
              <a:gd name="connsiteY40" fmla="*/ 3209644 h 3611432"/>
              <a:gd name="connsiteX41" fmla="*/ 2542472 w 2549401"/>
              <a:gd name="connsiteY41" fmla="*/ 3080443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83031 w 2549401"/>
              <a:gd name="connsiteY56" fmla="*/ 1747190 h 3611432"/>
              <a:gd name="connsiteX57" fmla="*/ 790882 w 2549401"/>
              <a:gd name="connsiteY57" fmla="*/ 1640865 h 3611432"/>
              <a:gd name="connsiteX58" fmla="*/ 762529 w 2549401"/>
              <a:gd name="connsiteY58" fmla="*/ 1555804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402479 w 2549401"/>
              <a:gd name="connsiteY39" fmla="*/ 3342087 h 3611432"/>
              <a:gd name="connsiteX40" fmla="*/ 2480619 w 2549401"/>
              <a:gd name="connsiteY40" fmla="*/ 3209644 h 3611432"/>
              <a:gd name="connsiteX41" fmla="*/ 2542472 w 2549401"/>
              <a:gd name="connsiteY41" fmla="*/ 3080443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92713 w 2549401"/>
              <a:gd name="connsiteY56" fmla="*/ 1710768 h 3611432"/>
              <a:gd name="connsiteX57" fmla="*/ 790882 w 2549401"/>
              <a:gd name="connsiteY57" fmla="*/ 1640865 h 3611432"/>
              <a:gd name="connsiteX58" fmla="*/ 762529 w 2549401"/>
              <a:gd name="connsiteY58" fmla="*/ 1555804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402479 w 2549401"/>
              <a:gd name="connsiteY39" fmla="*/ 3342087 h 3611432"/>
              <a:gd name="connsiteX40" fmla="*/ 2480619 w 2549401"/>
              <a:gd name="connsiteY40" fmla="*/ 3209644 h 3611432"/>
              <a:gd name="connsiteX41" fmla="*/ 2542472 w 2549401"/>
              <a:gd name="connsiteY41" fmla="*/ 3080443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92713 w 2549401"/>
              <a:gd name="connsiteY56" fmla="*/ 1710768 h 3611432"/>
              <a:gd name="connsiteX57" fmla="*/ 836610 w 2549401"/>
              <a:gd name="connsiteY57" fmla="*/ 1614226 h 3611432"/>
              <a:gd name="connsiteX58" fmla="*/ 762529 w 2549401"/>
              <a:gd name="connsiteY58" fmla="*/ 1555804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11432"/>
              <a:gd name="connsiteX1" fmla="*/ 89133 w 2549401"/>
              <a:gd name="connsiteY1" fmla="*/ 95600 h 3611432"/>
              <a:gd name="connsiteX2" fmla="*/ 124575 w 2549401"/>
              <a:gd name="connsiteY2" fmla="*/ 159395 h 3611432"/>
              <a:gd name="connsiteX3" fmla="*/ 174194 w 2549401"/>
              <a:gd name="connsiteY3" fmla="*/ 244455 h 3611432"/>
              <a:gd name="connsiteX4" fmla="*/ 287608 w 2549401"/>
              <a:gd name="connsiteY4" fmla="*/ 450018 h 3611432"/>
              <a:gd name="connsiteX5" fmla="*/ 365580 w 2549401"/>
              <a:gd name="connsiteY5" fmla="*/ 953293 h 3611432"/>
              <a:gd name="connsiteX6" fmla="*/ 401022 w 2549401"/>
              <a:gd name="connsiteY6" fmla="*/ 1038353 h 3611432"/>
              <a:gd name="connsiteX7" fmla="*/ 500259 w 2549401"/>
              <a:gd name="connsiteY7" fmla="*/ 1165944 h 3611432"/>
              <a:gd name="connsiteX8" fmla="*/ 741263 w 2549401"/>
              <a:gd name="connsiteY8" fmla="*/ 1364418 h 3611432"/>
              <a:gd name="connsiteX9" fmla="*/ 769617 w 2549401"/>
              <a:gd name="connsiteY9" fmla="*/ 1385683 h 3611432"/>
              <a:gd name="connsiteX10" fmla="*/ 698733 w 2549401"/>
              <a:gd name="connsiteY10" fmla="*/ 1463655 h 3611432"/>
              <a:gd name="connsiteX11" fmla="*/ 677468 w 2549401"/>
              <a:gd name="connsiteY11" fmla="*/ 1541628 h 3611432"/>
              <a:gd name="connsiteX12" fmla="*/ 677468 w 2549401"/>
              <a:gd name="connsiteY12" fmla="*/ 1577069 h 3611432"/>
              <a:gd name="connsiteX13" fmla="*/ 684557 w 2549401"/>
              <a:gd name="connsiteY13" fmla="*/ 1626688 h 3611432"/>
              <a:gd name="connsiteX14" fmla="*/ 719998 w 2549401"/>
              <a:gd name="connsiteY14" fmla="*/ 1690483 h 3611432"/>
              <a:gd name="connsiteX15" fmla="*/ 769617 w 2549401"/>
              <a:gd name="connsiteY15" fmla="*/ 1761367 h 3611432"/>
              <a:gd name="connsiteX16" fmla="*/ 840501 w 2549401"/>
              <a:gd name="connsiteY16" fmla="*/ 1853516 h 3611432"/>
              <a:gd name="connsiteX17" fmla="*/ 925561 w 2549401"/>
              <a:gd name="connsiteY17" fmla="*/ 1945665 h 3611432"/>
              <a:gd name="connsiteX18" fmla="*/ 1003533 w 2549401"/>
              <a:gd name="connsiteY18" fmla="*/ 1995283 h 3611432"/>
              <a:gd name="connsiteX19" fmla="*/ 1060240 w 2549401"/>
              <a:gd name="connsiteY19" fmla="*/ 2059079 h 3611432"/>
              <a:gd name="connsiteX20" fmla="*/ 1081505 w 2549401"/>
              <a:gd name="connsiteY20" fmla="*/ 2158316 h 3611432"/>
              <a:gd name="connsiteX21" fmla="*/ 1124036 w 2549401"/>
              <a:gd name="connsiteY21" fmla="*/ 2307172 h 3611432"/>
              <a:gd name="connsiteX22" fmla="*/ 1116947 w 2549401"/>
              <a:gd name="connsiteY22" fmla="*/ 2541088 h 3611432"/>
              <a:gd name="connsiteX23" fmla="*/ 1095682 w 2549401"/>
              <a:gd name="connsiteY23" fmla="*/ 2704121 h 3611432"/>
              <a:gd name="connsiteX24" fmla="*/ 1053152 w 2549401"/>
              <a:gd name="connsiteY24" fmla="*/ 2888418 h 3611432"/>
              <a:gd name="connsiteX25" fmla="*/ 1024798 w 2549401"/>
              <a:gd name="connsiteY25" fmla="*/ 3086893 h 3611432"/>
              <a:gd name="connsiteX26" fmla="*/ 1010622 w 2549401"/>
              <a:gd name="connsiteY26" fmla="*/ 3242837 h 3611432"/>
              <a:gd name="connsiteX27" fmla="*/ 1031887 w 2549401"/>
              <a:gd name="connsiteY27" fmla="*/ 3384604 h 3611432"/>
              <a:gd name="connsiteX28" fmla="*/ 1053152 w 2549401"/>
              <a:gd name="connsiteY28" fmla="*/ 3455488 h 3611432"/>
              <a:gd name="connsiteX29" fmla="*/ 1088594 w 2549401"/>
              <a:gd name="connsiteY29" fmla="*/ 3490930 h 3611432"/>
              <a:gd name="connsiteX30" fmla="*/ 1166566 w 2549401"/>
              <a:gd name="connsiteY30" fmla="*/ 3526372 h 3611432"/>
              <a:gd name="connsiteX31" fmla="*/ 1230361 w 2549401"/>
              <a:gd name="connsiteY31" fmla="*/ 3554725 h 3611432"/>
              <a:gd name="connsiteX32" fmla="*/ 1322510 w 2549401"/>
              <a:gd name="connsiteY32" fmla="*/ 3575990 h 3611432"/>
              <a:gd name="connsiteX33" fmla="*/ 1478454 w 2549401"/>
              <a:gd name="connsiteY33" fmla="*/ 3604344 h 3611432"/>
              <a:gd name="connsiteX34" fmla="*/ 1648575 w 2549401"/>
              <a:gd name="connsiteY34" fmla="*/ 3611432 h 3611432"/>
              <a:gd name="connsiteX35" fmla="*/ 1804519 w 2549401"/>
              <a:gd name="connsiteY35" fmla="*/ 3575990 h 3611432"/>
              <a:gd name="connsiteX36" fmla="*/ 1990167 w 2549401"/>
              <a:gd name="connsiteY36" fmla="*/ 3564215 h 3611432"/>
              <a:gd name="connsiteX37" fmla="*/ 2131935 w 2549401"/>
              <a:gd name="connsiteY37" fmla="*/ 3500420 h 3611432"/>
              <a:gd name="connsiteX38" fmla="*/ 2287168 w 2549401"/>
              <a:gd name="connsiteY38" fmla="*/ 3425604 h 3611432"/>
              <a:gd name="connsiteX39" fmla="*/ 2402479 w 2549401"/>
              <a:gd name="connsiteY39" fmla="*/ 3342087 h 3611432"/>
              <a:gd name="connsiteX40" fmla="*/ 2480619 w 2549401"/>
              <a:gd name="connsiteY40" fmla="*/ 3209644 h 3611432"/>
              <a:gd name="connsiteX41" fmla="*/ 2542472 w 2549401"/>
              <a:gd name="connsiteY41" fmla="*/ 3080443 h 3611432"/>
              <a:gd name="connsiteX42" fmla="*/ 2523737 w 2549401"/>
              <a:gd name="connsiteY42" fmla="*/ 2996203 h 3611432"/>
              <a:gd name="connsiteX43" fmla="*/ 2549401 w 2549401"/>
              <a:gd name="connsiteY43" fmla="*/ 2827321 h 3611432"/>
              <a:gd name="connsiteX44" fmla="*/ 2499180 w 2549401"/>
              <a:gd name="connsiteY44" fmla="*/ 2732474 h 3611432"/>
              <a:gd name="connsiteX45" fmla="*/ 2456650 w 2549401"/>
              <a:gd name="connsiteY45" fmla="*/ 2640325 h 3611432"/>
              <a:gd name="connsiteX46" fmla="*/ 2385766 w 2549401"/>
              <a:gd name="connsiteY46" fmla="*/ 2505646 h 3611432"/>
              <a:gd name="connsiteX47" fmla="*/ 2307794 w 2549401"/>
              <a:gd name="connsiteY47" fmla="*/ 2456028 h 3611432"/>
              <a:gd name="connsiteX48" fmla="*/ 2195327 w 2549401"/>
              <a:gd name="connsiteY48" fmla="*/ 2337359 h 3611432"/>
              <a:gd name="connsiteX49" fmla="*/ 1934863 w 2549401"/>
              <a:gd name="connsiteY49" fmla="*/ 2197807 h 3611432"/>
              <a:gd name="connsiteX50" fmla="*/ 1725534 w 2549401"/>
              <a:gd name="connsiteY50" fmla="*/ 2089105 h 3611432"/>
              <a:gd name="connsiteX51" fmla="*/ 1521171 w 2549401"/>
              <a:gd name="connsiteY51" fmla="*/ 2010655 h 3611432"/>
              <a:gd name="connsiteX52" fmla="*/ 1354333 w 2549401"/>
              <a:gd name="connsiteY52" fmla="*/ 1976916 h 3611432"/>
              <a:gd name="connsiteX53" fmla="*/ 1216988 w 2549401"/>
              <a:gd name="connsiteY53" fmla="*/ 1948764 h 3611432"/>
              <a:gd name="connsiteX54" fmla="*/ 1125441 w 2549401"/>
              <a:gd name="connsiteY54" fmla="*/ 1892611 h 3611432"/>
              <a:gd name="connsiteX55" fmla="*/ 1027957 w 2549401"/>
              <a:gd name="connsiteY55" fmla="*/ 1807957 h 3611432"/>
              <a:gd name="connsiteX56" fmla="*/ 892713 w 2549401"/>
              <a:gd name="connsiteY56" fmla="*/ 1710768 h 3611432"/>
              <a:gd name="connsiteX57" fmla="*/ 836610 w 2549401"/>
              <a:gd name="connsiteY57" fmla="*/ 1614226 h 3611432"/>
              <a:gd name="connsiteX58" fmla="*/ 789839 w 2549401"/>
              <a:gd name="connsiteY58" fmla="*/ 1547138 h 3611432"/>
              <a:gd name="connsiteX59" fmla="*/ 762529 w 2549401"/>
              <a:gd name="connsiteY59" fmla="*/ 1499097 h 3611432"/>
              <a:gd name="connsiteX60" fmla="*/ 812147 w 2549401"/>
              <a:gd name="connsiteY60" fmla="*/ 1414037 h 3611432"/>
              <a:gd name="connsiteX61" fmla="*/ 890119 w 2549401"/>
              <a:gd name="connsiteY61" fmla="*/ 1215562 h 3611432"/>
              <a:gd name="connsiteX62" fmla="*/ 734175 w 2549401"/>
              <a:gd name="connsiteY62" fmla="*/ 1095060 h 3611432"/>
              <a:gd name="connsiteX63" fmla="*/ 649115 w 2549401"/>
              <a:gd name="connsiteY63" fmla="*/ 1010000 h 3611432"/>
              <a:gd name="connsiteX64" fmla="*/ 606584 w 2549401"/>
              <a:gd name="connsiteY64" fmla="*/ 960381 h 3611432"/>
              <a:gd name="connsiteX65" fmla="*/ 571143 w 2549401"/>
              <a:gd name="connsiteY65" fmla="*/ 861144 h 3611432"/>
              <a:gd name="connsiteX66" fmla="*/ 556966 w 2549401"/>
              <a:gd name="connsiteY66" fmla="*/ 740642 h 3611432"/>
              <a:gd name="connsiteX67" fmla="*/ 542789 w 2549401"/>
              <a:gd name="connsiteY67" fmla="*/ 613051 h 3611432"/>
              <a:gd name="connsiteX68" fmla="*/ 535701 w 2549401"/>
              <a:gd name="connsiteY68" fmla="*/ 442930 h 3611432"/>
              <a:gd name="connsiteX69" fmla="*/ 493170 w 2549401"/>
              <a:gd name="connsiteY69" fmla="*/ 301162 h 3611432"/>
              <a:gd name="connsiteX70" fmla="*/ 478994 w 2549401"/>
              <a:gd name="connsiteY70" fmla="*/ 251544 h 3611432"/>
              <a:gd name="connsiteX71" fmla="*/ 401022 w 2549401"/>
              <a:gd name="connsiteY71" fmla="*/ 159395 h 3611432"/>
              <a:gd name="connsiteX72" fmla="*/ 308873 w 2549401"/>
              <a:gd name="connsiteY72" fmla="*/ 67246 h 3611432"/>
              <a:gd name="connsiteX73" fmla="*/ 306552 w 2549401"/>
              <a:gd name="connsiteY73" fmla="*/ 50025 h 3611432"/>
              <a:gd name="connsiteX0" fmla="*/ 0 w 2549401"/>
              <a:gd name="connsiteY0" fmla="*/ 0 h 3630864"/>
              <a:gd name="connsiteX1" fmla="*/ 89133 w 2549401"/>
              <a:gd name="connsiteY1" fmla="*/ 95600 h 3630864"/>
              <a:gd name="connsiteX2" fmla="*/ 124575 w 2549401"/>
              <a:gd name="connsiteY2" fmla="*/ 159395 h 3630864"/>
              <a:gd name="connsiteX3" fmla="*/ 174194 w 2549401"/>
              <a:gd name="connsiteY3" fmla="*/ 244455 h 3630864"/>
              <a:gd name="connsiteX4" fmla="*/ 287608 w 2549401"/>
              <a:gd name="connsiteY4" fmla="*/ 450018 h 3630864"/>
              <a:gd name="connsiteX5" fmla="*/ 365580 w 2549401"/>
              <a:gd name="connsiteY5" fmla="*/ 953293 h 3630864"/>
              <a:gd name="connsiteX6" fmla="*/ 401022 w 2549401"/>
              <a:gd name="connsiteY6" fmla="*/ 1038353 h 3630864"/>
              <a:gd name="connsiteX7" fmla="*/ 500259 w 2549401"/>
              <a:gd name="connsiteY7" fmla="*/ 1165944 h 3630864"/>
              <a:gd name="connsiteX8" fmla="*/ 741263 w 2549401"/>
              <a:gd name="connsiteY8" fmla="*/ 1364418 h 3630864"/>
              <a:gd name="connsiteX9" fmla="*/ 769617 w 2549401"/>
              <a:gd name="connsiteY9" fmla="*/ 1385683 h 3630864"/>
              <a:gd name="connsiteX10" fmla="*/ 698733 w 2549401"/>
              <a:gd name="connsiteY10" fmla="*/ 1463655 h 3630864"/>
              <a:gd name="connsiteX11" fmla="*/ 677468 w 2549401"/>
              <a:gd name="connsiteY11" fmla="*/ 1541628 h 3630864"/>
              <a:gd name="connsiteX12" fmla="*/ 677468 w 2549401"/>
              <a:gd name="connsiteY12" fmla="*/ 1577069 h 3630864"/>
              <a:gd name="connsiteX13" fmla="*/ 684557 w 2549401"/>
              <a:gd name="connsiteY13" fmla="*/ 1626688 h 3630864"/>
              <a:gd name="connsiteX14" fmla="*/ 719998 w 2549401"/>
              <a:gd name="connsiteY14" fmla="*/ 1690483 h 3630864"/>
              <a:gd name="connsiteX15" fmla="*/ 769617 w 2549401"/>
              <a:gd name="connsiteY15" fmla="*/ 1761367 h 3630864"/>
              <a:gd name="connsiteX16" fmla="*/ 840501 w 2549401"/>
              <a:gd name="connsiteY16" fmla="*/ 1853516 h 3630864"/>
              <a:gd name="connsiteX17" fmla="*/ 925561 w 2549401"/>
              <a:gd name="connsiteY17" fmla="*/ 1945665 h 3630864"/>
              <a:gd name="connsiteX18" fmla="*/ 1003533 w 2549401"/>
              <a:gd name="connsiteY18" fmla="*/ 1995283 h 3630864"/>
              <a:gd name="connsiteX19" fmla="*/ 1060240 w 2549401"/>
              <a:gd name="connsiteY19" fmla="*/ 2059079 h 3630864"/>
              <a:gd name="connsiteX20" fmla="*/ 1081505 w 2549401"/>
              <a:gd name="connsiteY20" fmla="*/ 2158316 h 3630864"/>
              <a:gd name="connsiteX21" fmla="*/ 1124036 w 2549401"/>
              <a:gd name="connsiteY21" fmla="*/ 2307172 h 3630864"/>
              <a:gd name="connsiteX22" fmla="*/ 1116947 w 2549401"/>
              <a:gd name="connsiteY22" fmla="*/ 2541088 h 3630864"/>
              <a:gd name="connsiteX23" fmla="*/ 1095682 w 2549401"/>
              <a:gd name="connsiteY23" fmla="*/ 2704121 h 3630864"/>
              <a:gd name="connsiteX24" fmla="*/ 1053152 w 2549401"/>
              <a:gd name="connsiteY24" fmla="*/ 2888418 h 3630864"/>
              <a:gd name="connsiteX25" fmla="*/ 1024798 w 2549401"/>
              <a:gd name="connsiteY25" fmla="*/ 3086893 h 3630864"/>
              <a:gd name="connsiteX26" fmla="*/ 1010622 w 2549401"/>
              <a:gd name="connsiteY26" fmla="*/ 3242837 h 3630864"/>
              <a:gd name="connsiteX27" fmla="*/ 1031887 w 2549401"/>
              <a:gd name="connsiteY27" fmla="*/ 3384604 h 3630864"/>
              <a:gd name="connsiteX28" fmla="*/ 1053152 w 2549401"/>
              <a:gd name="connsiteY28" fmla="*/ 3455488 h 3630864"/>
              <a:gd name="connsiteX29" fmla="*/ 1088594 w 2549401"/>
              <a:gd name="connsiteY29" fmla="*/ 3490930 h 3630864"/>
              <a:gd name="connsiteX30" fmla="*/ 1166566 w 2549401"/>
              <a:gd name="connsiteY30" fmla="*/ 3526372 h 3630864"/>
              <a:gd name="connsiteX31" fmla="*/ 1230361 w 2549401"/>
              <a:gd name="connsiteY31" fmla="*/ 3554725 h 3630864"/>
              <a:gd name="connsiteX32" fmla="*/ 1321562 w 2549401"/>
              <a:gd name="connsiteY32" fmla="*/ 3630864 h 3630864"/>
              <a:gd name="connsiteX33" fmla="*/ 1478454 w 2549401"/>
              <a:gd name="connsiteY33" fmla="*/ 3604344 h 3630864"/>
              <a:gd name="connsiteX34" fmla="*/ 1648575 w 2549401"/>
              <a:gd name="connsiteY34" fmla="*/ 3611432 h 3630864"/>
              <a:gd name="connsiteX35" fmla="*/ 1804519 w 2549401"/>
              <a:gd name="connsiteY35" fmla="*/ 3575990 h 3630864"/>
              <a:gd name="connsiteX36" fmla="*/ 1990167 w 2549401"/>
              <a:gd name="connsiteY36" fmla="*/ 3564215 h 3630864"/>
              <a:gd name="connsiteX37" fmla="*/ 2131935 w 2549401"/>
              <a:gd name="connsiteY37" fmla="*/ 3500420 h 3630864"/>
              <a:gd name="connsiteX38" fmla="*/ 2287168 w 2549401"/>
              <a:gd name="connsiteY38" fmla="*/ 3425604 h 3630864"/>
              <a:gd name="connsiteX39" fmla="*/ 2402479 w 2549401"/>
              <a:gd name="connsiteY39" fmla="*/ 3342087 h 3630864"/>
              <a:gd name="connsiteX40" fmla="*/ 2480619 w 2549401"/>
              <a:gd name="connsiteY40" fmla="*/ 3209644 h 3630864"/>
              <a:gd name="connsiteX41" fmla="*/ 2542472 w 2549401"/>
              <a:gd name="connsiteY41" fmla="*/ 3080443 h 3630864"/>
              <a:gd name="connsiteX42" fmla="*/ 2523737 w 2549401"/>
              <a:gd name="connsiteY42" fmla="*/ 2996203 h 3630864"/>
              <a:gd name="connsiteX43" fmla="*/ 2549401 w 2549401"/>
              <a:gd name="connsiteY43" fmla="*/ 2827321 h 3630864"/>
              <a:gd name="connsiteX44" fmla="*/ 2499180 w 2549401"/>
              <a:gd name="connsiteY44" fmla="*/ 2732474 h 3630864"/>
              <a:gd name="connsiteX45" fmla="*/ 2456650 w 2549401"/>
              <a:gd name="connsiteY45" fmla="*/ 2640325 h 3630864"/>
              <a:gd name="connsiteX46" fmla="*/ 2385766 w 2549401"/>
              <a:gd name="connsiteY46" fmla="*/ 2505646 h 3630864"/>
              <a:gd name="connsiteX47" fmla="*/ 2307794 w 2549401"/>
              <a:gd name="connsiteY47" fmla="*/ 2456028 h 3630864"/>
              <a:gd name="connsiteX48" fmla="*/ 2195327 w 2549401"/>
              <a:gd name="connsiteY48" fmla="*/ 2337359 h 3630864"/>
              <a:gd name="connsiteX49" fmla="*/ 1934863 w 2549401"/>
              <a:gd name="connsiteY49" fmla="*/ 2197807 h 3630864"/>
              <a:gd name="connsiteX50" fmla="*/ 1725534 w 2549401"/>
              <a:gd name="connsiteY50" fmla="*/ 2089105 h 3630864"/>
              <a:gd name="connsiteX51" fmla="*/ 1521171 w 2549401"/>
              <a:gd name="connsiteY51" fmla="*/ 2010655 h 3630864"/>
              <a:gd name="connsiteX52" fmla="*/ 1354333 w 2549401"/>
              <a:gd name="connsiteY52" fmla="*/ 1976916 h 3630864"/>
              <a:gd name="connsiteX53" fmla="*/ 1216988 w 2549401"/>
              <a:gd name="connsiteY53" fmla="*/ 1948764 h 3630864"/>
              <a:gd name="connsiteX54" fmla="*/ 1125441 w 2549401"/>
              <a:gd name="connsiteY54" fmla="*/ 1892611 h 3630864"/>
              <a:gd name="connsiteX55" fmla="*/ 1027957 w 2549401"/>
              <a:gd name="connsiteY55" fmla="*/ 1807957 h 3630864"/>
              <a:gd name="connsiteX56" fmla="*/ 892713 w 2549401"/>
              <a:gd name="connsiteY56" fmla="*/ 1710768 h 3630864"/>
              <a:gd name="connsiteX57" fmla="*/ 836610 w 2549401"/>
              <a:gd name="connsiteY57" fmla="*/ 1614226 h 3630864"/>
              <a:gd name="connsiteX58" fmla="*/ 789839 w 2549401"/>
              <a:gd name="connsiteY58" fmla="*/ 1547138 h 3630864"/>
              <a:gd name="connsiteX59" fmla="*/ 762529 w 2549401"/>
              <a:gd name="connsiteY59" fmla="*/ 1499097 h 3630864"/>
              <a:gd name="connsiteX60" fmla="*/ 812147 w 2549401"/>
              <a:gd name="connsiteY60" fmla="*/ 1414037 h 3630864"/>
              <a:gd name="connsiteX61" fmla="*/ 890119 w 2549401"/>
              <a:gd name="connsiteY61" fmla="*/ 1215562 h 3630864"/>
              <a:gd name="connsiteX62" fmla="*/ 734175 w 2549401"/>
              <a:gd name="connsiteY62" fmla="*/ 1095060 h 3630864"/>
              <a:gd name="connsiteX63" fmla="*/ 649115 w 2549401"/>
              <a:gd name="connsiteY63" fmla="*/ 1010000 h 3630864"/>
              <a:gd name="connsiteX64" fmla="*/ 606584 w 2549401"/>
              <a:gd name="connsiteY64" fmla="*/ 960381 h 3630864"/>
              <a:gd name="connsiteX65" fmla="*/ 571143 w 2549401"/>
              <a:gd name="connsiteY65" fmla="*/ 861144 h 3630864"/>
              <a:gd name="connsiteX66" fmla="*/ 556966 w 2549401"/>
              <a:gd name="connsiteY66" fmla="*/ 740642 h 3630864"/>
              <a:gd name="connsiteX67" fmla="*/ 542789 w 2549401"/>
              <a:gd name="connsiteY67" fmla="*/ 613051 h 3630864"/>
              <a:gd name="connsiteX68" fmla="*/ 535701 w 2549401"/>
              <a:gd name="connsiteY68" fmla="*/ 442930 h 3630864"/>
              <a:gd name="connsiteX69" fmla="*/ 493170 w 2549401"/>
              <a:gd name="connsiteY69" fmla="*/ 301162 h 3630864"/>
              <a:gd name="connsiteX70" fmla="*/ 478994 w 2549401"/>
              <a:gd name="connsiteY70" fmla="*/ 251544 h 3630864"/>
              <a:gd name="connsiteX71" fmla="*/ 401022 w 2549401"/>
              <a:gd name="connsiteY71" fmla="*/ 159395 h 3630864"/>
              <a:gd name="connsiteX72" fmla="*/ 308873 w 2549401"/>
              <a:gd name="connsiteY72" fmla="*/ 67246 h 3630864"/>
              <a:gd name="connsiteX73" fmla="*/ 306552 w 2549401"/>
              <a:gd name="connsiteY73" fmla="*/ 50025 h 3630864"/>
              <a:gd name="connsiteX0" fmla="*/ 0 w 2549401"/>
              <a:gd name="connsiteY0" fmla="*/ 0 h 3630864"/>
              <a:gd name="connsiteX1" fmla="*/ 89133 w 2549401"/>
              <a:gd name="connsiteY1" fmla="*/ 95600 h 3630864"/>
              <a:gd name="connsiteX2" fmla="*/ 124575 w 2549401"/>
              <a:gd name="connsiteY2" fmla="*/ 159395 h 3630864"/>
              <a:gd name="connsiteX3" fmla="*/ 174194 w 2549401"/>
              <a:gd name="connsiteY3" fmla="*/ 244455 h 3630864"/>
              <a:gd name="connsiteX4" fmla="*/ 287608 w 2549401"/>
              <a:gd name="connsiteY4" fmla="*/ 450018 h 3630864"/>
              <a:gd name="connsiteX5" fmla="*/ 365580 w 2549401"/>
              <a:gd name="connsiteY5" fmla="*/ 953293 h 3630864"/>
              <a:gd name="connsiteX6" fmla="*/ 401022 w 2549401"/>
              <a:gd name="connsiteY6" fmla="*/ 1038353 h 3630864"/>
              <a:gd name="connsiteX7" fmla="*/ 500259 w 2549401"/>
              <a:gd name="connsiteY7" fmla="*/ 1165944 h 3630864"/>
              <a:gd name="connsiteX8" fmla="*/ 741263 w 2549401"/>
              <a:gd name="connsiteY8" fmla="*/ 1364418 h 3630864"/>
              <a:gd name="connsiteX9" fmla="*/ 769617 w 2549401"/>
              <a:gd name="connsiteY9" fmla="*/ 1385683 h 3630864"/>
              <a:gd name="connsiteX10" fmla="*/ 698733 w 2549401"/>
              <a:gd name="connsiteY10" fmla="*/ 1463655 h 3630864"/>
              <a:gd name="connsiteX11" fmla="*/ 677468 w 2549401"/>
              <a:gd name="connsiteY11" fmla="*/ 1541628 h 3630864"/>
              <a:gd name="connsiteX12" fmla="*/ 677468 w 2549401"/>
              <a:gd name="connsiteY12" fmla="*/ 1577069 h 3630864"/>
              <a:gd name="connsiteX13" fmla="*/ 684557 w 2549401"/>
              <a:gd name="connsiteY13" fmla="*/ 1626688 h 3630864"/>
              <a:gd name="connsiteX14" fmla="*/ 719998 w 2549401"/>
              <a:gd name="connsiteY14" fmla="*/ 1690483 h 3630864"/>
              <a:gd name="connsiteX15" fmla="*/ 769617 w 2549401"/>
              <a:gd name="connsiteY15" fmla="*/ 1761367 h 3630864"/>
              <a:gd name="connsiteX16" fmla="*/ 840501 w 2549401"/>
              <a:gd name="connsiteY16" fmla="*/ 1853516 h 3630864"/>
              <a:gd name="connsiteX17" fmla="*/ 925561 w 2549401"/>
              <a:gd name="connsiteY17" fmla="*/ 1945665 h 3630864"/>
              <a:gd name="connsiteX18" fmla="*/ 1003533 w 2549401"/>
              <a:gd name="connsiteY18" fmla="*/ 1995283 h 3630864"/>
              <a:gd name="connsiteX19" fmla="*/ 1060240 w 2549401"/>
              <a:gd name="connsiteY19" fmla="*/ 2059079 h 3630864"/>
              <a:gd name="connsiteX20" fmla="*/ 1081505 w 2549401"/>
              <a:gd name="connsiteY20" fmla="*/ 2158316 h 3630864"/>
              <a:gd name="connsiteX21" fmla="*/ 1124036 w 2549401"/>
              <a:gd name="connsiteY21" fmla="*/ 2307172 h 3630864"/>
              <a:gd name="connsiteX22" fmla="*/ 1116947 w 2549401"/>
              <a:gd name="connsiteY22" fmla="*/ 2541088 h 3630864"/>
              <a:gd name="connsiteX23" fmla="*/ 1095682 w 2549401"/>
              <a:gd name="connsiteY23" fmla="*/ 2704121 h 3630864"/>
              <a:gd name="connsiteX24" fmla="*/ 1053152 w 2549401"/>
              <a:gd name="connsiteY24" fmla="*/ 2888418 h 3630864"/>
              <a:gd name="connsiteX25" fmla="*/ 1024798 w 2549401"/>
              <a:gd name="connsiteY25" fmla="*/ 3086893 h 3630864"/>
              <a:gd name="connsiteX26" fmla="*/ 1010622 w 2549401"/>
              <a:gd name="connsiteY26" fmla="*/ 3242837 h 3630864"/>
              <a:gd name="connsiteX27" fmla="*/ 1031887 w 2549401"/>
              <a:gd name="connsiteY27" fmla="*/ 3384604 h 3630864"/>
              <a:gd name="connsiteX28" fmla="*/ 1053152 w 2549401"/>
              <a:gd name="connsiteY28" fmla="*/ 3455488 h 3630864"/>
              <a:gd name="connsiteX29" fmla="*/ 1088594 w 2549401"/>
              <a:gd name="connsiteY29" fmla="*/ 3490930 h 3630864"/>
              <a:gd name="connsiteX30" fmla="*/ 1166566 w 2549401"/>
              <a:gd name="connsiteY30" fmla="*/ 3526372 h 3630864"/>
              <a:gd name="connsiteX31" fmla="*/ 1230361 w 2549401"/>
              <a:gd name="connsiteY31" fmla="*/ 3554725 h 3630864"/>
              <a:gd name="connsiteX32" fmla="*/ 1321562 w 2549401"/>
              <a:gd name="connsiteY32" fmla="*/ 3630864 h 3630864"/>
              <a:gd name="connsiteX33" fmla="*/ 1478295 w 2549401"/>
              <a:gd name="connsiteY33" fmla="*/ 3613491 h 3630864"/>
              <a:gd name="connsiteX34" fmla="*/ 1648575 w 2549401"/>
              <a:gd name="connsiteY34" fmla="*/ 3611432 h 3630864"/>
              <a:gd name="connsiteX35" fmla="*/ 1804519 w 2549401"/>
              <a:gd name="connsiteY35" fmla="*/ 3575990 h 3630864"/>
              <a:gd name="connsiteX36" fmla="*/ 1990167 w 2549401"/>
              <a:gd name="connsiteY36" fmla="*/ 3564215 h 3630864"/>
              <a:gd name="connsiteX37" fmla="*/ 2131935 w 2549401"/>
              <a:gd name="connsiteY37" fmla="*/ 3500420 h 3630864"/>
              <a:gd name="connsiteX38" fmla="*/ 2287168 w 2549401"/>
              <a:gd name="connsiteY38" fmla="*/ 3425604 h 3630864"/>
              <a:gd name="connsiteX39" fmla="*/ 2402479 w 2549401"/>
              <a:gd name="connsiteY39" fmla="*/ 3342087 h 3630864"/>
              <a:gd name="connsiteX40" fmla="*/ 2480619 w 2549401"/>
              <a:gd name="connsiteY40" fmla="*/ 3209644 h 3630864"/>
              <a:gd name="connsiteX41" fmla="*/ 2542472 w 2549401"/>
              <a:gd name="connsiteY41" fmla="*/ 3080443 h 3630864"/>
              <a:gd name="connsiteX42" fmla="*/ 2523737 w 2549401"/>
              <a:gd name="connsiteY42" fmla="*/ 2996203 h 3630864"/>
              <a:gd name="connsiteX43" fmla="*/ 2549401 w 2549401"/>
              <a:gd name="connsiteY43" fmla="*/ 2827321 h 3630864"/>
              <a:gd name="connsiteX44" fmla="*/ 2499180 w 2549401"/>
              <a:gd name="connsiteY44" fmla="*/ 2732474 h 3630864"/>
              <a:gd name="connsiteX45" fmla="*/ 2456650 w 2549401"/>
              <a:gd name="connsiteY45" fmla="*/ 2640325 h 3630864"/>
              <a:gd name="connsiteX46" fmla="*/ 2385766 w 2549401"/>
              <a:gd name="connsiteY46" fmla="*/ 2505646 h 3630864"/>
              <a:gd name="connsiteX47" fmla="*/ 2307794 w 2549401"/>
              <a:gd name="connsiteY47" fmla="*/ 2456028 h 3630864"/>
              <a:gd name="connsiteX48" fmla="*/ 2195327 w 2549401"/>
              <a:gd name="connsiteY48" fmla="*/ 2337359 h 3630864"/>
              <a:gd name="connsiteX49" fmla="*/ 1934863 w 2549401"/>
              <a:gd name="connsiteY49" fmla="*/ 2197807 h 3630864"/>
              <a:gd name="connsiteX50" fmla="*/ 1725534 w 2549401"/>
              <a:gd name="connsiteY50" fmla="*/ 2089105 h 3630864"/>
              <a:gd name="connsiteX51" fmla="*/ 1521171 w 2549401"/>
              <a:gd name="connsiteY51" fmla="*/ 2010655 h 3630864"/>
              <a:gd name="connsiteX52" fmla="*/ 1354333 w 2549401"/>
              <a:gd name="connsiteY52" fmla="*/ 1976916 h 3630864"/>
              <a:gd name="connsiteX53" fmla="*/ 1216988 w 2549401"/>
              <a:gd name="connsiteY53" fmla="*/ 1948764 h 3630864"/>
              <a:gd name="connsiteX54" fmla="*/ 1125441 w 2549401"/>
              <a:gd name="connsiteY54" fmla="*/ 1892611 h 3630864"/>
              <a:gd name="connsiteX55" fmla="*/ 1027957 w 2549401"/>
              <a:gd name="connsiteY55" fmla="*/ 1807957 h 3630864"/>
              <a:gd name="connsiteX56" fmla="*/ 892713 w 2549401"/>
              <a:gd name="connsiteY56" fmla="*/ 1710768 h 3630864"/>
              <a:gd name="connsiteX57" fmla="*/ 836610 w 2549401"/>
              <a:gd name="connsiteY57" fmla="*/ 1614226 h 3630864"/>
              <a:gd name="connsiteX58" fmla="*/ 789839 w 2549401"/>
              <a:gd name="connsiteY58" fmla="*/ 1547138 h 3630864"/>
              <a:gd name="connsiteX59" fmla="*/ 762529 w 2549401"/>
              <a:gd name="connsiteY59" fmla="*/ 1499097 h 3630864"/>
              <a:gd name="connsiteX60" fmla="*/ 812147 w 2549401"/>
              <a:gd name="connsiteY60" fmla="*/ 1414037 h 3630864"/>
              <a:gd name="connsiteX61" fmla="*/ 890119 w 2549401"/>
              <a:gd name="connsiteY61" fmla="*/ 1215562 h 3630864"/>
              <a:gd name="connsiteX62" fmla="*/ 734175 w 2549401"/>
              <a:gd name="connsiteY62" fmla="*/ 1095060 h 3630864"/>
              <a:gd name="connsiteX63" fmla="*/ 649115 w 2549401"/>
              <a:gd name="connsiteY63" fmla="*/ 1010000 h 3630864"/>
              <a:gd name="connsiteX64" fmla="*/ 606584 w 2549401"/>
              <a:gd name="connsiteY64" fmla="*/ 960381 h 3630864"/>
              <a:gd name="connsiteX65" fmla="*/ 571143 w 2549401"/>
              <a:gd name="connsiteY65" fmla="*/ 861144 h 3630864"/>
              <a:gd name="connsiteX66" fmla="*/ 556966 w 2549401"/>
              <a:gd name="connsiteY66" fmla="*/ 740642 h 3630864"/>
              <a:gd name="connsiteX67" fmla="*/ 542789 w 2549401"/>
              <a:gd name="connsiteY67" fmla="*/ 613051 h 3630864"/>
              <a:gd name="connsiteX68" fmla="*/ 535701 w 2549401"/>
              <a:gd name="connsiteY68" fmla="*/ 442930 h 3630864"/>
              <a:gd name="connsiteX69" fmla="*/ 493170 w 2549401"/>
              <a:gd name="connsiteY69" fmla="*/ 301162 h 3630864"/>
              <a:gd name="connsiteX70" fmla="*/ 478994 w 2549401"/>
              <a:gd name="connsiteY70" fmla="*/ 251544 h 3630864"/>
              <a:gd name="connsiteX71" fmla="*/ 401022 w 2549401"/>
              <a:gd name="connsiteY71" fmla="*/ 159395 h 3630864"/>
              <a:gd name="connsiteX72" fmla="*/ 308873 w 2549401"/>
              <a:gd name="connsiteY72" fmla="*/ 67246 h 3630864"/>
              <a:gd name="connsiteX73" fmla="*/ 306552 w 2549401"/>
              <a:gd name="connsiteY73" fmla="*/ 50025 h 3630864"/>
              <a:gd name="connsiteX0" fmla="*/ 0 w 2549401"/>
              <a:gd name="connsiteY0" fmla="*/ 0 h 3630864"/>
              <a:gd name="connsiteX1" fmla="*/ 89133 w 2549401"/>
              <a:gd name="connsiteY1" fmla="*/ 95600 h 3630864"/>
              <a:gd name="connsiteX2" fmla="*/ 124575 w 2549401"/>
              <a:gd name="connsiteY2" fmla="*/ 159395 h 3630864"/>
              <a:gd name="connsiteX3" fmla="*/ 174194 w 2549401"/>
              <a:gd name="connsiteY3" fmla="*/ 244455 h 3630864"/>
              <a:gd name="connsiteX4" fmla="*/ 287608 w 2549401"/>
              <a:gd name="connsiteY4" fmla="*/ 450018 h 3630864"/>
              <a:gd name="connsiteX5" fmla="*/ 365580 w 2549401"/>
              <a:gd name="connsiteY5" fmla="*/ 953293 h 3630864"/>
              <a:gd name="connsiteX6" fmla="*/ 401022 w 2549401"/>
              <a:gd name="connsiteY6" fmla="*/ 1038353 h 3630864"/>
              <a:gd name="connsiteX7" fmla="*/ 500259 w 2549401"/>
              <a:gd name="connsiteY7" fmla="*/ 1165944 h 3630864"/>
              <a:gd name="connsiteX8" fmla="*/ 741263 w 2549401"/>
              <a:gd name="connsiteY8" fmla="*/ 1364418 h 3630864"/>
              <a:gd name="connsiteX9" fmla="*/ 769617 w 2549401"/>
              <a:gd name="connsiteY9" fmla="*/ 1385683 h 3630864"/>
              <a:gd name="connsiteX10" fmla="*/ 698733 w 2549401"/>
              <a:gd name="connsiteY10" fmla="*/ 1463655 h 3630864"/>
              <a:gd name="connsiteX11" fmla="*/ 677468 w 2549401"/>
              <a:gd name="connsiteY11" fmla="*/ 1541628 h 3630864"/>
              <a:gd name="connsiteX12" fmla="*/ 677468 w 2549401"/>
              <a:gd name="connsiteY12" fmla="*/ 1577069 h 3630864"/>
              <a:gd name="connsiteX13" fmla="*/ 684557 w 2549401"/>
              <a:gd name="connsiteY13" fmla="*/ 1626688 h 3630864"/>
              <a:gd name="connsiteX14" fmla="*/ 719998 w 2549401"/>
              <a:gd name="connsiteY14" fmla="*/ 1690483 h 3630864"/>
              <a:gd name="connsiteX15" fmla="*/ 769617 w 2549401"/>
              <a:gd name="connsiteY15" fmla="*/ 1761367 h 3630864"/>
              <a:gd name="connsiteX16" fmla="*/ 840501 w 2549401"/>
              <a:gd name="connsiteY16" fmla="*/ 1853516 h 3630864"/>
              <a:gd name="connsiteX17" fmla="*/ 925561 w 2549401"/>
              <a:gd name="connsiteY17" fmla="*/ 1945665 h 3630864"/>
              <a:gd name="connsiteX18" fmla="*/ 1003533 w 2549401"/>
              <a:gd name="connsiteY18" fmla="*/ 1995283 h 3630864"/>
              <a:gd name="connsiteX19" fmla="*/ 1060240 w 2549401"/>
              <a:gd name="connsiteY19" fmla="*/ 2059079 h 3630864"/>
              <a:gd name="connsiteX20" fmla="*/ 1081505 w 2549401"/>
              <a:gd name="connsiteY20" fmla="*/ 2158316 h 3630864"/>
              <a:gd name="connsiteX21" fmla="*/ 1124036 w 2549401"/>
              <a:gd name="connsiteY21" fmla="*/ 2307172 h 3630864"/>
              <a:gd name="connsiteX22" fmla="*/ 1116947 w 2549401"/>
              <a:gd name="connsiteY22" fmla="*/ 2541088 h 3630864"/>
              <a:gd name="connsiteX23" fmla="*/ 1095682 w 2549401"/>
              <a:gd name="connsiteY23" fmla="*/ 2704121 h 3630864"/>
              <a:gd name="connsiteX24" fmla="*/ 1053152 w 2549401"/>
              <a:gd name="connsiteY24" fmla="*/ 2888418 h 3630864"/>
              <a:gd name="connsiteX25" fmla="*/ 1024798 w 2549401"/>
              <a:gd name="connsiteY25" fmla="*/ 3086893 h 3630864"/>
              <a:gd name="connsiteX26" fmla="*/ 1010622 w 2549401"/>
              <a:gd name="connsiteY26" fmla="*/ 3242837 h 3630864"/>
              <a:gd name="connsiteX27" fmla="*/ 1031887 w 2549401"/>
              <a:gd name="connsiteY27" fmla="*/ 3384604 h 3630864"/>
              <a:gd name="connsiteX28" fmla="*/ 1053152 w 2549401"/>
              <a:gd name="connsiteY28" fmla="*/ 3455488 h 3630864"/>
              <a:gd name="connsiteX29" fmla="*/ 1088594 w 2549401"/>
              <a:gd name="connsiteY29" fmla="*/ 3490930 h 3630864"/>
              <a:gd name="connsiteX30" fmla="*/ 1166566 w 2549401"/>
              <a:gd name="connsiteY30" fmla="*/ 3526372 h 3630864"/>
              <a:gd name="connsiteX31" fmla="*/ 1230203 w 2549401"/>
              <a:gd name="connsiteY31" fmla="*/ 3563871 h 3630864"/>
              <a:gd name="connsiteX32" fmla="*/ 1321562 w 2549401"/>
              <a:gd name="connsiteY32" fmla="*/ 3630864 h 3630864"/>
              <a:gd name="connsiteX33" fmla="*/ 1478295 w 2549401"/>
              <a:gd name="connsiteY33" fmla="*/ 3613491 h 3630864"/>
              <a:gd name="connsiteX34" fmla="*/ 1648575 w 2549401"/>
              <a:gd name="connsiteY34" fmla="*/ 3611432 h 3630864"/>
              <a:gd name="connsiteX35" fmla="*/ 1804519 w 2549401"/>
              <a:gd name="connsiteY35" fmla="*/ 3575990 h 3630864"/>
              <a:gd name="connsiteX36" fmla="*/ 1990167 w 2549401"/>
              <a:gd name="connsiteY36" fmla="*/ 3564215 h 3630864"/>
              <a:gd name="connsiteX37" fmla="*/ 2131935 w 2549401"/>
              <a:gd name="connsiteY37" fmla="*/ 3500420 h 3630864"/>
              <a:gd name="connsiteX38" fmla="*/ 2287168 w 2549401"/>
              <a:gd name="connsiteY38" fmla="*/ 3425604 h 3630864"/>
              <a:gd name="connsiteX39" fmla="*/ 2402479 w 2549401"/>
              <a:gd name="connsiteY39" fmla="*/ 3342087 h 3630864"/>
              <a:gd name="connsiteX40" fmla="*/ 2480619 w 2549401"/>
              <a:gd name="connsiteY40" fmla="*/ 3209644 h 3630864"/>
              <a:gd name="connsiteX41" fmla="*/ 2542472 w 2549401"/>
              <a:gd name="connsiteY41" fmla="*/ 3080443 h 3630864"/>
              <a:gd name="connsiteX42" fmla="*/ 2523737 w 2549401"/>
              <a:gd name="connsiteY42" fmla="*/ 2996203 h 3630864"/>
              <a:gd name="connsiteX43" fmla="*/ 2549401 w 2549401"/>
              <a:gd name="connsiteY43" fmla="*/ 2827321 h 3630864"/>
              <a:gd name="connsiteX44" fmla="*/ 2499180 w 2549401"/>
              <a:gd name="connsiteY44" fmla="*/ 2732474 h 3630864"/>
              <a:gd name="connsiteX45" fmla="*/ 2456650 w 2549401"/>
              <a:gd name="connsiteY45" fmla="*/ 2640325 h 3630864"/>
              <a:gd name="connsiteX46" fmla="*/ 2385766 w 2549401"/>
              <a:gd name="connsiteY46" fmla="*/ 2505646 h 3630864"/>
              <a:gd name="connsiteX47" fmla="*/ 2307794 w 2549401"/>
              <a:gd name="connsiteY47" fmla="*/ 2456028 h 3630864"/>
              <a:gd name="connsiteX48" fmla="*/ 2195327 w 2549401"/>
              <a:gd name="connsiteY48" fmla="*/ 2337359 h 3630864"/>
              <a:gd name="connsiteX49" fmla="*/ 1934863 w 2549401"/>
              <a:gd name="connsiteY49" fmla="*/ 2197807 h 3630864"/>
              <a:gd name="connsiteX50" fmla="*/ 1725534 w 2549401"/>
              <a:gd name="connsiteY50" fmla="*/ 2089105 h 3630864"/>
              <a:gd name="connsiteX51" fmla="*/ 1521171 w 2549401"/>
              <a:gd name="connsiteY51" fmla="*/ 2010655 h 3630864"/>
              <a:gd name="connsiteX52" fmla="*/ 1354333 w 2549401"/>
              <a:gd name="connsiteY52" fmla="*/ 1976916 h 3630864"/>
              <a:gd name="connsiteX53" fmla="*/ 1216988 w 2549401"/>
              <a:gd name="connsiteY53" fmla="*/ 1948764 h 3630864"/>
              <a:gd name="connsiteX54" fmla="*/ 1125441 w 2549401"/>
              <a:gd name="connsiteY54" fmla="*/ 1892611 h 3630864"/>
              <a:gd name="connsiteX55" fmla="*/ 1027957 w 2549401"/>
              <a:gd name="connsiteY55" fmla="*/ 1807957 h 3630864"/>
              <a:gd name="connsiteX56" fmla="*/ 892713 w 2549401"/>
              <a:gd name="connsiteY56" fmla="*/ 1710768 h 3630864"/>
              <a:gd name="connsiteX57" fmla="*/ 836610 w 2549401"/>
              <a:gd name="connsiteY57" fmla="*/ 1614226 h 3630864"/>
              <a:gd name="connsiteX58" fmla="*/ 789839 w 2549401"/>
              <a:gd name="connsiteY58" fmla="*/ 1547138 h 3630864"/>
              <a:gd name="connsiteX59" fmla="*/ 762529 w 2549401"/>
              <a:gd name="connsiteY59" fmla="*/ 1499097 h 3630864"/>
              <a:gd name="connsiteX60" fmla="*/ 812147 w 2549401"/>
              <a:gd name="connsiteY60" fmla="*/ 1414037 h 3630864"/>
              <a:gd name="connsiteX61" fmla="*/ 890119 w 2549401"/>
              <a:gd name="connsiteY61" fmla="*/ 1215562 h 3630864"/>
              <a:gd name="connsiteX62" fmla="*/ 734175 w 2549401"/>
              <a:gd name="connsiteY62" fmla="*/ 1095060 h 3630864"/>
              <a:gd name="connsiteX63" fmla="*/ 649115 w 2549401"/>
              <a:gd name="connsiteY63" fmla="*/ 1010000 h 3630864"/>
              <a:gd name="connsiteX64" fmla="*/ 606584 w 2549401"/>
              <a:gd name="connsiteY64" fmla="*/ 960381 h 3630864"/>
              <a:gd name="connsiteX65" fmla="*/ 571143 w 2549401"/>
              <a:gd name="connsiteY65" fmla="*/ 861144 h 3630864"/>
              <a:gd name="connsiteX66" fmla="*/ 556966 w 2549401"/>
              <a:gd name="connsiteY66" fmla="*/ 740642 h 3630864"/>
              <a:gd name="connsiteX67" fmla="*/ 542789 w 2549401"/>
              <a:gd name="connsiteY67" fmla="*/ 613051 h 3630864"/>
              <a:gd name="connsiteX68" fmla="*/ 535701 w 2549401"/>
              <a:gd name="connsiteY68" fmla="*/ 442930 h 3630864"/>
              <a:gd name="connsiteX69" fmla="*/ 493170 w 2549401"/>
              <a:gd name="connsiteY69" fmla="*/ 301162 h 3630864"/>
              <a:gd name="connsiteX70" fmla="*/ 478994 w 2549401"/>
              <a:gd name="connsiteY70" fmla="*/ 251544 h 3630864"/>
              <a:gd name="connsiteX71" fmla="*/ 401022 w 2549401"/>
              <a:gd name="connsiteY71" fmla="*/ 159395 h 3630864"/>
              <a:gd name="connsiteX72" fmla="*/ 308873 w 2549401"/>
              <a:gd name="connsiteY72" fmla="*/ 67246 h 3630864"/>
              <a:gd name="connsiteX73" fmla="*/ 306552 w 2549401"/>
              <a:gd name="connsiteY73" fmla="*/ 50025 h 3630864"/>
              <a:gd name="connsiteX0" fmla="*/ 0 w 2549401"/>
              <a:gd name="connsiteY0" fmla="*/ 0 h 3630864"/>
              <a:gd name="connsiteX1" fmla="*/ 89133 w 2549401"/>
              <a:gd name="connsiteY1" fmla="*/ 95600 h 3630864"/>
              <a:gd name="connsiteX2" fmla="*/ 124575 w 2549401"/>
              <a:gd name="connsiteY2" fmla="*/ 159395 h 3630864"/>
              <a:gd name="connsiteX3" fmla="*/ 174194 w 2549401"/>
              <a:gd name="connsiteY3" fmla="*/ 244455 h 3630864"/>
              <a:gd name="connsiteX4" fmla="*/ 287608 w 2549401"/>
              <a:gd name="connsiteY4" fmla="*/ 450018 h 3630864"/>
              <a:gd name="connsiteX5" fmla="*/ 365580 w 2549401"/>
              <a:gd name="connsiteY5" fmla="*/ 953293 h 3630864"/>
              <a:gd name="connsiteX6" fmla="*/ 401022 w 2549401"/>
              <a:gd name="connsiteY6" fmla="*/ 1038353 h 3630864"/>
              <a:gd name="connsiteX7" fmla="*/ 500259 w 2549401"/>
              <a:gd name="connsiteY7" fmla="*/ 1165944 h 3630864"/>
              <a:gd name="connsiteX8" fmla="*/ 741263 w 2549401"/>
              <a:gd name="connsiteY8" fmla="*/ 1364418 h 3630864"/>
              <a:gd name="connsiteX9" fmla="*/ 769617 w 2549401"/>
              <a:gd name="connsiteY9" fmla="*/ 1385683 h 3630864"/>
              <a:gd name="connsiteX10" fmla="*/ 698733 w 2549401"/>
              <a:gd name="connsiteY10" fmla="*/ 1463655 h 3630864"/>
              <a:gd name="connsiteX11" fmla="*/ 677468 w 2549401"/>
              <a:gd name="connsiteY11" fmla="*/ 1541628 h 3630864"/>
              <a:gd name="connsiteX12" fmla="*/ 677468 w 2549401"/>
              <a:gd name="connsiteY12" fmla="*/ 1577069 h 3630864"/>
              <a:gd name="connsiteX13" fmla="*/ 684557 w 2549401"/>
              <a:gd name="connsiteY13" fmla="*/ 1626688 h 3630864"/>
              <a:gd name="connsiteX14" fmla="*/ 719998 w 2549401"/>
              <a:gd name="connsiteY14" fmla="*/ 1690483 h 3630864"/>
              <a:gd name="connsiteX15" fmla="*/ 769617 w 2549401"/>
              <a:gd name="connsiteY15" fmla="*/ 1761367 h 3630864"/>
              <a:gd name="connsiteX16" fmla="*/ 840501 w 2549401"/>
              <a:gd name="connsiteY16" fmla="*/ 1853516 h 3630864"/>
              <a:gd name="connsiteX17" fmla="*/ 925561 w 2549401"/>
              <a:gd name="connsiteY17" fmla="*/ 1945665 h 3630864"/>
              <a:gd name="connsiteX18" fmla="*/ 1003533 w 2549401"/>
              <a:gd name="connsiteY18" fmla="*/ 1995283 h 3630864"/>
              <a:gd name="connsiteX19" fmla="*/ 1060240 w 2549401"/>
              <a:gd name="connsiteY19" fmla="*/ 2059079 h 3630864"/>
              <a:gd name="connsiteX20" fmla="*/ 1081505 w 2549401"/>
              <a:gd name="connsiteY20" fmla="*/ 2158316 h 3630864"/>
              <a:gd name="connsiteX21" fmla="*/ 1124036 w 2549401"/>
              <a:gd name="connsiteY21" fmla="*/ 2307172 h 3630864"/>
              <a:gd name="connsiteX22" fmla="*/ 1116947 w 2549401"/>
              <a:gd name="connsiteY22" fmla="*/ 2541088 h 3630864"/>
              <a:gd name="connsiteX23" fmla="*/ 1095682 w 2549401"/>
              <a:gd name="connsiteY23" fmla="*/ 2704121 h 3630864"/>
              <a:gd name="connsiteX24" fmla="*/ 1053152 w 2549401"/>
              <a:gd name="connsiteY24" fmla="*/ 2888418 h 3630864"/>
              <a:gd name="connsiteX25" fmla="*/ 1024798 w 2549401"/>
              <a:gd name="connsiteY25" fmla="*/ 3086893 h 3630864"/>
              <a:gd name="connsiteX26" fmla="*/ 1010622 w 2549401"/>
              <a:gd name="connsiteY26" fmla="*/ 3242837 h 3630864"/>
              <a:gd name="connsiteX27" fmla="*/ 1031887 w 2549401"/>
              <a:gd name="connsiteY27" fmla="*/ 3384604 h 3630864"/>
              <a:gd name="connsiteX28" fmla="*/ 1053152 w 2549401"/>
              <a:gd name="connsiteY28" fmla="*/ 3455488 h 3630864"/>
              <a:gd name="connsiteX29" fmla="*/ 1088594 w 2549401"/>
              <a:gd name="connsiteY29" fmla="*/ 3490930 h 3630864"/>
              <a:gd name="connsiteX30" fmla="*/ 1157041 w 2549401"/>
              <a:gd name="connsiteY30" fmla="*/ 3553650 h 3630864"/>
              <a:gd name="connsiteX31" fmla="*/ 1230203 w 2549401"/>
              <a:gd name="connsiteY31" fmla="*/ 3563871 h 3630864"/>
              <a:gd name="connsiteX32" fmla="*/ 1321562 w 2549401"/>
              <a:gd name="connsiteY32" fmla="*/ 3630864 h 3630864"/>
              <a:gd name="connsiteX33" fmla="*/ 1478295 w 2549401"/>
              <a:gd name="connsiteY33" fmla="*/ 3613491 h 3630864"/>
              <a:gd name="connsiteX34" fmla="*/ 1648575 w 2549401"/>
              <a:gd name="connsiteY34" fmla="*/ 3611432 h 3630864"/>
              <a:gd name="connsiteX35" fmla="*/ 1804519 w 2549401"/>
              <a:gd name="connsiteY35" fmla="*/ 3575990 h 3630864"/>
              <a:gd name="connsiteX36" fmla="*/ 1990167 w 2549401"/>
              <a:gd name="connsiteY36" fmla="*/ 3564215 h 3630864"/>
              <a:gd name="connsiteX37" fmla="*/ 2131935 w 2549401"/>
              <a:gd name="connsiteY37" fmla="*/ 3500420 h 3630864"/>
              <a:gd name="connsiteX38" fmla="*/ 2287168 w 2549401"/>
              <a:gd name="connsiteY38" fmla="*/ 3425604 h 3630864"/>
              <a:gd name="connsiteX39" fmla="*/ 2402479 w 2549401"/>
              <a:gd name="connsiteY39" fmla="*/ 3342087 h 3630864"/>
              <a:gd name="connsiteX40" fmla="*/ 2480619 w 2549401"/>
              <a:gd name="connsiteY40" fmla="*/ 3209644 h 3630864"/>
              <a:gd name="connsiteX41" fmla="*/ 2542472 w 2549401"/>
              <a:gd name="connsiteY41" fmla="*/ 3080443 h 3630864"/>
              <a:gd name="connsiteX42" fmla="*/ 2523737 w 2549401"/>
              <a:gd name="connsiteY42" fmla="*/ 2996203 h 3630864"/>
              <a:gd name="connsiteX43" fmla="*/ 2549401 w 2549401"/>
              <a:gd name="connsiteY43" fmla="*/ 2827321 h 3630864"/>
              <a:gd name="connsiteX44" fmla="*/ 2499180 w 2549401"/>
              <a:gd name="connsiteY44" fmla="*/ 2732474 h 3630864"/>
              <a:gd name="connsiteX45" fmla="*/ 2456650 w 2549401"/>
              <a:gd name="connsiteY45" fmla="*/ 2640325 h 3630864"/>
              <a:gd name="connsiteX46" fmla="*/ 2385766 w 2549401"/>
              <a:gd name="connsiteY46" fmla="*/ 2505646 h 3630864"/>
              <a:gd name="connsiteX47" fmla="*/ 2307794 w 2549401"/>
              <a:gd name="connsiteY47" fmla="*/ 2456028 h 3630864"/>
              <a:gd name="connsiteX48" fmla="*/ 2195327 w 2549401"/>
              <a:gd name="connsiteY48" fmla="*/ 2337359 h 3630864"/>
              <a:gd name="connsiteX49" fmla="*/ 1934863 w 2549401"/>
              <a:gd name="connsiteY49" fmla="*/ 2197807 h 3630864"/>
              <a:gd name="connsiteX50" fmla="*/ 1725534 w 2549401"/>
              <a:gd name="connsiteY50" fmla="*/ 2089105 h 3630864"/>
              <a:gd name="connsiteX51" fmla="*/ 1521171 w 2549401"/>
              <a:gd name="connsiteY51" fmla="*/ 2010655 h 3630864"/>
              <a:gd name="connsiteX52" fmla="*/ 1354333 w 2549401"/>
              <a:gd name="connsiteY52" fmla="*/ 1976916 h 3630864"/>
              <a:gd name="connsiteX53" fmla="*/ 1216988 w 2549401"/>
              <a:gd name="connsiteY53" fmla="*/ 1948764 h 3630864"/>
              <a:gd name="connsiteX54" fmla="*/ 1125441 w 2549401"/>
              <a:gd name="connsiteY54" fmla="*/ 1892611 h 3630864"/>
              <a:gd name="connsiteX55" fmla="*/ 1027957 w 2549401"/>
              <a:gd name="connsiteY55" fmla="*/ 1807957 h 3630864"/>
              <a:gd name="connsiteX56" fmla="*/ 892713 w 2549401"/>
              <a:gd name="connsiteY56" fmla="*/ 1710768 h 3630864"/>
              <a:gd name="connsiteX57" fmla="*/ 836610 w 2549401"/>
              <a:gd name="connsiteY57" fmla="*/ 1614226 h 3630864"/>
              <a:gd name="connsiteX58" fmla="*/ 789839 w 2549401"/>
              <a:gd name="connsiteY58" fmla="*/ 1547138 h 3630864"/>
              <a:gd name="connsiteX59" fmla="*/ 762529 w 2549401"/>
              <a:gd name="connsiteY59" fmla="*/ 1499097 h 3630864"/>
              <a:gd name="connsiteX60" fmla="*/ 812147 w 2549401"/>
              <a:gd name="connsiteY60" fmla="*/ 1414037 h 3630864"/>
              <a:gd name="connsiteX61" fmla="*/ 890119 w 2549401"/>
              <a:gd name="connsiteY61" fmla="*/ 1215562 h 3630864"/>
              <a:gd name="connsiteX62" fmla="*/ 734175 w 2549401"/>
              <a:gd name="connsiteY62" fmla="*/ 1095060 h 3630864"/>
              <a:gd name="connsiteX63" fmla="*/ 649115 w 2549401"/>
              <a:gd name="connsiteY63" fmla="*/ 1010000 h 3630864"/>
              <a:gd name="connsiteX64" fmla="*/ 606584 w 2549401"/>
              <a:gd name="connsiteY64" fmla="*/ 960381 h 3630864"/>
              <a:gd name="connsiteX65" fmla="*/ 571143 w 2549401"/>
              <a:gd name="connsiteY65" fmla="*/ 861144 h 3630864"/>
              <a:gd name="connsiteX66" fmla="*/ 556966 w 2549401"/>
              <a:gd name="connsiteY66" fmla="*/ 740642 h 3630864"/>
              <a:gd name="connsiteX67" fmla="*/ 542789 w 2549401"/>
              <a:gd name="connsiteY67" fmla="*/ 613051 h 3630864"/>
              <a:gd name="connsiteX68" fmla="*/ 535701 w 2549401"/>
              <a:gd name="connsiteY68" fmla="*/ 442930 h 3630864"/>
              <a:gd name="connsiteX69" fmla="*/ 493170 w 2549401"/>
              <a:gd name="connsiteY69" fmla="*/ 301162 h 3630864"/>
              <a:gd name="connsiteX70" fmla="*/ 478994 w 2549401"/>
              <a:gd name="connsiteY70" fmla="*/ 251544 h 3630864"/>
              <a:gd name="connsiteX71" fmla="*/ 401022 w 2549401"/>
              <a:gd name="connsiteY71" fmla="*/ 159395 h 3630864"/>
              <a:gd name="connsiteX72" fmla="*/ 308873 w 2549401"/>
              <a:gd name="connsiteY72" fmla="*/ 67246 h 3630864"/>
              <a:gd name="connsiteX73" fmla="*/ 306552 w 2549401"/>
              <a:gd name="connsiteY73" fmla="*/ 50025 h 3630864"/>
              <a:gd name="connsiteX0" fmla="*/ 0 w 2549401"/>
              <a:gd name="connsiteY0" fmla="*/ 0 h 3630864"/>
              <a:gd name="connsiteX1" fmla="*/ 89133 w 2549401"/>
              <a:gd name="connsiteY1" fmla="*/ 95600 h 3630864"/>
              <a:gd name="connsiteX2" fmla="*/ 124575 w 2549401"/>
              <a:gd name="connsiteY2" fmla="*/ 159395 h 3630864"/>
              <a:gd name="connsiteX3" fmla="*/ 174194 w 2549401"/>
              <a:gd name="connsiteY3" fmla="*/ 244455 h 3630864"/>
              <a:gd name="connsiteX4" fmla="*/ 287608 w 2549401"/>
              <a:gd name="connsiteY4" fmla="*/ 450018 h 3630864"/>
              <a:gd name="connsiteX5" fmla="*/ 365580 w 2549401"/>
              <a:gd name="connsiteY5" fmla="*/ 953293 h 3630864"/>
              <a:gd name="connsiteX6" fmla="*/ 401022 w 2549401"/>
              <a:gd name="connsiteY6" fmla="*/ 1038353 h 3630864"/>
              <a:gd name="connsiteX7" fmla="*/ 500259 w 2549401"/>
              <a:gd name="connsiteY7" fmla="*/ 1165944 h 3630864"/>
              <a:gd name="connsiteX8" fmla="*/ 741263 w 2549401"/>
              <a:gd name="connsiteY8" fmla="*/ 1364418 h 3630864"/>
              <a:gd name="connsiteX9" fmla="*/ 769617 w 2549401"/>
              <a:gd name="connsiteY9" fmla="*/ 1385683 h 3630864"/>
              <a:gd name="connsiteX10" fmla="*/ 698733 w 2549401"/>
              <a:gd name="connsiteY10" fmla="*/ 1463655 h 3630864"/>
              <a:gd name="connsiteX11" fmla="*/ 677468 w 2549401"/>
              <a:gd name="connsiteY11" fmla="*/ 1541628 h 3630864"/>
              <a:gd name="connsiteX12" fmla="*/ 677468 w 2549401"/>
              <a:gd name="connsiteY12" fmla="*/ 1577069 h 3630864"/>
              <a:gd name="connsiteX13" fmla="*/ 684557 w 2549401"/>
              <a:gd name="connsiteY13" fmla="*/ 1626688 h 3630864"/>
              <a:gd name="connsiteX14" fmla="*/ 719998 w 2549401"/>
              <a:gd name="connsiteY14" fmla="*/ 1690483 h 3630864"/>
              <a:gd name="connsiteX15" fmla="*/ 769617 w 2549401"/>
              <a:gd name="connsiteY15" fmla="*/ 1761367 h 3630864"/>
              <a:gd name="connsiteX16" fmla="*/ 840501 w 2549401"/>
              <a:gd name="connsiteY16" fmla="*/ 1853516 h 3630864"/>
              <a:gd name="connsiteX17" fmla="*/ 925561 w 2549401"/>
              <a:gd name="connsiteY17" fmla="*/ 1945665 h 3630864"/>
              <a:gd name="connsiteX18" fmla="*/ 1003533 w 2549401"/>
              <a:gd name="connsiteY18" fmla="*/ 1995283 h 3630864"/>
              <a:gd name="connsiteX19" fmla="*/ 1060240 w 2549401"/>
              <a:gd name="connsiteY19" fmla="*/ 2059079 h 3630864"/>
              <a:gd name="connsiteX20" fmla="*/ 1081505 w 2549401"/>
              <a:gd name="connsiteY20" fmla="*/ 2158316 h 3630864"/>
              <a:gd name="connsiteX21" fmla="*/ 1124036 w 2549401"/>
              <a:gd name="connsiteY21" fmla="*/ 2307172 h 3630864"/>
              <a:gd name="connsiteX22" fmla="*/ 1116947 w 2549401"/>
              <a:gd name="connsiteY22" fmla="*/ 2541088 h 3630864"/>
              <a:gd name="connsiteX23" fmla="*/ 1095682 w 2549401"/>
              <a:gd name="connsiteY23" fmla="*/ 2704121 h 3630864"/>
              <a:gd name="connsiteX24" fmla="*/ 1053152 w 2549401"/>
              <a:gd name="connsiteY24" fmla="*/ 2888418 h 3630864"/>
              <a:gd name="connsiteX25" fmla="*/ 1024798 w 2549401"/>
              <a:gd name="connsiteY25" fmla="*/ 3086893 h 3630864"/>
              <a:gd name="connsiteX26" fmla="*/ 1010622 w 2549401"/>
              <a:gd name="connsiteY26" fmla="*/ 3242837 h 3630864"/>
              <a:gd name="connsiteX27" fmla="*/ 1031887 w 2549401"/>
              <a:gd name="connsiteY27" fmla="*/ 3384604 h 3630864"/>
              <a:gd name="connsiteX28" fmla="*/ 1053152 w 2549401"/>
              <a:gd name="connsiteY28" fmla="*/ 3455488 h 3630864"/>
              <a:gd name="connsiteX29" fmla="*/ 1088594 w 2549401"/>
              <a:gd name="connsiteY29" fmla="*/ 3490930 h 3630864"/>
              <a:gd name="connsiteX30" fmla="*/ 1157041 w 2549401"/>
              <a:gd name="connsiteY30" fmla="*/ 3553650 h 3630864"/>
              <a:gd name="connsiteX31" fmla="*/ 1238622 w 2549401"/>
              <a:gd name="connsiteY31" fmla="*/ 3600614 h 3630864"/>
              <a:gd name="connsiteX32" fmla="*/ 1321562 w 2549401"/>
              <a:gd name="connsiteY32" fmla="*/ 3630864 h 3630864"/>
              <a:gd name="connsiteX33" fmla="*/ 1478295 w 2549401"/>
              <a:gd name="connsiteY33" fmla="*/ 3613491 h 3630864"/>
              <a:gd name="connsiteX34" fmla="*/ 1648575 w 2549401"/>
              <a:gd name="connsiteY34" fmla="*/ 3611432 h 3630864"/>
              <a:gd name="connsiteX35" fmla="*/ 1804519 w 2549401"/>
              <a:gd name="connsiteY35" fmla="*/ 3575990 h 3630864"/>
              <a:gd name="connsiteX36" fmla="*/ 1990167 w 2549401"/>
              <a:gd name="connsiteY36" fmla="*/ 3564215 h 3630864"/>
              <a:gd name="connsiteX37" fmla="*/ 2131935 w 2549401"/>
              <a:gd name="connsiteY37" fmla="*/ 3500420 h 3630864"/>
              <a:gd name="connsiteX38" fmla="*/ 2287168 w 2549401"/>
              <a:gd name="connsiteY38" fmla="*/ 3425604 h 3630864"/>
              <a:gd name="connsiteX39" fmla="*/ 2402479 w 2549401"/>
              <a:gd name="connsiteY39" fmla="*/ 3342087 h 3630864"/>
              <a:gd name="connsiteX40" fmla="*/ 2480619 w 2549401"/>
              <a:gd name="connsiteY40" fmla="*/ 3209644 h 3630864"/>
              <a:gd name="connsiteX41" fmla="*/ 2542472 w 2549401"/>
              <a:gd name="connsiteY41" fmla="*/ 3080443 h 3630864"/>
              <a:gd name="connsiteX42" fmla="*/ 2523737 w 2549401"/>
              <a:gd name="connsiteY42" fmla="*/ 2996203 h 3630864"/>
              <a:gd name="connsiteX43" fmla="*/ 2549401 w 2549401"/>
              <a:gd name="connsiteY43" fmla="*/ 2827321 h 3630864"/>
              <a:gd name="connsiteX44" fmla="*/ 2499180 w 2549401"/>
              <a:gd name="connsiteY44" fmla="*/ 2732474 h 3630864"/>
              <a:gd name="connsiteX45" fmla="*/ 2456650 w 2549401"/>
              <a:gd name="connsiteY45" fmla="*/ 2640325 h 3630864"/>
              <a:gd name="connsiteX46" fmla="*/ 2385766 w 2549401"/>
              <a:gd name="connsiteY46" fmla="*/ 2505646 h 3630864"/>
              <a:gd name="connsiteX47" fmla="*/ 2307794 w 2549401"/>
              <a:gd name="connsiteY47" fmla="*/ 2456028 h 3630864"/>
              <a:gd name="connsiteX48" fmla="*/ 2195327 w 2549401"/>
              <a:gd name="connsiteY48" fmla="*/ 2337359 h 3630864"/>
              <a:gd name="connsiteX49" fmla="*/ 1934863 w 2549401"/>
              <a:gd name="connsiteY49" fmla="*/ 2197807 h 3630864"/>
              <a:gd name="connsiteX50" fmla="*/ 1725534 w 2549401"/>
              <a:gd name="connsiteY50" fmla="*/ 2089105 h 3630864"/>
              <a:gd name="connsiteX51" fmla="*/ 1521171 w 2549401"/>
              <a:gd name="connsiteY51" fmla="*/ 2010655 h 3630864"/>
              <a:gd name="connsiteX52" fmla="*/ 1354333 w 2549401"/>
              <a:gd name="connsiteY52" fmla="*/ 1976916 h 3630864"/>
              <a:gd name="connsiteX53" fmla="*/ 1216988 w 2549401"/>
              <a:gd name="connsiteY53" fmla="*/ 1948764 h 3630864"/>
              <a:gd name="connsiteX54" fmla="*/ 1125441 w 2549401"/>
              <a:gd name="connsiteY54" fmla="*/ 1892611 h 3630864"/>
              <a:gd name="connsiteX55" fmla="*/ 1027957 w 2549401"/>
              <a:gd name="connsiteY55" fmla="*/ 1807957 h 3630864"/>
              <a:gd name="connsiteX56" fmla="*/ 892713 w 2549401"/>
              <a:gd name="connsiteY56" fmla="*/ 1710768 h 3630864"/>
              <a:gd name="connsiteX57" fmla="*/ 836610 w 2549401"/>
              <a:gd name="connsiteY57" fmla="*/ 1614226 h 3630864"/>
              <a:gd name="connsiteX58" fmla="*/ 789839 w 2549401"/>
              <a:gd name="connsiteY58" fmla="*/ 1547138 h 3630864"/>
              <a:gd name="connsiteX59" fmla="*/ 762529 w 2549401"/>
              <a:gd name="connsiteY59" fmla="*/ 1499097 h 3630864"/>
              <a:gd name="connsiteX60" fmla="*/ 812147 w 2549401"/>
              <a:gd name="connsiteY60" fmla="*/ 1414037 h 3630864"/>
              <a:gd name="connsiteX61" fmla="*/ 890119 w 2549401"/>
              <a:gd name="connsiteY61" fmla="*/ 1215562 h 3630864"/>
              <a:gd name="connsiteX62" fmla="*/ 734175 w 2549401"/>
              <a:gd name="connsiteY62" fmla="*/ 1095060 h 3630864"/>
              <a:gd name="connsiteX63" fmla="*/ 649115 w 2549401"/>
              <a:gd name="connsiteY63" fmla="*/ 1010000 h 3630864"/>
              <a:gd name="connsiteX64" fmla="*/ 606584 w 2549401"/>
              <a:gd name="connsiteY64" fmla="*/ 960381 h 3630864"/>
              <a:gd name="connsiteX65" fmla="*/ 571143 w 2549401"/>
              <a:gd name="connsiteY65" fmla="*/ 861144 h 3630864"/>
              <a:gd name="connsiteX66" fmla="*/ 556966 w 2549401"/>
              <a:gd name="connsiteY66" fmla="*/ 740642 h 3630864"/>
              <a:gd name="connsiteX67" fmla="*/ 542789 w 2549401"/>
              <a:gd name="connsiteY67" fmla="*/ 613051 h 3630864"/>
              <a:gd name="connsiteX68" fmla="*/ 535701 w 2549401"/>
              <a:gd name="connsiteY68" fmla="*/ 442930 h 3630864"/>
              <a:gd name="connsiteX69" fmla="*/ 493170 w 2549401"/>
              <a:gd name="connsiteY69" fmla="*/ 301162 h 3630864"/>
              <a:gd name="connsiteX70" fmla="*/ 478994 w 2549401"/>
              <a:gd name="connsiteY70" fmla="*/ 251544 h 3630864"/>
              <a:gd name="connsiteX71" fmla="*/ 401022 w 2549401"/>
              <a:gd name="connsiteY71" fmla="*/ 159395 h 3630864"/>
              <a:gd name="connsiteX72" fmla="*/ 308873 w 2549401"/>
              <a:gd name="connsiteY72" fmla="*/ 67246 h 3630864"/>
              <a:gd name="connsiteX73" fmla="*/ 306552 w 2549401"/>
              <a:gd name="connsiteY73" fmla="*/ 50025 h 363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549401" h="3630864">
                <a:moveTo>
                  <a:pt x="0" y="0"/>
                </a:moveTo>
                <a:lnTo>
                  <a:pt x="89133" y="95600"/>
                </a:lnTo>
                <a:lnTo>
                  <a:pt x="124575" y="159395"/>
                </a:lnTo>
                <a:lnTo>
                  <a:pt x="174194" y="244455"/>
                </a:lnTo>
                <a:lnTo>
                  <a:pt x="287608" y="450018"/>
                </a:lnTo>
                <a:lnTo>
                  <a:pt x="365580" y="953293"/>
                </a:lnTo>
                <a:lnTo>
                  <a:pt x="401022" y="1038353"/>
                </a:lnTo>
                <a:lnTo>
                  <a:pt x="500259" y="1165944"/>
                </a:lnTo>
                <a:lnTo>
                  <a:pt x="741263" y="1364418"/>
                </a:lnTo>
                <a:lnTo>
                  <a:pt x="769617" y="1385683"/>
                </a:lnTo>
                <a:lnTo>
                  <a:pt x="698733" y="1463655"/>
                </a:lnTo>
                <a:lnTo>
                  <a:pt x="677468" y="1541628"/>
                </a:lnTo>
                <a:lnTo>
                  <a:pt x="677468" y="1577069"/>
                </a:lnTo>
                <a:lnTo>
                  <a:pt x="684557" y="1626688"/>
                </a:lnTo>
                <a:lnTo>
                  <a:pt x="719998" y="1690483"/>
                </a:lnTo>
                <a:lnTo>
                  <a:pt x="769617" y="1761367"/>
                </a:lnTo>
                <a:lnTo>
                  <a:pt x="840501" y="1853516"/>
                </a:lnTo>
                <a:lnTo>
                  <a:pt x="925561" y="1945665"/>
                </a:lnTo>
                <a:lnTo>
                  <a:pt x="1003533" y="1995283"/>
                </a:lnTo>
                <a:lnTo>
                  <a:pt x="1060240" y="2059079"/>
                </a:lnTo>
                <a:lnTo>
                  <a:pt x="1081505" y="2158316"/>
                </a:lnTo>
                <a:lnTo>
                  <a:pt x="1124036" y="2307172"/>
                </a:lnTo>
                <a:lnTo>
                  <a:pt x="1116947" y="2541088"/>
                </a:lnTo>
                <a:lnTo>
                  <a:pt x="1095682" y="2704121"/>
                </a:lnTo>
                <a:lnTo>
                  <a:pt x="1053152" y="2888418"/>
                </a:lnTo>
                <a:lnTo>
                  <a:pt x="1024798" y="3086893"/>
                </a:lnTo>
                <a:lnTo>
                  <a:pt x="1010622" y="3242837"/>
                </a:lnTo>
                <a:lnTo>
                  <a:pt x="1031887" y="3384604"/>
                </a:lnTo>
                <a:lnTo>
                  <a:pt x="1053152" y="3455488"/>
                </a:lnTo>
                <a:lnTo>
                  <a:pt x="1088594" y="3490930"/>
                </a:lnTo>
                <a:lnTo>
                  <a:pt x="1157041" y="3553650"/>
                </a:lnTo>
                <a:lnTo>
                  <a:pt x="1238622" y="3600614"/>
                </a:lnTo>
                <a:lnTo>
                  <a:pt x="1321562" y="3630864"/>
                </a:lnTo>
                <a:lnTo>
                  <a:pt x="1478295" y="3613491"/>
                </a:lnTo>
                <a:lnTo>
                  <a:pt x="1648575" y="3611432"/>
                </a:lnTo>
                <a:lnTo>
                  <a:pt x="1804519" y="3575990"/>
                </a:lnTo>
                <a:lnTo>
                  <a:pt x="1990167" y="3564215"/>
                </a:lnTo>
                <a:lnTo>
                  <a:pt x="2131935" y="3500420"/>
                </a:lnTo>
                <a:lnTo>
                  <a:pt x="2287168" y="3425604"/>
                </a:lnTo>
                <a:lnTo>
                  <a:pt x="2402479" y="3342087"/>
                </a:lnTo>
                <a:lnTo>
                  <a:pt x="2480619" y="3209644"/>
                </a:lnTo>
                <a:lnTo>
                  <a:pt x="2542472" y="3080443"/>
                </a:lnTo>
                <a:lnTo>
                  <a:pt x="2523737" y="2996203"/>
                </a:lnTo>
                <a:lnTo>
                  <a:pt x="2549401" y="2827321"/>
                </a:lnTo>
                <a:lnTo>
                  <a:pt x="2499180" y="2732474"/>
                </a:lnTo>
                <a:lnTo>
                  <a:pt x="2456650" y="2640325"/>
                </a:lnTo>
                <a:lnTo>
                  <a:pt x="2385766" y="2505646"/>
                </a:lnTo>
                <a:lnTo>
                  <a:pt x="2307794" y="2456028"/>
                </a:lnTo>
                <a:lnTo>
                  <a:pt x="2195327" y="2337359"/>
                </a:lnTo>
                <a:lnTo>
                  <a:pt x="1934863" y="2197807"/>
                </a:lnTo>
                <a:lnTo>
                  <a:pt x="1725534" y="2089105"/>
                </a:lnTo>
                <a:lnTo>
                  <a:pt x="1521171" y="2010655"/>
                </a:lnTo>
                <a:lnTo>
                  <a:pt x="1354333" y="1976916"/>
                </a:lnTo>
                <a:lnTo>
                  <a:pt x="1216988" y="1948764"/>
                </a:lnTo>
                <a:lnTo>
                  <a:pt x="1125441" y="1892611"/>
                </a:lnTo>
                <a:lnTo>
                  <a:pt x="1027957" y="1807957"/>
                </a:lnTo>
                <a:lnTo>
                  <a:pt x="892713" y="1710768"/>
                </a:lnTo>
                <a:lnTo>
                  <a:pt x="836610" y="1614226"/>
                </a:lnTo>
                <a:lnTo>
                  <a:pt x="789839" y="1547138"/>
                </a:lnTo>
                <a:lnTo>
                  <a:pt x="762529" y="1499097"/>
                </a:lnTo>
                <a:lnTo>
                  <a:pt x="812147" y="1414037"/>
                </a:lnTo>
                <a:lnTo>
                  <a:pt x="890119" y="1215562"/>
                </a:lnTo>
                <a:lnTo>
                  <a:pt x="734175" y="1095060"/>
                </a:lnTo>
                <a:lnTo>
                  <a:pt x="649115" y="1010000"/>
                </a:lnTo>
                <a:lnTo>
                  <a:pt x="606584" y="960381"/>
                </a:lnTo>
                <a:lnTo>
                  <a:pt x="571143" y="861144"/>
                </a:lnTo>
                <a:lnTo>
                  <a:pt x="556966" y="740642"/>
                </a:lnTo>
                <a:lnTo>
                  <a:pt x="542789" y="613051"/>
                </a:lnTo>
                <a:lnTo>
                  <a:pt x="535701" y="442930"/>
                </a:lnTo>
                <a:lnTo>
                  <a:pt x="493170" y="301162"/>
                </a:lnTo>
                <a:lnTo>
                  <a:pt x="478994" y="251544"/>
                </a:lnTo>
                <a:lnTo>
                  <a:pt x="401022" y="159395"/>
                </a:lnTo>
                <a:lnTo>
                  <a:pt x="308873" y="67246"/>
                </a:lnTo>
                <a:lnTo>
                  <a:pt x="306552" y="50025"/>
                </a:lnTo>
              </a:path>
            </a:pathLst>
          </a:custGeom>
          <a:solidFill>
            <a:srgbClr val="FFFF00">
              <a:alpha val="29000"/>
            </a:srgbClr>
          </a:solidFill>
          <a:ln w="38100">
            <a:solidFill>
              <a:srgbClr val="FFFF00">
                <a:alpha val="5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760886" y="4038330"/>
            <a:ext cx="765481" cy="130970"/>
          </a:xfrm>
          <a:prstGeom prst="rect">
            <a:avLst/>
          </a:prstGeom>
          <a:noFill/>
          <a:ln>
            <a:solidFill>
              <a:srgbClr val="FFFF66">
                <a:alpha val="7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21540000">
            <a:off x="3959112" y="3245732"/>
            <a:ext cx="1055860" cy="553311"/>
          </a:xfrm>
          <a:prstGeom prst="rect">
            <a:avLst/>
          </a:prstGeom>
          <a:noFill/>
          <a:ln w="38100">
            <a:solidFill>
              <a:srgbClr val="73737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V="1">
            <a:off x="5019720" y="1903159"/>
            <a:ext cx="6811759" cy="1333401"/>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02071" y="3771666"/>
            <a:ext cx="1586751" cy="2893071"/>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Picture 6" descr="Image result for louisiana state"/>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991" t="1119" r="53104" b="13642"/>
          <a:stretch/>
        </p:blipFill>
        <p:spPr bwMode="auto">
          <a:xfrm>
            <a:off x="290322" y="230222"/>
            <a:ext cx="1926542" cy="2088393"/>
          </a:xfrm>
          <a:prstGeom prst="rect">
            <a:avLst/>
          </a:prstGeom>
          <a:noFill/>
          <a:ln w="19050">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46" name="Rectangle 45"/>
          <p:cNvSpPr/>
          <p:nvPr/>
        </p:nvSpPr>
        <p:spPr>
          <a:xfrm rot="21540000">
            <a:off x="1036894" y="1532470"/>
            <a:ext cx="1143362" cy="627786"/>
          </a:xfrm>
          <a:prstGeom prst="rect">
            <a:avLst/>
          </a:prstGeom>
          <a:noFill/>
          <a:ln w="38100">
            <a:solidFill>
              <a:srgbClr val="737373">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1037866" y="2142340"/>
            <a:ext cx="459618" cy="2504324"/>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185648" y="1064710"/>
            <a:ext cx="4124053" cy="454611"/>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735595" y="1600367"/>
            <a:ext cx="4393691" cy="261610"/>
          </a:xfrm>
          <a:prstGeom prst="rect">
            <a:avLst/>
          </a:prstGeom>
        </p:spPr>
        <p:txBody>
          <a:bodyPr wrap="square">
            <a:spAutoFit/>
          </a:bodyPr>
          <a:lstStyle/>
          <a:p>
            <a:r>
              <a:rPr lang="en-US" sz="1100" dirty="0">
                <a:solidFill>
                  <a:schemeClr val="tx1">
                    <a:lumMod val="85000"/>
                  </a:schemeClr>
                </a:solidFill>
                <a:latin typeface="Franklin Gothic Book" panose="020B0503020102020204" pitchFamily="34" charset="0"/>
                <a:ea typeface="Times New Roman" panose="02020603050405020304" pitchFamily="18" charset="0"/>
              </a:rPr>
              <a:t>(modified 2015 Landsat satellite image from USGS Landsat Viewer) </a:t>
            </a:r>
            <a:endParaRPr lang="en-US" sz="1100" dirty="0">
              <a:solidFill>
                <a:schemeClr val="tx1">
                  <a:lumMod val="85000"/>
                </a:schemeClr>
              </a:solidFill>
              <a:effectLst/>
              <a:latin typeface="Franklin Gothic Book" panose="020B0503020102020204" pitchFamily="34" charset="0"/>
              <a:ea typeface="Times New Roman" panose="02020603050405020304" pitchFamily="18" charset="0"/>
            </a:endParaRPr>
          </a:p>
        </p:txBody>
      </p:sp>
      <p:sp>
        <p:nvSpPr>
          <p:cNvPr id="34" name="TextBox 33">
            <a:extLst>
              <a:ext uri="{FF2B5EF4-FFF2-40B4-BE49-F238E27FC236}">
                <a16:creationId xmlns:a16="http://schemas.microsoft.com/office/drawing/2014/main" id="{33D1A8E1-3C8B-4B76-B726-A67A71288524}"/>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2</a:t>
            </a:r>
            <a:endParaRPr lang="en-US" sz="1600" dirty="0">
              <a:solidFill>
                <a:schemeClr val="bg1">
                  <a:lumMod val="95000"/>
                </a:schemeClr>
              </a:solidFill>
            </a:endParaRPr>
          </a:p>
        </p:txBody>
      </p:sp>
    </p:spTree>
    <p:extLst>
      <p:ext uri="{BB962C8B-B14F-4D97-AF65-F5344CB8AC3E}">
        <p14:creationId xmlns:p14="http://schemas.microsoft.com/office/powerpoint/2010/main" val="3200000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52C992-DBC5-4CF3-9F21-8D91B15C129D}"/>
              </a:ext>
            </a:extLst>
          </p:cNvPr>
          <p:cNvSpPr/>
          <p:nvPr/>
        </p:nvSpPr>
        <p:spPr>
          <a:xfrm>
            <a:off x="160256" y="103695"/>
            <a:ext cx="11887200" cy="3398365"/>
          </a:xfrm>
          <a:prstGeom prst="rect">
            <a:avLst/>
          </a:prstGeom>
          <a:solidFill>
            <a:srgbClr val="C8EC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393B972-09C9-48DE-AB6A-AF459B9DCDEB}"/>
              </a:ext>
            </a:extLst>
          </p:cNvPr>
          <p:cNvSpPr txBox="1"/>
          <p:nvPr/>
        </p:nvSpPr>
        <p:spPr>
          <a:xfrm>
            <a:off x="7837914" y="6550616"/>
            <a:ext cx="1301959" cy="276999"/>
          </a:xfrm>
          <a:prstGeom prst="rect">
            <a:avLst/>
          </a:prstGeom>
          <a:noFill/>
        </p:spPr>
        <p:txBody>
          <a:bodyPr wrap="none" rtlCol="0">
            <a:spAutoFit/>
          </a:bodyPr>
          <a:lstStyle/>
          <a:p>
            <a:r>
              <a:rPr lang="en-US" sz="1200" dirty="0"/>
              <a:t>Miner et al., 2009</a:t>
            </a:r>
          </a:p>
        </p:txBody>
      </p:sp>
      <p:pic>
        <p:nvPicPr>
          <p:cNvPr id="7" name="Picture 6">
            <a:extLst>
              <a:ext uri="{FF2B5EF4-FFF2-40B4-BE49-F238E27FC236}">
                <a16:creationId xmlns:a16="http://schemas.microsoft.com/office/drawing/2014/main" id="{4D69FA66-61C1-4DF8-9BA4-43901A9889F7}"/>
              </a:ext>
            </a:extLst>
          </p:cNvPr>
          <p:cNvPicPr>
            <a:picLocks noChangeAspect="1"/>
          </p:cNvPicPr>
          <p:nvPr/>
        </p:nvPicPr>
        <p:blipFill rotWithShape="1">
          <a:blip r:embed="rId3">
            <a:clrChange>
              <a:clrFrom>
                <a:srgbClr val="C2F9FF"/>
              </a:clrFrom>
              <a:clrTo>
                <a:srgbClr val="C2F9FF">
                  <a:alpha val="0"/>
                </a:srgbClr>
              </a:clrTo>
            </a:clrChange>
            <a:extLst>
              <a:ext uri="{BEBA8EAE-BF5A-486C-A8C5-ECC9F3942E4B}">
                <a14:imgProps xmlns:a14="http://schemas.microsoft.com/office/drawing/2010/main">
                  <a14:imgLayer r:embed="rId4">
                    <a14:imgEffect>
                      <a14:brightnessContrast bright="8000" contrast="-25000"/>
                    </a14:imgEffect>
                  </a14:imgLayer>
                </a14:imgProps>
              </a:ext>
            </a:extLst>
          </a:blip>
          <a:srcRect t="11587"/>
          <a:stretch/>
        </p:blipFill>
        <p:spPr>
          <a:xfrm>
            <a:off x="6210409" y="256138"/>
            <a:ext cx="5858929" cy="3099804"/>
          </a:xfrm>
          <a:prstGeom prst="rect">
            <a:avLst/>
          </a:prstGeom>
          <a:ln w="19050">
            <a:noFill/>
          </a:ln>
        </p:spPr>
      </p:pic>
      <p:pic>
        <p:nvPicPr>
          <p:cNvPr id="6" name="Picture 5">
            <a:extLst>
              <a:ext uri="{FF2B5EF4-FFF2-40B4-BE49-F238E27FC236}">
                <a16:creationId xmlns:a16="http://schemas.microsoft.com/office/drawing/2014/main" id="{4340FFB4-D11B-4927-9B12-B0874EAB58CC}"/>
              </a:ext>
            </a:extLst>
          </p:cNvPr>
          <p:cNvPicPr>
            <a:picLocks noChangeAspect="1"/>
          </p:cNvPicPr>
          <p:nvPr/>
        </p:nvPicPr>
        <p:blipFill rotWithShape="1">
          <a:blip r:embed="rId5">
            <a:clrChange>
              <a:clrFrom>
                <a:srgbClr val="C2E3F0"/>
              </a:clrFrom>
              <a:clrTo>
                <a:srgbClr val="C2E3F0">
                  <a:alpha val="0"/>
                </a:srgbClr>
              </a:clrTo>
            </a:clrChange>
          </a:blip>
          <a:srcRect l="476" t="1049" r="1959" b="1"/>
          <a:stretch/>
        </p:blipFill>
        <p:spPr>
          <a:xfrm>
            <a:off x="216650" y="116091"/>
            <a:ext cx="5764943" cy="3355232"/>
          </a:xfrm>
          <a:prstGeom prst="rect">
            <a:avLst/>
          </a:prstGeom>
          <a:ln w="12700">
            <a:noFill/>
          </a:ln>
        </p:spPr>
      </p:pic>
      <p:sp>
        <p:nvSpPr>
          <p:cNvPr id="10" name="Rectangle 9">
            <a:extLst>
              <a:ext uri="{FF2B5EF4-FFF2-40B4-BE49-F238E27FC236}">
                <a16:creationId xmlns:a16="http://schemas.microsoft.com/office/drawing/2014/main" id="{7C668C45-E537-4197-A1CB-6E5F86807175}"/>
              </a:ext>
            </a:extLst>
          </p:cNvPr>
          <p:cNvSpPr/>
          <p:nvPr/>
        </p:nvSpPr>
        <p:spPr>
          <a:xfrm>
            <a:off x="857839" y="116091"/>
            <a:ext cx="4559019" cy="541329"/>
          </a:xfrm>
          <a:prstGeom prst="rect">
            <a:avLst/>
          </a:prstGeom>
          <a:solidFill>
            <a:srgbClr val="C8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0000"/>
                </a:solidFill>
              </a:rPr>
              <a:t>Timbalier</a:t>
            </a:r>
            <a:r>
              <a:rPr lang="en-US" dirty="0">
                <a:solidFill>
                  <a:srgbClr val="000000"/>
                </a:solidFill>
              </a:rPr>
              <a:t> Islands</a:t>
            </a:r>
          </a:p>
        </p:txBody>
      </p:sp>
      <p:sp>
        <p:nvSpPr>
          <p:cNvPr id="12" name="Rectangle 11">
            <a:extLst>
              <a:ext uri="{FF2B5EF4-FFF2-40B4-BE49-F238E27FC236}">
                <a16:creationId xmlns:a16="http://schemas.microsoft.com/office/drawing/2014/main" id="{C36BC7C0-CCE8-47D1-864D-A1E6BB6C43B7}"/>
              </a:ext>
            </a:extLst>
          </p:cNvPr>
          <p:cNvSpPr/>
          <p:nvPr/>
        </p:nvSpPr>
        <p:spPr>
          <a:xfrm>
            <a:off x="3657600" y="2652053"/>
            <a:ext cx="4041046" cy="765163"/>
          </a:xfrm>
          <a:prstGeom prst="rect">
            <a:avLst/>
          </a:prstGeom>
          <a:solidFill>
            <a:srgbClr val="C8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A13E710-D9AD-4865-8AA7-365C7527414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3000"/>
                    </a14:imgEffect>
                  </a14:imgLayer>
                </a14:imgProps>
              </a:ext>
            </a:extLst>
          </a:blip>
          <a:stretch>
            <a:fillRect/>
          </a:stretch>
        </p:blipFill>
        <p:spPr>
          <a:xfrm>
            <a:off x="3143067" y="3195384"/>
            <a:ext cx="5905865" cy="3355232"/>
          </a:xfrm>
          <a:prstGeom prst="rect">
            <a:avLst/>
          </a:prstGeom>
          <a:ln w="19050">
            <a:solidFill>
              <a:schemeClr val="bg2">
                <a:lumMod val="65000"/>
              </a:schemeClr>
            </a:solidFill>
          </a:ln>
        </p:spPr>
      </p:pic>
      <p:sp>
        <p:nvSpPr>
          <p:cNvPr id="13" name="TextBox 12">
            <a:extLst>
              <a:ext uri="{FF2B5EF4-FFF2-40B4-BE49-F238E27FC236}">
                <a16:creationId xmlns:a16="http://schemas.microsoft.com/office/drawing/2014/main" id="{06F2DAF7-913E-4FC8-9D68-D69019007A1B}"/>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3</a:t>
            </a:r>
          </a:p>
        </p:txBody>
      </p:sp>
      <p:sp>
        <p:nvSpPr>
          <p:cNvPr id="11" name="Rectangle 10">
            <a:extLst>
              <a:ext uri="{FF2B5EF4-FFF2-40B4-BE49-F238E27FC236}">
                <a16:creationId xmlns:a16="http://schemas.microsoft.com/office/drawing/2014/main" id="{DDDF799D-37EC-4524-8FB7-539FE7274B86}"/>
              </a:ext>
            </a:extLst>
          </p:cNvPr>
          <p:cNvSpPr/>
          <p:nvPr/>
        </p:nvSpPr>
        <p:spPr>
          <a:xfrm>
            <a:off x="7315200" y="134945"/>
            <a:ext cx="2715642" cy="510592"/>
          </a:xfrm>
          <a:prstGeom prst="rect">
            <a:avLst/>
          </a:prstGeom>
          <a:solidFill>
            <a:srgbClr val="C8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Isles </a:t>
            </a:r>
            <a:r>
              <a:rPr lang="en-US" dirty="0" err="1">
                <a:solidFill>
                  <a:srgbClr val="000000"/>
                </a:solidFill>
              </a:rPr>
              <a:t>Dernieres</a:t>
            </a:r>
            <a:endParaRPr lang="en-US" dirty="0">
              <a:solidFill>
                <a:srgbClr val="000000"/>
              </a:solidFill>
            </a:endParaRPr>
          </a:p>
        </p:txBody>
      </p:sp>
    </p:spTree>
    <p:extLst>
      <p:ext uri="{BB962C8B-B14F-4D97-AF65-F5344CB8AC3E}">
        <p14:creationId xmlns:p14="http://schemas.microsoft.com/office/powerpoint/2010/main" val="109450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089" y="365408"/>
            <a:ext cx="9720072" cy="1499616"/>
          </a:xfrm>
          <a:ln>
            <a:noFill/>
          </a:ln>
        </p:spPr>
        <p:txBody>
          <a:bodyPr>
            <a:normAutofit/>
          </a:bodyPr>
          <a:lstStyle/>
          <a:p>
            <a:r>
              <a:rPr lang="en-US" sz="4000" dirty="0">
                <a:latin typeface="Franklin Gothic Medium Cond" panose="020B0606030402020204" pitchFamily="34" charset="0"/>
              </a:rPr>
              <a:t>Beach ridges</a:t>
            </a:r>
          </a:p>
        </p:txBody>
      </p:sp>
      <p:grpSp>
        <p:nvGrpSpPr>
          <p:cNvPr id="4" name="Group 3"/>
          <p:cNvGrpSpPr/>
          <p:nvPr/>
        </p:nvGrpSpPr>
        <p:grpSpPr>
          <a:xfrm>
            <a:off x="835426" y="1944706"/>
            <a:ext cx="10669110" cy="1798480"/>
            <a:chOff x="714776" y="1992331"/>
            <a:chExt cx="10669110" cy="179848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Lst>
            </a:blip>
            <a:srcRect l="2576" t="22202" r="2567" b="25183"/>
            <a:stretch/>
          </p:blipFill>
          <p:spPr>
            <a:xfrm>
              <a:off x="714776" y="1992331"/>
              <a:ext cx="10669110" cy="1798480"/>
            </a:xfrm>
            <a:prstGeom prst="rect">
              <a:avLst/>
            </a:prstGeom>
            <a:ln w="19050">
              <a:solidFill>
                <a:schemeClr val="tx1">
                  <a:lumMod val="65000"/>
                </a:schemeClr>
              </a:solidFill>
            </a:ln>
          </p:spPr>
        </p:pic>
        <p:sp>
          <p:nvSpPr>
            <p:cNvPr id="7" name="TextBox 6"/>
            <p:cNvSpPr txBox="1"/>
            <p:nvPr/>
          </p:nvSpPr>
          <p:spPr>
            <a:xfrm>
              <a:off x="10251396" y="3513812"/>
              <a:ext cx="1132490" cy="276999"/>
            </a:xfrm>
            <a:prstGeom prst="rect">
              <a:avLst/>
            </a:prstGeom>
            <a:noFill/>
          </p:spPr>
          <p:txBody>
            <a:bodyPr wrap="none" rtlCol="0">
              <a:spAutoFit/>
            </a:bodyPr>
            <a:lstStyle/>
            <a:p>
              <a:r>
                <a:rPr lang="en-US" sz="1200" dirty="0">
                  <a:solidFill>
                    <a:schemeClr val="accent4">
                      <a:lumMod val="25000"/>
                    </a:schemeClr>
                  </a:solidFill>
                </a:rPr>
                <a:t>Conatser, 1971</a:t>
              </a:r>
            </a:p>
          </p:txBody>
        </p:sp>
      </p:grpSp>
      <p:pic>
        <p:nvPicPr>
          <p:cNvPr id="8" name="Picture 7">
            <a:extLst>
              <a:ext uri="{FF2B5EF4-FFF2-40B4-BE49-F238E27FC236}">
                <a16:creationId xmlns:a16="http://schemas.microsoft.com/office/drawing/2014/main" id="{285089EE-4AE1-4611-A9C9-588F948B0526}"/>
              </a:ext>
            </a:extLst>
          </p:cNvPr>
          <p:cNvPicPr>
            <a:picLocks noChangeAspect="1"/>
          </p:cNvPicPr>
          <p:nvPr/>
        </p:nvPicPr>
        <p:blipFill rotWithShape="1">
          <a:blip r:embed="rId4"/>
          <a:srcRect l="1121" t="2436" r="939" b="11046"/>
          <a:stretch/>
        </p:blipFill>
        <p:spPr>
          <a:xfrm>
            <a:off x="835426" y="4252253"/>
            <a:ext cx="10688066" cy="1829827"/>
          </a:xfrm>
          <a:prstGeom prst="rect">
            <a:avLst/>
          </a:prstGeom>
          <a:ln w="19050">
            <a:solidFill>
              <a:schemeClr val="tx1">
                <a:lumMod val="65000"/>
              </a:schemeClr>
            </a:solidFill>
          </a:ln>
        </p:spPr>
      </p:pic>
      <p:pic>
        <p:nvPicPr>
          <p:cNvPr id="14" name="Picture 13"/>
          <p:cNvPicPr>
            <a:picLocks noChangeAspect="1"/>
          </p:cNvPicPr>
          <p:nvPr/>
        </p:nvPicPr>
        <p:blipFill>
          <a:blip r:embed="rId5"/>
          <a:stretch>
            <a:fillRect/>
          </a:stretch>
        </p:blipFill>
        <p:spPr>
          <a:xfrm>
            <a:off x="3838575" y="5803901"/>
            <a:ext cx="1932529" cy="224854"/>
          </a:xfrm>
          <a:prstGeom prst="rect">
            <a:avLst/>
          </a:prstGeom>
        </p:spPr>
      </p:pic>
      <p:sp>
        <p:nvSpPr>
          <p:cNvPr id="9" name="TextBox 8">
            <a:extLst>
              <a:ext uri="{FF2B5EF4-FFF2-40B4-BE49-F238E27FC236}">
                <a16:creationId xmlns:a16="http://schemas.microsoft.com/office/drawing/2014/main" id="{D582FD00-B419-484A-A1A0-B5E031EE22B3}"/>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4</a:t>
            </a:r>
          </a:p>
        </p:txBody>
      </p:sp>
    </p:spTree>
    <p:extLst>
      <p:ext uri="{BB962C8B-B14F-4D97-AF65-F5344CB8AC3E}">
        <p14:creationId xmlns:p14="http://schemas.microsoft.com/office/powerpoint/2010/main" val="4127936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089" y="365408"/>
            <a:ext cx="9720072" cy="1499616"/>
          </a:xfrm>
          <a:ln>
            <a:noFill/>
          </a:ln>
        </p:spPr>
        <p:txBody>
          <a:bodyPr>
            <a:normAutofit/>
          </a:bodyPr>
          <a:lstStyle/>
          <a:p>
            <a:r>
              <a:rPr lang="en-US" sz="4000" dirty="0">
                <a:latin typeface="Franklin Gothic Medium Cond" panose="020B0606030402020204" pitchFamily="34" charset="0"/>
              </a:rPr>
              <a:t>Beach ridges</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4779" b="11269"/>
          <a:stretch/>
        </p:blipFill>
        <p:spPr>
          <a:xfrm>
            <a:off x="678015" y="1750725"/>
            <a:ext cx="10847236" cy="1764806"/>
          </a:xfrm>
          <a:prstGeom prst="rect">
            <a:avLst/>
          </a:prstGeom>
          <a:ln w="19050">
            <a:solidFill>
              <a:schemeClr val="bg2">
                <a:lumMod val="65000"/>
              </a:schemeClr>
            </a:solidFill>
          </a:ln>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8248" t="26758" r="7872" b="13454"/>
          <a:stretch/>
        </p:blipFill>
        <p:spPr>
          <a:xfrm>
            <a:off x="5153025" y="4095750"/>
            <a:ext cx="6515100" cy="2228850"/>
          </a:xfrm>
          <a:prstGeom prst="rect">
            <a:avLst/>
          </a:prstGeom>
          <a:ln w="19050">
            <a:solidFill>
              <a:schemeClr val="bg1"/>
            </a:solidFill>
          </a:ln>
        </p:spPr>
      </p:pic>
      <p:sp>
        <p:nvSpPr>
          <p:cNvPr id="11" name="Rectangle 10"/>
          <p:cNvSpPr/>
          <p:nvPr/>
        </p:nvSpPr>
        <p:spPr>
          <a:xfrm>
            <a:off x="3533775" y="1962150"/>
            <a:ext cx="1743075" cy="9525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Lst>
          </a:blip>
          <a:srcRect l="9948" t="10637" r="7464" b="17192"/>
          <a:stretch/>
        </p:blipFill>
        <p:spPr>
          <a:xfrm>
            <a:off x="533400" y="4073627"/>
            <a:ext cx="4124325" cy="2274541"/>
          </a:xfrm>
          <a:prstGeom prst="rect">
            <a:avLst/>
          </a:prstGeom>
          <a:ln w="19050">
            <a:solidFill>
              <a:schemeClr val="bg1"/>
            </a:solidFill>
          </a:ln>
        </p:spPr>
      </p:pic>
      <p:sp>
        <p:nvSpPr>
          <p:cNvPr id="13" name="Rectangle 12"/>
          <p:cNvSpPr/>
          <p:nvPr/>
        </p:nvSpPr>
        <p:spPr>
          <a:xfrm>
            <a:off x="5376862" y="2181224"/>
            <a:ext cx="2947988" cy="92815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11" idx="2"/>
            <a:endCxn id="12" idx="0"/>
          </p:cNvCxnSpPr>
          <p:nvPr/>
        </p:nvCxnSpPr>
        <p:spPr>
          <a:xfrm flipH="1">
            <a:off x="2595563" y="2914650"/>
            <a:ext cx="1809750" cy="11589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3" idx="2"/>
            <a:endCxn id="10" idx="0"/>
          </p:cNvCxnSpPr>
          <p:nvPr/>
        </p:nvCxnSpPr>
        <p:spPr>
          <a:xfrm>
            <a:off x="6850856" y="3109377"/>
            <a:ext cx="1559719" cy="9863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E95DC2-8603-43E5-9FF4-5E83B7E15488}"/>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5</a:t>
            </a:r>
          </a:p>
        </p:txBody>
      </p:sp>
    </p:spTree>
    <p:extLst>
      <p:ext uri="{BB962C8B-B14F-4D97-AF65-F5344CB8AC3E}">
        <p14:creationId xmlns:p14="http://schemas.microsoft.com/office/powerpoint/2010/main" val="3315724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F8FF8D-1B03-4E97-9C83-A9C2A5A57706}"/>
              </a:ext>
            </a:extLst>
          </p:cNvPr>
          <p:cNvPicPr>
            <a:picLocks noChangeAspect="1"/>
          </p:cNvPicPr>
          <p:nvPr/>
        </p:nvPicPr>
        <p:blipFill>
          <a:blip r:embed="rId3"/>
          <a:stretch>
            <a:fillRect/>
          </a:stretch>
        </p:blipFill>
        <p:spPr>
          <a:xfrm>
            <a:off x="143058" y="1371600"/>
            <a:ext cx="10123333" cy="4073235"/>
          </a:xfrm>
          <a:prstGeom prst="rect">
            <a:avLst/>
          </a:prstGeom>
        </p:spPr>
      </p:pic>
      <p:pic>
        <p:nvPicPr>
          <p:cNvPr id="5" name="Picture 4">
            <a:extLst>
              <a:ext uri="{FF2B5EF4-FFF2-40B4-BE49-F238E27FC236}">
                <a16:creationId xmlns:a16="http://schemas.microsoft.com/office/drawing/2014/main" id="{202E55E1-1F66-4751-8150-DA3D541E1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869" y="3333033"/>
            <a:ext cx="2383899" cy="3178532"/>
          </a:xfrm>
          <a:prstGeom prst="rect">
            <a:avLst/>
          </a:prstGeom>
          <a:ln w="19050">
            <a:solidFill>
              <a:schemeClr val="tx1"/>
            </a:solidFill>
          </a:ln>
        </p:spPr>
      </p:pic>
      <p:pic>
        <p:nvPicPr>
          <p:cNvPr id="6" name="Picture 5">
            <a:extLst>
              <a:ext uri="{FF2B5EF4-FFF2-40B4-BE49-F238E27FC236}">
                <a16:creationId xmlns:a16="http://schemas.microsoft.com/office/drawing/2014/main" id="{216A8593-CFC1-4FB3-8D19-792987079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6830" y="3342508"/>
            <a:ext cx="2383898" cy="3178530"/>
          </a:xfrm>
          <a:prstGeom prst="rect">
            <a:avLst/>
          </a:prstGeom>
          <a:ln w="19050">
            <a:solidFill>
              <a:schemeClr val="tx1"/>
            </a:solidFill>
          </a:ln>
        </p:spPr>
      </p:pic>
      <p:sp>
        <p:nvSpPr>
          <p:cNvPr id="7" name="Title 1">
            <a:extLst>
              <a:ext uri="{FF2B5EF4-FFF2-40B4-BE49-F238E27FC236}">
                <a16:creationId xmlns:a16="http://schemas.microsoft.com/office/drawing/2014/main" id="{685C701F-86CC-42C1-815B-D1398DE5016B}"/>
              </a:ext>
            </a:extLst>
          </p:cNvPr>
          <p:cNvSpPr>
            <a:spLocks noGrp="1"/>
          </p:cNvSpPr>
          <p:nvPr>
            <p:ph type="title"/>
          </p:nvPr>
        </p:nvSpPr>
        <p:spPr>
          <a:xfrm>
            <a:off x="1120844" y="346438"/>
            <a:ext cx="9720072" cy="1499616"/>
          </a:xfrm>
        </p:spPr>
        <p:txBody>
          <a:bodyPr>
            <a:normAutofit/>
          </a:bodyPr>
          <a:lstStyle/>
          <a:p>
            <a:r>
              <a:rPr lang="en-US" sz="4000" dirty="0">
                <a:latin typeface="Franklin Gothic Medium Cond" panose="020B0606030402020204" pitchFamily="34" charset="0"/>
              </a:rPr>
              <a:t>OSL Sampling locations</a:t>
            </a:r>
          </a:p>
        </p:txBody>
      </p:sp>
      <p:sp>
        <p:nvSpPr>
          <p:cNvPr id="8" name="TextBox 7">
            <a:extLst>
              <a:ext uri="{FF2B5EF4-FFF2-40B4-BE49-F238E27FC236}">
                <a16:creationId xmlns:a16="http://schemas.microsoft.com/office/drawing/2014/main" id="{1C204EB6-5B4D-4A22-824C-2F1BD4D49343}"/>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6</a:t>
            </a:r>
          </a:p>
        </p:txBody>
      </p:sp>
    </p:spTree>
    <p:extLst>
      <p:ext uri="{BB962C8B-B14F-4D97-AF65-F5344CB8AC3E}">
        <p14:creationId xmlns:p14="http://schemas.microsoft.com/office/powerpoint/2010/main" val="417884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DF97C-8B2D-4D1D-AE70-45709AF9E271}"/>
              </a:ext>
            </a:extLst>
          </p:cNvPr>
          <p:cNvSpPr/>
          <p:nvPr/>
        </p:nvSpPr>
        <p:spPr>
          <a:xfrm>
            <a:off x="8174182" y="1590675"/>
            <a:ext cx="932873" cy="1838325"/>
          </a:xfrm>
          <a:prstGeom prst="rect">
            <a:avLst/>
          </a:prstGeom>
          <a:solidFill>
            <a:schemeClr val="accent4">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130591" y="214801"/>
            <a:ext cx="9720072" cy="1499616"/>
          </a:xfrm>
        </p:spPr>
        <p:txBody>
          <a:bodyPr>
            <a:normAutofit/>
          </a:bodyPr>
          <a:lstStyle/>
          <a:p>
            <a:r>
              <a:rPr lang="en-US" sz="4000" dirty="0">
                <a:latin typeface="Franklin Gothic Medium Cond" panose="020B0606030402020204" pitchFamily="34" charset="0"/>
                <a:ea typeface="Verdana" panose="020B0604030504040204" pitchFamily="34" charset="0"/>
                <a:cs typeface="Verdana" panose="020B0604030504040204" pitchFamily="34" charset="0"/>
              </a:rPr>
              <a:t>OSL Results</a:t>
            </a:r>
          </a:p>
        </p:txBody>
      </p:sp>
      <p:pic>
        <p:nvPicPr>
          <p:cNvPr id="145" name="Picture 144"/>
          <p:cNvPicPr>
            <a:picLocks noChangeAspect="1"/>
          </p:cNvPicPr>
          <p:nvPr/>
        </p:nvPicPr>
        <p:blipFill rotWithShape="1">
          <a:blip r:embed="rId3"/>
          <a:srcRect l="1258" r="959"/>
          <a:stretch/>
        </p:blipFill>
        <p:spPr>
          <a:xfrm>
            <a:off x="179955" y="3849800"/>
            <a:ext cx="11858625" cy="2409614"/>
          </a:xfrm>
          <a:prstGeom prst="rect">
            <a:avLst/>
          </a:prstGeom>
        </p:spPr>
      </p:pic>
      <p:cxnSp>
        <p:nvCxnSpPr>
          <p:cNvPr id="147" name="Straight Arrow Connector 146"/>
          <p:cNvCxnSpPr>
            <a:stCxn id="149" idx="0"/>
          </p:cNvCxnSpPr>
          <p:nvPr/>
        </p:nvCxnSpPr>
        <p:spPr>
          <a:xfrm flipV="1">
            <a:off x="4069315" y="5064133"/>
            <a:ext cx="1902458" cy="629480"/>
          </a:xfrm>
          <a:prstGeom prst="straightConnector1">
            <a:avLst/>
          </a:prstGeom>
          <a:ln w="22225">
            <a:solidFill>
              <a:schemeClr val="accent6">
                <a:lumMod val="50000"/>
              </a:schemeClr>
            </a:solidFill>
            <a:headEnd type="none" w="lg" len="lg"/>
            <a:tailEnd type="oval" w="med" len="med"/>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3694500" y="5693613"/>
            <a:ext cx="749629" cy="307777"/>
          </a:xfrm>
          <a:prstGeom prst="rect">
            <a:avLst/>
          </a:prstGeom>
          <a:noFill/>
          <a:ln w="19050">
            <a:solidFill>
              <a:schemeClr val="accent6">
                <a:lumMod val="50000"/>
              </a:schemeClr>
            </a:solidFill>
          </a:ln>
        </p:spPr>
        <p:txBody>
          <a:bodyPr wrap="none" rtlCol="0">
            <a:spAutoFit/>
          </a:bodyPr>
          <a:lstStyle/>
          <a:p>
            <a:r>
              <a:rPr lang="en-US" sz="1400" b="1" dirty="0">
                <a:solidFill>
                  <a:schemeClr val="accent2">
                    <a:lumMod val="50000"/>
                  </a:schemeClr>
                </a:solidFill>
                <a:latin typeface="Franklin Gothic Book" panose="020B0503020102020204" pitchFamily="34" charset="0"/>
              </a:rPr>
              <a:t>370</a:t>
            </a:r>
            <a:r>
              <a:rPr lang="en-US" sz="1200" b="1" dirty="0">
                <a:solidFill>
                  <a:schemeClr val="accent2">
                    <a:lumMod val="50000"/>
                  </a:schemeClr>
                </a:solidFill>
                <a:latin typeface="Franklin Gothic Book" panose="020B0503020102020204" pitchFamily="34" charset="0"/>
                <a:cs typeface="Calibri" panose="020F0502020204030204" pitchFamily="34" charset="0"/>
              </a:rPr>
              <a:t>±30</a:t>
            </a:r>
            <a:endParaRPr lang="en-US" sz="1200" b="1" dirty="0">
              <a:solidFill>
                <a:schemeClr val="accent2">
                  <a:lumMod val="50000"/>
                </a:schemeClr>
              </a:solidFill>
              <a:latin typeface="Franklin Gothic Book" panose="020B0503020102020204" pitchFamily="34" charset="0"/>
            </a:endParaRPr>
          </a:p>
        </p:txBody>
      </p:sp>
      <p:sp>
        <p:nvSpPr>
          <p:cNvPr id="153" name="TextBox 152"/>
          <p:cNvSpPr txBox="1"/>
          <p:nvPr/>
        </p:nvSpPr>
        <p:spPr>
          <a:xfrm>
            <a:off x="4633240" y="5692442"/>
            <a:ext cx="758541" cy="307777"/>
          </a:xfrm>
          <a:prstGeom prst="rect">
            <a:avLst/>
          </a:prstGeom>
          <a:noFill/>
          <a:ln w="19050">
            <a:solidFill>
              <a:schemeClr val="accent6">
                <a:lumMod val="50000"/>
              </a:schemeClr>
            </a:solidFill>
          </a:ln>
        </p:spPr>
        <p:txBody>
          <a:bodyPr wrap="none" rtlCol="0">
            <a:spAutoFit/>
          </a:bodyPr>
          <a:lstStyle/>
          <a:p>
            <a:r>
              <a:rPr lang="en-US" sz="1400" b="1" dirty="0">
                <a:solidFill>
                  <a:schemeClr val="accent2">
                    <a:lumMod val="50000"/>
                  </a:schemeClr>
                </a:solidFill>
                <a:latin typeface="Franklin Gothic Book" panose="020B0503020102020204" pitchFamily="34" charset="0"/>
              </a:rPr>
              <a:t>320</a:t>
            </a:r>
            <a:r>
              <a:rPr lang="en-US" sz="1200" b="1" dirty="0">
                <a:solidFill>
                  <a:schemeClr val="accent2">
                    <a:lumMod val="50000"/>
                  </a:schemeClr>
                </a:solidFill>
                <a:latin typeface="Franklin Gothic Book" panose="020B0503020102020204" pitchFamily="34" charset="0"/>
                <a:cs typeface="Calibri" panose="020F0502020204030204" pitchFamily="34" charset="0"/>
              </a:rPr>
              <a:t>±30</a:t>
            </a:r>
            <a:endParaRPr lang="en-US" sz="1200" b="1" dirty="0">
              <a:solidFill>
                <a:schemeClr val="accent2">
                  <a:lumMod val="50000"/>
                </a:schemeClr>
              </a:solidFill>
              <a:latin typeface="Franklin Gothic Book" panose="020B0503020102020204" pitchFamily="34" charset="0"/>
            </a:endParaRPr>
          </a:p>
        </p:txBody>
      </p:sp>
      <p:sp>
        <p:nvSpPr>
          <p:cNvPr id="154" name="TextBox 153"/>
          <p:cNvSpPr txBox="1"/>
          <p:nvPr/>
        </p:nvSpPr>
        <p:spPr>
          <a:xfrm>
            <a:off x="5505641" y="5700866"/>
            <a:ext cx="750462" cy="307777"/>
          </a:xfrm>
          <a:prstGeom prst="rect">
            <a:avLst/>
          </a:prstGeom>
          <a:noFill/>
          <a:ln w="19050">
            <a:solidFill>
              <a:schemeClr val="accent6">
                <a:lumMod val="50000"/>
              </a:schemeClr>
            </a:solidFill>
          </a:ln>
        </p:spPr>
        <p:txBody>
          <a:bodyPr wrap="none" rtlCol="0">
            <a:spAutoFit/>
          </a:bodyPr>
          <a:lstStyle/>
          <a:p>
            <a:r>
              <a:rPr lang="en-US" sz="1400" b="1" dirty="0">
                <a:solidFill>
                  <a:schemeClr val="accent2">
                    <a:lumMod val="50000"/>
                  </a:schemeClr>
                </a:solidFill>
                <a:latin typeface="Franklin Gothic Book" panose="020B0503020102020204" pitchFamily="34" charset="0"/>
              </a:rPr>
              <a:t>270</a:t>
            </a:r>
            <a:r>
              <a:rPr lang="en-US" sz="1200" b="1" dirty="0">
                <a:solidFill>
                  <a:schemeClr val="accent2">
                    <a:lumMod val="50000"/>
                  </a:schemeClr>
                </a:solidFill>
                <a:latin typeface="Franklin Gothic Book" panose="020B0503020102020204" pitchFamily="34" charset="0"/>
                <a:cs typeface="Calibri" panose="020F0502020204030204" pitchFamily="34" charset="0"/>
              </a:rPr>
              <a:t>±30</a:t>
            </a:r>
            <a:endParaRPr lang="en-US" sz="1200" b="1" dirty="0">
              <a:solidFill>
                <a:schemeClr val="accent2">
                  <a:lumMod val="50000"/>
                </a:schemeClr>
              </a:solidFill>
              <a:latin typeface="Franklin Gothic Book" panose="020B0503020102020204" pitchFamily="34" charset="0"/>
            </a:endParaRPr>
          </a:p>
        </p:txBody>
      </p:sp>
      <p:sp>
        <p:nvSpPr>
          <p:cNvPr id="155" name="TextBox 154"/>
          <p:cNvSpPr txBox="1"/>
          <p:nvPr/>
        </p:nvSpPr>
        <p:spPr>
          <a:xfrm>
            <a:off x="6737462" y="5700866"/>
            <a:ext cx="741229" cy="307777"/>
          </a:xfrm>
          <a:prstGeom prst="rect">
            <a:avLst/>
          </a:prstGeom>
          <a:noFill/>
          <a:ln w="19050">
            <a:solidFill>
              <a:schemeClr val="accent6">
                <a:lumMod val="50000"/>
              </a:schemeClr>
            </a:solidFill>
          </a:ln>
        </p:spPr>
        <p:txBody>
          <a:bodyPr wrap="none" rtlCol="0">
            <a:spAutoFit/>
          </a:bodyPr>
          <a:lstStyle/>
          <a:p>
            <a:r>
              <a:rPr lang="en-US" sz="1400" b="1" dirty="0">
                <a:solidFill>
                  <a:schemeClr val="accent2">
                    <a:lumMod val="50000"/>
                  </a:schemeClr>
                </a:solidFill>
                <a:latin typeface="Franklin Gothic Book" panose="020B0503020102020204" pitchFamily="34" charset="0"/>
              </a:rPr>
              <a:t>170</a:t>
            </a:r>
            <a:r>
              <a:rPr lang="en-US" sz="1200" b="1" dirty="0">
                <a:solidFill>
                  <a:schemeClr val="accent2">
                    <a:lumMod val="50000"/>
                  </a:schemeClr>
                </a:solidFill>
                <a:latin typeface="Franklin Gothic Book" panose="020B0503020102020204" pitchFamily="34" charset="0"/>
                <a:cs typeface="Calibri" panose="020F0502020204030204" pitchFamily="34" charset="0"/>
              </a:rPr>
              <a:t>±10</a:t>
            </a:r>
            <a:endParaRPr lang="en-US" sz="1200" b="1" dirty="0">
              <a:solidFill>
                <a:schemeClr val="accent2">
                  <a:lumMod val="50000"/>
                </a:schemeClr>
              </a:solidFill>
              <a:latin typeface="Franklin Gothic Book" panose="020B0503020102020204" pitchFamily="34" charset="0"/>
            </a:endParaRPr>
          </a:p>
        </p:txBody>
      </p:sp>
      <p:cxnSp>
        <p:nvCxnSpPr>
          <p:cNvPr id="156" name="Straight Arrow Connector 155"/>
          <p:cNvCxnSpPr>
            <a:stCxn id="153" idx="0"/>
          </p:cNvCxnSpPr>
          <p:nvPr/>
        </p:nvCxnSpPr>
        <p:spPr>
          <a:xfrm flipV="1">
            <a:off x="5012511" y="5113956"/>
            <a:ext cx="1546784" cy="578486"/>
          </a:xfrm>
          <a:prstGeom prst="straightConnector1">
            <a:avLst/>
          </a:prstGeom>
          <a:ln w="22225">
            <a:solidFill>
              <a:schemeClr val="accent6">
                <a:lumMod val="50000"/>
              </a:schemeClr>
            </a:solidFill>
            <a:headEnd type="none" w="lg" len="lg"/>
            <a:tailEnd type="oval"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4" idx="0"/>
          </p:cNvCxnSpPr>
          <p:nvPr/>
        </p:nvCxnSpPr>
        <p:spPr>
          <a:xfrm flipV="1">
            <a:off x="5880872" y="5213602"/>
            <a:ext cx="1671433" cy="487264"/>
          </a:xfrm>
          <a:prstGeom prst="straightConnector1">
            <a:avLst/>
          </a:prstGeom>
          <a:ln w="22225">
            <a:solidFill>
              <a:schemeClr val="accent6">
                <a:lumMod val="50000"/>
              </a:schemeClr>
            </a:solidFill>
            <a:headEnd type="none" w="lg" len="lg"/>
            <a:tailEnd type="oval"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5" idx="0"/>
          </p:cNvCxnSpPr>
          <p:nvPr/>
        </p:nvCxnSpPr>
        <p:spPr>
          <a:xfrm flipH="1" flipV="1">
            <a:off x="7015862" y="5453022"/>
            <a:ext cx="92215" cy="247844"/>
          </a:xfrm>
          <a:prstGeom prst="straightConnector1">
            <a:avLst/>
          </a:prstGeom>
          <a:ln w="22225">
            <a:solidFill>
              <a:schemeClr val="accent6">
                <a:lumMod val="50000"/>
              </a:schemeClr>
            </a:solidFill>
            <a:headEnd type="none" w="lg" len="lg"/>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2" name="Table 11"/>
          <p:cNvGraphicFramePr>
            <a:graphicFrameLocks noGrp="1"/>
          </p:cNvGraphicFramePr>
          <p:nvPr>
            <p:extLst>
              <p:ext uri="{D42A27DB-BD31-4B8C-83A1-F6EECF244321}">
                <p14:modId xmlns:p14="http://schemas.microsoft.com/office/powerpoint/2010/main" val="2292895660"/>
              </p:ext>
            </p:extLst>
          </p:nvPr>
        </p:nvGraphicFramePr>
        <p:xfrm>
          <a:off x="1723651" y="1590675"/>
          <a:ext cx="8314441" cy="1838325"/>
        </p:xfrm>
        <a:graphic>
          <a:graphicData uri="http://schemas.openxmlformats.org/drawingml/2006/table">
            <a:tbl>
              <a:tblPr firstRow="1" firstCol="1" bandRow="1">
                <a:tableStyleId>{17292A2E-F333-43FB-9621-5CBBE7FDCDCB}</a:tableStyleId>
              </a:tblPr>
              <a:tblGrid>
                <a:gridCol w="804272">
                  <a:extLst>
                    <a:ext uri="{9D8B030D-6E8A-4147-A177-3AD203B41FA5}">
                      <a16:colId xmlns:a16="http://schemas.microsoft.com/office/drawing/2014/main" val="2460717355"/>
                    </a:ext>
                  </a:extLst>
                </a:gridCol>
                <a:gridCol w="706869">
                  <a:extLst>
                    <a:ext uri="{9D8B030D-6E8A-4147-A177-3AD203B41FA5}">
                      <a16:colId xmlns:a16="http://schemas.microsoft.com/office/drawing/2014/main" val="3166662621"/>
                    </a:ext>
                  </a:extLst>
                </a:gridCol>
                <a:gridCol w="632558">
                  <a:extLst>
                    <a:ext uri="{9D8B030D-6E8A-4147-A177-3AD203B41FA5}">
                      <a16:colId xmlns:a16="http://schemas.microsoft.com/office/drawing/2014/main" val="3054437593"/>
                    </a:ext>
                  </a:extLst>
                </a:gridCol>
                <a:gridCol w="688044">
                  <a:extLst>
                    <a:ext uri="{9D8B030D-6E8A-4147-A177-3AD203B41FA5}">
                      <a16:colId xmlns:a16="http://schemas.microsoft.com/office/drawing/2014/main" val="1794631089"/>
                    </a:ext>
                  </a:extLst>
                </a:gridCol>
                <a:gridCol w="699141">
                  <a:extLst>
                    <a:ext uri="{9D8B030D-6E8A-4147-A177-3AD203B41FA5}">
                      <a16:colId xmlns:a16="http://schemas.microsoft.com/office/drawing/2014/main" val="3782617322"/>
                    </a:ext>
                  </a:extLst>
                </a:gridCol>
                <a:gridCol w="1509259">
                  <a:extLst>
                    <a:ext uri="{9D8B030D-6E8A-4147-A177-3AD203B41FA5}">
                      <a16:colId xmlns:a16="http://schemas.microsoft.com/office/drawing/2014/main" val="190614871"/>
                    </a:ext>
                  </a:extLst>
                </a:gridCol>
                <a:gridCol w="1398284">
                  <a:extLst>
                    <a:ext uri="{9D8B030D-6E8A-4147-A177-3AD203B41FA5}">
                      <a16:colId xmlns:a16="http://schemas.microsoft.com/office/drawing/2014/main" val="790221638"/>
                    </a:ext>
                  </a:extLst>
                </a:gridCol>
                <a:gridCol w="945737">
                  <a:extLst>
                    <a:ext uri="{9D8B030D-6E8A-4147-A177-3AD203B41FA5}">
                      <a16:colId xmlns:a16="http://schemas.microsoft.com/office/drawing/2014/main" val="986168102"/>
                    </a:ext>
                  </a:extLst>
                </a:gridCol>
                <a:gridCol w="930277">
                  <a:extLst>
                    <a:ext uri="{9D8B030D-6E8A-4147-A177-3AD203B41FA5}">
                      <a16:colId xmlns:a16="http://schemas.microsoft.com/office/drawing/2014/main" val="2886549365"/>
                    </a:ext>
                  </a:extLst>
                </a:gridCol>
              </a:tblGrid>
              <a:tr h="0">
                <a:tc>
                  <a:txBody>
                    <a:bodyPr/>
                    <a:lstStyle/>
                    <a:p>
                      <a:pPr algn="ctr">
                        <a:spcAft>
                          <a:spcPts val="0"/>
                        </a:spcAft>
                      </a:pPr>
                      <a:r>
                        <a:rPr lang="en-US" sz="1300" dirty="0">
                          <a:effectLst/>
                          <a:latin typeface="Franklin Gothic Book" panose="020B0503020102020204" pitchFamily="34" charset="0"/>
                        </a:rPr>
                        <a:t> Sample ID</a:t>
                      </a:r>
                      <a:endParaRPr lang="en-US" sz="13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n-US" sz="1300" dirty="0">
                          <a:effectLst/>
                          <a:latin typeface="Franklin Gothic Book" panose="020B0503020102020204" pitchFamily="34" charset="0"/>
                        </a:rPr>
                        <a:t>N</a:t>
                      </a:r>
                      <a:endParaRPr lang="en-US" sz="1300" baseline="300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n-US" sz="1300" dirty="0">
                          <a:effectLst/>
                          <a:latin typeface="Franklin Gothic Book" panose="020B0503020102020204" pitchFamily="34" charset="0"/>
                        </a:rPr>
                        <a:t>M/m</a:t>
                      </a:r>
                      <a:endParaRPr lang="en-US" sz="1300" baseline="300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l-GR" sz="1300" dirty="0">
                          <a:effectLst/>
                          <a:latin typeface="Franklin Gothic Book" panose="020B0503020102020204" pitchFamily="34" charset="0"/>
                        </a:rPr>
                        <a:t>υ</a:t>
                      </a:r>
                      <a:r>
                        <a:rPr lang="en-US" sz="1300" baseline="-25000" dirty="0">
                          <a:effectLst/>
                          <a:latin typeface="Franklin Gothic Book" panose="020B0503020102020204" pitchFamily="34" charset="0"/>
                        </a:rPr>
                        <a:t>t</a:t>
                      </a:r>
                      <a:endParaRPr lang="en-US" sz="1300" baseline="300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l-GR" sz="1300" dirty="0">
                          <a:effectLst/>
                          <a:latin typeface="Franklin Gothic Book" panose="020B0503020102020204" pitchFamily="34" charset="0"/>
                        </a:rPr>
                        <a:t>δ</a:t>
                      </a:r>
                      <a:r>
                        <a:rPr lang="en-US" sz="1300" dirty="0">
                          <a:effectLst/>
                          <a:latin typeface="Franklin Gothic Book" panose="020B0503020102020204" pitchFamily="34" charset="0"/>
                        </a:rPr>
                        <a:t>D</a:t>
                      </a:r>
                      <a:r>
                        <a:rPr lang="en-US" sz="1300" baseline="-25000" dirty="0">
                          <a:effectLst/>
                          <a:latin typeface="Franklin Gothic Book" panose="020B0503020102020204" pitchFamily="34" charset="0"/>
                        </a:rPr>
                        <a:t>c</a:t>
                      </a:r>
                      <a:endParaRPr lang="en-US" sz="1300" baseline="300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n-US" sz="1300" dirty="0">
                          <a:effectLst/>
                          <a:latin typeface="Franklin Gothic Book" panose="020B0503020102020204" pitchFamily="34" charset="0"/>
                        </a:rPr>
                        <a:t>Equivalent Dose</a:t>
                      </a:r>
                      <a:endParaRPr lang="en-US" sz="1300" baseline="30000" dirty="0">
                        <a:effectLst/>
                        <a:latin typeface="Franklin Gothic Book" panose="020B0503020102020204" pitchFamily="34" charset="0"/>
                      </a:endParaRPr>
                    </a:p>
                    <a:p>
                      <a:pPr algn="ctr">
                        <a:spcAft>
                          <a:spcPts val="0"/>
                        </a:spcAft>
                      </a:pPr>
                      <a:r>
                        <a:rPr lang="en-US" sz="1300" dirty="0">
                          <a:effectLst/>
                          <a:latin typeface="Franklin Gothic Book" panose="020B0503020102020204" pitchFamily="34" charset="0"/>
                        </a:rPr>
                        <a:t>(</a:t>
                      </a:r>
                      <a:r>
                        <a:rPr lang="en-US" sz="1300" dirty="0" err="1">
                          <a:effectLst/>
                          <a:latin typeface="Franklin Gothic Book" panose="020B0503020102020204" pitchFamily="34" charset="0"/>
                        </a:rPr>
                        <a:t>Gy</a:t>
                      </a:r>
                      <a:r>
                        <a:rPr lang="en-US" sz="1300" dirty="0">
                          <a:effectLst/>
                          <a:latin typeface="Franklin Gothic Book" panose="020B0503020102020204" pitchFamily="34" charset="0"/>
                        </a:rPr>
                        <a:t>)</a:t>
                      </a:r>
                      <a:endParaRPr lang="en-US" sz="13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n-US" sz="1300" dirty="0">
                          <a:effectLst/>
                          <a:latin typeface="Franklin Gothic Book" panose="020B0503020102020204" pitchFamily="34" charset="0"/>
                        </a:rPr>
                        <a:t>Dose</a:t>
                      </a:r>
                      <a:r>
                        <a:rPr lang="en-US" sz="1300" baseline="0" dirty="0">
                          <a:effectLst/>
                          <a:latin typeface="Franklin Gothic Book" panose="020B0503020102020204" pitchFamily="34" charset="0"/>
                        </a:rPr>
                        <a:t> Rate</a:t>
                      </a:r>
                      <a:endParaRPr lang="en-US" sz="1300" baseline="30000" dirty="0">
                        <a:effectLst/>
                        <a:latin typeface="Franklin Gothic Book" panose="020B0503020102020204" pitchFamily="34" charset="0"/>
                      </a:endParaRPr>
                    </a:p>
                    <a:p>
                      <a:pPr algn="ctr">
                        <a:spcAft>
                          <a:spcPts val="0"/>
                        </a:spcAft>
                      </a:pPr>
                      <a:r>
                        <a:rPr lang="en-US" sz="1300" baseline="0" dirty="0">
                          <a:effectLst/>
                          <a:latin typeface="Franklin Gothic Book" panose="020B0503020102020204" pitchFamily="34" charset="0"/>
                        </a:rPr>
                        <a:t>(</a:t>
                      </a:r>
                      <a:r>
                        <a:rPr lang="en-US" sz="1300" baseline="0" dirty="0" err="1">
                          <a:effectLst/>
                          <a:latin typeface="Franklin Gothic Book" panose="020B0503020102020204" pitchFamily="34" charset="0"/>
                        </a:rPr>
                        <a:t>Gy</a:t>
                      </a:r>
                      <a:r>
                        <a:rPr lang="en-US" sz="1300" baseline="0" dirty="0">
                          <a:effectLst/>
                          <a:latin typeface="Franklin Gothic Book" panose="020B0503020102020204" pitchFamily="34" charset="0"/>
                        </a:rPr>
                        <a:t>/</a:t>
                      </a:r>
                      <a:r>
                        <a:rPr lang="en-US" sz="1300" baseline="0" dirty="0" err="1">
                          <a:effectLst/>
                          <a:latin typeface="Franklin Gothic Book" panose="020B0503020102020204" pitchFamily="34" charset="0"/>
                        </a:rPr>
                        <a:t>Ka</a:t>
                      </a:r>
                      <a:r>
                        <a:rPr lang="en-US" sz="1300" baseline="0" dirty="0">
                          <a:effectLst/>
                          <a:latin typeface="Franklin Gothic Book" panose="020B0503020102020204" pitchFamily="34" charset="0"/>
                        </a:rPr>
                        <a:t>)</a:t>
                      </a:r>
                      <a:endParaRPr lang="en-US" sz="13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n-US" sz="1300" dirty="0">
                          <a:effectLst/>
                          <a:latin typeface="Franklin Gothic Book" panose="020B0503020102020204" pitchFamily="34" charset="0"/>
                        </a:rPr>
                        <a:t>Age</a:t>
                      </a:r>
                      <a:endParaRPr lang="en-US" sz="1300" baseline="30000" dirty="0">
                        <a:effectLst/>
                        <a:latin typeface="Franklin Gothic Book" panose="020B0503020102020204" pitchFamily="34" charset="0"/>
                      </a:endParaRPr>
                    </a:p>
                    <a:p>
                      <a:pPr algn="ctr">
                        <a:spcAft>
                          <a:spcPts val="0"/>
                        </a:spcAft>
                      </a:pPr>
                      <a:r>
                        <a:rPr lang="en-US" sz="1300" dirty="0">
                          <a:effectLst/>
                          <a:latin typeface="Franklin Gothic Book" panose="020B0503020102020204" pitchFamily="34" charset="0"/>
                        </a:rPr>
                        <a:t>(yr)</a:t>
                      </a:r>
                      <a:endParaRPr lang="en-US" sz="13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tc>
                  <a:txBody>
                    <a:bodyPr/>
                    <a:lstStyle/>
                    <a:p>
                      <a:pPr algn="ctr">
                        <a:spcAft>
                          <a:spcPts val="0"/>
                        </a:spcAft>
                      </a:pPr>
                      <a:r>
                        <a:rPr lang="en-US" sz="1300" dirty="0">
                          <a:effectLst/>
                          <a:latin typeface="Franklin Gothic Book" panose="020B0503020102020204" pitchFamily="34" charset="0"/>
                        </a:rPr>
                        <a:t>Age Error</a:t>
                      </a:r>
                      <a:endParaRPr lang="en-US" sz="1300" baseline="30000" dirty="0">
                        <a:effectLst/>
                        <a:latin typeface="Franklin Gothic Book" panose="020B0503020102020204" pitchFamily="34" charset="0"/>
                      </a:endParaRPr>
                    </a:p>
                    <a:p>
                      <a:pPr algn="ctr">
                        <a:spcAft>
                          <a:spcPts val="0"/>
                        </a:spcAft>
                      </a:pPr>
                      <a:r>
                        <a:rPr lang="en-US" sz="1300" dirty="0">
                          <a:effectLst/>
                          <a:latin typeface="Franklin Gothic Book" panose="020B0503020102020204" pitchFamily="34" charset="0"/>
                        </a:rPr>
                        <a:t>(yr)</a:t>
                      </a:r>
                      <a:endParaRPr lang="en-US" sz="1300" dirty="0">
                        <a:solidFill>
                          <a:schemeClr val="accent2">
                            <a:lumMod val="50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solidFill>
                      <a:schemeClr val="bg2">
                        <a:lumMod val="50000"/>
                      </a:schemeClr>
                    </a:solidFill>
                  </a:tcPr>
                </a:tc>
                <a:extLst>
                  <a:ext uri="{0D108BD9-81ED-4DB2-BD59-A6C34878D82A}">
                    <a16:rowId xmlns:a16="http://schemas.microsoft.com/office/drawing/2014/main" val="296142649"/>
                  </a:ext>
                </a:extLst>
              </a:tr>
              <a:tr h="0">
                <a:tc>
                  <a:txBody>
                    <a:bodyPr/>
                    <a:lstStyle/>
                    <a:p>
                      <a:pPr>
                        <a:spcAft>
                          <a:spcPts val="0"/>
                        </a:spcAft>
                      </a:pPr>
                      <a:r>
                        <a:rPr lang="en-US" sz="1300" dirty="0">
                          <a:effectLst/>
                          <a:latin typeface="Franklin Gothic Book" panose="020B0503020102020204" pitchFamily="34" charset="0"/>
                        </a:rPr>
                        <a:t>GI-1</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95/96</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1.01</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0.147</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1.1%</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0.581 ± 0.009</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dirty="0">
                          <a:effectLst/>
                          <a:latin typeface="Franklin Gothic Book" panose="020B0503020102020204" pitchFamily="34" charset="0"/>
                        </a:rPr>
                        <a:t>1.579 ± 0.139</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dirty="0">
                          <a:effectLst/>
                          <a:latin typeface="Franklin Gothic Book" panose="020B0503020102020204" pitchFamily="34" charset="0"/>
                        </a:rPr>
                        <a:t>370 ± 30</a:t>
                      </a:r>
                      <a:endParaRPr lang="en-US" sz="1300" b="1"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dirty="0">
                          <a:effectLst/>
                          <a:latin typeface="Franklin Gothic Book" panose="020B0503020102020204" pitchFamily="34" charset="0"/>
                        </a:rPr>
                        <a:t>10</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extLst>
                  <a:ext uri="{0D108BD9-81ED-4DB2-BD59-A6C34878D82A}">
                    <a16:rowId xmlns:a16="http://schemas.microsoft.com/office/drawing/2014/main" val="3994187172"/>
                  </a:ext>
                </a:extLst>
              </a:tr>
              <a:tr h="0">
                <a:tc>
                  <a:txBody>
                    <a:bodyPr/>
                    <a:lstStyle/>
                    <a:p>
                      <a:pPr>
                        <a:spcAft>
                          <a:spcPts val="0"/>
                        </a:spcAft>
                      </a:pPr>
                      <a:r>
                        <a:rPr lang="en-US" sz="1300" dirty="0">
                          <a:effectLst/>
                          <a:latin typeface="Franklin Gothic Book" panose="020B0503020102020204" pitchFamily="34" charset="0"/>
                        </a:rPr>
                        <a:t>GI-2</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95/96</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1.00</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0.126</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1.3%</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0.547 ± 0.007</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1.735 ± 0.148</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320 ± 30</a:t>
                      </a:r>
                      <a:endParaRPr lang="en-US" sz="1300" b="1"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10</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1220004666"/>
                  </a:ext>
                </a:extLst>
              </a:tr>
              <a:tr h="0">
                <a:tc>
                  <a:txBody>
                    <a:bodyPr/>
                    <a:lstStyle/>
                    <a:p>
                      <a:pPr>
                        <a:spcAft>
                          <a:spcPts val="0"/>
                        </a:spcAft>
                      </a:pPr>
                      <a:r>
                        <a:rPr lang="en-US" sz="1300" i="1" dirty="0">
                          <a:solidFill>
                            <a:schemeClr val="tx1">
                              <a:lumMod val="85000"/>
                            </a:schemeClr>
                          </a:solidFill>
                          <a:effectLst/>
                          <a:latin typeface="Franklin Gothic Book" panose="020B0503020102020204" pitchFamily="34" charset="0"/>
                        </a:rPr>
                        <a:t>GI-3</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94/96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0.99</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0.247</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0.221 ± 0.006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2.280 ± 0.186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100 ± 10</a:t>
                      </a:r>
                      <a:endParaRPr lang="en-US" sz="1300" b="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10</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extLst>
                  <a:ext uri="{0D108BD9-81ED-4DB2-BD59-A6C34878D82A}">
                    <a16:rowId xmlns:a16="http://schemas.microsoft.com/office/drawing/2014/main" val="4086806695"/>
                  </a:ext>
                </a:extLst>
              </a:tr>
              <a:tr h="0">
                <a:tc>
                  <a:txBody>
                    <a:bodyPr/>
                    <a:lstStyle/>
                    <a:p>
                      <a:pPr>
                        <a:spcAft>
                          <a:spcPts val="0"/>
                        </a:spcAft>
                      </a:pPr>
                      <a:r>
                        <a:rPr lang="en-US" sz="1300" i="1" dirty="0">
                          <a:solidFill>
                            <a:schemeClr val="tx1">
                              <a:lumMod val="85000"/>
                            </a:schemeClr>
                          </a:solidFill>
                          <a:effectLst/>
                          <a:latin typeface="Franklin Gothic Book" panose="020B0503020102020204" pitchFamily="34" charset="0"/>
                        </a:rPr>
                        <a:t>GI-3’</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91/96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1.01</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0.368</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0.222 ± 0.009</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1" dirty="0">
                          <a:solidFill>
                            <a:schemeClr val="tx1">
                              <a:lumMod val="85000"/>
                            </a:schemeClr>
                          </a:solidFill>
                          <a:effectLst/>
                          <a:latin typeface="Franklin Gothic Book" panose="020B0503020102020204" pitchFamily="34" charset="0"/>
                        </a:rPr>
                        <a:t>2.280 ± 0.186</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100 ± 10</a:t>
                      </a:r>
                      <a:endParaRPr lang="en-US" sz="1300" b="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tc>
                  <a:txBody>
                    <a:bodyPr/>
                    <a:lstStyle/>
                    <a:p>
                      <a:pPr algn="ctr">
                        <a:spcAft>
                          <a:spcPts val="0"/>
                        </a:spcAft>
                      </a:pPr>
                      <a:r>
                        <a:rPr lang="en-US" sz="1300" i="1" dirty="0">
                          <a:solidFill>
                            <a:schemeClr val="tx1">
                              <a:lumMod val="85000"/>
                            </a:schemeClr>
                          </a:solidFill>
                          <a:effectLst/>
                          <a:latin typeface="Franklin Gothic Book" panose="020B0503020102020204" pitchFamily="34" charset="0"/>
                        </a:rPr>
                        <a:t>10</a:t>
                      </a:r>
                      <a:endParaRPr lang="en-US" sz="1300" i="1" dirty="0">
                        <a:solidFill>
                          <a:schemeClr val="tx1">
                            <a:lumMod val="85000"/>
                          </a:schemeClr>
                        </a:solidFill>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nchor="ctr"/>
                </a:tc>
                <a:extLst>
                  <a:ext uri="{0D108BD9-81ED-4DB2-BD59-A6C34878D82A}">
                    <a16:rowId xmlns:a16="http://schemas.microsoft.com/office/drawing/2014/main" val="1479419891"/>
                  </a:ext>
                </a:extLst>
              </a:tr>
              <a:tr h="0">
                <a:tc>
                  <a:txBody>
                    <a:bodyPr/>
                    <a:lstStyle/>
                    <a:p>
                      <a:pPr>
                        <a:spcAft>
                          <a:spcPts val="0"/>
                        </a:spcAft>
                      </a:pPr>
                      <a:r>
                        <a:rPr lang="en-US" sz="1300" dirty="0">
                          <a:effectLst/>
                          <a:latin typeface="Franklin Gothic Book" panose="020B0503020102020204" pitchFamily="34" charset="0"/>
                        </a:rPr>
                        <a:t>GI-4</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95/96</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1.01</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0.115</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0.4%</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0.417 ± 0.005</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1.572 ± 0.147</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270 ± 30</a:t>
                      </a:r>
                      <a:endParaRPr lang="en-US" sz="1300" b="1"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10</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1244465890"/>
                  </a:ext>
                </a:extLst>
              </a:tr>
              <a:tr h="0">
                <a:tc>
                  <a:txBody>
                    <a:bodyPr/>
                    <a:lstStyle/>
                    <a:p>
                      <a:pPr>
                        <a:spcAft>
                          <a:spcPts val="0"/>
                        </a:spcAft>
                      </a:pPr>
                      <a:r>
                        <a:rPr lang="en-US" sz="1300" dirty="0">
                          <a:effectLst/>
                          <a:latin typeface="Franklin Gothic Book" panose="020B0503020102020204" pitchFamily="34" charset="0"/>
                        </a:rPr>
                        <a:t>GI-5</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94/96</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0.99</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0.185</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1.5%</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0.258 ± 0.005</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1.544 ± 0.120</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170 ± 10</a:t>
                      </a:r>
                      <a:endParaRPr lang="en-US" sz="1300" b="1"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300" dirty="0">
                          <a:effectLst/>
                          <a:latin typeface="Franklin Gothic Book" panose="020B0503020102020204" pitchFamily="34" charset="0"/>
                        </a:rPr>
                        <a:t>10</a:t>
                      </a:r>
                      <a:endParaRPr lang="en-US" sz="1300" dirty="0">
                        <a:effectLst/>
                        <a:latin typeface="Franklin Gothic Book" panose="020B0503020102020204" pitchFamily="34"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47668354"/>
                  </a:ext>
                </a:extLst>
              </a:tr>
            </a:tbl>
          </a:graphicData>
        </a:graphic>
      </p:graphicFrame>
      <p:sp>
        <p:nvSpPr>
          <p:cNvPr id="15" name="TextBox 14">
            <a:extLst>
              <a:ext uri="{FF2B5EF4-FFF2-40B4-BE49-F238E27FC236}">
                <a16:creationId xmlns:a16="http://schemas.microsoft.com/office/drawing/2014/main" id="{8BF130E0-A98A-495E-9910-D7B06C686F7B}"/>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7</a:t>
            </a:r>
          </a:p>
        </p:txBody>
      </p:sp>
    </p:spTree>
    <p:extLst>
      <p:ext uri="{BB962C8B-B14F-4D97-AF65-F5344CB8AC3E}">
        <p14:creationId xmlns:p14="http://schemas.microsoft.com/office/powerpoint/2010/main" val="14337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539" y="3326419"/>
            <a:ext cx="5477438" cy="2702202"/>
          </a:xfrm>
          <a:prstGeom prst="rect">
            <a:avLst/>
          </a:prstGeom>
          <a:ln w="12700">
            <a:solidFill>
              <a:schemeClr val="bg2">
                <a:lumMod val="75000"/>
              </a:schemeClr>
            </a:solidFill>
          </a:ln>
        </p:spPr>
      </p:pic>
      <p:cxnSp>
        <p:nvCxnSpPr>
          <p:cNvPr id="19" name="Straight Arrow Connector 18"/>
          <p:cNvCxnSpPr/>
          <p:nvPr/>
        </p:nvCxnSpPr>
        <p:spPr>
          <a:xfrm>
            <a:off x="7495226" y="3190125"/>
            <a:ext cx="470604" cy="1286153"/>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0137532" y="5153286"/>
            <a:ext cx="134301" cy="951345"/>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13048" y="2808847"/>
            <a:ext cx="3225691" cy="353943"/>
          </a:xfrm>
          <a:prstGeom prst="rect">
            <a:avLst/>
          </a:prstGeom>
          <a:noFill/>
        </p:spPr>
        <p:txBody>
          <a:bodyPr wrap="none" rtlCol="0">
            <a:spAutoFit/>
          </a:bodyPr>
          <a:lstStyle/>
          <a:p>
            <a:r>
              <a:rPr lang="en-US" sz="1700" dirty="0">
                <a:latin typeface="Franklin Gothic Book" panose="020B0503020102020204" pitchFamily="34" charset="0"/>
              </a:rPr>
              <a:t>Erosional/non-depositional event</a:t>
            </a:r>
          </a:p>
        </p:txBody>
      </p:sp>
      <p:sp>
        <p:nvSpPr>
          <p:cNvPr id="26" name="TextBox 25"/>
          <p:cNvSpPr txBox="1"/>
          <p:nvPr/>
        </p:nvSpPr>
        <p:spPr>
          <a:xfrm>
            <a:off x="8538626" y="6104631"/>
            <a:ext cx="3135282" cy="353943"/>
          </a:xfrm>
          <a:prstGeom prst="rect">
            <a:avLst/>
          </a:prstGeom>
          <a:noFill/>
        </p:spPr>
        <p:txBody>
          <a:bodyPr wrap="none" rtlCol="0">
            <a:spAutoFit/>
          </a:bodyPr>
          <a:lstStyle/>
          <a:p>
            <a:r>
              <a:rPr lang="en-US" sz="1700" dirty="0">
                <a:latin typeface="Franklin Gothic Book" panose="020B0503020102020204" pitchFamily="34" charset="0"/>
              </a:rPr>
              <a:t>Reduced accommodation space</a:t>
            </a:r>
          </a:p>
        </p:txBody>
      </p:sp>
      <p:graphicFrame>
        <p:nvGraphicFramePr>
          <p:cNvPr id="29" name="Table 28"/>
          <p:cNvGraphicFramePr>
            <a:graphicFrameLocks noGrp="1"/>
          </p:cNvGraphicFramePr>
          <p:nvPr>
            <p:extLst>
              <p:ext uri="{D42A27DB-BD31-4B8C-83A1-F6EECF244321}">
                <p14:modId xmlns:p14="http://schemas.microsoft.com/office/powerpoint/2010/main" val="12861619"/>
              </p:ext>
            </p:extLst>
          </p:nvPr>
        </p:nvGraphicFramePr>
        <p:xfrm>
          <a:off x="4098139" y="2808847"/>
          <a:ext cx="1767915" cy="3605400"/>
        </p:xfrm>
        <a:graphic>
          <a:graphicData uri="http://schemas.openxmlformats.org/drawingml/2006/table">
            <a:tbl>
              <a:tblPr>
                <a:tableStyleId>{16D9F66E-5EB9-4882-86FB-DCBF35E3C3E4}</a:tableStyleId>
              </a:tblPr>
              <a:tblGrid>
                <a:gridCol w="511212">
                  <a:extLst>
                    <a:ext uri="{9D8B030D-6E8A-4147-A177-3AD203B41FA5}">
                      <a16:colId xmlns:a16="http://schemas.microsoft.com/office/drawing/2014/main" val="3539681033"/>
                    </a:ext>
                  </a:extLst>
                </a:gridCol>
                <a:gridCol w="1256703">
                  <a:extLst>
                    <a:ext uri="{9D8B030D-6E8A-4147-A177-3AD203B41FA5}">
                      <a16:colId xmlns:a16="http://schemas.microsoft.com/office/drawing/2014/main" val="3639903692"/>
                    </a:ext>
                  </a:extLst>
                </a:gridCol>
              </a:tblGrid>
              <a:tr h="411480">
                <a:tc>
                  <a:txBody>
                    <a:bodyPr/>
                    <a:lstStyle/>
                    <a:p>
                      <a:pPr algn="ctr" fontAlgn="b"/>
                      <a:r>
                        <a:rPr lang="en-US" sz="1500" b="0" u="none" strike="noStrike" dirty="0">
                          <a:solidFill>
                            <a:srgbClr val="000000"/>
                          </a:solidFill>
                          <a:effectLst/>
                          <a:latin typeface="Franklin Gothic Demi" panose="020B0703020102020204" pitchFamily="34" charset="0"/>
                        </a:rPr>
                        <a:t>Set</a:t>
                      </a:r>
                      <a:endParaRPr lang="en-US" sz="1500" b="0" i="0" u="none" strike="noStrike" dirty="0">
                        <a:solidFill>
                          <a:srgbClr val="000000"/>
                        </a:solidFill>
                        <a:effectLst/>
                        <a:latin typeface="Franklin Gothic Demi" panose="020B0703020102020204" pitchFamily="34" charset="0"/>
                        <a:cs typeface="Calibri" panose="020F0502020204030204" pitchFamily="34" charset="0"/>
                      </a:endParaRPr>
                    </a:p>
                  </a:txBody>
                  <a:tcPr marT="28800" marB="28800" anchor="b">
                    <a:lnB w="28575" cap="flat" cmpd="sng" algn="ctr">
                      <a:solidFill>
                        <a:srgbClr val="000000"/>
                      </a:solidFill>
                      <a:prstDash val="solid"/>
                      <a:round/>
                      <a:headEnd type="none" w="med" len="med"/>
                      <a:tailEnd type="none" w="med" len="med"/>
                    </a:lnB>
                  </a:tcPr>
                </a:tc>
                <a:tc>
                  <a:txBody>
                    <a:bodyPr/>
                    <a:lstStyle/>
                    <a:p>
                      <a:pPr algn="ctr" fontAlgn="b"/>
                      <a:r>
                        <a:rPr lang="en-US" sz="1500" b="0" u="none" strike="noStrike" dirty="0">
                          <a:solidFill>
                            <a:srgbClr val="000000"/>
                          </a:solidFill>
                          <a:effectLst/>
                          <a:latin typeface="Franklin Gothic Demi" panose="020B0703020102020204" pitchFamily="34" charset="0"/>
                        </a:rPr>
                        <a:t>Time of formation (</a:t>
                      </a:r>
                      <a:r>
                        <a:rPr lang="en-US" sz="1500" b="0" u="none" strike="noStrike" dirty="0" err="1">
                          <a:solidFill>
                            <a:srgbClr val="000000"/>
                          </a:solidFill>
                          <a:effectLst/>
                          <a:latin typeface="Franklin Gothic Demi" panose="020B0703020102020204" pitchFamily="34" charset="0"/>
                        </a:rPr>
                        <a:t>ybp</a:t>
                      </a:r>
                      <a:r>
                        <a:rPr lang="en-US" sz="1500" b="0" u="none" strike="noStrike" dirty="0">
                          <a:solidFill>
                            <a:srgbClr val="000000"/>
                          </a:solidFill>
                          <a:effectLst/>
                          <a:latin typeface="Franklin Gothic Demi" panose="020B0703020102020204" pitchFamily="34" charset="0"/>
                        </a:rPr>
                        <a:t>)</a:t>
                      </a:r>
                      <a:endParaRPr lang="en-US" sz="1500" b="0" i="0" u="none" strike="noStrike" dirty="0">
                        <a:solidFill>
                          <a:srgbClr val="000000"/>
                        </a:solidFill>
                        <a:effectLst/>
                        <a:latin typeface="Franklin Gothic Demi" panose="020B0703020102020204" pitchFamily="34" charset="0"/>
                        <a:cs typeface="Calibri" panose="020F0502020204030204" pitchFamily="34" charset="0"/>
                      </a:endParaRPr>
                    </a:p>
                  </a:txBody>
                  <a:tcPr marT="28800" marB="28800" anchor="b">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420666"/>
                  </a:ext>
                </a:extLst>
              </a:tr>
              <a:tr h="182880">
                <a:tc>
                  <a:txBody>
                    <a:bodyPr/>
                    <a:lstStyle/>
                    <a:p>
                      <a:pPr algn="ctr" fontAlgn="b"/>
                      <a:r>
                        <a:rPr lang="en-US" sz="1500" u="none" strike="noStrike">
                          <a:solidFill>
                            <a:srgbClr val="000000"/>
                          </a:solidFill>
                          <a:effectLst/>
                          <a:latin typeface="Franklin Gothic Book" panose="020B0503020102020204" pitchFamily="34" charset="0"/>
                        </a:rPr>
                        <a:t>1</a:t>
                      </a:r>
                      <a:endParaRPr lang="en-US" sz="1500" b="0" i="0" u="none" strike="noStrike">
                        <a:solidFill>
                          <a:srgbClr val="000000"/>
                        </a:solidFill>
                        <a:effectLst/>
                        <a:latin typeface="Franklin Gothic Book" panose="020B0503020102020204" pitchFamily="34" charset="0"/>
                        <a:cs typeface="Calibri" panose="020F0502020204030204" pitchFamily="34" charset="0"/>
                      </a:endParaRPr>
                    </a:p>
                  </a:txBody>
                  <a:tcPr marT="28800" marB="28800" anchor="b">
                    <a:lnT w="28575" cap="flat" cmpd="sng" algn="ctr">
                      <a:solidFill>
                        <a:srgbClr val="000000"/>
                      </a:solidFill>
                      <a:prstDash val="solid"/>
                      <a:round/>
                      <a:headEnd type="none" w="med" len="med"/>
                      <a:tailEnd type="none" w="med" len="med"/>
                    </a:lnT>
                  </a:tcPr>
                </a:tc>
                <a:tc>
                  <a:txBody>
                    <a:bodyPr/>
                    <a:lstStyle/>
                    <a:p>
                      <a:pPr algn="ctr" fontAlgn="b"/>
                      <a:r>
                        <a:rPr lang="en-US" sz="1500" u="none" strike="noStrike" dirty="0">
                          <a:solidFill>
                            <a:srgbClr val="000000"/>
                          </a:solidFill>
                          <a:effectLst/>
                          <a:latin typeface="Franklin Gothic Book" panose="020B0503020102020204" pitchFamily="34" charset="0"/>
                        </a:rPr>
                        <a:t>820</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lnT w="2857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43733376"/>
                  </a:ext>
                </a:extLst>
              </a:tr>
              <a:tr h="182880">
                <a:tc>
                  <a:txBody>
                    <a:bodyPr/>
                    <a:lstStyle/>
                    <a:p>
                      <a:pPr algn="ctr" fontAlgn="b"/>
                      <a:r>
                        <a:rPr lang="en-US" sz="1500" u="none" strike="noStrike">
                          <a:solidFill>
                            <a:srgbClr val="000000"/>
                          </a:solidFill>
                          <a:effectLst/>
                          <a:latin typeface="Franklin Gothic Book" panose="020B0503020102020204" pitchFamily="34" charset="0"/>
                        </a:rPr>
                        <a:t>2</a:t>
                      </a:r>
                      <a:endParaRPr lang="en-US" sz="1500" b="0" i="0" u="none" strike="noStrike">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b="0" i="0" u="none" strike="noStrike" dirty="0">
                          <a:solidFill>
                            <a:srgbClr val="000000"/>
                          </a:solidFill>
                          <a:effectLst/>
                          <a:latin typeface="Franklin Gothic Book" panose="020B0503020102020204" pitchFamily="34" charset="0"/>
                          <a:cs typeface="+mn-cs"/>
                        </a:rPr>
                        <a:t>738</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2610394260"/>
                  </a:ext>
                </a:extLst>
              </a:tr>
              <a:tr h="182880">
                <a:tc>
                  <a:txBody>
                    <a:bodyPr/>
                    <a:lstStyle/>
                    <a:p>
                      <a:pPr algn="ctr" fontAlgn="b"/>
                      <a:r>
                        <a:rPr lang="en-US" sz="1500" u="none" strike="noStrike">
                          <a:solidFill>
                            <a:srgbClr val="000000"/>
                          </a:solidFill>
                          <a:effectLst/>
                          <a:latin typeface="Franklin Gothic Book" panose="020B0503020102020204" pitchFamily="34" charset="0"/>
                        </a:rPr>
                        <a:t>3</a:t>
                      </a:r>
                      <a:endParaRPr lang="en-US" sz="1500" b="0" i="0" u="none" strike="noStrike">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b="0" i="0" u="none" strike="noStrike" dirty="0">
                          <a:solidFill>
                            <a:srgbClr val="000000"/>
                          </a:solidFill>
                          <a:effectLst/>
                          <a:latin typeface="Franklin Gothic Book" panose="020B0503020102020204" pitchFamily="34" charset="0"/>
                          <a:cs typeface="+mn-cs"/>
                        </a:rPr>
                        <a:t>656</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2802990424"/>
                  </a:ext>
                </a:extLst>
              </a:tr>
              <a:tr h="182880">
                <a:tc>
                  <a:txBody>
                    <a:bodyPr/>
                    <a:lstStyle/>
                    <a:p>
                      <a:pPr algn="ctr" fontAlgn="b"/>
                      <a:r>
                        <a:rPr lang="en-US" sz="1500" u="none" strike="noStrike" dirty="0">
                          <a:solidFill>
                            <a:srgbClr val="000000"/>
                          </a:solidFill>
                          <a:effectLst/>
                          <a:latin typeface="Franklin Gothic Book" panose="020B0503020102020204" pitchFamily="34" charset="0"/>
                        </a:rPr>
                        <a:t>4</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u="none" strike="noStrike" dirty="0">
                          <a:solidFill>
                            <a:srgbClr val="000000"/>
                          </a:solidFill>
                          <a:effectLst/>
                          <a:latin typeface="Franklin Gothic Book" panose="020B0503020102020204" pitchFamily="34" charset="0"/>
                        </a:rPr>
                        <a:t>574</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369755508"/>
                  </a:ext>
                </a:extLst>
              </a:tr>
              <a:tr h="182880">
                <a:tc>
                  <a:txBody>
                    <a:bodyPr/>
                    <a:lstStyle/>
                    <a:p>
                      <a:pPr algn="ctr" fontAlgn="b"/>
                      <a:r>
                        <a:rPr lang="en-US" sz="1500" u="none" strike="noStrike">
                          <a:solidFill>
                            <a:srgbClr val="000000"/>
                          </a:solidFill>
                          <a:effectLst/>
                          <a:latin typeface="Franklin Gothic Book" panose="020B0503020102020204" pitchFamily="34" charset="0"/>
                        </a:rPr>
                        <a:t>5</a:t>
                      </a:r>
                      <a:endParaRPr lang="en-US" sz="1500" b="0" i="0" u="none" strike="noStrike">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u="none" strike="noStrike" dirty="0">
                          <a:solidFill>
                            <a:srgbClr val="000000"/>
                          </a:solidFill>
                          <a:effectLst/>
                          <a:latin typeface="Franklin Gothic Book" panose="020B0503020102020204" pitchFamily="34" charset="0"/>
                        </a:rPr>
                        <a:t>498</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3574446270"/>
                  </a:ext>
                </a:extLst>
              </a:tr>
              <a:tr h="190500">
                <a:tc>
                  <a:txBody>
                    <a:bodyPr/>
                    <a:lstStyle/>
                    <a:p>
                      <a:pPr algn="ctr" fontAlgn="b"/>
                      <a:r>
                        <a:rPr lang="en-US" sz="1500" u="none" strike="noStrike" dirty="0">
                          <a:solidFill>
                            <a:srgbClr val="000000"/>
                          </a:solidFill>
                          <a:effectLst/>
                          <a:latin typeface="Franklin Gothic Book" panose="020B0503020102020204" pitchFamily="34" charset="0"/>
                        </a:rPr>
                        <a:t>6</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b="0" i="0" u="none" strike="noStrike" dirty="0">
                          <a:solidFill>
                            <a:srgbClr val="000000"/>
                          </a:solidFill>
                          <a:effectLst/>
                          <a:latin typeface="Franklin Gothic Book" panose="020B0503020102020204" pitchFamily="34" charset="0"/>
                          <a:cs typeface="+mn-cs"/>
                        </a:rPr>
                        <a:t>408</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991832683"/>
                  </a:ext>
                </a:extLst>
              </a:tr>
              <a:tr h="182880">
                <a:tc>
                  <a:txBody>
                    <a:bodyPr/>
                    <a:lstStyle/>
                    <a:p>
                      <a:pPr algn="ctr" fontAlgn="b"/>
                      <a:r>
                        <a:rPr lang="en-US" sz="1500" u="none" strike="noStrike" dirty="0">
                          <a:solidFill>
                            <a:srgbClr val="000000"/>
                          </a:solidFill>
                          <a:effectLst/>
                          <a:latin typeface="Franklin Gothic Book" panose="020B0503020102020204" pitchFamily="34" charset="0"/>
                        </a:rPr>
                        <a:t>7</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b="0" i="0" u="none" strike="noStrike" dirty="0">
                          <a:solidFill>
                            <a:srgbClr val="000000"/>
                          </a:solidFill>
                          <a:effectLst/>
                          <a:latin typeface="Franklin Gothic Book" panose="020B0503020102020204" pitchFamily="34" charset="0"/>
                          <a:cs typeface="+mn-cs"/>
                        </a:rPr>
                        <a:t>332</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3630962249"/>
                  </a:ext>
                </a:extLst>
              </a:tr>
              <a:tr h="182880">
                <a:tc>
                  <a:txBody>
                    <a:bodyPr/>
                    <a:lstStyle/>
                    <a:p>
                      <a:pPr algn="ctr" fontAlgn="b"/>
                      <a:r>
                        <a:rPr lang="en-US" sz="1500" u="none" strike="noStrike" dirty="0">
                          <a:solidFill>
                            <a:srgbClr val="000000"/>
                          </a:solidFill>
                          <a:effectLst/>
                          <a:latin typeface="Franklin Gothic Book" panose="020B0503020102020204" pitchFamily="34" charset="0"/>
                        </a:rPr>
                        <a:t>8</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u="none" strike="noStrike" dirty="0">
                          <a:solidFill>
                            <a:srgbClr val="000000"/>
                          </a:solidFill>
                          <a:effectLst/>
                          <a:latin typeface="Franklin Gothic Book" panose="020B0503020102020204" pitchFamily="34" charset="0"/>
                        </a:rPr>
                        <a:t>242</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454421775"/>
                  </a:ext>
                </a:extLst>
              </a:tr>
              <a:tr h="182880">
                <a:tc>
                  <a:txBody>
                    <a:bodyPr/>
                    <a:lstStyle/>
                    <a:p>
                      <a:pPr algn="ctr" fontAlgn="b"/>
                      <a:r>
                        <a:rPr lang="en-US" sz="1500" u="none" strike="noStrike" dirty="0">
                          <a:solidFill>
                            <a:srgbClr val="000000"/>
                          </a:solidFill>
                          <a:effectLst/>
                          <a:latin typeface="Franklin Gothic Book" panose="020B0503020102020204" pitchFamily="34" charset="0"/>
                        </a:rPr>
                        <a:t>9</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b="0" i="0" u="none" strike="noStrike" dirty="0">
                          <a:solidFill>
                            <a:srgbClr val="000000"/>
                          </a:solidFill>
                          <a:effectLst/>
                          <a:latin typeface="Franklin Gothic Book" panose="020B0503020102020204" pitchFamily="34" charset="0"/>
                          <a:cs typeface="+mn-cs"/>
                        </a:rPr>
                        <a:t>151</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1288984825"/>
                  </a:ext>
                </a:extLst>
              </a:tr>
              <a:tr h="182880">
                <a:tc>
                  <a:txBody>
                    <a:bodyPr/>
                    <a:lstStyle/>
                    <a:p>
                      <a:pPr algn="ctr" fontAlgn="b"/>
                      <a:r>
                        <a:rPr lang="en-US" sz="1500" u="none" strike="noStrike" dirty="0">
                          <a:solidFill>
                            <a:srgbClr val="000000"/>
                          </a:solidFill>
                          <a:effectLst/>
                          <a:latin typeface="Franklin Gothic Book" panose="020B0503020102020204" pitchFamily="34" charset="0"/>
                        </a:rPr>
                        <a:t>10</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tc>
                  <a:txBody>
                    <a:bodyPr/>
                    <a:lstStyle/>
                    <a:p>
                      <a:pPr algn="ctr" fontAlgn="b"/>
                      <a:r>
                        <a:rPr lang="en-US" sz="1500" u="none" strike="noStrike" dirty="0">
                          <a:solidFill>
                            <a:srgbClr val="000000"/>
                          </a:solidFill>
                          <a:effectLst/>
                          <a:latin typeface="Franklin Gothic Book" panose="020B0503020102020204" pitchFamily="34" charset="0"/>
                        </a:rPr>
                        <a:t>75</a:t>
                      </a:r>
                      <a:endParaRPr lang="en-US" sz="1500" b="0" i="0" u="none" strike="noStrike" dirty="0">
                        <a:solidFill>
                          <a:srgbClr val="000000"/>
                        </a:solidFill>
                        <a:effectLst/>
                        <a:latin typeface="Franklin Gothic Book" panose="020B0503020102020204" pitchFamily="34" charset="0"/>
                        <a:cs typeface="Calibri" panose="020F0502020204030204" pitchFamily="34" charset="0"/>
                      </a:endParaRPr>
                    </a:p>
                  </a:txBody>
                  <a:tcPr marT="28800" marB="28800" anchor="b"/>
                </a:tc>
                <a:extLst>
                  <a:ext uri="{0D108BD9-81ED-4DB2-BD59-A6C34878D82A}">
                    <a16:rowId xmlns:a16="http://schemas.microsoft.com/office/drawing/2014/main" val="2339684387"/>
                  </a:ext>
                </a:extLst>
              </a:tr>
            </a:tbl>
          </a:graphicData>
        </a:graphic>
      </p:graphicFrame>
      <p:pic>
        <p:nvPicPr>
          <p:cNvPr id="9" name="Picture 8"/>
          <p:cNvPicPr>
            <a:picLocks noChangeAspect="1"/>
          </p:cNvPicPr>
          <p:nvPr/>
        </p:nvPicPr>
        <p:blipFill rotWithShape="1">
          <a:blip r:embed="rId4"/>
          <a:srcRect l="3227" t="9166" r="3419" b="11416"/>
          <a:stretch/>
        </p:blipFill>
        <p:spPr>
          <a:xfrm>
            <a:off x="1248508" y="314448"/>
            <a:ext cx="9750670" cy="2059474"/>
          </a:xfrm>
          <a:prstGeom prst="rect">
            <a:avLst/>
          </a:prstGeom>
          <a:ln w="12700">
            <a:solidFill>
              <a:schemeClr val="tx1"/>
            </a:solidFill>
          </a:ln>
        </p:spPr>
      </p:pic>
      <p:sp>
        <p:nvSpPr>
          <p:cNvPr id="4" name="TextBox 3"/>
          <p:cNvSpPr txBox="1"/>
          <p:nvPr/>
        </p:nvSpPr>
        <p:spPr>
          <a:xfrm>
            <a:off x="404215" y="3668364"/>
            <a:ext cx="3303515" cy="1615827"/>
          </a:xfrm>
          <a:prstGeom prst="rect">
            <a:avLst/>
          </a:prstGeom>
          <a:noFill/>
        </p:spPr>
        <p:txBody>
          <a:bodyPr wrap="square" rtlCol="0">
            <a:spAutoFit/>
          </a:bodyPr>
          <a:lstStyle/>
          <a:p>
            <a:r>
              <a:rPr lang="en-US" sz="1500" dirty="0">
                <a:latin typeface="Franklin Gothic Book" panose="020B0503020102020204" pitchFamily="34" charset="0"/>
              </a:rPr>
              <a:t>Max ridge accumulation rate (yr/ridge)</a:t>
            </a:r>
          </a:p>
          <a:p>
            <a:r>
              <a:rPr lang="en-US" sz="1400" dirty="0">
                <a:latin typeface="Franklin Gothic Book" panose="020B0503020102020204" pitchFamily="34" charset="0"/>
              </a:rPr>
              <a:t>= </a:t>
            </a:r>
            <a:r>
              <a:rPr lang="en-US" sz="1400" i="1" dirty="0">
                <a:latin typeface="Franklin Gothic Book" panose="020B0503020102020204" pitchFamily="34" charset="0"/>
              </a:rPr>
              <a:t>(max age of older sample - min age of younger sample) / ridge count</a:t>
            </a:r>
          </a:p>
          <a:p>
            <a:endParaRPr lang="en-US" sz="1400" i="1" dirty="0">
              <a:latin typeface="Franklin Gothic Book" panose="020B0503020102020204" pitchFamily="34" charset="0"/>
            </a:endParaRPr>
          </a:p>
          <a:p>
            <a:r>
              <a:rPr lang="en-US" sz="1500" dirty="0">
                <a:latin typeface="Franklin Gothic Book" panose="020B0503020102020204" pitchFamily="34" charset="0"/>
              </a:rPr>
              <a:t>Min ridge accumulation rate (yr/ridge)</a:t>
            </a:r>
          </a:p>
          <a:p>
            <a:r>
              <a:rPr lang="en-US" sz="1400" dirty="0">
                <a:latin typeface="Franklin Gothic Book" panose="020B0503020102020204" pitchFamily="34" charset="0"/>
              </a:rPr>
              <a:t>= </a:t>
            </a:r>
            <a:r>
              <a:rPr lang="en-US" sz="1400" i="1" dirty="0">
                <a:latin typeface="Franklin Gothic Book" panose="020B0503020102020204" pitchFamily="34" charset="0"/>
              </a:rPr>
              <a:t>(min age of older sample - max age of younger sample) / ridge count</a:t>
            </a:r>
          </a:p>
        </p:txBody>
      </p:sp>
      <p:sp>
        <p:nvSpPr>
          <p:cNvPr id="10" name="TextBox 9">
            <a:extLst>
              <a:ext uri="{FF2B5EF4-FFF2-40B4-BE49-F238E27FC236}">
                <a16:creationId xmlns:a16="http://schemas.microsoft.com/office/drawing/2014/main" id="{452289C5-B1F0-45CD-96BF-6B024930AF7E}"/>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8</a:t>
            </a:r>
          </a:p>
        </p:txBody>
      </p:sp>
    </p:spTree>
    <p:extLst>
      <p:ext uri="{BB962C8B-B14F-4D97-AF65-F5344CB8AC3E}">
        <p14:creationId xmlns:p14="http://schemas.microsoft.com/office/powerpoint/2010/main" val="2259413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336" y="292505"/>
            <a:ext cx="9720072" cy="1499616"/>
          </a:xfrm>
        </p:spPr>
        <p:txBody>
          <a:bodyPr>
            <a:normAutofit/>
          </a:bodyPr>
          <a:lstStyle/>
          <a:p>
            <a:r>
              <a:rPr lang="en-US" sz="4000" dirty="0">
                <a:latin typeface="Franklin Gothic Medium Cond" panose="020B0606030402020204" pitchFamily="34" charset="0"/>
              </a:rPr>
              <a:t>Lithosome Volume &amp; Source erosion rate</a:t>
            </a:r>
          </a:p>
        </p:txBody>
      </p:sp>
      <p:graphicFrame>
        <p:nvGraphicFramePr>
          <p:cNvPr id="3" name="Table 2"/>
          <p:cNvGraphicFramePr>
            <a:graphicFrameLocks noGrp="1"/>
          </p:cNvGraphicFramePr>
          <p:nvPr>
            <p:extLst>
              <p:ext uri="{D42A27DB-BD31-4B8C-83A1-F6EECF244321}">
                <p14:modId xmlns:p14="http://schemas.microsoft.com/office/powerpoint/2010/main" val="372874173"/>
              </p:ext>
            </p:extLst>
          </p:nvPr>
        </p:nvGraphicFramePr>
        <p:xfrm>
          <a:off x="737432" y="4159589"/>
          <a:ext cx="5271483" cy="2026920"/>
        </p:xfrm>
        <a:graphic>
          <a:graphicData uri="http://schemas.openxmlformats.org/drawingml/2006/table">
            <a:tbl>
              <a:tblPr firstRow="1" firstCol="1" bandRow="1">
                <a:tableStyleId>{17292A2E-F333-43FB-9621-5CBBE7FDCDCB}</a:tableStyleId>
              </a:tblPr>
              <a:tblGrid>
                <a:gridCol w="314242">
                  <a:extLst>
                    <a:ext uri="{9D8B030D-6E8A-4147-A177-3AD203B41FA5}">
                      <a16:colId xmlns:a16="http://schemas.microsoft.com/office/drawing/2014/main" val="2460717355"/>
                    </a:ext>
                  </a:extLst>
                </a:gridCol>
                <a:gridCol w="3749708">
                  <a:extLst>
                    <a:ext uri="{9D8B030D-6E8A-4147-A177-3AD203B41FA5}">
                      <a16:colId xmlns:a16="http://schemas.microsoft.com/office/drawing/2014/main" val="3782617322"/>
                    </a:ext>
                  </a:extLst>
                </a:gridCol>
                <a:gridCol w="1207533">
                  <a:extLst>
                    <a:ext uri="{9D8B030D-6E8A-4147-A177-3AD203B41FA5}">
                      <a16:colId xmlns:a16="http://schemas.microsoft.com/office/drawing/2014/main" val="190614871"/>
                    </a:ext>
                  </a:extLst>
                </a:gridCol>
              </a:tblGrid>
              <a:tr h="0">
                <a:tc gridSpan="3">
                  <a:txBody>
                    <a:bodyPr/>
                    <a:lstStyle/>
                    <a:p>
                      <a:pPr>
                        <a:spcAft>
                          <a:spcPts val="0"/>
                        </a:spcAft>
                      </a:pPr>
                      <a:r>
                        <a:rPr lang="en-US" sz="1600" dirty="0">
                          <a:solidFill>
                            <a:schemeClr val="accent2">
                              <a:lumMod val="50000"/>
                            </a:schemeClr>
                          </a:solidFill>
                          <a:effectLst/>
                          <a:latin typeface="Franklin Gothic Medium" panose="020B0603020102020204" pitchFamily="34" charset="0"/>
                          <a:ea typeface="Calibri" panose="020F0502020204030204" pitchFamily="34" charset="0"/>
                          <a:cs typeface="Arial" panose="020B0604020202020204" pitchFamily="34" charset="0"/>
                        </a:rPr>
                        <a:t>Eastern Caminada Headland Erosion Rates</a:t>
                      </a:r>
                    </a:p>
                  </a:txBody>
                  <a:tcPr marL="73025" marR="73025" marT="8890" marB="27305"/>
                </a:tc>
                <a:tc hMerge="1">
                  <a:txBody>
                    <a:bodyPr/>
                    <a:lstStyle/>
                    <a:p>
                      <a:pPr>
                        <a:spcAft>
                          <a:spcPts val="0"/>
                        </a:spcAft>
                      </a:pPr>
                      <a:endParaRPr lang="en-US" sz="1400" dirty="0">
                        <a:solidFill>
                          <a:schemeClr val="accent2">
                            <a:lumMod val="50000"/>
                          </a:schemeClr>
                        </a:solidFill>
                        <a:effectLst/>
                        <a:latin typeface="+mn-lt"/>
                        <a:ea typeface="Calibri" panose="020F0502020204030204" pitchFamily="34" charset="0"/>
                        <a:cs typeface="Arial" panose="020B0604020202020204" pitchFamily="34" charset="0"/>
                      </a:endParaRPr>
                    </a:p>
                  </a:txBody>
                  <a:tcPr marL="73025" marR="73025" marT="8890" marB="27305"/>
                </a:tc>
                <a:tc hMerge="1">
                  <a:txBody>
                    <a:bodyPr/>
                    <a:lstStyle/>
                    <a:p>
                      <a:pPr algn="ctr">
                        <a:spcAft>
                          <a:spcPts val="0"/>
                        </a:spcAft>
                      </a:pPr>
                      <a:endParaRPr lang="en-US" sz="1400" dirty="0">
                        <a:solidFill>
                          <a:schemeClr val="accent2">
                            <a:lumMod val="50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1812127807"/>
                  </a:ext>
                </a:extLst>
              </a:tr>
              <a:tr h="0">
                <a:tc>
                  <a:txBody>
                    <a:bodyPr/>
                    <a:lstStyle/>
                    <a:p>
                      <a:pPr>
                        <a:spcAft>
                          <a:spcPts val="0"/>
                        </a:spcAft>
                      </a:pPr>
                      <a:r>
                        <a:rPr lang="en-US" sz="1400">
                          <a:effectLst/>
                          <a:latin typeface="Franklin Gothic Medium" panose="020B0603020102020204" pitchFamily="34" charset="0"/>
                        </a:rPr>
                        <a:t> </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solidFill>
                      <a:schemeClr val="bg1"/>
                    </a:solidFill>
                  </a:tcPr>
                </a:tc>
                <a:tc>
                  <a:txBody>
                    <a:bodyPr/>
                    <a:lstStyle/>
                    <a:p>
                      <a:pPr>
                        <a:spcAft>
                          <a:spcPts val="0"/>
                        </a:spcAft>
                      </a:pPr>
                      <a:r>
                        <a:rPr lang="en-US" sz="1400" dirty="0">
                          <a:solidFill>
                            <a:schemeClr val="accent2">
                              <a:lumMod val="50000"/>
                            </a:schemeClr>
                          </a:solidFill>
                          <a:effectLst/>
                          <a:latin typeface="Franklin Gothic Medium" panose="020B0603020102020204" pitchFamily="34" charset="0"/>
                        </a:rPr>
                        <a:t>Data Source(s)</a:t>
                      </a:r>
                      <a:endParaRPr lang="en-US" sz="1400" dirty="0">
                        <a:solidFill>
                          <a:schemeClr val="accent2">
                            <a:lumMod val="50000"/>
                          </a:schemeClr>
                        </a:solidFill>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solidFill>
                      <a:schemeClr val="bg1"/>
                    </a:solidFill>
                  </a:tcPr>
                </a:tc>
                <a:tc>
                  <a:txBody>
                    <a:bodyPr/>
                    <a:lstStyle/>
                    <a:p>
                      <a:pPr algn="ctr">
                        <a:spcAft>
                          <a:spcPts val="0"/>
                        </a:spcAft>
                      </a:pPr>
                      <a:r>
                        <a:rPr lang="en-US" sz="1400" dirty="0">
                          <a:solidFill>
                            <a:schemeClr val="accent2">
                              <a:lumMod val="50000"/>
                            </a:schemeClr>
                          </a:solidFill>
                          <a:effectLst/>
                          <a:latin typeface="Franklin Gothic Medium" panose="020B0603020102020204" pitchFamily="34" charset="0"/>
                        </a:rPr>
                        <a:t>Rate (m</a:t>
                      </a:r>
                      <a:r>
                        <a:rPr lang="en-US" sz="1400" baseline="30000" dirty="0">
                          <a:solidFill>
                            <a:schemeClr val="accent2">
                              <a:lumMod val="50000"/>
                            </a:schemeClr>
                          </a:solidFill>
                          <a:effectLst/>
                          <a:latin typeface="Franklin Gothic Medium" panose="020B0603020102020204" pitchFamily="34" charset="0"/>
                        </a:rPr>
                        <a:t>3</a:t>
                      </a:r>
                      <a:r>
                        <a:rPr lang="en-US" sz="1400" dirty="0">
                          <a:solidFill>
                            <a:schemeClr val="accent2">
                              <a:lumMod val="50000"/>
                            </a:schemeClr>
                          </a:solidFill>
                          <a:effectLst/>
                          <a:latin typeface="Franklin Gothic Medium" panose="020B0603020102020204" pitchFamily="34" charset="0"/>
                        </a:rPr>
                        <a:t>/yr)</a:t>
                      </a:r>
                      <a:endParaRPr lang="en-US" sz="1400" dirty="0">
                        <a:solidFill>
                          <a:schemeClr val="accent2">
                            <a:lumMod val="50000"/>
                          </a:schemeClr>
                        </a:solidFill>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solidFill>
                      <a:schemeClr val="bg1"/>
                    </a:solidFill>
                  </a:tcPr>
                </a:tc>
                <a:extLst>
                  <a:ext uri="{0D108BD9-81ED-4DB2-BD59-A6C34878D82A}">
                    <a16:rowId xmlns:a16="http://schemas.microsoft.com/office/drawing/2014/main" val="296142649"/>
                  </a:ext>
                </a:extLst>
              </a:tr>
              <a:tr h="0">
                <a:tc>
                  <a:txBody>
                    <a:bodyPr/>
                    <a:lstStyle/>
                    <a:p>
                      <a:pPr>
                        <a:spcAft>
                          <a:spcPts val="0"/>
                        </a:spcAft>
                      </a:pPr>
                      <a:r>
                        <a:rPr lang="en-US" sz="1400">
                          <a:effectLst/>
                          <a:latin typeface="Franklin Gothic Medium" panose="020B0603020102020204" pitchFamily="34" charset="0"/>
                        </a:rPr>
                        <a:t>1</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spcAft>
                          <a:spcPts val="0"/>
                        </a:spcAft>
                      </a:pPr>
                      <a:r>
                        <a:rPr lang="en-US" sz="1400" dirty="0">
                          <a:effectLst/>
                          <a:latin typeface="Franklin Gothic Medium" panose="020B0603020102020204" pitchFamily="34" charset="0"/>
                        </a:rPr>
                        <a:t>Georgiou et al. (2010) + McBride et al. (1992)</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400">
                          <a:effectLst/>
                          <a:latin typeface="Franklin Gothic Medium" panose="020B0603020102020204" pitchFamily="34" charset="0"/>
                        </a:rPr>
                        <a:t>334,740</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nchor="ctr"/>
                </a:tc>
                <a:extLst>
                  <a:ext uri="{0D108BD9-81ED-4DB2-BD59-A6C34878D82A}">
                    <a16:rowId xmlns:a16="http://schemas.microsoft.com/office/drawing/2014/main" val="3994187172"/>
                  </a:ext>
                </a:extLst>
              </a:tr>
              <a:tr h="0">
                <a:tc>
                  <a:txBody>
                    <a:bodyPr/>
                    <a:lstStyle/>
                    <a:p>
                      <a:pPr>
                        <a:spcAft>
                          <a:spcPts val="0"/>
                        </a:spcAft>
                      </a:pPr>
                      <a:r>
                        <a:rPr lang="en-US" sz="1400">
                          <a:effectLst/>
                          <a:latin typeface="Franklin Gothic Medium" panose="020B0603020102020204" pitchFamily="34" charset="0"/>
                        </a:rPr>
                        <a:t>2</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spcAft>
                          <a:spcPts val="0"/>
                        </a:spcAft>
                      </a:pPr>
                      <a:r>
                        <a:rPr lang="en-US" sz="1400" dirty="0">
                          <a:effectLst/>
                          <a:latin typeface="Franklin Gothic Medium" panose="020B0603020102020204" pitchFamily="34" charset="0"/>
                        </a:rPr>
                        <a:t>Harper (1977)</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400">
                          <a:effectLst/>
                          <a:latin typeface="Franklin Gothic Medium" panose="020B0603020102020204" pitchFamily="34" charset="0"/>
                        </a:rPr>
                        <a:t>217,610</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1220004666"/>
                  </a:ext>
                </a:extLst>
              </a:tr>
              <a:tr h="0">
                <a:tc>
                  <a:txBody>
                    <a:bodyPr/>
                    <a:lstStyle/>
                    <a:p>
                      <a:pPr>
                        <a:spcAft>
                          <a:spcPts val="0"/>
                        </a:spcAft>
                      </a:pPr>
                      <a:r>
                        <a:rPr lang="en-US" sz="1400">
                          <a:effectLst/>
                          <a:latin typeface="Franklin Gothic Medium" panose="020B0603020102020204" pitchFamily="34" charset="0"/>
                        </a:rPr>
                        <a:t>3</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spcAft>
                          <a:spcPts val="0"/>
                        </a:spcAft>
                      </a:pPr>
                      <a:r>
                        <a:rPr lang="en-US" sz="1400" dirty="0">
                          <a:effectLst/>
                          <a:latin typeface="Franklin Gothic Medium" panose="020B0603020102020204" pitchFamily="34" charset="0"/>
                        </a:rPr>
                        <a:t>Miner et al. (2009) + Williams et al. (1992)</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400">
                          <a:effectLst/>
                          <a:latin typeface="Franklin Gothic Medium" panose="020B0603020102020204" pitchFamily="34" charset="0"/>
                        </a:rPr>
                        <a:t>309,176</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nchor="ctr"/>
                </a:tc>
                <a:extLst>
                  <a:ext uri="{0D108BD9-81ED-4DB2-BD59-A6C34878D82A}">
                    <a16:rowId xmlns:a16="http://schemas.microsoft.com/office/drawing/2014/main" val="4086806695"/>
                  </a:ext>
                </a:extLst>
              </a:tr>
              <a:tr h="0">
                <a:tc>
                  <a:txBody>
                    <a:bodyPr/>
                    <a:lstStyle/>
                    <a:p>
                      <a:pPr>
                        <a:spcAft>
                          <a:spcPts val="0"/>
                        </a:spcAft>
                      </a:pPr>
                      <a:r>
                        <a:rPr lang="en-US" sz="1400">
                          <a:effectLst/>
                          <a:latin typeface="Franklin Gothic Medium" panose="020B0603020102020204" pitchFamily="34" charset="0"/>
                        </a:rPr>
                        <a:t>4</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spcAft>
                          <a:spcPts val="0"/>
                        </a:spcAft>
                      </a:pPr>
                      <a:r>
                        <a:rPr lang="en-US" sz="1400" dirty="0">
                          <a:effectLst/>
                          <a:latin typeface="Franklin Gothic Medium" panose="020B0603020102020204" pitchFamily="34" charset="0"/>
                        </a:rPr>
                        <a:t>List et al. (1994) + Williams et al. (1992)</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400" dirty="0">
                          <a:effectLst/>
                          <a:latin typeface="Franklin Gothic Medium" panose="020B0603020102020204" pitchFamily="34" charset="0"/>
                        </a:rPr>
                        <a:t>291,023</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nchor="ctr"/>
                </a:tc>
                <a:extLst>
                  <a:ext uri="{0D108BD9-81ED-4DB2-BD59-A6C34878D82A}">
                    <a16:rowId xmlns:a16="http://schemas.microsoft.com/office/drawing/2014/main" val="1479419891"/>
                  </a:ext>
                </a:extLst>
              </a:tr>
              <a:tr h="0">
                <a:tc>
                  <a:txBody>
                    <a:bodyPr/>
                    <a:lstStyle/>
                    <a:p>
                      <a:pPr>
                        <a:spcAft>
                          <a:spcPts val="0"/>
                        </a:spcAft>
                      </a:pPr>
                      <a:r>
                        <a:rPr lang="en-US" sz="1400">
                          <a:effectLst/>
                          <a:latin typeface="Franklin Gothic Medium" panose="020B0603020102020204" pitchFamily="34" charset="0"/>
                        </a:rPr>
                        <a:t>5</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spcAft>
                          <a:spcPts val="0"/>
                        </a:spcAft>
                      </a:pPr>
                      <a:r>
                        <a:rPr lang="en-US" sz="1400" dirty="0">
                          <a:effectLst/>
                          <a:latin typeface="Franklin Gothic Medium" panose="020B0603020102020204" pitchFamily="34" charset="0"/>
                        </a:rPr>
                        <a:t>Morang et al. (2013)</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400" dirty="0">
                          <a:effectLst/>
                          <a:latin typeface="Franklin Gothic Medium" panose="020B0603020102020204" pitchFamily="34" charset="0"/>
                        </a:rPr>
                        <a:t>191,000*</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1244465890"/>
                  </a:ext>
                </a:extLst>
              </a:tr>
              <a:tr h="0">
                <a:tc>
                  <a:txBody>
                    <a:bodyPr/>
                    <a:lstStyle/>
                    <a:p>
                      <a:pPr>
                        <a:spcAft>
                          <a:spcPts val="0"/>
                        </a:spcAft>
                      </a:pPr>
                      <a:r>
                        <a:rPr lang="en-US" sz="1400">
                          <a:effectLst/>
                          <a:latin typeface="Franklin Gothic Medium" panose="020B0603020102020204" pitchFamily="34" charset="0"/>
                        </a:rPr>
                        <a:t>6</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spcAft>
                          <a:spcPts val="0"/>
                        </a:spcAft>
                      </a:pPr>
                      <a:r>
                        <a:rPr lang="en-US" sz="1400">
                          <a:effectLst/>
                          <a:latin typeface="Franklin Gothic Medium" panose="020B0603020102020204" pitchFamily="34" charset="0"/>
                        </a:rPr>
                        <a:t>Georgiou et al. (2005)</a:t>
                      </a:r>
                      <a:endParaRPr lang="en-US" sz="140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tc>
                  <a:txBody>
                    <a:bodyPr/>
                    <a:lstStyle/>
                    <a:p>
                      <a:pPr algn="ctr">
                        <a:spcAft>
                          <a:spcPts val="0"/>
                        </a:spcAft>
                      </a:pPr>
                      <a:r>
                        <a:rPr lang="en-US" sz="1400" dirty="0">
                          <a:effectLst/>
                          <a:latin typeface="Franklin Gothic Medium" panose="020B0603020102020204" pitchFamily="34" charset="0"/>
                        </a:rPr>
                        <a:t>146,000*</a:t>
                      </a:r>
                      <a:endParaRPr lang="en-US" sz="1400" dirty="0">
                        <a:effectLst/>
                        <a:latin typeface="Franklin Gothic Medium" panose="020B0603020102020204" pitchFamily="34" charset="0"/>
                        <a:ea typeface="Calibri" panose="020F0502020204030204" pitchFamily="34" charset="0"/>
                        <a:cs typeface="Arial" panose="020B0604020202020204" pitchFamily="34" charset="0"/>
                      </a:endParaRPr>
                    </a:p>
                  </a:txBody>
                  <a:tcPr marL="73025" marR="73025" marT="8890" marB="27305"/>
                </a:tc>
                <a:extLst>
                  <a:ext uri="{0D108BD9-81ED-4DB2-BD59-A6C34878D82A}">
                    <a16:rowId xmlns:a16="http://schemas.microsoft.com/office/drawing/2014/main" val="47668354"/>
                  </a:ext>
                </a:extLst>
              </a:tr>
            </a:tbl>
          </a:graphicData>
        </a:graphic>
      </p:graphicFrame>
      <p:sp>
        <p:nvSpPr>
          <p:cNvPr id="4" name="TextBox 3"/>
          <p:cNvSpPr txBox="1"/>
          <p:nvPr/>
        </p:nvSpPr>
        <p:spPr>
          <a:xfrm>
            <a:off x="7259002" y="2477802"/>
            <a:ext cx="3977884" cy="400110"/>
          </a:xfrm>
          <a:prstGeom prst="rect">
            <a:avLst/>
          </a:prstGeom>
          <a:noFill/>
        </p:spPr>
        <p:txBody>
          <a:bodyPr wrap="none" rtlCol="0">
            <a:spAutoFit/>
          </a:bodyPr>
          <a:lstStyle/>
          <a:p>
            <a:r>
              <a:rPr lang="en-US" sz="2000" dirty="0">
                <a:latin typeface="Franklin Gothic Book" panose="020B0503020102020204" pitchFamily="34" charset="0"/>
              </a:rPr>
              <a:t>Lithosome volume: 92,610,000 m</a:t>
            </a:r>
            <a:r>
              <a:rPr lang="en-US" sz="2000" baseline="30000" dirty="0">
                <a:latin typeface="Franklin Gothic Book" panose="020B0503020102020204" pitchFamily="34" charset="0"/>
              </a:rPr>
              <a:t>3</a:t>
            </a:r>
          </a:p>
        </p:txBody>
      </p:sp>
      <p:pic>
        <p:nvPicPr>
          <p:cNvPr id="9" name="Picture 8"/>
          <p:cNvPicPr>
            <a:picLocks noChangeAspect="1"/>
          </p:cNvPicPr>
          <p:nvPr/>
        </p:nvPicPr>
        <p:blipFill>
          <a:blip r:embed="rId3"/>
          <a:stretch>
            <a:fillRect/>
          </a:stretch>
        </p:blipFill>
        <p:spPr>
          <a:xfrm>
            <a:off x="737432" y="1543702"/>
            <a:ext cx="6210657" cy="2078529"/>
          </a:xfrm>
          <a:prstGeom prst="rect">
            <a:avLst/>
          </a:prstGeom>
        </p:spPr>
      </p:pic>
      <p:sp>
        <p:nvSpPr>
          <p:cNvPr id="5" name="TextBox 4"/>
          <p:cNvSpPr txBox="1"/>
          <p:nvPr/>
        </p:nvSpPr>
        <p:spPr>
          <a:xfrm>
            <a:off x="3757656" y="6186509"/>
            <a:ext cx="2347309" cy="276999"/>
          </a:xfrm>
          <a:prstGeom prst="rect">
            <a:avLst/>
          </a:prstGeom>
          <a:noFill/>
        </p:spPr>
        <p:txBody>
          <a:bodyPr wrap="none" rtlCol="0">
            <a:spAutoFit/>
          </a:bodyPr>
          <a:lstStyle/>
          <a:p>
            <a:r>
              <a:rPr lang="en-US" sz="1200" dirty="0">
                <a:latin typeface="Franklin Gothic Book" panose="020B0503020102020204" pitchFamily="34" charset="0"/>
              </a:rPr>
              <a:t>* Excludes fine-grained sediment</a:t>
            </a:r>
          </a:p>
        </p:txBody>
      </p:sp>
      <p:sp>
        <p:nvSpPr>
          <p:cNvPr id="6" name="TextBox 5"/>
          <p:cNvSpPr txBox="1"/>
          <p:nvPr/>
        </p:nvSpPr>
        <p:spPr>
          <a:xfrm>
            <a:off x="7259002" y="4894880"/>
            <a:ext cx="4109452" cy="400110"/>
          </a:xfrm>
          <a:prstGeom prst="rect">
            <a:avLst/>
          </a:prstGeom>
          <a:noFill/>
        </p:spPr>
        <p:txBody>
          <a:bodyPr wrap="square" rtlCol="0">
            <a:spAutoFit/>
          </a:bodyPr>
          <a:lstStyle/>
          <a:p>
            <a:r>
              <a:rPr lang="en-US" sz="2000" dirty="0">
                <a:latin typeface="Franklin Gothic Book" panose="020B0503020102020204" pitchFamily="34" charset="0"/>
              </a:rPr>
              <a:t>Mean erosion rate: 248,260 m</a:t>
            </a:r>
            <a:r>
              <a:rPr lang="en-US" sz="2000" baseline="30000" dirty="0">
                <a:latin typeface="Franklin Gothic Book" panose="020B0503020102020204" pitchFamily="34" charset="0"/>
              </a:rPr>
              <a:t>3</a:t>
            </a:r>
            <a:r>
              <a:rPr lang="en-US" sz="2000" dirty="0">
                <a:latin typeface="Franklin Gothic Book" panose="020B0503020102020204" pitchFamily="34" charset="0"/>
              </a:rPr>
              <a:t>/yr</a:t>
            </a:r>
          </a:p>
        </p:txBody>
      </p:sp>
      <p:sp>
        <p:nvSpPr>
          <p:cNvPr id="7" name="Rectangle 6"/>
          <p:cNvSpPr/>
          <p:nvPr/>
        </p:nvSpPr>
        <p:spPr>
          <a:xfrm>
            <a:off x="493059" y="3837627"/>
            <a:ext cx="11223812" cy="8964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5A2723-000C-47FB-A947-F6A859868A3A}"/>
              </a:ext>
            </a:extLst>
          </p:cNvPr>
          <p:cNvSpPr txBox="1"/>
          <p:nvPr/>
        </p:nvSpPr>
        <p:spPr>
          <a:xfrm>
            <a:off x="58332" y="6525426"/>
            <a:ext cx="45719" cy="307777"/>
          </a:xfrm>
          <a:prstGeom prst="rect">
            <a:avLst/>
          </a:prstGeom>
          <a:noFill/>
        </p:spPr>
        <p:txBody>
          <a:bodyPr wrap="square" rtlCol="0">
            <a:spAutoFit/>
          </a:bodyPr>
          <a:lstStyle/>
          <a:p>
            <a:r>
              <a:rPr lang="en-US" sz="1400" dirty="0">
                <a:solidFill>
                  <a:schemeClr val="bg1">
                    <a:lumMod val="95000"/>
                  </a:schemeClr>
                </a:solidFill>
              </a:rPr>
              <a:t>9</a:t>
            </a:r>
          </a:p>
        </p:txBody>
      </p:sp>
    </p:spTree>
    <p:extLst>
      <p:ext uri="{BB962C8B-B14F-4D97-AF65-F5344CB8AC3E}">
        <p14:creationId xmlns:p14="http://schemas.microsoft.com/office/powerpoint/2010/main" val="17487549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31">
      <a:dk1>
        <a:srgbClr val="FFFFFF"/>
      </a:dk1>
      <a:lt1>
        <a:srgbClr val="FFFFFF"/>
      </a:lt1>
      <a:dk2>
        <a:srgbClr val="FFFFFF"/>
      </a:dk2>
      <a:lt2>
        <a:srgbClr val="D8D6BE"/>
      </a:lt2>
      <a:accent1>
        <a:srgbClr val="A9A57C"/>
      </a:accent1>
      <a:accent2>
        <a:srgbClr val="48534E"/>
      </a:accent2>
      <a:accent3>
        <a:srgbClr val="D2CB6C"/>
      </a:accent3>
      <a:accent4>
        <a:srgbClr val="F2F2F2"/>
      </a:accent4>
      <a:accent5>
        <a:srgbClr val="C89F5D"/>
      </a:accent5>
      <a:accent6>
        <a:srgbClr val="48534E"/>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11647</TotalTime>
  <Words>3342</Words>
  <Application>Microsoft Office PowerPoint</Application>
  <PresentationFormat>Widescreen</PresentationFormat>
  <Paragraphs>1309</Paragraphs>
  <Slides>15</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vt:lpstr>
      <vt:lpstr>Calibri</vt:lpstr>
      <vt:lpstr>Cambria</vt:lpstr>
      <vt:lpstr>Franklin Gothic Book</vt:lpstr>
      <vt:lpstr>Franklin Gothic Demi</vt:lpstr>
      <vt:lpstr>Franklin Gothic Demi Cond</vt:lpstr>
      <vt:lpstr>Franklin Gothic Medium</vt:lpstr>
      <vt:lpstr>Franklin Gothic Medium Cond</vt:lpstr>
      <vt:lpstr>Times New Roman</vt:lpstr>
      <vt:lpstr>Tw Cen MT</vt:lpstr>
      <vt:lpstr>Tw Cen MT Condensed</vt:lpstr>
      <vt:lpstr>Verdana</vt:lpstr>
      <vt:lpstr>Wingdings 3</vt:lpstr>
      <vt:lpstr>Integral</vt:lpstr>
      <vt:lpstr>Using Optically Stimulated Luminescence Dating of Beach Ridges to Measure Barrier Progradation </vt:lpstr>
      <vt:lpstr>PowerPoint Presentation</vt:lpstr>
      <vt:lpstr>PowerPoint Presentation</vt:lpstr>
      <vt:lpstr>Beach ridges</vt:lpstr>
      <vt:lpstr>Beach ridges</vt:lpstr>
      <vt:lpstr>OSL Sampling locations</vt:lpstr>
      <vt:lpstr>OSL Results</vt:lpstr>
      <vt:lpstr>PowerPoint Presentation</vt:lpstr>
      <vt:lpstr>Lithosome Volume &amp; Source erosion rate</vt:lpstr>
      <vt:lpstr>Sediment budget</vt:lpstr>
      <vt:lpstr>PowerPoint Presentation</vt:lpstr>
      <vt:lpstr>PowerPoint Presentation</vt:lpstr>
      <vt:lpstr>How does grand isle compare?</vt:lpstr>
      <vt:lpstr>How does grand isle compare?</vt:lpstr>
      <vt:lpstr>THANK YOU!</vt:lpstr>
    </vt:vector>
  </TitlesOfParts>
  <Company>University of New Orleans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Alicia Torres</dc:creator>
  <cp:lastModifiedBy>Julie Torres</cp:lastModifiedBy>
  <cp:revision>540</cp:revision>
  <dcterms:created xsi:type="dcterms:W3CDTF">2017-01-19T18:11:10Z</dcterms:created>
  <dcterms:modified xsi:type="dcterms:W3CDTF">2018-11-14T21:07:35Z</dcterms:modified>
</cp:coreProperties>
</file>