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270" r:id="rId3"/>
    <p:sldId id="262" r:id="rId4"/>
    <p:sldId id="264" r:id="rId5"/>
    <p:sldId id="266" r:id="rId6"/>
    <p:sldId id="258" r:id="rId7"/>
    <p:sldId id="259" r:id="rId8"/>
    <p:sldId id="267" r:id="rId9"/>
    <p:sldId id="269" r:id="rId10"/>
    <p:sldId id="260" r:id="rId11"/>
    <p:sldId id="261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77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Astr. K-2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Sheet1!$B$1:$G$1</c:f>
              <c:strCache>
                <c:ptCount val="6"/>
                <c:pt idx="0">
                  <c:v>Photograph</c:v>
                </c:pt>
                <c:pt idx="1">
                  <c:v>Drawing</c:v>
                </c:pt>
                <c:pt idx="2">
                  <c:v>Table</c:v>
                </c:pt>
                <c:pt idx="3">
                  <c:v>Map</c:v>
                </c:pt>
                <c:pt idx="4">
                  <c:v>Graph</c:v>
                </c:pt>
                <c:pt idx="5">
                  <c:v>Timeline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8</c:v>
                </c:pt>
                <c:pt idx="1">
                  <c:v>8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B3-4B9D-9382-845DED0B1AAD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Astr. 3-5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Sheet1!$B$1:$G$1</c:f>
              <c:strCache>
                <c:ptCount val="6"/>
                <c:pt idx="0">
                  <c:v>Photograph</c:v>
                </c:pt>
                <c:pt idx="1">
                  <c:v>Drawing</c:v>
                </c:pt>
                <c:pt idx="2">
                  <c:v>Table</c:v>
                </c:pt>
                <c:pt idx="3">
                  <c:v>Map</c:v>
                </c:pt>
                <c:pt idx="4">
                  <c:v>Graph</c:v>
                </c:pt>
                <c:pt idx="5">
                  <c:v>Timeline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6"/>
                <c:pt idx="0">
                  <c:v>26</c:v>
                </c:pt>
                <c:pt idx="1">
                  <c:v>41</c:v>
                </c:pt>
                <c:pt idx="2">
                  <c:v>18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B3-4B9D-9382-845DED0B1AAD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Astr. 6-8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Sheet1!$B$1:$G$1</c:f>
              <c:strCache>
                <c:ptCount val="6"/>
                <c:pt idx="0">
                  <c:v>Photograph</c:v>
                </c:pt>
                <c:pt idx="1">
                  <c:v>Drawing</c:v>
                </c:pt>
                <c:pt idx="2">
                  <c:v>Table</c:v>
                </c:pt>
                <c:pt idx="3">
                  <c:v>Map</c:v>
                </c:pt>
                <c:pt idx="4">
                  <c:v>Graph</c:v>
                </c:pt>
                <c:pt idx="5">
                  <c:v>Timeline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6"/>
                <c:pt idx="0">
                  <c:v>14</c:v>
                </c:pt>
                <c:pt idx="1">
                  <c:v>150</c:v>
                </c:pt>
                <c:pt idx="2">
                  <c:v>62</c:v>
                </c:pt>
                <c:pt idx="3">
                  <c:v>1</c:v>
                </c:pt>
                <c:pt idx="4">
                  <c:v>12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B3-4B9D-9382-845DED0B1AAD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Earth Mat. K-2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Sheet1!$B$1:$G$1</c:f>
              <c:strCache>
                <c:ptCount val="6"/>
                <c:pt idx="0">
                  <c:v>Photograph</c:v>
                </c:pt>
                <c:pt idx="1">
                  <c:v>Drawing</c:v>
                </c:pt>
                <c:pt idx="2">
                  <c:v>Table</c:v>
                </c:pt>
                <c:pt idx="3">
                  <c:v>Map</c:v>
                </c:pt>
                <c:pt idx="4">
                  <c:v>Graph</c:v>
                </c:pt>
                <c:pt idx="5">
                  <c:v>Timeline</c:v>
                </c:pt>
              </c:strCache>
            </c:strRef>
          </c:cat>
          <c:val>
            <c:numRef>
              <c:f>Sheet1!$B$5:$G$5</c:f>
              <c:numCache>
                <c:formatCode>General</c:formatCode>
                <c:ptCount val="6"/>
                <c:pt idx="0">
                  <c:v>24</c:v>
                </c:pt>
                <c:pt idx="1">
                  <c:v>10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AB3-4B9D-9382-845DED0B1AAD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Earth Mat. 3-5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Sheet1!$B$1:$G$1</c:f>
              <c:strCache>
                <c:ptCount val="6"/>
                <c:pt idx="0">
                  <c:v>Photograph</c:v>
                </c:pt>
                <c:pt idx="1">
                  <c:v>Drawing</c:v>
                </c:pt>
                <c:pt idx="2">
                  <c:v>Table</c:v>
                </c:pt>
                <c:pt idx="3">
                  <c:v>Map</c:v>
                </c:pt>
                <c:pt idx="4">
                  <c:v>Graph</c:v>
                </c:pt>
                <c:pt idx="5">
                  <c:v>Timeline</c:v>
                </c:pt>
              </c:strCache>
            </c:strRef>
          </c:cat>
          <c:val>
            <c:numRef>
              <c:f>Sheet1!$B$6:$G$6</c:f>
              <c:numCache>
                <c:formatCode>General</c:formatCode>
                <c:ptCount val="6"/>
                <c:pt idx="0">
                  <c:v>66</c:v>
                </c:pt>
                <c:pt idx="1">
                  <c:v>36</c:v>
                </c:pt>
                <c:pt idx="2">
                  <c:v>1</c:v>
                </c:pt>
                <c:pt idx="3">
                  <c:v>4</c:v>
                </c:pt>
                <c:pt idx="4">
                  <c:v>4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AB3-4B9D-9382-845DED0B1AAD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Earth Mat. 6-8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Sheet1!$B$1:$G$1</c:f>
              <c:strCache>
                <c:ptCount val="6"/>
                <c:pt idx="0">
                  <c:v>Photograph</c:v>
                </c:pt>
                <c:pt idx="1">
                  <c:v>Drawing</c:v>
                </c:pt>
                <c:pt idx="2">
                  <c:v>Table</c:v>
                </c:pt>
                <c:pt idx="3">
                  <c:v>Map</c:v>
                </c:pt>
                <c:pt idx="4">
                  <c:v>Graph</c:v>
                </c:pt>
                <c:pt idx="5">
                  <c:v>Timeline</c:v>
                </c:pt>
              </c:strCache>
            </c:strRef>
          </c:cat>
          <c:val>
            <c:numRef>
              <c:f>Sheet1!$B$7:$G$7</c:f>
              <c:numCache>
                <c:formatCode>General</c:formatCode>
                <c:ptCount val="6"/>
                <c:pt idx="0">
                  <c:v>52</c:v>
                </c:pt>
                <c:pt idx="1">
                  <c:v>60</c:v>
                </c:pt>
                <c:pt idx="2">
                  <c:v>7</c:v>
                </c:pt>
                <c:pt idx="3">
                  <c:v>51</c:v>
                </c:pt>
                <c:pt idx="4">
                  <c:v>33</c:v>
                </c:pt>
                <c:pt idx="5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AB3-4B9D-9382-845DED0B1A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323634144"/>
        <c:axId val="397741968"/>
      </c:barChart>
      <c:catAx>
        <c:axId val="3236341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Image Type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7741968"/>
        <c:crosses val="autoZero"/>
        <c:auto val="1"/>
        <c:lblAlgn val="ctr"/>
        <c:lblOffset val="100"/>
        <c:noMultiLvlLbl val="0"/>
      </c:catAx>
      <c:valAx>
        <c:axId val="397741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Frequency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63414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926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468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20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6359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62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16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50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46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38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30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5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67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2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31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004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880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598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784A293-3DB3-419A-BF08-C697021F9C52}" type="datetimeFigureOut">
              <a:rPr lang="en-US" smtClean="0"/>
              <a:t>11/4/2018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D58448D-613B-4135-9CD7-895CAF4A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008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mailto:k.cheek@unf.edu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8000">
              <a:schemeClr val="bg2">
                <a:lumMod val="50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110343"/>
            <a:ext cx="8689976" cy="3429000"/>
          </a:xfrm>
        </p:spPr>
        <p:txBody>
          <a:bodyPr>
            <a:noAutofit/>
          </a:bodyPr>
          <a:lstStyle/>
          <a:p>
            <a:r>
              <a:rPr lang="en-US" dirty="0"/>
              <a:t>Storytelling in Geoscience Research: An Analysis of K-8 Science Textbooks and their Treatment of Scale in 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39142" y="4702629"/>
            <a:ext cx="6374675" cy="188105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Kim A. cheek and </a:t>
            </a:r>
            <a:r>
              <a:rPr lang="en-US" dirty="0" err="1" smtClean="0">
                <a:solidFill>
                  <a:schemeClr val="tx1"/>
                </a:solidFill>
              </a:rPr>
              <a:t>caroline</a:t>
            </a:r>
            <a:r>
              <a:rPr lang="en-US" dirty="0" smtClean="0">
                <a:solidFill>
                  <a:schemeClr val="tx1"/>
                </a:solidFill>
              </a:rPr>
              <a:t> George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College of education and human services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University of north </a:t>
            </a:r>
            <a:r>
              <a:rPr lang="en-US" dirty="0" err="1" smtClean="0">
                <a:solidFill>
                  <a:schemeClr val="tx1"/>
                </a:solidFill>
              </a:rPr>
              <a:t>florida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968" y="4352789"/>
            <a:ext cx="1967593" cy="2370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13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8000">
              <a:schemeClr val="bg2">
                <a:lumMod val="50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913774" y="992384"/>
            <a:ext cx="4873474" cy="679994"/>
          </a:xfrm>
        </p:spPr>
        <p:txBody>
          <a:bodyPr/>
          <a:lstStyle/>
          <a:p>
            <a:r>
              <a:rPr lang="en-US" sz="3200" dirty="0" smtClean="0"/>
              <a:t>conclusions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953732"/>
            <a:ext cx="5106027" cy="4264188"/>
          </a:xfrm>
        </p:spPr>
        <p:txBody>
          <a:bodyPr>
            <a:normAutofit fontScale="55000" lnSpcReduction="20000"/>
          </a:bodyPr>
          <a:lstStyle/>
          <a:p>
            <a:r>
              <a:rPr lang="en-US" sz="3600" dirty="0" smtClean="0"/>
              <a:t>Scale </a:t>
            </a:r>
            <a:r>
              <a:rPr lang="en-US" sz="3600" dirty="0"/>
              <a:t>depicted </a:t>
            </a:r>
            <a:r>
              <a:rPr lang="en-US" sz="3600" dirty="0" smtClean="0"/>
              <a:t>infrequently; grade level and topic area differences</a:t>
            </a:r>
            <a:endParaRPr lang="en-US" sz="3600" dirty="0"/>
          </a:p>
          <a:p>
            <a:r>
              <a:rPr lang="en-US" sz="3600" dirty="0" smtClean="0"/>
              <a:t>Accuracy varies with topic area</a:t>
            </a:r>
            <a:endParaRPr lang="en-US" sz="3600" dirty="0"/>
          </a:p>
          <a:p>
            <a:r>
              <a:rPr lang="en-US" sz="3600" dirty="0" smtClean="0"/>
              <a:t>photographs </a:t>
            </a:r>
            <a:r>
              <a:rPr lang="en-US" sz="3600" dirty="0"/>
              <a:t>and </a:t>
            </a:r>
            <a:r>
              <a:rPr lang="en-US" sz="3600" dirty="0" smtClean="0"/>
              <a:t>drawings most common</a:t>
            </a:r>
            <a:endParaRPr lang="en-US" sz="3600" dirty="0"/>
          </a:p>
          <a:p>
            <a:r>
              <a:rPr lang="en-US" sz="3600" dirty="0"/>
              <a:t>Minimal or no supporting information when objects not </a:t>
            </a:r>
            <a:r>
              <a:rPr lang="en-US" sz="3600" dirty="0" smtClean="0"/>
              <a:t>to scale </a:t>
            </a:r>
          </a:p>
          <a:p>
            <a:r>
              <a:rPr lang="en-US" sz="3600" dirty="0" smtClean="0"/>
              <a:t>Numeric </a:t>
            </a:r>
            <a:r>
              <a:rPr lang="en-US" sz="3600" dirty="0"/>
              <a:t>magnitudes encountered in gr. 3-8 not evident</a:t>
            </a:r>
          </a:p>
          <a:p>
            <a:pPr marL="0" indent="0">
              <a:buNone/>
            </a:pPr>
            <a:endParaRPr lang="en-US" sz="3600" dirty="0"/>
          </a:p>
          <a:p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83998" y="992384"/>
            <a:ext cx="4881804" cy="679994"/>
          </a:xfrm>
        </p:spPr>
        <p:txBody>
          <a:bodyPr/>
          <a:lstStyle/>
          <a:p>
            <a:r>
              <a:rPr lang="en-US" sz="3200" dirty="0" smtClean="0"/>
              <a:t>limitations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6060401" y="1953731"/>
            <a:ext cx="5105401" cy="3912497"/>
          </a:xfrm>
        </p:spPr>
        <p:txBody>
          <a:bodyPr/>
          <a:lstStyle/>
          <a:p>
            <a:r>
              <a:rPr lang="en-US" dirty="0" smtClean="0"/>
              <a:t>Insufficient time to develop </a:t>
            </a:r>
            <a:r>
              <a:rPr lang="en-US" dirty="0" err="1" smtClean="0"/>
              <a:t>ngss</a:t>
            </a:r>
            <a:r>
              <a:rPr lang="en-US" dirty="0" smtClean="0"/>
              <a:t>-aligned textbooks</a:t>
            </a:r>
          </a:p>
          <a:p>
            <a:r>
              <a:rPr lang="en-US" dirty="0" smtClean="0"/>
              <a:t>Meaning teachers &amp; students make of images</a:t>
            </a:r>
          </a:p>
          <a:p>
            <a:r>
              <a:rPr lang="en-US" dirty="0" smtClean="0"/>
              <a:t>is conceptual understanding improved?</a:t>
            </a:r>
          </a:p>
          <a:p>
            <a:r>
              <a:rPr lang="en-US" dirty="0" smtClean="0"/>
              <a:t>Type of support teachers need to integrate SPQ</a:t>
            </a:r>
          </a:p>
          <a:p>
            <a:r>
              <a:rPr lang="en-US" dirty="0" smtClean="0"/>
              <a:t>Is it fruitful?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66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8000">
              <a:schemeClr val="bg2">
                <a:lumMod val="50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441372" y="1528355"/>
            <a:ext cx="34419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QUESTIONS?</a:t>
            </a:r>
            <a:endParaRPr lang="en-US" sz="4800" dirty="0"/>
          </a:p>
        </p:txBody>
      </p:sp>
      <p:sp>
        <p:nvSpPr>
          <p:cNvPr id="13" name="TextBox 12"/>
          <p:cNvSpPr txBox="1"/>
          <p:nvPr/>
        </p:nvSpPr>
        <p:spPr>
          <a:xfrm>
            <a:off x="4664989" y="3605349"/>
            <a:ext cx="29947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Kim A. Cheek</a:t>
            </a:r>
          </a:p>
          <a:p>
            <a:pPr algn="ctr"/>
            <a:r>
              <a:rPr lang="en-US" sz="3200" dirty="0" smtClean="0">
                <a:hlinkClick r:id="rId2"/>
              </a:rPr>
              <a:t>k.cheek@unf.edu</a:t>
            </a:r>
            <a:endParaRPr lang="en-US" sz="32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3344092" y="5303146"/>
            <a:ext cx="66768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This research was supported by a University of North</a:t>
            </a:r>
          </a:p>
          <a:p>
            <a:pPr algn="ctr"/>
            <a:r>
              <a:rPr lang="en-US" sz="2400" dirty="0" smtClean="0"/>
              <a:t>Florida Academic Affairs scholarship grant.</a:t>
            </a:r>
          </a:p>
          <a:p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72" y="2573010"/>
            <a:ext cx="2675328" cy="273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17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620872" y="2366960"/>
          <a:ext cx="4950255" cy="3424243"/>
        </p:xfrm>
        <a:graphic>
          <a:graphicData uri="http://schemas.openxmlformats.org/drawingml/2006/table">
            <a:tbl>
              <a:tblPr firstRow="1" firstCol="1" bandRow="1"/>
              <a:tblGrid>
                <a:gridCol w="2056403">
                  <a:extLst>
                    <a:ext uri="{9D8B030D-6E8A-4147-A177-3AD203B41FA5}">
                      <a16:colId xmlns:a16="http://schemas.microsoft.com/office/drawing/2014/main" val="1499339915"/>
                    </a:ext>
                  </a:extLst>
                </a:gridCol>
                <a:gridCol w="2893852">
                  <a:extLst>
                    <a:ext uri="{9D8B030D-6E8A-4147-A177-3AD203B41FA5}">
                      <a16:colId xmlns:a16="http://schemas.microsoft.com/office/drawing/2014/main" val="2766671422"/>
                    </a:ext>
                  </a:extLst>
                </a:gridCol>
              </a:tblGrid>
              <a:tr h="1426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Coding Category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Example Image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988262"/>
                  </a:ext>
                </a:extLst>
              </a:tr>
              <a:tr h="1426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Accurate Spatial Relationship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Topographic map with scale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073431"/>
                  </a:ext>
                </a:extLst>
              </a:tr>
              <a:tr h="2853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Confusing/Ambiguous Spatial Relationship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Partial Sun and Earth; because Sun is partially visible relative sizes are ambiguous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0710116"/>
                  </a:ext>
                </a:extLst>
              </a:tr>
              <a:tr h="2853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Misrepresentation Spatial Relationship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Earths in orbit around Sun at solstices and equinoxes; All Earths are same diameter as Sun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0413777"/>
                  </a:ext>
                </a:extLst>
              </a:tr>
              <a:tr h="1426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Accurate Spatial Magnitude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Sand dunes with grain sizes labeled in mm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3791669"/>
                  </a:ext>
                </a:extLst>
              </a:tr>
              <a:tr h="2853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Confusing/Ambiguous Spatial Magnitude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Related images of sediments sorted by size but no indication if images are at the same level of magnification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1907324"/>
                  </a:ext>
                </a:extLst>
              </a:tr>
              <a:tr h="1426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Misrepresentation Spatial Magnitude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Saturn and Io; distance between them is too small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4947590"/>
                  </a:ext>
                </a:extLst>
              </a:tr>
              <a:tr h="2853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Accurate Temporal Relationship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Seafloor spreading showing older crust farther from mid-ocean ridge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3694413"/>
                  </a:ext>
                </a:extLst>
              </a:tr>
              <a:tr h="1426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Confusing/Ambiguous Temporal Relationship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Debris flow with caption that says materials can move “quickly”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066455"/>
                  </a:ext>
                </a:extLst>
              </a:tr>
              <a:tr h="1426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Misrepresentation Temporal Relationship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None found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6586337"/>
                  </a:ext>
                </a:extLst>
              </a:tr>
              <a:tr h="1426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Accurate Temporal Magnitude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Devonian Sea with caption that says 380 Ma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701504"/>
                  </a:ext>
                </a:extLst>
              </a:tr>
              <a:tr h="1426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Confusing/Ambiguous Temporal Magnitude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Steel and paper clips; caption says they last a “long time”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9758682"/>
                  </a:ext>
                </a:extLst>
              </a:tr>
              <a:tr h="1426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Misrepresentation Temporal Magnitude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Timeline not to scale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1030494"/>
                  </a:ext>
                </a:extLst>
              </a:tr>
              <a:tr h="1426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Accurate Numeric Relationship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None found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461567"/>
                  </a:ext>
                </a:extLst>
              </a:tr>
              <a:tr h="1426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Confusing/Ambiguous Numeric Relationship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None found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8998660"/>
                  </a:ext>
                </a:extLst>
              </a:tr>
              <a:tr h="1426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Misrepresentation Numeric Relationship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None found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3268055"/>
                  </a:ext>
                </a:extLst>
              </a:tr>
              <a:tr h="1426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Accurate Numeric Magnitude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Table listing number of moons of Jupiter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182343"/>
                  </a:ext>
                </a:extLst>
              </a:tr>
              <a:tr h="2853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Confusing/Ambiguous Numeric Magnitude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Development of a rift valley; caption says “numerous” cracks develop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1932936"/>
                  </a:ext>
                </a:extLst>
              </a:tr>
              <a:tr h="1426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Misrepresentation Numeric Magnitude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None found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0039718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288847"/>
              </p:ext>
            </p:extLst>
          </p:nvPr>
        </p:nvGraphicFramePr>
        <p:xfrm>
          <a:off x="2666999" y="1092495"/>
          <a:ext cx="7077892" cy="5677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40252">
                  <a:extLst>
                    <a:ext uri="{9D8B030D-6E8A-4147-A177-3AD203B41FA5}">
                      <a16:colId xmlns:a16="http://schemas.microsoft.com/office/drawing/2014/main" val="2628532707"/>
                    </a:ext>
                  </a:extLst>
                </a:gridCol>
                <a:gridCol w="4137640">
                  <a:extLst>
                    <a:ext uri="{9D8B030D-6E8A-4147-A177-3AD203B41FA5}">
                      <a16:colId xmlns:a16="http://schemas.microsoft.com/office/drawing/2014/main" val="773877849"/>
                    </a:ext>
                  </a:extLst>
                </a:gridCol>
              </a:tblGrid>
              <a:tr h="2034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Coding Category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Example Image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2547626035"/>
                  </a:ext>
                </a:extLst>
              </a:tr>
              <a:tr h="2034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Accurate Spatial Relationship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Topographic map with scale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3104230455"/>
                  </a:ext>
                </a:extLst>
              </a:tr>
              <a:tr h="419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Confusing/Ambiguous Spatial Relationship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Partial Sun and Earth; because Sun is partially visible relative sizes are ambiguous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2743593229"/>
                  </a:ext>
                </a:extLst>
              </a:tr>
              <a:tr h="419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Misrepresentation Spatial Relationship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 Earths in orbit around Sun at solstices and equinoxes; All Earths are same diameter as Sun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2131031214"/>
                  </a:ext>
                </a:extLst>
              </a:tr>
              <a:tr h="2034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Accurate Spatial Magnitude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Sand dunes with grain sizes labeled in mm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1250724639"/>
                  </a:ext>
                </a:extLst>
              </a:tr>
              <a:tr h="419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Confusing/Ambiguous Spatial Magnitude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Related images of sediments sorted by size but no indication if images are at the same level of magnification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392006722"/>
                  </a:ext>
                </a:extLst>
              </a:tr>
              <a:tr h="2034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Misrepresentation Spatial Magnitude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Saturn and Io; distance between them is too small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205482327"/>
                  </a:ext>
                </a:extLst>
              </a:tr>
              <a:tr h="419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Accurate Temporal Relationship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Seafloor spreading showing older crust farther from mid-ocean ridge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657550434"/>
                  </a:ext>
                </a:extLst>
              </a:tr>
              <a:tr h="419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Confusing/Ambiguous Temporal Relationship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Debris flow with caption that says materials can move “quickly”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3712737641"/>
                  </a:ext>
                </a:extLst>
              </a:tr>
              <a:tr h="2034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Misrepresentation Temporal Relationship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None found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2300373925"/>
                  </a:ext>
                </a:extLst>
              </a:tr>
              <a:tr h="2034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Accurate Temporal Magnitude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Devonian Sea with caption that says 380 Ma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3367156460"/>
                  </a:ext>
                </a:extLst>
              </a:tr>
              <a:tr h="419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Confusing/Ambiguous Temporal Magnitude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Steel and paper clips; caption says they last a “long time”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410167882"/>
                  </a:ext>
                </a:extLst>
              </a:tr>
              <a:tr h="2034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Misrepresentation Temporal Magnitude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Timeline not to scale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379522841"/>
                  </a:ext>
                </a:extLst>
              </a:tr>
              <a:tr h="2034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Accurate Numeric Relationship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None found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3720115315"/>
                  </a:ext>
                </a:extLst>
              </a:tr>
              <a:tr h="419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Confusing/Ambiguous Numeric Relationship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None found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3151168212"/>
                  </a:ext>
                </a:extLst>
              </a:tr>
              <a:tr h="2034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Misrepresentation Numeric Relationship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None found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3693270715"/>
                  </a:ext>
                </a:extLst>
              </a:tr>
              <a:tr h="2034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Accurate Numeric Magnitude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Table listing number of moons of Jupiter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3990934249"/>
                  </a:ext>
                </a:extLst>
              </a:tr>
              <a:tr h="419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Confusing/Ambiguous Numeric Magnitude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Development of a rift valley; caption says “numerous” cracks develop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838205177"/>
                  </a:ext>
                </a:extLst>
              </a:tr>
              <a:tr h="2034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Misrepresentation Numeric Magnitude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None found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0" marR="55830" marT="0" marB="0"/>
                </a:tc>
                <a:extLst>
                  <a:ext uri="{0D108BD9-81ED-4DB2-BD59-A6C34878D82A}">
                    <a16:rowId xmlns:a16="http://schemas.microsoft.com/office/drawing/2014/main" val="2451674989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32629" y="384609"/>
            <a:ext cx="912672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 A. Examples of Images Coded Accurate, Confusing/Ambiguous, or Misrepresentation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77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8000">
              <a:schemeClr val="bg2">
                <a:lumMod val="50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271813"/>
            <a:ext cx="10364451" cy="1205295"/>
          </a:xfrm>
        </p:spPr>
        <p:txBody>
          <a:bodyPr>
            <a:normAutofit/>
          </a:bodyPr>
          <a:lstStyle/>
          <a:p>
            <a:r>
              <a:rPr lang="en-US" sz="4800" dirty="0" smtClean="0"/>
              <a:t>Defining Scale*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149" y="1477107"/>
            <a:ext cx="10363826" cy="479708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800" dirty="0"/>
              <a:t>Spatial, temporal, or numeric </a:t>
            </a:r>
            <a:r>
              <a:rPr lang="en-US" sz="3800" b="1" i="1" dirty="0"/>
              <a:t>magnitude </a:t>
            </a:r>
            <a:r>
              <a:rPr lang="en-US" sz="3800" dirty="0"/>
              <a:t>of an object or event; measurable in standard or nonstandard units:</a:t>
            </a:r>
          </a:p>
          <a:p>
            <a:pPr marL="0" indent="0">
              <a:buNone/>
            </a:pPr>
            <a:r>
              <a:rPr lang="en-US" sz="3800" dirty="0"/>
              <a:t>	km, AU, days, years, many, small, short, long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3800" dirty="0"/>
              <a:t>Spatial, temporal, or numeric </a:t>
            </a:r>
            <a:r>
              <a:rPr lang="en-US" sz="3800" b="1" i="1" dirty="0"/>
              <a:t>relationship</a:t>
            </a:r>
            <a:r>
              <a:rPr lang="en-US" sz="3800" dirty="0"/>
              <a:t> between objects or events; includes formal proportional relationships and informal descriptors:</a:t>
            </a:r>
          </a:p>
          <a:p>
            <a:pPr marL="0" indent="0">
              <a:buNone/>
            </a:pPr>
            <a:r>
              <a:rPr lang="en-US" sz="3800" dirty="0"/>
              <a:t>	1:625,000, larger, smaller, shorter, </a:t>
            </a:r>
            <a:r>
              <a:rPr lang="en-US" sz="3800" dirty="0" smtClean="0"/>
              <a:t>longer</a:t>
            </a:r>
          </a:p>
          <a:p>
            <a:pPr marL="0" indent="0" algn="ctr">
              <a:buNone/>
            </a:pPr>
            <a:r>
              <a:rPr lang="en-US" sz="3800" dirty="0" smtClean="0"/>
              <a:t>*(</a:t>
            </a:r>
            <a:r>
              <a:rPr lang="en-US" sz="3800" dirty="0"/>
              <a:t>from Cheek, </a:t>
            </a:r>
            <a:r>
              <a:rPr lang="en-US" sz="3800" dirty="0" err="1"/>
              <a:t>LaDue</a:t>
            </a:r>
            <a:r>
              <a:rPr lang="en-US" sz="3800" dirty="0"/>
              <a:t>, and Shipley, 2017</a:t>
            </a:r>
            <a:r>
              <a:rPr lang="en-US" sz="3800" dirty="0" smtClean="0"/>
              <a:t>)</a:t>
            </a:r>
          </a:p>
          <a:p>
            <a:pPr marL="0" indent="0" algn="ctr">
              <a:buNone/>
            </a:pPr>
            <a:endParaRPr lang="en-US" sz="5100" i="1" dirty="0" smtClean="0"/>
          </a:p>
          <a:p>
            <a:pPr marL="0" indent="0" algn="ctr">
              <a:buNone/>
            </a:pPr>
            <a:endParaRPr lang="en-US" sz="5100" dirty="0"/>
          </a:p>
        </p:txBody>
      </p:sp>
    </p:spTree>
    <p:extLst>
      <p:ext uri="{BB962C8B-B14F-4D97-AF65-F5344CB8AC3E}">
        <p14:creationId xmlns:p14="http://schemas.microsoft.com/office/powerpoint/2010/main" val="100597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8000">
              <a:schemeClr val="bg2">
                <a:lumMod val="50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Learners’ </a:t>
            </a:r>
            <a:r>
              <a:rPr lang="en-US" sz="4800" smtClean="0"/>
              <a:t>understanding of </a:t>
            </a:r>
            <a:r>
              <a:rPr lang="en-US" sz="4800" smtClean="0"/>
              <a:t>scale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pPr lvl="0">
              <a:lnSpc>
                <a:spcPct val="90000"/>
              </a:lnSpc>
              <a:buClrTx/>
            </a:pPr>
            <a:r>
              <a:rPr lang="en-US" sz="3000" cap="none" dirty="0" smtClean="0">
                <a:latin typeface="Tw Cen MT" panose="020B0602020104020603" pitchFamily="34" charset="0"/>
              </a:rPr>
              <a:t>Crosscutting Concept in </a:t>
            </a:r>
            <a:r>
              <a:rPr lang="en-US" sz="3000" cap="none" dirty="0" smtClean="0">
                <a:latin typeface="Tw Cen MT" panose="020B0602020104020603" pitchFamily="34" charset="0"/>
              </a:rPr>
              <a:t>NGSS</a:t>
            </a:r>
            <a:r>
              <a:rPr lang="en-US" sz="3000" cap="none" dirty="0" smtClean="0">
                <a:latin typeface="Tw Cen MT" panose="020B0602020104020603" pitchFamily="34" charset="0"/>
              </a:rPr>
              <a:t> </a:t>
            </a:r>
            <a:r>
              <a:rPr lang="en-US" sz="3000" cap="none" dirty="0" smtClean="0">
                <a:latin typeface="Tw Cen MT" panose="020B0602020104020603" pitchFamily="34" charset="0"/>
              </a:rPr>
              <a:t>(Fick, 2018; Osborne et al., 2018)</a:t>
            </a:r>
            <a:endParaRPr lang="en-US" sz="3000" cap="none" dirty="0">
              <a:latin typeface="Tw Cen MT" panose="020B0602020104020603" pitchFamily="34" charset="0"/>
            </a:endParaRPr>
          </a:p>
          <a:p>
            <a:pPr lvl="0">
              <a:lnSpc>
                <a:spcPct val="90000"/>
              </a:lnSpc>
              <a:buClrTx/>
            </a:pPr>
            <a:r>
              <a:rPr lang="en-US" sz="3000" cap="none" dirty="0">
                <a:latin typeface="Tw Cen MT" panose="020B0602020104020603" pitchFamily="34" charset="0"/>
              </a:rPr>
              <a:t>Widespread difficulty estimating spatial (Delgado et al., 2017; Jones et al., 2008, </a:t>
            </a:r>
            <a:r>
              <a:rPr lang="en-US" sz="3000" cap="none" dirty="0" err="1">
                <a:latin typeface="Tw Cen MT" panose="020B0602020104020603" pitchFamily="34" charset="0"/>
              </a:rPr>
              <a:t>Tretter</a:t>
            </a:r>
            <a:r>
              <a:rPr lang="en-US" sz="3000" cap="none" dirty="0">
                <a:latin typeface="Tw Cen MT" panose="020B0602020104020603" pitchFamily="34" charset="0"/>
              </a:rPr>
              <a:t> et al., 2006) and temporal (</a:t>
            </a:r>
            <a:r>
              <a:rPr lang="en-US" sz="3000" cap="none" dirty="0" err="1">
                <a:latin typeface="Tw Cen MT" panose="020B0602020104020603" pitchFamily="34" charset="0"/>
              </a:rPr>
              <a:t>Catley</a:t>
            </a:r>
            <a:r>
              <a:rPr lang="en-US" sz="3000" cap="none" dirty="0">
                <a:latin typeface="Tw Cen MT" panose="020B0602020104020603" pitchFamily="34" charset="0"/>
              </a:rPr>
              <a:t> &amp; </a:t>
            </a:r>
            <a:r>
              <a:rPr lang="en-US" sz="3000" cap="none" dirty="0" err="1">
                <a:latin typeface="Tw Cen MT" panose="020B0602020104020603" pitchFamily="34" charset="0"/>
              </a:rPr>
              <a:t>Novick</a:t>
            </a:r>
            <a:r>
              <a:rPr lang="en-US" sz="3000" cap="none" dirty="0">
                <a:latin typeface="Tw Cen MT" panose="020B0602020104020603" pitchFamily="34" charset="0"/>
              </a:rPr>
              <a:t>, 2009; Cheek, 2013; Delgado, 2013; Trend, 2000) magnitude  at extremes of scale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3000" cap="none" dirty="0">
                <a:latin typeface="Tw Cen MT" panose="020B0602020104020603" pitchFamily="34" charset="0"/>
              </a:rPr>
              <a:t>Relative estimation better than absolute (</a:t>
            </a:r>
            <a:r>
              <a:rPr lang="en-US" sz="3000" cap="none" dirty="0" err="1">
                <a:latin typeface="Tw Cen MT" panose="020B0602020104020603" pitchFamily="34" charset="0"/>
              </a:rPr>
              <a:t>Libarkin</a:t>
            </a:r>
            <a:r>
              <a:rPr lang="en-US" sz="3000" cap="none" dirty="0">
                <a:latin typeface="Tw Cen MT" panose="020B0602020104020603" pitchFamily="34" charset="0"/>
              </a:rPr>
              <a:t> et al., 2007; Trend, 2000; </a:t>
            </a:r>
            <a:r>
              <a:rPr lang="en-US" sz="3000" cap="none" dirty="0" err="1">
                <a:latin typeface="Tw Cen MT" panose="020B0602020104020603" pitchFamily="34" charset="0"/>
              </a:rPr>
              <a:t>Tretter</a:t>
            </a:r>
            <a:r>
              <a:rPr lang="en-US" sz="3000" cap="none" dirty="0">
                <a:latin typeface="Tw Cen MT" panose="020B0602020104020603" pitchFamily="34" charset="0"/>
              </a:rPr>
              <a:t> et al., 2006)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3000" cap="none" dirty="0">
                <a:latin typeface="Tw Cen MT" panose="020B0602020104020603" pitchFamily="34" charset="0"/>
              </a:rPr>
              <a:t>Number magnitude estimation improves with age (</a:t>
            </a:r>
            <a:r>
              <a:rPr lang="en-US" sz="3000" cap="none" dirty="0" err="1">
                <a:latin typeface="Tw Cen MT" panose="020B0602020104020603" pitchFamily="34" charset="0"/>
              </a:rPr>
              <a:t>Siegler</a:t>
            </a:r>
            <a:r>
              <a:rPr lang="en-US" sz="3000" cap="none" dirty="0">
                <a:latin typeface="Tw Cen MT" panose="020B0602020104020603" pitchFamily="34" charset="0"/>
              </a:rPr>
              <a:t> &amp; </a:t>
            </a:r>
            <a:r>
              <a:rPr lang="en-US" sz="3000" cap="none" dirty="0" err="1">
                <a:latin typeface="Tw Cen MT" panose="020B0602020104020603" pitchFamily="34" charset="0"/>
              </a:rPr>
              <a:t>Opfer</a:t>
            </a:r>
            <a:r>
              <a:rPr lang="en-US" sz="3000" cap="none" dirty="0">
                <a:latin typeface="Tw Cen MT" panose="020B0602020104020603" pitchFamily="34" charset="0"/>
              </a:rPr>
              <a:t>, 2003) but remains challenging for adults at unfamiliar scales (</a:t>
            </a:r>
            <a:r>
              <a:rPr lang="en-US" sz="3000" cap="none" dirty="0" err="1">
                <a:latin typeface="Tw Cen MT" panose="020B0602020104020603" pitchFamily="34" charset="0"/>
              </a:rPr>
              <a:t>Landy</a:t>
            </a:r>
            <a:r>
              <a:rPr lang="en-US" sz="3000" cap="none" dirty="0">
                <a:latin typeface="Tw Cen MT" panose="020B0602020104020603" pitchFamily="34" charset="0"/>
              </a:rPr>
              <a:t> et al., 2016)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72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8000">
              <a:schemeClr val="bg2">
                <a:lumMod val="50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Textbooks in science instruction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>
              <a:lnSpc>
                <a:spcPct val="90000"/>
              </a:lnSpc>
              <a:buClrTx/>
            </a:pPr>
            <a:r>
              <a:rPr lang="en-US" sz="2800" cap="none" dirty="0">
                <a:latin typeface="Tw Cen MT" panose="020B0602020104020603" pitchFamily="34" charset="0"/>
              </a:rPr>
              <a:t>Major driver of instructional content and delivery (</a:t>
            </a:r>
            <a:r>
              <a:rPr lang="en-US" sz="2800" cap="none" dirty="0" err="1">
                <a:latin typeface="Tw Cen MT" panose="020B0602020104020603" pitchFamily="34" charset="0"/>
              </a:rPr>
              <a:t>Abd</a:t>
            </a:r>
            <a:r>
              <a:rPr lang="en-US" sz="2800" cap="none" dirty="0">
                <a:latin typeface="Tw Cen MT" panose="020B0602020104020603" pitchFamily="34" charset="0"/>
              </a:rPr>
              <a:t>-El-</a:t>
            </a:r>
            <a:r>
              <a:rPr lang="en-US" sz="2800" cap="none" dirty="0" err="1">
                <a:latin typeface="Tw Cen MT" panose="020B0602020104020603" pitchFamily="34" charset="0"/>
              </a:rPr>
              <a:t>Khalick</a:t>
            </a:r>
            <a:r>
              <a:rPr lang="en-US" sz="2800" cap="none" dirty="0">
                <a:latin typeface="Tw Cen MT" panose="020B0602020104020603" pitchFamily="34" charset="0"/>
              </a:rPr>
              <a:t> et al., 2017)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cap="none" dirty="0">
                <a:latin typeface="Tw Cen MT" panose="020B0602020104020603" pitchFamily="34" charset="0"/>
              </a:rPr>
              <a:t>Figures (photographs, drawings, diagrams, maps, graphs, tables, timelines) are source of many of the examples of natural phenomena students see in classroom (Kelly, 2007)</a:t>
            </a:r>
          </a:p>
          <a:p>
            <a:pPr lvl="0">
              <a:lnSpc>
                <a:spcPct val="90000"/>
              </a:lnSpc>
              <a:buClrTx/>
            </a:pPr>
            <a:r>
              <a:rPr lang="en-US" sz="2800" cap="none" dirty="0">
                <a:latin typeface="Tw Cen MT" panose="020B0602020104020603" pitchFamily="34" charset="0"/>
              </a:rPr>
              <a:t>Relatively low self-efficacy of K-8 science teachers leads to overreliance on textbooks for instructional design and delivery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68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8000">
              <a:schemeClr val="bg2">
                <a:lumMod val="50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1522" y="1240971"/>
            <a:ext cx="10351752" cy="3683726"/>
          </a:xfrm>
        </p:spPr>
        <p:txBody>
          <a:bodyPr>
            <a:normAutofit/>
          </a:bodyPr>
          <a:lstStyle/>
          <a:p>
            <a:pPr lvl="0" hangingPunct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How do images in select K-8 science textbooks depict information about spatial, temporal, and numeric scale as magnitude and as relationship?</a:t>
            </a:r>
          </a:p>
        </p:txBody>
      </p:sp>
    </p:spTree>
    <p:extLst>
      <p:ext uri="{BB962C8B-B14F-4D97-AF65-F5344CB8AC3E}">
        <p14:creationId xmlns:p14="http://schemas.microsoft.com/office/powerpoint/2010/main" val="76093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8000">
              <a:schemeClr val="bg2">
                <a:lumMod val="50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305008"/>
            <a:ext cx="10364451" cy="1596177"/>
          </a:xfrm>
        </p:spPr>
        <p:txBody>
          <a:bodyPr>
            <a:normAutofit/>
          </a:bodyPr>
          <a:lstStyle/>
          <a:p>
            <a:r>
              <a:rPr lang="en-US" sz="5400" dirty="0" smtClean="0"/>
              <a:t>methods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02674"/>
            <a:ext cx="10363826" cy="3824403"/>
          </a:xfrm>
        </p:spPr>
        <p:txBody>
          <a:bodyPr>
            <a:normAutofit fontScale="47500" lnSpcReduction="20000"/>
          </a:bodyPr>
          <a:lstStyle/>
          <a:p>
            <a:r>
              <a:rPr lang="en-US" sz="5100" dirty="0" smtClean="0"/>
              <a:t>Most </a:t>
            </a:r>
            <a:r>
              <a:rPr lang="en-US" sz="5100" dirty="0"/>
              <a:t>recent editions of a sample of K-8 science textbooks for CA, FL, and </a:t>
            </a:r>
            <a:r>
              <a:rPr lang="en-US" sz="5100" dirty="0" err="1" smtClean="0"/>
              <a:t>Tx</a:t>
            </a:r>
            <a:r>
              <a:rPr lang="en-US" sz="5100" dirty="0" smtClean="0"/>
              <a:t>, (3 publishers = 70</a:t>
            </a:r>
            <a:r>
              <a:rPr lang="en-US" sz="5100" dirty="0"/>
              <a:t>% of U.S. textbook market)</a:t>
            </a:r>
          </a:p>
          <a:p>
            <a:r>
              <a:rPr lang="en-US" sz="5100" dirty="0" smtClean="0"/>
              <a:t>content analysis: </a:t>
            </a:r>
            <a:r>
              <a:rPr lang="en-US" sz="5100" dirty="0"/>
              <a:t>accuracy of scale information, type of image (photograph, drawing, map, table graph, timeline)</a:t>
            </a:r>
          </a:p>
          <a:p>
            <a:r>
              <a:rPr lang="en-US" sz="5100" dirty="0"/>
              <a:t>Analyzed by grade bands (K-2, 3-5, 6-8)</a:t>
            </a:r>
          </a:p>
          <a:p>
            <a:r>
              <a:rPr lang="en-US" sz="5100" dirty="0" smtClean="0"/>
              <a:t>Only Images on instructional pages, coded once, </a:t>
            </a:r>
            <a:r>
              <a:rPr lang="en-US" sz="5100" dirty="0"/>
              <a:t>time lapse images showing change over time (e.g., shadow length), coded </a:t>
            </a:r>
            <a:r>
              <a:rPr lang="en-US" sz="5100" dirty="0" smtClean="0"/>
              <a:t>singly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19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8000">
              <a:schemeClr val="bg2">
                <a:lumMod val="50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754730"/>
              </p:ext>
            </p:extLst>
          </p:nvPr>
        </p:nvGraphicFramePr>
        <p:xfrm>
          <a:off x="156755" y="509450"/>
          <a:ext cx="11913328" cy="530658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701904">
                  <a:extLst>
                    <a:ext uri="{9D8B030D-6E8A-4147-A177-3AD203B41FA5}">
                      <a16:colId xmlns:a16="http://schemas.microsoft.com/office/drawing/2014/main" val="2264284066"/>
                    </a:ext>
                  </a:extLst>
                </a:gridCol>
                <a:gridCol w="1701904">
                  <a:extLst>
                    <a:ext uri="{9D8B030D-6E8A-4147-A177-3AD203B41FA5}">
                      <a16:colId xmlns:a16="http://schemas.microsoft.com/office/drawing/2014/main" val="647319640"/>
                    </a:ext>
                  </a:extLst>
                </a:gridCol>
                <a:gridCol w="1701904">
                  <a:extLst>
                    <a:ext uri="{9D8B030D-6E8A-4147-A177-3AD203B41FA5}">
                      <a16:colId xmlns:a16="http://schemas.microsoft.com/office/drawing/2014/main" val="1521165711"/>
                    </a:ext>
                  </a:extLst>
                </a:gridCol>
                <a:gridCol w="1701904">
                  <a:extLst>
                    <a:ext uri="{9D8B030D-6E8A-4147-A177-3AD203B41FA5}">
                      <a16:colId xmlns:a16="http://schemas.microsoft.com/office/drawing/2014/main" val="367508097"/>
                    </a:ext>
                  </a:extLst>
                </a:gridCol>
                <a:gridCol w="1701904">
                  <a:extLst>
                    <a:ext uri="{9D8B030D-6E8A-4147-A177-3AD203B41FA5}">
                      <a16:colId xmlns:a16="http://schemas.microsoft.com/office/drawing/2014/main" val="1751832828"/>
                    </a:ext>
                  </a:extLst>
                </a:gridCol>
                <a:gridCol w="1701904">
                  <a:extLst>
                    <a:ext uri="{9D8B030D-6E8A-4147-A177-3AD203B41FA5}">
                      <a16:colId xmlns:a16="http://schemas.microsoft.com/office/drawing/2014/main" val="3790918933"/>
                    </a:ext>
                  </a:extLst>
                </a:gridCol>
                <a:gridCol w="1701904">
                  <a:extLst>
                    <a:ext uri="{9D8B030D-6E8A-4147-A177-3AD203B41FA5}">
                      <a16:colId xmlns:a16="http://schemas.microsoft.com/office/drawing/2014/main" val="995097295"/>
                    </a:ext>
                  </a:extLst>
                </a:gridCol>
              </a:tblGrid>
              <a:tr h="978549">
                <a:tc rowSpan="2"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Grade Band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Astronomy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Earth</a:t>
                      </a:r>
                      <a:r>
                        <a:rPr lang="en-US" baseline="0" dirty="0" smtClean="0"/>
                        <a:t> Materials &amp; Processes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Weather &amp; Climate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145746"/>
                  </a:ext>
                </a:extLst>
              </a:tr>
              <a:tr h="87177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Mean Images per Page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Images</a:t>
                      </a:r>
                      <a:r>
                        <a:rPr lang="en-US" sz="1800" baseline="0" dirty="0" smtClean="0"/>
                        <a:t> Depicting Scale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Mean Images per Page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Images</a:t>
                      </a:r>
                      <a:r>
                        <a:rPr lang="en-US" sz="1800" baseline="0" dirty="0" smtClean="0"/>
                        <a:t> Depicting Scale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Mean Images per Page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Images</a:t>
                      </a:r>
                      <a:r>
                        <a:rPr lang="en-US" sz="1800" baseline="0" dirty="0" smtClean="0"/>
                        <a:t> Depicting Scale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693669"/>
                  </a:ext>
                </a:extLst>
              </a:tr>
              <a:tr h="12063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192169"/>
                  </a:ext>
                </a:extLst>
              </a:tr>
              <a:tr h="112493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3-5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479385"/>
                  </a:ext>
                </a:extLst>
              </a:tr>
              <a:tr h="112493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6-8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456355"/>
                  </a:ext>
                </a:extLst>
              </a:tr>
            </a:tbl>
          </a:graphicData>
        </a:graphic>
      </p:graphicFrame>
      <p:sp>
        <p:nvSpPr>
          <p:cNvPr id="4" name="Oval 3"/>
          <p:cNvSpPr/>
          <p:nvPr/>
        </p:nvSpPr>
        <p:spPr>
          <a:xfrm>
            <a:off x="2625635" y="222068"/>
            <a:ext cx="5812971" cy="9144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27017" y="2259874"/>
            <a:ext cx="770709" cy="1867989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29045" y="2259874"/>
            <a:ext cx="966651" cy="29652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29045" y="5884065"/>
            <a:ext cx="108878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all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Table 1. Mean Number of images and percentage depicting scale by grade band and topic area.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142748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8000">
              <a:schemeClr val="bg2">
                <a:lumMod val="50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3149" y="291946"/>
            <a:ext cx="10364451" cy="1236409"/>
          </a:xfrm>
        </p:spPr>
        <p:txBody>
          <a:bodyPr/>
          <a:lstStyle/>
          <a:p>
            <a:r>
              <a:rPr lang="en-US" dirty="0" smtClean="0"/>
              <a:t>Accuracy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913774" y="1332411"/>
            <a:ext cx="10363826" cy="445878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Greater accuracy: K-2 images as a whole, temporal magnitude </a:t>
            </a:r>
            <a:r>
              <a:rPr lang="en-US" sz="2800" i="1" dirty="0" smtClean="0"/>
              <a:t>(astronomy and weather &amp; climate), </a:t>
            </a:r>
            <a:r>
              <a:rPr lang="en-US" sz="2800" dirty="0" smtClean="0"/>
              <a:t>numeric magnitude</a:t>
            </a:r>
          </a:p>
          <a:p>
            <a:r>
              <a:rPr lang="en-US" sz="2800" dirty="0" smtClean="0"/>
              <a:t>Less accuracy: gr. 3-5 and 6-8 as a whole, temporal magnitude </a:t>
            </a:r>
            <a:r>
              <a:rPr lang="en-US" sz="2800" i="1" dirty="0" smtClean="0"/>
              <a:t>(earth materials &amp; processes), </a:t>
            </a:r>
            <a:r>
              <a:rPr lang="en-US" sz="2800" dirty="0" smtClean="0"/>
              <a:t>spatial relationship (</a:t>
            </a:r>
            <a:r>
              <a:rPr lang="en-US" sz="2800" i="1" dirty="0" smtClean="0"/>
              <a:t>astronomy), </a:t>
            </a:r>
            <a:r>
              <a:rPr lang="en-US" sz="2800" dirty="0" smtClean="0"/>
              <a:t>temporal relationship (</a:t>
            </a:r>
            <a:r>
              <a:rPr lang="en-US" sz="2800" i="1" dirty="0" smtClean="0"/>
              <a:t>earth materials &amp; processes)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6077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8000">
              <a:schemeClr val="bg2">
                <a:lumMod val="50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86375"/>
              </p:ext>
            </p:extLst>
          </p:nvPr>
        </p:nvGraphicFramePr>
        <p:xfrm>
          <a:off x="1012874" y="844062"/>
          <a:ext cx="10424160" cy="6013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741190" y="13065"/>
            <a:ext cx="7341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Figure 1. Image Type Frequency by Topic Area and Grade Band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279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358</TotalTime>
  <Words>1006</Words>
  <Application>Microsoft Office PowerPoint</Application>
  <PresentationFormat>Widescreen</PresentationFormat>
  <Paragraphs>159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Tw Cen MT</vt:lpstr>
      <vt:lpstr>Droplet</vt:lpstr>
      <vt:lpstr>Storytelling in Geoscience Research: An Analysis of K-8 Science Textbooks and their Treatment of Scale in ESS</vt:lpstr>
      <vt:lpstr>Defining Scale*</vt:lpstr>
      <vt:lpstr>Learners’ understanding of scale</vt:lpstr>
      <vt:lpstr>Textbooks in science instruction</vt:lpstr>
      <vt:lpstr> How do images in select K-8 science textbooks depict information about spatial, temporal, and numeric scale as magnitude and as relationship?</vt:lpstr>
      <vt:lpstr>methods</vt:lpstr>
      <vt:lpstr>PowerPoint Presentation</vt:lpstr>
      <vt:lpstr>Accuracy</vt:lpstr>
      <vt:lpstr>PowerPoint Presentation</vt:lpstr>
      <vt:lpstr>PowerPoint Presentation</vt:lpstr>
      <vt:lpstr>PowerPoint Presentation</vt:lpstr>
      <vt:lpstr>PowerPoint Presentation</vt:lpstr>
    </vt:vector>
  </TitlesOfParts>
  <Company>University of North Florida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textbook images in k-8 science textbooks support learning about scale, proportion, and quantity?</dc:title>
  <dc:creator>Cheek, Kim</dc:creator>
  <cp:lastModifiedBy>Cheek, Kim</cp:lastModifiedBy>
  <cp:revision>26</cp:revision>
  <dcterms:created xsi:type="dcterms:W3CDTF">2018-06-27T18:50:46Z</dcterms:created>
  <dcterms:modified xsi:type="dcterms:W3CDTF">2018-11-04T13:23:40Z</dcterms:modified>
</cp:coreProperties>
</file>