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7" r:id="rId2"/>
  </p:sldIdLst>
  <p:sldSz cx="43891200" cy="329184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50"/>
    <a:srgbClr val="FFBF0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E9451-A1C6-6077-955D-0FAB439DB5F5}" v="2" dt="2018-10-31T17:41:07.909"/>
    <p1510:client id="{27AA7433-F76C-BD85-36A9-DE9EFE94000E}" v="1" dt="2018-10-31T20:01:29.196"/>
    <p1510:client id="{56A3717B-483F-7972-8939-E5CF86D226CA}" v="3" dt="2018-10-31T23:46:17.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92448" autoAdjust="0"/>
  </p:normalViewPr>
  <p:slideViewPr>
    <p:cSldViewPr snapToGrid="0">
      <p:cViewPr varScale="1">
        <p:scale>
          <a:sx n="23" d="100"/>
          <a:sy n="23" d="100"/>
        </p:scale>
        <p:origin x="1218" y="1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microsoft.com/office/2015/10/relationships/revisionInfo" Target="revisionInfo.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560815-6E2A-44A4-90FE-5A0F6C9B0A5D}" type="datetimeFigureOut">
              <a:rPr lang="es-CO" smtClean="0"/>
              <a:t>2/11/2018</a:t>
            </a:fld>
            <a:endParaRPr lang="es-CO"/>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6556DF-0E86-4DEC-B2EA-5BA94596ABD0}" type="slidenum">
              <a:rPr lang="es-CO" smtClean="0"/>
              <a:t>‹Nº›</a:t>
            </a:fld>
            <a:endParaRPr lang="es-CO"/>
          </a:p>
        </p:txBody>
      </p:sp>
    </p:spTree>
    <p:extLst>
      <p:ext uri="{BB962C8B-B14F-4D97-AF65-F5344CB8AC3E}">
        <p14:creationId xmlns:p14="http://schemas.microsoft.com/office/powerpoint/2010/main" val="115714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06556DF-0E86-4DEC-B2EA-5BA94596ABD0}" type="slidenum">
              <a:rPr lang="es-CO" smtClean="0"/>
              <a:t>1</a:t>
            </a:fld>
            <a:endParaRPr lang="es-CO"/>
          </a:p>
        </p:txBody>
      </p:sp>
    </p:spTree>
    <p:extLst>
      <p:ext uri="{BB962C8B-B14F-4D97-AF65-F5344CB8AC3E}">
        <p14:creationId xmlns:p14="http://schemas.microsoft.com/office/powerpoint/2010/main" val="369431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486400" y="5387342"/>
            <a:ext cx="32918400" cy="11460480"/>
          </a:xfrm>
        </p:spPr>
        <p:txBody>
          <a:bodyPr anchor="b"/>
          <a:lstStyle>
            <a:lvl1pPr algn="ctr">
              <a:defRPr sz="21600"/>
            </a:lvl1pPr>
          </a:lstStyle>
          <a:p>
            <a:r>
              <a:rPr lang="es-ES_tradnl" smtClean="0"/>
              <a:t>Clic para editar título</a:t>
            </a:r>
            <a:endParaRPr lang="es-ES_tradnl"/>
          </a:p>
        </p:txBody>
      </p:sp>
      <p:sp>
        <p:nvSpPr>
          <p:cNvPr id="3" name="Subtítulo 2"/>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40771E8B-6CA5-40B2-8038-0E112F3DAC1C}" type="datetimeFigureOut">
              <a:rPr lang="es-ES" smtClean="0"/>
              <a:t>02/11/2018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0771E8B-6CA5-40B2-8038-0E112F3DAC1C}" type="datetimeFigureOut">
              <a:rPr lang="es-ES" smtClean="0"/>
              <a:t>02/11/2018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409640" y="1752600"/>
            <a:ext cx="9464040" cy="27896822"/>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3017520" y="1752600"/>
            <a:ext cx="27843480" cy="27896822"/>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0771E8B-6CA5-40B2-8038-0E112F3DAC1C}" type="datetimeFigureOut">
              <a:rPr lang="es-ES" smtClean="0"/>
              <a:t>02/11/2018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0771E8B-6CA5-40B2-8038-0E112F3DAC1C}" type="datetimeFigureOut">
              <a:rPr lang="es-ES" smtClean="0"/>
              <a:t>02/11/2018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994660" y="8206745"/>
            <a:ext cx="37856160" cy="13693138"/>
          </a:xfrm>
        </p:spPr>
        <p:txBody>
          <a:bodyPr anchor="b"/>
          <a:lstStyle>
            <a:lvl1pPr>
              <a:defRPr sz="21600"/>
            </a:lvl1pPr>
          </a:lstStyle>
          <a:p>
            <a:r>
              <a:rPr lang="es-ES_tradnl" smtClean="0"/>
              <a:t>Clic para editar título</a:t>
            </a:r>
            <a:endParaRPr lang="es-ES_tradnl"/>
          </a:p>
        </p:txBody>
      </p:sp>
      <p:sp>
        <p:nvSpPr>
          <p:cNvPr id="3" name="Marcador de texto 2"/>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02/11/2018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3017520" y="8763000"/>
            <a:ext cx="18653760" cy="2088642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22219920" y="8763000"/>
            <a:ext cx="18653760" cy="2088642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40771E8B-6CA5-40B2-8038-0E112F3DAC1C}" type="datetimeFigureOut">
              <a:rPr lang="es-ES" smtClean="0"/>
              <a:t>02/11/2018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3023237" y="1752603"/>
            <a:ext cx="37856160" cy="6362702"/>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3023239" y="12024360"/>
            <a:ext cx="18568033" cy="1768602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22219920" y="12024360"/>
            <a:ext cx="18659477" cy="1768602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40771E8B-6CA5-40B2-8038-0E112F3DAC1C}" type="datetimeFigureOut">
              <a:rPr lang="es-ES" smtClean="0"/>
              <a:t>02/11/2018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40771E8B-6CA5-40B2-8038-0E112F3DAC1C}" type="datetimeFigureOut">
              <a:rPr lang="es-ES" smtClean="0"/>
              <a:t>02/11/2018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02/11/2018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23239" y="2194560"/>
            <a:ext cx="14156053" cy="7680960"/>
          </a:xfrm>
        </p:spPr>
        <p:txBody>
          <a:bodyPr anchor="b"/>
          <a:lstStyle>
            <a:lvl1pPr>
              <a:defRPr sz="11520"/>
            </a:lvl1pPr>
          </a:lstStyle>
          <a:p>
            <a:r>
              <a:rPr lang="es-ES_tradnl" smtClean="0"/>
              <a:t>Clic para editar título</a:t>
            </a:r>
            <a:endParaRPr lang="es-ES_tradnl"/>
          </a:p>
        </p:txBody>
      </p:sp>
      <p:sp>
        <p:nvSpPr>
          <p:cNvPr id="3" name="Marcador de contenido 2"/>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02/11/2018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23239" y="2194560"/>
            <a:ext cx="14156053" cy="7680960"/>
          </a:xfrm>
        </p:spPr>
        <p:txBody>
          <a:bodyPr anchor="b"/>
          <a:lstStyle>
            <a:lvl1pPr>
              <a:defRPr sz="11520"/>
            </a:lvl1pPr>
          </a:lstStyle>
          <a:p>
            <a:r>
              <a:rPr lang="es-ES_tradnl" smtClean="0"/>
              <a:t>Clic para editar título</a:t>
            </a:r>
            <a:endParaRPr lang="es-ES_tradnl"/>
          </a:p>
        </p:txBody>
      </p:sp>
      <p:sp>
        <p:nvSpPr>
          <p:cNvPr id="3" name="Marcador de imagen 2"/>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s-ES_tradnl"/>
          </a:p>
        </p:txBody>
      </p:sp>
      <p:sp>
        <p:nvSpPr>
          <p:cNvPr id="4" name="Marcador de texto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02/11/2018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40771E8B-6CA5-40B2-8038-0E112F3DAC1C}" type="datetimeFigureOut">
              <a:rPr lang="es-ES" smtClean="0"/>
              <a:t>02/11/2018</a:t>
            </a:fld>
            <a:endParaRPr lang="es-ES"/>
          </a:p>
        </p:txBody>
      </p:sp>
      <p:sp>
        <p:nvSpPr>
          <p:cNvPr id="5" name="Marcador de pie de página 4"/>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15341498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a:buChar char="•"/>
        <a:defRPr sz="6480" kern="1200">
          <a:solidFill>
            <a:schemeClr val="tx1"/>
          </a:solidFill>
          <a:latin typeface="+mn-lt"/>
          <a:ea typeface="+mn-ea"/>
          <a:cs typeface="+mn-cs"/>
        </a:defRPr>
      </a:lvl9pPr>
    </p:bodyStyle>
    <p:otherStyle>
      <a:defPPr>
        <a:defRPr lang="es-ES_tradnl"/>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hyperlink" Target="http://sil.usask.ca/DV_compilations.htm" TargetMode="External"/><Relationship Id="rId3" Type="http://schemas.openxmlformats.org/officeDocument/2006/relationships/image" Target="../media/image1.png"/><Relationship Id="rId21"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hyperlink" Target="http://sil.usask.ca/SDB_compilations.htm" TargetMode="External"/><Relationship Id="rId25" Type="http://schemas.microsoft.com/office/2007/relationships/hdphoto" Target="../media/hdphoto3.wdp"/><Relationship Id="rId2" Type="http://schemas.openxmlformats.org/officeDocument/2006/relationships/notesSlide" Target="../notesSlides/notesSlide1.xml"/><Relationship Id="rId16" Type="http://schemas.openxmlformats.org/officeDocument/2006/relationships/image" Target="../media/image14.png"/><Relationship Id="rId20"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18.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17.png"/><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8" descr="Imagen que contiene texto, mapa&#10;&#10;Descripción generada con confianza muy alta">
            <a:extLst>
              <a:ext uri="{FF2B5EF4-FFF2-40B4-BE49-F238E27FC236}">
                <a16:creationId xmlns:a16="http://schemas.microsoft.com/office/drawing/2014/main" id="{60105ECF-0173-4BB6-9BEF-126F7979F74A}"/>
              </a:ext>
            </a:extLst>
          </p:cNvPr>
          <p:cNvPicPr>
            <a:picLocks noChangeAspect="1"/>
          </p:cNvPicPr>
          <p:nvPr/>
        </p:nvPicPr>
        <p:blipFill>
          <a:blip r:embed="rId3"/>
          <a:stretch>
            <a:fillRect/>
          </a:stretch>
        </p:blipFill>
        <p:spPr>
          <a:xfrm>
            <a:off x="14960059" y="17358640"/>
            <a:ext cx="15298268" cy="12198049"/>
          </a:xfrm>
          <a:prstGeom prst="rect">
            <a:avLst/>
          </a:prstGeom>
        </p:spPr>
      </p:pic>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l="5929" t="4321" r="28559"/>
          <a:stretch/>
        </p:blipFill>
        <p:spPr>
          <a:xfrm>
            <a:off x="1096432" y="15560570"/>
            <a:ext cx="13360778" cy="13798630"/>
          </a:xfrm>
          <a:prstGeom prst="rect">
            <a:avLst/>
          </a:prstGeom>
        </p:spPr>
      </p:pic>
      <p:pic>
        <p:nvPicPr>
          <p:cNvPr id="66" name="Imagen 65"/>
          <p:cNvPicPr>
            <a:picLocks noChangeAspect="1"/>
          </p:cNvPicPr>
          <p:nvPr/>
        </p:nvPicPr>
        <p:blipFill rotWithShape="1">
          <a:blip r:embed="rId4" cstate="print">
            <a:extLst>
              <a:ext uri="{28A0092B-C50C-407E-A947-70E740481C1C}">
                <a14:useLocalDpi xmlns:a14="http://schemas.microsoft.com/office/drawing/2010/main" val="0"/>
              </a:ext>
            </a:extLst>
          </a:blip>
          <a:srcRect l="68206" t="7423" r="25875" b="81891"/>
          <a:stretch/>
        </p:blipFill>
        <p:spPr>
          <a:xfrm>
            <a:off x="1496292" y="16168251"/>
            <a:ext cx="1200614" cy="1532924"/>
          </a:xfrm>
          <a:prstGeom prst="rect">
            <a:avLst/>
          </a:prstGeom>
        </p:spPr>
      </p:pic>
      <p:sp>
        <p:nvSpPr>
          <p:cNvPr id="10" name="Rectangle 9"/>
          <p:cNvSpPr/>
          <p:nvPr/>
        </p:nvSpPr>
        <p:spPr>
          <a:xfrm>
            <a:off x="0" y="-1"/>
            <a:ext cx="43891200" cy="424334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pic>
        <p:nvPicPr>
          <p:cNvPr id="8" name="Picture 7"/>
          <p:cNvPicPr>
            <a:picLocks noChangeAspect="1"/>
          </p:cNvPicPr>
          <p:nvPr/>
        </p:nvPicPr>
        <p:blipFill>
          <a:blip r:embed="rId5"/>
          <a:stretch>
            <a:fillRect/>
          </a:stretch>
        </p:blipFill>
        <p:spPr>
          <a:xfrm>
            <a:off x="30567956" y="4647917"/>
            <a:ext cx="12850511" cy="11007714"/>
          </a:xfrm>
          <a:prstGeom prst="rect">
            <a:avLst/>
          </a:prstGeom>
        </p:spPr>
      </p:pic>
      <p:sp>
        <p:nvSpPr>
          <p:cNvPr id="3" name="Marcador de contenido 2">
            <a:extLst>
              <a:ext uri="{FF2B5EF4-FFF2-40B4-BE49-F238E27FC236}">
                <a16:creationId xmlns:a16="http://schemas.microsoft.com/office/drawing/2014/main" id="{35162DBB-48F5-4FE5-9A40-AA9EB516A0AE}"/>
              </a:ext>
            </a:extLst>
          </p:cNvPr>
          <p:cNvSpPr>
            <a:spLocks noGrp="1"/>
          </p:cNvSpPr>
          <p:nvPr>
            <p:ph idx="1"/>
          </p:nvPr>
        </p:nvSpPr>
        <p:spPr>
          <a:xfrm>
            <a:off x="1143065" y="4914669"/>
            <a:ext cx="13314145" cy="10558346"/>
          </a:xfrm>
        </p:spPr>
        <p:txBody>
          <a:bodyPr vert="horz" lIns="91440" tIns="45720" rIns="91440" bIns="45720" rtlCol="0" anchor="t">
            <a:noAutofit/>
          </a:bodyPr>
          <a:lstStyle/>
          <a:p>
            <a:pPr marL="0" indent="0">
              <a:spcBef>
                <a:spcPts val="1800"/>
              </a:spcBef>
              <a:buNone/>
            </a:pPr>
            <a:r>
              <a:rPr lang="en-US" sz="3000" b="1" u="sng" dirty="0" smtClean="0">
                <a:latin typeface="Arial" panose="020B0604020202020204" pitchFamily="34" charset="0"/>
                <a:cs typeface="Arial" panose="020B0604020202020204" pitchFamily="34" charset="0"/>
              </a:rPr>
              <a:t>ABSTRACT AND INTRODUCTION</a:t>
            </a:r>
            <a:endParaRPr lang="es-ES" sz="3000" b="1" u="sng" dirty="0">
              <a:latin typeface="Arial" panose="020B0604020202020204" pitchFamily="34" charset="0"/>
              <a:cs typeface="Arial" panose="020B0604020202020204" pitchFamily="34" charset="0"/>
            </a:endParaRPr>
          </a:p>
          <a:p>
            <a:pPr marL="0" indent="0" algn="just">
              <a:spcBef>
                <a:spcPts val="1800"/>
              </a:spcBef>
              <a:buNone/>
            </a:pPr>
            <a:r>
              <a:rPr lang="en-US" sz="3000" dirty="0" smtClean="0">
                <a:latin typeface="Arial" panose="020B0604020202020204" pitchFamily="34" charset="0"/>
                <a:cs typeface="Arial" panose="020B0604020202020204" pitchFamily="34" charset="0"/>
              </a:rPr>
              <a:t>Geochronological </a:t>
            </a:r>
            <a:r>
              <a:rPr lang="en-US" sz="3000" dirty="0">
                <a:latin typeface="Arial" panose="020B0604020202020204" pitchFamily="34" charset="0"/>
                <a:cs typeface="Arial" panose="020B0604020202020204" pitchFamily="34" charset="0"/>
              </a:rPr>
              <a:t>databases are powerful tools for characterizing the age spectra of a region and allows comparison with other areas. The use of such large datasets is becoming increasingly available but only a few countries or research groups are so far engaged in the painstaking work of constructing international database systems. Following the work of Gómez et al. (2015), a group of students of the Department of Geosciences at Universidad de los Andes (Colombia) is undertaking the task of creating an up-to-date and comprehensive geochronological database of the country. In this contribution, we present a large database of radiometric ages for the Colombian territory. The Colombian Geochronological Database (CGD) is a compilation of more than 50 000 published U/Pb, K/</a:t>
            </a:r>
            <a:r>
              <a:rPr lang="en-US" sz="3000" dirty="0" err="1">
                <a:latin typeface="Arial" panose="020B0604020202020204" pitchFamily="34" charset="0"/>
                <a:cs typeface="Arial" panose="020B0604020202020204" pitchFamily="34" charset="0"/>
              </a:rPr>
              <a:t>Ar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Ar</a:t>
            </a:r>
            <a:r>
              <a:rPr lang="en-US" sz="3000" dirty="0">
                <a:latin typeface="Arial" panose="020B0604020202020204" pitchFamily="34" charset="0"/>
                <a:cs typeface="Arial" panose="020B0604020202020204" pitchFamily="34" charset="0"/>
              </a:rPr>
              <a:t>/</a:t>
            </a:r>
            <a:r>
              <a:rPr lang="en-US" sz="3000" dirty="0" err="1">
                <a:latin typeface="Arial" panose="020B0604020202020204" pitchFamily="34" charset="0"/>
                <a:cs typeface="Arial" panose="020B0604020202020204" pitchFamily="34" charset="0"/>
              </a:rPr>
              <a:t>Ar</a:t>
            </a:r>
            <a:r>
              <a:rPr lang="en-US" sz="3000" dirty="0">
                <a:latin typeface="Arial" panose="020B0604020202020204" pitchFamily="34" charset="0"/>
                <a:cs typeface="Arial" panose="020B0604020202020204" pitchFamily="34" charset="0"/>
              </a:rPr>
              <a:t>, fission track (apatite and zircon), U-Th/He, Re/</a:t>
            </a:r>
            <a:r>
              <a:rPr lang="en-US" sz="3000" dirty="0" err="1">
                <a:latin typeface="Arial" panose="020B0604020202020204" pitchFamily="34" charset="0"/>
                <a:cs typeface="Arial" panose="020B0604020202020204" pitchFamily="34" charset="0"/>
              </a:rPr>
              <a:t>Os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Rb</a:t>
            </a:r>
            <a:r>
              <a:rPr lang="en-US" sz="3000" dirty="0">
                <a:latin typeface="Arial" panose="020B0604020202020204" pitchFamily="34" charset="0"/>
                <a:cs typeface="Arial" panose="020B0604020202020204" pitchFamily="34" charset="0"/>
              </a:rPr>
              <a:t>/Sr, and </a:t>
            </a:r>
            <a:r>
              <a:rPr lang="en-US" sz="3000" dirty="0" err="1">
                <a:latin typeface="Arial" panose="020B0604020202020204" pitchFamily="34" charset="0"/>
                <a:cs typeface="Arial" panose="020B0604020202020204" pitchFamily="34" charset="0"/>
              </a:rPr>
              <a:t>Sm</a:t>
            </a:r>
            <a:r>
              <a:rPr lang="en-US" sz="3000" dirty="0">
                <a:latin typeface="Arial" panose="020B0604020202020204" pitchFamily="34" charset="0"/>
                <a:cs typeface="Arial" panose="020B0604020202020204" pitchFamily="34" charset="0"/>
              </a:rPr>
              <a:t>/Nd ages. (Fig. 1)</a:t>
            </a:r>
          </a:p>
          <a:p>
            <a:pPr marL="0" indent="0" algn="just">
              <a:spcBef>
                <a:spcPts val="1800"/>
              </a:spcBef>
              <a:buNone/>
            </a:pPr>
            <a:r>
              <a:rPr lang="en-US" sz="3000" dirty="0" smtClean="0">
                <a:latin typeface="Arial" panose="020B0604020202020204" pitchFamily="34" charset="0"/>
                <a:cs typeface="Arial" panose="020B0604020202020204" pitchFamily="34" charset="0"/>
              </a:rPr>
              <a:t>Accompanying </a:t>
            </a:r>
            <a:r>
              <a:rPr lang="en-US" sz="3000" dirty="0">
                <a:latin typeface="Arial" panose="020B0604020202020204" pitchFamily="34" charset="0"/>
                <a:cs typeface="Arial" panose="020B0604020202020204" pitchFamily="34" charset="0"/>
              </a:rPr>
              <a:t>each age are geographic coordinates of the dated samples as well as information about lithological units and interpretative information extracted from the respective publications. The structure of the database provides a powerful interface for constructing queries and allow us to extract information on specific units, isotopic systems, age interpretations, provinces, terranes, references, etc. (Fig. 2)</a:t>
            </a:r>
          </a:p>
          <a:p>
            <a:pPr marL="0" indent="0" algn="just">
              <a:spcBef>
                <a:spcPts val="1800"/>
              </a:spcBef>
              <a:buNone/>
            </a:pPr>
            <a:r>
              <a:rPr lang="en-US" sz="3000" dirty="0" smtClean="0">
                <a:latin typeface="Arial" panose="020B0604020202020204" pitchFamily="34" charset="0"/>
                <a:cs typeface="Arial" panose="020B0604020202020204" pitchFamily="34" charset="0"/>
              </a:rPr>
              <a:t>This </a:t>
            </a:r>
            <a:r>
              <a:rPr lang="en-US" sz="3000" dirty="0">
                <a:latin typeface="Arial" panose="020B0604020202020204" pitchFamily="34" charset="0"/>
                <a:cs typeface="Arial" panose="020B0604020202020204" pitchFamily="34" charset="0"/>
              </a:rPr>
              <a:t>information establishes a very good framework for regional geological interpretations with geochronological, stratigraphic, structural and paleogeographic implications. Histograms and maps are produced with this database to summarize the geological history of Colombia since Precambrian times. (Fig. 3)</a:t>
            </a: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spcBef>
                <a:spcPts val="1800"/>
              </a:spcBef>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lgn="just">
              <a:spcBef>
                <a:spcPts val="1800"/>
              </a:spcBef>
              <a:buNone/>
            </a:pPr>
            <a:r>
              <a:rPr lang="en-US" dirty="0">
                <a:latin typeface="Arial" panose="020B0604020202020204" pitchFamily="34" charset="0"/>
                <a:cs typeface="Arial" panose="020B0604020202020204" pitchFamily="34" charset="0"/>
              </a:rPr>
              <a:t> </a:t>
            </a: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lgn="just">
              <a:spcBef>
                <a:spcPts val="1800"/>
              </a:spcBef>
              <a:buNone/>
            </a:pPr>
            <a:r>
              <a:rPr lang="en-US" dirty="0">
                <a:latin typeface="Arial" panose="020B0604020202020204" pitchFamily="34" charset="0"/>
                <a:cs typeface="Arial" panose="020B0604020202020204" pitchFamily="34" charset="0"/>
              </a:rPr>
              <a:t>    </a:t>
            </a: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lgn="just">
              <a:spcBef>
                <a:spcPts val="1800"/>
              </a:spcBef>
              <a:buNone/>
            </a:pPr>
            <a:endParaRPr lang="en-US" dirty="0">
              <a:latin typeface="Arial" panose="020B0604020202020204" pitchFamily="34" charset="0"/>
              <a:cs typeface="Arial" panose="020B0604020202020204" pitchFamily="34" charset="0"/>
            </a:endParaRPr>
          </a:p>
          <a:p>
            <a:pPr marL="0" indent="0" algn="just">
              <a:spcBef>
                <a:spcPts val="1800"/>
              </a:spcBef>
              <a:buNone/>
            </a:pPr>
            <a:endParaRPr lang="en-US" dirty="0">
              <a:latin typeface="Arial" panose="020B0604020202020204" pitchFamily="34" charset="0"/>
              <a:cs typeface="Arial" panose="020B0604020202020204" pitchFamily="34" charset="0"/>
            </a:endParaRPr>
          </a:p>
        </p:txBody>
      </p:sp>
      <p:sp>
        <p:nvSpPr>
          <p:cNvPr id="7" name="Marcador de contenido 2">
            <a:extLst>
              <a:ext uri="{FF2B5EF4-FFF2-40B4-BE49-F238E27FC236}">
                <a16:creationId xmlns:a16="http://schemas.microsoft.com/office/drawing/2014/main" id="{8F552C22-6A4E-41F2-8489-F6F8E6CDC704}"/>
              </a:ext>
            </a:extLst>
          </p:cNvPr>
          <p:cNvSpPr txBox="1">
            <a:spLocks/>
          </p:cNvSpPr>
          <p:nvPr/>
        </p:nvSpPr>
        <p:spPr>
          <a:xfrm>
            <a:off x="31165508" y="16627171"/>
            <a:ext cx="12252959" cy="155987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800"/>
              </a:spcBef>
              <a:buNone/>
            </a:pPr>
            <a:r>
              <a:rPr lang="en-US" sz="3000" b="1" u="sng" dirty="0" smtClean="0">
                <a:latin typeface="Arial" panose="020B0604020202020204" pitchFamily="34" charset="0"/>
                <a:cs typeface="Arial" panose="020B0604020202020204" pitchFamily="34" charset="0"/>
              </a:rPr>
              <a:t>DISCUSSION AND CONCLUSION</a:t>
            </a:r>
            <a:endParaRPr lang="es-ES" sz="3000" b="1" u="sng" dirty="0">
              <a:latin typeface="Arial" panose="020B0604020202020204" pitchFamily="34" charset="0"/>
              <a:cs typeface="Arial" panose="020B0604020202020204" pitchFamily="34" charset="0"/>
            </a:endParaRPr>
          </a:p>
          <a:p>
            <a:pPr marL="0" indent="0" algn="just">
              <a:spcBef>
                <a:spcPts val="1800"/>
              </a:spcBef>
              <a:buNone/>
            </a:pPr>
            <a:r>
              <a:rPr lang="en-US" sz="3000" dirty="0">
                <a:latin typeface="Arial" panose="020B0604020202020204" pitchFamily="34" charset="0"/>
                <a:cs typeface="Arial" panose="020B0604020202020204" pitchFamily="34" charset="0"/>
              </a:rPr>
              <a:t>The present work constitute a first look into the wide age spectra from the rocks of Colombia, which spans from Precambrian to modern </a:t>
            </a:r>
            <a:r>
              <a:rPr lang="en-US" sz="3000" dirty="0" smtClean="0">
                <a:latin typeface="Arial" panose="020B0604020202020204" pitchFamily="34" charset="0"/>
                <a:cs typeface="Arial" panose="020B0604020202020204" pitchFamily="34" charset="0"/>
              </a:rPr>
              <a:t>days (Fig. 3). </a:t>
            </a:r>
            <a:r>
              <a:rPr lang="en-GB" sz="3000" dirty="0">
                <a:latin typeface="Arial" panose="020B0604020202020204" pitchFamily="34" charset="0"/>
                <a:cs typeface="Arial" panose="020B0604020202020204" pitchFamily="34" charset="0"/>
              </a:rPr>
              <a:t>The Compiled ages cover most of the Colombian territory and as we can see from the map in Figure </a:t>
            </a:r>
            <a:r>
              <a:rPr lang="en-GB" sz="3000" dirty="0" smtClean="0">
                <a:latin typeface="Arial" panose="020B0604020202020204" pitchFamily="34" charset="0"/>
                <a:cs typeface="Arial" panose="020B0604020202020204" pitchFamily="34" charset="0"/>
              </a:rPr>
              <a:t>1, </a:t>
            </a:r>
            <a:r>
              <a:rPr lang="en-GB" sz="3000" dirty="0">
                <a:latin typeface="Arial" panose="020B0604020202020204" pitchFamily="34" charset="0"/>
                <a:cs typeface="Arial" panose="020B0604020202020204" pitchFamily="34" charset="0"/>
              </a:rPr>
              <a:t>there is a </a:t>
            </a:r>
            <a:r>
              <a:rPr lang="es-CO" sz="3000" dirty="0" err="1" smtClean="0">
                <a:latin typeface="Arial" panose="020B0604020202020204" pitchFamily="34" charset="0"/>
                <a:cs typeface="Arial" panose="020B0604020202020204" pitchFamily="34" charset="0"/>
              </a:rPr>
              <a:t>correlation</a:t>
            </a:r>
            <a:r>
              <a:rPr lang="es-CO" sz="3000" dirty="0" smtClean="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between </a:t>
            </a:r>
            <a:r>
              <a:rPr lang="en-US" sz="3000" dirty="0">
                <a:latin typeface="Arial" panose="020B0604020202020204" pitchFamily="34" charset="0"/>
                <a:cs typeface="Arial" panose="020B0604020202020204" pitchFamily="34" charset="0"/>
              </a:rPr>
              <a:t>past conflict areas and the absence of radiometric ages in some places. Therefore, with the present effort w</a:t>
            </a:r>
            <a:r>
              <a:rPr lang="en-GB" sz="3000" dirty="0">
                <a:latin typeface="Arial" panose="020B0604020202020204" pitchFamily="34" charset="0"/>
                <a:cs typeface="Arial" panose="020B0604020202020204" pitchFamily="34" charset="0"/>
              </a:rPr>
              <a:t>e want to present a clear insight from a regional perspective to the geology and tectonics of </a:t>
            </a:r>
            <a:r>
              <a:rPr lang="en-GB" sz="3000" dirty="0" smtClean="0">
                <a:latin typeface="Arial" panose="020B0604020202020204" pitchFamily="34" charset="0"/>
                <a:cs typeface="Arial" panose="020B0604020202020204" pitchFamily="34" charset="0"/>
              </a:rPr>
              <a:t>Colombia to the geoscience community. </a:t>
            </a:r>
            <a:r>
              <a:rPr lang="en-GB" sz="3000" dirty="0">
                <a:latin typeface="Arial" panose="020B0604020202020204" pitchFamily="34" charset="0"/>
                <a:cs typeface="Arial" panose="020B0604020202020204" pitchFamily="34" charset="0"/>
              </a:rPr>
              <a:t>In addition, we want to make the radiometric ages from Colombia available to all scientists who are or will be interested in doing research in </a:t>
            </a:r>
            <a:r>
              <a:rPr lang="en-GB" sz="3000" dirty="0" smtClean="0">
                <a:latin typeface="Arial" panose="020B0604020202020204" pitchFamily="34" charset="0"/>
                <a:cs typeface="Arial" panose="020B0604020202020204" pitchFamily="34" charset="0"/>
              </a:rPr>
              <a:t>Colombia or </a:t>
            </a:r>
            <a:r>
              <a:rPr lang="en-GB" sz="3000" dirty="0">
                <a:latin typeface="Arial" panose="020B0604020202020204" pitchFamily="34" charset="0"/>
                <a:cs typeface="Arial" panose="020B0604020202020204" pitchFamily="34" charset="0"/>
              </a:rPr>
              <a:t>to scientist interested in the geology of South America.</a:t>
            </a:r>
          </a:p>
          <a:p>
            <a:pPr marL="0" indent="0" algn="just">
              <a:spcBef>
                <a:spcPts val="1800"/>
              </a:spcBef>
              <a:buNone/>
            </a:pPr>
            <a:endParaRPr lang="en-GB" sz="3000" b="1" u="sng" dirty="0" smtClean="0">
              <a:latin typeface="Arial" panose="020B0604020202020204" pitchFamily="34" charset="0"/>
              <a:cs typeface="Arial" panose="020B0604020202020204" pitchFamily="34" charset="0"/>
            </a:endParaRPr>
          </a:p>
          <a:p>
            <a:pPr marL="0" indent="0" algn="just">
              <a:spcBef>
                <a:spcPts val="1800"/>
              </a:spcBef>
              <a:buNone/>
            </a:pPr>
            <a:r>
              <a:rPr lang="en-GB" sz="3000" b="1" u="sng" dirty="0" smtClean="0">
                <a:latin typeface="Arial" panose="020B0604020202020204" pitchFamily="34" charset="0"/>
                <a:cs typeface="Arial" panose="020B0604020202020204" pitchFamily="34" charset="0"/>
              </a:rPr>
              <a:t>FUTURE WORK</a:t>
            </a:r>
          </a:p>
          <a:p>
            <a:pPr marL="0" indent="0" algn="just">
              <a:spcBef>
                <a:spcPts val="1800"/>
              </a:spcBef>
              <a:buNone/>
            </a:pPr>
            <a:r>
              <a:rPr lang="en-GB" sz="3000" dirty="0" smtClean="0">
                <a:latin typeface="Arial" panose="020B0604020202020204" pitchFamily="34" charset="0"/>
                <a:cs typeface="Arial" panose="020B0604020202020204" pitchFamily="34" charset="0"/>
              </a:rPr>
              <a:t>The </a:t>
            </a:r>
            <a:r>
              <a:rPr lang="en-GB" sz="3000" dirty="0">
                <a:latin typeface="Arial" panose="020B0604020202020204" pitchFamily="34" charset="0"/>
                <a:cs typeface="Arial" panose="020B0604020202020204" pitchFamily="34" charset="0"/>
              </a:rPr>
              <a:t>database will be available online and we plan to maintain and extend it by incorporating all new data in a routine way. A list of lithological units will also be </a:t>
            </a:r>
            <a:r>
              <a:rPr lang="en-GB" sz="3000" dirty="0" smtClean="0">
                <a:latin typeface="Arial" panose="020B0604020202020204" pitchFamily="34" charset="0"/>
                <a:cs typeface="Arial" panose="020B0604020202020204" pitchFamily="34" charset="0"/>
              </a:rPr>
              <a:t>added </a:t>
            </a:r>
            <a:r>
              <a:rPr lang="en-GB" sz="3000" dirty="0">
                <a:latin typeface="Arial" panose="020B0604020202020204" pitchFamily="34" charset="0"/>
                <a:cs typeface="Arial" panose="020B0604020202020204" pitchFamily="34" charset="0"/>
              </a:rPr>
              <a:t>to the database.</a:t>
            </a:r>
          </a:p>
          <a:p>
            <a:pPr marL="0" indent="0" algn="just">
              <a:spcBef>
                <a:spcPts val="1800"/>
              </a:spcBef>
              <a:buNone/>
            </a:pPr>
            <a:endParaRPr lang="en-US" sz="30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600" b="1" u="sng" dirty="0" smtClean="0">
                <a:latin typeface="Arial" panose="020B0604020202020204" pitchFamily="34" charset="0"/>
                <a:ea typeface="+mn-lt"/>
                <a:cs typeface="Arial" panose="020B0604020202020204" pitchFamily="34" charset="0"/>
              </a:rPr>
              <a:t>REFERENCES</a:t>
            </a:r>
          </a:p>
          <a:p>
            <a:pPr marL="0" indent="0">
              <a:lnSpc>
                <a:spcPct val="100000"/>
              </a:lnSpc>
              <a:spcBef>
                <a:spcPts val="0"/>
              </a:spcBef>
              <a:buNone/>
            </a:pPr>
            <a:endParaRPr lang="en-US" sz="2600" b="1" u="sng" dirty="0">
              <a:latin typeface="Arial" panose="020B0604020202020204" pitchFamily="34" charset="0"/>
              <a:cs typeface="Arial" panose="020B0604020202020204" pitchFamily="34" charset="0"/>
            </a:endParaRPr>
          </a:p>
          <a:p>
            <a:pPr marL="87313" indent="0">
              <a:lnSpc>
                <a:spcPct val="100000"/>
              </a:lnSpc>
              <a:spcBef>
                <a:spcPts val="0"/>
              </a:spcBef>
            </a:pPr>
            <a:r>
              <a:rPr lang="en-US" sz="2600" dirty="0">
                <a:latin typeface="Arial" panose="020B0604020202020204" pitchFamily="34" charset="0"/>
                <a:cs typeface="Arial" panose="020B0604020202020204" pitchFamily="34" charset="0"/>
              </a:rPr>
              <a:t> SGC (2016). </a:t>
            </a:r>
            <a:r>
              <a:rPr lang="en-US" sz="2600" dirty="0" err="1">
                <a:latin typeface="Arial" panose="020B0604020202020204" pitchFamily="34" charset="0"/>
                <a:cs typeface="Arial" panose="020B0604020202020204" pitchFamily="34" charset="0"/>
              </a:rPr>
              <a:t>Mapa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geológico</a:t>
            </a:r>
            <a:r>
              <a:rPr lang="en-US" sz="2600" dirty="0">
                <a:latin typeface="Arial" panose="020B0604020202020204" pitchFamily="34" charset="0"/>
                <a:cs typeface="Arial" panose="020B0604020202020204" pitchFamily="34" charset="0"/>
              </a:rPr>
              <a:t> de Colombia 2015.</a:t>
            </a:r>
          </a:p>
          <a:p>
            <a:pPr marL="87313" indent="0">
              <a:lnSpc>
                <a:spcPct val="100000"/>
              </a:lnSpc>
              <a:spcBef>
                <a:spcPts val="0"/>
              </a:spcBef>
            </a:pPr>
            <a:r>
              <a:rPr lang="en-US" sz="2600" dirty="0">
                <a:latin typeface="Arial" panose="020B0604020202020204" pitchFamily="34" charset="0"/>
                <a:cs typeface="Arial" panose="020B0604020202020204" pitchFamily="34" charset="0"/>
              </a:rPr>
              <a:t> Eglington, B.M. (2004). Computers &amp; Geosciences, v. 30, p. 847-858 </a:t>
            </a:r>
          </a:p>
          <a:p>
            <a:pPr marL="87313" indent="0">
              <a:lnSpc>
                <a:spcPct val="100000"/>
              </a:lnSpc>
              <a:spcBef>
                <a:spcPts val="0"/>
              </a:spcBef>
            </a:pPr>
            <a:r>
              <a:rPr lang="en-US" sz="2600" dirty="0">
                <a:latin typeface="Arial" panose="020B0604020202020204" pitchFamily="34" charset="0"/>
                <a:cs typeface="Arial" panose="020B0604020202020204" pitchFamily="34" charset="0"/>
              </a:rPr>
              <a:t> Eglington et al., (2009). Spec. Publ. Geol. Soc. London, v. 323, p. 27-47.</a:t>
            </a:r>
          </a:p>
          <a:p>
            <a:pPr marL="87313" indent="0">
              <a:lnSpc>
                <a:spcPct val="100000"/>
              </a:lnSpc>
              <a:spcBef>
                <a:spcPts val="0"/>
              </a:spcBef>
            </a:pPr>
            <a:r>
              <a:rPr lang="en-US" sz="2600" dirty="0">
                <a:latin typeface="Arial" panose="020B0604020202020204" pitchFamily="34" charset="0"/>
                <a:cs typeface="Arial" panose="020B0604020202020204" pitchFamily="34" charset="0"/>
              </a:rPr>
              <a:t> Gómez et al., (2015). SGC, </a:t>
            </a:r>
            <a:r>
              <a:rPr lang="en-US" sz="2600" dirty="0" err="1">
                <a:latin typeface="Arial" panose="020B0604020202020204" pitchFamily="34" charset="0"/>
                <a:cs typeface="Arial" panose="020B0604020202020204" pitchFamily="34" charset="0"/>
              </a:rPr>
              <a:t>Publicaciones</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Geológicas</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Especiales</a:t>
            </a:r>
            <a:r>
              <a:rPr lang="en-US" sz="2600" dirty="0">
                <a:latin typeface="Arial" panose="020B0604020202020204" pitchFamily="34" charset="0"/>
                <a:cs typeface="Arial" panose="020B0604020202020204" pitchFamily="34" charset="0"/>
              </a:rPr>
              <a:t> 33, p. 9–33. Bogotá.</a:t>
            </a:r>
          </a:p>
          <a:p>
            <a:pPr marL="87313" indent="0">
              <a:lnSpc>
                <a:spcPct val="100000"/>
              </a:lnSpc>
              <a:spcBef>
                <a:spcPts val="0"/>
              </a:spcBef>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Vermeesch</a:t>
            </a:r>
            <a:r>
              <a:rPr lang="en-US" sz="2400" dirty="0">
                <a:latin typeface="Arial" panose="020B0604020202020204" pitchFamily="34" charset="0"/>
                <a:cs typeface="Arial" panose="020B0604020202020204" pitchFamily="34" charset="0"/>
              </a:rPr>
              <a:t> et al., (2012)</a:t>
            </a:r>
            <a:r>
              <a:rPr lang="en-US" sz="2600" dirty="0">
                <a:latin typeface="Arial" panose="020B0604020202020204" pitchFamily="34" charset="0"/>
                <a:cs typeface="Arial" panose="020B0604020202020204" pitchFamily="34" charset="0"/>
              </a:rPr>
              <a:t>. Chemical Geology 312–313 (2012) 190–194.</a:t>
            </a:r>
          </a:p>
          <a:p>
            <a:pPr marL="0" indent="0">
              <a:spcBef>
                <a:spcPts val="1800"/>
              </a:spcBef>
              <a:buNone/>
            </a:pPr>
            <a:endParaRPr lang="en-GB" sz="3000" u="sng" dirty="0" smtClean="0">
              <a:latin typeface="Arial" panose="020B0604020202020204" pitchFamily="34" charset="0"/>
              <a:cs typeface="Arial" panose="020B0604020202020204" pitchFamily="34" charset="0"/>
            </a:endParaRPr>
          </a:p>
          <a:p>
            <a:pPr marL="0" indent="0">
              <a:spcBef>
                <a:spcPts val="1800"/>
              </a:spcBef>
              <a:buNone/>
            </a:pPr>
            <a:r>
              <a:rPr lang="en-GB" sz="2600" b="1" u="sng" dirty="0" smtClean="0">
                <a:latin typeface="Arial" panose="020B0604020202020204" pitchFamily="34" charset="0"/>
                <a:cs typeface="Arial" panose="020B0604020202020204" pitchFamily="34" charset="0"/>
              </a:rPr>
              <a:t>ACKNOWLEDGEMENT</a:t>
            </a:r>
          </a:p>
          <a:p>
            <a:pPr marL="0" indent="0">
              <a:spcBef>
                <a:spcPts val="1800"/>
              </a:spcBef>
              <a:buNone/>
            </a:pPr>
            <a:r>
              <a:rPr lang="en-GB" sz="2600" dirty="0" smtClean="0">
                <a:latin typeface="Arial" panose="020B0604020202020204" pitchFamily="34" charset="0"/>
                <a:cs typeface="Arial" panose="020B0604020202020204" pitchFamily="34" charset="0"/>
              </a:rPr>
              <a:t>We acknowledge support from the Faculty of Science and the Geoscience Department from Universidad de </a:t>
            </a:r>
            <a:r>
              <a:rPr lang="en-GB" sz="2600" dirty="0" err="1" smtClean="0">
                <a:latin typeface="Arial" panose="020B0604020202020204" pitchFamily="34" charset="0"/>
                <a:cs typeface="Arial" panose="020B0604020202020204" pitchFamily="34" charset="0"/>
              </a:rPr>
              <a:t>los</a:t>
            </a:r>
            <a:r>
              <a:rPr lang="en-GB" sz="2600" dirty="0" smtClean="0">
                <a:latin typeface="Arial" panose="020B0604020202020204" pitchFamily="34" charset="0"/>
                <a:cs typeface="Arial" panose="020B0604020202020204" pitchFamily="34" charset="0"/>
              </a:rPr>
              <a:t> Andes, Colombia.</a:t>
            </a:r>
          </a:p>
          <a:p>
            <a:pPr marL="0" indent="0">
              <a:spcBef>
                <a:spcPts val="1800"/>
              </a:spcBef>
              <a:buNone/>
            </a:pPr>
            <a:endParaRPr lang="en-US" sz="2600" dirty="0">
              <a:latin typeface="Arial" panose="020B0604020202020204" pitchFamily="34" charset="0"/>
              <a:cs typeface="Arial" panose="020B0604020202020204" pitchFamily="34" charset="0"/>
            </a:endParaRPr>
          </a:p>
        </p:txBody>
      </p:sp>
      <p:grpSp>
        <p:nvGrpSpPr>
          <p:cNvPr id="4" name="Grupo 3"/>
          <p:cNvGrpSpPr/>
          <p:nvPr/>
        </p:nvGrpSpPr>
        <p:grpSpPr>
          <a:xfrm>
            <a:off x="16292208" y="29625810"/>
            <a:ext cx="13079987" cy="2338228"/>
            <a:chOff x="16292208" y="28752968"/>
            <a:chExt cx="13079987" cy="2338228"/>
          </a:xfrm>
        </p:grpSpPr>
        <p:pic>
          <p:nvPicPr>
            <p:cNvPr id="20" name="Imagen 20">
              <a:extLst>
                <a:ext uri="{FF2B5EF4-FFF2-40B4-BE49-F238E27FC236}">
                  <a16:creationId xmlns:a16="http://schemas.microsoft.com/office/drawing/2014/main" id="{DC6DFD9A-2A74-4662-AA66-4284156E2989}"/>
                </a:ext>
              </a:extLst>
            </p:cNvPr>
            <p:cNvPicPr>
              <a:picLocks noChangeAspect="1"/>
            </p:cNvPicPr>
            <p:nvPr/>
          </p:nvPicPr>
          <p:blipFill>
            <a:blip r:embed="rId6"/>
            <a:stretch>
              <a:fillRect/>
            </a:stretch>
          </p:blipFill>
          <p:spPr>
            <a:xfrm>
              <a:off x="16314432" y="29364440"/>
              <a:ext cx="200025" cy="209550"/>
            </a:xfrm>
            <a:prstGeom prst="rect">
              <a:avLst/>
            </a:prstGeom>
          </p:spPr>
        </p:pic>
        <p:pic>
          <p:nvPicPr>
            <p:cNvPr id="30" name="Imagen 30">
              <a:extLst>
                <a:ext uri="{FF2B5EF4-FFF2-40B4-BE49-F238E27FC236}">
                  <a16:creationId xmlns:a16="http://schemas.microsoft.com/office/drawing/2014/main" id="{968329FE-443F-4A66-AC23-686B3404FA65}"/>
                </a:ext>
              </a:extLst>
            </p:cNvPr>
            <p:cNvPicPr>
              <a:picLocks noChangeAspect="1"/>
            </p:cNvPicPr>
            <p:nvPr/>
          </p:nvPicPr>
          <p:blipFill>
            <a:blip r:embed="rId7"/>
            <a:stretch>
              <a:fillRect/>
            </a:stretch>
          </p:blipFill>
          <p:spPr>
            <a:xfrm>
              <a:off x="16314432" y="28940928"/>
              <a:ext cx="200025" cy="209550"/>
            </a:xfrm>
            <a:prstGeom prst="rect">
              <a:avLst/>
            </a:prstGeom>
          </p:spPr>
        </p:pic>
        <p:pic>
          <p:nvPicPr>
            <p:cNvPr id="32" name="Imagen 32" descr="Imagen que contiene imágenes prediseñadas&#10;&#10;Descripción generada con confianza muy alta">
              <a:extLst>
                <a:ext uri="{FF2B5EF4-FFF2-40B4-BE49-F238E27FC236}">
                  <a16:creationId xmlns:a16="http://schemas.microsoft.com/office/drawing/2014/main" id="{AAF0B697-C47E-4885-8D90-73C649C3113C}"/>
                </a:ext>
              </a:extLst>
            </p:cNvPr>
            <p:cNvPicPr>
              <a:picLocks noChangeAspect="1"/>
            </p:cNvPicPr>
            <p:nvPr/>
          </p:nvPicPr>
          <p:blipFill>
            <a:blip r:embed="rId8"/>
            <a:stretch>
              <a:fillRect/>
            </a:stretch>
          </p:blipFill>
          <p:spPr>
            <a:xfrm>
              <a:off x="16314432" y="29826451"/>
              <a:ext cx="200025" cy="209550"/>
            </a:xfrm>
            <a:prstGeom prst="rect">
              <a:avLst/>
            </a:prstGeom>
          </p:spPr>
        </p:pic>
        <p:pic>
          <p:nvPicPr>
            <p:cNvPr id="34" name="Imagen 34">
              <a:extLst>
                <a:ext uri="{FF2B5EF4-FFF2-40B4-BE49-F238E27FC236}">
                  <a16:creationId xmlns:a16="http://schemas.microsoft.com/office/drawing/2014/main" id="{2BE79E28-5BA2-4491-8067-5A7A378C6A9A}"/>
                </a:ext>
              </a:extLst>
            </p:cNvPr>
            <p:cNvPicPr>
              <a:picLocks noChangeAspect="1"/>
            </p:cNvPicPr>
            <p:nvPr/>
          </p:nvPicPr>
          <p:blipFill>
            <a:blip r:embed="rId9"/>
            <a:stretch>
              <a:fillRect/>
            </a:stretch>
          </p:blipFill>
          <p:spPr>
            <a:xfrm>
              <a:off x="16314432" y="30288464"/>
              <a:ext cx="200025" cy="209550"/>
            </a:xfrm>
            <a:prstGeom prst="rect">
              <a:avLst/>
            </a:prstGeom>
          </p:spPr>
        </p:pic>
        <p:pic>
          <p:nvPicPr>
            <p:cNvPr id="36" name="Imagen 36">
              <a:extLst>
                <a:ext uri="{FF2B5EF4-FFF2-40B4-BE49-F238E27FC236}">
                  <a16:creationId xmlns:a16="http://schemas.microsoft.com/office/drawing/2014/main" id="{1C5F1085-DE0E-431D-BF9F-2E30FF2C6163}"/>
                </a:ext>
              </a:extLst>
            </p:cNvPr>
            <p:cNvPicPr>
              <a:picLocks noChangeAspect="1"/>
            </p:cNvPicPr>
            <p:nvPr/>
          </p:nvPicPr>
          <p:blipFill>
            <a:blip r:embed="rId10"/>
            <a:stretch>
              <a:fillRect/>
            </a:stretch>
          </p:blipFill>
          <p:spPr>
            <a:xfrm>
              <a:off x="16292208" y="30766081"/>
              <a:ext cx="200025" cy="209550"/>
            </a:xfrm>
            <a:prstGeom prst="rect">
              <a:avLst/>
            </a:prstGeom>
          </p:spPr>
        </p:pic>
        <p:pic>
          <p:nvPicPr>
            <p:cNvPr id="38" name="Imagen 38">
              <a:extLst>
                <a:ext uri="{FF2B5EF4-FFF2-40B4-BE49-F238E27FC236}">
                  <a16:creationId xmlns:a16="http://schemas.microsoft.com/office/drawing/2014/main" id="{825BDAF7-9C4A-4C53-94F2-A15E3B5AF384}"/>
                </a:ext>
              </a:extLst>
            </p:cNvPr>
            <p:cNvPicPr>
              <a:picLocks noChangeAspect="1"/>
            </p:cNvPicPr>
            <p:nvPr/>
          </p:nvPicPr>
          <p:blipFill>
            <a:blip r:embed="rId11"/>
            <a:stretch>
              <a:fillRect/>
            </a:stretch>
          </p:blipFill>
          <p:spPr>
            <a:xfrm>
              <a:off x="24443850" y="28883376"/>
              <a:ext cx="200025" cy="209550"/>
            </a:xfrm>
            <a:prstGeom prst="rect">
              <a:avLst/>
            </a:prstGeom>
          </p:spPr>
        </p:pic>
        <p:pic>
          <p:nvPicPr>
            <p:cNvPr id="40" name="Imagen 40" descr="Imagen que contiene objeto&#10;&#10;Descripción generada con confianza alta">
              <a:extLst>
                <a:ext uri="{FF2B5EF4-FFF2-40B4-BE49-F238E27FC236}">
                  <a16:creationId xmlns:a16="http://schemas.microsoft.com/office/drawing/2014/main" id="{A8CCF4A3-B8F8-4BB2-86AF-1E1A0633C25A}"/>
                </a:ext>
              </a:extLst>
            </p:cNvPr>
            <p:cNvPicPr>
              <a:picLocks noChangeAspect="1"/>
            </p:cNvPicPr>
            <p:nvPr/>
          </p:nvPicPr>
          <p:blipFill>
            <a:blip r:embed="rId12"/>
            <a:stretch>
              <a:fillRect/>
            </a:stretch>
          </p:blipFill>
          <p:spPr>
            <a:xfrm>
              <a:off x="24443848" y="29350201"/>
              <a:ext cx="200025" cy="209550"/>
            </a:xfrm>
            <a:prstGeom prst="rect">
              <a:avLst/>
            </a:prstGeom>
          </p:spPr>
        </p:pic>
        <p:pic>
          <p:nvPicPr>
            <p:cNvPr id="42" name="Imagen 42" descr="Imagen que contiene imágenes prediseñadas&#10;&#10;Descripción generada con confianza alta">
              <a:extLst>
                <a:ext uri="{FF2B5EF4-FFF2-40B4-BE49-F238E27FC236}">
                  <a16:creationId xmlns:a16="http://schemas.microsoft.com/office/drawing/2014/main" id="{FAD1BE6B-A5F8-4EAF-814B-283569050872}"/>
                </a:ext>
              </a:extLst>
            </p:cNvPr>
            <p:cNvPicPr>
              <a:picLocks noChangeAspect="1"/>
            </p:cNvPicPr>
            <p:nvPr/>
          </p:nvPicPr>
          <p:blipFill>
            <a:blip r:embed="rId13"/>
            <a:stretch>
              <a:fillRect/>
            </a:stretch>
          </p:blipFill>
          <p:spPr>
            <a:xfrm>
              <a:off x="24443850" y="29812215"/>
              <a:ext cx="200025" cy="209550"/>
            </a:xfrm>
            <a:prstGeom prst="rect">
              <a:avLst/>
            </a:prstGeom>
          </p:spPr>
        </p:pic>
        <p:pic>
          <p:nvPicPr>
            <p:cNvPr id="44" name="Imagen 44" descr="Imagen que contiene imágenes prediseñadas&#10;&#10;Descripción generada con confianza muy alta">
              <a:extLst>
                <a:ext uri="{FF2B5EF4-FFF2-40B4-BE49-F238E27FC236}">
                  <a16:creationId xmlns:a16="http://schemas.microsoft.com/office/drawing/2014/main" id="{21DCB9FD-256D-47F2-A992-C36CF38793F4}"/>
                </a:ext>
              </a:extLst>
            </p:cNvPr>
            <p:cNvPicPr>
              <a:picLocks noChangeAspect="1"/>
            </p:cNvPicPr>
            <p:nvPr/>
          </p:nvPicPr>
          <p:blipFill>
            <a:blip r:embed="rId14"/>
            <a:stretch>
              <a:fillRect/>
            </a:stretch>
          </p:blipFill>
          <p:spPr>
            <a:xfrm>
              <a:off x="24463014" y="30752323"/>
              <a:ext cx="200025" cy="209550"/>
            </a:xfrm>
            <a:prstGeom prst="rect">
              <a:avLst/>
            </a:prstGeom>
          </p:spPr>
        </p:pic>
        <p:sp>
          <p:nvSpPr>
            <p:cNvPr id="47" name="CuadroTexto 46">
              <a:extLst>
                <a:ext uri="{FF2B5EF4-FFF2-40B4-BE49-F238E27FC236}">
                  <a16:creationId xmlns:a16="http://schemas.microsoft.com/office/drawing/2014/main" id="{D69F309A-A6D1-4367-8068-3C66C2A2DA6D}"/>
                </a:ext>
              </a:extLst>
            </p:cNvPr>
            <p:cNvSpPr txBox="1"/>
            <p:nvPr/>
          </p:nvSpPr>
          <p:spPr>
            <a:xfrm>
              <a:off x="16514457" y="29242884"/>
              <a:ext cx="422549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latin typeface="Arial" panose="020B0604020202020204" pitchFamily="34" charset="0"/>
                  <a:cs typeface="Arial" panose="020B0604020202020204" pitchFamily="34" charset="0"/>
                </a:rPr>
                <a:t>Guyana-Amazon </a:t>
              </a:r>
              <a:r>
                <a:rPr lang="es-ES" sz="2400" dirty="0" err="1">
                  <a:latin typeface="Arial" panose="020B0604020202020204" pitchFamily="34" charset="0"/>
                  <a:cs typeface="Arial" panose="020B0604020202020204" pitchFamily="34" charset="0"/>
                </a:rPr>
                <a:t>Craton</a:t>
              </a:r>
              <a:endParaRPr lang="es-ES" sz="2400" dirty="0">
                <a:latin typeface="Arial" panose="020B0604020202020204" pitchFamily="34" charset="0"/>
                <a:cs typeface="Arial" panose="020B0604020202020204" pitchFamily="34" charset="0"/>
              </a:endParaRPr>
            </a:p>
          </p:txBody>
        </p:sp>
        <p:sp>
          <p:nvSpPr>
            <p:cNvPr id="48" name="CuadroTexto 47">
              <a:extLst>
                <a:ext uri="{FF2B5EF4-FFF2-40B4-BE49-F238E27FC236}">
                  <a16:creationId xmlns:a16="http://schemas.microsoft.com/office/drawing/2014/main" id="{6D5F321B-EA5B-41B4-9F08-DF7CF0BC5544}"/>
                </a:ext>
              </a:extLst>
            </p:cNvPr>
            <p:cNvSpPr txBox="1"/>
            <p:nvPr/>
          </p:nvSpPr>
          <p:spPr>
            <a:xfrm>
              <a:off x="16514457" y="29682578"/>
              <a:ext cx="422549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latin typeface="Arial" panose="020B0604020202020204" pitchFamily="34" charset="0"/>
                  <a:cs typeface="Arial" panose="020B0604020202020204" pitchFamily="34" charset="0"/>
                </a:rPr>
                <a:t>Regional </a:t>
              </a:r>
              <a:r>
                <a:rPr lang="es-ES" sz="2400" dirty="0" err="1">
                  <a:latin typeface="Arial" panose="020B0604020202020204" pitchFamily="34" charset="0"/>
                  <a:cs typeface="Arial" panose="020B0604020202020204" pitchFamily="34" charset="0"/>
                </a:rPr>
                <a:t>Metamorphism</a:t>
              </a:r>
              <a:r>
                <a:rPr lang="es-ES" sz="2400" dirty="0">
                  <a:latin typeface="Arial" panose="020B0604020202020204" pitchFamily="34" charset="0"/>
                  <a:cs typeface="Arial" panose="020B0604020202020204" pitchFamily="34" charset="0"/>
                </a:rPr>
                <a:t> </a:t>
              </a:r>
            </a:p>
          </p:txBody>
        </p:sp>
        <p:sp>
          <p:nvSpPr>
            <p:cNvPr id="49" name="CuadroTexto 48">
              <a:extLst>
                <a:ext uri="{FF2B5EF4-FFF2-40B4-BE49-F238E27FC236}">
                  <a16:creationId xmlns:a16="http://schemas.microsoft.com/office/drawing/2014/main" id="{0536863D-DB25-4A4C-9A4F-F663459B1FCE}"/>
                </a:ext>
              </a:extLst>
            </p:cNvPr>
            <p:cNvSpPr txBox="1"/>
            <p:nvPr/>
          </p:nvSpPr>
          <p:spPr>
            <a:xfrm>
              <a:off x="16514457" y="28814406"/>
              <a:ext cx="422549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err="1">
                  <a:latin typeface="Arial" panose="020B0604020202020204" pitchFamily="34" charset="0"/>
                  <a:cs typeface="Arial" panose="020B0604020202020204" pitchFamily="34" charset="0"/>
                </a:rPr>
                <a:t>Grenvillian</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orogeny</a:t>
              </a:r>
              <a:endParaRPr lang="es-ES" sz="2400" dirty="0">
                <a:latin typeface="Arial" panose="020B0604020202020204" pitchFamily="34" charset="0"/>
                <a:cs typeface="Arial" panose="020B0604020202020204" pitchFamily="34" charset="0"/>
              </a:endParaRPr>
            </a:p>
          </p:txBody>
        </p:sp>
        <p:sp>
          <p:nvSpPr>
            <p:cNvPr id="50" name="CuadroTexto 49">
              <a:extLst>
                <a:ext uri="{FF2B5EF4-FFF2-40B4-BE49-F238E27FC236}">
                  <a16:creationId xmlns:a16="http://schemas.microsoft.com/office/drawing/2014/main" id="{0F2B4855-8152-4C1D-AB2F-964600FEB963}"/>
                </a:ext>
              </a:extLst>
            </p:cNvPr>
            <p:cNvSpPr txBox="1"/>
            <p:nvPr/>
          </p:nvSpPr>
          <p:spPr>
            <a:xfrm>
              <a:off x="16514457" y="30162406"/>
              <a:ext cx="422549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latin typeface="Arial" panose="020B0604020202020204" pitchFamily="34" charset="0"/>
                  <a:cs typeface="Arial" panose="020B0604020202020204" pitchFamily="34" charset="0"/>
                </a:rPr>
                <a:t>Late </a:t>
              </a:r>
              <a:r>
                <a:rPr lang="es-ES" sz="2400" dirty="0" err="1">
                  <a:latin typeface="Arial" panose="020B0604020202020204" pitchFamily="34" charset="0"/>
                  <a:cs typeface="Arial" panose="020B0604020202020204" pitchFamily="34" charset="0"/>
                </a:rPr>
                <a:t>Paleozoic</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Magmatism</a:t>
              </a:r>
              <a:endParaRPr lang="es-ES" sz="2400" dirty="0">
                <a:latin typeface="Arial" panose="020B0604020202020204" pitchFamily="34" charset="0"/>
                <a:cs typeface="Arial" panose="020B0604020202020204" pitchFamily="34" charset="0"/>
              </a:endParaRPr>
            </a:p>
          </p:txBody>
        </p:sp>
        <p:sp>
          <p:nvSpPr>
            <p:cNvPr id="51" name="CuadroTexto 50">
              <a:extLst>
                <a:ext uri="{FF2B5EF4-FFF2-40B4-BE49-F238E27FC236}">
                  <a16:creationId xmlns:a16="http://schemas.microsoft.com/office/drawing/2014/main" id="{AA1665EE-DD6B-4A8E-BDC2-95BE6C8D1FD1}"/>
                </a:ext>
              </a:extLst>
            </p:cNvPr>
            <p:cNvSpPr txBox="1"/>
            <p:nvPr/>
          </p:nvSpPr>
          <p:spPr>
            <a:xfrm>
              <a:off x="16492233" y="30616831"/>
              <a:ext cx="6862811"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latin typeface="Arial" panose="020B0604020202020204" pitchFamily="34" charset="0"/>
                  <a:cs typeface="Arial" panose="020B0604020202020204" pitchFamily="34" charset="0"/>
                </a:rPr>
                <a:t> Pangea </a:t>
              </a:r>
              <a:r>
                <a:rPr lang="es-ES" sz="2400" dirty="0" err="1">
                  <a:latin typeface="Arial" panose="020B0604020202020204" pitchFamily="34" charset="0"/>
                  <a:cs typeface="Arial" panose="020B0604020202020204" pitchFamily="34" charset="0"/>
                </a:rPr>
                <a:t>Amalgamation-Permian</a:t>
              </a:r>
              <a:r>
                <a:rPr lang="es-ES" sz="2400" dirty="0">
                  <a:latin typeface="Arial" panose="020B0604020202020204" pitchFamily="34" charset="0"/>
                  <a:cs typeface="Arial" panose="020B0604020202020204" pitchFamily="34" charset="0"/>
                </a:rPr>
                <a:t>; S-</a:t>
              </a:r>
              <a:r>
                <a:rPr lang="es-ES" sz="2400" dirty="0" err="1">
                  <a:latin typeface="Arial" panose="020B0604020202020204" pitchFamily="34" charset="0"/>
                  <a:cs typeface="Arial" panose="020B0604020202020204" pitchFamily="34" charset="0"/>
                </a:rPr>
                <a:t>type</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granites</a:t>
              </a:r>
              <a:endParaRPr lang="es-ES" sz="2400" dirty="0">
                <a:latin typeface="Arial" panose="020B0604020202020204" pitchFamily="34" charset="0"/>
                <a:cs typeface="Arial" panose="020B0604020202020204" pitchFamily="34" charset="0"/>
              </a:endParaRPr>
            </a:p>
          </p:txBody>
        </p:sp>
        <p:sp>
          <p:nvSpPr>
            <p:cNvPr id="52" name="CuadroTexto 51">
              <a:extLst>
                <a:ext uri="{FF2B5EF4-FFF2-40B4-BE49-F238E27FC236}">
                  <a16:creationId xmlns:a16="http://schemas.microsoft.com/office/drawing/2014/main" id="{40CA83C0-A7AC-49F4-8D8D-8B1D3D227FEC}"/>
                </a:ext>
              </a:extLst>
            </p:cNvPr>
            <p:cNvSpPr txBox="1"/>
            <p:nvPr/>
          </p:nvSpPr>
          <p:spPr>
            <a:xfrm>
              <a:off x="24659614" y="28752968"/>
              <a:ext cx="422549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latin typeface="Arial" panose="020B0604020202020204" pitchFamily="34" charset="0"/>
                  <a:cs typeface="Arial" panose="020B0604020202020204" pitchFamily="34" charset="0"/>
                </a:rPr>
                <a:t>Pangea break-up</a:t>
              </a:r>
            </a:p>
          </p:txBody>
        </p:sp>
        <p:sp>
          <p:nvSpPr>
            <p:cNvPr id="53" name="CuadroTexto 52">
              <a:extLst>
                <a:ext uri="{FF2B5EF4-FFF2-40B4-BE49-F238E27FC236}">
                  <a16:creationId xmlns:a16="http://schemas.microsoft.com/office/drawing/2014/main" id="{1AF6DE43-4A3E-4BEF-98BF-6B6E9595FE01}"/>
                </a:ext>
              </a:extLst>
            </p:cNvPr>
            <p:cNvSpPr txBox="1"/>
            <p:nvPr/>
          </p:nvSpPr>
          <p:spPr>
            <a:xfrm>
              <a:off x="24659614" y="29212046"/>
              <a:ext cx="422549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err="1">
                  <a:latin typeface="Arial" panose="020B0604020202020204" pitchFamily="34" charset="0"/>
                  <a:cs typeface="Arial" panose="020B0604020202020204" pitchFamily="34" charset="0"/>
                </a:rPr>
                <a:t>Jurassic</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Magmatism</a:t>
              </a:r>
              <a:endParaRPr lang="es-ES" sz="2400" dirty="0">
                <a:latin typeface="Arial" panose="020B0604020202020204" pitchFamily="34" charset="0"/>
                <a:cs typeface="Arial" panose="020B0604020202020204" pitchFamily="34" charset="0"/>
              </a:endParaRPr>
            </a:p>
          </p:txBody>
        </p:sp>
        <p:sp>
          <p:nvSpPr>
            <p:cNvPr id="54" name="CuadroTexto 53">
              <a:extLst>
                <a:ext uri="{FF2B5EF4-FFF2-40B4-BE49-F238E27FC236}">
                  <a16:creationId xmlns:a16="http://schemas.microsoft.com/office/drawing/2014/main" id="{F86A20F9-81AE-4353-BA08-33FA8D6F759C}"/>
                </a:ext>
              </a:extLst>
            </p:cNvPr>
            <p:cNvSpPr txBox="1"/>
            <p:nvPr/>
          </p:nvSpPr>
          <p:spPr>
            <a:xfrm>
              <a:off x="24659614" y="30629531"/>
              <a:ext cx="422549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err="1">
                  <a:latin typeface="Arial" panose="020B0604020202020204" pitchFamily="34" charset="0"/>
                  <a:cs typeface="Arial" panose="020B0604020202020204" pitchFamily="34" charset="0"/>
                </a:rPr>
                <a:t>Miocene</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Magmatism</a:t>
              </a:r>
            </a:p>
          </p:txBody>
        </p:sp>
        <p:sp>
          <p:nvSpPr>
            <p:cNvPr id="55" name="CuadroTexto 54">
              <a:extLst>
                <a:ext uri="{FF2B5EF4-FFF2-40B4-BE49-F238E27FC236}">
                  <a16:creationId xmlns:a16="http://schemas.microsoft.com/office/drawing/2014/main" id="{B58D4A3C-912F-4BA2-9D5A-85408A4FD947}"/>
                </a:ext>
              </a:extLst>
            </p:cNvPr>
            <p:cNvSpPr txBox="1"/>
            <p:nvPr/>
          </p:nvSpPr>
          <p:spPr>
            <a:xfrm>
              <a:off x="24659614" y="30155166"/>
              <a:ext cx="4712581"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err="1">
                  <a:latin typeface="Arial" panose="020B0604020202020204" pitchFamily="34" charset="0"/>
                  <a:cs typeface="Arial" panose="020B0604020202020204" pitchFamily="34" charset="0"/>
                </a:rPr>
                <a:t>Paleocene-Eocene</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Magmatism</a:t>
              </a:r>
            </a:p>
          </p:txBody>
        </p:sp>
        <p:pic>
          <p:nvPicPr>
            <p:cNvPr id="6" name="Imagen 8">
              <a:extLst>
                <a:ext uri="{FF2B5EF4-FFF2-40B4-BE49-F238E27FC236}">
                  <a16:creationId xmlns:a16="http://schemas.microsoft.com/office/drawing/2014/main" id="{EB59CB24-8F14-4FC0-A083-3B809A3AA366}"/>
                </a:ext>
              </a:extLst>
            </p:cNvPr>
            <p:cNvPicPr>
              <a:picLocks noChangeAspect="1"/>
            </p:cNvPicPr>
            <p:nvPr/>
          </p:nvPicPr>
          <p:blipFill>
            <a:blip r:embed="rId15"/>
            <a:stretch>
              <a:fillRect/>
            </a:stretch>
          </p:blipFill>
          <p:spPr>
            <a:xfrm>
              <a:off x="24443848" y="30288666"/>
              <a:ext cx="200025" cy="209550"/>
            </a:xfrm>
            <a:prstGeom prst="rect">
              <a:avLst/>
            </a:prstGeom>
          </p:spPr>
        </p:pic>
        <p:sp>
          <p:nvSpPr>
            <p:cNvPr id="33" name="CuadroTexto 32">
              <a:extLst>
                <a:ext uri="{FF2B5EF4-FFF2-40B4-BE49-F238E27FC236}">
                  <a16:creationId xmlns:a16="http://schemas.microsoft.com/office/drawing/2014/main" id="{D0437BA0-2DFB-41C9-8046-26ADE5AAB552}"/>
                </a:ext>
              </a:extLst>
            </p:cNvPr>
            <p:cNvSpPr txBox="1"/>
            <p:nvPr/>
          </p:nvSpPr>
          <p:spPr>
            <a:xfrm>
              <a:off x="24659614" y="29682577"/>
              <a:ext cx="422549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latin typeface="Arial" panose="020B0604020202020204" pitchFamily="34" charset="0"/>
                  <a:cs typeface="Arial" panose="020B0604020202020204" pitchFamily="34" charset="0"/>
                </a:rPr>
                <a:t>Late </a:t>
              </a:r>
              <a:r>
                <a:rPr lang="es-ES" sz="2400" dirty="0" err="1">
                  <a:latin typeface="Arial" panose="020B0604020202020204" pitchFamily="34" charset="0"/>
                  <a:cs typeface="Arial" panose="020B0604020202020204" pitchFamily="34" charset="0"/>
                </a:rPr>
                <a:t>Cretaceus</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Magmatism</a:t>
              </a:r>
            </a:p>
          </p:txBody>
        </p:sp>
      </p:grpSp>
      <p:sp>
        <p:nvSpPr>
          <p:cNvPr id="35" name="CuadroTexto 34">
            <a:extLst>
              <a:ext uri="{FF2B5EF4-FFF2-40B4-BE49-F238E27FC236}">
                <a16:creationId xmlns:a16="http://schemas.microsoft.com/office/drawing/2014/main" id="{2C44DFB4-B2CF-48CB-977F-BD7B315562D6}"/>
              </a:ext>
            </a:extLst>
          </p:cNvPr>
          <p:cNvSpPr txBox="1"/>
          <p:nvPr/>
        </p:nvSpPr>
        <p:spPr>
          <a:xfrm>
            <a:off x="15872023" y="32239674"/>
            <a:ext cx="14822195"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000" i="1" dirty="0">
                <a:latin typeface="Arial" panose="020B0604020202020204" pitchFamily="34" charset="0"/>
                <a:cs typeface="Arial" panose="020B0604020202020204" pitchFamily="34" charset="0"/>
              </a:rPr>
              <a:t>Fig.3: General U/Pb histogram with  peaks related to geological events in Colombia.</a:t>
            </a:r>
          </a:p>
        </p:txBody>
      </p:sp>
      <p:sp>
        <p:nvSpPr>
          <p:cNvPr id="37" name="CuadroTexto 36">
            <a:extLst>
              <a:ext uri="{FF2B5EF4-FFF2-40B4-BE49-F238E27FC236}">
                <a16:creationId xmlns:a16="http://schemas.microsoft.com/office/drawing/2014/main" id="{C062D438-5613-4A0D-B477-8FADA74CEF2D}"/>
              </a:ext>
            </a:extLst>
          </p:cNvPr>
          <p:cNvSpPr txBox="1"/>
          <p:nvPr/>
        </p:nvSpPr>
        <p:spPr>
          <a:xfrm>
            <a:off x="31272973" y="15389887"/>
            <a:ext cx="1321458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000" i="1" dirty="0">
                <a:latin typeface="Arial" panose="020B0604020202020204" pitchFamily="34" charset="0"/>
                <a:cs typeface="Arial" panose="020B0604020202020204" pitchFamily="34" charset="0"/>
              </a:rPr>
              <a:t>Fig.4. </a:t>
            </a:r>
            <a:r>
              <a:rPr lang="en-US" sz="3000" i="1" dirty="0" smtClean="0">
                <a:latin typeface="Arial" panose="020B0604020202020204" pitchFamily="34" charset="0"/>
                <a:cs typeface="Arial" panose="020B0604020202020204" pitchFamily="34" charset="0"/>
              </a:rPr>
              <a:t>Comparison </a:t>
            </a:r>
            <a:r>
              <a:rPr lang="en-US" sz="3000" i="1" dirty="0">
                <a:latin typeface="Arial" panose="020B0604020202020204" pitchFamily="34" charset="0"/>
                <a:cs typeface="Arial" panose="020B0604020202020204" pitchFamily="34" charset="0"/>
              </a:rPr>
              <a:t>between </a:t>
            </a:r>
            <a:r>
              <a:rPr lang="en-US" sz="3000" i="1" dirty="0" smtClean="0">
                <a:latin typeface="Arial" panose="020B0604020202020204" pitchFamily="34" charset="0"/>
                <a:cs typeface="Arial" panose="020B0604020202020204" pitchFamily="34" charset="0"/>
              </a:rPr>
              <a:t>magmatic (a) and detrital (b) U-</a:t>
            </a:r>
            <a:r>
              <a:rPr lang="en-US" sz="3000" i="1" dirty="0" err="1" smtClean="0">
                <a:latin typeface="Arial" panose="020B0604020202020204" pitchFamily="34" charset="0"/>
                <a:cs typeface="Arial" panose="020B0604020202020204" pitchFamily="34" charset="0"/>
              </a:rPr>
              <a:t>Pb</a:t>
            </a:r>
            <a:r>
              <a:rPr lang="en-US" sz="3000" i="1" dirty="0" smtClean="0">
                <a:latin typeface="Arial" panose="020B0604020202020204" pitchFamily="34" charset="0"/>
                <a:cs typeface="Arial" panose="020B0604020202020204" pitchFamily="34" charset="0"/>
              </a:rPr>
              <a:t> ages.</a:t>
            </a:r>
            <a:endParaRPr lang="en-US" sz="3000" i="1" dirty="0">
              <a:latin typeface="Arial" panose="020B0604020202020204" pitchFamily="34" charset="0"/>
              <a:cs typeface="Arial" panose="020B0604020202020204" pitchFamily="34" charset="0"/>
            </a:endParaRPr>
          </a:p>
        </p:txBody>
      </p:sp>
      <p:pic>
        <p:nvPicPr>
          <p:cNvPr id="9" name="Imagen 2" descr="Imagen que contiene texto&#10;&#10;Descripción generada con confianza alta">
            <a:extLst>
              <a:ext uri="{FF2B5EF4-FFF2-40B4-BE49-F238E27FC236}">
                <a16:creationId xmlns:a16="http://schemas.microsoft.com/office/drawing/2014/main" id="{3897E864-3CF1-4B36-827E-52CA5F592A55}"/>
              </a:ext>
            </a:extLst>
          </p:cNvPr>
          <p:cNvPicPr>
            <a:picLocks noChangeAspect="1"/>
          </p:cNvPicPr>
          <p:nvPr/>
        </p:nvPicPr>
        <p:blipFill rotWithShape="1">
          <a:blip r:embed="rId16"/>
          <a:srcRect r="2796"/>
          <a:stretch/>
        </p:blipFill>
        <p:spPr>
          <a:xfrm>
            <a:off x="15389829" y="12120152"/>
            <a:ext cx="14568924" cy="4639568"/>
          </a:xfrm>
          <a:prstGeom prst="rect">
            <a:avLst/>
          </a:prstGeom>
        </p:spPr>
      </p:pic>
      <p:sp>
        <p:nvSpPr>
          <p:cNvPr id="46" name="CuadroTexto 45">
            <a:extLst>
              <a:ext uri="{FF2B5EF4-FFF2-40B4-BE49-F238E27FC236}">
                <a16:creationId xmlns:a16="http://schemas.microsoft.com/office/drawing/2014/main" id="{2B5EF4B6-A14B-44EE-86CE-E8AB8184DC73}"/>
              </a:ext>
            </a:extLst>
          </p:cNvPr>
          <p:cNvSpPr txBox="1"/>
          <p:nvPr/>
        </p:nvSpPr>
        <p:spPr>
          <a:xfrm>
            <a:off x="20675447" y="16804782"/>
            <a:ext cx="9283306"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000" i="1" dirty="0" smtClean="0">
                <a:latin typeface="Arial" panose="020B0604020202020204" pitchFamily="34" charset="0"/>
                <a:cs typeface="Arial" panose="020B0604020202020204" pitchFamily="34" charset="0"/>
              </a:rPr>
              <a:t>Fig.2.</a:t>
            </a:r>
            <a:r>
              <a:rPr lang="en-US" sz="3000" i="1" dirty="0">
                <a:latin typeface="Arial" panose="020B0604020202020204" pitchFamily="34" charset="0"/>
                <a:cs typeface="Arial" panose="020B0604020202020204" pitchFamily="34" charset="0"/>
              </a:rPr>
              <a:t> </a:t>
            </a:r>
            <a:r>
              <a:rPr lang="en-US" sz="3000" i="1" dirty="0" err="1">
                <a:latin typeface="Arial" panose="020B0604020202020204" pitchFamily="34" charset="0"/>
                <a:cs typeface="Arial" panose="020B0604020202020204" pitchFamily="34" charset="0"/>
              </a:rPr>
              <a:t>DataView</a:t>
            </a:r>
          </a:p>
        </p:txBody>
      </p:sp>
      <p:sp>
        <p:nvSpPr>
          <p:cNvPr id="58" name="Rectángulo 57">
            <a:extLst>
              <a:ext uri="{FF2B5EF4-FFF2-40B4-BE49-F238E27FC236}">
                <a16:creationId xmlns:a16="http://schemas.microsoft.com/office/drawing/2014/main" id="{79E29EB9-65A5-4EEF-AA17-F7C4568A210B}"/>
              </a:ext>
            </a:extLst>
          </p:cNvPr>
          <p:cNvSpPr/>
          <p:nvPr/>
        </p:nvSpPr>
        <p:spPr>
          <a:xfrm>
            <a:off x="5890153" y="3079490"/>
            <a:ext cx="34177194" cy="1015663"/>
          </a:xfrm>
          <a:prstGeom prst="rect">
            <a:avLst/>
          </a:prstGeom>
        </p:spPr>
        <p:txBody>
          <a:bodyPr wrap="square">
            <a:spAutoFit/>
          </a:bodyPr>
          <a:lstStyle/>
          <a:p>
            <a:pPr algn="ctr"/>
            <a:r>
              <a:rPr lang="es-ES_tradnl" sz="3000" baseline="30000" dirty="0">
                <a:latin typeface="Arial" panose="020B0604020202020204" pitchFamily="34" charset="0"/>
                <a:cs typeface="Arial" panose="020B0604020202020204" pitchFamily="34" charset="0"/>
              </a:rPr>
              <a:t>1</a:t>
            </a:r>
            <a:r>
              <a:rPr lang="es-ES_tradnl" sz="3000" dirty="0">
                <a:latin typeface="Arial" panose="020B0604020202020204" pitchFamily="34" charset="0"/>
                <a:cs typeface="Arial" panose="020B0604020202020204" pitchFamily="34" charset="0"/>
              </a:rPr>
              <a:t> </a:t>
            </a:r>
            <a:r>
              <a:rPr lang="es-ES_tradnl" sz="3000" i="1" dirty="0">
                <a:latin typeface="Arial" panose="020B0604020202020204" pitchFamily="34" charset="0"/>
                <a:cs typeface="Arial" panose="020B0604020202020204" pitchFamily="34" charset="0"/>
              </a:rPr>
              <a:t>Universidad de Los Andes, Depto. de Geociencias, Facultad de Ciencias, </a:t>
            </a:r>
            <a:r>
              <a:rPr lang="es-ES_tradnl" sz="3000" i="1" dirty="0" err="1">
                <a:latin typeface="Arial" panose="020B0604020202020204" pitchFamily="34" charset="0"/>
                <a:cs typeface="Arial" panose="020B0604020202020204" pitchFamily="34" charset="0"/>
              </a:rPr>
              <a:t>Cra</a:t>
            </a:r>
            <a:r>
              <a:rPr lang="es-ES_tradnl" sz="3000" i="1" dirty="0">
                <a:latin typeface="Arial" panose="020B0604020202020204" pitchFamily="34" charset="0"/>
                <a:cs typeface="Arial" panose="020B0604020202020204" pitchFamily="34" charset="0"/>
              </a:rPr>
              <a:t> 1 </a:t>
            </a:r>
            <a:r>
              <a:rPr lang="es-ES_tradnl" sz="3000" i="1" dirty="0" err="1">
                <a:latin typeface="Arial" panose="020B0604020202020204" pitchFamily="34" charset="0"/>
                <a:cs typeface="Arial" panose="020B0604020202020204" pitchFamily="34" charset="0"/>
              </a:rPr>
              <a:t>Nº</a:t>
            </a:r>
            <a:r>
              <a:rPr lang="es-ES_tradnl" sz="3000" i="1" dirty="0">
                <a:latin typeface="Arial" panose="020B0604020202020204" pitchFamily="34" charset="0"/>
                <a:cs typeface="Arial" panose="020B0604020202020204" pitchFamily="34" charset="0"/>
              </a:rPr>
              <a:t> 18A – 12, Bogotá D.C., 111711, </a:t>
            </a:r>
            <a:r>
              <a:rPr lang="es-ES_tradnl" sz="3000" baseline="30000" dirty="0">
                <a:latin typeface="Arial" panose="020B0604020202020204" pitchFamily="34" charset="0"/>
                <a:cs typeface="Arial" panose="020B0604020202020204" pitchFamily="34" charset="0"/>
              </a:rPr>
              <a:t>2</a:t>
            </a:r>
            <a:r>
              <a:rPr lang="es-CO" sz="3000" dirty="0">
                <a:latin typeface="Arial" panose="020B0604020202020204" pitchFamily="34" charset="0"/>
                <a:cs typeface="Arial" panose="020B0604020202020204" pitchFamily="34" charset="0"/>
              </a:rPr>
              <a:t> </a:t>
            </a:r>
            <a:r>
              <a:rPr lang="es-CO" sz="3000" i="1" dirty="0">
                <a:latin typeface="Arial" panose="020B0604020202020204" pitchFamily="34" charset="0"/>
                <a:cs typeface="Arial" panose="020B0604020202020204" pitchFamily="34" charset="0"/>
              </a:rPr>
              <a:t>Universidad del Norte, </a:t>
            </a:r>
            <a:r>
              <a:rPr lang="es-CO" sz="3000" i="1" dirty="0" err="1">
                <a:latin typeface="Arial" panose="020B0604020202020204" pitchFamily="34" charset="0"/>
                <a:cs typeface="Arial" panose="020B0604020202020204" pitchFamily="34" charset="0"/>
              </a:rPr>
              <a:t>Barranquilla,Colombia</a:t>
            </a:r>
            <a:r>
              <a:rPr lang="es-CO" sz="3000" i="1" dirty="0">
                <a:latin typeface="Arial" panose="020B0604020202020204" pitchFamily="34" charset="0"/>
                <a:cs typeface="Arial" panose="020B0604020202020204" pitchFamily="34" charset="0"/>
              </a:rPr>
              <a:t>.</a:t>
            </a:r>
            <a:r>
              <a:rPr lang="es-ES_tradnl" sz="3000" baseline="30000" dirty="0">
                <a:latin typeface="Arial" panose="020B0604020202020204" pitchFamily="34" charset="0"/>
                <a:cs typeface="Arial" panose="020B0604020202020204" pitchFamily="34" charset="0"/>
              </a:rPr>
              <a:t>3 </a:t>
            </a:r>
            <a:r>
              <a:rPr lang="es-ES_tradnl" sz="3000" i="1" dirty="0">
                <a:latin typeface="Arial" panose="020B0604020202020204" pitchFamily="34" charset="0"/>
                <a:cs typeface="Arial" panose="020B0604020202020204" pitchFamily="34" charset="0"/>
              </a:rPr>
              <a:t>Universidad Nacional de Colombia, Geología, Medellín,  </a:t>
            </a:r>
            <a:r>
              <a:rPr lang="es-ES_tradnl" sz="3000" baseline="30000" dirty="0">
                <a:latin typeface="Arial" panose="020B0604020202020204" pitchFamily="34" charset="0"/>
                <a:cs typeface="Arial" panose="020B0604020202020204" pitchFamily="34" charset="0"/>
              </a:rPr>
              <a:t>4 </a:t>
            </a:r>
            <a:r>
              <a:rPr lang="es-ES_tradnl" sz="3000" i="1" dirty="0">
                <a:latin typeface="Arial" panose="020B0604020202020204" pitchFamily="34" charset="0"/>
                <a:cs typeface="Arial" panose="020B0604020202020204" pitchFamily="34" charset="0"/>
              </a:rPr>
              <a:t>Corporación Geológica ARES, Bogotá D.C.</a:t>
            </a:r>
            <a:endParaRPr lang="es-CO" sz="3000" i="1" dirty="0">
              <a:latin typeface="Arial" panose="020B0604020202020204" pitchFamily="34" charset="0"/>
              <a:cs typeface="Arial" panose="020B0604020202020204" pitchFamily="34" charset="0"/>
            </a:endParaRPr>
          </a:p>
        </p:txBody>
      </p:sp>
      <p:sp>
        <p:nvSpPr>
          <p:cNvPr id="59" name="CuadroTexto 75">
            <a:extLst>
              <a:ext uri="{FF2B5EF4-FFF2-40B4-BE49-F238E27FC236}">
                <a16:creationId xmlns:a16="http://schemas.microsoft.com/office/drawing/2014/main" id="{C69B021D-A83D-4FDE-9962-7B5CFACDB66D}"/>
              </a:ext>
            </a:extLst>
          </p:cNvPr>
          <p:cNvSpPr txBox="1"/>
          <p:nvPr/>
        </p:nvSpPr>
        <p:spPr>
          <a:xfrm>
            <a:off x="5992259" y="1950236"/>
            <a:ext cx="34033523" cy="1129254"/>
          </a:xfrm>
          <a:prstGeom prst="rect">
            <a:avLst/>
          </a:prstGeom>
          <a:noFill/>
        </p:spPr>
        <p:txBody>
          <a:bodyPr wrap="square" rtlCol="0">
            <a:noAutofit/>
          </a:bodyPr>
          <a:lstStyle/>
          <a:p>
            <a:pPr algn="ctr">
              <a:spcAft>
                <a:spcPts val="0"/>
              </a:spcAft>
            </a:pPr>
            <a:r>
              <a:rPr lang="es-CO" sz="32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Rodríguez</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CO" sz="3200" b="1" kern="1200" dirty="0">
                <a:effectLst/>
                <a:latin typeface="Arial" panose="020B0604020202020204" pitchFamily="34" charset="0"/>
                <a:ea typeface="Times New Roman" panose="02020603050405020304" pitchFamily="18" charset="0"/>
                <a:cs typeface="Arial" panose="020B0604020202020204" pitchFamily="34" charset="0"/>
              </a:rPr>
              <a:t>Rojas-Agramonte, Y</a:t>
            </a:r>
            <a:r>
              <a:rPr lang="es-ES_tradnl" sz="3200" b="1" kern="1200" baseline="30000" dirty="0">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Barrera, J</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Bonilla, S</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CO" sz="3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Izquierdo, D</a:t>
            </a:r>
            <a:r>
              <a:rPr lang="es-ES_tradnl" sz="3200" b="1"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CO" sz="32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Marin</a:t>
            </a:r>
            <a:r>
              <a:rPr lang="es-CO" sz="3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a:t>
            </a:r>
            <a:r>
              <a:rPr lang="es-ES_tradnl" sz="3200" b="1"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CO" sz="3200" b="1" kern="12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Marroquín</a:t>
            </a:r>
            <a:r>
              <a:rPr lang="es-CO" sz="3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t>
            </a:r>
            <a:r>
              <a:rPr lang="es-ES_tradnl" sz="3200" b="1"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Daroca</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Delgado</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Corrales, A</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CO" sz="32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Díaz</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.,Laverde, A</a:t>
            </a:r>
            <a:r>
              <a:rPr lang="es-CO"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Carvajal, A</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CO" sz="32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Muñoz</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Esquivel, L</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Salazar, N</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CO" sz="32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Caranton</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Cartwright, D</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Solano, J</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Montes, C</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Cardona, A</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s-ES_tradnl"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CO"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Bayona, G</a:t>
            </a:r>
            <a:r>
              <a:rPr lang="es-ES_tradnl" sz="3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s-ES_tradnl" sz="3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3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0" name="CuadroTexto 75">
            <a:extLst>
              <a:ext uri="{FF2B5EF4-FFF2-40B4-BE49-F238E27FC236}">
                <a16:creationId xmlns:a16="http://schemas.microsoft.com/office/drawing/2014/main" id="{690ABAEF-0D0F-43B0-A7C4-2A8AFDC24EB8}"/>
              </a:ext>
            </a:extLst>
          </p:cNvPr>
          <p:cNvSpPr txBox="1"/>
          <p:nvPr/>
        </p:nvSpPr>
        <p:spPr>
          <a:xfrm>
            <a:off x="4528499" y="384661"/>
            <a:ext cx="35954265" cy="1416325"/>
          </a:xfrm>
          <a:prstGeom prst="rect">
            <a:avLst/>
          </a:prstGeom>
          <a:noFill/>
        </p:spPr>
        <p:txBody>
          <a:bodyPr wrap="square" rtlCol="0">
            <a:noAutofit/>
          </a:bodyPr>
          <a:lstStyle/>
          <a:p>
            <a:pPr algn="just">
              <a:spcAft>
                <a:spcPts val="0"/>
              </a:spcAft>
            </a:pPr>
            <a:r>
              <a:rPr lang="es-ES" sz="9600" b="1" dirty="0">
                <a:latin typeface="Arial" panose="020B0604020202020204" pitchFamily="34" charset="0"/>
                <a:cs typeface="Arial" panose="020B0604020202020204" pitchFamily="34" charset="0"/>
              </a:rPr>
              <a:t>THE COLOMBIAN GEOCHRONOLOGICAL DATABASE (CGD) </a:t>
            </a:r>
            <a:endParaRPr lang="es-CO" sz="96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CuadroTexto 15">
            <a:extLst>
              <a:ext uri="{FF2B5EF4-FFF2-40B4-BE49-F238E27FC236}">
                <a16:creationId xmlns:a16="http://schemas.microsoft.com/office/drawing/2014/main" id="{4ECDECCA-B573-4801-A9D2-DECFE115F45E}"/>
              </a:ext>
            </a:extLst>
          </p:cNvPr>
          <p:cNvSpPr txBox="1"/>
          <p:nvPr/>
        </p:nvSpPr>
        <p:spPr>
          <a:xfrm>
            <a:off x="15474921" y="4589676"/>
            <a:ext cx="13848315" cy="8863965"/>
          </a:xfrm>
          <a:prstGeom prst="rect">
            <a:avLst/>
          </a:prstGeom>
          <a:noFill/>
        </p:spPr>
        <p:txBody>
          <a:bodyPr wrap="square" rtlCol="0">
            <a:spAutoFit/>
          </a:bodyPr>
          <a:lstStyle/>
          <a:p>
            <a:pPr algn="just">
              <a:spcBef>
                <a:spcPts val="1800"/>
              </a:spcBef>
            </a:pPr>
            <a:r>
              <a:rPr lang="en-US" sz="3000" b="1" u="sng" dirty="0" smtClean="0">
                <a:latin typeface="Arial" panose="020B0604020202020204" pitchFamily="34" charset="0"/>
                <a:cs typeface="Arial" panose="020B0604020202020204" pitchFamily="34" charset="0"/>
              </a:rPr>
              <a:t>METHODOLOGY AND RESULTS</a:t>
            </a:r>
            <a:endParaRPr lang="en-US" sz="3000" b="1" u="sng" dirty="0" smtClean="0">
              <a:latin typeface="Arial" panose="020B0604020202020204" pitchFamily="34" charset="0"/>
              <a:cs typeface="Arial" panose="020B0604020202020204" pitchFamily="34" charset="0"/>
            </a:endParaRPr>
          </a:p>
          <a:p>
            <a:pPr algn="just">
              <a:spcBef>
                <a:spcPts val="1800"/>
              </a:spcBef>
            </a:pPr>
            <a:r>
              <a:rPr lang="en-US" sz="3000" dirty="0" smtClean="0">
                <a:latin typeface="Arial" panose="020B0604020202020204" pitchFamily="34" charset="0"/>
                <a:cs typeface="Arial" panose="020B0604020202020204" pitchFamily="34" charset="0"/>
              </a:rPr>
              <a:t>The </a:t>
            </a:r>
            <a:r>
              <a:rPr lang="en-US" sz="3000" dirty="0">
                <a:latin typeface="Arial" panose="020B0604020202020204" pitchFamily="34" charset="0"/>
                <a:cs typeface="Arial" panose="020B0604020202020204" pitchFamily="34" charset="0"/>
              </a:rPr>
              <a:t>information collected from both, </a:t>
            </a:r>
            <a:r>
              <a:rPr lang="en-US" sz="3000" dirty="0" err="1">
                <a:latin typeface="Arial" panose="020B0604020202020204" pitchFamily="34" charset="0"/>
                <a:cs typeface="Arial" panose="020B0604020202020204" pitchFamily="34" charset="0"/>
              </a:rPr>
              <a:t>StratDB</a:t>
            </a:r>
            <a:r>
              <a:rPr lang="en-US" sz="3000" dirty="0">
                <a:latin typeface="Arial" panose="020B0604020202020204" pitchFamily="34" charset="0"/>
                <a:cs typeface="Arial" panose="020B0604020202020204" pitchFamily="34" charset="0"/>
              </a:rPr>
              <a:t> and </a:t>
            </a:r>
            <a:r>
              <a:rPr lang="en-US" sz="3000" dirty="0" err="1">
                <a:latin typeface="Arial" panose="020B0604020202020204" pitchFamily="34" charset="0"/>
                <a:cs typeface="Arial" panose="020B0604020202020204" pitchFamily="34" charset="0"/>
              </a:rPr>
              <a:t>Dataview</a:t>
            </a:r>
            <a:r>
              <a:rPr lang="en-US" sz="3000" dirty="0">
                <a:latin typeface="Arial" panose="020B0604020202020204" pitchFamily="34" charset="0"/>
                <a:cs typeface="Arial" panose="020B0604020202020204" pitchFamily="34" charset="0"/>
              </a:rPr>
              <a:t> databases is synthesized in the excel spreadsheets available in the University of Saskatchewan Isotope Laboratory webpage administered by Bruce Eglington (</a:t>
            </a:r>
            <a:r>
              <a:rPr lang="en-US" sz="3000" dirty="0" err="1">
                <a:latin typeface="Arial" panose="020B0604020202020204" pitchFamily="34" charset="0"/>
                <a:cs typeface="Arial" panose="020B0604020202020204" pitchFamily="34" charset="0"/>
              </a:rPr>
              <a:t>StratDB</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hlinkClick r:id="rId17"/>
              </a:rPr>
              <a:t>http</a:t>
            </a:r>
            <a:r>
              <a:rPr lang="en-US" sz="3000" dirty="0">
                <a:latin typeface="Arial" panose="020B0604020202020204" pitchFamily="34" charset="0"/>
                <a:cs typeface="Arial" panose="020B0604020202020204" pitchFamily="34" charset="0"/>
                <a:hlinkClick r:id="rId17"/>
              </a:rPr>
              <a:t>://sil.usask.ca/SDB_compilations.htm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DataView</a:t>
            </a:r>
            <a:r>
              <a:rPr lang="en-US" sz="3000"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hlinkClick r:id="rId18"/>
              </a:rPr>
              <a:t>http://sil.usask.ca/DV_compilations.htm</a:t>
            </a:r>
            <a:r>
              <a:rPr lang="en-US" sz="3000" dirty="0">
                <a:latin typeface="Arial" panose="020B0604020202020204" pitchFamily="34" charset="0"/>
                <a:cs typeface="Arial" panose="020B0604020202020204" pitchFamily="34" charset="0"/>
              </a:rPr>
              <a:t>  </a:t>
            </a:r>
          </a:p>
          <a:p>
            <a:pPr algn="just">
              <a:spcBef>
                <a:spcPts val="1800"/>
              </a:spcBef>
              <a:buNone/>
            </a:pPr>
            <a:r>
              <a:rPr lang="en-US" sz="3000" dirty="0" smtClean="0">
                <a:latin typeface="Arial" panose="020B0604020202020204" pitchFamily="34" charset="0"/>
                <a:cs typeface="Arial" panose="020B0604020202020204" pitchFamily="34" charset="0"/>
              </a:rPr>
              <a:t>An </a:t>
            </a:r>
            <a:r>
              <a:rPr lang="en-US" sz="3000" dirty="0">
                <a:latin typeface="Arial" panose="020B0604020202020204" pitchFamily="34" charset="0"/>
                <a:cs typeface="Arial" panose="020B0604020202020204" pitchFamily="34" charset="0"/>
              </a:rPr>
              <a:t>exhausting filtering criterion was applied to each, securing the quality of the database.</a:t>
            </a:r>
          </a:p>
          <a:p>
            <a:pPr algn="just">
              <a:spcBef>
                <a:spcPts val="1800"/>
              </a:spcBef>
              <a:buNone/>
            </a:pPr>
            <a:r>
              <a:rPr lang="en-US" sz="3000" dirty="0" smtClean="0">
                <a:latin typeface="Arial" panose="020B0604020202020204" pitchFamily="34" charset="0"/>
                <a:cs typeface="Arial" panose="020B0604020202020204" pitchFamily="34" charset="0"/>
              </a:rPr>
              <a:t>A </a:t>
            </a:r>
            <a:r>
              <a:rPr lang="en-US" sz="3000" dirty="0">
                <a:latin typeface="Arial" panose="020B0604020202020204" pitchFamily="34" charset="0"/>
                <a:cs typeface="Arial" panose="020B0604020202020204" pitchFamily="34" charset="0"/>
              </a:rPr>
              <a:t>Python 3.5 application to perform Kernel Density Estimations (KDE), Probability Density Plots (PDP), and Kernel Density Estimation with an adaptive bandwidth (</a:t>
            </a:r>
            <a:r>
              <a:rPr lang="en-US" sz="3000" dirty="0" err="1">
                <a:latin typeface="Arial" panose="020B0604020202020204" pitchFamily="34" charset="0"/>
                <a:cs typeface="Arial" panose="020B0604020202020204" pitchFamily="34" charset="0"/>
              </a:rPr>
              <a:t>KDEa</a:t>
            </a:r>
            <a:r>
              <a:rPr lang="en-US" sz="3000" dirty="0">
                <a:latin typeface="Arial" panose="020B0604020202020204" pitchFamily="34" charset="0"/>
                <a:cs typeface="Arial" panose="020B0604020202020204" pitchFamily="34" charset="0"/>
              </a:rPr>
              <a:t>) was developed. Also, a detection algorithm was included in the module to obtain the histograms peaks value. </a:t>
            </a:r>
          </a:p>
          <a:p>
            <a:pPr algn="just">
              <a:spcBef>
                <a:spcPts val="1800"/>
              </a:spcBef>
              <a:buNone/>
            </a:pPr>
            <a:r>
              <a:rPr lang="en-US" sz="3000" dirty="0" smtClean="0">
                <a:latin typeface="Arial" panose="020B0604020202020204" pitchFamily="34" charset="0"/>
                <a:cs typeface="Arial" panose="020B0604020202020204" pitchFamily="34" charset="0"/>
              </a:rPr>
              <a:t>Due </a:t>
            </a:r>
            <a:r>
              <a:rPr lang="en-US" sz="3000" dirty="0">
                <a:latin typeface="Arial" panose="020B0604020202020204" pitchFamily="34" charset="0"/>
                <a:cs typeface="Arial" panose="020B0604020202020204" pitchFamily="34" charset="0"/>
              </a:rPr>
              <a:t>to the magnitude of the data uncertainty error must be account using a KDE fixed bandwidth (</a:t>
            </a:r>
            <a:r>
              <a:rPr lang="en-US" sz="3000" dirty="0" err="1">
                <a:latin typeface="Arial" panose="020B0604020202020204" pitchFamily="34" charset="0"/>
                <a:cs typeface="Arial" panose="020B0604020202020204" pitchFamily="34" charset="0"/>
              </a:rPr>
              <a:t>Vermeesch</a:t>
            </a:r>
            <a:r>
              <a:rPr lang="en-US" sz="3000" dirty="0">
                <a:latin typeface="Arial" panose="020B0604020202020204" pitchFamily="34" charset="0"/>
                <a:cs typeface="Arial" panose="020B0604020202020204" pitchFamily="34" charset="0"/>
              </a:rPr>
              <a:t> et al., 2012)</a:t>
            </a:r>
          </a:p>
          <a:p>
            <a:pPr algn="just">
              <a:spcBef>
                <a:spcPts val="1800"/>
              </a:spcBef>
              <a:buNone/>
            </a:pPr>
            <a:endParaRPr lang="es-CO" sz="3000" dirty="0">
              <a:latin typeface="Arial" panose="020B0604020202020204" pitchFamily="34" charset="0"/>
              <a:cs typeface="Arial" panose="020B0604020202020204" pitchFamily="34" charset="0"/>
            </a:endParaRPr>
          </a:p>
          <a:p>
            <a:pPr algn="just">
              <a:spcBef>
                <a:spcPts val="1800"/>
              </a:spcBef>
            </a:pPr>
            <a:endParaRPr lang="es-CO" sz="3000" dirty="0">
              <a:latin typeface="Arial" panose="020B0604020202020204" pitchFamily="34" charset="0"/>
              <a:cs typeface="Arial" panose="020B0604020202020204" pitchFamily="34" charset="0"/>
            </a:endParaRPr>
          </a:p>
        </p:txBody>
      </p:sp>
      <p:sp>
        <p:nvSpPr>
          <p:cNvPr id="45" name="CuadroTexto 44">
            <a:extLst>
              <a:ext uri="{FF2B5EF4-FFF2-40B4-BE49-F238E27FC236}">
                <a16:creationId xmlns:a16="http://schemas.microsoft.com/office/drawing/2014/main" id="{C859C271-C42E-4A18-B715-5E036AF31D63}"/>
              </a:ext>
            </a:extLst>
          </p:cNvPr>
          <p:cNvSpPr txBox="1"/>
          <p:nvPr/>
        </p:nvSpPr>
        <p:spPr>
          <a:xfrm>
            <a:off x="2507790" y="32037533"/>
            <a:ext cx="9283306"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000" i="1" dirty="0">
                <a:latin typeface="Arial" panose="020B0604020202020204" pitchFamily="34" charset="0"/>
                <a:cs typeface="Arial" panose="020B0604020202020204" pitchFamily="34" charset="0"/>
              </a:rPr>
              <a:t>Fig.1 -Location map of radiometric methods.</a:t>
            </a:r>
          </a:p>
        </p:txBody>
      </p:sp>
      <p:sp>
        <p:nvSpPr>
          <p:cNvPr id="56" name="CuadroTexto 55">
            <a:extLst>
              <a:ext uri="{FF2B5EF4-FFF2-40B4-BE49-F238E27FC236}">
                <a16:creationId xmlns:a16="http://schemas.microsoft.com/office/drawing/2014/main" id="{CDF01F4B-E3B5-4307-9770-FAAC4DCEA0EE}"/>
              </a:ext>
            </a:extLst>
          </p:cNvPr>
          <p:cNvSpPr txBox="1"/>
          <p:nvPr/>
        </p:nvSpPr>
        <p:spPr>
          <a:xfrm>
            <a:off x="41808712" y="5695517"/>
            <a:ext cx="656628"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i="1" dirty="0">
                <a:cs typeface="Calibri"/>
              </a:rPr>
              <a:t>a) </a:t>
            </a:r>
          </a:p>
        </p:txBody>
      </p:sp>
      <p:sp>
        <p:nvSpPr>
          <p:cNvPr id="63" name="CuadroTexto 62">
            <a:extLst>
              <a:ext uri="{FF2B5EF4-FFF2-40B4-BE49-F238E27FC236}">
                <a16:creationId xmlns:a16="http://schemas.microsoft.com/office/drawing/2014/main" id="{4A88A211-388B-4ABA-841D-8260344A507F}"/>
              </a:ext>
            </a:extLst>
          </p:cNvPr>
          <p:cNvSpPr txBox="1"/>
          <p:nvPr/>
        </p:nvSpPr>
        <p:spPr>
          <a:xfrm>
            <a:off x="41808712" y="10384909"/>
            <a:ext cx="656628"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i="1" dirty="0">
                <a:cs typeface="Calibri"/>
              </a:rPr>
              <a:t>b) </a:t>
            </a:r>
          </a:p>
        </p:txBody>
      </p:sp>
      <p:pic>
        <p:nvPicPr>
          <p:cNvPr id="64" name="Imagen 63"/>
          <p:cNvPicPr>
            <a:picLocks noChangeAspect="1"/>
          </p:cNvPicPr>
          <p:nvPr/>
        </p:nvPicPr>
        <p:blipFill>
          <a:blip r:embed="rId19">
            <a:extLst>
              <a:ext uri="{BEBA8EAE-BF5A-486C-A8C5-ECC9F3942E4B}">
                <a14:imgProps xmlns:a14="http://schemas.microsoft.com/office/drawing/2010/main">
                  <a14:imgLayer r:embed="rId20">
                    <a14:imgEffect>
                      <a14:backgroundRemoval t="0" b="100000" l="0" r="98249">
                        <a14:foregroundMark x1="14202" y1="10167" x2="14202" y2="10167"/>
                        <a14:foregroundMark x1="5253" y1="50667" x2="5253" y2="50667"/>
                        <a14:foregroundMark x1="4864" y1="47667" x2="4864" y2="47667"/>
                        <a14:foregroundMark x1="4864" y1="45500" x2="4864" y2="45500"/>
                        <a14:foregroundMark x1="4086" y1="53167" x2="4086" y2="53167"/>
                        <a14:foregroundMark x1="7588" y1="44500" x2="7588" y2="44500"/>
                        <a14:foregroundMark x1="11284" y1="48333" x2="11284" y2="48333"/>
                        <a14:foregroundMark x1="23346" y1="48000" x2="23346" y2="48000"/>
                        <a14:foregroundMark x1="27043" y1="49667" x2="27043" y2="49667"/>
                        <a14:foregroundMark x1="28210" y1="44833" x2="28210" y2="44833"/>
                        <a14:foregroundMark x1="1362" y1="62333" x2="1362" y2="62333"/>
                        <a14:foregroundMark x1="14786" y1="64333" x2="14786" y2="64333"/>
                        <a14:foregroundMark x1="22374" y1="64167" x2="22374" y2="64167"/>
                        <a14:foregroundMark x1="35992" y1="66500" x2="35992" y2="66500"/>
                        <a14:foregroundMark x1="43191" y1="63667" x2="43191" y2="63667"/>
                        <a14:foregroundMark x1="55447" y1="64500" x2="55447" y2="64500"/>
                        <a14:foregroundMark x1="68872" y1="65167" x2="68872" y2="65167"/>
                        <a14:foregroundMark x1="72374" y1="66500" x2="72374" y2="66500"/>
                        <a14:foregroundMark x1="82296" y1="68333" x2="82296" y2="68333"/>
                        <a14:foregroundMark x1="94553" y1="66333" x2="94553" y2="66333"/>
                        <a14:foregroundMark x1="7393" y1="80833" x2="7393" y2="80833"/>
                        <a14:foregroundMark x1="10895" y1="80667" x2="10895" y2="80667"/>
                        <a14:foregroundMark x1="22957" y1="80500" x2="22957" y2="80500"/>
                        <a14:foregroundMark x1="35214" y1="80500" x2="35214" y2="80500"/>
                        <a14:foregroundMark x1="38911" y1="77667" x2="38911" y2="77667"/>
                        <a14:foregroundMark x1="50000" y1="79667" x2="50000" y2="79667"/>
                        <a14:foregroundMark x1="11284" y1="91667" x2="11284" y2="91667"/>
                        <a14:foregroundMark x1="14981" y1="93167" x2="14981" y2="93167"/>
                        <a14:foregroundMark x1="32296" y1="91833" x2="32296" y2="91833"/>
                        <a14:foregroundMark x1="38132" y1="98167" x2="38132" y2="98167"/>
                        <a14:foregroundMark x1="52140" y1="93167" x2="52140" y2="93167"/>
                        <a14:foregroundMark x1="61673" y1="93333" x2="61673" y2="93333"/>
                        <a14:foregroundMark x1="71206" y1="93500" x2="71206" y2="93500"/>
                        <a14:foregroundMark x1="75875" y1="94500" x2="75875" y2="94500"/>
                        <a14:foregroundMark x1="85214" y1="98667" x2="85214" y2="98667"/>
                        <a14:backgroundMark x1="2529" y1="45333" x2="2529" y2="45333"/>
                        <a14:backgroundMark x1="86770" y1="62833" x2="86770" y2="62833"/>
                        <a14:backgroundMark x1="30545" y1="93833" x2="30545" y2="93833"/>
                        <a14:backgroundMark x1="90272" y1="93167" x2="90272" y2="93167"/>
                      </a14:backgroundRemoval>
                    </a14:imgEffect>
                  </a14:imgLayer>
                </a14:imgProps>
              </a:ext>
            </a:extLst>
          </a:blip>
          <a:stretch>
            <a:fillRect/>
          </a:stretch>
        </p:blipFill>
        <p:spPr>
          <a:xfrm>
            <a:off x="40842919" y="475659"/>
            <a:ext cx="2703803" cy="3156190"/>
          </a:xfrm>
          <a:prstGeom prst="rect">
            <a:avLst/>
          </a:prstGeom>
        </p:spPr>
      </p:pic>
      <p:pic>
        <p:nvPicPr>
          <p:cNvPr id="57" name="Imagen 3">
            <a:extLst>
              <a:ext uri="{FF2B5EF4-FFF2-40B4-BE49-F238E27FC236}">
                <a16:creationId xmlns:a16="http://schemas.microsoft.com/office/drawing/2014/main" id="{90A39179-8972-4397-BD6C-8BBEE43F6FB6}"/>
              </a:ext>
            </a:extLst>
          </p:cNvPr>
          <p:cNvPicPr>
            <a:picLocks noChangeAspect="1"/>
          </p:cNvPicPr>
          <p:nvPr/>
        </p:nvPicPr>
        <p:blipFill rotWithShape="1">
          <a:blip r:embed="rId21">
            <a:extLst>
              <a:ext uri="{BEBA8EAE-BF5A-486C-A8C5-ECC9F3942E4B}">
                <a14:imgProps xmlns:a14="http://schemas.microsoft.com/office/drawing/2010/main">
                  <a14:imgLayer r:embed="rId22">
                    <a14:imgEffect>
                      <a14:backgroundRemoval t="2660" b="66489" l="0" r="98545"/>
                    </a14:imgEffect>
                  </a14:imgLayer>
                </a14:imgProps>
              </a:ext>
              <a:ext uri="{28A0092B-C50C-407E-A947-70E740481C1C}">
                <a14:useLocalDpi xmlns:a14="http://schemas.microsoft.com/office/drawing/2010/main" val="0"/>
              </a:ext>
            </a:extLst>
          </a:blip>
          <a:srcRect b="33543"/>
          <a:stretch/>
        </p:blipFill>
        <p:spPr>
          <a:xfrm>
            <a:off x="719230" y="103248"/>
            <a:ext cx="3219150" cy="1462537"/>
          </a:xfrm>
          <a:prstGeom prst="rect">
            <a:avLst/>
          </a:prstGeom>
        </p:spPr>
      </p:pic>
      <p:sp>
        <p:nvSpPr>
          <p:cNvPr id="61" name="CuadroTexto 42"/>
          <p:cNvSpPr txBox="1"/>
          <p:nvPr/>
        </p:nvSpPr>
        <p:spPr>
          <a:xfrm>
            <a:off x="719230" y="1525659"/>
            <a:ext cx="3090039" cy="769441"/>
          </a:xfrm>
          <a:prstGeom prst="rect">
            <a:avLst/>
          </a:prstGeom>
          <a:noFill/>
        </p:spPr>
        <p:txBody>
          <a:bodyPr wrap="square" rtlCol="0">
            <a:spAutoFit/>
          </a:bodyPr>
          <a:lstStyle/>
          <a:p>
            <a:pPr algn="ctr"/>
            <a:r>
              <a:rPr lang="es-ES_tradnl" sz="2400" b="1" dirty="0" smtClean="0"/>
              <a:t>4-7 November</a:t>
            </a:r>
          </a:p>
          <a:p>
            <a:pPr algn="ctr"/>
            <a:r>
              <a:rPr lang="es-ES_tradnl" sz="2000" dirty="0" smtClean="0"/>
              <a:t>Indianapolis, Indiana, USA</a:t>
            </a:r>
            <a:endParaRPr lang="es-ES_tradnl" sz="2000" dirty="0"/>
          </a:p>
        </p:txBody>
      </p:sp>
      <p:grpSp>
        <p:nvGrpSpPr>
          <p:cNvPr id="13" name="Grupo 12"/>
          <p:cNvGrpSpPr/>
          <p:nvPr/>
        </p:nvGrpSpPr>
        <p:grpSpPr>
          <a:xfrm>
            <a:off x="1096432" y="28123886"/>
            <a:ext cx="8061255" cy="3614680"/>
            <a:chOff x="899134" y="28742961"/>
            <a:chExt cx="8061255" cy="3614680"/>
          </a:xfrm>
        </p:grpSpPr>
        <p:pic>
          <p:nvPicPr>
            <p:cNvPr id="62" name="Imagen 61"/>
            <p:cNvPicPr>
              <a:picLocks noChangeAspect="1"/>
            </p:cNvPicPr>
            <p:nvPr/>
          </p:nvPicPr>
          <p:blipFill rotWithShape="1">
            <a:blip r:embed="rId4" cstate="print">
              <a:extLst>
                <a:ext uri="{28A0092B-C50C-407E-A947-70E740481C1C}">
                  <a14:useLocalDpi xmlns:a14="http://schemas.microsoft.com/office/drawing/2010/main" val="0"/>
                </a:ext>
              </a:extLst>
            </a:blip>
            <a:srcRect l="70064" t="30926" r="5570" b="39146"/>
            <a:stretch/>
          </p:blipFill>
          <p:spPr>
            <a:xfrm>
              <a:off x="899134" y="28742961"/>
              <a:ext cx="4016487" cy="3488576"/>
            </a:xfrm>
            <a:prstGeom prst="rect">
              <a:avLst/>
            </a:prstGeom>
          </p:spPr>
        </p:pic>
        <p:pic>
          <p:nvPicPr>
            <p:cNvPr id="65" name="Imagen 64"/>
            <p:cNvPicPr>
              <a:picLocks noChangeAspect="1"/>
            </p:cNvPicPr>
            <p:nvPr/>
          </p:nvPicPr>
          <p:blipFill rotWithShape="1">
            <a:blip r:embed="rId4" cstate="print">
              <a:extLst>
                <a:ext uri="{28A0092B-C50C-407E-A947-70E740481C1C}">
                  <a14:useLocalDpi xmlns:a14="http://schemas.microsoft.com/office/drawing/2010/main" val="0"/>
                </a:ext>
              </a:extLst>
            </a:blip>
            <a:srcRect l="70416" t="61420" r="5218" b="15462"/>
            <a:stretch/>
          </p:blipFill>
          <p:spPr>
            <a:xfrm>
              <a:off x="4943902" y="29662948"/>
              <a:ext cx="4016487" cy="2694693"/>
            </a:xfrm>
            <a:prstGeom prst="rect">
              <a:avLst/>
            </a:prstGeom>
          </p:spPr>
        </p:pic>
      </p:grpSp>
      <p:pic>
        <p:nvPicPr>
          <p:cNvPr id="24" name="Imagen 23"/>
          <p:cNvPicPr>
            <a:picLocks noChangeAspect="1"/>
          </p:cNvPicPr>
          <p:nvPr/>
        </p:nvPicPr>
        <p:blipFill rotWithShape="1">
          <a:blip r:embed="rId23" cstate="print">
            <a:extLst>
              <a:ext uri="{28A0092B-C50C-407E-A947-70E740481C1C}">
                <a14:useLocalDpi xmlns:a14="http://schemas.microsoft.com/office/drawing/2010/main" val="0"/>
              </a:ext>
            </a:extLst>
          </a:blip>
          <a:srcRect b="16920"/>
          <a:stretch/>
        </p:blipFill>
        <p:spPr>
          <a:xfrm>
            <a:off x="722356" y="2565879"/>
            <a:ext cx="4752156" cy="1518491"/>
          </a:xfrm>
          <a:prstGeom prst="rect">
            <a:avLst/>
          </a:prstGeom>
        </p:spPr>
      </p:pic>
      <p:pic>
        <p:nvPicPr>
          <p:cNvPr id="67" name="Imagen 8" descr="Imagen que contiene texto, mapa&#10;&#10;Descripción generada con confianza muy alta">
            <a:extLst>
              <a:ext uri="{FF2B5EF4-FFF2-40B4-BE49-F238E27FC236}">
                <a16:creationId xmlns:a16="http://schemas.microsoft.com/office/drawing/2014/main" id="{60105ECF-0173-4BB6-9BEF-126F7979F74A}"/>
              </a:ext>
            </a:extLst>
          </p:cNvPr>
          <p:cNvPicPr>
            <a:picLocks noChangeAspect="1"/>
          </p:cNvPicPr>
          <p:nvPr/>
        </p:nvPicPr>
        <p:blipFill rotWithShape="1">
          <a:blip r:embed="rId3"/>
          <a:srcRect l="62456" t="6888" r="852" b="35809"/>
          <a:stretch/>
        </p:blipFill>
        <p:spPr>
          <a:xfrm>
            <a:off x="23355044" y="17931952"/>
            <a:ext cx="6890465" cy="8580081"/>
          </a:xfrm>
          <a:prstGeom prst="rect">
            <a:avLst/>
          </a:prstGeom>
        </p:spPr>
      </p:pic>
      <p:pic>
        <p:nvPicPr>
          <p:cNvPr id="68" name="Imagen 67">
            <a:extLst>
              <a:ext uri="{FF2B5EF4-FFF2-40B4-BE49-F238E27FC236}">
                <a16:creationId xmlns:a16="http://schemas.microsoft.com/office/drawing/2014/main" id="{F9C0C0BD-5B97-4C06-B7DC-54D89D036674}"/>
              </a:ext>
            </a:extLst>
          </p:cNvPr>
          <p:cNvPicPr>
            <a:picLocks noChangeAspect="1"/>
          </p:cNvPicPr>
          <p:nvPr/>
        </p:nvPicPr>
        <p:blipFill>
          <a:blip r:embed="rId24">
            <a:extLst>
              <a:ext uri="{BEBA8EAE-BF5A-486C-A8C5-ECC9F3942E4B}">
                <a14:imgProps xmlns:a14="http://schemas.microsoft.com/office/drawing/2010/main">
                  <a14:imgLayer r:embed="rId25">
                    <a14:imgEffect>
                      <a14:backgroundRemoval t="0" b="100000" l="3030" r="100000"/>
                    </a14:imgEffect>
                  </a14:imgLayer>
                </a14:imgProps>
              </a:ext>
              <a:ext uri="{28A0092B-C50C-407E-A947-70E740481C1C}">
                <a14:useLocalDpi xmlns:a14="http://schemas.microsoft.com/office/drawing/2010/main" val="0"/>
              </a:ext>
            </a:extLst>
          </a:blip>
          <a:stretch>
            <a:fillRect/>
          </a:stretch>
        </p:blipFill>
        <p:spPr>
          <a:xfrm>
            <a:off x="578684" y="2477167"/>
            <a:ext cx="1484937" cy="1655929"/>
          </a:xfrm>
          <a:prstGeom prst="rect">
            <a:avLst/>
          </a:prstGeom>
        </p:spPr>
      </p:pic>
      <p:sp>
        <p:nvSpPr>
          <p:cNvPr id="11" name="Rectángulo 10"/>
          <p:cNvSpPr/>
          <p:nvPr/>
        </p:nvSpPr>
        <p:spPr>
          <a:xfrm>
            <a:off x="13824428" y="15823274"/>
            <a:ext cx="956198" cy="1560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10975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TotalTime>
  <Words>726</Words>
  <Application>Microsoft Office PowerPoint</Application>
  <PresentationFormat>Personalizado</PresentationFormat>
  <Paragraphs>64</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Times New Roman</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Sarah</dc:creator>
  <cp:lastModifiedBy>Yamirka Rojas Agramonte</cp:lastModifiedBy>
  <cp:revision>657</cp:revision>
  <cp:lastPrinted>2018-11-02T15:56:42Z</cp:lastPrinted>
  <dcterms:created xsi:type="dcterms:W3CDTF">2012-07-30T22:48:03Z</dcterms:created>
  <dcterms:modified xsi:type="dcterms:W3CDTF">2018-11-02T16:36:20Z</dcterms:modified>
</cp:coreProperties>
</file>