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3"/>
  </p:notesMasterIdLst>
  <p:sldIdLst>
    <p:sldId id="294" r:id="rId2"/>
  </p:sldIdLst>
  <p:sldSz cx="45720000" cy="36576000"/>
  <p:notesSz cx="7023100" cy="93091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86" userDrawn="1">
          <p15:clr>
            <a:srgbClr val="A4A3A4"/>
          </p15:clr>
        </p15:guide>
        <p15:guide id="2" orient="horz" pos="320" userDrawn="1">
          <p15:clr>
            <a:srgbClr val="A4A3A4"/>
          </p15:clr>
        </p15:guide>
        <p15:guide id="3" orient="horz" pos="22400" userDrawn="1">
          <p15:clr>
            <a:srgbClr val="A4A3A4"/>
          </p15:clr>
        </p15:guide>
        <p15:guide id="4" orient="horz" userDrawn="1">
          <p15:clr>
            <a:srgbClr val="A4A3A4"/>
          </p15:clr>
        </p15:guide>
        <p15:guide id="5" pos="6988" userDrawn="1">
          <p15:clr>
            <a:srgbClr val="A4A3A4"/>
          </p15:clr>
        </p15:guide>
        <p15:guide id="6" pos="21775" userDrawn="1">
          <p15:clr>
            <a:srgbClr val="A4A3A4"/>
          </p15:clr>
        </p15:guide>
        <p15:guide id="7" pos="7377" userDrawn="1">
          <p15:clr>
            <a:srgbClr val="A4A3A4"/>
          </p15:clr>
        </p15:guide>
        <p15:guide id="8" pos="21440" userDrawn="1">
          <p15:clr>
            <a:srgbClr val="A4A3A4"/>
          </p15:clr>
        </p15:guide>
        <p15:guide id="9" pos="28469" userDrawn="1">
          <p15:clr>
            <a:srgbClr val="A4A3A4"/>
          </p15:clr>
        </p15:guide>
        <p15:guide id="10" pos="34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3B1E"/>
    <a:srgbClr val="0732F9"/>
    <a:srgbClr val="008000"/>
    <a:srgbClr val="4E67C8"/>
    <a:srgbClr val="BD5000"/>
    <a:srgbClr val="D85C00"/>
    <a:srgbClr val="4F68CA"/>
    <a:srgbClr val="4FADF3"/>
    <a:srgbClr val="8F8F8F"/>
    <a:srgbClr val="782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3101" autoAdjust="0"/>
    <p:restoredTop sz="94280" autoAdjust="0"/>
  </p:normalViewPr>
  <p:slideViewPr>
    <p:cSldViewPr snapToGrid="0" snapToObjects="1" showGuides="1">
      <p:cViewPr>
        <p:scale>
          <a:sx n="55" d="100"/>
          <a:sy n="55" d="100"/>
        </p:scale>
        <p:origin x="320" y="-3648"/>
      </p:cViewPr>
      <p:guideLst>
        <p:guide orient="horz" pos="3686"/>
        <p:guide orient="horz" pos="320"/>
        <p:guide orient="horz" pos="22400"/>
        <p:guide orient="horz"/>
        <p:guide pos="6988"/>
        <p:guide pos="21775"/>
        <p:guide pos="7377"/>
        <p:guide pos="21440"/>
        <p:guide pos="28469"/>
        <p:guide pos="3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7" d="100"/>
          <a:sy n="77" d="100"/>
        </p:scale>
        <p:origin x="-3138" y="-10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 Id="rId4"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290" tIns="46644" rIns="93290" bIns="46644" rtlCol="0"/>
          <a:lstStyle>
            <a:lvl1pPr algn="l">
              <a:defRPr sz="1200"/>
            </a:lvl1pPr>
          </a:lstStyle>
          <a:p>
            <a:endParaRPr lang="en-US" dirty="0"/>
          </a:p>
        </p:txBody>
      </p:sp>
      <p:sp>
        <p:nvSpPr>
          <p:cNvPr id="3" name="Date Placeholder 2"/>
          <p:cNvSpPr>
            <a:spLocks noGrp="1"/>
          </p:cNvSpPr>
          <p:nvPr>
            <p:ph type="dt" idx="1"/>
          </p:nvPr>
        </p:nvSpPr>
        <p:spPr>
          <a:xfrm>
            <a:off x="3978131" y="0"/>
            <a:ext cx="3043343" cy="465455"/>
          </a:xfrm>
          <a:prstGeom prst="rect">
            <a:avLst/>
          </a:prstGeom>
        </p:spPr>
        <p:txBody>
          <a:bodyPr vert="horz" lIns="93290" tIns="46644" rIns="93290" bIns="46644" rtlCol="0"/>
          <a:lstStyle>
            <a:lvl1pPr algn="r">
              <a:defRPr sz="1200"/>
            </a:lvl1pPr>
          </a:lstStyle>
          <a:p>
            <a:fld id="{E6CC2317-6751-4CD4-9995-8782DD78E936}" type="datetimeFigureOut">
              <a:rPr lang="en-US" smtClean="0"/>
              <a:pPr/>
              <a:t>10/23/18</a:t>
            </a:fld>
            <a:endParaRPr lang="en-US" dirty="0"/>
          </a:p>
        </p:txBody>
      </p:sp>
      <p:sp>
        <p:nvSpPr>
          <p:cNvPr id="4" name="Slide Image Placeholder 3"/>
          <p:cNvSpPr>
            <a:spLocks noGrp="1" noRot="1" noChangeAspect="1"/>
          </p:cNvSpPr>
          <p:nvPr>
            <p:ph type="sldImg" idx="2"/>
          </p:nvPr>
        </p:nvSpPr>
        <p:spPr>
          <a:xfrm>
            <a:off x="1330325" y="696913"/>
            <a:ext cx="4362450" cy="3490912"/>
          </a:xfrm>
          <a:prstGeom prst="rect">
            <a:avLst/>
          </a:prstGeom>
          <a:noFill/>
          <a:ln w="12700">
            <a:solidFill>
              <a:prstClr val="black"/>
            </a:solidFill>
          </a:ln>
        </p:spPr>
        <p:txBody>
          <a:bodyPr vert="horz" lIns="93290" tIns="46644" rIns="93290" bIns="46644"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290" tIns="46644" rIns="93290" bIns="466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290" tIns="46644" rIns="93290" bIns="466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1" y="8842030"/>
            <a:ext cx="3043343" cy="465455"/>
          </a:xfrm>
          <a:prstGeom prst="rect">
            <a:avLst/>
          </a:prstGeom>
        </p:spPr>
        <p:txBody>
          <a:bodyPr vert="horz" lIns="93290" tIns="46644" rIns="93290" bIns="46644"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1119091248"/>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0325" y="696913"/>
            <a:ext cx="4362450" cy="34909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3497513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5392" y="6249004"/>
            <a:ext cx="10540347"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585392" y="5453067"/>
            <a:ext cx="10540347"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585393" y="15423876"/>
            <a:ext cx="10545299"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721043" y="6249005"/>
            <a:ext cx="22314296"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721043" y="5453070"/>
            <a:ext cx="22314296"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11721043" y="22391149"/>
            <a:ext cx="22314296"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1721043" y="21595214"/>
            <a:ext cx="22314296"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4567815" y="5453067"/>
            <a:ext cx="10513009"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4567814" y="6249004"/>
            <a:ext cx="10513009"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4567812" y="15490376"/>
            <a:ext cx="10513010"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4567811" y="16286311"/>
            <a:ext cx="10513010"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4567810" y="28181536"/>
            <a:ext cx="10513015"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4567811" y="28977471"/>
            <a:ext cx="10513015"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595233" y="16219811"/>
            <a:ext cx="10535463"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11725343" y="3106305"/>
            <a:ext cx="22314296" cy="1422400"/>
          </a:xfrm>
          <a:prstGeom prst="rect">
            <a:avLst/>
          </a:prstGeom>
        </p:spPr>
        <p:txBody>
          <a:bodyPr>
            <a:normAutofit/>
          </a:bodyPr>
          <a:lstStyle>
            <a:lvl1pPr marL="0" indent="0" algn="ctr">
              <a:buFontTx/>
              <a:buNone/>
              <a:defRPr sz="6600" b="1">
                <a:solidFill>
                  <a:schemeClr val="tx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47" name="Text Placeholder 76"/>
          <p:cNvSpPr>
            <a:spLocks noGrp="1"/>
          </p:cNvSpPr>
          <p:nvPr>
            <p:ph type="body" sz="quarter" idx="184" hasCustomPrompt="1"/>
          </p:nvPr>
        </p:nvSpPr>
        <p:spPr>
          <a:xfrm>
            <a:off x="11739905" y="4207227"/>
            <a:ext cx="22285175" cy="924677"/>
          </a:xfrm>
          <a:prstGeom prst="rect">
            <a:avLst/>
          </a:prstGeom>
        </p:spPr>
        <p:txBody>
          <a:bodyPr>
            <a:normAutofit/>
          </a:bodyPr>
          <a:lstStyle>
            <a:lvl1pPr marL="0" indent="0" algn="ctr">
              <a:buFontTx/>
              <a:buNone/>
              <a:defRPr sz="4800" b="0">
                <a:solidFill>
                  <a:schemeClr val="tx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48" name="Text Placeholder 76"/>
          <p:cNvSpPr>
            <a:spLocks noGrp="1"/>
          </p:cNvSpPr>
          <p:nvPr>
            <p:ph type="body" sz="quarter" idx="185" hasCustomPrompt="1"/>
          </p:nvPr>
        </p:nvSpPr>
        <p:spPr>
          <a:xfrm>
            <a:off x="11725343" y="605682"/>
            <a:ext cx="22314296" cy="1422400"/>
          </a:xfrm>
          <a:prstGeom prst="rect">
            <a:avLst/>
          </a:prstGeom>
        </p:spPr>
        <p:txBody>
          <a:bodyPr>
            <a:noAutofit/>
          </a:bodyPr>
          <a:lstStyle>
            <a:lvl1pPr marL="0" indent="0" algn="ctr">
              <a:buFontTx/>
              <a:buNone/>
              <a:defRPr sz="11500" b="1">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5392" y="6249004"/>
            <a:ext cx="10540347"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585392" y="5453067"/>
            <a:ext cx="10540347"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585393" y="15423876"/>
            <a:ext cx="10545299"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721043" y="6249005"/>
            <a:ext cx="22314296"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721043" y="5453070"/>
            <a:ext cx="22314296"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11721043" y="22391149"/>
            <a:ext cx="22314296"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1721043" y="21595214"/>
            <a:ext cx="22314296"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4567815" y="5453067"/>
            <a:ext cx="10513009"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4567814" y="6249004"/>
            <a:ext cx="10513009"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4567812" y="15490376"/>
            <a:ext cx="10513010"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4567811" y="16286311"/>
            <a:ext cx="10513010"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4567810" y="28181536"/>
            <a:ext cx="10513015"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4567811" y="28977471"/>
            <a:ext cx="10513015"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595233" y="16219811"/>
            <a:ext cx="10535463"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11725343" y="3106305"/>
            <a:ext cx="22314296" cy="1422400"/>
          </a:xfrm>
          <a:prstGeom prst="rect">
            <a:avLst/>
          </a:prstGeom>
        </p:spPr>
        <p:txBody>
          <a:bodyPr>
            <a:normAutofit/>
          </a:bodyPr>
          <a:lstStyle>
            <a:lvl1pPr marL="0" indent="0" algn="ctr">
              <a:buFontTx/>
              <a:buNone/>
              <a:defRPr sz="6600" b="1">
                <a:solidFill>
                  <a:schemeClr val="tx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47" name="Text Placeholder 76"/>
          <p:cNvSpPr>
            <a:spLocks noGrp="1"/>
          </p:cNvSpPr>
          <p:nvPr>
            <p:ph type="body" sz="quarter" idx="184" hasCustomPrompt="1"/>
          </p:nvPr>
        </p:nvSpPr>
        <p:spPr>
          <a:xfrm>
            <a:off x="11739905" y="4207227"/>
            <a:ext cx="22285175" cy="924677"/>
          </a:xfrm>
          <a:prstGeom prst="rect">
            <a:avLst/>
          </a:prstGeom>
        </p:spPr>
        <p:txBody>
          <a:bodyPr>
            <a:normAutofit/>
          </a:bodyPr>
          <a:lstStyle>
            <a:lvl1pPr marL="0" indent="0" algn="ctr">
              <a:buFontTx/>
              <a:buNone/>
              <a:defRPr sz="4800" b="0">
                <a:solidFill>
                  <a:schemeClr val="tx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48" name="Text Placeholder 76"/>
          <p:cNvSpPr>
            <a:spLocks noGrp="1"/>
          </p:cNvSpPr>
          <p:nvPr>
            <p:ph type="body" sz="quarter" idx="185" hasCustomPrompt="1"/>
          </p:nvPr>
        </p:nvSpPr>
        <p:spPr>
          <a:xfrm>
            <a:off x="11725343" y="605682"/>
            <a:ext cx="22314296" cy="1422400"/>
          </a:xfrm>
          <a:prstGeom prst="rect">
            <a:avLst/>
          </a:prstGeom>
        </p:spPr>
        <p:txBody>
          <a:bodyPr>
            <a:noAutofit/>
          </a:bodyPr>
          <a:lstStyle>
            <a:lvl1pPr marL="0" indent="0" algn="ctr">
              <a:buFontTx/>
              <a:buNone/>
              <a:defRPr sz="11500" b="1">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extLst>
      <p:ext uri="{BB962C8B-B14F-4D97-AF65-F5344CB8AC3E}">
        <p14:creationId xmlns:p14="http://schemas.microsoft.com/office/powerpoint/2010/main" val="584774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5392" y="6249004"/>
            <a:ext cx="10540347"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585392" y="5453067"/>
            <a:ext cx="10540347"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585393" y="15423876"/>
            <a:ext cx="10545299"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721043" y="6249005"/>
            <a:ext cx="22314296"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721043" y="5453070"/>
            <a:ext cx="22314296"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11721043" y="22391149"/>
            <a:ext cx="22314296"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1721043" y="21595214"/>
            <a:ext cx="22314296"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4567815" y="5453067"/>
            <a:ext cx="10513009"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4567814" y="6249004"/>
            <a:ext cx="10513009"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4567812" y="15490376"/>
            <a:ext cx="10513010"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4567811" y="16286311"/>
            <a:ext cx="10513010"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4567810" y="28181536"/>
            <a:ext cx="10513015"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4567811" y="28977471"/>
            <a:ext cx="10513015"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595233" y="16219811"/>
            <a:ext cx="10535463"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11725343" y="3106305"/>
            <a:ext cx="22314296" cy="1422400"/>
          </a:xfrm>
          <a:prstGeom prst="rect">
            <a:avLst/>
          </a:prstGeom>
        </p:spPr>
        <p:txBody>
          <a:bodyPr>
            <a:normAutofit/>
          </a:bodyPr>
          <a:lstStyle>
            <a:lvl1pPr marL="0" indent="0" algn="ctr">
              <a:buFontTx/>
              <a:buNone/>
              <a:defRPr sz="6600" b="1">
                <a:solidFill>
                  <a:schemeClr val="tx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47" name="Text Placeholder 76"/>
          <p:cNvSpPr>
            <a:spLocks noGrp="1"/>
          </p:cNvSpPr>
          <p:nvPr>
            <p:ph type="body" sz="quarter" idx="184" hasCustomPrompt="1"/>
          </p:nvPr>
        </p:nvSpPr>
        <p:spPr>
          <a:xfrm>
            <a:off x="11739905" y="4207227"/>
            <a:ext cx="22285175" cy="924677"/>
          </a:xfrm>
          <a:prstGeom prst="rect">
            <a:avLst/>
          </a:prstGeom>
        </p:spPr>
        <p:txBody>
          <a:bodyPr>
            <a:normAutofit/>
          </a:bodyPr>
          <a:lstStyle>
            <a:lvl1pPr marL="0" indent="0" algn="ctr">
              <a:buFontTx/>
              <a:buNone/>
              <a:defRPr sz="4800" b="0">
                <a:solidFill>
                  <a:schemeClr val="tx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48" name="Text Placeholder 76"/>
          <p:cNvSpPr>
            <a:spLocks noGrp="1"/>
          </p:cNvSpPr>
          <p:nvPr>
            <p:ph type="body" sz="quarter" idx="185" hasCustomPrompt="1"/>
          </p:nvPr>
        </p:nvSpPr>
        <p:spPr>
          <a:xfrm>
            <a:off x="11725343" y="605682"/>
            <a:ext cx="22314296" cy="1422400"/>
          </a:xfrm>
          <a:prstGeom prst="rect">
            <a:avLst/>
          </a:prstGeom>
        </p:spPr>
        <p:txBody>
          <a:bodyPr>
            <a:noAutofit/>
          </a:bodyPr>
          <a:lstStyle>
            <a:lvl1pPr marL="0" indent="0" algn="ctr">
              <a:buFontTx/>
              <a:buNone/>
              <a:defRPr sz="11500" b="1">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extLst>
      <p:ext uri="{BB962C8B-B14F-4D97-AF65-F5344CB8AC3E}">
        <p14:creationId xmlns:p14="http://schemas.microsoft.com/office/powerpoint/2010/main" val="968180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5392" y="6249004"/>
            <a:ext cx="10540347"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585392" y="5453067"/>
            <a:ext cx="10540347"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585393" y="15423876"/>
            <a:ext cx="10545299"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721043" y="6249005"/>
            <a:ext cx="22314296"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721043" y="5453070"/>
            <a:ext cx="22314296"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11721043" y="22391149"/>
            <a:ext cx="22314296"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1721043" y="21595214"/>
            <a:ext cx="22314296"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4567815" y="5453067"/>
            <a:ext cx="10513009"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4567814" y="6249004"/>
            <a:ext cx="10513009"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4567812" y="15490376"/>
            <a:ext cx="10513010"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4567811" y="16286311"/>
            <a:ext cx="10513010"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4567810" y="28181536"/>
            <a:ext cx="10513015"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tx1"/>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4567811" y="28977471"/>
            <a:ext cx="10513015"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595233" y="16219811"/>
            <a:ext cx="10535463" cy="846363"/>
          </a:xfrm>
          <a:prstGeom prst="rect">
            <a:avLst/>
          </a:prstGeom>
        </p:spPr>
        <p:txBody>
          <a:bodyPr wrap="square" lIns="228589" tIns="228589" rIns="228589" bIns="228589">
            <a:spAutoFit/>
          </a:bodyPr>
          <a:lstStyle>
            <a:lvl1pPr marL="0" indent="0">
              <a:buNone/>
              <a:defRPr sz="2500">
                <a:solidFill>
                  <a:schemeClr val="tx1"/>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11725343" y="3106305"/>
            <a:ext cx="22314296" cy="1422400"/>
          </a:xfrm>
          <a:prstGeom prst="rect">
            <a:avLst/>
          </a:prstGeom>
        </p:spPr>
        <p:txBody>
          <a:bodyPr>
            <a:normAutofit/>
          </a:bodyPr>
          <a:lstStyle>
            <a:lvl1pPr marL="0" indent="0" algn="ctr">
              <a:buFontTx/>
              <a:buNone/>
              <a:defRPr sz="6600" b="1">
                <a:solidFill>
                  <a:schemeClr val="tx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47" name="Text Placeholder 76"/>
          <p:cNvSpPr>
            <a:spLocks noGrp="1"/>
          </p:cNvSpPr>
          <p:nvPr>
            <p:ph type="body" sz="quarter" idx="184" hasCustomPrompt="1"/>
          </p:nvPr>
        </p:nvSpPr>
        <p:spPr>
          <a:xfrm>
            <a:off x="11739905" y="4207227"/>
            <a:ext cx="22285175" cy="924677"/>
          </a:xfrm>
          <a:prstGeom prst="rect">
            <a:avLst/>
          </a:prstGeom>
        </p:spPr>
        <p:txBody>
          <a:bodyPr>
            <a:normAutofit/>
          </a:bodyPr>
          <a:lstStyle>
            <a:lvl1pPr marL="0" indent="0" algn="ctr">
              <a:buFontTx/>
              <a:buNone/>
              <a:defRPr sz="4800" b="0">
                <a:solidFill>
                  <a:schemeClr val="tx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48" name="Text Placeholder 76"/>
          <p:cNvSpPr>
            <a:spLocks noGrp="1"/>
          </p:cNvSpPr>
          <p:nvPr>
            <p:ph type="body" sz="quarter" idx="185" hasCustomPrompt="1"/>
          </p:nvPr>
        </p:nvSpPr>
        <p:spPr>
          <a:xfrm>
            <a:off x="11725343" y="605682"/>
            <a:ext cx="22314296" cy="1422400"/>
          </a:xfrm>
          <a:prstGeom prst="rect">
            <a:avLst/>
          </a:prstGeom>
        </p:spPr>
        <p:txBody>
          <a:bodyPr>
            <a:noAutofit/>
          </a:bodyPr>
          <a:lstStyle>
            <a:lvl1pPr marL="0" indent="0" algn="ctr">
              <a:buFontTx/>
              <a:buNone/>
              <a:defRPr sz="11500" b="1">
                <a:solidFill>
                  <a:schemeClr val="bg1"/>
                </a:solidFill>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extLst>
      <p:ext uri="{BB962C8B-B14F-4D97-AF65-F5344CB8AC3E}">
        <p14:creationId xmlns:p14="http://schemas.microsoft.com/office/powerpoint/2010/main" val="1635319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oleObject" Target="../embeddings/oleObject2.bin"/><Relationship Id="rId18" Type="http://schemas.openxmlformats.org/officeDocument/2006/relationships/oleObject" Target="../embeddings/oleObject4.bin"/><Relationship Id="rId3" Type="http://schemas.openxmlformats.org/officeDocument/2006/relationships/slideLayout" Target="../slideLayouts/slideLayout3.xml"/><Relationship Id="rId21" Type="http://schemas.openxmlformats.org/officeDocument/2006/relationships/image" Target="../media/image10.jpeg"/><Relationship Id="rId7" Type="http://schemas.openxmlformats.org/officeDocument/2006/relationships/image" Target="../media/image5.png"/><Relationship Id="rId12" Type="http://schemas.openxmlformats.org/officeDocument/2006/relationships/image" Target="../media/image1.wmf"/><Relationship Id="rId17" Type="http://schemas.openxmlformats.org/officeDocument/2006/relationships/image" Target="../media/image9.png"/><Relationship Id="rId2" Type="http://schemas.openxmlformats.org/officeDocument/2006/relationships/slideLayout" Target="../slideLayouts/slideLayout2.xml"/><Relationship Id="rId16" Type="http://schemas.openxmlformats.org/officeDocument/2006/relationships/image" Target="../media/image3.wmf"/><Relationship Id="rId20" Type="http://schemas.openxmlformats.org/officeDocument/2006/relationships/hyperlink" Target="http://www.facebook.com/pages/PosterPresentationscom/217914411419?v=app_4949752878&amp;ref=ts" TargetMode="External"/><Relationship Id="rId1" Type="http://schemas.openxmlformats.org/officeDocument/2006/relationships/slideLayout" Target="../slideLayouts/slideLayout1.xml"/><Relationship Id="rId6" Type="http://schemas.openxmlformats.org/officeDocument/2006/relationships/vmlDrawing" Target="../drawings/vmlDrawing1.vml"/><Relationship Id="rId11" Type="http://schemas.openxmlformats.org/officeDocument/2006/relationships/oleObject" Target="../embeddings/oleObject1.bin"/><Relationship Id="rId5" Type="http://schemas.openxmlformats.org/officeDocument/2006/relationships/theme" Target="../theme/theme1.xml"/><Relationship Id="rId15" Type="http://schemas.openxmlformats.org/officeDocument/2006/relationships/oleObject" Target="../embeddings/oleObject3.bin"/><Relationship Id="rId10" Type="http://schemas.openxmlformats.org/officeDocument/2006/relationships/image" Target="../media/image8.png"/><Relationship Id="rId19" Type="http://schemas.openxmlformats.org/officeDocument/2006/relationships/image" Target="../media/image4.wmf"/><Relationship Id="rId4" Type="http://schemas.openxmlformats.org/officeDocument/2006/relationships/slideLayout" Target="../slideLayouts/slideLayout4.xml"/><Relationship Id="rId9" Type="http://schemas.openxmlformats.org/officeDocument/2006/relationships/image" Target="../media/image7.png"/><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85" name="Group 84"/>
          <p:cNvGrpSpPr/>
          <p:nvPr userDrawn="1"/>
        </p:nvGrpSpPr>
        <p:grpSpPr>
          <a:xfrm rot="10800000">
            <a:off x="-38125" y="34894317"/>
            <a:ext cx="45758125" cy="1669143"/>
            <a:chOff x="-14192" y="1382"/>
            <a:chExt cx="27451941" cy="4572641"/>
          </a:xfrm>
        </p:grpSpPr>
        <p:sp>
          <p:nvSpPr>
            <p:cNvPr id="86" name="Rectangle 16"/>
            <p:cNvSpPr/>
            <p:nvPr userDrawn="1"/>
          </p:nvSpPr>
          <p:spPr>
            <a:xfrm>
              <a:off x="4001" y="707796"/>
              <a:ext cx="27429212" cy="3866227"/>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32864 w 43891200"/>
                <a:gd name="connsiteY3" fmla="*/ 3330294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272584"/>
                <a:gd name="connsiteX1" fmla="*/ 43891200 w 43891200"/>
                <a:gd name="connsiteY1" fmla="*/ 0 h 7272584"/>
                <a:gd name="connsiteX2" fmla="*/ 43891200 w 43891200"/>
                <a:gd name="connsiteY2" fmla="*/ 7027483 h 7272584"/>
                <a:gd name="connsiteX3" fmla="*/ 37534349 w 43891200"/>
                <a:gd name="connsiteY3" fmla="*/ 5432466 h 7272584"/>
                <a:gd name="connsiteX4" fmla="*/ 21589306 w 43891200"/>
                <a:gd name="connsiteY4" fmla="*/ 3104512 h 7272584"/>
                <a:gd name="connsiteX5" fmla="*/ 84664 w 43891200"/>
                <a:gd name="connsiteY5" fmla="*/ 5531673 h 7272584"/>
                <a:gd name="connsiteX6" fmla="*/ 0 w 43891200"/>
                <a:gd name="connsiteY6" fmla="*/ 0 h 7272584"/>
                <a:gd name="connsiteX0" fmla="*/ 0 w 43891200"/>
                <a:gd name="connsiteY0" fmla="*/ 0 h 7027483"/>
                <a:gd name="connsiteX1" fmla="*/ 43891200 w 43891200"/>
                <a:gd name="connsiteY1" fmla="*/ 0 h 7027483"/>
                <a:gd name="connsiteX2" fmla="*/ 43891200 w 43891200"/>
                <a:gd name="connsiteY2" fmla="*/ 7027483 h 7027483"/>
                <a:gd name="connsiteX3" fmla="*/ 37534349 w 43891200"/>
                <a:gd name="connsiteY3" fmla="*/ 5432466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423313 w 43891200"/>
                <a:gd name="connsiteY4" fmla="*/ 3012175 h 7027483"/>
                <a:gd name="connsiteX5" fmla="*/ 84664 w 43891200"/>
                <a:gd name="connsiteY5" fmla="*/ 5531673 h 7027483"/>
                <a:gd name="connsiteX6" fmla="*/ 0 w 43891200"/>
                <a:gd name="connsiteY6" fmla="*/ 0 h 7027483"/>
                <a:gd name="connsiteX0" fmla="*/ 0 w 43891200"/>
                <a:gd name="connsiteY0" fmla="*/ 0 h 6029592"/>
                <a:gd name="connsiteX1" fmla="*/ 43891200 w 43891200"/>
                <a:gd name="connsiteY1" fmla="*/ 0 h 6029592"/>
                <a:gd name="connsiteX2" fmla="*/ 43852760 w 43891200"/>
                <a:gd name="connsiteY2" fmla="*/ 6029592 h 6029592"/>
                <a:gd name="connsiteX3" fmla="*/ 37534347 w 43891200"/>
                <a:gd name="connsiteY3" fmla="*/ 517930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36342689 w 43891200"/>
                <a:gd name="connsiteY3" fmla="*/ 446652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79664"/>
                <a:gd name="connsiteX1" fmla="*/ 43891200 w 43891200"/>
                <a:gd name="connsiteY1" fmla="*/ 0 h 6079664"/>
                <a:gd name="connsiteX2" fmla="*/ 43852760 w 43891200"/>
                <a:gd name="connsiteY2" fmla="*/ 6029592 h 6079664"/>
                <a:gd name="connsiteX3" fmla="*/ 21423313 w 43891200"/>
                <a:gd name="connsiteY3" fmla="*/ 3012175 h 6079664"/>
                <a:gd name="connsiteX4" fmla="*/ 84664 w 43891200"/>
                <a:gd name="connsiteY4" fmla="*/ 5531673 h 6079664"/>
                <a:gd name="connsiteX5" fmla="*/ 0 w 43891200"/>
                <a:gd name="connsiteY5" fmla="*/ 0 h 6079664"/>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5887037"/>
                <a:gd name="connsiteX1" fmla="*/ 43891200 w 43891200"/>
                <a:gd name="connsiteY1" fmla="*/ 0 h 5887037"/>
                <a:gd name="connsiteX2" fmla="*/ 43814321 w 43891200"/>
                <a:gd name="connsiteY2" fmla="*/ 5887037 h 5887037"/>
                <a:gd name="connsiteX3" fmla="*/ 21423313 w 43891200"/>
                <a:gd name="connsiteY3" fmla="*/ 3012175 h 5887037"/>
                <a:gd name="connsiteX4" fmla="*/ 84664 w 43891200"/>
                <a:gd name="connsiteY4" fmla="*/ 5531673 h 5887037"/>
                <a:gd name="connsiteX5" fmla="*/ 0 w 43891200"/>
                <a:gd name="connsiteY5" fmla="*/ 0 h 5887037"/>
                <a:gd name="connsiteX0" fmla="*/ 0 w 43891200"/>
                <a:gd name="connsiteY0" fmla="*/ 0 h 5745966"/>
                <a:gd name="connsiteX1" fmla="*/ 43891200 w 43891200"/>
                <a:gd name="connsiteY1" fmla="*/ 0 h 5745966"/>
                <a:gd name="connsiteX2" fmla="*/ 43814319 w 43891200"/>
                <a:gd name="connsiteY2" fmla="*/ 5745966 h 5745966"/>
                <a:gd name="connsiteX3" fmla="*/ 21423313 w 43891200"/>
                <a:gd name="connsiteY3" fmla="*/ 3012175 h 5745966"/>
                <a:gd name="connsiteX4" fmla="*/ 84664 w 43891200"/>
                <a:gd name="connsiteY4" fmla="*/ 5531673 h 5745966"/>
                <a:gd name="connsiteX5" fmla="*/ 0 w 43891200"/>
                <a:gd name="connsiteY5" fmla="*/ 0 h 5745966"/>
                <a:gd name="connsiteX0" fmla="*/ 0 w 43891200"/>
                <a:gd name="connsiteY0" fmla="*/ 0 h 5774180"/>
                <a:gd name="connsiteX1" fmla="*/ 43891200 w 43891200"/>
                <a:gd name="connsiteY1" fmla="*/ 0 h 5774180"/>
                <a:gd name="connsiteX2" fmla="*/ 43814319 w 43891200"/>
                <a:gd name="connsiteY2" fmla="*/ 5774180 h 5774180"/>
                <a:gd name="connsiteX3" fmla="*/ 21423313 w 43891200"/>
                <a:gd name="connsiteY3" fmla="*/ 3012175 h 5774180"/>
                <a:gd name="connsiteX4" fmla="*/ 84664 w 43891200"/>
                <a:gd name="connsiteY4" fmla="*/ 5531673 h 5774180"/>
                <a:gd name="connsiteX5" fmla="*/ 0 w 43891200"/>
                <a:gd name="connsiteY5" fmla="*/ 0 h 5774180"/>
                <a:gd name="connsiteX0" fmla="*/ 6633 w 43897833"/>
                <a:gd name="connsiteY0" fmla="*/ 0 h 5774180"/>
                <a:gd name="connsiteX1" fmla="*/ 43897833 w 43897833"/>
                <a:gd name="connsiteY1" fmla="*/ 0 h 5774180"/>
                <a:gd name="connsiteX2" fmla="*/ 43820952 w 43897833"/>
                <a:gd name="connsiteY2" fmla="*/ 5774180 h 5774180"/>
                <a:gd name="connsiteX3" fmla="*/ 21429946 w 43897833"/>
                <a:gd name="connsiteY3" fmla="*/ 3012175 h 5774180"/>
                <a:gd name="connsiteX4" fmla="*/ 0 w 43897833"/>
                <a:gd name="connsiteY4" fmla="*/ 5757386 h 5774180"/>
                <a:gd name="connsiteX5" fmla="*/ 6633 w 43897833"/>
                <a:gd name="connsiteY5" fmla="*/ 0 h 5774180"/>
                <a:gd name="connsiteX0" fmla="*/ 6633 w 43897833"/>
                <a:gd name="connsiteY0" fmla="*/ 0 h 5785600"/>
                <a:gd name="connsiteX1" fmla="*/ 43897833 w 43897833"/>
                <a:gd name="connsiteY1" fmla="*/ 0 h 5785600"/>
                <a:gd name="connsiteX2" fmla="*/ 43820952 w 43897833"/>
                <a:gd name="connsiteY2" fmla="*/ 5774180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97833"/>
                <a:gd name="connsiteY0" fmla="*/ 0 h 5785600"/>
                <a:gd name="connsiteX1" fmla="*/ 43897833 w 43897833"/>
                <a:gd name="connsiteY1" fmla="*/ 0 h 5785600"/>
                <a:gd name="connsiteX2" fmla="*/ 43829914 w 43897833"/>
                <a:gd name="connsiteY2" fmla="*/ 5757562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84390"/>
                <a:gd name="connsiteY0" fmla="*/ 4153 h 5789753"/>
                <a:gd name="connsiteX1" fmla="*/ 43884390 w 43884390"/>
                <a:gd name="connsiteY1" fmla="*/ 0 h 5789753"/>
                <a:gd name="connsiteX2" fmla="*/ 43829914 w 43884390"/>
                <a:gd name="connsiteY2" fmla="*/ 5761715 h 5789753"/>
                <a:gd name="connsiteX3" fmla="*/ 21429946 w 43884390"/>
                <a:gd name="connsiteY3" fmla="*/ 3016328 h 5789753"/>
                <a:gd name="connsiteX4" fmla="*/ 0 w 43884390"/>
                <a:gd name="connsiteY4" fmla="*/ 5789753 h 5789753"/>
                <a:gd name="connsiteX5" fmla="*/ 6633 w 43884390"/>
                <a:gd name="connsiteY5" fmla="*/ 4153 h 5789753"/>
                <a:gd name="connsiteX0" fmla="*/ 6633 w 43884392"/>
                <a:gd name="connsiteY0" fmla="*/ 0 h 5785600"/>
                <a:gd name="connsiteX1" fmla="*/ 43884392 w 43884392"/>
                <a:gd name="connsiteY1" fmla="*/ 1 h 5785600"/>
                <a:gd name="connsiteX2" fmla="*/ 43829914 w 43884392"/>
                <a:gd name="connsiteY2" fmla="*/ 5757562 h 5785600"/>
                <a:gd name="connsiteX3" fmla="*/ 21429946 w 43884392"/>
                <a:gd name="connsiteY3" fmla="*/ 3012175 h 5785600"/>
                <a:gd name="connsiteX4" fmla="*/ 0 w 43884392"/>
                <a:gd name="connsiteY4" fmla="*/ 5785600 h 5785600"/>
                <a:gd name="connsiteX5" fmla="*/ 6633 w 43884392"/>
                <a:gd name="connsiteY5" fmla="*/ 0 h 5785600"/>
                <a:gd name="connsiteX0" fmla="*/ 6633 w 43876785"/>
                <a:gd name="connsiteY0" fmla="*/ 7053 h 5792653"/>
                <a:gd name="connsiteX1" fmla="*/ 43876785 w 43876785"/>
                <a:gd name="connsiteY1" fmla="*/ 0 h 5792653"/>
                <a:gd name="connsiteX2" fmla="*/ 43829914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64377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44088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801199"/>
                <a:gd name="connsiteX1" fmla="*/ 43876785 w 43876785"/>
                <a:gd name="connsiteY1" fmla="*/ 0 h 5801199"/>
                <a:gd name="connsiteX2" fmla="*/ 43831664 w 43876785"/>
                <a:gd name="connsiteY2" fmla="*/ 5801199 h 5801199"/>
                <a:gd name="connsiteX3" fmla="*/ 21923799 w 43876785"/>
                <a:gd name="connsiteY3" fmla="*/ 3009824 h 5801199"/>
                <a:gd name="connsiteX4" fmla="*/ 0 w 43876785"/>
                <a:gd name="connsiteY4" fmla="*/ 5792653 h 5801199"/>
                <a:gd name="connsiteX5" fmla="*/ 6633 w 43876785"/>
                <a:gd name="connsiteY5" fmla="*/ 7053 h 5801199"/>
                <a:gd name="connsiteX0" fmla="*/ 6633 w 43876785"/>
                <a:gd name="connsiteY0" fmla="*/ 7053 h 5811651"/>
                <a:gd name="connsiteX1" fmla="*/ 43876785 w 43876785"/>
                <a:gd name="connsiteY1" fmla="*/ 0 h 5811651"/>
                <a:gd name="connsiteX2" fmla="*/ 43826110 w 43876785"/>
                <a:gd name="connsiteY2" fmla="*/ 5811651 h 5811651"/>
                <a:gd name="connsiteX3" fmla="*/ 21923799 w 43876785"/>
                <a:gd name="connsiteY3" fmla="*/ 3009824 h 5811651"/>
                <a:gd name="connsiteX4" fmla="*/ 0 w 43876785"/>
                <a:gd name="connsiteY4" fmla="*/ 5792653 h 5811651"/>
                <a:gd name="connsiteX5" fmla="*/ 6633 w 43876785"/>
                <a:gd name="connsiteY5" fmla="*/ 7053 h 5811651"/>
                <a:gd name="connsiteX0" fmla="*/ -1 w 43870151"/>
                <a:gd name="connsiteY0" fmla="*/ 7053 h 5818785"/>
                <a:gd name="connsiteX1" fmla="*/ 43870151 w 43870151"/>
                <a:gd name="connsiteY1" fmla="*/ 0 h 5818785"/>
                <a:gd name="connsiteX2" fmla="*/ 43819476 w 43870151"/>
                <a:gd name="connsiteY2" fmla="*/ 5811651 h 5818785"/>
                <a:gd name="connsiteX3" fmla="*/ 21917165 w 43870151"/>
                <a:gd name="connsiteY3" fmla="*/ 3009824 h 5818785"/>
                <a:gd name="connsiteX4" fmla="*/ 4477 w 43870151"/>
                <a:gd name="connsiteY4" fmla="*/ 5818785 h 5818785"/>
                <a:gd name="connsiteX5" fmla="*/ -1 w 43870151"/>
                <a:gd name="connsiteY5" fmla="*/ 7053 h 5818785"/>
                <a:gd name="connsiteX0" fmla="*/ 239 w 43870391"/>
                <a:gd name="connsiteY0" fmla="*/ 7053 h 5814778"/>
                <a:gd name="connsiteX1" fmla="*/ 43870391 w 43870391"/>
                <a:gd name="connsiteY1" fmla="*/ 0 h 5814778"/>
                <a:gd name="connsiteX2" fmla="*/ 43819716 w 43870391"/>
                <a:gd name="connsiteY2" fmla="*/ 5811651 h 5814778"/>
                <a:gd name="connsiteX3" fmla="*/ 21917405 w 43870391"/>
                <a:gd name="connsiteY3" fmla="*/ 3009824 h 5814778"/>
                <a:gd name="connsiteX4" fmla="*/ 457 w 43870391"/>
                <a:gd name="connsiteY4" fmla="*/ 5814778 h 5814778"/>
                <a:gd name="connsiteX5" fmla="*/ 239 w 43870391"/>
                <a:gd name="connsiteY5" fmla="*/ 7053 h 5814778"/>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806763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42825"/>
                <a:gd name="connsiteY0" fmla="*/ 7053 h 5811651"/>
                <a:gd name="connsiteX1" fmla="*/ 43842825 w 43842825"/>
                <a:gd name="connsiteY1" fmla="*/ 0 h 5811651"/>
                <a:gd name="connsiteX2" fmla="*/ 43819716 w 43842825"/>
                <a:gd name="connsiteY2" fmla="*/ 5811651 h 5811651"/>
                <a:gd name="connsiteX3" fmla="*/ 21917405 w 43842825"/>
                <a:gd name="connsiteY3" fmla="*/ 3009824 h 5811651"/>
                <a:gd name="connsiteX4" fmla="*/ 457 w 43842825"/>
                <a:gd name="connsiteY4" fmla="*/ 5798748 h 5811651"/>
                <a:gd name="connsiteX5" fmla="*/ 239 w 43842825"/>
                <a:gd name="connsiteY5" fmla="*/ 7053 h 5811651"/>
                <a:gd name="connsiteX0" fmla="*/ 239 w 43824446"/>
                <a:gd name="connsiteY0" fmla="*/ 7053 h 5811651"/>
                <a:gd name="connsiteX1" fmla="*/ 43824446 w 43824446"/>
                <a:gd name="connsiteY1" fmla="*/ 0 h 5811651"/>
                <a:gd name="connsiteX2" fmla="*/ 43819716 w 43824446"/>
                <a:gd name="connsiteY2" fmla="*/ 5811651 h 5811651"/>
                <a:gd name="connsiteX3" fmla="*/ 21917405 w 43824446"/>
                <a:gd name="connsiteY3" fmla="*/ 3009824 h 5811651"/>
                <a:gd name="connsiteX4" fmla="*/ 457 w 43824446"/>
                <a:gd name="connsiteY4" fmla="*/ 5798748 h 5811651"/>
                <a:gd name="connsiteX5" fmla="*/ 239 w 43824446"/>
                <a:gd name="connsiteY5" fmla="*/ 7053 h 581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4446" h="5811651">
                  <a:moveTo>
                    <a:pt x="239" y="7053"/>
                  </a:moveTo>
                  <a:lnTo>
                    <a:pt x="43824446" y="0"/>
                  </a:lnTo>
                  <a:cubicBezTo>
                    <a:pt x="43822869" y="1937217"/>
                    <a:pt x="43821293" y="3874434"/>
                    <a:pt x="43819716" y="5811651"/>
                  </a:cubicBezTo>
                  <a:cubicBezTo>
                    <a:pt x="38268362" y="4032785"/>
                    <a:pt x="30438085" y="2966157"/>
                    <a:pt x="21917405" y="3009824"/>
                  </a:cubicBezTo>
                  <a:cubicBezTo>
                    <a:pt x="14614291" y="3047251"/>
                    <a:pt x="6453731" y="3277510"/>
                    <a:pt x="457" y="5798748"/>
                  </a:cubicBezTo>
                  <a:cubicBezTo>
                    <a:pt x="-1036" y="3861504"/>
                    <a:pt x="1732" y="1944297"/>
                    <a:pt x="239" y="7053"/>
                  </a:cubicBezTo>
                  <a:close/>
                </a:path>
              </a:pathLst>
            </a:custGeom>
            <a:gradFill flip="none" rotWithShape="1">
              <a:gsLst>
                <a:gs pos="0">
                  <a:schemeClr val="accent6"/>
                </a:gs>
                <a:gs pos="100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600"/>
            </a:p>
          </p:txBody>
        </p:sp>
        <p:sp>
          <p:nvSpPr>
            <p:cNvPr id="87" name="Rectangle 16"/>
            <p:cNvSpPr/>
            <p:nvPr userDrawn="1"/>
          </p:nvSpPr>
          <p:spPr>
            <a:xfrm>
              <a:off x="-4323" y="5744"/>
              <a:ext cx="27440229" cy="4555641"/>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968081"/>
                <a:gd name="connsiteY0" fmla="*/ 0 h 6688809"/>
                <a:gd name="connsiteX1" fmla="*/ 43891200 w 43968081"/>
                <a:gd name="connsiteY1" fmla="*/ 0 h 6688809"/>
                <a:gd name="connsiteX2" fmla="*/ 43968081 w 43968081"/>
                <a:gd name="connsiteY2" fmla="*/ 6358199 h 6688809"/>
                <a:gd name="connsiteX3" fmla="*/ 21448200 w 43968081"/>
                <a:gd name="connsiteY3" fmla="*/ 3838305 h 6688809"/>
                <a:gd name="connsiteX4" fmla="*/ 28221 w 43968081"/>
                <a:gd name="connsiteY4" fmla="*/ 6688809 h 6688809"/>
                <a:gd name="connsiteX5" fmla="*/ 0 w 43968081"/>
                <a:gd name="connsiteY5" fmla="*/ 0 h 6688809"/>
                <a:gd name="connsiteX0" fmla="*/ 0 w 43891200"/>
                <a:gd name="connsiteY0" fmla="*/ 0 h 6688809"/>
                <a:gd name="connsiteX1" fmla="*/ 43891200 w 43891200"/>
                <a:gd name="connsiteY1" fmla="*/ 0 h 6688809"/>
                <a:gd name="connsiteX2" fmla="*/ 43793664 w 43891200"/>
                <a:gd name="connsiteY2" fmla="*/ 6218350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91200"/>
                <a:gd name="connsiteY0" fmla="*/ 0 h 6688809"/>
                <a:gd name="connsiteX1" fmla="*/ 43891200 w 43891200"/>
                <a:gd name="connsiteY1" fmla="*/ 0 h 6688809"/>
                <a:gd name="connsiteX2" fmla="*/ 43823938 w 43891200"/>
                <a:gd name="connsiteY2" fmla="*/ 6183672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23938"/>
                <a:gd name="connsiteY0" fmla="*/ 0 h 6688809"/>
                <a:gd name="connsiteX1" fmla="*/ 43800376 w 43823938"/>
                <a:gd name="connsiteY1" fmla="*/ 0 h 6688809"/>
                <a:gd name="connsiteX2" fmla="*/ 43823938 w 43823938"/>
                <a:gd name="connsiteY2" fmla="*/ 6183672 h 6688809"/>
                <a:gd name="connsiteX3" fmla="*/ 21448200 w 43823938"/>
                <a:gd name="connsiteY3" fmla="*/ 3838305 h 6688809"/>
                <a:gd name="connsiteX4" fmla="*/ 28221 w 43823938"/>
                <a:gd name="connsiteY4" fmla="*/ 6688809 h 6688809"/>
                <a:gd name="connsiteX5" fmla="*/ 0 w 43823938"/>
                <a:gd name="connsiteY5" fmla="*/ 0 h 6688809"/>
                <a:gd name="connsiteX0" fmla="*/ 0 w 43883631"/>
                <a:gd name="connsiteY0" fmla="*/ 0 h 6688809"/>
                <a:gd name="connsiteX1" fmla="*/ 43883631 w 43883631"/>
                <a:gd name="connsiteY1" fmla="*/ 41614 h 6688809"/>
                <a:gd name="connsiteX2" fmla="*/ 43823938 w 43883631"/>
                <a:gd name="connsiteY2" fmla="*/ 6183672 h 6688809"/>
                <a:gd name="connsiteX3" fmla="*/ 21448200 w 43883631"/>
                <a:gd name="connsiteY3" fmla="*/ 3838305 h 6688809"/>
                <a:gd name="connsiteX4" fmla="*/ 28221 w 43883631"/>
                <a:gd name="connsiteY4" fmla="*/ 6688809 h 6688809"/>
                <a:gd name="connsiteX5" fmla="*/ 0 w 43883631"/>
                <a:gd name="connsiteY5" fmla="*/ 0 h 6688809"/>
                <a:gd name="connsiteX0" fmla="*/ 0 w 43876062"/>
                <a:gd name="connsiteY0" fmla="*/ 0 h 6688809"/>
                <a:gd name="connsiteX1" fmla="*/ 43876062 w 43876062"/>
                <a:gd name="connsiteY1" fmla="*/ 6936 h 6688809"/>
                <a:gd name="connsiteX2" fmla="*/ 43823938 w 43876062"/>
                <a:gd name="connsiteY2" fmla="*/ 6183672 h 6688809"/>
                <a:gd name="connsiteX3" fmla="*/ 21448200 w 43876062"/>
                <a:gd name="connsiteY3" fmla="*/ 3838305 h 6688809"/>
                <a:gd name="connsiteX4" fmla="*/ 28221 w 43876062"/>
                <a:gd name="connsiteY4" fmla="*/ 6688809 h 6688809"/>
                <a:gd name="connsiteX5" fmla="*/ 0 w 43876062"/>
                <a:gd name="connsiteY5" fmla="*/ 0 h 6688809"/>
                <a:gd name="connsiteX0" fmla="*/ 0 w 43883634"/>
                <a:gd name="connsiteY0" fmla="*/ 6936 h 6695745"/>
                <a:gd name="connsiteX1" fmla="*/ 43883634 w 43883634"/>
                <a:gd name="connsiteY1" fmla="*/ 0 h 6695745"/>
                <a:gd name="connsiteX2" fmla="*/ 43823938 w 43883634"/>
                <a:gd name="connsiteY2" fmla="*/ 6190608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6368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871047 w 43883634"/>
                <a:gd name="connsiteY3" fmla="*/ 3810016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2633 w 43883634"/>
                <a:gd name="connsiteY3" fmla="*/ 3782129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1837"/>
                <a:gd name="connsiteX1" fmla="*/ 43883634 w 43883634"/>
                <a:gd name="connsiteY1" fmla="*/ 0 h 6691837"/>
                <a:gd name="connsiteX2" fmla="*/ 43827740 w 43883634"/>
                <a:gd name="connsiteY2" fmla="*/ 6180150 h 6691837"/>
                <a:gd name="connsiteX3" fmla="*/ 21911623 w 43883634"/>
                <a:gd name="connsiteY3" fmla="*/ 3791425 h 6691837"/>
                <a:gd name="connsiteX4" fmla="*/ 66513 w 43883634"/>
                <a:gd name="connsiteY4" fmla="*/ 6691837 h 6691837"/>
                <a:gd name="connsiteX5" fmla="*/ 0 w 43883634"/>
                <a:gd name="connsiteY5" fmla="*/ 6936 h 6691837"/>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23933 w 43834140"/>
                <a:gd name="connsiteY0" fmla="*/ 15369 h 6695746"/>
                <a:gd name="connsiteX1" fmla="*/ 43834140 w 43834140"/>
                <a:gd name="connsiteY1" fmla="*/ 0 h 6695746"/>
                <a:gd name="connsiteX2" fmla="*/ 43778245 w 43834140"/>
                <a:gd name="connsiteY2" fmla="*/ 5777889 h 6695746"/>
                <a:gd name="connsiteX3" fmla="*/ 21862129 w 43834140"/>
                <a:gd name="connsiteY3" fmla="*/ 3791425 h 6695746"/>
                <a:gd name="connsiteX4" fmla="*/ 0 w 43834140"/>
                <a:gd name="connsiteY4" fmla="*/ 6695746 h 6695746"/>
                <a:gd name="connsiteX5" fmla="*/ 23933 w 43834140"/>
                <a:gd name="connsiteY5" fmla="*/ 15369 h 6695746"/>
                <a:gd name="connsiteX0" fmla="*/ 1414 w 43848334"/>
                <a:gd name="connsiteY0" fmla="*/ 15369 h 6695746"/>
                <a:gd name="connsiteX1" fmla="*/ 43848334 w 43848334"/>
                <a:gd name="connsiteY1" fmla="*/ 0 h 6695746"/>
                <a:gd name="connsiteX2" fmla="*/ 43792439 w 43848334"/>
                <a:gd name="connsiteY2" fmla="*/ 5777889 h 6695746"/>
                <a:gd name="connsiteX3" fmla="*/ 21876323 w 43848334"/>
                <a:gd name="connsiteY3" fmla="*/ 3791425 h 6695746"/>
                <a:gd name="connsiteX4" fmla="*/ 14194 w 43848334"/>
                <a:gd name="connsiteY4" fmla="*/ 6695746 h 6695746"/>
                <a:gd name="connsiteX5" fmla="*/ 1414 w 43848334"/>
                <a:gd name="connsiteY5" fmla="*/ 15369 h 6695746"/>
                <a:gd name="connsiteX0" fmla="*/ 1414 w 43792439"/>
                <a:gd name="connsiteY0" fmla="*/ 6936 h 6687313"/>
                <a:gd name="connsiteX1" fmla="*/ 43729019 w 43792439"/>
                <a:gd name="connsiteY1" fmla="*/ 0 h 6687313"/>
                <a:gd name="connsiteX2" fmla="*/ 43792439 w 43792439"/>
                <a:gd name="connsiteY2" fmla="*/ 5769456 h 6687313"/>
                <a:gd name="connsiteX3" fmla="*/ 21876323 w 43792439"/>
                <a:gd name="connsiteY3" fmla="*/ 3782992 h 6687313"/>
                <a:gd name="connsiteX4" fmla="*/ 14194 w 43792439"/>
                <a:gd name="connsiteY4" fmla="*/ 6687313 h 6687313"/>
                <a:gd name="connsiteX5" fmla="*/ 1414 w 43792439"/>
                <a:gd name="connsiteY5" fmla="*/ 6936 h 6687313"/>
                <a:gd name="connsiteX0" fmla="*/ 1414 w 43792439"/>
                <a:gd name="connsiteY0" fmla="*/ 0 h 6680377"/>
                <a:gd name="connsiteX1" fmla="*/ 43600524 w 43792439"/>
                <a:gd name="connsiteY1" fmla="*/ 77395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2439"/>
                <a:gd name="connsiteY0" fmla="*/ 0 h 6680377"/>
                <a:gd name="connsiteX1" fmla="*/ 43683128 w 43792439"/>
                <a:gd name="connsiteY1" fmla="*/ 119561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3267"/>
                <a:gd name="connsiteY0" fmla="*/ 0 h 6680377"/>
                <a:gd name="connsiteX1" fmla="*/ 43793267 w 43793267"/>
                <a:gd name="connsiteY1" fmla="*/ 1497 h 6680377"/>
                <a:gd name="connsiteX2" fmla="*/ 43792439 w 43793267"/>
                <a:gd name="connsiteY2" fmla="*/ 5762520 h 6680377"/>
                <a:gd name="connsiteX3" fmla="*/ 21876323 w 43793267"/>
                <a:gd name="connsiteY3" fmla="*/ 3776056 h 6680377"/>
                <a:gd name="connsiteX4" fmla="*/ 14194 w 43793267"/>
                <a:gd name="connsiteY4" fmla="*/ 6680377 h 6680377"/>
                <a:gd name="connsiteX5" fmla="*/ 1414 w 43793267"/>
                <a:gd name="connsiteY5" fmla="*/ 0 h 668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93267" h="6680377">
                  <a:moveTo>
                    <a:pt x="1414" y="0"/>
                  </a:moveTo>
                  <a:lnTo>
                    <a:pt x="43793267" y="1497"/>
                  </a:lnTo>
                  <a:cubicBezTo>
                    <a:pt x="43793267" y="2343991"/>
                    <a:pt x="43792439" y="3420026"/>
                    <a:pt x="43792439" y="5762520"/>
                  </a:cubicBezTo>
                  <a:cubicBezTo>
                    <a:pt x="38990659" y="4549272"/>
                    <a:pt x="29172697" y="3623080"/>
                    <a:pt x="21876323" y="3776056"/>
                  </a:cubicBezTo>
                  <a:cubicBezTo>
                    <a:pt x="14579949" y="3929032"/>
                    <a:pt x="6467468" y="4159139"/>
                    <a:pt x="14194" y="6680377"/>
                  </a:cubicBezTo>
                  <a:cubicBezTo>
                    <a:pt x="22172" y="4453585"/>
                    <a:pt x="-6564" y="2226792"/>
                    <a:pt x="1414" y="0"/>
                  </a:cubicBezTo>
                  <a:close/>
                </a:path>
              </a:pathLst>
            </a:custGeom>
            <a:gradFill flip="none" rotWithShape="1">
              <a:gsLst>
                <a:gs pos="0">
                  <a:schemeClr val="accent6"/>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600"/>
            </a:p>
          </p:txBody>
        </p:sp>
        <p:sp>
          <p:nvSpPr>
            <p:cNvPr id="88" name="Rectangle 15"/>
            <p:cNvSpPr/>
            <p:nvPr userDrawn="1"/>
          </p:nvSpPr>
          <p:spPr>
            <a:xfrm>
              <a:off x="-14192" y="1382"/>
              <a:ext cx="27451941" cy="4570666"/>
            </a:xfrm>
            <a:custGeom>
              <a:avLst/>
              <a:gdLst>
                <a:gd name="connsiteX0" fmla="*/ 0 w 43891200"/>
                <a:gd name="connsiteY0" fmla="*/ 0 h 2171777"/>
                <a:gd name="connsiteX1" fmla="*/ 43891200 w 43891200"/>
                <a:gd name="connsiteY1" fmla="*/ 0 h 2171777"/>
                <a:gd name="connsiteX2" fmla="*/ 43891200 w 43891200"/>
                <a:gd name="connsiteY2" fmla="*/ 2171777 h 2171777"/>
                <a:gd name="connsiteX3" fmla="*/ 0 w 43891200"/>
                <a:gd name="connsiteY3" fmla="*/ 2171777 h 2171777"/>
                <a:gd name="connsiteX4" fmla="*/ 0 w 43891200"/>
                <a:gd name="connsiteY4" fmla="*/ 0 h 2171777"/>
                <a:gd name="connsiteX0" fmla="*/ 0 w 43891200"/>
                <a:gd name="connsiteY0" fmla="*/ 0 h 2171777"/>
                <a:gd name="connsiteX1" fmla="*/ 43891200 w 43891200"/>
                <a:gd name="connsiteY1" fmla="*/ 0 h 2171777"/>
                <a:gd name="connsiteX2" fmla="*/ 43891200 w 43891200"/>
                <a:gd name="connsiteY2" fmla="*/ 2171777 h 2171777"/>
                <a:gd name="connsiteX3" fmla="*/ 21843298 w 43891200"/>
                <a:gd name="connsiteY3" fmla="*/ 2143554 h 2171777"/>
                <a:gd name="connsiteX4" fmla="*/ 0 w 43891200"/>
                <a:gd name="connsiteY4" fmla="*/ 2171777 h 2171777"/>
                <a:gd name="connsiteX5" fmla="*/ 0 w 43891200"/>
                <a:gd name="connsiteY5" fmla="*/ 0 h 2171777"/>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691988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778314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83162"/>
                <a:gd name="connsiteX1" fmla="*/ 43891200 w 43891200"/>
                <a:gd name="connsiteY1" fmla="*/ 0 h 5383162"/>
                <a:gd name="connsiteX2" fmla="*/ 43891197 w 43891200"/>
                <a:gd name="connsiteY2" fmla="*/ 2143554 h 5383162"/>
                <a:gd name="connsiteX3" fmla="*/ 21843298 w 43891200"/>
                <a:gd name="connsiteY3" fmla="*/ 1381537 h 5383162"/>
                <a:gd name="connsiteX4" fmla="*/ 12981 w 43891200"/>
                <a:gd name="connsiteY4" fmla="*/ 5383162 h 5383162"/>
                <a:gd name="connsiteX5" fmla="*/ 0 w 43891200"/>
                <a:gd name="connsiteY5" fmla="*/ 0 h 5383162"/>
                <a:gd name="connsiteX0" fmla="*/ 0 w 43891200"/>
                <a:gd name="connsiteY0" fmla="*/ 0 h 5353553"/>
                <a:gd name="connsiteX1" fmla="*/ 43891200 w 43891200"/>
                <a:gd name="connsiteY1" fmla="*/ 0 h 5353553"/>
                <a:gd name="connsiteX2" fmla="*/ 43891197 w 43891200"/>
                <a:gd name="connsiteY2" fmla="*/ 2143554 h 5353553"/>
                <a:gd name="connsiteX3" fmla="*/ 21843298 w 43891200"/>
                <a:gd name="connsiteY3" fmla="*/ 1381537 h 5353553"/>
                <a:gd name="connsiteX4" fmla="*/ 12981 w 43891200"/>
                <a:gd name="connsiteY4" fmla="*/ 5353553 h 5353553"/>
                <a:gd name="connsiteX5" fmla="*/ 0 w 43891200"/>
                <a:gd name="connsiteY5" fmla="*/ 0 h 5353553"/>
                <a:gd name="connsiteX0" fmla="*/ 0 w 43891200"/>
                <a:gd name="connsiteY0" fmla="*/ 0 h 5375759"/>
                <a:gd name="connsiteX1" fmla="*/ 43891200 w 43891200"/>
                <a:gd name="connsiteY1" fmla="*/ 0 h 5375759"/>
                <a:gd name="connsiteX2" fmla="*/ 43891197 w 43891200"/>
                <a:gd name="connsiteY2" fmla="*/ 2143554 h 5375759"/>
                <a:gd name="connsiteX3" fmla="*/ 21843298 w 43891200"/>
                <a:gd name="connsiteY3" fmla="*/ 1381537 h 5375759"/>
                <a:gd name="connsiteX4" fmla="*/ 2821 w 43891200"/>
                <a:gd name="connsiteY4" fmla="*/ 5375759 h 5375759"/>
                <a:gd name="connsiteX5" fmla="*/ 0 w 43891200"/>
                <a:gd name="connsiteY5" fmla="*/ 0 h 5375759"/>
                <a:gd name="connsiteX0" fmla="*/ 0 w 43891200"/>
                <a:gd name="connsiteY0" fmla="*/ 0 h 5391472"/>
                <a:gd name="connsiteX1" fmla="*/ 43891200 w 43891200"/>
                <a:gd name="connsiteY1" fmla="*/ 0 h 5391472"/>
                <a:gd name="connsiteX2" fmla="*/ 43891197 w 43891200"/>
                <a:gd name="connsiteY2" fmla="*/ 2143554 h 5391472"/>
                <a:gd name="connsiteX3" fmla="*/ 21843298 w 43891200"/>
                <a:gd name="connsiteY3" fmla="*/ 1381537 h 5391472"/>
                <a:gd name="connsiteX4" fmla="*/ 24143 w 43891200"/>
                <a:gd name="connsiteY4" fmla="*/ 5391472 h 5391472"/>
                <a:gd name="connsiteX5" fmla="*/ 0 w 43891200"/>
                <a:gd name="connsiteY5" fmla="*/ 0 h 5391472"/>
                <a:gd name="connsiteX0" fmla="*/ 0 w 43891200"/>
                <a:gd name="connsiteY0" fmla="*/ 0 h 5388329"/>
                <a:gd name="connsiteX1" fmla="*/ 43891200 w 43891200"/>
                <a:gd name="connsiteY1" fmla="*/ 0 h 5388329"/>
                <a:gd name="connsiteX2" fmla="*/ 43891197 w 43891200"/>
                <a:gd name="connsiteY2" fmla="*/ 2143554 h 5388329"/>
                <a:gd name="connsiteX3" fmla="*/ 21843298 w 43891200"/>
                <a:gd name="connsiteY3" fmla="*/ 1381537 h 5388329"/>
                <a:gd name="connsiteX4" fmla="*/ 11350 w 43891200"/>
                <a:gd name="connsiteY4" fmla="*/ 5388329 h 5388329"/>
                <a:gd name="connsiteX5" fmla="*/ 0 w 43891200"/>
                <a:gd name="connsiteY5" fmla="*/ 0 h 5388329"/>
                <a:gd name="connsiteX0" fmla="*/ 0 w 43918796"/>
                <a:gd name="connsiteY0" fmla="*/ 0 h 5388329"/>
                <a:gd name="connsiteX1" fmla="*/ 43918796 w 43918796"/>
                <a:gd name="connsiteY1" fmla="*/ 0 h 5388329"/>
                <a:gd name="connsiteX2" fmla="*/ 43918793 w 43918796"/>
                <a:gd name="connsiteY2" fmla="*/ 2143554 h 5388329"/>
                <a:gd name="connsiteX3" fmla="*/ 21870894 w 43918796"/>
                <a:gd name="connsiteY3" fmla="*/ 1381537 h 5388329"/>
                <a:gd name="connsiteX4" fmla="*/ 38946 w 43918796"/>
                <a:gd name="connsiteY4" fmla="*/ 5388329 h 5388329"/>
                <a:gd name="connsiteX5" fmla="*/ 0 w 43918796"/>
                <a:gd name="connsiteY5" fmla="*/ 0 h 5388329"/>
                <a:gd name="connsiteX0" fmla="*/ 0 w 43882001"/>
                <a:gd name="connsiteY0" fmla="*/ 6780 h 5388329"/>
                <a:gd name="connsiteX1" fmla="*/ 43882001 w 43882001"/>
                <a:gd name="connsiteY1" fmla="*/ 0 h 5388329"/>
                <a:gd name="connsiteX2" fmla="*/ 43881998 w 43882001"/>
                <a:gd name="connsiteY2" fmla="*/ 2143554 h 5388329"/>
                <a:gd name="connsiteX3" fmla="*/ 21834099 w 43882001"/>
                <a:gd name="connsiteY3" fmla="*/ 1381537 h 5388329"/>
                <a:gd name="connsiteX4" fmla="*/ 2151 w 43882001"/>
                <a:gd name="connsiteY4" fmla="*/ 5388329 h 5388329"/>
                <a:gd name="connsiteX5" fmla="*/ 0 w 43882001"/>
                <a:gd name="connsiteY5" fmla="*/ 6780 h 5388329"/>
                <a:gd name="connsiteX0" fmla="*/ 0 w 43909597"/>
                <a:gd name="connsiteY0" fmla="*/ 6780 h 5388329"/>
                <a:gd name="connsiteX1" fmla="*/ 43909597 w 43909597"/>
                <a:gd name="connsiteY1" fmla="*/ 0 h 5388329"/>
                <a:gd name="connsiteX2" fmla="*/ 43909594 w 43909597"/>
                <a:gd name="connsiteY2" fmla="*/ 2143554 h 5388329"/>
                <a:gd name="connsiteX3" fmla="*/ 21861695 w 43909597"/>
                <a:gd name="connsiteY3" fmla="*/ 1381537 h 5388329"/>
                <a:gd name="connsiteX4" fmla="*/ 29747 w 43909597"/>
                <a:gd name="connsiteY4" fmla="*/ 5388329 h 5388329"/>
                <a:gd name="connsiteX5" fmla="*/ 0 w 43909597"/>
                <a:gd name="connsiteY5" fmla="*/ 6780 h 5388329"/>
                <a:gd name="connsiteX0" fmla="*/ 16283 w 43879886"/>
                <a:gd name="connsiteY0" fmla="*/ 13560 h 5388329"/>
                <a:gd name="connsiteX1" fmla="*/ 43879886 w 43879886"/>
                <a:gd name="connsiteY1" fmla="*/ 0 h 5388329"/>
                <a:gd name="connsiteX2" fmla="*/ 43879883 w 43879886"/>
                <a:gd name="connsiteY2" fmla="*/ 2143554 h 5388329"/>
                <a:gd name="connsiteX3" fmla="*/ 21831984 w 43879886"/>
                <a:gd name="connsiteY3" fmla="*/ 1381537 h 5388329"/>
                <a:gd name="connsiteX4" fmla="*/ 36 w 43879886"/>
                <a:gd name="connsiteY4" fmla="*/ 5388329 h 5388329"/>
                <a:gd name="connsiteX5" fmla="*/ 16283 w 43879886"/>
                <a:gd name="connsiteY5" fmla="*/ 13560 h 5388329"/>
                <a:gd name="connsiteX0" fmla="*/ 7118 w 43879920"/>
                <a:gd name="connsiteY0" fmla="*/ 6780 h 5388329"/>
                <a:gd name="connsiteX1" fmla="*/ 43879920 w 43879920"/>
                <a:gd name="connsiteY1" fmla="*/ 0 h 5388329"/>
                <a:gd name="connsiteX2" fmla="*/ 43879917 w 43879920"/>
                <a:gd name="connsiteY2" fmla="*/ 2143554 h 5388329"/>
                <a:gd name="connsiteX3" fmla="*/ 21832018 w 43879920"/>
                <a:gd name="connsiteY3" fmla="*/ 1381537 h 5388329"/>
                <a:gd name="connsiteX4" fmla="*/ 70 w 43879920"/>
                <a:gd name="connsiteY4" fmla="*/ 5388329 h 5388329"/>
                <a:gd name="connsiteX5" fmla="*/ 7118 w 43879920"/>
                <a:gd name="connsiteY5" fmla="*/ 6780 h 5388329"/>
                <a:gd name="connsiteX0" fmla="*/ 0 w 43900399"/>
                <a:gd name="connsiteY0" fmla="*/ 0 h 5388329"/>
                <a:gd name="connsiteX1" fmla="*/ 43900399 w 43900399"/>
                <a:gd name="connsiteY1" fmla="*/ 0 h 5388329"/>
                <a:gd name="connsiteX2" fmla="*/ 43900396 w 43900399"/>
                <a:gd name="connsiteY2" fmla="*/ 2143554 h 5388329"/>
                <a:gd name="connsiteX3" fmla="*/ 21852497 w 43900399"/>
                <a:gd name="connsiteY3" fmla="*/ 1381537 h 5388329"/>
                <a:gd name="connsiteX4" fmla="*/ 20549 w 43900399"/>
                <a:gd name="connsiteY4" fmla="*/ 5388329 h 5388329"/>
                <a:gd name="connsiteX5" fmla="*/ 0 w 43900399"/>
                <a:gd name="connsiteY5" fmla="*/ 0 h 5388329"/>
                <a:gd name="connsiteX0" fmla="*/ 0 w 43900396"/>
                <a:gd name="connsiteY0" fmla="*/ 0 h 5388329"/>
                <a:gd name="connsiteX1" fmla="*/ 43854405 w 43900396"/>
                <a:gd name="connsiteY1" fmla="*/ 27119 h 5388329"/>
                <a:gd name="connsiteX2" fmla="*/ 43900396 w 43900396"/>
                <a:gd name="connsiteY2" fmla="*/ 2143554 h 5388329"/>
                <a:gd name="connsiteX3" fmla="*/ 21852497 w 43900396"/>
                <a:gd name="connsiteY3" fmla="*/ 1381537 h 5388329"/>
                <a:gd name="connsiteX4" fmla="*/ 20549 w 43900396"/>
                <a:gd name="connsiteY4" fmla="*/ 5388329 h 5388329"/>
                <a:gd name="connsiteX5" fmla="*/ 0 w 43900396"/>
                <a:gd name="connsiteY5" fmla="*/ 0 h 5388329"/>
                <a:gd name="connsiteX0" fmla="*/ 0 w 43900398"/>
                <a:gd name="connsiteY0" fmla="*/ 0 h 5388329"/>
                <a:gd name="connsiteX1" fmla="*/ 43900398 w 43900398"/>
                <a:gd name="connsiteY1" fmla="*/ 6780 h 5388329"/>
                <a:gd name="connsiteX2" fmla="*/ 43900396 w 43900398"/>
                <a:gd name="connsiteY2" fmla="*/ 2143554 h 5388329"/>
                <a:gd name="connsiteX3" fmla="*/ 21852497 w 43900398"/>
                <a:gd name="connsiteY3" fmla="*/ 1381537 h 5388329"/>
                <a:gd name="connsiteX4" fmla="*/ 20549 w 43900398"/>
                <a:gd name="connsiteY4" fmla="*/ 5388329 h 5388329"/>
                <a:gd name="connsiteX5" fmla="*/ 0 w 43900398"/>
                <a:gd name="connsiteY5" fmla="*/ 0 h 5388329"/>
                <a:gd name="connsiteX0" fmla="*/ 0 w 43909598"/>
                <a:gd name="connsiteY0" fmla="*/ 0 h 5388329"/>
                <a:gd name="connsiteX1" fmla="*/ 43909598 w 43909598"/>
                <a:gd name="connsiteY1" fmla="*/ 6780 h 5388329"/>
                <a:gd name="connsiteX2" fmla="*/ 43900396 w 43909598"/>
                <a:gd name="connsiteY2" fmla="*/ 2143554 h 5388329"/>
                <a:gd name="connsiteX3" fmla="*/ 21852497 w 43909598"/>
                <a:gd name="connsiteY3" fmla="*/ 1381537 h 5388329"/>
                <a:gd name="connsiteX4" fmla="*/ 20549 w 43909598"/>
                <a:gd name="connsiteY4" fmla="*/ 5388329 h 5388329"/>
                <a:gd name="connsiteX5" fmla="*/ 0 w 43909598"/>
                <a:gd name="connsiteY5" fmla="*/ 0 h 538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09598" h="5388329">
                  <a:moveTo>
                    <a:pt x="0" y="0"/>
                  </a:moveTo>
                  <a:lnTo>
                    <a:pt x="43909598" y="6780"/>
                  </a:lnTo>
                  <a:cubicBezTo>
                    <a:pt x="43909597" y="719038"/>
                    <a:pt x="43900397" y="1431296"/>
                    <a:pt x="43900396" y="2143554"/>
                  </a:cubicBezTo>
                  <a:cubicBezTo>
                    <a:pt x="37284373" y="1358490"/>
                    <a:pt x="29162993" y="845303"/>
                    <a:pt x="21852497" y="1381537"/>
                  </a:cubicBezTo>
                  <a:cubicBezTo>
                    <a:pt x="14542001" y="1917771"/>
                    <a:pt x="6144574" y="2782191"/>
                    <a:pt x="20549" y="5388329"/>
                  </a:cubicBezTo>
                  <a:cubicBezTo>
                    <a:pt x="19609" y="3596409"/>
                    <a:pt x="940" y="1791920"/>
                    <a:pt x="0" y="0"/>
                  </a:cubicBezTo>
                  <a:close/>
                </a:path>
              </a:pathLst>
            </a:custGeom>
            <a:gradFill flip="none" rotWithShape="1">
              <a:gsLst>
                <a:gs pos="0">
                  <a:schemeClr val="tx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600" dirty="0">
                <a:ln>
                  <a:noFill/>
                </a:ln>
                <a:solidFill>
                  <a:schemeClr val="accent1"/>
                </a:solidFill>
              </a:endParaRPr>
            </a:p>
          </p:txBody>
        </p:sp>
      </p:grpSp>
      <p:sp>
        <p:nvSpPr>
          <p:cNvPr id="10" name="Text Box 14"/>
          <p:cNvSpPr txBox="1">
            <a:spLocks noChangeArrowheads="1"/>
          </p:cNvSpPr>
          <p:nvPr/>
        </p:nvSpPr>
        <p:spPr bwMode="auto">
          <a:xfrm>
            <a:off x="853284" y="35745030"/>
            <a:ext cx="3055934" cy="409916"/>
          </a:xfrm>
          <a:prstGeom prst="rect">
            <a:avLst/>
          </a:prstGeom>
          <a:noFill/>
          <a:ln w="9525">
            <a:noFill/>
            <a:miter lim="800000"/>
            <a:headEnd/>
            <a:tailEnd/>
          </a:ln>
          <a:effectLst/>
        </p:spPr>
        <p:txBody>
          <a:bodyPr wrap="square" lIns="91263" tIns="45623" rIns="91263" bIns="45623">
            <a:spAutoFit/>
          </a:bodyPr>
          <a:lstStyle/>
          <a:p>
            <a:pPr eaLnBrk="0" hangingPunct="0">
              <a:lnSpc>
                <a:spcPct val="65000"/>
              </a:lnSpc>
              <a:spcBef>
                <a:spcPct val="50000"/>
              </a:spcBef>
              <a:defRPr/>
            </a:pPr>
            <a:r>
              <a:rPr lang="en-US" sz="7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400" b="1" dirty="0">
                <a:solidFill>
                  <a:schemeClr val="bg1">
                    <a:lumMod val="75000"/>
                  </a:schemeClr>
                </a:solidFill>
                <a:latin typeface="Arial" charset="0"/>
              </a:rPr>
              <a:t>www.PosterPresentations.com</a:t>
            </a:r>
          </a:p>
        </p:txBody>
      </p:sp>
      <p:grpSp>
        <p:nvGrpSpPr>
          <p:cNvPr id="37" name="Group 36"/>
          <p:cNvGrpSpPr/>
          <p:nvPr userDrawn="1"/>
        </p:nvGrpSpPr>
        <p:grpSpPr>
          <a:xfrm>
            <a:off x="-11692905" y="-1"/>
            <a:ext cx="11477984" cy="36576001"/>
            <a:chOff x="-11225189" y="-1"/>
            <a:chExt cx="11018865" cy="32918401"/>
          </a:xfrm>
        </p:grpSpPr>
        <p:sp>
          <p:nvSpPr>
            <p:cNvPr id="48" name="Rectangle 47"/>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trifold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49" name="Straight Connector 48"/>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userDrawn="1"/>
          </p:nvPicPr>
          <p:blipFill>
            <a:blip r:embed="rId7"/>
            <a:stretch>
              <a:fillRect/>
            </a:stretch>
          </p:blipFill>
          <p:spPr>
            <a:xfrm>
              <a:off x="-10740740" y="10261718"/>
              <a:ext cx="1597666" cy="1201935"/>
            </a:xfrm>
            <a:prstGeom prst="rect">
              <a:avLst/>
            </a:prstGeom>
          </p:spPr>
        </p:pic>
        <p:pic>
          <p:nvPicPr>
            <p:cNvPr id="51" name="Picture 50"/>
            <p:cNvPicPr>
              <a:picLocks noChangeAspect="1"/>
            </p:cNvPicPr>
            <p:nvPr userDrawn="1"/>
          </p:nvPicPr>
          <p:blipFill>
            <a:blip r:embed="rId8"/>
            <a:stretch>
              <a:fillRect/>
            </a:stretch>
          </p:blipFill>
          <p:spPr>
            <a:xfrm>
              <a:off x="-10732765" y="15696927"/>
              <a:ext cx="9986808" cy="1053596"/>
            </a:xfrm>
            <a:prstGeom prst="rect">
              <a:avLst/>
            </a:prstGeom>
          </p:spPr>
        </p:pic>
        <p:grpSp>
          <p:nvGrpSpPr>
            <p:cNvPr id="52" name="Group 51"/>
            <p:cNvGrpSpPr/>
            <p:nvPr userDrawn="1"/>
          </p:nvGrpSpPr>
          <p:grpSpPr>
            <a:xfrm>
              <a:off x="-9744993" y="23540956"/>
              <a:ext cx="7531182" cy="2049651"/>
              <a:chOff x="-4470427" y="11016658"/>
              <a:chExt cx="3470785" cy="941697"/>
            </a:xfrm>
          </p:grpSpPr>
          <p:grpSp>
            <p:nvGrpSpPr>
              <p:cNvPr id="58" name="Group 57"/>
              <p:cNvGrpSpPr/>
              <p:nvPr userDrawn="1"/>
            </p:nvGrpSpPr>
            <p:grpSpPr>
              <a:xfrm>
                <a:off x="-2783495" y="11060886"/>
                <a:ext cx="624431" cy="873738"/>
                <a:chOff x="-3958697" y="11117435"/>
                <a:chExt cx="779338" cy="1252061"/>
              </a:xfrm>
            </p:grpSpPr>
            <p:pic>
              <p:nvPicPr>
                <p:cNvPr id="64" name="Picture 63"/>
                <p:cNvPicPr>
                  <a:picLocks noChangeAspect="1"/>
                </p:cNvPicPr>
                <p:nvPr userDrawn="1"/>
              </p:nvPicPr>
              <p:blipFill>
                <a:blip r:embed="rId9"/>
                <a:stretch>
                  <a:fillRect/>
                </a:stretch>
              </p:blipFill>
              <p:spPr>
                <a:xfrm>
                  <a:off x="-3948160" y="11117435"/>
                  <a:ext cx="768801" cy="1090857"/>
                </a:xfrm>
                <a:prstGeom prst="rect">
                  <a:avLst/>
                </a:prstGeom>
              </p:spPr>
            </p:pic>
            <p:sp>
              <p:nvSpPr>
                <p:cNvPr id="65" name="TextBox 64"/>
                <p:cNvSpPr txBox="1"/>
                <p:nvPr userDrawn="1"/>
              </p:nvSpPr>
              <p:spPr>
                <a:xfrm>
                  <a:off x="-3958697" y="12114178"/>
                  <a:ext cx="779337" cy="255318"/>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59" name="Group 58"/>
              <p:cNvGrpSpPr/>
              <p:nvPr userDrawn="1"/>
            </p:nvGrpSpPr>
            <p:grpSpPr>
              <a:xfrm>
                <a:off x="-2033159" y="11060894"/>
                <a:ext cx="1033517" cy="875151"/>
                <a:chOff x="-2921738" y="11200127"/>
                <a:chExt cx="1420279" cy="1202648"/>
              </a:xfrm>
            </p:grpSpPr>
            <p:pic>
              <p:nvPicPr>
                <p:cNvPr id="62" name="Picture 61"/>
                <p:cNvPicPr>
                  <a:picLocks noChangeAspect="1"/>
                </p:cNvPicPr>
                <p:nvPr userDrawn="1"/>
              </p:nvPicPr>
              <p:blipFill>
                <a:blip r:embed="rId9"/>
                <a:stretch>
                  <a:fillRect/>
                </a:stretch>
              </p:blipFill>
              <p:spPr>
                <a:xfrm>
                  <a:off x="-2921738" y="11200127"/>
                  <a:ext cx="1420279" cy="1029694"/>
                </a:xfrm>
                <a:prstGeom prst="rect">
                  <a:avLst/>
                </a:prstGeom>
              </p:spPr>
            </p:pic>
            <p:sp>
              <p:nvSpPr>
                <p:cNvPr id="63" name="TextBox 62"/>
                <p:cNvSpPr txBox="1"/>
                <p:nvPr userDrawn="1"/>
              </p:nvSpPr>
              <p:spPr>
                <a:xfrm>
                  <a:off x="-2918991" y="12175418"/>
                  <a:ext cx="1417532" cy="227357"/>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0" name="Picture 59"/>
              <p:cNvPicPr>
                <a:picLocks noChangeAspect="1"/>
              </p:cNvPicPr>
              <p:nvPr userDrawn="1"/>
            </p:nvPicPr>
            <p:blipFill>
              <a:blip r:embed="rId10"/>
              <a:stretch>
                <a:fillRect/>
              </a:stretch>
            </p:blipFill>
            <p:spPr>
              <a:xfrm>
                <a:off x="-4470427" y="11016658"/>
                <a:ext cx="1098742" cy="847761"/>
              </a:xfrm>
              <a:prstGeom prst="rect">
                <a:avLst/>
              </a:prstGeom>
            </p:spPr>
          </p:pic>
          <p:sp>
            <p:nvSpPr>
              <p:cNvPr id="61" name="TextBox 60"/>
              <p:cNvSpPr txBox="1"/>
              <p:nvPr userDrawn="1"/>
            </p:nvSpPr>
            <p:spPr>
              <a:xfrm>
                <a:off x="-4440600" y="11665645"/>
                <a:ext cx="1035685" cy="292710"/>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53" name="Group 52"/>
            <p:cNvGrpSpPr/>
            <p:nvPr userDrawn="1"/>
          </p:nvGrpSpPr>
          <p:grpSpPr>
            <a:xfrm>
              <a:off x="-10392023" y="27751410"/>
              <a:ext cx="9309470" cy="2453251"/>
              <a:chOff x="-4751876" y="12734136"/>
              <a:chExt cx="4290318" cy="1127128"/>
            </a:xfrm>
          </p:grpSpPr>
          <p:graphicFrame>
            <p:nvGraphicFramePr>
              <p:cNvPr id="54" name="Object 53"/>
              <p:cNvGraphicFramePr>
                <a:graphicFrameLocks noChangeAspect="1"/>
              </p:cNvGraphicFramePr>
              <p:nvPr userDrawn="1">
                <p:extLst>
                  <p:ext uri="{D42A27DB-BD31-4B8C-83A1-F6EECF244321}">
                    <p14:modId xmlns:p14="http://schemas.microsoft.com/office/powerpoint/2010/main" val="2583320257"/>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2544" name="Image" r:id="rId11" imgW="1828440" imgH="1117440" progId="Photoshop.Image.13">
                      <p:embed/>
                    </p:oleObj>
                  </mc:Choice>
                  <mc:Fallback>
                    <p:oleObj name="Image" r:id="rId11" imgW="1828440" imgH="1117440" progId="Photoshop.Image.13">
                      <p:embed/>
                      <p:pic>
                        <p:nvPicPr>
                          <p:cNvPr id="0" name=""/>
                          <p:cNvPicPr/>
                          <p:nvPr/>
                        </p:nvPicPr>
                        <p:blipFill>
                          <a:blip r:embed="rId12"/>
                          <a:stretch>
                            <a:fillRect/>
                          </a:stretch>
                        </p:blipFill>
                        <p:spPr>
                          <a:xfrm>
                            <a:off x="-4533347" y="12734142"/>
                            <a:ext cx="1828800" cy="1117600"/>
                          </a:xfrm>
                          <a:prstGeom prst="rect">
                            <a:avLst/>
                          </a:prstGeom>
                        </p:spPr>
                      </p:pic>
                    </p:oleObj>
                  </mc:Fallback>
                </mc:AlternateContent>
              </a:graphicData>
            </a:graphic>
          </p:graphicFrame>
          <p:graphicFrame>
            <p:nvGraphicFramePr>
              <p:cNvPr id="55" name="Object 54"/>
              <p:cNvGraphicFramePr>
                <a:graphicFrameLocks noChangeAspect="1"/>
              </p:cNvGraphicFramePr>
              <p:nvPr userDrawn="1">
                <p:extLst>
                  <p:ext uri="{D42A27DB-BD31-4B8C-83A1-F6EECF244321}">
                    <p14:modId xmlns:p14="http://schemas.microsoft.com/office/powerpoint/2010/main" val="3111605449"/>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2545" name="Image" r:id="rId13" imgW="1828440" imgH="1117440" progId="Photoshop.Image.13">
                      <p:embed/>
                    </p:oleObj>
                  </mc:Choice>
                  <mc:Fallback>
                    <p:oleObj name="Image" r:id="rId13" imgW="1828440" imgH="1117440" progId="Photoshop.Image.13">
                      <p:embed/>
                      <p:pic>
                        <p:nvPicPr>
                          <p:cNvPr id="0" name=""/>
                          <p:cNvPicPr/>
                          <p:nvPr/>
                        </p:nvPicPr>
                        <p:blipFill>
                          <a:blip r:embed="rId14"/>
                          <a:stretch>
                            <a:fillRect/>
                          </a:stretch>
                        </p:blipFill>
                        <p:spPr>
                          <a:xfrm>
                            <a:off x="-2456641" y="12737835"/>
                            <a:ext cx="1828800" cy="1117600"/>
                          </a:xfrm>
                          <a:prstGeom prst="rect">
                            <a:avLst/>
                          </a:prstGeom>
                        </p:spPr>
                      </p:pic>
                    </p:oleObj>
                  </mc:Fallback>
                </mc:AlternateContent>
              </a:graphicData>
            </a:graphic>
          </p:graphicFrame>
          <p:sp>
            <p:nvSpPr>
              <p:cNvPr id="56" name="TextBox 55"/>
              <p:cNvSpPr txBox="1"/>
              <p:nvPr userDrawn="1"/>
            </p:nvSpPr>
            <p:spPr>
              <a:xfrm rot="16200000">
                <a:off x="-5235785" y="13218045"/>
                <a:ext cx="1117601" cy="149783"/>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57" name="TextBox 56"/>
              <p:cNvSpPr txBox="1"/>
              <p:nvPr userDrawn="1"/>
            </p:nvSpPr>
            <p:spPr>
              <a:xfrm rot="16200000">
                <a:off x="-1095250" y="13227572"/>
                <a:ext cx="1117601" cy="149783"/>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grpSp>
        <p:nvGrpSpPr>
          <p:cNvPr id="66" name="Group 65"/>
          <p:cNvGrpSpPr/>
          <p:nvPr userDrawn="1"/>
        </p:nvGrpSpPr>
        <p:grpSpPr>
          <a:xfrm>
            <a:off x="45997752" y="-61183"/>
            <a:ext cx="11523061" cy="36637183"/>
            <a:chOff x="44157839" y="-55065"/>
            <a:chExt cx="11062139" cy="32973465"/>
          </a:xfrm>
        </p:grpSpPr>
        <p:sp>
          <p:nvSpPr>
            <p:cNvPr id="67" name="Rectangle 66"/>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68" name="Object 67"/>
            <p:cNvGraphicFramePr>
              <a:graphicFrameLocks noChangeAspect="1"/>
            </p:cNvGraphicFramePr>
            <p:nvPr userDrawn="1">
              <p:extLst>
                <p:ext uri="{D42A27DB-BD31-4B8C-83A1-F6EECF244321}">
                  <p14:modId xmlns:p14="http://schemas.microsoft.com/office/powerpoint/2010/main" val="298943172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2546" name="Image" r:id="rId15" imgW="4571280" imgH="1688760" progId="Photoshop.Image.13">
                    <p:embed/>
                  </p:oleObj>
                </mc:Choice>
                <mc:Fallback>
                  <p:oleObj name="Image" r:id="rId15" imgW="4571280" imgH="1688760" progId="Photoshop.Image.13">
                    <p:embed/>
                    <p:pic>
                      <p:nvPicPr>
                        <p:cNvPr id="0" name=""/>
                        <p:cNvPicPr/>
                        <p:nvPr/>
                      </p:nvPicPr>
                      <p:blipFill>
                        <a:blip r:embed="rId16"/>
                        <a:stretch>
                          <a:fillRect/>
                        </a:stretch>
                      </p:blipFill>
                      <p:spPr>
                        <a:xfrm>
                          <a:off x="46915679" y="3349444"/>
                          <a:ext cx="5586150" cy="2063772"/>
                        </a:xfrm>
                        <a:prstGeom prst="rect">
                          <a:avLst/>
                        </a:prstGeom>
                      </p:spPr>
                    </p:pic>
                  </p:oleObj>
                </mc:Fallback>
              </mc:AlternateContent>
            </a:graphicData>
          </a:graphic>
        </p:graphicFrame>
        <p:pic>
          <p:nvPicPr>
            <p:cNvPr id="69" name="Picture 68"/>
            <p:cNvPicPr>
              <a:picLocks noChangeAspect="1"/>
            </p:cNvPicPr>
            <p:nvPr userDrawn="1"/>
          </p:nvPicPr>
          <p:blipFill>
            <a:blip r:embed="rId17"/>
            <a:stretch>
              <a:fillRect/>
            </a:stretch>
          </p:blipFill>
          <p:spPr>
            <a:xfrm>
              <a:off x="44621819" y="7740040"/>
              <a:ext cx="2969584" cy="1370577"/>
            </a:xfrm>
            <a:prstGeom prst="rect">
              <a:avLst/>
            </a:prstGeom>
            <a:ln>
              <a:noFill/>
            </a:ln>
          </p:spPr>
        </p:pic>
        <p:graphicFrame>
          <p:nvGraphicFramePr>
            <p:cNvPr id="70" name="Object 69"/>
            <p:cNvGraphicFramePr>
              <a:graphicFrameLocks noChangeAspect="1"/>
            </p:cNvGraphicFramePr>
            <p:nvPr userDrawn="1">
              <p:extLst>
                <p:ext uri="{D42A27DB-BD31-4B8C-83A1-F6EECF244321}">
                  <p14:modId xmlns:p14="http://schemas.microsoft.com/office/powerpoint/2010/main" val="2574947463"/>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2547" name="Image" r:id="rId18" imgW="1574280" imgH="1053720" progId="Photoshop.Image.13">
                    <p:embed/>
                  </p:oleObj>
                </mc:Choice>
                <mc:Fallback>
                  <p:oleObj name="Image" r:id="rId18" imgW="1574280" imgH="1053720" progId="Photoshop.Image.13">
                    <p:embed/>
                    <p:pic>
                      <p:nvPicPr>
                        <p:cNvPr id="0" name=""/>
                        <p:cNvPicPr/>
                        <p:nvPr/>
                      </p:nvPicPr>
                      <p:blipFill>
                        <a:blip r:embed="rId19"/>
                        <a:stretch>
                          <a:fillRect/>
                        </a:stretch>
                      </p:blipFill>
                      <p:spPr>
                        <a:xfrm>
                          <a:off x="44629619" y="12347263"/>
                          <a:ext cx="1482266" cy="992162"/>
                        </a:xfrm>
                        <a:prstGeom prst="rect">
                          <a:avLst/>
                        </a:prstGeom>
                      </p:spPr>
                    </p:pic>
                  </p:oleObj>
                </mc:Fallback>
              </mc:AlternateContent>
            </a:graphicData>
          </a:graphic>
        </p:graphicFrame>
        <p:grpSp>
          <p:nvGrpSpPr>
            <p:cNvPr id="71" name="Group 70"/>
            <p:cNvGrpSpPr/>
            <p:nvPr userDrawn="1"/>
          </p:nvGrpSpPr>
          <p:grpSpPr>
            <a:xfrm>
              <a:off x="44487207" y="29414560"/>
              <a:ext cx="10354213" cy="1265612"/>
              <a:chOff x="44200453" y="28362386"/>
              <a:chExt cx="9771399" cy="1090622"/>
            </a:xfrm>
          </p:grpSpPr>
          <p:sp>
            <p:nvSpPr>
              <p:cNvPr id="73" name="Rounded Rectangle 72"/>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pic>
            <p:nvPicPr>
              <p:cNvPr id="74" name="Picture 7" descr="http://t2.gstatic.com/images?q=tbn:ANd9GcR4APHC6TT9w54M2zn_pvCiBxUNcspYPoVxirLRphBoJabfSvu7zw">
                <a:hlinkClick r:id="rId20"/>
              </p:cNvPr>
              <p:cNvPicPr>
                <a:picLocks noChangeAspect="1" noChangeArrowheads="1"/>
              </p:cNvPicPr>
              <p:nvPr userDrawn="1"/>
            </p:nvPicPr>
            <p:blipFill>
              <a:blip r:embed="rId21" cstate="print"/>
              <a:srcRect/>
              <a:stretch>
                <a:fillRect/>
              </a:stretch>
            </p:blipFill>
            <p:spPr bwMode="auto">
              <a:xfrm>
                <a:off x="44326393" y="28460718"/>
                <a:ext cx="914401" cy="914399"/>
              </a:xfrm>
              <a:prstGeom prst="rect">
                <a:avLst/>
              </a:prstGeom>
              <a:noFill/>
              <a:ln>
                <a:noFill/>
              </a:ln>
            </p:spPr>
          </p:pic>
          <p:sp>
            <p:nvSpPr>
              <p:cNvPr id="75" name="TextBox 74"/>
              <p:cNvSpPr txBox="1"/>
              <p:nvPr userDrawn="1"/>
            </p:nvSpPr>
            <p:spPr>
              <a:xfrm>
                <a:off x="45300663" y="28552305"/>
                <a:ext cx="8671189" cy="64448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a:t>
                </a:r>
                <a:r>
                  <a:rPr lang="en-US" sz="2400" baseline="0" dirty="0" err="1">
                    <a:solidFill>
                      <a:schemeClr val="tx2"/>
                    </a:solidFill>
                    <a:latin typeface="Trebuchet MS" pitchFamily="34" charset="0"/>
                  </a:rPr>
                  <a:t>Facebook</a:t>
                </a:r>
                <a:r>
                  <a:rPr lang="en-US" sz="2400" baseline="0" dirty="0">
                    <a:solidFill>
                      <a:schemeClr val="tx2"/>
                    </a:solidFill>
                    <a:latin typeface="Trebuchet MS" pitchFamily="34" charset="0"/>
                  </a:rPr>
                  <a:t>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72" name="TextBox 71"/>
            <p:cNvSpPr txBox="1"/>
            <p:nvPr userDrawn="1"/>
          </p:nvSpPr>
          <p:spPr>
            <a:xfrm>
              <a:off x="44262808" y="31169782"/>
              <a:ext cx="6870215" cy="1259674"/>
            </a:xfrm>
            <a:prstGeom prst="rect">
              <a:avLst/>
            </a:prstGeom>
            <a:noFill/>
          </p:spPr>
          <p:txBody>
            <a:bodyPr wrap="square" lIns="65304" tIns="32651" rIns="65304" bIns="32651" rtlCol="0">
              <a:spAutoFit/>
            </a:bodyPr>
            <a:lstStyle/>
            <a:p>
              <a:pPr marL="344488" indent="-344488">
                <a:lnSpc>
                  <a:spcPts val="2600"/>
                </a:lnSpc>
              </a:pPr>
              <a:r>
                <a:rPr lang="en-US" sz="2800" dirty="0">
                  <a:solidFill>
                    <a:schemeClr val="bg1"/>
                  </a:solidFill>
                </a:rPr>
                <a:t>©2015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400" dirty="0">
                  <a:solidFill>
                    <a:schemeClr val="bg1"/>
                  </a:solidFill>
                </a:rPr>
                <a:t>2117 Fourth Street ,</a:t>
              </a:r>
              <a:r>
                <a:rPr lang="en-US" sz="2400" baseline="0" dirty="0">
                  <a:solidFill>
                    <a:schemeClr val="bg1"/>
                  </a:solidFill>
                </a:rPr>
                <a:t> Unit C        </a:t>
              </a:r>
            </a:p>
            <a:p>
              <a:pPr marL="344488" indent="0">
                <a:lnSpc>
                  <a:spcPts val="2600"/>
                </a:lnSpc>
              </a:pPr>
              <a:r>
                <a:rPr lang="en-US" sz="2400" baseline="0" dirty="0">
                  <a:solidFill>
                    <a:schemeClr val="bg1"/>
                  </a:solidFill>
                </a:rPr>
                <a:t>Berkeley CA </a:t>
              </a:r>
              <a:r>
                <a:rPr lang="en-US" sz="2000" baseline="0" dirty="0">
                  <a:solidFill>
                    <a:schemeClr val="bg1"/>
                  </a:solidFill>
                </a:rPr>
                <a:t>94710</a:t>
              </a:r>
              <a:br>
                <a:rPr lang="en-US" sz="2400" baseline="0" dirty="0">
                  <a:solidFill>
                    <a:schemeClr val="bg1"/>
                  </a:solidFill>
                </a:rPr>
              </a:br>
              <a:r>
                <a:rPr lang="en-US" sz="2400" b="1" baseline="0" dirty="0">
                  <a:solidFill>
                    <a:srgbClr val="FFFF00"/>
                  </a:solidFill>
                </a:rPr>
                <a:t>posterpresenter@gmail.com</a:t>
              </a:r>
              <a:endParaRPr lang="en-US" sz="2800" b="1" dirty="0">
                <a:solidFill>
                  <a:srgbClr val="FFFF00"/>
                </a:solidFill>
              </a:endParaRPr>
            </a:p>
          </p:txBody>
        </p:sp>
      </p:grpSp>
      <p:sp>
        <p:nvSpPr>
          <p:cNvPr id="38" name="Rounded Rectangle 37"/>
          <p:cNvSpPr/>
          <p:nvPr userDrawn="1"/>
        </p:nvSpPr>
        <p:spPr>
          <a:xfrm>
            <a:off x="579771" y="5401872"/>
            <a:ext cx="10552273" cy="29100563"/>
          </a:xfrm>
          <a:prstGeom prst="roundRect">
            <a:avLst>
              <a:gd name="adj" fmla="val 195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sp>
        <p:nvSpPr>
          <p:cNvPr id="39" name="Rounded Rectangle 38"/>
          <p:cNvSpPr/>
          <p:nvPr userDrawn="1"/>
        </p:nvSpPr>
        <p:spPr>
          <a:xfrm>
            <a:off x="34539793" y="5401872"/>
            <a:ext cx="10552273" cy="29100563"/>
          </a:xfrm>
          <a:prstGeom prst="roundRect">
            <a:avLst>
              <a:gd name="adj" fmla="val 1956"/>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sp>
        <p:nvSpPr>
          <p:cNvPr id="40" name="Rounded Rectangle 39"/>
          <p:cNvSpPr/>
          <p:nvPr userDrawn="1"/>
        </p:nvSpPr>
        <p:spPr>
          <a:xfrm>
            <a:off x="11734871" y="5401872"/>
            <a:ext cx="22287239" cy="29100563"/>
          </a:xfrm>
          <a:prstGeom prst="roundRect">
            <a:avLst>
              <a:gd name="adj" fmla="val 791"/>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grpSp>
        <p:nvGrpSpPr>
          <p:cNvPr id="81" name="Group 80"/>
          <p:cNvGrpSpPr/>
          <p:nvPr userDrawn="1"/>
        </p:nvGrpSpPr>
        <p:grpSpPr>
          <a:xfrm>
            <a:off x="-14783" y="1537"/>
            <a:ext cx="45734783" cy="5080713"/>
            <a:chOff x="-14192" y="1382"/>
            <a:chExt cx="27451941" cy="4572641"/>
          </a:xfrm>
        </p:grpSpPr>
        <p:sp>
          <p:nvSpPr>
            <p:cNvPr id="82" name="Rectangle 16"/>
            <p:cNvSpPr/>
            <p:nvPr userDrawn="1"/>
          </p:nvSpPr>
          <p:spPr>
            <a:xfrm>
              <a:off x="4001" y="707797"/>
              <a:ext cx="27429212" cy="3866226"/>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32864 w 43891200"/>
                <a:gd name="connsiteY3" fmla="*/ 3330294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589306 w 43891200"/>
                <a:gd name="connsiteY3" fmla="*/ 3104512 h 7027483"/>
                <a:gd name="connsiteX4" fmla="*/ 84664 w 43891200"/>
                <a:gd name="connsiteY4" fmla="*/ 5531673 h 7027483"/>
                <a:gd name="connsiteX5" fmla="*/ 0 w 43891200"/>
                <a:gd name="connsiteY5" fmla="*/ 0 h 7027483"/>
                <a:gd name="connsiteX0" fmla="*/ 0 w 43891200"/>
                <a:gd name="connsiteY0" fmla="*/ 0 h 7272584"/>
                <a:gd name="connsiteX1" fmla="*/ 43891200 w 43891200"/>
                <a:gd name="connsiteY1" fmla="*/ 0 h 7272584"/>
                <a:gd name="connsiteX2" fmla="*/ 43891200 w 43891200"/>
                <a:gd name="connsiteY2" fmla="*/ 7027483 h 7272584"/>
                <a:gd name="connsiteX3" fmla="*/ 37534349 w 43891200"/>
                <a:gd name="connsiteY3" fmla="*/ 5432466 h 7272584"/>
                <a:gd name="connsiteX4" fmla="*/ 21589306 w 43891200"/>
                <a:gd name="connsiteY4" fmla="*/ 3104512 h 7272584"/>
                <a:gd name="connsiteX5" fmla="*/ 84664 w 43891200"/>
                <a:gd name="connsiteY5" fmla="*/ 5531673 h 7272584"/>
                <a:gd name="connsiteX6" fmla="*/ 0 w 43891200"/>
                <a:gd name="connsiteY6" fmla="*/ 0 h 7272584"/>
                <a:gd name="connsiteX0" fmla="*/ 0 w 43891200"/>
                <a:gd name="connsiteY0" fmla="*/ 0 h 7027483"/>
                <a:gd name="connsiteX1" fmla="*/ 43891200 w 43891200"/>
                <a:gd name="connsiteY1" fmla="*/ 0 h 7027483"/>
                <a:gd name="connsiteX2" fmla="*/ 43891200 w 43891200"/>
                <a:gd name="connsiteY2" fmla="*/ 7027483 h 7027483"/>
                <a:gd name="connsiteX3" fmla="*/ 37534349 w 43891200"/>
                <a:gd name="connsiteY3" fmla="*/ 5432466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589306 w 43891200"/>
                <a:gd name="connsiteY4" fmla="*/ 3104512 h 7027483"/>
                <a:gd name="connsiteX5" fmla="*/ 84664 w 43891200"/>
                <a:gd name="connsiteY5" fmla="*/ 5531673 h 7027483"/>
                <a:gd name="connsiteX6" fmla="*/ 0 w 43891200"/>
                <a:gd name="connsiteY6"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37534347 w 43891200"/>
                <a:gd name="connsiteY3" fmla="*/ 5179307 h 7027483"/>
                <a:gd name="connsiteX4" fmla="*/ 21423313 w 43891200"/>
                <a:gd name="connsiteY4" fmla="*/ 3012175 h 7027483"/>
                <a:gd name="connsiteX5" fmla="*/ 84664 w 43891200"/>
                <a:gd name="connsiteY5" fmla="*/ 5531673 h 7027483"/>
                <a:gd name="connsiteX6" fmla="*/ 0 w 43891200"/>
                <a:gd name="connsiteY6" fmla="*/ 0 h 7027483"/>
                <a:gd name="connsiteX0" fmla="*/ 0 w 43891200"/>
                <a:gd name="connsiteY0" fmla="*/ 0 h 6029592"/>
                <a:gd name="connsiteX1" fmla="*/ 43891200 w 43891200"/>
                <a:gd name="connsiteY1" fmla="*/ 0 h 6029592"/>
                <a:gd name="connsiteX2" fmla="*/ 43852760 w 43891200"/>
                <a:gd name="connsiteY2" fmla="*/ 6029592 h 6029592"/>
                <a:gd name="connsiteX3" fmla="*/ 37534347 w 43891200"/>
                <a:gd name="connsiteY3" fmla="*/ 517930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36342689 w 43891200"/>
                <a:gd name="connsiteY3" fmla="*/ 4466527 h 6029592"/>
                <a:gd name="connsiteX4" fmla="*/ 21423313 w 43891200"/>
                <a:gd name="connsiteY4" fmla="*/ 3012175 h 6029592"/>
                <a:gd name="connsiteX5" fmla="*/ 84664 w 43891200"/>
                <a:gd name="connsiteY5" fmla="*/ 5531673 h 6029592"/>
                <a:gd name="connsiteX6" fmla="*/ 0 w 43891200"/>
                <a:gd name="connsiteY6" fmla="*/ 0 h 6029592"/>
                <a:gd name="connsiteX0" fmla="*/ 0 w 43891200"/>
                <a:gd name="connsiteY0" fmla="*/ 0 h 6079664"/>
                <a:gd name="connsiteX1" fmla="*/ 43891200 w 43891200"/>
                <a:gd name="connsiteY1" fmla="*/ 0 h 6079664"/>
                <a:gd name="connsiteX2" fmla="*/ 43852760 w 43891200"/>
                <a:gd name="connsiteY2" fmla="*/ 6029592 h 6079664"/>
                <a:gd name="connsiteX3" fmla="*/ 21423313 w 43891200"/>
                <a:gd name="connsiteY3" fmla="*/ 3012175 h 6079664"/>
                <a:gd name="connsiteX4" fmla="*/ 84664 w 43891200"/>
                <a:gd name="connsiteY4" fmla="*/ 5531673 h 6079664"/>
                <a:gd name="connsiteX5" fmla="*/ 0 w 43891200"/>
                <a:gd name="connsiteY5" fmla="*/ 0 h 6079664"/>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6029592"/>
                <a:gd name="connsiteX1" fmla="*/ 43891200 w 43891200"/>
                <a:gd name="connsiteY1" fmla="*/ 0 h 6029592"/>
                <a:gd name="connsiteX2" fmla="*/ 43852760 w 43891200"/>
                <a:gd name="connsiteY2" fmla="*/ 6029592 h 6029592"/>
                <a:gd name="connsiteX3" fmla="*/ 21423313 w 43891200"/>
                <a:gd name="connsiteY3" fmla="*/ 3012175 h 6029592"/>
                <a:gd name="connsiteX4" fmla="*/ 84664 w 43891200"/>
                <a:gd name="connsiteY4" fmla="*/ 5531673 h 6029592"/>
                <a:gd name="connsiteX5" fmla="*/ 0 w 43891200"/>
                <a:gd name="connsiteY5" fmla="*/ 0 h 6029592"/>
                <a:gd name="connsiteX0" fmla="*/ 0 w 43891200"/>
                <a:gd name="connsiteY0" fmla="*/ 0 h 5887037"/>
                <a:gd name="connsiteX1" fmla="*/ 43891200 w 43891200"/>
                <a:gd name="connsiteY1" fmla="*/ 0 h 5887037"/>
                <a:gd name="connsiteX2" fmla="*/ 43814321 w 43891200"/>
                <a:gd name="connsiteY2" fmla="*/ 5887037 h 5887037"/>
                <a:gd name="connsiteX3" fmla="*/ 21423313 w 43891200"/>
                <a:gd name="connsiteY3" fmla="*/ 3012175 h 5887037"/>
                <a:gd name="connsiteX4" fmla="*/ 84664 w 43891200"/>
                <a:gd name="connsiteY4" fmla="*/ 5531673 h 5887037"/>
                <a:gd name="connsiteX5" fmla="*/ 0 w 43891200"/>
                <a:gd name="connsiteY5" fmla="*/ 0 h 5887037"/>
                <a:gd name="connsiteX0" fmla="*/ 0 w 43891200"/>
                <a:gd name="connsiteY0" fmla="*/ 0 h 5745966"/>
                <a:gd name="connsiteX1" fmla="*/ 43891200 w 43891200"/>
                <a:gd name="connsiteY1" fmla="*/ 0 h 5745966"/>
                <a:gd name="connsiteX2" fmla="*/ 43814319 w 43891200"/>
                <a:gd name="connsiteY2" fmla="*/ 5745966 h 5745966"/>
                <a:gd name="connsiteX3" fmla="*/ 21423313 w 43891200"/>
                <a:gd name="connsiteY3" fmla="*/ 3012175 h 5745966"/>
                <a:gd name="connsiteX4" fmla="*/ 84664 w 43891200"/>
                <a:gd name="connsiteY4" fmla="*/ 5531673 h 5745966"/>
                <a:gd name="connsiteX5" fmla="*/ 0 w 43891200"/>
                <a:gd name="connsiteY5" fmla="*/ 0 h 5745966"/>
                <a:gd name="connsiteX0" fmla="*/ 0 w 43891200"/>
                <a:gd name="connsiteY0" fmla="*/ 0 h 5774180"/>
                <a:gd name="connsiteX1" fmla="*/ 43891200 w 43891200"/>
                <a:gd name="connsiteY1" fmla="*/ 0 h 5774180"/>
                <a:gd name="connsiteX2" fmla="*/ 43814319 w 43891200"/>
                <a:gd name="connsiteY2" fmla="*/ 5774180 h 5774180"/>
                <a:gd name="connsiteX3" fmla="*/ 21423313 w 43891200"/>
                <a:gd name="connsiteY3" fmla="*/ 3012175 h 5774180"/>
                <a:gd name="connsiteX4" fmla="*/ 84664 w 43891200"/>
                <a:gd name="connsiteY4" fmla="*/ 5531673 h 5774180"/>
                <a:gd name="connsiteX5" fmla="*/ 0 w 43891200"/>
                <a:gd name="connsiteY5" fmla="*/ 0 h 5774180"/>
                <a:gd name="connsiteX0" fmla="*/ 6633 w 43897833"/>
                <a:gd name="connsiteY0" fmla="*/ 0 h 5774180"/>
                <a:gd name="connsiteX1" fmla="*/ 43897833 w 43897833"/>
                <a:gd name="connsiteY1" fmla="*/ 0 h 5774180"/>
                <a:gd name="connsiteX2" fmla="*/ 43820952 w 43897833"/>
                <a:gd name="connsiteY2" fmla="*/ 5774180 h 5774180"/>
                <a:gd name="connsiteX3" fmla="*/ 21429946 w 43897833"/>
                <a:gd name="connsiteY3" fmla="*/ 3012175 h 5774180"/>
                <a:gd name="connsiteX4" fmla="*/ 0 w 43897833"/>
                <a:gd name="connsiteY4" fmla="*/ 5757386 h 5774180"/>
                <a:gd name="connsiteX5" fmla="*/ 6633 w 43897833"/>
                <a:gd name="connsiteY5" fmla="*/ 0 h 5774180"/>
                <a:gd name="connsiteX0" fmla="*/ 6633 w 43897833"/>
                <a:gd name="connsiteY0" fmla="*/ 0 h 5785600"/>
                <a:gd name="connsiteX1" fmla="*/ 43897833 w 43897833"/>
                <a:gd name="connsiteY1" fmla="*/ 0 h 5785600"/>
                <a:gd name="connsiteX2" fmla="*/ 43820952 w 43897833"/>
                <a:gd name="connsiteY2" fmla="*/ 5774180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97833"/>
                <a:gd name="connsiteY0" fmla="*/ 0 h 5785600"/>
                <a:gd name="connsiteX1" fmla="*/ 43897833 w 43897833"/>
                <a:gd name="connsiteY1" fmla="*/ 0 h 5785600"/>
                <a:gd name="connsiteX2" fmla="*/ 43829914 w 43897833"/>
                <a:gd name="connsiteY2" fmla="*/ 5757562 h 5785600"/>
                <a:gd name="connsiteX3" fmla="*/ 21429946 w 43897833"/>
                <a:gd name="connsiteY3" fmla="*/ 3012175 h 5785600"/>
                <a:gd name="connsiteX4" fmla="*/ 0 w 43897833"/>
                <a:gd name="connsiteY4" fmla="*/ 5785600 h 5785600"/>
                <a:gd name="connsiteX5" fmla="*/ 6633 w 43897833"/>
                <a:gd name="connsiteY5" fmla="*/ 0 h 5785600"/>
                <a:gd name="connsiteX0" fmla="*/ 6633 w 43884390"/>
                <a:gd name="connsiteY0" fmla="*/ 4153 h 5789753"/>
                <a:gd name="connsiteX1" fmla="*/ 43884390 w 43884390"/>
                <a:gd name="connsiteY1" fmla="*/ 0 h 5789753"/>
                <a:gd name="connsiteX2" fmla="*/ 43829914 w 43884390"/>
                <a:gd name="connsiteY2" fmla="*/ 5761715 h 5789753"/>
                <a:gd name="connsiteX3" fmla="*/ 21429946 w 43884390"/>
                <a:gd name="connsiteY3" fmla="*/ 3016328 h 5789753"/>
                <a:gd name="connsiteX4" fmla="*/ 0 w 43884390"/>
                <a:gd name="connsiteY4" fmla="*/ 5789753 h 5789753"/>
                <a:gd name="connsiteX5" fmla="*/ 6633 w 43884390"/>
                <a:gd name="connsiteY5" fmla="*/ 4153 h 5789753"/>
                <a:gd name="connsiteX0" fmla="*/ 6633 w 43884392"/>
                <a:gd name="connsiteY0" fmla="*/ 0 h 5785600"/>
                <a:gd name="connsiteX1" fmla="*/ 43884392 w 43884392"/>
                <a:gd name="connsiteY1" fmla="*/ 1 h 5785600"/>
                <a:gd name="connsiteX2" fmla="*/ 43829914 w 43884392"/>
                <a:gd name="connsiteY2" fmla="*/ 5757562 h 5785600"/>
                <a:gd name="connsiteX3" fmla="*/ 21429946 w 43884392"/>
                <a:gd name="connsiteY3" fmla="*/ 3012175 h 5785600"/>
                <a:gd name="connsiteX4" fmla="*/ 0 w 43884392"/>
                <a:gd name="connsiteY4" fmla="*/ 5785600 h 5785600"/>
                <a:gd name="connsiteX5" fmla="*/ 6633 w 43884392"/>
                <a:gd name="connsiteY5" fmla="*/ 0 h 5785600"/>
                <a:gd name="connsiteX0" fmla="*/ 6633 w 43876785"/>
                <a:gd name="connsiteY0" fmla="*/ 7053 h 5792653"/>
                <a:gd name="connsiteX1" fmla="*/ 43876785 w 43876785"/>
                <a:gd name="connsiteY1" fmla="*/ 0 h 5792653"/>
                <a:gd name="connsiteX2" fmla="*/ 43829914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429946 w 43876785"/>
                <a:gd name="connsiteY3" fmla="*/ 3019228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852793 w 43876785"/>
                <a:gd name="connsiteY3" fmla="*/ 301922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64377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44088 w 43876785"/>
                <a:gd name="connsiteY3" fmla="*/ 3000419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792653"/>
                <a:gd name="connsiteX1" fmla="*/ 43876785 w 43876785"/>
                <a:gd name="connsiteY1" fmla="*/ 0 h 5792653"/>
                <a:gd name="connsiteX2" fmla="*/ 43826108 w 43876785"/>
                <a:gd name="connsiteY2" fmla="*/ 5764615 h 5792653"/>
                <a:gd name="connsiteX3" fmla="*/ 21923799 w 43876785"/>
                <a:gd name="connsiteY3" fmla="*/ 3009824 h 5792653"/>
                <a:gd name="connsiteX4" fmla="*/ 0 w 43876785"/>
                <a:gd name="connsiteY4" fmla="*/ 5792653 h 5792653"/>
                <a:gd name="connsiteX5" fmla="*/ 6633 w 43876785"/>
                <a:gd name="connsiteY5" fmla="*/ 7053 h 5792653"/>
                <a:gd name="connsiteX0" fmla="*/ 6633 w 43876785"/>
                <a:gd name="connsiteY0" fmla="*/ 7053 h 5801199"/>
                <a:gd name="connsiteX1" fmla="*/ 43876785 w 43876785"/>
                <a:gd name="connsiteY1" fmla="*/ 0 h 5801199"/>
                <a:gd name="connsiteX2" fmla="*/ 43831664 w 43876785"/>
                <a:gd name="connsiteY2" fmla="*/ 5801199 h 5801199"/>
                <a:gd name="connsiteX3" fmla="*/ 21923799 w 43876785"/>
                <a:gd name="connsiteY3" fmla="*/ 3009824 h 5801199"/>
                <a:gd name="connsiteX4" fmla="*/ 0 w 43876785"/>
                <a:gd name="connsiteY4" fmla="*/ 5792653 h 5801199"/>
                <a:gd name="connsiteX5" fmla="*/ 6633 w 43876785"/>
                <a:gd name="connsiteY5" fmla="*/ 7053 h 5801199"/>
                <a:gd name="connsiteX0" fmla="*/ 6633 w 43876785"/>
                <a:gd name="connsiteY0" fmla="*/ 7053 h 5811651"/>
                <a:gd name="connsiteX1" fmla="*/ 43876785 w 43876785"/>
                <a:gd name="connsiteY1" fmla="*/ 0 h 5811651"/>
                <a:gd name="connsiteX2" fmla="*/ 43826110 w 43876785"/>
                <a:gd name="connsiteY2" fmla="*/ 5811651 h 5811651"/>
                <a:gd name="connsiteX3" fmla="*/ 21923799 w 43876785"/>
                <a:gd name="connsiteY3" fmla="*/ 3009824 h 5811651"/>
                <a:gd name="connsiteX4" fmla="*/ 0 w 43876785"/>
                <a:gd name="connsiteY4" fmla="*/ 5792653 h 5811651"/>
                <a:gd name="connsiteX5" fmla="*/ 6633 w 43876785"/>
                <a:gd name="connsiteY5" fmla="*/ 7053 h 5811651"/>
                <a:gd name="connsiteX0" fmla="*/ -1 w 43870151"/>
                <a:gd name="connsiteY0" fmla="*/ 7053 h 5818785"/>
                <a:gd name="connsiteX1" fmla="*/ 43870151 w 43870151"/>
                <a:gd name="connsiteY1" fmla="*/ 0 h 5818785"/>
                <a:gd name="connsiteX2" fmla="*/ 43819476 w 43870151"/>
                <a:gd name="connsiteY2" fmla="*/ 5811651 h 5818785"/>
                <a:gd name="connsiteX3" fmla="*/ 21917165 w 43870151"/>
                <a:gd name="connsiteY3" fmla="*/ 3009824 h 5818785"/>
                <a:gd name="connsiteX4" fmla="*/ 4477 w 43870151"/>
                <a:gd name="connsiteY4" fmla="*/ 5818785 h 5818785"/>
                <a:gd name="connsiteX5" fmla="*/ -1 w 43870151"/>
                <a:gd name="connsiteY5" fmla="*/ 7053 h 5818785"/>
                <a:gd name="connsiteX0" fmla="*/ 239 w 43870391"/>
                <a:gd name="connsiteY0" fmla="*/ 7053 h 5814778"/>
                <a:gd name="connsiteX1" fmla="*/ 43870391 w 43870391"/>
                <a:gd name="connsiteY1" fmla="*/ 0 h 5814778"/>
                <a:gd name="connsiteX2" fmla="*/ 43819716 w 43870391"/>
                <a:gd name="connsiteY2" fmla="*/ 5811651 h 5814778"/>
                <a:gd name="connsiteX3" fmla="*/ 21917405 w 43870391"/>
                <a:gd name="connsiteY3" fmla="*/ 3009824 h 5814778"/>
                <a:gd name="connsiteX4" fmla="*/ 457 w 43870391"/>
                <a:gd name="connsiteY4" fmla="*/ 5814778 h 5814778"/>
                <a:gd name="connsiteX5" fmla="*/ 239 w 43870391"/>
                <a:gd name="connsiteY5" fmla="*/ 7053 h 5814778"/>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806763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70391"/>
                <a:gd name="connsiteY0" fmla="*/ 7053 h 5811651"/>
                <a:gd name="connsiteX1" fmla="*/ 43870391 w 43870391"/>
                <a:gd name="connsiteY1" fmla="*/ 0 h 5811651"/>
                <a:gd name="connsiteX2" fmla="*/ 43819716 w 43870391"/>
                <a:gd name="connsiteY2" fmla="*/ 5811651 h 5811651"/>
                <a:gd name="connsiteX3" fmla="*/ 21917405 w 43870391"/>
                <a:gd name="connsiteY3" fmla="*/ 3009824 h 5811651"/>
                <a:gd name="connsiteX4" fmla="*/ 457 w 43870391"/>
                <a:gd name="connsiteY4" fmla="*/ 5798748 h 5811651"/>
                <a:gd name="connsiteX5" fmla="*/ 239 w 43870391"/>
                <a:gd name="connsiteY5" fmla="*/ 7053 h 5811651"/>
                <a:gd name="connsiteX0" fmla="*/ 239 w 43842825"/>
                <a:gd name="connsiteY0" fmla="*/ 7053 h 5811651"/>
                <a:gd name="connsiteX1" fmla="*/ 43842825 w 43842825"/>
                <a:gd name="connsiteY1" fmla="*/ 0 h 5811651"/>
                <a:gd name="connsiteX2" fmla="*/ 43819716 w 43842825"/>
                <a:gd name="connsiteY2" fmla="*/ 5811651 h 5811651"/>
                <a:gd name="connsiteX3" fmla="*/ 21917405 w 43842825"/>
                <a:gd name="connsiteY3" fmla="*/ 3009824 h 5811651"/>
                <a:gd name="connsiteX4" fmla="*/ 457 w 43842825"/>
                <a:gd name="connsiteY4" fmla="*/ 5798748 h 5811651"/>
                <a:gd name="connsiteX5" fmla="*/ 239 w 43842825"/>
                <a:gd name="connsiteY5" fmla="*/ 7053 h 5811651"/>
                <a:gd name="connsiteX0" fmla="*/ 239 w 43824446"/>
                <a:gd name="connsiteY0" fmla="*/ 7053 h 5811651"/>
                <a:gd name="connsiteX1" fmla="*/ 43824446 w 43824446"/>
                <a:gd name="connsiteY1" fmla="*/ 0 h 5811651"/>
                <a:gd name="connsiteX2" fmla="*/ 43819716 w 43824446"/>
                <a:gd name="connsiteY2" fmla="*/ 5811651 h 5811651"/>
                <a:gd name="connsiteX3" fmla="*/ 21917405 w 43824446"/>
                <a:gd name="connsiteY3" fmla="*/ 3009824 h 5811651"/>
                <a:gd name="connsiteX4" fmla="*/ 457 w 43824446"/>
                <a:gd name="connsiteY4" fmla="*/ 5798748 h 5811651"/>
                <a:gd name="connsiteX5" fmla="*/ 239 w 43824446"/>
                <a:gd name="connsiteY5" fmla="*/ 7053 h 581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4446" h="5811651">
                  <a:moveTo>
                    <a:pt x="239" y="7053"/>
                  </a:moveTo>
                  <a:lnTo>
                    <a:pt x="43824446" y="0"/>
                  </a:lnTo>
                  <a:cubicBezTo>
                    <a:pt x="43822869" y="1937217"/>
                    <a:pt x="43821293" y="3874434"/>
                    <a:pt x="43819716" y="5811651"/>
                  </a:cubicBezTo>
                  <a:cubicBezTo>
                    <a:pt x="38268362" y="4032785"/>
                    <a:pt x="30438085" y="2966157"/>
                    <a:pt x="21917405" y="3009824"/>
                  </a:cubicBezTo>
                  <a:cubicBezTo>
                    <a:pt x="14614291" y="3047251"/>
                    <a:pt x="6453731" y="3277510"/>
                    <a:pt x="457" y="5798748"/>
                  </a:cubicBezTo>
                  <a:cubicBezTo>
                    <a:pt x="-1036" y="3861504"/>
                    <a:pt x="1732" y="1944297"/>
                    <a:pt x="239" y="7053"/>
                  </a:cubicBezTo>
                  <a:close/>
                </a:path>
              </a:pathLst>
            </a:custGeom>
            <a:gradFill flip="none" rotWithShape="1">
              <a:gsLst>
                <a:gs pos="0">
                  <a:schemeClr val="accent6"/>
                </a:gs>
                <a:gs pos="100000">
                  <a:schemeClr val="accent4"/>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600"/>
            </a:p>
          </p:txBody>
        </p:sp>
        <p:sp>
          <p:nvSpPr>
            <p:cNvPr id="83" name="Rectangle 16"/>
            <p:cNvSpPr/>
            <p:nvPr userDrawn="1"/>
          </p:nvSpPr>
          <p:spPr>
            <a:xfrm>
              <a:off x="-4323" y="5744"/>
              <a:ext cx="27440229" cy="4555641"/>
            </a:xfrm>
            <a:custGeom>
              <a:avLst/>
              <a:gdLst>
                <a:gd name="connsiteX0" fmla="*/ 0 w 43891200"/>
                <a:gd name="connsiteY0" fmla="*/ 0 h 7027483"/>
                <a:gd name="connsiteX1" fmla="*/ 43891200 w 43891200"/>
                <a:gd name="connsiteY1" fmla="*/ 0 h 7027483"/>
                <a:gd name="connsiteX2" fmla="*/ 43891200 w 43891200"/>
                <a:gd name="connsiteY2" fmla="*/ 7027483 h 7027483"/>
                <a:gd name="connsiteX3" fmla="*/ 0 w 43891200"/>
                <a:gd name="connsiteY3" fmla="*/ 7027483 h 7027483"/>
                <a:gd name="connsiteX4" fmla="*/ 0 w 43891200"/>
                <a:gd name="connsiteY4"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617527 w 43891200"/>
                <a:gd name="connsiteY3" fmla="*/ 6999261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0 w 43891200"/>
                <a:gd name="connsiteY4" fmla="*/ 7027483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100503"/>
                <a:gd name="connsiteX1" fmla="*/ 43891200 w 43891200"/>
                <a:gd name="connsiteY1" fmla="*/ 0 h 7100503"/>
                <a:gd name="connsiteX2" fmla="*/ 43891200 w 43891200"/>
                <a:gd name="connsiteY2" fmla="*/ 7027483 h 7100503"/>
                <a:gd name="connsiteX3" fmla="*/ 21448200 w 43891200"/>
                <a:gd name="connsiteY3" fmla="*/ 3838305 h 7100503"/>
                <a:gd name="connsiteX4" fmla="*/ 28221 w 43891200"/>
                <a:gd name="connsiteY4" fmla="*/ 6688809 h 7100503"/>
                <a:gd name="connsiteX5" fmla="*/ 0 w 43891200"/>
                <a:gd name="connsiteY5" fmla="*/ 0 h 710050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891200"/>
                <a:gd name="connsiteY0" fmla="*/ 0 h 7027483"/>
                <a:gd name="connsiteX1" fmla="*/ 43891200 w 43891200"/>
                <a:gd name="connsiteY1" fmla="*/ 0 h 7027483"/>
                <a:gd name="connsiteX2" fmla="*/ 43891200 w 43891200"/>
                <a:gd name="connsiteY2" fmla="*/ 7027483 h 7027483"/>
                <a:gd name="connsiteX3" fmla="*/ 21448200 w 43891200"/>
                <a:gd name="connsiteY3" fmla="*/ 3838305 h 7027483"/>
                <a:gd name="connsiteX4" fmla="*/ 28221 w 43891200"/>
                <a:gd name="connsiteY4" fmla="*/ 6688809 h 7027483"/>
                <a:gd name="connsiteX5" fmla="*/ 0 w 43891200"/>
                <a:gd name="connsiteY5" fmla="*/ 0 h 7027483"/>
                <a:gd name="connsiteX0" fmla="*/ 0 w 43968081"/>
                <a:gd name="connsiteY0" fmla="*/ 0 h 6688809"/>
                <a:gd name="connsiteX1" fmla="*/ 43891200 w 43968081"/>
                <a:gd name="connsiteY1" fmla="*/ 0 h 6688809"/>
                <a:gd name="connsiteX2" fmla="*/ 43968081 w 43968081"/>
                <a:gd name="connsiteY2" fmla="*/ 6358199 h 6688809"/>
                <a:gd name="connsiteX3" fmla="*/ 21448200 w 43968081"/>
                <a:gd name="connsiteY3" fmla="*/ 3838305 h 6688809"/>
                <a:gd name="connsiteX4" fmla="*/ 28221 w 43968081"/>
                <a:gd name="connsiteY4" fmla="*/ 6688809 h 6688809"/>
                <a:gd name="connsiteX5" fmla="*/ 0 w 43968081"/>
                <a:gd name="connsiteY5" fmla="*/ 0 h 6688809"/>
                <a:gd name="connsiteX0" fmla="*/ 0 w 43891200"/>
                <a:gd name="connsiteY0" fmla="*/ 0 h 6688809"/>
                <a:gd name="connsiteX1" fmla="*/ 43891200 w 43891200"/>
                <a:gd name="connsiteY1" fmla="*/ 0 h 6688809"/>
                <a:gd name="connsiteX2" fmla="*/ 43793664 w 43891200"/>
                <a:gd name="connsiteY2" fmla="*/ 6218350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91200"/>
                <a:gd name="connsiteY0" fmla="*/ 0 h 6688809"/>
                <a:gd name="connsiteX1" fmla="*/ 43891200 w 43891200"/>
                <a:gd name="connsiteY1" fmla="*/ 0 h 6688809"/>
                <a:gd name="connsiteX2" fmla="*/ 43823938 w 43891200"/>
                <a:gd name="connsiteY2" fmla="*/ 6183672 h 6688809"/>
                <a:gd name="connsiteX3" fmla="*/ 21448200 w 43891200"/>
                <a:gd name="connsiteY3" fmla="*/ 3838305 h 6688809"/>
                <a:gd name="connsiteX4" fmla="*/ 28221 w 43891200"/>
                <a:gd name="connsiteY4" fmla="*/ 6688809 h 6688809"/>
                <a:gd name="connsiteX5" fmla="*/ 0 w 43891200"/>
                <a:gd name="connsiteY5" fmla="*/ 0 h 6688809"/>
                <a:gd name="connsiteX0" fmla="*/ 0 w 43823938"/>
                <a:gd name="connsiteY0" fmla="*/ 0 h 6688809"/>
                <a:gd name="connsiteX1" fmla="*/ 43800376 w 43823938"/>
                <a:gd name="connsiteY1" fmla="*/ 0 h 6688809"/>
                <a:gd name="connsiteX2" fmla="*/ 43823938 w 43823938"/>
                <a:gd name="connsiteY2" fmla="*/ 6183672 h 6688809"/>
                <a:gd name="connsiteX3" fmla="*/ 21448200 w 43823938"/>
                <a:gd name="connsiteY3" fmla="*/ 3838305 h 6688809"/>
                <a:gd name="connsiteX4" fmla="*/ 28221 w 43823938"/>
                <a:gd name="connsiteY4" fmla="*/ 6688809 h 6688809"/>
                <a:gd name="connsiteX5" fmla="*/ 0 w 43823938"/>
                <a:gd name="connsiteY5" fmla="*/ 0 h 6688809"/>
                <a:gd name="connsiteX0" fmla="*/ 0 w 43883631"/>
                <a:gd name="connsiteY0" fmla="*/ 0 h 6688809"/>
                <a:gd name="connsiteX1" fmla="*/ 43883631 w 43883631"/>
                <a:gd name="connsiteY1" fmla="*/ 41614 h 6688809"/>
                <a:gd name="connsiteX2" fmla="*/ 43823938 w 43883631"/>
                <a:gd name="connsiteY2" fmla="*/ 6183672 h 6688809"/>
                <a:gd name="connsiteX3" fmla="*/ 21448200 w 43883631"/>
                <a:gd name="connsiteY3" fmla="*/ 3838305 h 6688809"/>
                <a:gd name="connsiteX4" fmla="*/ 28221 w 43883631"/>
                <a:gd name="connsiteY4" fmla="*/ 6688809 h 6688809"/>
                <a:gd name="connsiteX5" fmla="*/ 0 w 43883631"/>
                <a:gd name="connsiteY5" fmla="*/ 0 h 6688809"/>
                <a:gd name="connsiteX0" fmla="*/ 0 w 43876062"/>
                <a:gd name="connsiteY0" fmla="*/ 0 h 6688809"/>
                <a:gd name="connsiteX1" fmla="*/ 43876062 w 43876062"/>
                <a:gd name="connsiteY1" fmla="*/ 6936 h 6688809"/>
                <a:gd name="connsiteX2" fmla="*/ 43823938 w 43876062"/>
                <a:gd name="connsiteY2" fmla="*/ 6183672 h 6688809"/>
                <a:gd name="connsiteX3" fmla="*/ 21448200 w 43876062"/>
                <a:gd name="connsiteY3" fmla="*/ 3838305 h 6688809"/>
                <a:gd name="connsiteX4" fmla="*/ 28221 w 43876062"/>
                <a:gd name="connsiteY4" fmla="*/ 6688809 h 6688809"/>
                <a:gd name="connsiteX5" fmla="*/ 0 w 43876062"/>
                <a:gd name="connsiteY5" fmla="*/ 0 h 6688809"/>
                <a:gd name="connsiteX0" fmla="*/ 0 w 43883634"/>
                <a:gd name="connsiteY0" fmla="*/ 6936 h 6695745"/>
                <a:gd name="connsiteX1" fmla="*/ 43883634 w 43883634"/>
                <a:gd name="connsiteY1" fmla="*/ 0 h 6695745"/>
                <a:gd name="connsiteX2" fmla="*/ 43823938 w 43883634"/>
                <a:gd name="connsiteY2" fmla="*/ 6190608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448200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6368 w 43883634"/>
                <a:gd name="connsiteY3" fmla="*/ 3845241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871047 w 43883634"/>
                <a:gd name="connsiteY3" fmla="*/ 3810016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82633 w 43883634"/>
                <a:gd name="connsiteY3" fmla="*/ 3782129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5745"/>
                <a:gd name="connsiteX1" fmla="*/ 43883634 w 43883634"/>
                <a:gd name="connsiteY1" fmla="*/ 0 h 6695745"/>
                <a:gd name="connsiteX2" fmla="*/ 43827740 w 43883634"/>
                <a:gd name="connsiteY2" fmla="*/ 6180150 h 6695745"/>
                <a:gd name="connsiteX3" fmla="*/ 21911623 w 43883634"/>
                <a:gd name="connsiteY3" fmla="*/ 3791425 h 6695745"/>
                <a:gd name="connsiteX4" fmla="*/ 28221 w 43883634"/>
                <a:gd name="connsiteY4" fmla="*/ 6695745 h 6695745"/>
                <a:gd name="connsiteX5" fmla="*/ 0 w 43883634"/>
                <a:gd name="connsiteY5" fmla="*/ 6936 h 6695745"/>
                <a:gd name="connsiteX0" fmla="*/ 0 w 43883634"/>
                <a:gd name="connsiteY0" fmla="*/ 6936 h 6691837"/>
                <a:gd name="connsiteX1" fmla="*/ 43883634 w 43883634"/>
                <a:gd name="connsiteY1" fmla="*/ 0 h 6691837"/>
                <a:gd name="connsiteX2" fmla="*/ 43827740 w 43883634"/>
                <a:gd name="connsiteY2" fmla="*/ 6180150 h 6691837"/>
                <a:gd name="connsiteX3" fmla="*/ 21911623 w 43883634"/>
                <a:gd name="connsiteY3" fmla="*/ 3791425 h 6691837"/>
                <a:gd name="connsiteX4" fmla="*/ 66513 w 43883634"/>
                <a:gd name="connsiteY4" fmla="*/ 6691837 h 6691837"/>
                <a:gd name="connsiteX5" fmla="*/ 0 w 43883634"/>
                <a:gd name="connsiteY5" fmla="*/ 6936 h 6691837"/>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40 w 43883634"/>
                <a:gd name="connsiteY2" fmla="*/ 6180150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0 w 43883634"/>
                <a:gd name="connsiteY0" fmla="*/ 6936 h 6695746"/>
                <a:gd name="connsiteX1" fmla="*/ 43883634 w 43883634"/>
                <a:gd name="connsiteY1" fmla="*/ 0 h 6695746"/>
                <a:gd name="connsiteX2" fmla="*/ 43827739 w 43883634"/>
                <a:gd name="connsiteY2" fmla="*/ 5777889 h 6695746"/>
                <a:gd name="connsiteX3" fmla="*/ 21911623 w 43883634"/>
                <a:gd name="connsiteY3" fmla="*/ 3791425 h 6695746"/>
                <a:gd name="connsiteX4" fmla="*/ 49494 w 43883634"/>
                <a:gd name="connsiteY4" fmla="*/ 6695746 h 6695746"/>
                <a:gd name="connsiteX5" fmla="*/ 0 w 43883634"/>
                <a:gd name="connsiteY5" fmla="*/ 6936 h 6695746"/>
                <a:gd name="connsiteX0" fmla="*/ 23933 w 43834140"/>
                <a:gd name="connsiteY0" fmla="*/ 15369 h 6695746"/>
                <a:gd name="connsiteX1" fmla="*/ 43834140 w 43834140"/>
                <a:gd name="connsiteY1" fmla="*/ 0 h 6695746"/>
                <a:gd name="connsiteX2" fmla="*/ 43778245 w 43834140"/>
                <a:gd name="connsiteY2" fmla="*/ 5777889 h 6695746"/>
                <a:gd name="connsiteX3" fmla="*/ 21862129 w 43834140"/>
                <a:gd name="connsiteY3" fmla="*/ 3791425 h 6695746"/>
                <a:gd name="connsiteX4" fmla="*/ 0 w 43834140"/>
                <a:gd name="connsiteY4" fmla="*/ 6695746 h 6695746"/>
                <a:gd name="connsiteX5" fmla="*/ 23933 w 43834140"/>
                <a:gd name="connsiteY5" fmla="*/ 15369 h 6695746"/>
                <a:gd name="connsiteX0" fmla="*/ 1414 w 43848334"/>
                <a:gd name="connsiteY0" fmla="*/ 15369 h 6695746"/>
                <a:gd name="connsiteX1" fmla="*/ 43848334 w 43848334"/>
                <a:gd name="connsiteY1" fmla="*/ 0 h 6695746"/>
                <a:gd name="connsiteX2" fmla="*/ 43792439 w 43848334"/>
                <a:gd name="connsiteY2" fmla="*/ 5777889 h 6695746"/>
                <a:gd name="connsiteX3" fmla="*/ 21876323 w 43848334"/>
                <a:gd name="connsiteY3" fmla="*/ 3791425 h 6695746"/>
                <a:gd name="connsiteX4" fmla="*/ 14194 w 43848334"/>
                <a:gd name="connsiteY4" fmla="*/ 6695746 h 6695746"/>
                <a:gd name="connsiteX5" fmla="*/ 1414 w 43848334"/>
                <a:gd name="connsiteY5" fmla="*/ 15369 h 6695746"/>
                <a:gd name="connsiteX0" fmla="*/ 1414 w 43792439"/>
                <a:gd name="connsiteY0" fmla="*/ 6936 h 6687313"/>
                <a:gd name="connsiteX1" fmla="*/ 43729019 w 43792439"/>
                <a:gd name="connsiteY1" fmla="*/ 0 h 6687313"/>
                <a:gd name="connsiteX2" fmla="*/ 43792439 w 43792439"/>
                <a:gd name="connsiteY2" fmla="*/ 5769456 h 6687313"/>
                <a:gd name="connsiteX3" fmla="*/ 21876323 w 43792439"/>
                <a:gd name="connsiteY3" fmla="*/ 3782992 h 6687313"/>
                <a:gd name="connsiteX4" fmla="*/ 14194 w 43792439"/>
                <a:gd name="connsiteY4" fmla="*/ 6687313 h 6687313"/>
                <a:gd name="connsiteX5" fmla="*/ 1414 w 43792439"/>
                <a:gd name="connsiteY5" fmla="*/ 6936 h 6687313"/>
                <a:gd name="connsiteX0" fmla="*/ 1414 w 43792439"/>
                <a:gd name="connsiteY0" fmla="*/ 0 h 6680377"/>
                <a:gd name="connsiteX1" fmla="*/ 43600524 w 43792439"/>
                <a:gd name="connsiteY1" fmla="*/ 77395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2439"/>
                <a:gd name="connsiteY0" fmla="*/ 0 h 6680377"/>
                <a:gd name="connsiteX1" fmla="*/ 43683128 w 43792439"/>
                <a:gd name="connsiteY1" fmla="*/ 119561 h 6680377"/>
                <a:gd name="connsiteX2" fmla="*/ 43792439 w 43792439"/>
                <a:gd name="connsiteY2" fmla="*/ 5762520 h 6680377"/>
                <a:gd name="connsiteX3" fmla="*/ 21876323 w 43792439"/>
                <a:gd name="connsiteY3" fmla="*/ 3776056 h 6680377"/>
                <a:gd name="connsiteX4" fmla="*/ 14194 w 43792439"/>
                <a:gd name="connsiteY4" fmla="*/ 6680377 h 6680377"/>
                <a:gd name="connsiteX5" fmla="*/ 1414 w 43792439"/>
                <a:gd name="connsiteY5" fmla="*/ 0 h 6680377"/>
                <a:gd name="connsiteX0" fmla="*/ 1414 w 43793267"/>
                <a:gd name="connsiteY0" fmla="*/ 0 h 6680377"/>
                <a:gd name="connsiteX1" fmla="*/ 43793267 w 43793267"/>
                <a:gd name="connsiteY1" fmla="*/ 1497 h 6680377"/>
                <a:gd name="connsiteX2" fmla="*/ 43792439 w 43793267"/>
                <a:gd name="connsiteY2" fmla="*/ 5762520 h 6680377"/>
                <a:gd name="connsiteX3" fmla="*/ 21876323 w 43793267"/>
                <a:gd name="connsiteY3" fmla="*/ 3776056 h 6680377"/>
                <a:gd name="connsiteX4" fmla="*/ 14194 w 43793267"/>
                <a:gd name="connsiteY4" fmla="*/ 6680377 h 6680377"/>
                <a:gd name="connsiteX5" fmla="*/ 1414 w 43793267"/>
                <a:gd name="connsiteY5" fmla="*/ 0 h 668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93267" h="6680377">
                  <a:moveTo>
                    <a:pt x="1414" y="0"/>
                  </a:moveTo>
                  <a:lnTo>
                    <a:pt x="43793267" y="1497"/>
                  </a:lnTo>
                  <a:cubicBezTo>
                    <a:pt x="43793267" y="2343991"/>
                    <a:pt x="43792439" y="3420026"/>
                    <a:pt x="43792439" y="5762520"/>
                  </a:cubicBezTo>
                  <a:cubicBezTo>
                    <a:pt x="38990659" y="4549272"/>
                    <a:pt x="29172697" y="3623080"/>
                    <a:pt x="21876323" y="3776056"/>
                  </a:cubicBezTo>
                  <a:cubicBezTo>
                    <a:pt x="14579949" y="3929032"/>
                    <a:pt x="6467468" y="4159139"/>
                    <a:pt x="14194" y="6680377"/>
                  </a:cubicBezTo>
                  <a:cubicBezTo>
                    <a:pt x="22172" y="4453585"/>
                    <a:pt x="-6564" y="2226792"/>
                    <a:pt x="1414" y="0"/>
                  </a:cubicBezTo>
                  <a:close/>
                </a:path>
              </a:pathLst>
            </a:custGeom>
            <a:gradFill flip="none" rotWithShape="1">
              <a:gsLst>
                <a:gs pos="0">
                  <a:schemeClr val="accent6"/>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600"/>
            </a:p>
          </p:txBody>
        </p:sp>
        <p:sp>
          <p:nvSpPr>
            <p:cNvPr id="84" name="Rectangle 15"/>
            <p:cNvSpPr/>
            <p:nvPr userDrawn="1"/>
          </p:nvSpPr>
          <p:spPr>
            <a:xfrm>
              <a:off x="-14192" y="1382"/>
              <a:ext cx="27451941" cy="4570665"/>
            </a:xfrm>
            <a:custGeom>
              <a:avLst/>
              <a:gdLst>
                <a:gd name="connsiteX0" fmla="*/ 0 w 43891200"/>
                <a:gd name="connsiteY0" fmla="*/ 0 h 2171777"/>
                <a:gd name="connsiteX1" fmla="*/ 43891200 w 43891200"/>
                <a:gd name="connsiteY1" fmla="*/ 0 h 2171777"/>
                <a:gd name="connsiteX2" fmla="*/ 43891200 w 43891200"/>
                <a:gd name="connsiteY2" fmla="*/ 2171777 h 2171777"/>
                <a:gd name="connsiteX3" fmla="*/ 0 w 43891200"/>
                <a:gd name="connsiteY3" fmla="*/ 2171777 h 2171777"/>
                <a:gd name="connsiteX4" fmla="*/ 0 w 43891200"/>
                <a:gd name="connsiteY4" fmla="*/ 0 h 2171777"/>
                <a:gd name="connsiteX0" fmla="*/ 0 w 43891200"/>
                <a:gd name="connsiteY0" fmla="*/ 0 h 2171777"/>
                <a:gd name="connsiteX1" fmla="*/ 43891200 w 43891200"/>
                <a:gd name="connsiteY1" fmla="*/ 0 h 2171777"/>
                <a:gd name="connsiteX2" fmla="*/ 43891200 w 43891200"/>
                <a:gd name="connsiteY2" fmla="*/ 2171777 h 2171777"/>
                <a:gd name="connsiteX3" fmla="*/ 21843298 w 43891200"/>
                <a:gd name="connsiteY3" fmla="*/ 2143554 h 2171777"/>
                <a:gd name="connsiteX4" fmla="*/ 0 w 43891200"/>
                <a:gd name="connsiteY4" fmla="*/ 2171777 h 2171777"/>
                <a:gd name="connsiteX5" fmla="*/ 0 w 43891200"/>
                <a:gd name="connsiteY5" fmla="*/ 0 h 2171777"/>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90029"/>
                <a:gd name="connsiteX1" fmla="*/ 43891200 w 43891200"/>
                <a:gd name="connsiteY1" fmla="*/ 0 h 5390029"/>
                <a:gd name="connsiteX2" fmla="*/ 43891200 w 43891200"/>
                <a:gd name="connsiteY2" fmla="*/ 2171777 h 5390029"/>
                <a:gd name="connsiteX3" fmla="*/ 21843298 w 43891200"/>
                <a:gd name="connsiteY3" fmla="*/ 2143554 h 5390029"/>
                <a:gd name="connsiteX4" fmla="*/ 28221 w 43891200"/>
                <a:gd name="connsiteY4" fmla="*/ 5360956 h 5390029"/>
                <a:gd name="connsiteX5" fmla="*/ 0 w 43891200"/>
                <a:gd name="connsiteY5" fmla="*/ 0 h 5390029"/>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2143554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691988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200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778314 w 43891200"/>
                <a:gd name="connsiteY2" fmla="*/ 2171777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60956"/>
                <a:gd name="connsiteX1" fmla="*/ 43891200 w 43891200"/>
                <a:gd name="connsiteY1" fmla="*/ 0 h 5360956"/>
                <a:gd name="connsiteX2" fmla="*/ 43891197 w 43891200"/>
                <a:gd name="connsiteY2" fmla="*/ 2143554 h 5360956"/>
                <a:gd name="connsiteX3" fmla="*/ 21843298 w 43891200"/>
                <a:gd name="connsiteY3" fmla="*/ 1381537 h 5360956"/>
                <a:gd name="connsiteX4" fmla="*/ 28221 w 43891200"/>
                <a:gd name="connsiteY4" fmla="*/ 5360956 h 5360956"/>
                <a:gd name="connsiteX5" fmla="*/ 0 w 43891200"/>
                <a:gd name="connsiteY5" fmla="*/ 0 h 5360956"/>
                <a:gd name="connsiteX0" fmla="*/ 0 w 43891200"/>
                <a:gd name="connsiteY0" fmla="*/ 0 h 5383162"/>
                <a:gd name="connsiteX1" fmla="*/ 43891200 w 43891200"/>
                <a:gd name="connsiteY1" fmla="*/ 0 h 5383162"/>
                <a:gd name="connsiteX2" fmla="*/ 43891197 w 43891200"/>
                <a:gd name="connsiteY2" fmla="*/ 2143554 h 5383162"/>
                <a:gd name="connsiteX3" fmla="*/ 21843298 w 43891200"/>
                <a:gd name="connsiteY3" fmla="*/ 1381537 h 5383162"/>
                <a:gd name="connsiteX4" fmla="*/ 12981 w 43891200"/>
                <a:gd name="connsiteY4" fmla="*/ 5383162 h 5383162"/>
                <a:gd name="connsiteX5" fmla="*/ 0 w 43891200"/>
                <a:gd name="connsiteY5" fmla="*/ 0 h 5383162"/>
                <a:gd name="connsiteX0" fmla="*/ 0 w 43891200"/>
                <a:gd name="connsiteY0" fmla="*/ 0 h 5353553"/>
                <a:gd name="connsiteX1" fmla="*/ 43891200 w 43891200"/>
                <a:gd name="connsiteY1" fmla="*/ 0 h 5353553"/>
                <a:gd name="connsiteX2" fmla="*/ 43891197 w 43891200"/>
                <a:gd name="connsiteY2" fmla="*/ 2143554 h 5353553"/>
                <a:gd name="connsiteX3" fmla="*/ 21843298 w 43891200"/>
                <a:gd name="connsiteY3" fmla="*/ 1381537 h 5353553"/>
                <a:gd name="connsiteX4" fmla="*/ 12981 w 43891200"/>
                <a:gd name="connsiteY4" fmla="*/ 5353553 h 5353553"/>
                <a:gd name="connsiteX5" fmla="*/ 0 w 43891200"/>
                <a:gd name="connsiteY5" fmla="*/ 0 h 5353553"/>
                <a:gd name="connsiteX0" fmla="*/ 0 w 43891200"/>
                <a:gd name="connsiteY0" fmla="*/ 0 h 5375759"/>
                <a:gd name="connsiteX1" fmla="*/ 43891200 w 43891200"/>
                <a:gd name="connsiteY1" fmla="*/ 0 h 5375759"/>
                <a:gd name="connsiteX2" fmla="*/ 43891197 w 43891200"/>
                <a:gd name="connsiteY2" fmla="*/ 2143554 h 5375759"/>
                <a:gd name="connsiteX3" fmla="*/ 21843298 w 43891200"/>
                <a:gd name="connsiteY3" fmla="*/ 1381537 h 5375759"/>
                <a:gd name="connsiteX4" fmla="*/ 2821 w 43891200"/>
                <a:gd name="connsiteY4" fmla="*/ 5375759 h 5375759"/>
                <a:gd name="connsiteX5" fmla="*/ 0 w 43891200"/>
                <a:gd name="connsiteY5" fmla="*/ 0 h 5375759"/>
                <a:gd name="connsiteX0" fmla="*/ 0 w 43891200"/>
                <a:gd name="connsiteY0" fmla="*/ 0 h 5391472"/>
                <a:gd name="connsiteX1" fmla="*/ 43891200 w 43891200"/>
                <a:gd name="connsiteY1" fmla="*/ 0 h 5391472"/>
                <a:gd name="connsiteX2" fmla="*/ 43891197 w 43891200"/>
                <a:gd name="connsiteY2" fmla="*/ 2143554 h 5391472"/>
                <a:gd name="connsiteX3" fmla="*/ 21843298 w 43891200"/>
                <a:gd name="connsiteY3" fmla="*/ 1381537 h 5391472"/>
                <a:gd name="connsiteX4" fmla="*/ 24143 w 43891200"/>
                <a:gd name="connsiteY4" fmla="*/ 5391472 h 5391472"/>
                <a:gd name="connsiteX5" fmla="*/ 0 w 43891200"/>
                <a:gd name="connsiteY5" fmla="*/ 0 h 5391472"/>
                <a:gd name="connsiteX0" fmla="*/ 0 w 43891200"/>
                <a:gd name="connsiteY0" fmla="*/ 0 h 5388329"/>
                <a:gd name="connsiteX1" fmla="*/ 43891200 w 43891200"/>
                <a:gd name="connsiteY1" fmla="*/ 0 h 5388329"/>
                <a:gd name="connsiteX2" fmla="*/ 43891197 w 43891200"/>
                <a:gd name="connsiteY2" fmla="*/ 2143554 h 5388329"/>
                <a:gd name="connsiteX3" fmla="*/ 21843298 w 43891200"/>
                <a:gd name="connsiteY3" fmla="*/ 1381537 h 5388329"/>
                <a:gd name="connsiteX4" fmla="*/ 11350 w 43891200"/>
                <a:gd name="connsiteY4" fmla="*/ 5388329 h 5388329"/>
                <a:gd name="connsiteX5" fmla="*/ 0 w 43891200"/>
                <a:gd name="connsiteY5" fmla="*/ 0 h 5388329"/>
                <a:gd name="connsiteX0" fmla="*/ 0 w 43918796"/>
                <a:gd name="connsiteY0" fmla="*/ 0 h 5388329"/>
                <a:gd name="connsiteX1" fmla="*/ 43918796 w 43918796"/>
                <a:gd name="connsiteY1" fmla="*/ 0 h 5388329"/>
                <a:gd name="connsiteX2" fmla="*/ 43918793 w 43918796"/>
                <a:gd name="connsiteY2" fmla="*/ 2143554 h 5388329"/>
                <a:gd name="connsiteX3" fmla="*/ 21870894 w 43918796"/>
                <a:gd name="connsiteY3" fmla="*/ 1381537 h 5388329"/>
                <a:gd name="connsiteX4" fmla="*/ 38946 w 43918796"/>
                <a:gd name="connsiteY4" fmla="*/ 5388329 h 5388329"/>
                <a:gd name="connsiteX5" fmla="*/ 0 w 43918796"/>
                <a:gd name="connsiteY5" fmla="*/ 0 h 5388329"/>
                <a:gd name="connsiteX0" fmla="*/ 0 w 43882001"/>
                <a:gd name="connsiteY0" fmla="*/ 6780 h 5388329"/>
                <a:gd name="connsiteX1" fmla="*/ 43882001 w 43882001"/>
                <a:gd name="connsiteY1" fmla="*/ 0 h 5388329"/>
                <a:gd name="connsiteX2" fmla="*/ 43881998 w 43882001"/>
                <a:gd name="connsiteY2" fmla="*/ 2143554 h 5388329"/>
                <a:gd name="connsiteX3" fmla="*/ 21834099 w 43882001"/>
                <a:gd name="connsiteY3" fmla="*/ 1381537 h 5388329"/>
                <a:gd name="connsiteX4" fmla="*/ 2151 w 43882001"/>
                <a:gd name="connsiteY4" fmla="*/ 5388329 h 5388329"/>
                <a:gd name="connsiteX5" fmla="*/ 0 w 43882001"/>
                <a:gd name="connsiteY5" fmla="*/ 6780 h 5388329"/>
                <a:gd name="connsiteX0" fmla="*/ 0 w 43909597"/>
                <a:gd name="connsiteY0" fmla="*/ 6780 h 5388329"/>
                <a:gd name="connsiteX1" fmla="*/ 43909597 w 43909597"/>
                <a:gd name="connsiteY1" fmla="*/ 0 h 5388329"/>
                <a:gd name="connsiteX2" fmla="*/ 43909594 w 43909597"/>
                <a:gd name="connsiteY2" fmla="*/ 2143554 h 5388329"/>
                <a:gd name="connsiteX3" fmla="*/ 21861695 w 43909597"/>
                <a:gd name="connsiteY3" fmla="*/ 1381537 h 5388329"/>
                <a:gd name="connsiteX4" fmla="*/ 29747 w 43909597"/>
                <a:gd name="connsiteY4" fmla="*/ 5388329 h 5388329"/>
                <a:gd name="connsiteX5" fmla="*/ 0 w 43909597"/>
                <a:gd name="connsiteY5" fmla="*/ 6780 h 5388329"/>
                <a:gd name="connsiteX0" fmla="*/ 16283 w 43879886"/>
                <a:gd name="connsiteY0" fmla="*/ 13560 h 5388329"/>
                <a:gd name="connsiteX1" fmla="*/ 43879886 w 43879886"/>
                <a:gd name="connsiteY1" fmla="*/ 0 h 5388329"/>
                <a:gd name="connsiteX2" fmla="*/ 43879883 w 43879886"/>
                <a:gd name="connsiteY2" fmla="*/ 2143554 h 5388329"/>
                <a:gd name="connsiteX3" fmla="*/ 21831984 w 43879886"/>
                <a:gd name="connsiteY3" fmla="*/ 1381537 h 5388329"/>
                <a:gd name="connsiteX4" fmla="*/ 36 w 43879886"/>
                <a:gd name="connsiteY4" fmla="*/ 5388329 h 5388329"/>
                <a:gd name="connsiteX5" fmla="*/ 16283 w 43879886"/>
                <a:gd name="connsiteY5" fmla="*/ 13560 h 5388329"/>
                <a:gd name="connsiteX0" fmla="*/ 7118 w 43879920"/>
                <a:gd name="connsiteY0" fmla="*/ 6780 h 5388329"/>
                <a:gd name="connsiteX1" fmla="*/ 43879920 w 43879920"/>
                <a:gd name="connsiteY1" fmla="*/ 0 h 5388329"/>
                <a:gd name="connsiteX2" fmla="*/ 43879917 w 43879920"/>
                <a:gd name="connsiteY2" fmla="*/ 2143554 h 5388329"/>
                <a:gd name="connsiteX3" fmla="*/ 21832018 w 43879920"/>
                <a:gd name="connsiteY3" fmla="*/ 1381537 h 5388329"/>
                <a:gd name="connsiteX4" fmla="*/ 70 w 43879920"/>
                <a:gd name="connsiteY4" fmla="*/ 5388329 h 5388329"/>
                <a:gd name="connsiteX5" fmla="*/ 7118 w 43879920"/>
                <a:gd name="connsiteY5" fmla="*/ 6780 h 5388329"/>
                <a:gd name="connsiteX0" fmla="*/ 0 w 43900399"/>
                <a:gd name="connsiteY0" fmla="*/ 0 h 5388329"/>
                <a:gd name="connsiteX1" fmla="*/ 43900399 w 43900399"/>
                <a:gd name="connsiteY1" fmla="*/ 0 h 5388329"/>
                <a:gd name="connsiteX2" fmla="*/ 43900396 w 43900399"/>
                <a:gd name="connsiteY2" fmla="*/ 2143554 h 5388329"/>
                <a:gd name="connsiteX3" fmla="*/ 21852497 w 43900399"/>
                <a:gd name="connsiteY3" fmla="*/ 1381537 h 5388329"/>
                <a:gd name="connsiteX4" fmla="*/ 20549 w 43900399"/>
                <a:gd name="connsiteY4" fmla="*/ 5388329 h 5388329"/>
                <a:gd name="connsiteX5" fmla="*/ 0 w 43900399"/>
                <a:gd name="connsiteY5" fmla="*/ 0 h 5388329"/>
                <a:gd name="connsiteX0" fmla="*/ 0 w 43900396"/>
                <a:gd name="connsiteY0" fmla="*/ 0 h 5388329"/>
                <a:gd name="connsiteX1" fmla="*/ 43854405 w 43900396"/>
                <a:gd name="connsiteY1" fmla="*/ 27119 h 5388329"/>
                <a:gd name="connsiteX2" fmla="*/ 43900396 w 43900396"/>
                <a:gd name="connsiteY2" fmla="*/ 2143554 h 5388329"/>
                <a:gd name="connsiteX3" fmla="*/ 21852497 w 43900396"/>
                <a:gd name="connsiteY3" fmla="*/ 1381537 h 5388329"/>
                <a:gd name="connsiteX4" fmla="*/ 20549 w 43900396"/>
                <a:gd name="connsiteY4" fmla="*/ 5388329 h 5388329"/>
                <a:gd name="connsiteX5" fmla="*/ 0 w 43900396"/>
                <a:gd name="connsiteY5" fmla="*/ 0 h 5388329"/>
                <a:gd name="connsiteX0" fmla="*/ 0 w 43900398"/>
                <a:gd name="connsiteY0" fmla="*/ 0 h 5388329"/>
                <a:gd name="connsiteX1" fmla="*/ 43900398 w 43900398"/>
                <a:gd name="connsiteY1" fmla="*/ 6780 h 5388329"/>
                <a:gd name="connsiteX2" fmla="*/ 43900396 w 43900398"/>
                <a:gd name="connsiteY2" fmla="*/ 2143554 h 5388329"/>
                <a:gd name="connsiteX3" fmla="*/ 21852497 w 43900398"/>
                <a:gd name="connsiteY3" fmla="*/ 1381537 h 5388329"/>
                <a:gd name="connsiteX4" fmla="*/ 20549 w 43900398"/>
                <a:gd name="connsiteY4" fmla="*/ 5388329 h 5388329"/>
                <a:gd name="connsiteX5" fmla="*/ 0 w 43900398"/>
                <a:gd name="connsiteY5" fmla="*/ 0 h 5388329"/>
                <a:gd name="connsiteX0" fmla="*/ 0 w 43909598"/>
                <a:gd name="connsiteY0" fmla="*/ 0 h 5388329"/>
                <a:gd name="connsiteX1" fmla="*/ 43909598 w 43909598"/>
                <a:gd name="connsiteY1" fmla="*/ 6780 h 5388329"/>
                <a:gd name="connsiteX2" fmla="*/ 43900396 w 43909598"/>
                <a:gd name="connsiteY2" fmla="*/ 2143554 h 5388329"/>
                <a:gd name="connsiteX3" fmla="*/ 21852497 w 43909598"/>
                <a:gd name="connsiteY3" fmla="*/ 1381537 h 5388329"/>
                <a:gd name="connsiteX4" fmla="*/ 20549 w 43909598"/>
                <a:gd name="connsiteY4" fmla="*/ 5388329 h 5388329"/>
                <a:gd name="connsiteX5" fmla="*/ 0 w 43909598"/>
                <a:gd name="connsiteY5" fmla="*/ 0 h 538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09598" h="5388329">
                  <a:moveTo>
                    <a:pt x="0" y="0"/>
                  </a:moveTo>
                  <a:lnTo>
                    <a:pt x="43909598" y="6780"/>
                  </a:lnTo>
                  <a:cubicBezTo>
                    <a:pt x="43909597" y="719038"/>
                    <a:pt x="43900397" y="1431296"/>
                    <a:pt x="43900396" y="2143554"/>
                  </a:cubicBezTo>
                  <a:cubicBezTo>
                    <a:pt x="37284373" y="1358490"/>
                    <a:pt x="29162993" y="845303"/>
                    <a:pt x="21852497" y="1381537"/>
                  </a:cubicBezTo>
                  <a:cubicBezTo>
                    <a:pt x="14542001" y="1917771"/>
                    <a:pt x="6144574" y="2782191"/>
                    <a:pt x="20549" y="5388329"/>
                  </a:cubicBezTo>
                  <a:cubicBezTo>
                    <a:pt x="19609" y="3596409"/>
                    <a:pt x="940" y="1791920"/>
                    <a:pt x="0" y="0"/>
                  </a:cubicBezTo>
                  <a:close/>
                </a:path>
              </a:pathLst>
            </a:custGeom>
            <a:gradFill flip="none" rotWithShape="1">
              <a:gsLst>
                <a:gs pos="0">
                  <a:schemeClr val="tx2"/>
                </a:gs>
                <a:gs pos="100000">
                  <a:schemeClr val="accent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600" dirty="0">
                <a:ln>
                  <a:noFill/>
                </a:ln>
                <a:solidFill>
                  <a:schemeClr val="accent1"/>
                </a:solidFill>
              </a:endParaRPr>
            </a:p>
          </p:txBody>
        </p:sp>
      </p:grpSp>
    </p:spTree>
  </p:cSld>
  <p:clrMap bg1="lt1" tx1="dk1" bg2="lt2" tx2="dk2" accent1="accent1" accent2="accent2" accent3="accent3" accent4="accent4" accent5="accent5" accent6="accent6" hlink="hlink" folHlink="folHlink"/>
  <p:sldLayoutIdLst>
    <p:sldLayoutId id="2147483652" r:id="rId1"/>
    <p:sldLayoutId id="2147483795" r:id="rId2"/>
    <p:sldLayoutId id="2147483860" r:id="rId3"/>
    <p:sldLayoutId id="2147483924" r:id="rId4"/>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226" userDrawn="1">
          <p15:clr>
            <a:srgbClr val="F26B43"/>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21.jp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png"/><Relationship Id="rId21" Type="http://schemas.openxmlformats.org/officeDocument/2006/relationships/image" Target="../media/image29.tif"/><Relationship Id="rId34" Type="http://schemas.openxmlformats.org/officeDocument/2006/relationships/image" Target="../media/image42.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jpeg"/><Relationship Id="rId25" Type="http://schemas.openxmlformats.org/officeDocument/2006/relationships/image" Target="../media/image33.png"/><Relationship Id="rId33" Type="http://schemas.openxmlformats.org/officeDocument/2006/relationships/image" Target="../media/image41.png"/><Relationship Id="rId2" Type="http://schemas.openxmlformats.org/officeDocument/2006/relationships/notesSlide" Target="../notesSlides/notesSlide1.xml"/><Relationship Id="rId16" Type="http://schemas.openxmlformats.org/officeDocument/2006/relationships/image" Target="../media/image24.tiff"/><Relationship Id="rId20" Type="http://schemas.openxmlformats.org/officeDocument/2006/relationships/image" Target="../media/image28.png"/><Relationship Id="rId29" Type="http://schemas.openxmlformats.org/officeDocument/2006/relationships/image" Target="../media/image37.tif"/><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tif"/><Relationship Id="rId32" Type="http://schemas.openxmlformats.org/officeDocument/2006/relationships/image" Target="../media/image40.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tif"/><Relationship Id="rId28" Type="http://schemas.openxmlformats.org/officeDocument/2006/relationships/image" Target="../media/image36.png"/><Relationship Id="rId36" Type="http://schemas.openxmlformats.org/officeDocument/2006/relationships/image" Target="../media/image44.png"/><Relationship Id="rId10" Type="http://schemas.openxmlformats.org/officeDocument/2006/relationships/image" Target="../media/image18.jpeg"/><Relationship Id="rId19" Type="http://schemas.openxmlformats.org/officeDocument/2006/relationships/image" Target="../media/image27.png"/><Relationship Id="rId31" Type="http://schemas.openxmlformats.org/officeDocument/2006/relationships/image" Target="../media/image39.pn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g"/><Relationship Id="rId22" Type="http://schemas.openxmlformats.org/officeDocument/2006/relationships/image" Target="../media/image30.tif"/><Relationship Id="rId27" Type="http://schemas.openxmlformats.org/officeDocument/2006/relationships/image" Target="../media/image35.jpeg"/><Relationship Id="rId30" Type="http://schemas.openxmlformats.org/officeDocument/2006/relationships/image" Target="../media/image38.tiff"/><Relationship Id="rId35" Type="http://schemas.openxmlformats.org/officeDocument/2006/relationships/image" Target="../media/image43.png"/><Relationship Id="rId8"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rot="10800000">
            <a:off x="-72205" y="-48130"/>
            <a:ext cx="22673405" cy="5097634"/>
          </a:xfrm>
          <a:prstGeom prst="rect">
            <a:avLst/>
          </a:prstGeom>
          <a:gradFill flip="none" rotWithShape="1">
            <a:gsLst>
              <a:gs pos="0">
                <a:schemeClr val="bg1"/>
              </a:gs>
              <a:gs pos="29000">
                <a:schemeClr val="bg1">
                  <a:alpha val="64000"/>
                </a:schemeClr>
              </a:gs>
              <a:gs pos="70000">
                <a:schemeClr val="bg1">
                  <a:alpha val="18000"/>
                </a:schemeClr>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rot="10800000" flipH="1">
            <a:off x="68434570" y="35329198"/>
            <a:ext cx="8117751" cy="784061"/>
          </a:xfrm>
          <a:prstGeom prst="rect">
            <a:avLst/>
          </a:prstGeom>
          <a:gradFill flip="none" rotWithShape="1">
            <a:gsLst>
              <a:gs pos="0">
                <a:schemeClr val="bg1"/>
              </a:gs>
              <a:gs pos="29000">
                <a:schemeClr val="bg1">
                  <a:alpha val="64000"/>
                </a:schemeClr>
              </a:gs>
              <a:gs pos="70000">
                <a:schemeClr val="bg1">
                  <a:alpha val="18000"/>
                </a:schemeClr>
              </a:gs>
              <a:gs pos="10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06848" y="5251538"/>
            <a:ext cx="45494298" cy="29608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33"/>
          <p:cNvSpPr>
            <a:spLocks noGrp="1"/>
          </p:cNvSpPr>
          <p:nvPr>
            <p:ph type="body" sz="quarter" idx="10"/>
          </p:nvPr>
        </p:nvSpPr>
        <p:spPr>
          <a:xfrm>
            <a:off x="406848" y="28750142"/>
            <a:ext cx="11477201" cy="6553649"/>
          </a:xfrm>
          <a:noFill/>
          <a:ln w="88900">
            <a:solidFill>
              <a:schemeClr val="accent1">
                <a:lumMod val="75000"/>
              </a:schemeClr>
            </a:solidFill>
          </a:ln>
        </p:spPr>
        <p:txBody>
          <a:bodyPr/>
          <a:lstStyle/>
          <a:p>
            <a:br>
              <a:rPr lang="en-US" sz="3600" dirty="0"/>
            </a:br>
            <a:endParaRPr lang="en-US" sz="3600" dirty="0">
              <a:latin typeface="+mn-lt"/>
              <a:ea typeface="Calibri" panose="020F0502020204030204" pitchFamily="34" charset="0"/>
            </a:endParaRPr>
          </a:p>
        </p:txBody>
      </p:sp>
      <p:sp>
        <p:nvSpPr>
          <p:cNvPr id="3" name="Rectangle 2"/>
          <p:cNvSpPr/>
          <p:nvPr/>
        </p:nvSpPr>
        <p:spPr>
          <a:xfrm>
            <a:off x="406848" y="5077310"/>
            <a:ext cx="11477202" cy="23323178"/>
          </a:xfrm>
          <a:prstGeom prst="rect">
            <a:avLst/>
          </a:prstGeom>
          <a:noFill/>
          <a:ln w="889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5056191" y="20091469"/>
            <a:ext cx="10089472" cy="10719779"/>
          </a:xfrm>
          <a:prstGeom prst="rect">
            <a:avLst/>
          </a:prstGeom>
          <a:noFill/>
          <a:ln w="889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5052742" y="5077310"/>
            <a:ext cx="10092920" cy="14850736"/>
          </a:xfrm>
          <a:prstGeom prst="rect">
            <a:avLst/>
          </a:prstGeom>
          <a:noFill/>
          <a:ln w="889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12161913" y="5077310"/>
            <a:ext cx="22664714" cy="30226481"/>
          </a:xfrm>
          <a:prstGeom prst="rect">
            <a:avLst/>
          </a:prstGeom>
          <a:solidFill>
            <a:schemeClr val="bg1"/>
          </a:solidFill>
          <a:ln w="889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2330324" y="5119179"/>
            <a:ext cx="22368822" cy="30762267"/>
          </a:xfrm>
          <a:prstGeom prst="rect">
            <a:avLst/>
          </a:prstGeom>
          <a:noFill/>
        </p:spPr>
        <p:txBody>
          <a:bodyPr wrap="square" rtlCol="0">
            <a:spAutoFit/>
          </a:bodyPr>
          <a:lstStyle/>
          <a:p>
            <a:r>
              <a:rPr lang="en-US" sz="4400" b="1" u="sng" dirty="0">
                <a:latin typeface="Arial" panose="020B0604020202020204" pitchFamily="34" charset="0"/>
                <a:cs typeface="Arial" panose="020B0604020202020204" pitchFamily="34" charset="0"/>
              </a:rPr>
              <a:t>3. Results: Insights from Minerals</a:t>
            </a:r>
            <a:r>
              <a:rPr lang="en-US" sz="4400" b="1" dirty="0">
                <a:latin typeface="Arial" panose="020B0604020202020204" pitchFamily="34" charset="0"/>
                <a:cs typeface="Arial" panose="020B0604020202020204" pitchFamily="34" charset="0"/>
              </a:rPr>
              <a:t>:</a:t>
            </a:r>
            <a:endParaRPr lang="en-US" sz="4400" b="1" u="sng" dirty="0">
              <a:latin typeface="Arial" panose="020B0604020202020204" pitchFamily="34" charset="0"/>
              <a:cs typeface="Arial" panose="020B0604020202020204" pitchFamily="34" charset="0"/>
            </a:endParaRPr>
          </a:p>
          <a:p>
            <a:r>
              <a:rPr lang="en-US" sz="3600" b="1" i="1" dirty="0">
                <a:latin typeface="Arial" panose="020B0604020202020204" pitchFamily="34" charset="0"/>
                <a:cs typeface="Arial" panose="020B0604020202020204" pitchFamily="34" charset="0"/>
              </a:rPr>
              <a:t>1. </a:t>
            </a:r>
            <a:r>
              <a:rPr lang="en-US" sz="3600" b="1" i="1" u="sng" dirty="0">
                <a:latin typeface="Arial" panose="020B0604020202020204" pitchFamily="34" charset="0"/>
                <a:cs typeface="Arial" panose="020B0604020202020204" pitchFamily="34" charset="0"/>
              </a:rPr>
              <a:t>Optical Microscopy</a:t>
            </a:r>
          </a:p>
          <a:p>
            <a:pPr algn="just"/>
            <a:r>
              <a:rPr lang="en-US" sz="3600" dirty="0">
                <a:latin typeface="Arial" panose="020B0604020202020204" pitchFamily="34" charset="0"/>
                <a:cs typeface="Arial" panose="020B0604020202020204" pitchFamily="34" charset="0"/>
              </a:rPr>
              <a:t>The analysis of thin sections in the laboratory, coupled with observations of hand samples allows for a comprehensive characterization of the textures and minerals within the samples. </a:t>
            </a:r>
          </a:p>
          <a:p>
            <a:pPr algn="just"/>
            <a:r>
              <a:rPr lang="en-US" sz="3600" b="1" dirty="0">
                <a:solidFill>
                  <a:schemeClr val="accent1">
                    <a:lumMod val="75000"/>
                  </a:schemeClr>
                </a:solidFill>
                <a:latin typeface="Arial" panose="020B0604020202020204" pitchFamily="34" charset="0"/>
                <a:cs typeface="Arial" panose="020B0604020202020204" pitchFamily="34" charset="0"/>
              </a:rPr>
              <a:t>In thin section </a:t>
            </a:r>
            <a:r>
              <a:rPr lang="en-US" sz="3600" b="1" dirty="0">
                <a:latin typeface="Arial" panose="020B0604020202020204" pitchFamily="34" charset="0"/>
                <a:cs typeface="Arial" panose="020B0604020202020204" pitchFamily="34" charset="0"/>
              </a:rPr>
              <a:t>(Figs. 3-6)</a:t>
            </a:r>
            <a:r>
              <a:rPr lang="en-US" sz="3600" dirty="0">
                <a:latin typeface="Arial" panose="020B0604020202020204" pitchFamily="34" charset="0"/>
                <a:cs typeface="Arial" panose="020B0604020202020204" pitchFamily="34" charset="0"/>
              </a:rPr>
              <a:t>:	                  </a:t>
            </a:r>
            <a:r>
              <a:rPr lang="en-US" sz="3600" b="1" dirty="0">
                <a:solidFill>
                  <a:schemeClr val="accent1">
                    <a:lumMod val="75000"/>
                  </a:schemeClr>
                </a:solidFill>
                <a:latin typeface="Arial" panose="020B0604020202020204" pitchFamily="34" charset="0"/>
                <a:cs typeface="Arial" panose="020B0604020202020204" pitchFamily="34" charset="0"/>
              </a:rPr>
              <a:t>In hand sample</a:t>
            </a:r>
            <a:r>
              <a:rPr lang="en-US" sz="3600" dirty="0">
                <a:latin typeface="Arial" panose="020B0604020202020204" pitchFamily="34" charset="0"/>
                <a:cs typeface="Arial" panose="020B0604020202020204" pitchFamily="34" charset="0"/>
              </a:rPr>
              <a:t>: 		</a:t>
            </a:r>
          </a:p>
          <a:p>
            <a:pPr>
              <a:tabLst>
                <a:tab pos="11823700" algn="l"/>
              </a:tabLst>
            </a:pPr>
            <a:r>
              <a:rPr lang="en-US" sz="3600" dirty="0">
                <a:latin typeface="Arial" panose="020B0604020202020204" pitchFamily="34" charset="0"/>
                <a:cs typeface="Arial" panose="020B0604020202020204" pitchFamily="34" charset="0"/>
              </a:rPr>
              <a:t>      -</a:t>
            </a:r>
            <a:r>
              <a:rPr lang="en-US" sz="3600" b="1" dirty="0">
                <a:solidFill>
                  <a:schemeClr val="accent2">
                    <a:lumMod val="75000"/>
                  </a:schemeClr>
                </a:solidFill>
                <a:latin typeface="Arial" panose="020B0604020202020204" pitchFamily="34" charset="0"/>
                <a:cs typeface="Arial" panose="020B0604020202020204" pitchFamily="34" charset="0"/>
              </a:rPr>
              <a:t>Textures</a:t>
            </a:r>
            <a:r>
              <a:rPr lang="en-US" sz="3600" dirty="0">
                <a:latin typeface="Arial" panose="020B0604020202020204" pitchFamily="34" charset="0"/>
                <a:cs typeface="Arial" panose="020B0604020202020204" pitchFamily="34" charset="0"/>
              </a:rPr>
              <a:t>: Porphyritic, Phaneritic, Interstitial,              	-</a:t>
            </a:r>
            <a:r>
              <a:rPr lang="en-US" sz="3600" b="1" dirty="0">
                <a:solidFill>
                  <a:schemeClr val="accent2">
                    <a:lumMod val="75000"/>
                  </a:schemeClr>
                </a:solidFill>
                <a:latin typeface="Arial" panose="020B0604020202020204" pitchFamily="34" charset="0"/>
                <a:cs typeface="Arial" panose="020B0604020202020204" pitchFamily="34" charset="0"/>
              </a:rPr>
              <a:t>Textures</a:t>
            </a:r>
            <a:r>
              <a:rPr lang="en-US" sz="3600" dirty="0">
                <a:latin typeface="Arial" panose="020B0604020202020204" pitchFamily="34" charset="0"/>
                <a:cs typeface="Arial" panose="020B0604020202020204" pitchFamily="34" charset="0"/>
              </a:rPr>
              <a:t>: porphyritic, phaneritic</a:t>
            </a:r>
          </a:p>
          <a:p>
            <a:pPr>
              <a:tabLst>
                <a:tab pos="11552238" algn="l"/>
                <a:tab pos="11593513" algn="l"/>
                <a:tab pos="11823700" algn="l"/>
                <a:tab pos="12001500" algn="l"/>
              </a:tabLst>
            </a:pPr>
            <a:r>
              <a:rPr lang="en-US" sz="3600" dirty="0">
                <a:latin typeface="Arial" panose="020B0604020202020204" pitchFamily="34" charset="0"/>
                <a:cs typeface="Arial" panose="020B0604020202020204" pitchFamily="34" charset="0"/>
              </a:rPr>
              <a:t>      -Poikilitic, alignment of crystals, </a:t>
            </a:r>
            <a:r>
              <a:rPr lang="en-US" sz="3600" dirty="0" err="1">
                <a:latin typeface="Arial" panose="020B0604020202020204" pitchFamily="34" charset="0"/>
                <a:cs typeface="Arial" panose="020B0604020202020204" pitchFamily="34" charset="0"/>
              </a:rPr>
              <a:t>inequigranular</a:t>
            </a:r>
            <a:r>
              <a:rPr lang="en-US" sz="3600" dirty="0">
                <a:latin typeface="Arial" panose="020B0604020202020204" pitchFamily="34" charset="0"/>
                <a:cs typeface="Arial" panose="020B0604020202020204" pitchFamily="34" charset="0"/>
              </a:rPr>
              <a:t>          			-color: dark grey to black</a:t>
            </a:r>
          </a:p>
          <a:p>
            <a:pPr>
              <a:tabLst>
                <a:tab pos="11430000" algn="l"/>
                <a:tab pos="11823700" algn="l"/>
              </a:tabLst>
            </a:pPr>
            <a:r>
              <a:rPr lang="en-US" sz="3600" dirty="0">
                <a:latin typeface="Arial" panose="020B0604020202020204" pitchFamily="34" charset="0"/>
                <a:cs typeface="Arial" panose="020B0604020202020204" pitchFamily="34" charset="0"/>
              </a:rPr>
              <a:t>      -Euhedral to </a:t>
            </a:r>
            <a:r>
              <a:rPr lang="en-US" sz="3600" dirty="0" err="1">
                <a:latin typeface="Arial" panose="020B0604020202020204" pitchFamily="34" charset="0"/>
                <a:cs typeface="Arial" panose="020B0604020202020204" pitchFamily="34" charset="0"/>
              </a:rPr>
              <a:t>subhedral</a:t>
            </a:r>
            <a:r>
              <a:rPr lang="en-US" sz="3600" dirty="0">
                <a:latin typeface="Arial" panose="020B0604020202020204" pitchFamily="34" charset="0"/>
                <a:cs typeface="Arial" panose="020B0604020202020204" pitchFamily="34" charset="0"/>
              </a:rPr>
              <a:t> crystal shape   	  	-opaque</a:t>
            </a:r>
          </a:p>
          <a:p>
            <a:r>
              <a:rPr lang="en-US" sz="3600" dirty="0">
                <a:latin typeface="Arial" panose="020B0604020202020204" pitchFamily="34" charset="0"/>
                <a:cs typeface="Arial" panose="020B0604020202020204" pitchFamily="34" charset="0"/>
              </a:rPr>
              <a:t>      -Fine to medium grained (0.05-3.2mm)</a:t>
            </a:r>
          </a:p>
          <a:p>
            <a:br>
              <a:rPr lang="en-US" sz="3600" dirty="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Figure 3b: </a:t>
            </a:r>
            <a:r>
              <a:rPr lang="en-US" sz="2400" dirty="0">
                <a:latin typeface="Arial" panose="020B0604020202020204" pitchFamily="34" charset="0"/>
                <a:cs typeface="Arial" panose="020B0604020202020204" pitchFamily="34" charset="0"/>
              </a:rPr>
              <a:t>Amphibole crystals (XPL)   </a:t>
            </a:r>
            <a:r>
              <a:rPr lang="en-US" sz="2400" b="1" dirty="0">
                <a:latin typeface="Arial" panose="020B0604020202020204" pitchFamily="34" charset="0"/>
                <a:cs typeface="Arial" panose="020B0604020202020204" pitchFamily="34" charset="0"/>
              </a:rPr>
              <a:t>Figure 4b: </a:t>
            </a:r>
            <a:r>
              <a:rPr lang="en-US" sz="2400" dirty="0">
                <a:latin typeface="Arial" panose="020B0604020202020204" pitchFamily="34" charset="0"/>
                <a:cs typeface="Arial" panose="020B0604020202020204" pitchFamily="34" charset="0"/>
              </a:rPr>
              <a:t>Zoned Plagioclase Feldspar (XPL) </a:t>
            </a:r>
            <a:r>
              <a:rPr lang="en-US" sz="2400" b="1" dirty="0">
                <a:latin typeface="Arial" panose="020B0604020202020204" pitchFamily="34" charset="0"/>
                <a:cs typeface="Arial" panose="020B0604020202020204" pitchFamily="34" charset="0"/>
              </a:rPr>
              <a:t>Figure 5b: </a:t>
            </a:r>
            <a:r>
              <a:rPr lang="en-US" sz="2400" dirty="0">
                <a:latin typeface="Arial" panose="020B0604020202020204" pitchFamily="34" charset="0"/>
                <a:cs typeface="Arial" panose="020B0604020202020204" pitchFamily="34" charset="0"/>
              </a:rPr>
              <a:t>124</a:t>
            </a:r>
            <a:r>
              <a:rPr lang="en-US" sz="2400" baseline="30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56</a:t>
            </a:r>
            <a:r>
              <a:rPr lang="en-US" sz="2400" baseline="30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cleavage (XPL)      </a:t>
            </a:r>
            <a:r>
              <a:rPr lang="en-US" sz="2400" b="1" dirty="0">
                <a:latin typeface="Arial" panose="020B0604020202020204" pitchFamily="34" charset="0"/>
                <a:cs typeface="Arial" panose="020B0604020202020204" pitchFamily="34" charset="0"/>
              </a:rPr>
              <a:t>Figure 6b: </a:t>
            </a:r>
            <a:r>
              <a:rPr lang="en-US" sz="2400" dirty="0">
                <a:latin typeface="Arial" panose="020B0604020202020204" pitchFamily="34" charset="0"/>
                <a:cs typeface="Arial" panose="020B0604020202020204" pitchFamily="34" charset="0"/>
              </a:rPr>
              <a:t>Mafic enclaves: poikilitic 	                       	                                         	       </a:t>
            </a:r>
            <a:endParaRPr lang="en-US" sz="3600" dirty="0">
              <a:latin typeface="Arial" panose="020B0604020202020204" pitchFamily="34" charset="0"/>
              <a:cs typeface="Arial" panose="020B0604020202020204" pitchFamily="34" charset="0"/>
            </a:endParaRPr>
          </a:p>
          <a:p>
            <a:pPr algn="ctr"/>
            <a:endParaRPr lang="en-US" sz="3600" dirty="0">
              <a:latin typeface="Arial" panose="020B0604020202020204" pitchFamily="34" charset="0"/>
              <a:cs typeface="Arial" panose="020B0604020202020204" pitchFamily="34" charset="0"/>
            </a:endParaRPr>
          </a:p>
          <a:p>
            <a:pPr algn="ctr"/>
            <a:endParaRPr lang="en-US" sz="3600" dirty="0">
              <a:latin typeface="Arial" panose="020B0604020202020204" pitchFamily="34" charset="0"/>
              <a:cs typeface="Arial" panose="020B0604020202020204" pitchFamily="34" charset="0"/>
            </a:endParaRPr>
          </a:p>
          <a:p>
            <a:pPr algn="ctr"/>
            <a:endParaRPr lang="en-US" sz="3600" dirty="0">
              <a:latin typeface="Arial" panose="020B0604020202020204" pitchFamily="34" charset="0"/>
              <a:cs typeface="Arial" panose="020B0604020202020204" pitchFamily="34" charset="0"/>
            </a:endParaRPr>
          </a:p>
          <a:p>
            <a:pPr algn="ctr"/>
            <a:endParaRPr lang="en-US" sz="3600" dirty="0">
              <a:latin typeface="Arial" panose="020B0604020202020204" pitchFamily="34" charset="0"/>
              <a:cs typeface="Arial" panose="020B0604020202020204" pitchFamily="34" charset="0"/>
            </a:endParaRPr>
          </a:p>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a:t>
            </a:r>
          </a:p>
          <a:p>
            <a:pPr algn="ctr"/>
            <a:endParaRPr lang="en-US" sz="3600" dirty="0">
              <a:latin typeface="Arial" panose="020B0604020202020204" pitchFamily="34" charset="0"/>
              <a:cs typeface="Arial" panose="020B0604020202020204" pitchFamily="34" charset="0"/>
            </a:endParaRPr>
          </a:p>
          <a:p>
            <a:pPr algn="ctr"/>
            <a:endParaRPr lang="en-US" sz="3600" dirty="0">
              <a:latin typeface="Arial" panose="020B0604020202020204" pitchFamily="34" charset="0"/>
              <a:cs typeface="Arial" panose="020B0604020202020204" pitchFamily="34" charset="0"/>
            </a:endParaRPr>
          </a:p>
          <a:p>
            <a:pPr algn="ctr"/>
            <a:endParaRPr lang="en-US" sz="3600" dirty="0">
              <a:latin typeface="Arial" panose="020B0604020202020204" pitchFamily="34" charset="0"/>
              <a:cs typeface="Arial" panose="020B0604020202020204" pitchFamily="34" charset="0"/>
            </a:endParaRPr>
          </a:p>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	                          </a:t>
            </a:r>
          </a:p>
          <a:p>
            <a:pPr algn="ctr"/>
            <a:br>
              <a:rPr lang="en-US" sz="4000" dirty="0">
                <a:latin typeface="Arial" panose="020B0604020202020204" pitchFamily="34" charset="0"/>
                <a:cs typeface="Arial" panose="020B0604020202020204" pitchFamily="34" charset="0"/>
              </a:rPr>
            </a:br>
            <a:endParaRPr lang="en-US" sz="4000" dirty="0">
              <a:latin typeface="Arial" panose="020B0604020202020204" pitchFamily="34" charset="0"/>
              <a:cs typeface="Arial" panose="020B0604020202020204" pitchFamily="34" charset="0"/>
            </a:endParaRPr>
          </a:p>
          <a:p>
            <a:endParaRPr lang="en-US" sz="4000" dirty="0">
              <a:latin typeface="Arial" panose="020B0604020202020204" pitchFamily="34" charset="0"/>
              <a:cs typeface="Arial" panose="020B0604020202020204" pitchFamily="34" charset="0"/>
            </a:endParaRPr>
          </a:p>
          <a:p>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 </a:t>
            </a:r>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400" b="1" dirty="0">
              <a:latin typeface="Arial" panose="020B0604020202020204" pitchFamily="34" charset="0"/>
              <a:cs typeface="Arial" panose="020B0604020202020204" pitchFamily="34" charset="0"/>
            </a:endParaRPr>
          </a:p>
          <a:p>
            <a:endParaRPr lang="en-US" sz="2800" dirty="0"/>
          </a:p>
          <a:p>
            <a:endParaRPr lang="en-US" sz="2800" dirty="0"/>
          </a:p>
          <a:p>
            <a:endParaRPr lang="en-US" sz="2800" dirty="0"/>
          </a:p>
          <a:p>
            <a:endParaRPr lang="en-US" sz="2800" dirty="0"/>
          </a:p>
          <a:p>
            <a:br>
              <a:rPr lang="en-US" sz="2800" dirty="0"/>
            </a:br>
            <a:endParaRPr lang="en-US" sz="2500" dirty="0">
              <a:latin typeface="Times New Roman" panose="02020603050405020304" pitchFamily="18" charset="0"/>
              <a:cs typeface="Times New Roman" panose="02020603050405020304" pitchFamily="18" charset="0"/>
            </a:endParaRPr>
          </a:p>
        </p:txBody>
      </p:sp>
      <p:sp>
        <p:nvSpPr>
          <p:cNvPr id="33" name="Text Placeholder 32"/>
          <p:cNvSpPr>
            <a:spLocks noGrp="1"/>
          </p:cNvSpPr>
          <p:nvPr>
            <p:ph type="body" sz="quarter" idx="28"/>
          </p:nvPr>
        </p:nvSpPr>
        <p:spPr>
          <a:xfrm>
            <a:off x="35052742" y="4964350"/>
            <a:ext cx="10092920" cy="8192990"/>
          </a:xfrm>
        </p:spPr>
        <p:txBody>
          <a:bodyPr/>
          <a:lstStyle/>
          <a:p>
            <a:r>
              <a:rPr lang="en-US" sz="4400" b="1" u="sng" dirty="0">
                <a:latin typeface="Arial" panose="020B0604020202020204" pitchFamily="34" charset="0"/>
                <a:cs typeface="Arial" panose="020B0604020202020204" pitchFamily="34" charset="0"/>
              </a:rPr>
              <a:t>Results (continued)</a:t>
            </a:r>
            <a:r>
              <a:rPr lang="en-US" sz="4400" b="1" dirty="0">
                <a:latin typeface="Arial" panose="020B0604020202020204" pitchFamily="34" charset="0"/>
                <a:cs typeface="Arial" panose="020B0604020202020204" pitchFamily="34" charset="0"/>
              </a:rPr>
              <a:t>:</a:t>
            </a:r>
            <a:endParaRPr lang="en-US" sz="4400" u="sng"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pPr algn="just"/>
            <a:r>
              <a:rPr lang="en-US" sz="3600" dirty="0">
                <a:latin typeface="Arial" panose="020B0604020202020204" pitchFamily="34" charset="0"/>
                <a:cs typeface="Arial" panose="020B0604020202020204" pitchFamily="34" charset="0"/>
              </a:rPr>
              <a:t>The mafic enclaves from the study can be classified as </a:t>
            </a:r>
            <a:r>
              <a:rPr lang="en-US" sz="3600" b="1" dirty="0" err="1">
                <a:solidFill>
                  <a:srgbClr val="C00000"/>
                </a:solidFill>
                <a:latin typeface="Arial" panose="020B0604020202020204" pitchFamily="34" charset="0"/>
                <a:cs typeface="Arial" panose="020B0604020202020204" pitchFamily="34" charset="0"/>
              </a:rPr>
              <a:t>picro</a:t>
            </a:r>
            <a:r>
              <a:rPr lang="en-US" sz="3600" b="1" dirty="0">
                <a:solidFill>
                  <a:srgbClr val="C00000"/>
                </a:solidFill>
                <a:latin typeface="Arial" panose="020B0604020202020204" pitchFamily="34" charset="0"/>
                <a:cs typeface="Arial" panose="020B0604020202020204" pitchFamily="34" charset="0"/>
              </a:rPr>
              <a:t> basalts to basalts</a:t>
            </a:r>
            <a:r>
              <a:rPr lang="en-US" sz="3600" dirty="0">
                <a:latin typeface="Arial" panose="020B0604020202020204" pitchFamily="34" charset="0"/>
                <a:cs typeface="Arial" panose="020B0604020202020204" pitchFamily="34" charset="0"/>
              </a:rPr>
              <a:t> due to the weight % SiO</a:t>
            </a:r>
            <a:r>
              <a:rPr lang="en-US" sz="3600" baseline="-25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 in the sample, with respect to the weight % of Na</a:t>
            </a:r>
            <a:r>
              <a:rPr lang="en-US" sz="3600" baseline="-25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O+K</a:t>
            </a:r>
            <a:r>
              <a:rPr lang="en-US" sz="3600" baseline="-25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O (</a:t>
            </a:r>
            <a:r>
              <a:rPr lang="en-US" sz="3600" b="1" dirty="0">
                <a:latin typeface="Arial" panose="020B0604020202020204" pitchFamily="34" charset="0"/>
                <a:cs typeface="Arial" panose="020B0604020202020204" pitchFamily="34" charset="0"/>
              </a:rPr>
              <a:t>Fig. 10</a:t>
            </a:r>
            <a:r>
              <a:rPr lang="en-US" sz="3600" dirty="0">
                <a:latin typeface="Arial" panose="020B0604020202020204" pitchFamily="34" charset="0"/>
                <a:cs typeface="Arial" panose="020B0604020202020204" pitchFamily="34" charset="0"/>
              </a:rPr>
              <a:t>). The enclaves are chemically different from other volcanic rocks in the Central Andean region: other samples have higher silica (SiO</a:t>
            </a:r>
            <a:r>
              <a:rPr lang="en-US" sz="3600" baseline="-25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 and alkali content (Na</a:t>
            </a:r>
            <a:r>
              <a:rPr lang="en-US" sz="3600" baseline="-25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O+K</a:t>
            </a:r>
            <a:r>
              <a:rPr lang="en-US" sz="3600" baseline="-25000" dirty="0">
                <a:latin typeface="Arial" panose="020B0604020202020204" pitchFamily="34" charset="0"/>
                <a:cs typeface="Arial" panose="020B0604020202020204" pitchFamily="34" charset="0"/>
              </a:rPr>
              <a:t>2</a:t>
            </a:r>
            <a:r>
              <a:rPr lang="en-US" sz="3600" dirty="0">
                <a:latin typeface="Arial" panose="020B0604020202020204" pitchFamily="34" charset="0"/>
                <a:cs typeface="Arial" panose="020B0604020202020204" pitchFamily="34" charset="0"/>
              </a:rPr>
              <a:t>O) as shown in </a:t>
            </a:r>
            <a:r>
              <a:rPr lang="en-US" sz="3600" b="1" dirty="0">
                <a:latin typeface="Arial" panose="020B0604020202020204" pitchFamily="34" charset="0"/>
                <a:cs typeface="Arial" panose="020B0604020202020204" pitchFamily="34" charset="0"/>
              </a:rPr>
              <a:t>Fig. 10</a:t>
            </a:r>
            <a:r>
              <a:rPr lang="en-US" sz="3600" dirty="0">
                <a:latin typeface="Arial" panose="020B0604020202020204" pitchFamily="34" charset="0"/>
                <a:cs typeface="Arial" panose="020B0604020202020204" pitchFamily="34" charset="0"/>
              </a:rPr>
              <a:t>.</a:t>
            </a:r>
          </a:p>
          <a:p>
            <a:endParaRPr lang="en-US" dirty="0"/>
          </a:p>
          <a:p>
            <a:endParaRPr lang="en-US" dirty="0"/>
          </a:p>
          <a:p>
            <a:endParaRPr lang="en-US" dirty="0"/>
          </a:p>
          <a:p>
            <a:endParaRPr lang="en-US" dirty="0"/>
          </a:p>
        </p:txBody>
      </p:sp>
      <p:sp>
        <p:nvSpPr>
          <p:cNvPr id="42" name="TextBox 41"/>
          <p:cNvSpPr txBox="1"/>
          <p:nvPr/>
        </p:nvSpPr>
        <p:spPr>
          <a:xfrm>
            <a:off x="35100149" y="20098667"/>
            <a:ext cx="9989424" cy="11972508"/>
          </a:xfrm>
          <a:prstGeom prst="rect">
            <a:avLst/>
          </a:prstGeom>
          <a:noFill/>
        </p:spPr>
        <p:txBody>
          <a:bodyPr wrap="square" rtlCol="0">
            <a:spAutoFit/>
          </a:bodyPr>
          <a:lstStyle/>
          <a:p>
            <a:pPr algn="just"/>
            <a:r>
              <a:rPr lang="en-US" sz="4400" b="1" u="sng" dirty="0">
                <a:latin typeface="Arial" panose="020B0604020202020204" pitchFamily="34" charset="0"/>
                <a:cs typeface="Arial" panose="020B0604020202020204" pitchFamily="34" charset="0"/>
              </a:rPr>
              <a:t>4. Interpretations and Conclusions</a:t>
            </a:r>
            <a:r>
              <a:rPr lang="en-US" sz="4000" b="1" dirty="0">
                <a:latin typeface="Arial" panose="020B0604020202020204" pitchFamily="34" charset="0"/>
                <a:cs typeface="Arial" panose="020B0604020202020204" pitchFamily="34" charset="0"/>
              </a:rPr>
              <a:t>:</a:t>
            </a:r>
          </a:p>
          <a:p>
            <a:pPr algn="just"/>
            <a:r>
              <a:rPr lang="en-US" sz="3600" dirty="0">
                <a:latin typeface="Arial" panose="020B0604020202020204" pitchFamily="34" charset="0"/>
                <a:cs typeface="Arial" panose="020B0604020202020204" pitchFamily="34" charset="0"/>
              </a:rPr>
              <a:t>Mafic enclaves from the Quillacas volcano in the Central Andes of Bolivia </a:t>
            </a:r>
            <a:r>
              <a:rPr lang="en-US" sz="3600" b="1" dirty="0">
                <a:solidFill>
                  <a:schemeClr val="accent1">
                    <a:lumMod val="75000"/>
                  </a:schemeClr>
                </a:solidFill>
                <a:latin typeface="Arial" panose="020B0604020202020204" pitchFamily="34" charset="0"/>
                <a:cs typeface="Arial" panose="020B0604020202020204" pitchFamily="34" charset="0"/>
              </a:rPr>
              <a:t>represent an important stage of the textural, mineralogical, and chemical evolution of magmatic systems in arc settings</a:t>
            </a:r>
            <a:r>
              <a:rPr lang="en-US" sz="3600" dirty="0">
                <a:latin typeface="Arial" panose="020B0604020202020204" pitchFamily="34" charset="0"/>
                <a:cs typeface="Arial" panose="020B0604020202020204" pitchFamily="34" charset="0"/>
              </a:rPr>
              <a:t>. Texturally the samples are dominated by porphyritic, </a:t>
            </a:r>
            <a:r>
              <a:rPr lang="en-US" sz="3600" dirty="0" err="1">
                <a:latin typeface="Arial" panose="020B0604020202020204" pitchFamily="34" charset="0"/>
                <a:cs typeface="Arial" panose="020B0604020202020204" pitchFamily="34" charset="0"/>
              </a:rPr>
              <a:t>phaneritic</a:t>
            </a:r>
            <a:r>
              <a:rPr lang="en-US" sz="3600" dirty="0">
                <a:latin typeface="Arial" panose="020B0604020202020204" pitchFamily="34" charset="0"/>
                <a:cs typeface="Arial" panose="020B0604020202020204" pitchFamily="34" charset="0"/>
              </a:rPr>
              <a:t>, interstitial, and </a:t>
            </a:r>
            <a:r>
              <a:rPr lang="en-US" sz="3600" dirty="0" err="1">
                <a:latin typeface="Arial" panose="020B0604020202020204" pitchFamily="34" charset="0"/>
                <a:cs typeface="Arial" panose="020B0604020202020204" pitchFamily="34" charset="0"/>
              </a:rPr>
              <a:t>poikilitic</a:t>
            </a:r>
            <a:r>
              <a:rPr lang="en-US" sz="3600" dirty="0">
                <a:latin typeface="Arial" panose="020B0604020202020204" pitchFamily="34" charset="0"/>
                <a:cs typeface="Arial" panose="020B0604020202020204" pitchFamily="34" charset="0"/>
              </a:rPr>
              <a:t> features. Mineralogically the samples consist of 85-90% amphibole, 5-10% plagioclase, 0-5% quartz, and 0-5% oxides. Chemically, the samples are distinct from other Central Andean magmatic rocks, providing </a:t>
            </a:r>
            <a:r>
              <a:rPr lang="en-US" sz="3600" b="1" dirty="0">
                <a:solidFill>
                  <a:schemeClr val="accent1">
                    <a:lumMod val="60000"/>
                    <a:lumOff val="40000"/>
                  </a:schemeClr>
                </a:solidFill>
                <a:latin typeface="Arial" panose="020B0604020202020204" pitchFamily="34" charset="0"/>
                <a:cs typeface="Arial" panose="020B0604020202020204" pitchFamily="34" charset="0"/>
              </a:rPr>
              <a:t>potentially new insights into the compositions of magma stored beneath Andean arc volcanoes</a:t>
            </a:r>
            <a:r>
              <a:rPr lang="en-US" sz="3600" dirty="0">
                <a:latin typeface="Arial" panose="020B0604020202020204" pitchFamily="34" charset="0"/>
                <a:cs typeface="Arial" panose="020B0604020202020204" pitchFamily="34" charset="0"/>
              </a:rPr>
              <a:t>. The presence of amphibole is also key to evaluating the evolution of arc-magmatic systems (</a:t>
            </a:r>
            <a:r>
              <a:rPr lang="en-US" sz="3600" b="1" dirty="0">
                <a:latin typeface="Arial" panose="020B0604020202020204" pitchFamily="34" charset="0"/>
                <a:cs typeface="Arial" panose="020B0604020202020204" pitchFamily="34" charset="0"/>
              </a:rPr>
              <a:t>Fig. 1</a:t>
            </a:r>
            <a:r>
              <a:rPr lang="en-US" sz="3600" dirty="0">
                <a:latin typeface="Arial" panose="020B0604020202020204" pitchFamily="34" charset="0"/>
                <a:cs typeface="Arial" panose="020B0604020202020204" pitchFamily="34" charset="0"/>
              </a:rPr>
              <a:t>). Further research will include </a:t>
            </a:r>
            <a:r>
              <a:rPr lang="en-US" sz="3600" i="1" dirty="0">
                <a:latin typeface="Arial" panose="020B0604020202020204" pitchFamily="34" charset="0"/>
                <a:cs typeface="Arial" panose="020B0604020202020204" pitchFamily="34" charset="0"/>
              </a:rPr>
              <a:t>in-situ</a:t>
            </a:r>
            <a:r>
              <a:rPr lang="en-US" sz="3600" dirty="0">
                <a:latin typeface="Arial" panose="020B0604020202020204" pitchFamily="34" charset="0"/>
                <a:cs typeface="Arial" panose="020B0604020202020204" pitchFamily="34" charset="0"/>
              </a:rPr>
              <a:t> analyses via EPMA (majors)  and LA-ICP-MS (trace elements).</a:t>
            </a:r>
          </a:p>
          <a:p>
            <a:pPr algn="just"/>
            <a:br>
              <a:rPr lang="en-US" sz="4000" dirty="0"/>
            </a:br>
            <a:endParaRPr lang="en-US" sz="4000" dirty="0">
              <a:latin typeface="Times New Roman" panose="02020603050405020304" pitchFamily="18" charset="0"/>
              <a:cs typeface="Times New Roman" panose="02020603050405020304" pitchFamily="18" charset="0"/>
            </a:endParaRPr>
          </a:p>
        </p:txBody>
      </p:sp>
      <p:pic>
        <p:nvPicPr>
          <p:cNvPr id="2058" name="Picture 10" descr="https://lh4.googleusercontent.com/Wl8Qv62xuza2J1DIy1_bA547nI1CC2dIYT-DNh7yNbKtGxQUDSyg836T6EE4u8mVdqe3spHWDH1aX9JI8l85UFVsah6YnnMcaRsd7FcIA8TyXKBq7D06XM2dzSgODUacpDzl_ta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373" y="19986946"/>
            <a:ext cx="10432396" cy="762775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4" descr="https://lh4.googleusercontent.com/zKTioTL33iGo8DHmChrTf4_ieqiAtFnLfnSIW9GGfKAZ4sa_m5_sbCd9SaRhRTvziuRBc13V6DLBgq9BpEfY3ifeQSTIhFwTuh7Ivhc8fwjkRsvwB58vyJLQ7VNUAak87j8IHjX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3744" y="32299333"/>
            <a:ext cx="3886025" cy="288130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lh3.googleusercontent.com/mXBIskkUR9QpAk5d-AOCnM_piY0YXuZ5FnMXbkdyqepF-I3ISC34Bqs4GFUMgQj6bJwlBTwEe2VzmBEodR7ww21jtkYtSuW_nagcKTUI0KitLAt_BvnWtmdb_z4xhFEqDz2mGEQ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154" y="32286067"/>
            <a:ext cx="3943409" cy="29127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265" y="13678632"/>
            <a:ext cx="10968600" cy="5160307"/>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90874" y="10354767"/>
            <a:ext cx="5483371" cy="4008920"/>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524970" y="10353488"/>
            <a:ext cx="5611742" cy="4010199"/>
          </a:xfrm>
          <a:prstGeom prst="rect">
            <a:avLst/>
          </a:prstGeom>
        </p:spPr>
      </p:pic>
      <p:pic>
        <p:nvPicPr>
          <p:cNvPr id="26" name="Picture 25"/>
          <p:cNvPicPr>
            <a:picLocks noChangeAspect="1"/>
          </p:cNvPicPr>
          <p:nvPr/>
        </p:nvPicPr>
        <p:blipFill rotWithShape="1">
          <a:blip r:embed="rId9" cstate="print">
            <a:extLst>
              <a:ext uri="{28A0092B-C50C-407E-A947-70E740481C1C}">
                <a14:useLocalDpi xmlns:a14="http://schemas.microsoft.com/office/drawing/2010/main" val="0"/>
              </a:ext>
            </a:extLst>
          </a:blip>
          <a:srcRect r="2746" b="9318"/>
          <a:stretch/>
        </p:blipFill>
        <p:spPr>
          <a:xfrm>
            <a:off x="23583176" y="14846239"/>
            <a:ext cx="5547835" cy="3793568"/>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60747" y="10354766"/>
            <a:ext cx="5577721" cy="4008921"/>
          </a:xfrm>
          <a:prstGeom prst="rect">
            <a:avLst/>
          </a:prstGeom>
        </p:spPr>
      </p:pic>
      <p:pic>
        <p:nvPicPr>
          <p:cNvPr id="35" name="Picture 34"/>
          <p:cNvPicPr>
            <a:picLocks noChangeAspect="1"/>
          </p:cNvPicPr>
          <p:nvPr/>
        </p:nvPicPr>
        <p:blipFill>
          <a:blip r:embed="rId11"/>
          <a:stretch>
            <a:fillRect/>
          </a:stretch>
        </p:blipFill>
        <p:spPr>
          <a:xfrm>
            <a:off x="12316449" y="14846239"/>
            <a:ext cx="5457153" cy="3813115"/>
          </a:xfrm>
          <a:prstGeom prst="rect">
            <a:avLst/>
          </a:prstGeom>
        </p:spPr>
      </p:pic>
      <p:pic>
        <p:nvPicPr>
          <p:cNvPr id="37" name="Picture 36"/>
          <p:cNvPicPr>
            <a:picLocks noChangeAspect="1"/>
          </p:cNvPicPr>
          <p:nvPr/>
        </p:nvPicPr>
        <p:blipFill rotWithShape="1">
          <a:blip r:embed="rId12"/>
          <a:srcRect b="9164"/>
          <a:stretch/>
        </p:blipFill>
        <p:spPr>
          <a:xfrm>
            <a:off x="17930020" y="14846239"/>
            <a:ext cx="5535126" cy="3793568"/>
          </a:xfrm>
          <a:prstGeom prst="rect">
            <a:avLst/>
          </a:prstGeom>
        </p:spPr>
      </p:pic>
      <p:pic>
        <p:nvPicPr>
          <p:cNvPr id="38" name="Picture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223213" y="10346366"/>
            <a:ext cx="5478040" cy="4017321"/>
          </a:xfrm>
          <a:prstGeom prst="rect">
            <a:avLst/>
          </a:prstGeom>
        </p:spPr>
      </p:pic>
      <p:pic>
        <p:nvPicPr>
          <p:cNvPr id="39" name="Picture 38"/>
          <p:cNvPicPr>
            <a:picLocks noChangeAspect="1"/>
          </p:cNvPicPr>
          <p:nvPr/>
        </p:nvPicPr>
        <p:blipFill rotWithShape="1">
          <a:blip r:embed="rId14">
            <a:extLst>
              <a:ext uri="{28A0092B-C50C-407E-A947-70E740481C1C}">
                <a14:useLocalDpi xmlns:a14="http://schemas.microsoft.com/office/drawing/2010/main" val="0"/>
              </a:ext>
            </a:extLst>
          </a:blip>
          <a:srcRect t="5167"/>
          <a:stretch/>
        </p:blipFill>
        <p:spPr>
          <a:xfrm>
            <a:off x="29228835" y="14846239"/>
            <a:ext cx="5445649" cy="3781087"/>
          </a:xfrm>
          <a:prstGeom prst="rect">
            <a:avLst/>
          </a:prstGeom>
        </p:spPr>
      </p:pic>
      <p:sp>
        <p:nvSpPr>
          <p:cNvPr id="5" name="Rectangle 4"/>
          <p:cNvSpPr/>
          <p:nvPr/>
        </p:nvSpPr>
        <p:spPr>
          <a:xfrm>
            <a:off x="-3397458" y="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7907206" y="10824777"/>
            <a:ext cx="109728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671186" y="18292209"/>
            <a:ext cx="184731" cy="477054"/>
          </a:xfrm>
          <a:prstGeom prst="rect">
            <a:avLst/>
          </a:prstGeom>
          <a:noFill/>
        </p:spPr>
        <p:txBody>
          <a:bodyPr wrap="none" rtlCol="0">
            <a:spAutoFit/>
          </a:bodyPr>
          <a:lstStyle/>
          <a:p>
            <a:endParaRPr lang="en-US" sz="2500" dirty="0">
              <a:solidFill>
                <a:schemeClr val="bg1"/>
              </a:solidFill>
              <a:latin typeface="Times New Roman" panose="02020603050405020304" pitchFamily="18" charset="0"/>
              <a:cs typeface="Times New Roman" panose="02020603050405020304" pitchFamily="18" charset="0"/>
            </a:endParaRPr>
          </a:p>
        </p:txBody>
      </p:sp>
      <p:cxnSp>
        <p:nvCxnSpPr>
          <p:cNvPr id="28" name="Straight Connector 27"/>
          <p:cNvCxnSpPr/>
          <p:nvPr/>
        </p:nvCxnSpPr>
        <p:spPr>
          <a:xfrm>
            <a:off x="22236317" y="18534141"/>
            <a:ext cx="109728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904505" y="10347723"/>
            <a:ext cx="1099981" cy="477054"/>
          </a:xfrm>
          <a:prstGeom prst="rect">
            <a:avLst/>
          </a:prstGeom>
          <a:noFill/>
        </p:spPr>
        <p:txBody>
          <a:bodyPr wrap="none" rtlCol="0">
            <a:spAutoFit/>
          </a:bodyPr>
          <a:lstStyle/>
          <a:p>
            <a:r>
              <a:rPr lang="en-US" sz="2500" dirty="0">
                <a:solidFill>
                  <a:schemeClr val="bg1"/>
                </a:solidFill>
                <a:latin typeface="Times New Roman" panose="02020603050405020304" pitchFamily="18" charset="0"/>
                <a:cs typeface="Times New Roman" panose="02020603050405020304" pitchFamily="18" charset="0"/>
              </a:rPr>
              <a:t>100µm</a:t>
            </a:r>
          </a:p>
        </p:txBody>
      </p:sp>
      <p:cxnSp>
        <p:nvCxnSpPr>
          <p:cNvPr id="46" name="Straight Connector 45"/>
          <p:cNvCxnSpPr/>
          <p:nvPr/>
        </p:nvCxnSpPr>
        <p:spPr>
          <a:xfrm>
            <a:off x="33523310" y="10786373"/>
            <a:ext cx="109728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3528421" y="10334719"/>
            <a:ext cx="1099981" cy="477054"/>
          </a:xfrm>
          <a:prstGeom prst="rect">
            <a:avLst/>
          </a:prstGeom>
          <a:noFill/>
        </p:spPr>
        <p:txBody>
          <a:bodyPr wrap="none" rtlCol="0">
            <a:spAutoFit/>
          </a:bodyPr>
          <a:lstStyle/>
          <a:p>
            <a:r>
              <a:rPr lang="en-US" sz="2500" dirty="0">
                <a:solidFill>
                  <a:schemeClr val="bg1"/>
                </a:solidFill>
                <a:latin typeface="Times New Roman" panose="02020603050405020304" pitchFamily="18" charset="0"/>
                <a:cs typeface="Times New Roman" panose="02020603050405020304" pitchFamily="18" charset="0"/>
              </a:rPr>
              <a:t>100µm</a:t>
            </a:r>
          </a:p>
        </p:txBody>
      </p:sp>
      <p:cxnSp>
        <p:nvCxnSpPr>
          <p:cNvPr id="54" name="Straight Connector 53"/>
          <p:cNvCxnSpPr/>
          <p:nvPr/>
        </p:nvCxnSpPr>
        <p:spPr>
          <a:xfrm>
            <a:off x="33532289" y="18536059"/>
            <a:ext cx="109728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3529588" y="18053682"/>
            <a:ext cx="1099981" cy="477054"/>
          </a:xfrm>
          <a:prstGeom prst="rect">
            <a:avLst/>
          </a:prstGeom>
          <a:noFill/>
        </p:spPr>
        <p:txBody>
          <a:bodyPr wrap="none" rtlCol="0">
            <a:spAutoFit/>
          </a:bodyPr>
          <a:lstStyle/>
          <a:p>
            <a:r>
              <a:rPr lang="en-US" sz="2500" dirty="0">
                <a:solidFill>
                  <a:schemeClr val="bg1"/>
                </a:solidFill>
                <a:latin typeface="Times New Roman" panose="02020603050405020304" pitchFamily="18" charset="0"/>
                <a:cs typeface="Times New Roman" panose="02020603050405020304" pitchFamily="18" charset="0"/>
              </a:rPr>
              <a:t>100µm</a:t>
            </a:r>
          </a:p>
        </p:txBody>
      </p:sp>
      <p:sp>
        <p:nvSpPr>
          <p:cNvPr id="61" name="TextBox 60"/>
          <p:cNvSpPr txBox="1"/>
          <p:nvPr/>
        </p:nvSpPr>
        <p:spPr>
          <a:xfrm>
            <a:off x="16566115" y="18114816"/>
            <a:ext cx="1099981" cy="477054"/>
          </a:xfrm>
          <a:prstGeom prst="rect">
            <a:avLst/>
          </a:prstGeom>
          <a:noFill/>
        </p:spPr>
        <p:txBody>
          <a:bodyPr wrap="none" rtlCol="0">
            <a:spAutoFit/>
          </a:bodyPr>
          <a:lstStyle/>
          <a:p>
            <a:r>
              <a:rPr lang="en-US" sz="2500" dirty="0">
                <a:solidFill>
                  <a:schemeClr val="bg1"/>
                </a:solidFill>
                <a:latin typeface="Times New Roman" panose="02020603050405020304" pitchFamily="18" charset="0"/>
                <a:cs typeface="Times New Roman" panose="02020603050405020304" pitchFamily="18" charset="0"/>
              </a:rPr>
              <a:t>100µm</a:t>
            </a:r>
          </a:p>
        </p:txBody>
      </p:sp>
      <p:cxnSp>
        <p:nvCxnSpPr>
          <p:cNvPr id="63" name="Straight Connector 62"/>
          <p:cNvCxnSpPr/>
          <p:nvPr/>
        </p:nvCxnSpPr>
        <p:spPr>
          <a:xfrm>
            <a:off x="22139425" y="19071440"/>
            <a:ext cx="109728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051" name="TextBox 2050"/>
          <p:cNvSpPr txBox="1"/>
          <p:nvPr/>
        </p:nvSpPr>
        <p:spPr>
          <a:xfrm>
            <a:off x="22268919" y="18041138"/>
            <a:ext cx="1099981" cy="477054"/>
          </a:xfrm>
          <a:prstGeom prst="rect">
            <a:avLst/>
          </a:prstGeom>
          <a:noFill/>
        </p:spPr>
        <p:txBody>
          <a:bodyPr wrap="none" rtlCol="0">
            <a:spAutoFit/>
          </a:bodyPr>
          <a:lstStyle/>
          <a:p>
            <a:r>
              <a:rPr lang="en-US" sz="2500" dirty="0">
                <a:solidFill>
                  <a:schemeClr val="bg1"/>
                </a:solidFill>
                <a:latin typeface="Times New Roman" panose="02020603050405020304" pitchFamily="18" charset="0"/>
                <a:cs typeface="Times New Roman" panose="02020603050405020304" pitchFamily="18" charset="0"/>
              </a:rPr>
              <a:t>100µm</a:t>
            </a:r>
          </a:p>
        </p:txBody>
      </p:sp>
      <p:cxnSp>
        <p:nvCxnSpPr>
          <p:cNvPr id="2053" name="Straight Connector 2052"/>
          <p:cNvCxnSpPr/>
          <p:nvPr/>
        </p:nvCxnSpPr>
        <p:spPr>
          <a:xfrm>
            <a:off x="27969313" y="18534190"/>
            <a:ext cx="1097280" cy="427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057" name="TextBox 2056"/>
          <p:cNvSpPr txBox="1"/>
          <p:nvPr/>
        </p:nvSpPr>
        <p:spPr>
          <a:xfrm>
            <a:off x="27989588" y="18037310"/>
            <a:ext cx="1099981" cy="477054"/>
          </a:xfrm>
          <a:prstGeom prst="rect">
            <a:avLst/>
          </a:prstGeom>
          <a:noFill/>
        </p:spPr>
        <p:txBody>
          <a:bodyPr wrap="none" rtlCol="0">
            <a:spAutoFit/>
          </a:bodyPr>
          <a:lstStyle/>
          <a:p>
            <a:r>
              <a:rPr lang="en-US" sz="2500" dirty="0">
                <a:solidFill>
                  <a:schemeClr val="bg1"/>
                </a:solidFill>
                <a:latin typeface="Times New Roman" panose="02020603050405020304" pitchFamily="18" charset="0"/>
                <a:cs typeface="Times New Roman" panose="02020603050405020304" pitchFamily="18" charset="0"/>
              </a:rPr>
              <a:t>100µm</a:t>
            </a:r>
          </a:p>
        </p:txBody>
      </p:sp>
      <p:cxnSp>
        <p:nvCxnSpPr>
          <p:cNvPr id="2060" name="Straight Connector 2059"/>
          <p:cNvCxnSpPr/>
          <p:nvPr/>
        </p:nvCxnSpPr>
        <p:spPr>
          <a:xfrm flipV="1">
            <a:off x="33299173" y="23683952"/>
            <a:ext cx="1097280" cy="709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7CF2320-A9E6-4077-9550-4CDD08B5BE1B}"/>
              </a:ext>
            </a:extLst>
          </p:cNvPr>
          <p:cNvSpPr txBox="1"/>
          <p:nvPr/>
        </p:nvSpPr>
        <p:spPr>
          <a:xfrm>
            <a:off x="20260408" y="12201573"/>
            <a:ext cx="2216927" cy="2754599"/>
          </a:xfrm>
          <a:prstGeom prst="rect">
            <a:avLst/>
          </a:prstGeom>
          <a:noFill/>
          <a:effectLst>
            <a:outerShdw blurRad="50800" dist="50800" dir="21540000" algn="ctr" rotWithShape="0">
              <a:srgbClr val="000000">
                <a:alpha val="43137"/>
              </a:srgbClr>
            </a:outerShdw>
          </a:effectLst>
        </p:spPr>
        <p:txBody>
          <a:bodyPr wrap="square" rtlCol="0">
            <a:spAutoFit/>
          </a:bodyPr>
          <a:lstStyle/>
          <a:p>
            <a:r>
              <a:rPr lang="en-US" sz="2400" b="1" dirty="0">
                <a:latin typeface="Arial" panose="020B0604020202020204" pitchFamily="34" charset="0"/>
                <a:cs typeface="Arial" panose="020B0604020202020204" pitchFamily="34" charset="0"/>
              </a:rPr>
              <a:t>Plagioclase Feldspar </a:t>
            </a:r>
          </a:p>
          <a:p>
            <a:endParaRPr lang="en-US" sz="2500" dirty="0">
              <a:latin typeface="Times New Roman" panose="02020603050405020304" pitchFamily="18" charset="0"/>
              <a:cs typeface="Times New Roman" panose="02020603050405020304" pitchFamily="18" charset="0"/>
            </a:endParaRPr>
          </a:p>
          <a:p>
            <a:endParaRPr lang="en-US" sz="2500" dirty="0">
              <a:latin typeface="Times New Roman" panose="02020603050405020304" pitchFamily="18" charset="0"/>
              <a:cs typeface="Times New Roman" panose="02020603050405020304" pitchFamily="18" charset="0"/>
            </a:endParaRPr>
          </a:p>
          <a:p>
            <a:endParaRPr lang="en-US" sz="2500" dirty="0">
              <a:latin typeface="Times New Roman" panose="02020603050405020304" pitchFamily="18" charset="0"/>
              <a:cs typeface="Times New Roman" panose="02020603050405020304" pitchFamily="18" charset="0"/>
            </a:endParaRPr>
          </a:p>
          <a:p>
            <a:endParaRPr lang="en-US" sz="2500" dirty="0">
              <a:latin typeface="Times New Roman" panose="02020603050405020304" pitchFamily="18" charset="0"/>
              <a:cs typeface="Times New Roman" panose="02020603050405020304" pitchFamily="18" charset="0"/>
            </a:endParaRPr>
          </a:p>
          <a:p>
            <a:endParaRPr lang="en-US" sz="25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D7DBA02-B6FC-40B3-820E-21C2E50C2551}"/>
              </a:ext>
            </a:extLst>
          </p:cNvPr>
          <p:cNvSpPr txBox="1"/>
          <p:nvPr/>
        </p:nvSpPr>
        <p:spPr>
          <a:xfrm>
            <a:off x="27214301" y="10894467"/>
            <a:ext cx="4479312" cy="161582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Amphibole</a:t>
            </a:r>
          </a:p>
          <a:p>
            <a:endParaRPr lang="en-US" sz="2500" dirty="0">
              <a:latin typeface="Times New Roman" panose="02020603050405020304" pitchFamily="18" charset="0"/>
              <a:cs typeface="Times New Roman" panose="02020603050405020304" pitchFamily="18" charset="0"/>
            </a:endParaRPr>
          </a:p>
          <a:p>
            <a:endParaRPr lang="en-US" sz="2500" dirty="0">
              <a:latin typeface="Times New Roman" panose="02020603050405020304" pitchFamily="18" charset="0"/>
              <a:cs typeface="Times New Roman" panose="02020603050405020304" pitchFamily="18" charset="0"/>
            </a:endParaRPr>
          </a:p>
          <a:p>
            <a:endParaRPr lang="en-US" sz="25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81B745F-92C2-4AFB-910D-240C822E82AC}"/>
              </a:ext>
            </a:extLst>
          </p:cNvPr>
          <p:cNvSpPr txBox="1"/>
          <p:nvPr/>
        </p:nvSpPr>
        <p:spPr>
          <a:xfrm>
            <a:off x="17852924" y="12415601"/>
            <a:ext cx="2406841" cy="2807232"/>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e</a:t>
            </a:r>
          </a:p>
          <a:p>
            <a:r>
              <a:rPr lang="en-US" sz="2400" b="1" dirty="0">
                <a:solidFill>
                  <a:schemeClr val="bg1"/>
                </a:solidFill>
                <a:latin typeface="Arial" panose="020B0604020202020204" pitchFamily="34" charset="0"/>
                <a:cs typeface="Arial" panose="020B0604020202020204" pitchFamily="34" charset="0"/>
              </a:rPr>
              <a:t>Amphibole with interstitial </a:t>
            </a:r>
          </a:p>
          <a:p>
            <a:r>
              <a:rPr lang="en-US" sz="2400" b="1" dirty="0">
                <a:solidFill>
                  <a:schemeClr val="bg1"/>
                </a:solidFill>
                <a:latin typeface="Arial" panose="020B0604020202020204" pitchFamily="34" charset="0"/>
                <a:cs typeface="Arial" panose="020B0604020202020204" pitchFamily="34" charset="0"/>
              </a:rPr>
              <a:t>Plagioclase Feldspar</a:t>
            </a:r>
          </a:p>
          <a:p>
            <a:endParaRPr lang="en-US" sz="2500" dirty="0">
              <a:latin typeface="Times New Roman" panose="02020603050405020304" pitchFamily="18" charset="0"/>
              <a:cs typeface="Times New Roman" panose="02020603050405020304" pitchFamily="18" charset="0"/>
            </a:endParaRPr>
          </a:p>
          <a:p>
            <a:r>
              <a:rPr lang="en-US" sz="2500" dirty="0">
                <a:latin typeface="Times New Roman" panose="02020603050405020304" pitchFamily="18" charset="0"/>
                <a:cs typeface="Times New Roman" panose="02020603050405020304" pitchFamily="18" charset="0"/>
              </a:rPr>
              <a:t> </a:t>
            </a:r>
          </a:p>
        </p:txBody>
      </p:sp>
      <p:pic>
        <p:nvPicPr>
          <p:cNvPr id="24" name="Picture 23">
            <a:extLst>
              <a:ext uri="{FF2B5EF4-FFF2-40B4-BE49-F238E27FC236}">
                <a16:creationId xmlns:a16="http://schemas.microsoft.com/office/drawing/2014/main" id="{1F2EA917-67AA-41FD-AB80-92FA31688EEF}"/>
              </a:ext>
            </a:extLst>
          </p:cNvPr>
          <p:cNvPicPr>
            <a:picLocks noChangeAspect="1"/>
          </p:cNvPicPr>
          <p:nvPr/>
        </p:nvPicPr>
        <p:blipFill>
          <a:blip r:embed="rId15"/>
          <a:stretch>
            <a:fillRect/>
          </a:stretch>
        </p:blipFill>
        <p:spPr>
          <a:xfrm rot="4382519">
            <a:off x="10471924" y="12000951"/>
            <a:ext cx="4572396" cy="1658256"/>
          </a:xfrm>
          <a:prstGeom prst="rect">
            <a:avLst/>
          </a:prstGeom>
        </p:spPr>
      </p:pic>
      <p:sp>
        <p:nvSpPr>
          <p:cNvPr id="47" name="TextBox 46">
            <a:extLst>
              <a:ext uri="{FF2B5EF4-FFF2-40B4-BE49-F238E27FC236}">
                <a16:creationId xmlns:a16="http://schemas.microsoft.com/office/drawing/2014/main" id="{2D3656D9-BD93-4B82-B64F-9A2E9A4E2418}"/>
              </a:ext>
            </a:extLst>
          </p:cNvPr>
          <p:cNvSpPr txBox="1"/>
          <p:nvPr/>
        </p:nvSpPr>
        <p:spPr>
          <a:xfrm>
            <a:off x="35100642" y="31006279"/>
            <a:ext cx="9815058" cy="5509200"/>
          </a:xfrm>
          <a:prstGeom prst="rect">
            <a:avLst/>
          </a:prstGeom>
          <a:noFill/>
        </p:spPr>
        <p:txBody>
          <a:bodyPr wrap="square" rtlCol="0">
            <a:spAutoFit/>
          </a:bodyPr>
          <a:lstStyle/>
          <a:p>
            <a:pPr algn="just"/>
            <a:r>
              <a:rPr lang="en-US" sz="3400" b="1" u="sng" dirty="0">
                <a:latin typeface="Arial" panose="020B0604020202020204" pitchFamily="34" charset="0"/>
                <a:cs typeface="Arial" panose="020B0604020202020204" pitchFamily="34" charset="0"/>
              </a:rPr>
              <a:t>5. References and Acknowledgements</a:t>
            </a:r>
          </a:p>
          <a:p>
            <a:pPr algn="just"/>
            <a:endParaRPr lang="en-US" sz="3400" dirty="0">
              <a:latin typeface="Arial" panose="020B0604020202020204" pitchFamily="34" charset="0"/>
              <a:cs typeface="Arial" panose="020B0604020202020204" pitchFamily="34" charset="0"/>
            </a:endParaRPr>
          </a:p>
          <a:p>
            <a:pPr algn="just"/>
            <a:endParaRPr lang="en-US" sz="3400" dirty="0">
              <a:latin typeface="Arial" panose="020B0604020202020204" pitchFamily="34" charset="0"/>
              <a:cs typeface="Arial" panose="020B0604020202020204" pitchFamily="34" charset="0"/>
            </a:endParaRPr>
          </a:p>
          <a:p>
            <a:pPr algn="just"/>
            <a:r>
              <a:rPr lang="en-US" sz="3200" dirty="0">
                <a:latin typeface="Arial" panose="020B0604020202020204" pitchFamily="34" charset="0"/>
                <a:cs typeface="Arial" panose="020B0604020202020204" pitchFamily="34" charset="0"/>
              </a:rPr>
              <a:t>Significant thanks are owed to the </a:t>
            </a:r>
            <a:r>
              <a:rPr lang="en-US" sz="3200" b="1" dirty="0">
                <a:solidFill>
                  <a:srgbClr val="0732F9"/>
                </a:solidFill>
                <a:latin typeface="Arial" panose="020B0604020202020204" pitchFamily="34" charset="0"/>
                <a:cs typeface="Arial" panose="020B0604020202020204" pitchFamily="34" charset="0"/>
              </a:rPr>
              <a:t>GSA Onto to the Future program</a:t>
            </a:r>
            <a:r>
              <a:rPr lang="en-US" sz="3200" dirty="0">
                <a:latin typeface="Arial" panose="020B0604020202020204" pitchFamily="34" charset="0"/>
                <a:cs typeface="Arial" panose="020B0604020202020204" pitchFamily="34" charset="0"/>
              </a:rPr>
              <a:t> who provided funding to David </a:t>
            </a:r>
            <a:r>
              <a:rPr lang="en-US" sz="3200" dirty="0" err="1">
                <a:latin typeface="Arial" panose="020B0604020202020204" pitchFamily="34" charset="0"/>
                <a:cs typeface="Arial" panose="020B0604020202020204" pitchFamily="34" charset="0"/>
              </a:rPr>
              <a:t>Beka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Binyam</a:t>
            </a:r>
            <a:r>
              <a:rPr lang="en-US" sz="3200" dirty="0">
                <a:latin typeface="Arial" panose="020B0604020202020204" pitchFamily="34" charset="0"/>
                <a:cs typeface="Arial" panose="020B0604020202020204" pitchFamily="34" charset="0"/>
              </a:rPr>
              <a:t>. Faculty and Staff in the Department of Geology and Environmental Earth Science are thanked for their continuing support of our research.</a:t>
            </a:r>
          </a:p>
          <a:p>
            <a:pPr algn="just"/>
            <a:endParaRPr lang="en-US" sz="34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16"/>
          <a:stretch>
            <a:fillRect/>
          </a:stretch>
        </p:blipFill>
        <p:spPr>
          <a:xfrm>
            <a:off x="279831" y="383755"/>
            <a:ext cx="2344613" cy="1769430"/>
          </a:xfrm>
          <a:prstGeom prst="rect">
            <a:avLst/>
          </a:prstGeom>
        </p:spPr>
      </p:pic>
      <p:sp>
        <p:nvSpPr>
          <p:cNvPr id="50" name="Text Placeholder 49"/>
          <p:cNvSpPr>
            <a:spLocks noGrp="1"/>
          </p:cNvSpPr>
          <p:nvPr>
            <p:ph type="body" sz="quarter" idx="150"/>
          </p:nvPr>
        </p:nvSpPr>
        <p:spPr>
          <a:xfrm>
            <a:off x="-1071246" y="3519361"/>
            <a:ext cx="45700964" cy="2362447"/>
          </a:xfrm>
        </p:spPr>
        <p:txBody>
          <a:bodyPr>
            <a:normAutofit/>
          </a:bodyPr>
          <a:lstStyle/>
          <a:p>
            <a:r>
              <a:rPr lang="en-US" sz="5400" u="sng" dirty="0"/>
              <a:t>David </a:t>
            </a:r>
            <a:r>
              <a:rPr lang="en-US" sz="5400" u="sng" dirty="0" err="1"/>
              <a:t>Beka</a:t>
            </a:r>
            <a:r>
              <a:rPr lang="en-US" sz="5400" u="sng" dirty="0"/>
              <a:t> Binyam</a:t>
            </a:r>
            <a:r>
              <a:rPr lang="en-US" sz="5400" baseline="30000" dirty="0"/>
              <a:t>1</a:t>
            </a:r>
            <a:r>
              <a:rPr lang="en-US" sz="5400" dirty="0"/>
              <a:t>, </a:t>
            </a:r>
            <a:r>
              <a:rPr lang="en-US" sz="5400" u="sng" dirty="0"/>
              <a:t>Ciara Childers</a:t>
            </a:r>
            <a:r>
              <a:rPr lang="en-US" sz="5400" baseline="30000" dirty="0"/>
              <a:t>1</a:t>
            </a:r>
            <a:r>
              <a:rPr lang="en-US" sz="5400" b="0" dirty="0"/>
              <a:t>, </a:t>
            </a:r>
            <a:r>
              <a:rPr lang="en-US" sz="5400" u="sng" dirty="0"/>
              <a:t>Sarah Emrick</a:t>
            </a:r>
            <a:r>
              <a:rPr lang="en-US" sz="5400" baseline="30000" dirty="0"/>
              <a:t>1</a:t>
            </a:r>
            <a:r>
              <a:rPr lang="en-US" sz="5400" dirty="0"/>
              <a:t>, </a:t>
            </a:r>
            <a:r>
              <a:rPr lang="en-US" sz="5400" b="0" dirty="0"/>
              <a:t>Claire McLeod</a:t>
            </a:r>
            <a:r>
              <a:rPr lang="en-US" sz="5400" b="0" baseline="30000" dirty="0"/>
              <a:t>1</a:t>
            </a:r>
            <a:r>
              <a:rPr lang="en-US" sz="5400" b="0" dirty="0"/>
              <a:t>, Maureen Haley</a:t>
            </a:r>
            <a:r>
              <a:rPr lang="en-US" sz="5400" b="0" baseline="30000" dirty="0"/>
              <a:t>1</a:t>
            </a:r>
            <a:r>
              <a:rPr lang="en-US" sz="5400" b="0" dirty="0"/>
              <a:t>, Amy Wolfe</a:t>
            </a:r>
            <a:r>
              <a:rPr lang="en-US" sz="5400" b="0" baseline="30000" dirty="0"/>
              <a:t>1</a:t>
            </a:r>
            <a:r>
              <a:rPr lang="en-US" sz="5400" b="0" dirty="0"/>
              <a:t>, Tina Hill</a:t>
            </a:r>
            <a:r>
              <a:rPr lang="en-US" sz="5400" b="0" baseline="30000" dirty="0"/>
              <a:t>2</a:t>
            </a:r>
            <a:endParaRPr lang="en-US" sz="5400" dirty="0"/>
          </a:p>
        </p:txBody>
      </p:sp>
      <p:sp>
        <p:nvSpPr>
          <p:cNvPr id="51" name="Text Placeholder 50"/>
          <p:cNvSpPr>
            <a:spLocks noGrp="1"/>
          </p:cNvSpPr>
          <p:nvPr>
            <p:ph type="body" sz="quarter" idx="184"/>
          </p:nvPr>
        </p:nvSpPr>
        <p:spPr>
          <a:xfrm>
            <a:off x="-924602" y="4260571"/>
            <a:ext cx="45554320" cy="680032"/>
          </a:xfrm>
        </p:spPr>
        <p:txBody>
          <a:bodyPr>
            <a:noAutofit/>
          </a:bodyPr>
          <a:lstStyle/>
          <a:p>
            <a:pPr defTabSz="2507817"/>
            <a:r>
              <a:rPr lang="en-US" sz="4500" baseline="30000" dirty="0">
                <a:solidFill>
                  <a:srgbClr val="C00000"/>
                </a:solidFill>
              </a:rPr>
              <a:t>1</a:t>
            </a:r>
            <a:r>
              <a:rPr lang="en-US" sz="4500" dirty="0">
                <a:solidFill>
                  <a:srgbClr val="C00000"/>
                </a:solidFill>
              </a:rPr>
              <a:t>Dept. of Geology and Environmental Earth Science, Miami University, Oxford, OH, USA. </a:t>
            </a:r>
            <a:r>
              <a:rPr lang="en-US" sz="4500" baseline="30000" dirty="0">
                <a:solidFill>
                  <a:srgbClr val="C00000"/>
                </a:solidFill>
              </a:rPr>
              <a:t>2</a:t>
            </a:r>
            <a:r>
              <a:rPr lang="en-US" sz="4500" dirty="0">
                <a:solidFill>
                  <a:srgbClr val="C00000"/>
                </a:solidFill>
              </a:rPr>
              <a:t>Bruker AXS Inc, Madison, WI, USA. </a:t>
            </a:r>
          </a:p>
        </p:txBody>
      </p:sp>
      <p:sp>
        <p:nvSpPr>
          <p:cNvPr id="6" name="TextBox 5"/>
          <p:cNvSpPr txBox="1"/>
          <p:nvPr/>
        </p:nvSpPr>
        <p:spPr>
          <a:xfrm>
            <a:off x="406848" y="9141"/>
            <a:ext cx="45741701" cy="1938992"/>
          </a:xfrm>
          <a:prstGeom prst="rect">
            <a:avLst/>
          </a:prstGeom>
          <a:noFill/>
        </p:spPr>
        <p:txBody>
          <a:bodyPr wrap="square" rtlCol="0">
            <a:spAutoFit/>
          </a:bodyPr>
          <a:lstStyle/>
          <a:p>
            <a:pPr algn="ctr"/>
            <a:r>
              <a:rPr lang="en-US" sz="12000" b="1" dirty="0">
                <a:ln w="3175">
                  <a:solidFill>
                    <a:schemeClr val="tx1"/>
                  </a:solidFill>
                </a:ln>
                <a:solidFill>
                  <a:schemeClr val="bg1"/>
                </a:solidFill>
              </a:rPr>
              <a:t>Mafic Enclaves from the Quillacas Volcanic Center in the Bolivian</a:t>
            </a:r>
          </a:p>
        </p:txBody>
      </p:sp>
      <p:sp>
        <p:nvSpPr>
          <p:cNvPr id="44" name="TextBox 43"/>
          <p:cNvSpPr txBox="1"/>
          <p:nvPr/>
        </p:nvSpPr>
        <p:spPr>
          <a:xfrm>
            <a:off x="8760509" y="1554970"/>
            <a:ext cx="27681382" cy="1938992"/>
          </a:xfrm>
          <a:prstGeom prst="rect">
            <a:avLst/>
          </a:prstGeom>
          <a:noFill/>
        </p:spPr>
        <p:txBody>
          <a:bodyPr wrap="square" rtlCol="0">
            <a:spAutoFit/>
          </a:bodyPr>
          <a:lstStyle/>
          <a:p>
            <a:pPr algn="ctr"/>
            <a:r>
              <a:rPr lang="en-US" sz="12000" b="1" dirty="0">
                <a:ln w="3175">
                  <a:solidFill>
                    <a:schemeClr val="tx1"/>
                  </a:solidFill>
                </a:ln>
                <a:solidFill>
                  <a:schemeClr val="bg1"/>
                </a:solidFill>
              </a:rPr>
              <a:t>Andes: Insights into Arc Magmatic Systems</a:t>
            </a:r>
          </a:p>
        </p:txBody>
      </p:sp>
      <p:sp>
        <p:nvSpPr>
          <p:cNvPr id="75" name="TextBox 74"/>
          <p:cNvSpPr txBox="1"/>
          <p:nvPr/>
        </p:nvSpPr>
        <p:spPr>
          <a:xfrm>
            <a:off x="538923" y="18851502"/>
            <a:ext cx="11274427" cy="1200329"/>
          </a:xfrm>
          <a:prstGeom prst="rect">
            <a:avLst/>
          </a:prstGeom>
          <a:noFill/>
        </p:spPr>
        <p:txBody>
          <a:bodyPr wrap="square" rtlCol="0">
            <a:spAutoFit/>
          </a:bodyPr>
          <a:lstStyle/>
          <a:p>
            <a:pPr algn="just"/>
            <a:r>
              <a:rPr lang="en-US" sz="2400" b="1" dirty="0">
                <a:latin typeface="Arial" panose="020B0604020202020204" pitchFamily="34" charset="0"/>
                <a:cs typeface="Arial" panose="020B0604020202020204" pitchFamily="34" charset="0"/>
              </a:rPr>
              <a:t>Figure 1: </a:t>
            </a:r>
            <a:r>
              <a:rPr lang="en-US" sz="2400" dirty="0">
                <a:latin typeface="Arial" panose="020B0604020202020204" pitchFamily="34" charset="0"/>
                <a:cs typeface="Arial" panose="020B0604020202020204" pitchFamily="34" charset="0"/>
              </a:rPr>
              <a:t>Cross section of a subduction zone, where the downgoing tectonic plate partially dehydrates to cause flux melting of the mantle. This leads to the generation of magma which ascends towards the Earth’s surface.</a:t>
            </a:r>
          </a:p>
        </p:txBody>
      </p:sp>
      <p:sp>
        <p:nvSpPr>
          <p:cNvPr id="60" name="TextBox 59"/>
          <p:cNvSpPr txBox="1"/>
          <p:nvPr/>
        </p:nvSpPr>
        <p:spPr>
          <a:xfrm>
            <a:off x="720934" y="14302060"/>
            <a:ext cx="5020509" cy="553998"/>
          </a:xfrm>
          <a:prstGeom prst="rect">
            <a:avLst/>
          </a:prstGeom>
          <a:noFill/>
        </p:spPr>
        <p:txBody>
          <a:bodyPr wrap="square" rtlCol="0">
            <a:spAutoFit/>
          </a:bodyPr>
          <a:lstStyle/>
          <a:p>
            <a:r>
              <a:rPr lang="en-US" sz="3000" i="1" u="sng" dirty="0">
                <a:latin typeface="Arial" charset="0"/>
                <a:ea typeface="Arial" charset="0"/>
                <a:cs typeface="Arial" charset="0"/>
              </a:rPr>
              <a:t>Convergent Plate Boundary</a:t>
            </a:r>
          </a:p>
        </p:txBody>
      </p:sp>
      <p:sp>
        <p:nvSpPr>
          <p:cNvPr id="49" name="Text Placeholder 48"/>
          <p:cNvSpPr>
            <a:spLocks noGrp="1"/>
          </p:cNvSpPr>
          <p:nvPr>
            <p:ph type="body" sz="quarter" idx="96"/>
          </p:nvPr>
        </p:nvSpPr>
        <p:spPr>
          <a:xfrm>
            <a:off x="424127" y="4927158"/>
            <a:ext cx="11459922" cy="9559518"/>
          </a:xfrm>
          <a:noFill/>
          <a:ln>
            <a:noFill/>
          </a:ln>
        </p:spPr>
        <p:txBody>
          <a:bodyPr/>
          <a:lstStyle/>
          <a:p>
            <a:pPr algn="just"/>
            <a:r>
              <a:rPr lang="en-US" sz="4400" b="1" u="sng" dirty="0">
                <a:latin typeface="Arial" panose="020B0604020202020204" pitchFamily="34" charset="0"/>
                <a:cs typeface="Arial" panose="020B0604020202020204" pitchFamily="34" charset="0"/>
              </a:rPr>
              <a:t>1. Introduction and Research Objective</a:t>
            </a:r>
            <a:r>
              <a:rPr lang="en-US" sz="4400" b="1" dirty="0">
                <a:latin typeface="Arial" panose="020B0604020202020204" pitchFamily="34" charset="0"/>
                <a:cs typeface="Arial" panose="020B0604020202020204" pitchFamily="34" charset="0"/>
              </a:rPr>
              <a:t>:</a:t>
            </a:r>
          </a:p>
          <a:p>
            <a:pPr algn="just"/>
            <a:r>
              <a:rPr lang="en-US" sz="3600" dirty="0">
                <a:latin typeface="Arial" panose="020B0604020202020204" pitchFamily="34" charset="0"/>
                <a:cs typeface="Arial" panose="020B0604020202020204" pitchFamily="34" charset="0"/>
              </a:rPr>
              <a:t>Arc volcanoes form at subduction zones as the down going slab partially dehydrates (loses OH) and results in the generation and ascent of magma. </a:t>
            </a:r>
            <a:r>
              <a:rPr lang="en-US" sz="3600" b="1" dirty="0">
                <a:solidFill>
                  <a:schemeClr val="accent3">
                    <a:lumMod val="75000"/>
                  </a:schemeClr>
                </a:solidFill>
                <a:latin typeface="Arial" panose="020B0604020202020204" pitchFamily="34" charset="0"/>
                <a:cs typeface="Arial" panose="020B0604020202020204" pitchFamily="34" charset="0"/>
              </a:rPr>
              <a:t>Mafic cumulates</a:t>
            </a:r>
            <a:r>
              <a:rPr lang="en-US" sz="3600" dirty="0">
                <a:latin typeface="Arial" panose="020B0604020202020204" pitchFamily="34" charset="0"/>
                <a:cs typeface="Arial" panose="020B0604020202020204" pitchFamily="34" charset="0"/>
              </a:rPr>
              <a:t> from the plumbing system beneath the volcanoes represent a part of the magmatic system that is not otherwise recorded in the erupted lavas (</a:t>
            </a:r>
            <a:r>
              <a:rPr lang="en-US" sz="3600" b="1" dirty="0">
                <a:latin typeface="Arial" panose="020B0604020202020204" pitchFamily="34" charset="0"/>
                <a:cs typeface="Arial" panose="020B0604020202020204" pitchFamily="34" charset="0"/>
              </a:rPr>
              <a:t>Fig. 1</a:t>
            </a:r>
            <a:r>
              <a:rPr lang="en-US" sz="3600" dirty="0">
                <a:latin typeface="Arial" panose="020B0604020202020204" pitchFamily="34" charset="0"/>
                <a:cs typeface="Arial" panose="020B0604020202020204" pitchFamily="34" charset="0"/>
              </a:rPr>
              <a:t>). These cumulates therefore record a </a:t>
            </a:r>
            <a:r>
              <a:rPr lang="en-US" sz="3600" b="1" dirty="0">
                <a:solidFill>
                  <a:schemeClr val="accent3">
                    <a:lumMod val="75000"/>
                  </a:schemeClr>
                </a:solidFill>
                <a:latin typeface="Arial" panose="020B0604020202020204" pitchFamily="34" charset="0"/>
                <a:cs typeface="Arial" panose="020B0604020202020204" pitchFamily="34" charset="0"/>
              </a:rPr>
              <a:t>piece of the systems magmatic evolution</a:t>
            </a:r>
            <a:r>
              <a:rPr lang="en-US" sz="3600" dirty="0">
                <a:latin typeface="Arial" panose="020B0604020202020204" pitchFamily="34" charset="0"/>
                <a:cs typeface="Arial" panose="020B0604020202020204" pitchFamily="34" charset="0"/>
              </a:rPr>
              <a:t> with respect to the crystallization processes, of the ascending magma. Minerals such as amphibole (a “sponge</a:t>
            </a:r>
            <a:r>
              <a:rPr lang="en-US" sz="3600" baseline="30000" dirty="0">
                <a:latin typeface="Arial" panose="020B0604020202020204" pitchFamily="34" charset="0"/>
                <a:cs typeface="Arial" panose="020B0604020202020204" pitchFamily="34" charset="0"/>
              </a:rPr>
              <a:t>[1]</a:t>
            </a:r>
            <a:r>
              <a:rPr lang="en-US" sz="3600" dirty="0">
                <a:latin typeface="Arial" panose="020B0604020202020204" pitchFamily="34" charset="0"/>
                <a:cs typeface="Arial" panose="020B0604020202020204" pitchFamily="34" charset="0"/>
              </a:rPr>
              <a:t>”) play important roles in these systems. The objective of this research is to apply microscale information to the macroscale, in order </a:t>
            </a:r>
            <a:r>
              <a:rPr lang="en-US" sz="3600" b="1" dirty="0">
                <a:solidFill>
                  <a:srgbClr val="C00000"/>
                </a:solidFill>
                <a:latin typeface="Arial" panose="020B0604020202020204" pitchFamily="34" charset="0"/>
                <a:cs typeface="Arial" panose="020B0604020202020204" pitchFamily="34" charset="0"/>
              </a:rPr>
              <a:t>to evaluate the history of these enclaves within the context of magmatic system evolution</a:t>
            </a:r>
            <a:r>
              <a:rPr lang="en-US" sz="3600" dirty="0">
                <a:latin typeface="Arial" panose="020B0604020202020204" pitchFamily="34" charset="0"/>
                <a:cs typeface="Arial" panose="020B0604020202020204" pitchFamily="34" charset="0"/>
              </a:rPr>
              <a:t>.</a:t>
            </a:r>
            <a:endParaRPr lang="en-US" sz="3600" b="1" dirty="0">
              <a:solidFill>
                <a:schemeClr val="accent2"/>
              </a:solidFill>
              <a:latin typeface="+mn-lt"/>
            </a:endParaRPr>
          </a:p>
        </p:txBody>
      </p:sp>
      <p:sp>
        <p:nvSpPr>
          <p:cNvPr id="77" name="TextBox 76"/>
          <p:cNvSpPr txBox="1"/>
          <p:nvPr/>
        </p:nvSpPr>
        <p:spPr>
          <a:xfrm>
            <a:off x="503641" y="27512785"/>
            <a:ext cx="11274427" cy="830997"/>
          </a:xfrm>
          <a:prstGeom prst="rect">
            <a:avLst/>
          </a:prstGeom>
          <a:noFill/>
        </p:spPr>
        <p:txBody>
          <a:bodyPr wrap="square" rtlCol="0">
            <a:spAutoFit/>
          </a:bodyPr>
          <a:lstStyle/>
          <a:p>
            <a:pPr algn="just"/>
            <a:r>
              <a:rPr lang="en-US" sz="2400" b="1" dirty="0">
                <a:latin typeface="Arial" panose="020B0604020202020204" pitchFamily="34" charset="0"/>
                <a:cs typeface="Arial" panose="020B0604020202020204" pitchFamily="34" charset="0"/>
              </a:rPr>
              <a:t>Figure 2: </a:t>
            </a:r>
            <a:r>
              <a:rPr lang="en-US" sz="2400" dirty="0">
                <a:latin typeface="Arial" panose="020B0604020202020204" pitchFamily="34" charset="0"/>
                <a:cs typeface="Arial" panose="020B0604020202020204" pitchFamily="34" charset="0"/>
              </a:rPr>
              <a:t>Map of the field site from which the studied samples were collected - the Bolivian Andes of South America. Samples collected from Quillacas volcano.</a:t>
            </a:r>
          </a:p>
        </p:txBody>
      </p:sp>
      <p:sp>
        <p:nvSpPr>
          <p:cNvPr id="62" name="TextBox 61"/>
          <p:cNvSpPr txBox="1"/>
          <p:nvPr/>
        </p:nvSpPr>
        <p:spPr>
          <a:xfrm>
            <a:off x="509709" y="28775738"/>
            <a:ext cx="8090289" cy="3539430"/>
          </a:xfrm>
          <a:prstGeom prst="rect">
            <a:avLst/>
          </a:prstGeom>
          <a:noFill/>
        </p:spPr>
        <p:txBody>
          <a:bodyPr wrap="square" rtlCol="0">
            <a:spAutoFit/>
          </a:bodyPr>
          <a:lstStyle/>
          <a:p>
            <a:r>
              <a:rPr lang="en-US" sz="4400" b="1" u="sng" dirty="0">
                <a:latin typeface="Arial" panose="020B0604020202020204" pitchFamily="34" charset="0"/>
                <a:cs typeface="Arial" panose="020B0604020202020204" pitchFamily="34" charset="0"/>
              </a:rPr>
              <a:t>2. Methodology:</a:t>
            </a:r>
          </a:p>
          <a:p>
            <a:r>
              <a:rPr lang="en-US" sz="3600" dirty="0">
                <a:latin typeface="Arial" panose="020B0604020202020204" pitchFamily="34" charset="0"/>
                <a:cs typeface="Arial" panose="020B0604020202020204" pitchFamily="34" charset="0"/>
              </a:rPr>
              <a:t>1. Optical Microscopy (thin sections) </a:t>
            </a:r>
          </a:p>
          <a:p>
            <a:r>
              <a:rPr lang="en-US" sz="3600" dirty="0">
                <a:latin typeface="Arial" panose="020B0604020202020204" pitchFamily="34" charset="0"/>
                <a:cs typeface="Arial" panose="020B0604020202020204" pitchFamily="34" charset="0"/>
              </a:rPr>
              <a:t>2. Modal Mineralogy (proportions)</a:t>
            </a:r>
          </a:p>
          <a:p>
            <a:r>
              <a:rPr lang="en-US" sz="3600" dirty="0">
                <a:latin typeface="Arial" panose="020B0604020202020204" pitchFamily="34" charset="0"/>
                <a:cs typeface="Arial" panose="020B0604020202020204" pitchFamily="34" charset="0"/>
              </a:rPr>
              <a:t>3. Scanning Electron Microscopy</a:t>
            </a:r>
          </a:p>
          <a:p>
            <a:r>
              <a:rPr lang="en-US" sz="3600" dirty="0">
                <a:latin typeface="Arial" panose="020B0604020202020204" pitchFamily="34" charset="0"/>
                <a:cs typeface="Arial" panose="020B0604020202020204" pitchFamily="34" charset="0"/>
              </a:rPr>
              <a:t>4. Major element mapping (µ-XRF)</a:t>
            </a:r>
          </a:p>
          <a:p>
            <a:r>
              <a:rPr lang="en-US" sz="3600" dirty="0">
                <a:latin typeface="Arial" panose="020B0604020202020204" pitchFamily="34" charset="0"/>
                <a:cs typeface="Arial" panose="020B0604020202020204" pitchFamily="34" charset="0"/>
              </a:rPr>
              <a:t>5. Bulk chemical analyses</a:t>
            </a:r>
            <a:endParaRPr lang="en-US" sz="2500" dirty="0">
              <a:latin typeface="Times New Roman" panose="02020603050405020304" pitchFamily="18" charset="0"/>
              <a:cs typeface="Times New Roman" panose="02020603050405020304" pitchFamily="18" charset="0"/>
            </a:endParaRPr>
          </a:p>
        </p:txBody>
      </p:sp>
      <p:pic>
        <p:nvPicPr>
          <p:cNvPr id="65" name="Picture 6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59550" y="29535932"/>
            <a:ext cx="3651137" cy="5046551"/>
          </a:xfrm>
          <a:prstGeom prst="rect">
            <a:avLst/>
          </a:prstGeom>
        </p:spPr>
      </p:pic>
      <p:grpSp>
        <p:nvGrpSpPr>
          <p:cNvPr id="72" name="Group 71"/>
          <p:cNvGrpSpPr/>
          <p:nvPr/>
        </p:nvGrpSpPr>
        <p:grpSpPr>
          <a:xfrm>
            <a:off x="2624444" y="1992453"/>
            <a:ext cx="2773143" cy="2773143"/>
            <a:chOff x="3461374" y="1575083"/>
            <a:chExt cx="3150042" cy="3150042"/>
          </a:xfrm>
        </p:grpSpPr>
        <p:sp>
          <p:nvSpPr>
            <p:cNvPr id="68" name="Oval 67"/>
            <p:cNvSpPr/>
            <p:nvPr/>
          </p:nvSpPr>
          <p:spPr>
            <a:xfrm>
              <a:off x="3461374" y="1575083"/>
              <a:ext cx="3150042" cy="315004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37898" y="1654981"/>
              <a:ext cx="2994035" cy="2956968"/>
            </a:xfrm>
            <a:prstGeom prst="rect">
              <a:avLst/>
            </a:prstGeom>
          </p:spPr>
        </p:pic>
      </p:grpSp>
      <p:cxnSp>
        <p:nvCxnSpPr>
          <p:cNvPr id="76" name="Straight Arrow Connector 75"/>
          <p:cNvCxnSpPr/>
          <p:nvPr/>
        </p:nvCxnSpPr>
        <p:spPr>
          <a:xfrm flipH="1">
            <a:off x="27320768" y="11318007"/>
            <a:ext cx="608394" cy="1249993"/>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a:off x="25469958" y="11211130"/>
            <a:ext cx="1645798" cy="106877"/>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6577111" y="18557264"/>
            <a:ext cx="109728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26340054" y="16589710"/>
            <a:ext cx="3093272" cy="907941"/>
          </a:xfrm>
          <a:prstGeom prst="rect">
            <a:avLst/>
          </a:prstGeom>
          <a:noFill/>
        </p:spPr>
        <p:txBody>
          <a:bodyPr wrap="square" rtlCol="0">
            <a:spAutoFit/>
          </a:bodyPr>
          <a:lstStyle/>
          <a:p>
            <a:r>
              <a:rPr lang="en-US" sz="2600" b="1" dirty="0">
                <a:solidFill>
                  <a:schemeClr val="bg1"/>
                </a:solidFill>
                <a:latin typeface="Arial" panose="020B0604020202020204" pitchFamily="34" charset="0"/>
                <a:cs typeface="Arial" panose="020B0604020202020204" pitchFamily="34" charset="0"/>
              </a:rPr>
              <a:t>Amphibole</a:t>
            </a:r>
          </a:p>
          <a:p>
            <a:endParaRPr lang="en-US" sz="2600" dirty="0">
              <a:solidFill>
                <a:schemeClr val="bg1"/>
              </a:solidFill>
              <a:latin typeface="Times New Roman" panose="02020603050405020304" pitchFamily="18" charset="0"/>
              <a:cs typeface="Times New Roman" panose="02020603050405020304" pitchFamily="18" charset="0"/>
            </a:endParaRPr>
          </a:p>
        </p:txBody>
      </p:sp>
      <p:sp>
        <p:nvSpPr>
          <p:cNvPr id="81" name="TextBox 80"/>
          <p:cNvSpPr txBox="1"/>
          <p:nvPr/>
        </p:nvSpPr>
        <p:spPr>
          <a:xfrm>
            <a:off x="12259625" y="19132455"/>
            <a:ext cx="8203373" cy="6463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i="1" dirty="0">
                <a:latin typeface="Arial" panose="020B0604020202020204" pitchFamily="34" charset="0"/>
                <a:cs typeface="Arial" panose="020B0604020202020204" pitchFamily="34" charset="0"/>
              </a:rPr>
              <a:t>2. </a:t>
            </a:r>
            <a:r>
              <a:rPr lang="en-US" sz="3600" b="1" i="1" u="sng" dirty="0">
                <a:latin typeface="Arial" panose="020B0604020202020204" pitchFamily="34" charset="0"/>
                <a:cs typeface="Arial" panose="020B0604020202020204" pitchFamily="34" charset="0"/>
              </a:rPr>
              <a:t>Elemental Mapping:</a:t>
            </a:r>
            <a:r>
              <a:rPr lang="en-US" sz="3600" b="1" i="1" dirty="0">
                <a:latin typeface="Arial" panose="020B0604020202020204" pitchFamily="34" charset="0"/>
                <a:cs typeface="Arial" panose="020B0604020202020204" pitchFamily="34" charset="0"/>
              </a:rPr>
              <a:t> (micro-XRF)</a:t>
            </a:r>
            <a:endParaRPr lang="en-US" sz="3600" dirty="0">
              <a:latin typeface="Times New Roman" panose="02020603050405020304" pitchFamily="18" charset="0"/>
              <a:cs typeface="Times New Roman" panose="02020603050405020304" pitchFamily="18" charset="0"/>
            </a:endParaRPr>
          </a:p>
        </p:txBody>
      </p:sp>
      <p:sp>
        <p:nvSpPr>
          <p:cNvPr id="92" name="TextBox 91"/>
          <p:cNvSpPr txBox="1"/>
          <p:nvPr/>
        </p:nvSpPr>
        <p:spPr>
          <a:xfrm>
            <a:off x="12343023" y="24039083"/>
            <a:ext cx="9208588" cy="6463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i="1" dirty="0">
                <a:latin typeface="Arial" panose="020B0604020202020204" pitchFamily="34" charset="0"/>
                <a:cs typeface="Arial" panose="020B0604020202020204" pitchFamily="34" charset="0"/>
              </a:rPr>
              <a:t>3. </a:t>
            </a:r>
            <a:r>
              <a:rPr lang="en-US" sz="3600" b="1" i="1" u="sng" dirty="0">
                <a:latin typeface="Arial" panose="020B0604020202020204" pitchFamily="34" charset="0"/>
                <a:cs typeface="Arial" panose="020B0604020202020204" pitchFamily="34" charset="0"/>
              </a:rPr>
              <a:t>Scanning Electron Microscope (SEM):</a:t>
            </a:r>
            <a:endParaRPr lang="en-US" sz="3600" u="sng" dirty="0">
              <a:latin typeface="Times New Roman" panose="02020603050405020304" pitchFamily="18" charset="0"/>
              <a:cs typeface="Times New Roman" panose="02020603050405020304" pitchFamily="18" charset="0"/>
            </a:endParaRPr>
          </a:p>
        </p:txBody>
      </p:sp>
      <p:sp>
        <p:nvSpPr>
          <p:cNvPr id="93" name="TextBox 92"/>
          <p:cNvSpPr txBox="1"/>
          <p:nvPr/>
        </p:nvSpPr>
        <p:spPr>
          <a:xfrm>
            <a:off x="22264475" y="24027015"/>
            <a:ext cx="10289765"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i="1" dirty="0">
                <a:latin typeface="Arial" panose="020B0604020202020204" pitchFamily="34" charset="0"/>
                <a:cs typeface="Arial" panose="020B0604020202020204" pitchFamily="34" charset="0"/>
              </a:rPr>
              <a:t>4. </a:t>
            </a:r>
            <a:r>
              <a:rPr lang="en-US" sz="3600" b="1" i="1" u="sng" dirty="0">
                <a:latin typeface="Arial" panose="020B0604020202020204" pitchFamily="34" charset="0"/>
                <a:cs typeface="Arial" panose="020B0604020202020204" pitchFamily="34" charset="0"/>
              </a:rPr>
              <a:t>XRF Major Element Data</a:t>
            </a:r>
            <a:r>
              <a:rPr lang="en-US" sz="3600" b="1" i="1" dirty="0">
                <a:latin typeface="Arial" panose="020B0604020202020204" pitchFamily="34" charset="0"/>
                <a:cs typeface="Arial" panose="020B0604020202020204" pitchFamily="34" charset="0"/>
              </a:rPr>
              <a:t> (Hand-held unit): </a:t>
            </a:r>
            <a:endParaRPr lang="en-US" sz="3600" dirty="0">
              <a:latin typeface="Times New Roman" panose="02020603050405020304" pitchFamily="18" charset="0"/>
              <a:cs typeface="Times New Roman" panose="02020603050405020304" pitchFamily="18" charset="0"/>
            </a:endParaRPr>
          </a:p>
        </p:txBody>
      </p:sp>
      <p:pic>
        <p:nvPicPr>
          <p:cNvPr id="82" name="Picture 8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195497" y="11280291"/>
            <a:ext cx="9671933" cy="8033786"/>
          </a:xfrm>
          <a:prstGeom prst="rect">
            <a:avLst/>
          </a:prstGeom>
        </p:spPr>
      </p:pic>
      <p:sp>
        <p:nvSpPr>
          <p:cNvPr id="95" name="TextBox 94"/>
          <p:cNvSpPr txBox="1"/>
          <p:nvPr/>
        </p:nvSpPr>
        <p:spPr>
          <a:xfrm>
            <a:off x="35195807" y="5975973"/>
            <a:ext cx="8923993"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i="1" dirty="0">
                <a:latin typeface="Arial" panose="020B0604020202020204" pitchFamily="34" charset="0"/>
                <a:cs typeface="Arial" panose="020B0604020202020204" pitchFamily="34" charset="0"/>
              </a:rPr>
              <a:t>5. </a:t>
            </a:r>
            <a:r>
              <a:rPr lang="en-US" sz="3600" b="1" i="1" u="sng" dirty="0">
                <a:latin typeface="Arial" panose="020B0604020202020204" pitchFamily="34" charset="0"/>
                <a:cs typeface="Arial" panose="020B0604020202020204" pitchFamily="34" charset="0"/>
              </a:rPr>
              <a:t>Bulk Chemical Analyses</a:t>
            </a:r>
            <a:r>
              <a:rPr lang="en-US" sz="3600" b="1" i="1" dirty="0">
                <a:latin typeface="Arial" panose="020B0604020202020204" pitchFamily="34" charset="0"/>
                <a:cs typeface="Arial" panose="020B0604020202020204" pitchFamily="34" charset="0"/>
              </a:rPr>
              <a:t> (powder)</a:t>
            </a:r>
            <a:endParaRPr lang="en-US" sz="3600" u="sng" dirty="0">
              <a:latin typeface="Times New Roman" panose="02020603050405020304" pitchFamily="18" charset="0"/>
              <a:cs typeface="Times New Roman" panose="02020603050405020304" pitchFamily="18" charset="0"/>
            </a:endParaRPr>
          </a:p>
        </p:txBody>
      </p:sp>
      <p:sp>
        <p:nvSpPr>
          <p:cNvPr id="96" name="TextBox 95"/>
          <p:cNvSpPr txBox="1"/>
          <p:nvPr/>
        </p:nvSpPr>
        <p:spPr>
          <a:xfrm>
            <a:off x="35016967" y="19321885"/>
            <a:ext cx="10005297"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Figure 10: </a:t>
            </a:r>
            <a:r>
              <a:rPr lang="en-US" sz="2400" dirty="0">
                <a:latin typeface="Arial" panose="020B0604020202020204" pitchFamily="34" charset="0"/>
                <a:cs typeface="Arial" panose="020B0604020202020204" pitchFamily="34" charset="0"/>
              </a:rPr>
              <a:t>Total Alkali Silica plot (TAS) for Central Andean lavas.</a:t>
            </a:r>
          </a:p>
        </p:txBody>
      </p:sp>
      <p:sp>
        <p:nvSpPr>
          <p:cNvPr id="97" name="Rectangle 96"/>
          <p:cNvSpPr/>
          <p:nvPr/>
        </p:nvSpPr>
        <p:spPr>
          <a:xfrm>
            <a:off x="35038652" y="30974671"/>
            <a:ext cx="10092920" cy="4329120"/>
          </a:xfrm>
          <a:prstGeom prst="rect">
            <a:avLst/>
          </a:prstGeom>
          <a:noFill/>
          <a:ln w="889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281986" y="24625693"/>
            <a:ext cx="12473323" cy="5940440"/>
          </a:xfrm>
          <a:prstGeom prst="rect">
            <a:avLst/>
          </a:prstGeom>
        </p:spPr>
      </p:pic>
      <p:pic>
        <p:nvPicPr>
          <p:cNvPr id="9" name="Picture 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334972" y="24762899"/>
            <a:ext cx="4897773" cy="3673329"/>
          </a:xfrm>
          <a:prstGeom prst="rect">
            <a:avLst/>
          </a:prstGeom>
        </p:spPr>
      </p:pic>
      <p:pic>
        <p:nvPicPr>
          <p:cNvPr id="30" name="Picture 2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389153" y="24776028"/>
            <a:ext cx="4862760" cy="3647070"/>
          </a:xfrm>
          <a:prstGeom prst="rect">
            <a:avLst/>
          </a:prstGeom>
        </p:spPr>
      </p:pic>
      <p:pic>
        <p:nvPicPr>
          <p:cNvPr id="36" name="Picture 3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334972" y="29150561"/>
            <a:ext cx="4897773" cy="3673330"/>
          </a:xfrm>
          <a:prstGeom prst="rect">
            <a:avLst/>
          </a:prstGeom>
        </p:spPr>
      </p:pic>
      <p:pic>
        <p:nvPicPr>
          <p:cNvPr id="40" name="Picture 3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363062" y="29150561"/>
            <a:ext cx="4897773" cy="3673330"/>
          </a:xfrm>
          <a:prstGeom prst="rect">
            <a:avLst/>
          </a:prstGeom>
        </p:spPr>
      </p:pic>
      <p:sp>
        <p:nvSpPr>
          <p:cNvPr id="53" name="TextBox 52"/>
          <p:cNvSpPr txBox="1"/>
          <p:nvPr/>
        </p:nvSpPr>
        <p:spPr>
          <a:xfrm>
            <a:off x="13324184" y="29995890"/>
            <a:ext cx="3344479" cy="477054"/>
          </a:xfrm>
          <a:prstGeom prst="rect">
            <a:avLst/>
          </a:prstGeom>
          <a:noFill/>
        </p:spPr>
        <p:txBody>
          <a:bodyPr wrap="square" rtlCol="0">
            <a:spAutoFit/>
          </a:bodyPr>
          <a:lstStyle/>
          <a:p>
            <a:r>
              <a:rPr lang="en-US" sz="2500" b="1" dirty="0">
                <a:solidFill>
                  <a:schemeClr val="bg1"/>
                </a:solidFill>
                <a:latin typeface="Arial" panose="020B0604020202020204" pitchFamily="34" charset="0"/>
                <a:cs typeface="Arial" panose="020B0604020202020204" pitchFamily="34" charset="0"/>
              </a:rPr>
              <a:t>Amphibole</a:t>
            </a:r>
          </a:p>
        </p:txBody>
      </p:sp>
      <p:pic>
        <p:nvPicPr>
          <p:cNvPr id="56" name="Picture 55"/>
          <p:cNvPicPr>
            <a:picLocks noChangeAspect="1"/>
          </p:cNvPicPr>
          <p:nvPr/>
        </p:nvPicPr>
        <p:blipFill>
          <a:blip r:embed="rId25"/>
          <a:stretch>
            <a:fillRect/>
          </a:stretch>
        </p:blipFill>
        <p:spPr>
          <a:xfrm>
            <a:off x="16013289" y="28136475"/>
            <a:ext cx="1140051" cy="79255"/>
          </a:xfrm>
          <a:prstGeom prst="rect">
            <a:avLst/>
          </a:prstGeom>
        </p:spPr>
      </p:pic>
      <p:pic>
        <p:nvPicPr>
          <p:cNvPr id="59" name="Picture 58"/>
          <p:cNvPicPr>
            <a:picLocks noChangeAspect="1"/>
          </p:cNvPicPr>
          <p:nvPr/>
        </p:nvPicPr>
        <p:blipFill>
          <a:blip r:embed="rId25"/>
          <a:stretch>
            <a:fillRect/>
          </a:stretch>
        </p:blipFill>
        <p:spPr>
          <a:xfrm>
            <a:off x="14936535" y="28136475"/>
            <a:ext cx="1140051" cy="79255"/>
          </a:xfrm>
          <a:prstGeom prst="rect">
            <a:avLst/>
          </a:prstGeom>
        </p:spPr>
      </p:pic>
      <p:pic>
        <p:nvPicPr>
          <p:cNvPr id="2048" name="Picture 2047"/>
          <p:cNvPicPr>
            <a:picLocks noChangeAspect="1"/>
          </p:cNvPicPr>
          <p:nvPr/>
        </p:nvPicPr>
        <p:blipFill>
          <a:blip r:embed="rId25"/>
          <a:stretch>
            <a:fillRect/>
          </a:stretch>
        </p:blipFill>
        <p:spPr>
          <a:xfrm>
            <a:off x="21037074" y="32572714"/>
            <a:ext cx="1140051" cy="79255"/>
          </a:xfrm>
          <a:prstGeom prst="rect">
            <a:avLst/>
          </a:prstGeom>
        </p:spPr>
      </p:pic>
      <p:pic>
        <p:nvPicPr>
          <p:cNvPr id="2049" name="Picture 2048"/>
          <p:cNvPicPr>
            <a:picLocks noChangeAspect="1"/>
          </p:cNvPicPr>
          <p:nvPr/>
        </p:nvPicPr>
        <p:blipFill>
          <a:blip r:embed="rId25"/>
          <a:stretch>
            <a:fillRect/>
          </a:stretch>
        </p:blipFill>
        <p:spPr>
          <a:xfrm>
            <a:off x="19985426" y="32572714"/>
            <a:ext cx="1140051" cy="79255"/>
          </a:xfrm>
          <a:prstGeom prst="rect">
            <a:avLst/>
          </a:prstGeom>
        </p:spPr>
      </p:pic>
      <p:pic>
        <p:nvPicPr>
          <p:cNvPr id="2050" name="Picture 2049"/>
          <p:cNvPicPr>
            <a:picLocks noChangeAspect="1"/>
          </p:cNvPicPr>
          <p:nvPr/>
        </p:nvPicPr>
        <p:blipFill>
          <a:blip r:embed="rId25"/>
          <a:stretch>
            <a:fillRect/>
          </a:stretch>
        </p:blipFill>
        <p:spPr>
          <a:xfrm>
            <a:off x="21035304" y="28176102"/>
            <a:ext cx="1140051" cy="79255"/>
          </a:xfrm>
          <a:prstGeom prst="rect">
            <a:avLst/>
          </a:prstGeom>
        </p:spPr>
      </p:pic>
      <p:pic>
        <p:nvPicPr>
          <p:cNvPr id="2052" name="Picture 2051"/>
          <p:cNvPicPr>
            <a:picLocks noChangeAspect="1"/>
          </p:cNvPicPr>
          <p:nvPr/>
        </p:nvPicPr>
        <p:blipFill>
          <a:blip r:embed="rId25"/>
          <a:stretch>
            <a:fillRect/>
          </a:stretch>
        </p:blipFill>
        <p:spPr>
          <a:xfrm>
            <a:off x="19985427" y="28176102"/>
            <a:ext cx="1140051" cy="79255"/>
          </a:xfrm>
          <a:prstGeom prst="rect">
            <a:avLst/>
          </a:prstGeom>
        </p:spPr>
      </p:pic>
      <p:pic>
        <p:nvPicPr>
          <p:cNvPr id="2055" name="Picture 2054"/>
          <p:cNvPicPr>
            <a:picLocks noChangeAspect="1"/>
          </p:cNvPicPr>
          <p:nvPr/>
        </p:nvPicPr>
        <p:blipFill>
          <a:blip r:embed="rId25"/>
          <a:stretch>
            <a:fillRect/>
          </a:stretch>
        </p:blipFill>
        <p:spPr>
          <a:xfrm>
            <a:off x="16007085" y="32588596"/>
            <a:ext cx="1140051" cy="79255"/>
          </a:xfrm>
          <a:prstGeom prst="rect">
            <a:avLst/>
          </a:prstGeom>
        </p:spPr>
      </p:pic>
      <p:pic>
        <p:nvPicPr>
          <p:cNvPr id="2056" name="Picture 2055"/>
          <p:cNvPicPr>
            <a:picLocks noChangeAspect="1"/>
          </p:cNvPicPr>
          <p:nvPr/>
        </p:nvPicPr>
        <p:blipFill>
          <a:blip r:embed="rId25"/>
          <a:stretch>
            <a:fillRect/>
          </a:stretch>
        </p:blipFill>
        <p:spPr>
          <a:xfrm>
            <a:off x="14922659" y="32588595"/>
            <a:ext cx="1140051" cy="79255"/>
          </a:xfrm>
          <a:prstGeom prst="rect">
            <a:avLst/>
          </a:prstGeom>
        </p:spPr>
      </p:pic>
      <p:sp>
        <p:nvSpPr>
          <p:cNvPr id="2059" name="TextBox 2058"/>
          <p:cNvSpPr txBox="1"/>
          <p:nvPr/>
        </p:nvSpPr>
        <p:spPr>
          <a:xfrm>
            <a:off x="15496899" y="27738676"/>
            <a:ext cx="1230957" cy="477054"/>
          </a:xfrm>
          <a:prstGeom prst="rect">
            <a:avLst/>
          </a:prstGeom>
          <a:noFill/>
        </p:spPr>
        <p:txBody>
          <a:bodyPr wrap="square" rtlCol="0">
            <a:spAutoFit/>
          </a:bodyPr>
          <a:lstStyle/>
          <a:p>
            <a:r>
              <a:rPr lang="en-US" sz="2500" b="1" dirty="0">
                <a:solidFill>
                  <a:schemeClr val="bg1"/>
                </a:solidFill>
                <a:latin typeface="Times New Roman" panose="02020603050405020304" pitchFamily="18" charset="0"/>
                <a:cs typeface="Times New Roman" panose="02020603050405020304" pitchFamily="18" charset="0"/>
              </a:rPr>
              <a:t>200µm</a:t>
            </a:r>
          </a:p>
        </p:txBody>
      </p:sp>
      <p:sp>
        <p:nvSpPr>
          <p:cNvPr id="104" name="TextBox 103"/>
          <p:cNvSpPr txBox="1"/>
          <p:nvPr/>
        </p:nvSpPr>
        <p:spPr>
          <a:xfrm>
            <a:off x="20548279" y="27759700"/>
            <a:ext cx="1230957" cy="477054"/>
          </a:xfrm>
          <a:prstGeom prst="rect">
            <a:avLst/>
          </a:prstGeom>
          <a:noFill/>
        </p:spPr>
        <p:txBody>
          <a:bodyPr wrap="square" rtlCol="0">
            <a:spAutoFit/>
          </a:bodyPr>
          <a:lstStyle/>
          <a:p>
            <a:r>
              <a:rPr lang="en-US" sz="2500" b="1" dirty="0">
                <a:solidFill>
                  <a:schemeClr val="bg1"/>
                </a:solidFill>
                <a:latin typeface="Times New Roman" panose="02020603050405020304" pitchFamily="18" charset="0"/>
                <a:cs typeface="Times New Roman" panose="02020603050405020304" pitchFamily="18" charset="0"/>
              </a:rPr>
              <a:t>200µm</a:t>
            </a:r>
          </a:p>
        </p:txBody>
      </p:sp>
      <p:cxnSp>
        <p:nvCxnSpPr>
          <p:cNvPr id="2066" name="Straight Arrow Connector 2065"/>
          <p:cNvCxnSpPr/>
          <p:nvPr/>
        </p:nvCxnSpPr>
        <p:spPr>
          <a:xfrm>
            <a:off x="13672038" y="25583298"/>
            <a:ext cx="382165" cy="52995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068" name="Picture 2067"/>
          <p:cNvPicPr>
            <a:picLocks noChangeAspect="1"/>
          </p:cNvPicPr>
          <p:nvPr/>
        </p:nvPicPr>
        <p:blipFill>
          <a:blip r:embed="rId26"/>
          <a:stretch>
            <a:fillRect/>
          </a:stretch>
        </p:blipFill>
        <p:spPr>
          <a:xfrm>
            <a:off x="18755707" y="30783692"/>
            <a:ext cx="2042337" cy="664522"/>
          </a:xfrm>
          <a:prstGeom prst="rect">
            <a:avLst/>
          </a:prstGeom>
          <a:noFill/>
        </p:spPr>
      </p:pic>
      <p:sp>
        <p:nvSpPr>
          <p:cNvPr id="2070" name="TextBox 2069"/>
          <p:cNvSpPr txBox="1"/>
          <p:nvPr/>
        </p:nvSpPr>
        <p:spPr>
          <a:xfrm>
            <a:off x="12321794" y="28016830"/>
            <a:ext cx="536225" cy="477054"/>
          </a:xfrm>
          <a:prstGeom prst="rect">
            <a:avLst/>
          </a:prstGeom>
          <a:noFill/>
        </p:spPr>
        <p:txBody>
          <a:bodyPr wrap="square" rtlCol="0">
            <a:spAutoFit/>
          </a:bodyPr>
          <a:lstStyle/>
          <a:p>
            <a:r>
              <a:rPr lang="en-US" sz="2500" b="1" dirty="0">
                <a:solidFill>
                  <a:schemeClr val="bg1"/>
                </a:solidFill>
                <a:latin typeface="Arial" panose="020B0604020202020204" pitchFamily="34" charset="0"/>
                <a:cs typeface="Arial" panose="020B0604020202020204" pitchFamily="34" charset="0"/>
              </a:rPr>
              <a:t>A</a:t>
            </a:r>
          </a:p>
        </p:txBody>
      </p:sp>
      <p:sp>
        <p:nvSpPr>
          <p:cNvPr id="2074" name="TextBox 2073"/>
          <p:cNvSpPr txBox="1"/>
          <p:nvPr/>
        </p:nvSpPr>
        <p:spPr>
          <a:xfrm>
            <a:off x="17389153" y="27977203"/>
            <a:ext cx="816785" cy="477054"/>
          </a:xfrm>
          <a:prstGeom prst="rect">
            <a:avLst/>
          </a:prstGeom>
          <a:noFill/>
        </p:spPr>
        <p:txBody>
          <a:bodyPr wrap="square" rtlCol="0">
            <a:spAutoFit/>
          </a:bodyPr>
          <a:lstStyle/>
          <a:p>
            <a:r>
              <a:rPr lang="en-US" sz="2500" b="1" dirty="0">
                <a:solidFill>
                  <a:schemeClr val="bg1"/>
                </a:solidFill>
                <a:latin typeface="Arial" panose="020B0604020202020204" pitchFamily="34" charset="0"/>
                <a:cs typeface="Arial" panose="020B0604020202020204" pitchFamily="34" charset="0"/>
              </a:rPr>
              <a:t>B</a:t>
            </a:r>
          </a:p>
        </p:txBody>
      </p:sp>
      <p:sp>
        <p:nvSpPr>
          <p:cNvPr id="2075" name="TextBox 2074"/>
          <p:cNvSpPr txBox="1"/>
          <p:nvPr/>
        </p:nvSpPr>
        <p:spPr>
          <a:xfrm>
            <a:off x="12336551" y="32398540"/>
            <a:ext cx="653671" cy="477054"/>
          </a:xfrm>
          <a:prstGeom prst="rect">
            <a:avLst/>
          </a:prstGeom>
          <a:noFill/>
        </p:spPr>
        <p:txBody>
          <a:bodyPr wrap="square" rtlCol="0">
            <a:spAutoFit/>
          </a:bodyPr>
          <a:lstStyle/>
          <a:p>
            <a:r>
              <a:rPr lang="en-US" sz="2500" b="1" dirty="0">
                <a:solidFill>
                  <a:schemeClr val="bg1"/>
                </a:solidFill>
                <a:latin typeface="Arial" panose="020B0604020202020204" pitchFamily="34" charset="0"/>
                <a:cs typeface="Arial" panose="020B0604020202020204" pitchFamily="34" charset="0"/>
              </a:rPr>
              <a:t>C</a:t>
            </a:r>
          </a:p>
        </p:txBody>
      </p:sp>
      <p:sp>
        <p:nvSpPr>
          <p:cNvPr id="2076" name="TextBox 2075"/>
          <p:cNvSpPr txBox="1"/>
          <p:nvPr/>
        </p:nvSpPr>
        <p:spPr>
          <a:xfrm>
            <a:off x="17420658" y="32398540"/>
            <a:ext cx="527052" cy="477054"/>
          </a:xfrm>
          <a:prstGeom prst="rect">
            <a:avLst/>
          </a:prstGeom>
          <a:noFill/>
        </p:spPr>
        <p:txBody>
          <a:bodyPr wrap="square" rtlCol="0">
            <a:spAutoFit/>
          </a:bodyPr>
          <a:lstStyle/>
          <a:p>
            <a:r>
              <a:rPr lang="en-US" sz="2500" b="1" dirty="0">
                <a:solidFill>
                  <a:schemeClr val="bg1"/>
                </a:solidFill>
                <a:latin typeface="Arial" panose="020B0604020202020204" pitchFamily="34" charset="0"/>
                <a:cs typeface="Arial" panose="020B0604020202020204" pitchFamily="34" charset="0"/>
              </a:rPr>
              <a:t>D</a:t>
            </a:r>
          </a:p>
        </p:txBody>
      </p:sp>
      <p:sp>
        <p:nvSpPr>
          <p:cNvPr id="2077" name="TextBox 2076"/>
          <p:cNvSpPr txBox="1"/>
          <p:nvPr/>
        </p:nvSpPr>
        <p:spPr>
          <a:xfrm>
            <a:off x="12267850" y="32929057"/>
            <a:ext cx="9960192" cy="2308324"/>
          </a:xfrm>
          <a:prstGeom prst="rect">
            <a:avLst/>
          </a:prstGeom>
          <a:noFill/>
        </p:spPr>
        <p:txBody>
          <a:bodyPr wrap="square" rtlCol="0">
            <a:spAutoFit/>
          </a:bodyPr>
          <a:lstStyle/>
          <a:p>
            <a:pPr lvl="0" algn="just"/>
            <a:r>
              <a:rPr lang="en-US" sz="2400" b="1" dirty="0">
                <a:solidFill>
                  <a:prstClr val="black"/>
                </a:solidFill>
                <a:latin typeface="Arial" panose="020B0604020202020204" pitchFamily="34" charset="0"/>
                <a:cs typeface="Arial" panose="020B0604020202020204" pitchFamily="34" charset="0"/>
              </a:rPr>
              <a:t>Figure 8 A-D: </a:t>
            </a:r>
            <a:r>
              <a:rPr lang="en-US" sz="2400" dirty="0">
                <a:solidFill>
                  <a:prstClr val="black"/>
                </a:solidFill>
                <a:latin typeface="Arial" panose="020B0604020202020204" pitchFamily="34" charset="0"/>
                <a:cs typeface="Arial" panose="020B0604020202020204" pitchFamily="34" charset="0"/>
              </a:rPr>
              <a:t>SEM images of amphiboles from sample QMNI_CS (see figure 12) showing illustrating again the characteristic cleavage planes (124º, 56º), and likely dehydration rims (Fe-oxides + pyroxene). No evidence of chemical zonation is observed. Images were collected at the Center for Advanced microscopy and Imaging (CAMI) at Miami University </a:t>
            </a:r>
          </a:p>
        </p:txBody>
      </p:sp>
      <p:grpSp>
        <p:nvGrpSpPr>
          <p:cNvPr id="17" name="Group 16">
            <a:extLst>
              <a:ext uri="{FF2B5EF4-FFF2-40B4-BE49-F238E27FC236}">
                <a16:creationId xmlns:a16="http://schemas.microsoft.com/office/drawing/2014/main" id="{FA504F1A-7CA7-E549-A7F3-3C036C48896D}"/>
              </a:ext>
            </a:extLst>
          </p:cNvPr>
          <p:cNvGrpSpPr/>
          <p:nvPr/>
        </p:nvGrpSpPr>
        <p:grpSpPr>
          <a:xfrm>
            <a:off x="22440067" y="30560676"/>
            <a:ext cx="8163049" cy="4634900"/>
            <a:chOff x="22440067" y="30519112"/>
            <a:chExt cx="8163049" cy="4634900"/>
          </a:xfrm>
        </p:grpSpPr>
        <p:pic>
          <p:nvPicPr>
            <p:cNvPr id="2069" name="Picture 2068"/>
            <p:cNvPicPr>
              <a:picLocks noChangeAspect="1"/>
            </p:cNvPicPr>
            <p:nvPr/>
          </p:nvPicPr>
          <p:blipFill rotWithShape="1">
            <a:blip r:embed="rId27" cstate="print">
              <a:extLst>
                <a:ext uri="{28A0092B-C50C-407E-A947-70E740481C1C}">
                  <a14:useLocalDpi xmlns:a14="http://schemas.microsoft.com/office/drawing/2010/main" val="0"/>
                </a:ext>
              </a:extLst>
            </a:blip>
            <a:srcRect r="28835" b="3176"/>
            <a:stretch/>
          </p:blipFill>
          <p:spPr>
            <a:xfrm rot="16200000">
              <a:off x="24204142" y="28755037"/>
              <a:ext cx="4634900" cy="8163049"/>
            </a:xfrm>
            <a:prstGeom prst="rect">
              <a:avLst/>
            </a:prstGeom>
          </p:spPr>
        </p:pic>
        <p:sp>
          <p:nvSpPr>
            <p:cNvPr id="2078" name="Hexagon 2077"/>
            <p:cNvSpPr/>
            <p:nvPr/>
          </p:nvSpPr>
          <p:spPr>
            <a:xfrm>
              <a:off x="28326266" y="33320132"/>
              <a:ext cx="229354" cy="190237"/>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9" name="TextBox 2078"/>
            <p:cNvSpPr txBox="1"/>
            <p:nvPr/>
          </p:nvSpPr>
          <p:spPr>
            <a:xfrm>
              <a:off x="28518262" y="33161336"/>
              <a:ext cx="235390" cy="477054"/>
            </a:xfrm>
            <a:prstGeom prst="rect">
              <a:avLst/>
            </a:prstGeom>
            <a:noFill/>
          </p:spPr>
          <p:txBody>
            <a:bodyPr wrap="square" rtlCol="0">
              <a:spAutoFit/>
            </a:bodyPr>
            <a:lstStyle/>
            <a:p>
              <a:r>
                <a:rPr lang="en-US" sz="2500" b="1" dirty="0">
                  <a:solidFill>
                    <a:schemeClr val="bg1"/>
                  </a:solidFill>
                  <a:latin typeface="Arial" panose="020B0604020202020204" pitchFamily="34" charset="0"/>
                  <a:cs typeface="Arial" panose="020B0604020202020204" pitchFamily="34" charset="0"/>
                </a:rPr>
                <a:t>A</a:t>
              </a:r>
            </a:p>
          </p:txBody>
        </p:sp>
        <p:sp>
          <p:nvSpPr>
            <p:cNvPr id="67" name="Hexagon 66"/>
            <p:cNvSpPr/>
            <p:nvPr/>
          </p:nvSpPr>
          <p:spPr>
            <a:xfrm>
              <a:off x="25709940" y="34760113"/>
              <a:ext cx="245500" cy="231268"/>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9" name="TextBox 68"/>
            <p:cNvSpPr txBox="1"/>
            <p:nvPr/>
          </p:nvSpPr>
          <p:spPr>
            <a:xfrm>
              <a:off x="25876122" y="34604290"/>
              <a:ext cx="337417" cy="477054"/>
            </a:xfrm>
            <a:prstGeom prst="rect">
              <a:avLst/>
            </a:prstGeom>
            <a:noFill/>
          </p:spPr>
          <p:txBody>
            <a:bodyPr wrap="square" rtlCol="0">
              <a:spAutoFit/>
            </a:bodyPr>
            <a:lstStyle/>
            <a:p>
              <a:r>
                <a:rPr lang="en-US" sz="2500" b="1" dirty="0">
                  <a:solidFill>
                    <a:schemeClr val="bg1"/>
                  </a:solidFill>
                  <a:latin typeface="Times New Roman" panose="02020603050405020304" pitchFamily="18" charset="0"/>
                  <a:cs typeface="Times New Roman" panose="02020603050405020304" pitchFamily="18" charset="0"/>
                </a:rPr>
                <a:t>B</a:t>
              </a:r>
            </a:p>
          </p:txBody>
        </p:sp>
        <p:sp>
          <p:nvSpPr>
            <p:cNvPr id="70" name="Hexagon 69"/>
            <p:cNvSpPr/>
            <p:nvPr/>
          </p:nvSpPr>
          <p:spPr>
            <a:xfrm>
              <a:off x="27492486" y="30918817"/>
              <a:ext cx="344393" cy="27752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27766450" y="30875043"/>
              <a:ext cx="455421" cy="477054"/>
            </a:xfrm>
            <a:prstGeom prst="rect">
              <a:avLst/>
            </a:prstGeom>
            <a:noFill/>
          </p:spPr>
          <p:txBody>
            <a:bodyPr wrap="square" rtlCol="0">
              <a:spAutoFit/>
            </a:bodyPr>
            <a:lstStyle/>
            <a:p>
              <a:r>
                <a:rPr lang="en-US" sz="2500" b="1" dirty="0">
                  <a:solidFill>
                    <a:schemeClr val="bg1"/>
                  </a:solidFill>
                  <a:latin typeface="Times New Roman" panose="02020603050405020304" pitchFamily="18" charset="0"/>
                  <a:cs typeface="Times New Roman" panose="02020603050405020304" pitchFamily="18" charset="0"/>
                </a:rPr>
                <a:t>C</a:t>
              </a:r>
            </a:p>
          </p:txBody>
        </p:sp>
        <p:sp>
          <p:nvSpPr>
            <p:cNvPr id="74" name="Hexagon 73"/>
            <p:cNvSpPr/>
            <p:nvPr/>
          </p:nvSpPr>
          <p:spPr>
            <a:xfrm>
              <a:off x="23153997" y="33127236"/>
              <a:ext cx="274242" cy="253702"/>
            </a:xfrm>
            <a:prstGeom prst="hexag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23381137" y="32985996"/>
              <a:ext cx="404077" cy="477054"/>
            </a:xfrm>
            <a:prstGeom prst="rect">
              <a:avLst/>
            </a:prstGeom>
            <a:noFill/>
          </p:spPr>
          <p:txBody>
            <a:bodyPr wrap="square" rtlCol="0">
              <a:spAutoFit/>
            </a:bodyPr>
            <a:lstStyle/>
            <a:p>
              <a:r>
                <a:rPr lang="en-US" sz="2500" b="1" dirty="0">
                  <a:solidFill>
                    <a:schemeClr val="bg1"/>
                  </a:solidFill>
                  <a:latin typeface="Times New Roman" panose="02020603050405020304" pitchFamily="18" charset="0"/>
                  <a:cs typeface="Times New Roman" panose="02020603050405020304" pitchFamily="18" charset="0"/>
                </a:rPr>
                <a:t>D</a:t>
              </a:r>
            </a:p>
          </p:txBody>
        </p:sp>
      </p:grpSp>
      <p:sp>
        <p:nvSpPr>
          <p:cNvPr id="90" name="TextBox 89"/>
          <p:cNvSpPr txBox="1"/>
          <p:nvPr/>
        </p:nvSpPr>
        <p:spPr>
          <a:xfrm>
            <a:off x="23881790" y="38709600"/>
            <a:ext cx="184731" cy="477054"/>
          </a:xfrm>
          <a:prstGeom prst="rect">
            <a:avLst/>
          </a:prstGeom>
          <a:noFill/>
        </p:spPr>
        <p:txBody>
          <a:bodyPr wrap="none" rtlCol="0">
            <a:spAutoFit/>
          </a:bodyPr>
          <a:lstStyle/>
          <a:p>
            <a:endParaRPr lang="en-US" sz="2500" dirty="0">
              <a:latin typeface="Times New Roman" panose="02020603050405020304" pitchFamily="18" charset="0"/>
              <a:cs typeface="Times New Roman" panose="02020603050405020304" pitchFamily="18" charset="0"/>
            </a:endParaRPr>
          </a:p>
        </p:txBody>
      </p:sp>
      <p:sp>
        <p:nvSpPr>
          <p:cNvPr id="91" name="TextBox 90"/>
          <p:cNvSpPr txBox="1"/>
          <p:nvPr/>
        </p:nvSpPr>
        <p:spPr>
          <a:xfrm>
            <a:off x="30668970" y="31668028"/>
            <a:ext cx="4143234" cy="3554819"/>
          </a:xfrm>
          <a:prstGeom prst="rect">
            <a:avLst/>
          </a:prstGeom>
          <a:noFill/>
        </p:spPr>
        <p:txBody>
          <a:bodyPr wrap="square" rtlCol="0">
            <a:spAutoFit/>
          </a:bodyPr>
          <a:lstStyle/>
          <a:p>
            <a:r>
              <a:rPr lang="en-US" sz="2500" b="1" dirty="0">
                <a:latin typeface="Arial" panose="020B0604020202020204" pitchFamily="34" charset="0"/>
                <a:cs typeface="Arial" panose="020B0604020202020204" pitchFamily="34" charset="0"/>
              </a:rPr>
              <a:t>Figure 9: </a:t>
            </a:r>
            <a:r>
              <a:rPr lang="en-US" sz="2500" i="1" dirty="0">
                <a:latin typeface="Arial" panose="020B0604020202020204" pitchFamily="34" charset="0"/>
                <a:cs typeface="Arial" panose="020B0604020202020204" pitchFamily="34" charset="0"/>
              </a:rPr>
              <a:t>(left)</a:t>
            </a:r>
            <a:r>
              <a:rPr lang="en-US" sz="2500" b="1" dirty="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Image illustrating the location of the SEM-imaged amphibole crystals A-D </a:t>
            </a:r>
            <a:r>
              <a:rPr lang="en-US" sz="2500" b="1" dirty="0">
                <a:latin typeface="Arial" panose="020B0604020202020204" pitchFamily="34" charset="0"/>
                <a:cs typeface="Arial" panose="020B0604020202020204" pitchFamily="34" charset="0"/>
              </a:rPr>
              <a:t>(Figure 8). </a:t>
            </a:r>
          </a:p>
          <a:p>
            <a:r>
              <a:rPr lang="en-US" sz="2500" dirty="0">
                <a:latin typeface="Arial" panose="020B0604020202020204" pitchFamily="34" charset="0"/>
                <a:cs typeface="Arial" panose="020B0604020202020204" pitchFamily="34" charset="0"/>
              </a:rPr>
              <a:t>All crystals are located on thin section QMNI_CS. Obtained through mineral mapping via optical microscopy.  </a:t>
            </a:r>
            <a:r>
              <a:rPr lang="en-US" sz="2500" b="1" dirty="0">
                <a:latin typeface="Arial" panose="020B0604020202020204" pitchFamily="34" charset="0"/>
                <a:cs typeface="Arial" panose="020B0604020202020204" pitchFamily="34" charset="0"/>
              </a:rPr>
              <a:t> </a:t>
            </a:r>
          </a:p>
        </p:txBody>
      </p:sp>
      <p:pic>
        <p:nvPicPr>
          <p:cNvPr id="114" name="Picture 113">
            <a:extLst>
              <a:ext uri="{FF2B5EF4-FFF2-40B4-BE49-F238E27FC236}">
                <a16:creationId xmlns:a16="http://schemas.microsoft.com/office/drawing/2014/main" id="{0ED8AE82-D6CA-FC42-ADD6-112BA98871E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757139" y="1476021"/>
            <a:ext cx="2366743" cy="2320787"/>
          </a:xfrm>
          <a:prstGeom prst="rect">
            <a:avLst/>
          </a:prstGeom>
        </p:spPr>
      </p:pic>
      <p:pic>
        <p:nvPicPr>
          <p:cNvPr id="18" name="Picture 17">
            <a:extLst>
              <a:ext uri="{FF2B5EF4-FFF2-40B4-BE49-F238E27FC236}">
                <a16:creationId xmlns:a16="http://schemas.microsoft.com/office/drawing/2014/main" id="{D251FB8F-BAE9-2C4B-BA29-D55D270B8D8F}"/>
              </a:ext>
            </a:extLst>
          </p:cNvPr>
          <p:cNvPicPr>
            <a:picLocks noChangeAspect="1"/>
          </p:cNvPicPr>
          <p:nvPr/>
        </p:nvPicPr>
        <p:blipFill rotWithShape="1">
          <a:blip r:embed="rId29">
            <a:extLst>
              <a:ext uri="{28A0092B-C50C-407E-A947-70E740481C1C}">
                <a14:useLocalDpi xmlns:a14="http://schemas.microsoft.com/office/drawing/2010/main" val="0"/>
              </a:ext>
            </a:extLst>
          </a:blip>
          <a:srcRect l="3365" t="10680" b="14442"/>
          <a:stretch/>
        </p:blipFill>
        <p:spPr>
          <a:xfrm>
            <a:off x="36976724" y="3387016"/>
            <a:ext cx="5805101" cy="1181434"/>
          </a:xfrm>
          <a:prstGeom prst="rect">
            <a:avLst/>
          </a:prstGeom>
          <a:ln>
            <a:solidFill>
              <a:schemeClr val="tx1"/>
            </a:solidFill>
          </a:ln>
        </p:spPr>
      </p:pic>
      <p:pic>
        <p:nvPicPr>
          <p:cNvPr id="16" name="Picture 15">
            <a:extLst>
              <a:ext uri="{FF2B5EF4-FFF2-40B4-BE49-F238E27FC236}">
                <a16:creationId xmlns:a16="http://schemas.microsoft.com/office/drawing/2014/main" id="{B4542155-C8D0-4541-BBDF-BAF937333041}"/>
              </a:ext>
            </a:extLst>
          </p:cNvPr>
          <p:cNvPicPr>
            <a:picLocks noChangeAspect="1"/>
          </p:cNvPicPr>
          <p:nvPr/>
        </p:nvPicPr>
        <p:blipFill>
          <a:blip r:embed="rId30"/>
          <a:stretch>
            <a:fillRect/>
          </a:stretch>
        </p:blipFill>
        <p:spPr>
          <a:xfrm>
            <a:off x="42346315" y="1664954"/>
            <a:ext cx="2675949" cy="1427754"/>
          </a:xfrm>
          <a:prstGeom prst="rect">
            <a:avLst/>
          </a:prstGeom>
          <a:ln>
            <a:solidFill>
              <a:schemeClr val="tx1"/>
            </a:solidFill>
          </a:ln>
        </p:spPr>
      </p:pic>
      <p:sp>
        <p:nvSpPr>
          <p:cNvPr id="80" name="TextBox 79">
            <a:extLst>
              <a:ext uri="{FF2B5EF4-FFF2-40B4-BE49-F238E27FC236}">
                <a16:creationId xmlns:a16="http://schemas.microsoft.com/office/drawing/2014/main" id="{AED8895A-C7B0-2543-A57A-EBF754BF1CEF}"/>
              </a:ext>
            </a:extLst>
          </p:cNvPr>
          <p:cNvSpPr txBox="1"/>
          <p:nvPr/>
        </p:nvSpPr>
        <p:spPr>
          <a:xfrm>
            <a:off x="12417108" y="14310214"/>
            <a:ext cx="22282038"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Figure 3a: </a:t>
            </a:r>
            <a:r>
              <a:rPr lang="en-US" sz="2400" dirty="0">
                <a:latin typeface="Arial" panose="020B0604020202020204" pitchFamily="34" charset="0"/>
                <a:cs typeface="Arial" panose="020B0604020202020204" pitchFamily="34" charset="0"/>
              </a:rPr>
              <a:t>Amphibole crystals (PPL)      </a:t>
            </a:r>
            <a:r>
              <a:rPr lang="en-US" sz="2400" b="1" dirty="0">
                <a:latin typeface="Arial" panose="020B0604020202020204" pitchFamily="34" charset="0"/>
                <a:cs typeface="Arial" panose="020B0604020202020204" pitchFamily="34" charset="0"/>
              </a:rPr>
              <a:t>Figure 4a: </a:t>
            </a:r>
            <a:r>
              <a:rPr lang="en-US" sz="2400" dirty="0">
                <a:latin typeface="Arial" panose="020B0604020202020204" pitchFamily="34" charset="0"/>
                <a:cs typeface="Arial" panose="020B0604020202020204" pitchFamily="34" charset="0"/>
              </a:rPr>
              <a:t>Plagioclase Feldspar (PPL)  </a:t>
            </a:r>
            <a:r>
              <a:rPr lang="en-US" sz="2400" b="1" dirty="0">
                <a:latin typeface="Arial" panose="020B0604020202020204" pitchFamily="34" charset="0"/>
                <a:cs typeface="Arial" panose="020B0604020202020204" pitchFamily="34" charset="0"/>
              </a:rPr>
              <a:t>Figure 5a: </a:t>
            </a:r>
            <a:r>
              <a:rPr lang="en-US" sz="2400" dirty="0">
                <a:latin typeface="Arial" panose="020B0604020202020204" pitchFamily="34" charset="0"/>
                <a:cs typeface="Arial" panose="020B0604020202020204" pitchFamily="34" charset="0"/>
              </a:rPr>
              <a:t>Amphibole cleavage (124</a:t>
            </a:r>
            <a:r>
              <a:rPr lang="en-US" sz="2400" baseline="30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56</a:t>
            </a:r>
            <a:r>
              <a:rPr lang="en-US" sz="2400" baseline="30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Figure 6a: </a:t>
            </a:r>
            <a:r>
              <a:rPr lang="en-US" sz="2400" dirty="0">
                <a:latin typeface="Arial" panose="020B0604020202020204" pitchFamily="34" charset="0"/>
                <a:cs typeface="Arial" panose="020B0604020202020204" pitchFamily="34" charset="0"/>
              </a:rPr>
              <a:t>Mafic enclaves: poikilitic</a:t>
            </a:r>
          </a:p>
          <a:p>
            <a:endParaRPr lang="en-US" sz="2400" dirty="0">
              <a:latin typeface="Times New Roman" panose="02020603050405020304" pitchFamily="18" charset="0"/>
              <a:cs typeface="Times New Roman" panose="02020603050405020304" pitchFamily="18" charset="0"/>
            </a:endParaRPr>
          </a:p>
        </p:txBody>
      </p:sp>
      <p:pic>
        <p:nvPicPr>
          <p:cNvPr id="129" name="Picture 14" descr="https://lh4.googleusercontent.com/zKTioTL33iGo8DHmChrTf4_ieqiAtFnLfnSIW9GGfKAZ4sa_m5_sbCd9SaRhRTvziuRBc13V6DLBgq9BpEfY3ifeQSTIhFwTuh7Ivhc8fwjkRsvwB58vyJLQ7VNUAak87j8IHjXm">
            <a:extLst>
              <a:ext uri="{FF2B5EF4-FFF2-40B4-BE49-F238E27FC236}">
                <a16:creationId xmlns:a16="http://schemas.microsoft.com/office/drawing/2014/main" id="{45E0B3EA-35AB-5540-8C82-491E1A8C20A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400" t="23201" r="2237" b="10653"/>
          <a:stretch/>
        </p:blipFill>
        <p:spPr bwMode="auto">
          <a:xfrm>
            <a:off x="31053730" y="7019693"/>
            <a:ext cx="3575762" cy="31113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30" name="Straight Connector 129">
            <a:extLst>
              <a:ext uri="{FF2B5EF4-FFF2-40B4-BE49-F238E27FC236}">
                <a16:creationId xmlns:a16="http://schemas.microsoft.com/office/drawing/2014/main" id="{4DC8D89A-A249-3C4E-BBC4-542C43488A4F}"/>
              </a:ext>
            </a:extLst>
          </p:cNvPr>
          <p:cNvCxnSpPr/>
          <p:nvPr/>
        </p:nvCxnSpPr>
        <p:spPr>
          <a:xfrm>
            <a:off x="27916311" y="14236639"/>
            <a:ext cx="109728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FD7F83AA-FD18-6640-BF6D-69AD6956F60F}"/>
              </a:ext>
            </a:extLst>
          </p:cNvPr>
          <p:cNvSpPr txBox="1"/>
          <p:nvPr/>
        </p:nvSpPr>
        <p:spPr>
          <a:xfrm>
            <a:off x="27921422" y="13784985"/>
            <a:ext cx="1099981" cy="477054"/>
          </a:xfrm>
          <a:prstGeom prst="rect">
            <a:avLst/>
          </a:prstGeom>
          <a:noFill/>
        </p:spPr>
        <p:txBody>
          <a:bodyPr wrap="none" rtlCol="0">
            <a:spAutoFit/>
          </a:bodyPr>
          <a:lstStyle/>
          <a:p>
            <a:r>
              <a:rPr lang="en-US" sz="2500" dirty="0">
                <a:solidFill>
                  <a:schemeClr val="bg1"/>
                </a:solidFill>
                <a:latin typeface="Times New Roman" panose="02020603050405020304" pitchFamily="18" charset="0"/>
                <a:cs typeface="Times New Roman" panose="02020603050405020304" pitchFamily="18" charset="0"/>
              </a:rPr>
              <a:t>100µm</a:t>
            </a:r>
          </a:p>
        </p:txBody>
      </p:sp>
      <p:cxnSp>
        <p:nvCxnSpPr>
          <p:cNvPr id="132" name="Straight Connector 131">
            <a:extLst>
              <a:ext uri="{FF2B5EF4-FFF2-40B4-BE49-F238E27FC236}">
                <a16:creationId xmlns:a16="http://schemas.microsoft.com/office/drawing/2014/main" id="{F6A5914D-354D-B742-93B9-65274D67A1F6}"/>
              </a:ext>
            </a:extLst>
          </p:cNvPr>
          <p:cNvCxnSpPr/>
          <p:nvPr/>
        </p:nvCxnSpPr>
        <p:spPr>
          <a:xfrm>
            <a:off x="16569616" y="14245940"/>
            <a:ext cx="109728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925E8D69-1FFE-9E4E-B8F1-E5EB81264AAC}"/>
              </a:ext>
            </a:extLst>
          </p:cNvPr>
          <p:cNvSpPr txBox="1"/>
          <p:nvPr/>
        </p:nvSpPr>
        <p:spPr>
          <a:xfrm>
            <a:off x="16574727" y="13794286"/>
            <a:ext cx="1099981" cy="477054"/>
          </a:xfrm>
          <a:prstGeom prst="rect">
            <a:avLst/>
          </a:prstGeom>
          <a:noFill/>
        </p:spPr>
        <p:txBody>
          <a:bodyPr wrap="none" rtlCol="0">
            <a:spAutoFit/>
          </a:bodyPr>
          <a:lstStyle/>
          <a:p>
            <a:r>
              <a:rPr lang="en-US" sz="2500" dirty="0">
                <a:solidFill>
                  <a:schemeClr val="bg1"/>
                </a:solidFill>
                <a:latin typeface="Times New Roman" panose="02020603050405020304" pitchFamily="18" charset="0"/>
                <a:cs typeface="Times New Roman" panose="02020603050405020304" pitchFamily="18" charset="0"/>
              </a:rPr>
              <a:t>100µm</a:t>
            </a:r>
          </a:p>
        </p:txBody>
      </p:sp>
      <p:sp>
        <p:nvSpPr>
          <p:cNvPr id="136" name="TextBox 135">
            <a:extLst>
              <a:ext uri="{FF2B5EF4-FFF2-40B4-BE49-F238E27FC236}">
                <a16:creationId xmlns:a16="http://schemas.microsoft.com/office/drawing/2014/main" id="{008A9FDD-E081-774C-9286-3A9130C1E8CA}"/>
              </a:ext>
            </a:extLst>
          </p:cNvPr>
          <p:cNvSpPr txBox="1"/>
          <p:nvPr/>
        </p:nvSpPr>
        <p:spPr>
          <a:xfrm>
            <a:off x="15499367" y="32105446"/>
            <a:ext cx="1230957" cy="477054"/>
          </a:xfrm>
          <a:prstGeom prst="rect">
            <a:avLst/>
          </a:prstGeom>
          <a:noFill/>
        </p:spPr>
        <p:txBody>
          <a:bodyPr wrap="square" rtlCol="0">
            <a:spAutoFit/>
          </a:bodyPr>
          <a:lstStyle/>
          <a:p>
            <a:r>
              <a:rPr lang="en-US" sz="2500" b="1" dirty="0">
                <a:solidFill>
                  <a:schemeClr val="bg1"/>
                </a:solidFill>
                <a:latin typeface="Times New Roman" panose="02020603050405020304" pitchFamily="18" charset="0"/>
                <a:cs typeface="Times New Roman" panose="02020603050405020304" pitchFamily="18" charset="0"/>
              </a:rPr>
              <a:t>200µm</a:t>
            </a:r>
          </a:p>
        </p:txBody>
      </p:sp>
      <p:sp>
        <p:nvSpPr>
          <p:cNvPr id="137" name="TextBox 136">
            <a:extLst>
              <a:ext uri="{FF2B5EF4-FFF2-40B4-BE49-F238E27FC236}">
                <a16:creationId xmlns:a16="http://schemas.microsoft.com/office/drawing/2014/main" id="{F8858259-E3B9-AE41-AB4B-E389D63464F4}"/>
              </a:ext>
            </a:extLst>
          </p:cNvPr>
          <p:cNvSpPr txBox="1"/>
          <p:nvPr/>
        </p:nvSpPr>
        <p:spPr>
          <a:xfrm>
            <a:off x="20521170" y="32128627"/>
            <a:ext cx="1230957" cy="477054"/>
          </a:xfrm>
          <a:prstGeom prst="rect">
            <a:avLst/>
          </a:prstGeom>
          <a:noFill/>
        </p:spPr>
        <p:txBody>
          <a:bodyPr wrap="square" rtlCol="0">
            <a:spAutoFit/>
          </a:bodyPr>
          <a:lstStyle/>
          <a:p>
            <a:r>
              <a:rPr lang="en-US" sz="2500" b="1" dirty="0">
                <a:solidFill>
                  <a:schemeClr val="bg1"/>
                </a:solidFill>
                <a:latin typeface="Times New Roman" panose="02020603050405020304" pitchFamily="18" charset="0"/>
                <a:cs typeface="Times New Roman" panose="02020603050405020304" pitchFamily="18" charset="0"/>
              </a:rPr>
              <a:t>200µm</a:t>
            </a:r>
          </a:p>
        </p:txBody>
      </p:sp>
      <p:sp>
        <p:nvSpPr>
          <p:cNvPr id="138" name="TextBox 137">
            <a:extLst>
              <a:ext uri="{FF2B5EF4-FFF2-40B4-BE49-F238E27FC236}">
                <a16:creationId xmlns:a16="http://schemas.microsoft.com/office/drawing/2014/main" id="{FF69E153-540E-394F-A2CC-706668EF9037}"/>
              </a:ext>
            </a:extLst>
          </p:cNvPr>
          <p:cNvSpPr txBox="1"/>
          <p:nvPr/>
        </p:nvSpPr>
        <p:spPr>
          <a:xfrm>
            <a:off x="12545776" y="25047383"/>
            <a:ext cx="3344479" cy="477054"/>
          </a:xfrm>
          <a:prstGeom prst="rect">
            <a:avLst/>
          </a:prstGeom>
          <a:noFill/>
        </p:spPr>
        <p:txBody>
          <a:bodyPr wrap="square" rtlCol="0">
            <a:spAutoFit/>
          </a:bodyPr>
          <a:lstStyle/>
          <a:p>
            <a:r>
              <a:rPr lang="en-US" sz="2500" b="1" dirty="0">
                <a:solidFill>
                  <a:schemeClr val="bg1"/>
                </a:solidFill>
                <a:latin typeface="Arial" panose="020B0604020202020204" pitchFamily="34" charset="0"/>
                <a:cs typeface="Arial" panose="020B0604020202020204" pitchFamily="34" charset="0"/>
              </a:rPr>
              <a:t>Amphibole</a:t>
            </a:r>
          </a:p>
        </p:txBody>
      </p:sp>
      <p:sp>
        <p:nvSpPr>
          <p:cNvPr id="139" name="TextBox 138">
            <a:extLst>
              <a:ext uri="{FF2B5EF4-FFF2-40B4-BE49-F238E27FC236}">
                <a16:creationId xmlns:a16="http://schemas.microsoft.com/office/drawing/2014/main" id="{89673003-893E-AD46-8A30-DB8C4AB319EB}"/>
              </a:ext>
            </a:extLst>
          </p:cNvPr>
          <p:cNvSpPr txBox="1"/>
          <p:nvPr/>
        </p:nvSpPr>
        <p:spPr>
          <a:xfrm>
            <a:off x="19239972" y="26603664"/>
            <a:ext cx="3344479" cy="477054"/>
          </a:xfrm>
          <a:prstGeom prst="rect">
            <a:avLst/>
          </a:prstGeom>
          <a:noFill/>
        </p:spPr>
        <p:txBody>
          <a:bodyPr wrap="square" rtlCol="0">
            <a:spAutoFit/>
          </a:bodyPr>
          <a:lstStyle/>
          <a:p>
            <a:r>
              <a:rPr lang="en-US" sz="2500" b="1" dirty="0">
                <a:solidFill>
                  <a:schemeClr val="bg1"/>
                </a:solidFill>
                <a:latin typeface="Arial" panose="020B0604020202020204" pitchFamily="34" charset="0"/>
                <a:cs typeface="Arial" panose="020B0604020202020204" pitchFamily="34" charset="0"/>
              </a:rPr>
              <a:t>Amphibole</a:t>
            </a:r>
          </a:p>
        </p:txBody>
      </p:sp>
      <p:sp>
        <p:nvSpPr>
          <p:cNvPr id="99" name="TextBox 98">
            <a:extLst>
              <a:ext uri="{FF2B5EF4-FFF2-40B4-BE49-F238E27FC236}">
                <a16:creationId xmlns:a16="http://schemas.microsoft.com/office/drawing/2014/main" id="{BFEB9CA6-A2A6-E24E-A2F0-45476781E879}"/>
              </a:ext>
            </a:extLst>
          </p:cNvPr>
          <p:cNvSpPr txBox="1"/>
          <p:nvPr/>
        </p:nvSpPr>
        <p:spPr>
          <a:xfrm>
            <a:off x="35104490" y="31620254"/>
            <a:ext cx="10041172" cy="1246495"/>
          </a:xfrm>
          <a:prstGeom prst="rect">
            <a:avLst/>
          </a:prstGeom>
          <a:noFill/>
        </p:spPr>
        <p:txBody>
          <a:bodyPr wrap="square" rtlCol="0">
            <a:spAutoFit/>
          </a:bodyPr>
          <a:lstStyle/>
          <a:p>
            <a:r>
              <a:rPr lang="en-US" sz="2500" baseline="30000" dirty="0">
                <a:latin typeface="Arial" panose="020B0604020202020204" pitchFamily="34" charset="0"/>
                <a:cs typeface="Arial" panose="020B0604020202020204" pitchFamily="34" charset="0"/>
              </a:rPr>
              <a:t>[1]</a:t>
            </a:r>
            <a:r>
              <a:rPr lang="en-US" sz="2500" dirty="0">
                <a:latin typeface="Arial" panose="020B0604020202020204" pitchFamily="34" charset="0"/>
                <a:cs typeface="Arial" panose="020B0604020202020204" pitchFamily="34" charset="0"/>
              </a:rPr>
              <a:t> Davidson et al. (2007). Amphibole “sponge” in arc crust. </a:t>
            </a:r>
            <a:r>
              <a:rPr lang="en-US" sz="2500" i="1" dirty="0">
                <a:latin typeface="Arial" panose="020B0604020202020204" pitchFamily="34" charset="0"/>
                <a:cs typeface="Arial" panose="020B0604020202020204" pitchFamily="34" charset="0"/>
              </a:rPr>
              <a:t>Geology</a:t>
            </a:r>
            <a:r>
              <a:rPr lang="en-US" sz="2500" dirty="0">
                <a:latin typeface="Arial" panose="020B0604020202020204" pitchFamily="34" charset="0"/>
                <a:cs typeface="Arial" panose="020B0604020202020204" pitchFamily="34" charset="0"/>
              </a:rPr>
              <a:t>, v. 35; 787-790.</a:t>
            </a:r>
            <a:endParaRPr lang="en-US" sz="2500" baseline="30000" dirty="0">
              <a:latin typeface="Arial" panose="020B0604020202020204" pitchFamily="34" charset="0"/>
              <a:cs typeface="Arial" panose="020B0604020202020204" pitchFamily="34" charset="0"/>
            </a:endParaRPr>
          </a:p>
          <a:p>
            <a:endParaRPr lang="en-US" sz="2500" dirty="0">
              <a:latin typeface="Times New Roman" panose="02020603050405020304" pitchFamily="18" charset="0"/>
              <a:cs typeface="Times New Roman" panose="02020603050405020304" pitchFamily="18" charset="0"/>
            </a:endParaRPr>
          </a:p>
        </p:txBody>
      </p:sp>
      <p:sp>
        <p:nvSpPr>
          <p:cNvPr id="141" name="TextBox 140">
            <a:extLst>
              <a:ext uri="{FF2B5EF4-FFF2-40B4-BE49-F238E27FC236}">
                <a16:creationId xmlns:a16="http://schemas.microsoft.com/office/drawing/2014/main" id="{B150467D-CB9D-8242-A269-0F3D9C1CB02D}"/>
              </a:ext>
            </a:extLst>
          </p:cNvPr>
          <p:cNvSpPr txBox="1"/>
          <p:nvPr/>
        </p:nvSpPr>
        <p:spPr>
          <a:xfrm>
            <a:off x="30512943" y="30475894"/>
            <a:ext cx="4143234" cy="1246495"/>
          </a:xfrm>
          <a:prstGeom prst="rect">
            <a:avLst/>
          </a:prstGeom>
          <a:noFill/>
        </p:spPr>
        <p:txBody>
          <a:bodyPr wrap="square" rtlCol="0">
            <a:spAutoFit/>
          </a:bodyPr>
          <a:lstStyle/>
          <a:p>
            <a:pPr algn="r"/>
            <a:r>
              <a:rPr lang="en-US" sz="2500" b="1" dirty="0">
                <a:latin typeface="Arial" panose="020B0604020202020204" pitchFamily="34" charset="0"/>
                <a:cs typeface="Arial" panose="020B0604020202020204" pitchFamily="34" charset="0"/>
              </a:rPr>
              <a:t>Table 1: </a:t>
            </a:r>
            <a:r>
              <a:rPr lang="en-US" sz="2500" i="1" dirty="0">
                <a:latin typeface="Arial" panose="020B0604020202020204" pitchFamily="34" charset="0"/>
                <a:cs typeface="Arial" panose="020B0604020202020204" pitchFamily="34" charset="0"/>
              </a:rPr>
              <a:t>(above)</a:t>
            </a:r>
            <a:r>
              <a:rPr lang="en-US" sz="2500" dirty="0">
                <a:latin typeface="Arial" panose="020B0604020202020204" pitchFamily="34" charset="0"/>
                <a:cs typeface="Arial" panose="020B0604020202020204" pitchFamily="34" charset="0"/>
              </a:rPr>
              <a:t> results from hand held XRF analysis</a:t>
            </a:r>
            <a:endParaRPr lang="en-US" sz="2500" b="1" dirty="0">
              <a:latin typeface="Arial" panose="020B0604020202020204" pitchFamily="34" charset="0"/>
              <a:cs typeface="Arial" panose="020B0604020202020204" pitchFamily="34" charset="0"/>
            </a:endParaRPr>
          </a:p>
        </p:txBody>
      </p:sp>
      <p:pic>
        <p:nvPicPr>
          <p:cNvPr id="85" name="Picture 84">
            <a:extLst>
              <a:ext uri="{FF2B5EF4-FFF2-40B4-BE49-F238E27FC236}">
                <a16:creationId xmlns:a16="http://schemas.microsoft.com/office/drawing/2014/main" id="{69B470AF-9771-F44F-8FDA-1B4F4FB2E172}"/>
              </a:ext>
            </a:extLst>
          </p:cNvPr>
          <p:cNvPicPr>
            <a:picLocks noChangeAspect="1"/>
          </p:cNvPicPr>
          <p:nvPr/>
        </p:nvPicPr>
        <p:blipFill>
          <a:blip r:embed="rId31">
            <a:extLst>
              <a:ext uri="{BEBA8EAE-BF5A-486C-A8C5-ECC9F3942E4B}">
                <a14:imgProps xmlns:a14="http://schemas.microsoft.com/office/drawing/2010/main">
                  <a14:imgLayer>
                    <a14:imgEffect>
                      <a14:brightnessContrast bright="15000"/>
                    </a14:imgEffect>
                  </a14:imgLayer>
                </a14:imgProps>
              </a:ext>
              <a:ext uri="{28A0092B-C50C-407E-A947-70E740481C1C}">
                <a14:useLocalDpi xmlns:a14="http://schemas.microsoft.com/office/drawing/2010/main" val="0"/>
              </a:ext>
            </a:extLst>
          </a:blip>
          <a:stretch>
            <a:fillRect/>
          </a:stretch>
        </p:blipFill>
        <p:spPr>
          <a:xfrm>
            <a:off x="18690618" y="19831427"/>
            <a:ext cx="6215270" cy="2079695"/>
          </a:xfrm>
          <a:prstGeom prst="rect">
            <a:avLst/>
          </a:prstGeom>
        </p:spPr>
      </p:pic>
      <p:pic>
        <p:nvPicPr>
          <p:cNvPr id="100" name="Picture 99">
            <a:extLst>
              <a:ext uri="{FF2B5EF4-FFF2-40B4-BE49-F238E27FC236}">
                <a16:creationId xmlns:a16="http://schemas.microsoft.com/office/drawing/2014/main" id="{5FB5BB6F-8239-9A48-BFD9-3404E8546A00}"/>
              </a:ext>
            </a:extLst>
          </p:cNvPr>
          <p:cNvPicPr>
            <a:picLocks noChangeAspect="1"/>
          </p:cNvPicPr>
          <p:nvPr/>
        </p:nvPicPr>
        <p:blipFill>
          <a:blip r:embed="rId32">
            <a:extLst>
              <a:ext uri="{BEBA8EAE-BF5A-486C-A8C5-ECC9F3942E4B}">
                <a14:imgProps xmlns:a14="http://schemas.microsoft.com/office/drawing/2010/main">
                  <a14:imgLayer>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5031031" y="19825012"/>
            <a:ext cx="6215270" cy="2079695"/>
          </a:xfrm>
          <a:prstGeom prst="rect">
            <a:avLst/>
          </a:prstGeom>
        </p:spPr>
      </p:pic>
      <p:pic>
        <p:nvPicPr>
          <p:cNvPr id="102" name="Picture 101">
            <a:extLst>
              <a:ext uri="{FF2B5EF4-FFF2-40B4-BE49-F238E27FC236}">
                <a16:creationId xmlns:a16="http://schemas.microsoft.com/office/drawing/2014/main" id="{B8BD671A-3CF7-A841-937B-8974CEE6851A}"/>
              </a:ext>
            </a:extLst>
          </p:cNvPr>
          <p:cNvPicPr>
            <a:picLocks noChangeAspect="1"/>
          </p:cNvPicPr>
          <p:nvPr/>
        </p:nvPicPr>
        <p:blipFill>
          <a:blip r:embed="rId33">
            <a:extLst>
              <a:ext uri="{BEBA8EAE-BF5A-486C-A8C5-ECC9F3942E4B}">
                <a14:imgProps xmlns:a14="http://schemas.microsoft.com/office/drawing/2010/main">
                  <a14:imgLayer>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2340563" y="19836797"/>
            <a:ext cx="6223208" cy="2079695"/>
          </a:xfrm>
          <a:prstGeom prst="rect">
            <a:avLst/>
          </a:prstGeom>
        </p:spPr>
      </p:pic>
      <p:pic>
        <p:nvPicPr>
          <p:cNvPr id="105" name="Picture 104">
            <a:extLst>
              <a:ext uri="{FF2B5EF4-FFF2-40B4-BE49-F238E27FC236}">
                <a16:creationId xmlns:a16="http://schemas.microsoft.com/office/drawing/2014/main" id="{553A64BE-9E85-3B46-B325-C129CAD12883}"/>
              </a:ext>
            </a:extLst>
          </p:cNvPr>
          <p:cNvPicPr>
            <a:picLocks noChangeAspect="1"/>
          </p:cNvPicPr>
          <p:nvPr/>
        </p:nvPicPr>
        <p:blipFill>
          <a:blip r:embed="rId34">
            <a:extLst>
              <a:ext uri="{BEBA8EAE-BF5A-486C-A8C5-ECC9F3942E4B}">
                <a14:imgProps xmlns:a14="http://schemas.microsoft.com/office/drawing/2010/main">
                  <a14:imgLayer>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2340563" y="21972980"/>
            <a:ext cx="6223208" cy="2049704"/>
          </a:xfrm>
          <a:prstGeom prst="rect">
            <a:avLst/>
          </a:prstGeom>
        </p:spPr>
      </p:pic>
      <p:pic>
        <p:nvPicPr>
          <p:cNvPr id="107" name="Picture 106">
            <a:extLst>
              <a:ext uri="{FF2B5EF4-FFF2-40B4-BE49-F238E27FC236}">
                <a16:creationId xmlns:a16="http://schemas.microsoft.com/office/drawing/2014/main" id="{CD138AC1-37FF-3E4E-89D6-427AD126E236}"/>
              </a:ext>
            </a:extLst>
          </p:cNvPr>
          <p:cNvPicPr>
            <a:picLocks noChangeAspect="1"/>
          </p:cNvPicPr>
          <p:nvPr/>
        </p:nvPicPr>
        <p:blipFill>
          <a:blip r:embed="rId35">
            <a:extLst>
              <a:ext uri="{BEBA8EAE-BF5A-486C-A8C5-ECC9F3942E4B}">
                <a14:imgProps xmlns:a14="http://schemas.microsoft.com/office/drawing/2010/main">
                  <a14:imgLayer>
                    <a14:imgEffect>
                      <a14:brightnessContrast bright="15000"/>
                    </a14:imgEffect>
                  </a14:imgLayer>
                </a14:imgProps>
              </a:ext>
              <a:ext uri="{28A0092B-C50C-407E-A947-70E740481C1C}">
                <a14:useLocalDpi xmlns:a14="http://schemas.microsoft.com/office/drawing/2010/main" val="0"/>
              </a:ext>
            </a:extLst>
          </a:blip>
          <a:stretch>
            <a:fillRect/>
          </a:stretch>
        </p:blipFill>
        <p:spPr>
          <a:xfrm>
            <a:off x="18690618" y="21964751"/>
            <a:ext cx="6223208" cy="2079695"/>
          </a:xfrm>
          <a:prstGeom prst="rect">
            <a:avLst/>
          </a:prstGeom>
        </p:spPr>
      </p:pic>
      <p:pic>
        <p:nvPicPr>
          <p:cNvPr id="109" name="Picture 108">
            <a:extLst>
              <a:ext uri="{FF2B5EF4-FFF2-40B4-BE49-F238E27FC236}">
                <a16:creationId xmlns:a16="http://schemas.microsoft.com/office/drawing/2014/main" id="{BDF4FD94-97E0-4049-ADA8-3715766A9F8D}"/>
              </a:ext>
            </a:extLst>
          </p:cNvPr>
          <p:cNvPicPr>
            <a:picLocks noChangeAspect="1"/>
          </p:cNvPicPr>
          <p:nvPr/>
        </p:nvPicPr>
        <p:blipFill>
          <a:blip r:embed="rId36">
            <a:extLst>
              <a:ext uri="{BEBA8EAE-BF5A-486C-A8C5-ECC9F3942E4B}">
                <a14:imgProps xmlns:a14="http://schemas.microsoft.com/office/drawing/2010/main">
                  <a14:imgLayer>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5027062" y="21972980"/>
            <a:ext cx="6223208" cy="2079695"/>
          </a:xfrm>
          <a:prstGeom prst="rect">
            <a:avLst/>
          </a:prstGeom>
        </p:spPr>
      </p:pic>
      <p:sp>
        <p:nvSpPr>
          <p:cNvPr id="110" name="TextBox 109">
            <a:extLst>
              <a:ext uri="{FF2B5EF4-FFF2-40B4-BE49-F238E27FC236}">
                <a16:creationId xmlns:a16="http://schemas.microsoft.com/office/drawing/2014/main" id="{CA7A3ED5-5D10-C245-B7F2-3CB2222DE314}"/>
              </a:ext>
            </a:extLst>
          </p:cNvPr>
          <p:cNvSpPr txBox="1"/>
          <p:nvPr/>
        </p:nvSpPr>
        <p:spPr>
          <a:xfrm>
            <a:off x="12366382" y="21413804"/>
            <a:ext cx="627580" cy="477054"/>
          </a:xfrm>
          <a:prstGeom prst="rect">
            <a:avLst/>
          </a:prstGeom>
          <a:solidFill>
            <a:schemeClr val="bg1"/>
          </a:solidFill>
        </p:spPr>
        <p:txBody>
          <a:bodyPr wrap="square" rtlCol="0">
            <a:spAutoFit/>
          </a:bodyPr>
          <a:lstStyle/>
          <a:p>
            <a:r>
              <a:rPr lang="en-US" sz="2500" b="1" dirty="0">
                <a:latin typeface="Arial" panose="020B0604020202020204" pitchFamily="34" charset="0"/>
                <a:cs typeface="Arial" panose="020B0604020202020204" pitchFamily="34" charset="0"/>
              </a:rPr>
              <a:t>Ca</a:t>
            </a:r>
          </a:p>
        </p:txBody>
      </p:sp>
      <p:sp>
        <p:nvSpPr>
          <p:cNvPr id="146" name="TextBox 145">
            <a:extLst>
              <a:ext uri="{FF2B5EF4-FFF2-40B4-BE49-F238E27FC236}">
                <a16:creationId xmlns:a16="http://schemas.microsoft.com/office/drawing/2014/main" id="{62D0EFAF-BA43-074D-8A4F-A37FB5B4E532}"/>
              </a:ext>
            </a:extLst>
          </p:cNvPr>
          <p:cNvSpPr txBox="1"/>
          <p:nvPr/>
        </p:nvSpPr>
        <p:spPr>
          <a:xfrm>
            <a:off x="12364504" y="23523287"/>
            <a:ext cx="627580" cy="477054"/>
          </a:xfrm>
          <a:prstGeom prst="rect">
            <a:avLst/>
          </a:prstGeom>
          <a:solidFill>
            <a:schemeClr val="bg1"/>
          </a:solidFill>
        </p:spPr>
        <p:txBody>
          <a:bodyPr wrap="square" rtlCol="0">
            <a:spAutoFit/>
          </a:bodyPr>
          <a:lstStyle/>
          <a:p>
            <a:r>
              <a:rPr lang="en-US" sz="2500" b="1" dirty="0">
                <a:latin typeface="Arial" panose="020B0604020202020204" pitchFamily="34" charset="0"/>
                <a:cs typeface="Arial" panose="020B0604020202020204" pitchFamily="34" charset="0"/>
              </a:rPr>
              <a:t>Ca</a:t>
            </a:r>
          </a:p>
        </p:txBody>
      </p:sp>
      <p:sp>
        <p:nvSpPr>
          <p:cNvPr id="147" name="TextBox 146">
            <a:extLst>
              <a:ext uri="{FF2B5EF4-FFF2-40B4-BE49-F238E27FC236}">
                <a16:creationId xmlns:a16="http://schemas.microsoft.com/office/drawing/2014/main" id="{23048449-5D41-F94D-B93D-64693E8012BF}"/>
              </a:ext>
            </a:extLst>
          </p:cNvPr>
          <p:cNvSpPr txBox="1"/>
          <p:nvPr/>
        </p:nvSpPr>
        <p:spPr>
          <a:xfrm>
            <a:off x="18727996" y="21400583"/>
            <a:ext cx="511976" cy="477054"/>
          </a:xfrm>
          <a:prstGeom prst="rect">
            <a:avLst/>
          </a:prstGeom>
          <a:solidFill>
            <a:schemeClr val="bg1"/>
          </a:solidFill>
        </p:spPr>
        <p:txBody>
          <a:bodyPr wrap="square" rtlCol="0">
            <a:spAutoFit/>
          </a:bodyPr>
          <a:lstStyle/>
          <a:p>
            <a:r>
              <a:rPr lang="en-US" sz="2500" b="1" dirty="0">
                <a:latin typeface="Arial" panose="020B0604020202020204" pitchFamily="34" charset="0"/>
                <a:cs typeface="Arial" panose="020B0604020202020204" pitchFamily="34" charset="0"/>
              </a:rPr>
              <a:t>Si</a:t>
            </a:r>
          </a:p>
        </p:txBody>
      </p:sp>
      <p:sp>
        <p:nvSpPr>
          <p:cNvPr id="148" name="TextBox 147">
            <a:extLst>
              <a:ext uri="{FF2B5EF4-FFF2-40B4-BE49-F238E27FC236}">
                <a16:creationId xmlns:a16="http://schemas.microsoft.com/office/drawing/2014/main" id="{FDCCB027-AD11-3B4E-8603-5452490B24A0}"/>
              </a:ext>
            </a:extLst>
          </p:cNvPr>
          <p:cNvSpPr txBox="1"/>
          <p:nvPr/>
        </p:nvSpPr>
        <p:spPr>
          <a:xfrm>
            <a:off x="18743479" y="23523287"/>
            <a:ext cx="511976" cy="477054"/>
          </a:xfrm>
          <a:prstGeom prst="rect">
            <a:avLst/>
          </a:prstGeom>
          <a:solidFill>
            <a:schemeClr val="bg1"/>
          </a:solidFill>
        </p:spPr>
        <p:txBody>
          <a:bodyPr wrap="square" rtlCol="0">
            <a:spAutoFit/>
          </a:bodyPr>
          <a:lstStyle/>
          <a:p>
            <a:r>
              <a:rPr lang="en-US" sz="2500" b="1" dirty="0">
                <a:latin typeface="Arial" panose="020B0604020202020204" pitchFamily="34" charset="0"/>
                <a:cs typeface="Arial" panose="020B0604020202020204" pitchFamily="34" charset="0"/>
              </a:rPr>
              <a:t>Si</a:t>
            </a:r>
          </a:p>
        </p:txBody>
      </p:sp>
      <p:sp>
        <p:nvSpPr>
          <p:cNvPr id="149" name="TextBox 148">
            <a:extLst>
              <a:ext uri="{FF2B5EF4-FFF2-40B4-BE49-F238E27FC236}">
                <a16:creationId xmlns:a16="http://schemas.microsoft.com/office/drawing/2014/main" id="{0DBE8400-2C37-5047-BFC1-31EE5DA980E9}"/>
              </a:ext>
            </a:extLst>
          </p:cNvPr>
          <p:cNvSpPr txBox="1"/>
          <p:nvPr/>
        </p:nvSpPr>
        <p:spPr>
          <a:xfrm>
            <a:off x="25054436" y="21387983"/>
            <a:ext cx="511976" cy="477054"/>
          </a:xfrm>
          <a:prstGeom prst="rect">
            <a:avLst/>
          </a:prstGeom>
          <a:solidFill>
            <a:schemeClr val="bg1"/>
          </a:solidFill>
        </p:spPr>
        <p:txBody>
          <a:bodyPr wrap="square" rtlCol="0">
            <a:spAutoFit/>
          </a:bodyPr>
          <a:lstStyle/>
          <a:p>
            <a:r>
              <a:rPr lang="en-US" sz="2500" b="1" dirty="0">
                <a:latin typeface="Arial" panose="020B0604020202020204" pitchFamily="34" charset="0"/>
                <a:cs typeface="Arial" panose="020B0604020202020204" pitchFamily="34" charset="0"/>
              </a:rPr>
              <a:t>Ti</a:t>
            </a:r>
          </a:p>
        </p:txBody>
      </p:sp>
      <p:sp>
        <p:nvSpPr>
          <p:cNvPr id="150" name="TextBox 149">
            <a:extLst>
              <a:ext uri="{FF2B5EF4-FFF2-40B4-BE49-F238E27FC236}">
                <a16:creationId xmlns:a16="http://schemas.microsoft.com/office/drawing/2014/main" id="{6684603C-321B-4744-B5F4-388D9BD8184E}"/>
              </a:ext>
            </a:extLst>
          </p:cNvPr>
          <p:cNvSpPr txBox="1"/>
          <p:nvPr/>
        </p:nvSpPr>
        <p:spPr>
          <a:xfrm>
            <a:off x="25068247" y="23508818"/>
            <a:ext cx="511976" cy="477054"/>
          </a:xfrm>
          <a:prstGeom prst="rect">
            <a:avLst/>
          </a:prstGeom>
          <a:solidFill>
            <a:schemeClr val="bg1"/>
          </a:solidFill>
        </p:spPr>
        <p:txBody>
          <a:bodyPr wrap="square" rtlCol="0">
            <a:spAutoFit/>
          </a:bodyPr>
          <a:lstStyle/>
          <a:p>
            <a:r>
              <a:rPr lang="en-US" sz="2500" b="1" dirty="0">
                <a:latin typeface="Arial" panose="020B0604020202020204" pitchFamily="34" charset="0"/>
                <a:cs typeface="Arial" panose="020B0604020202020204" pitchFamily="34" charset="0"/>
              </a:rPr>
              <a:t>Ti</a:t>
            </a:r>
          </a:p>
        </p:txBody>
      </p:sp>
      <p:sp>
        <p:nvSpPr>
          <p:cNvPr id="151" name="TextBox 150">
            <a:extLst>
              <a:ext uri="{FF2B5EF4-FFF2-40B4-BE49-F238E27FC236}">
                <a16:creationId xmlns:a16="http://schemas.microsoft.com/office/drawing/2014/main" id="{EE32A714-4A20-774E-A825-0F3E4C7923F6}"/>
              </a:ext>
            </a:extLst>
          </p:cNvPr>
          <p:cNvSpPr txBox="1"/>
          <p:nvPr/>
        </p:nvSpPr>
        <p:spPr>
          <a:xfrm>
            <a:off x="31335378" y="19815063"/>
            <a:ext cx="3285212" cy="4324261"/>
          </a:xfrm>
          <a:prstGeom prst="rect">
            <a:avLst/>
          </a:prstGeom>
          <a:noFill/>
        </p:spPr>
        <p:txBody>
          <a:bodyPr wrap="square" rtlCol="0">
            <a:spAutoFit/>
          </a:bodyPr>
          <a:lstStyle/>
          <a:p>
            <a:r>
              <a:rPr lang="en-US" sz="2500" b="1" dirty="0">
                <a:latin typeface="Arial" panose="020B0604020202020204" pitchFamily="34" charset="0"/>
                <a:cs typeface="Arial" panose="020B0604020202020204" pitchFamily="34" charset="0"/>
              </a:rPr>
              <a:t>Figure 7: </a:t>
            </a:r>
            <a:r>
              <a:rPr lang="en-US" sz="2500" dirty="0">
                <a:latin typeface="Arial" panose="020B0604020202020204" pitchFamily="34" charset="0"/>
                <a:cs typeface="Arial" panose="020B0604020202020204" pitchFamily="34" charset="0"/>
              </a:rPr>
              <a:t>Ca, Si, and Ti elemental maps collected from 2 thin sections of the Bolivian Mafic Enclaves. Relatively Ca-rich amphiboles are observed, as are likely Ti-rich oxide phases (potentially ilmenite).</a:t>
            </a:r>
            <a:endParaRPr lang="en-US" sz="2500" b="1" dirty="0">
              <a:latin typeface="Arial" panose="020B0604020202020204" pitchFamily="34" charset="0"/>
              <a:cs typeface="Arial" panose="020B0604020202020204" pitchFamily="34" charset="0"/>
            </a:endParaRPr>
          </a:p>
        </p:txBody>
      </p:sp>
      <p:sp>
        <p:nvSpPr>
          <p:cNvPr id="111" name="Rectangle 110">
            <a:extLst>
              <a:ext uri="{FF2B5EF4-FFF2-40B4-BE49-F238E27FC236}">
                <a16:creationId xmlns:a16="http://schemas.microsoft.com/office/drawing/2014/main" id="{DDD73394-2149-684B-B478-4260DE1B2876}"/>
              </a:ext>
            </a:extLst>
          </p:cNvPr>
          <p:cNvSpPr/>
          <p:nvPr/>
        </p:nvSpPr>
        <p:spPr>
          <a:xfrm>
            <a:off x="87537" y="35761342"/>
            <a:ext cx="3499371" cy="5923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33B1E"/>
              </a:solidFill>
            </a:endParaRPr>
          </a:p>
        </p:txBody>
      </p:sp>
    </p:spTree>
    <p:extLst>
      <p:ext uri="{BB962C8B-B14F-4D97-AF65-F5344CB8AC3E}">
        <p14:creationId xmlns:p14="http://schemas.microsoft.com/office/powerpoint/2010/main" val="2852536314"/>
      </p:ext>
    </p:extLst>
  </p:cSld>
  <p:clrMapOvr>
    <a:masterClrMapping/>
  </p:clrMapOvr>
</p:sld>
</file>

<file path=ppt/theme/theme1.xml><?xml version="1.0" encoding="utf-8"?>
<a:theme xmlns:a="http://schemas.openxmlformats.org/drawingml/2006/main" name="PosterPresentations.com-36x48_Trifold_Template-V3">
  <a:themeElements>
    <a:clrScheme name="Custom 2">
      <a:dk1>
        <a:sysClr val="windowText" lastClr="000000"/>
      </a:dk1>
      <a:lt1>
        <a:sysClr val="window" lastClr="FFFFFF"/>
      </a:lt1>
      <a:dk2>
        <a:srgbClr val="595959"/>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12553</TotalTime>
  <Words>929</Words>
  <Application>Microsoft Macintosh PowerPoint</Application>
  <PresentationFormat>Custom</PresentationFormat>
  <Paragraphs>141</Paragraphs>
  <Slides>1</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7" baseType="lpstr">
      <vt:lpstr>Arial</vt:lpstr>
      <vt:lpstr>Calibri</vt:lpstr>
      <vt:lpstr>Times New Roman</vt:lpstr>
      <vt:lpstr>Trebuchet MS</vt:lpstr>
      <vt:lpstr>PosterPresentations.com-36x48_Trifold_Template-V3</vt:lpstr>
      <vt:lpstr>Image</vt:lpstr>
      <vt:lpstr>PowerPoint Presentation</vt:lpstr>
    </vt:vector>
  </TitlesOfParts>
  <Company>Hewlett-Packard Company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Microsoft Office User</cp:lastModifiedBy>
  <cp:revision>485</cp:revision>
  <cp:lastPrinted>2018-10-23T20:18:59Z</cp:lastPrinted>
  <dcterms:created xsi:type="dcterms:W3CDTF">2012-02-03T23:30:52Z</dcterms:created>
  <dcterms:modified xsi:type="dcterms:W3CDTF">2018-10-23T20:23:28Z</dcterms:modified>
</cp:coreProperties>
</file>