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7" r:id="rId2"/>
    <p:sldId id="292" r:id="rId3"/>
    <p:sldId id="289" r:id="rId4"/>
    <p:sldId id="273" r:id="rId5"/>
    <p:sldId id="290" r:id="rId6"/>
    <p:sldId id="307" r:id="rId7"/>
    <p:sldId id="314" r:id="rId8"/>
    <p:sldId id="318" r:id="rId9"/>
    <p:sldId id="319" r:id="rId10"/>
    <p:sldId id="305" r:id="rId11"/>
    <p:sldId id="315" r:id="rId12"/>
    <p:sldId id="323" r:id="rId13"/>
    <p:sldId id="284" r:id="rId14"/>
    <p:sldId id="304" r:id="rId15"/>
    <p:sldId id="324" r:id="rId16"/>
    <p:sldId id="321" r:id="rId17"/>
    <p:sldId id="320" r:id="rId18"/>
    <p:sldId id="297" r:id="rId19"/>
    <p:sldId id="298" r:id="rId2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5284" userDrawn="1">
          <p15:clr>
            <a:srgbClr val="A4A3A4"/>
          </p15:clr>
        </p15:guide>
        <p15:guide id="3"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13" autoAdjust="0"/>
    <p:restoredTop sz="94711" autoAdjust="0"/>
  </p:normalViewPr>
  <p:slideViewPr>
    <p:cSldViewPr>
      <p:cViewPr varScale="1">
        <p:scale>
          <a:sx n="104" d="100"/>
          <a:sy n="104" d="100"/>
        </p:scale>
        <p:origin x="1050" y="108"/>
      </p:cViewPr>
      <p:guideLst>
        <p:guide orient="horz" pos="1570"/>
        <p:guide pos="5284"/>
        <p:guide pos="20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190AF-EC5B-4E1D-9A6F-09CCC7A4BAC5}" type="datetimeFigureOut">
              <a:rPr lang="en-US" smtClean="0"/>
              <a:t>11/15/2018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E975E-CB5D-44F5-AAC9-670680B2C1F1}" type="slidenum">
              <a:rPr lang="en-US" smtClean="0"/>
              <a:t>‹#›</a:t>
            </a:fld>
            <a:endParaRPr lang="en-US"/>
          </a:p>
        </p:txBody>
      </p:sp>
    </p:spTree>
    <p:extLst>
      <p:ext uri="{BB962C8B-B14F-4D97-AF65-F5344CB8AC3E}">
        <p14:creationId xmlns:p14="http://schemas.microsoft.com/office/powerpoint/2010/main" val="165444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DE2429-3364-4F3D-9AD9-F46C4652CBF8}" type="slidenum">
              <a:rPr lang="en-US" smtClean="0"/>
              <a:pPr/>
              <a:t>1</a:t>
            </a:fld>
            <a:endParaRPr lang="en-US"/>
          </a:p>
        </p:txBody>
      </p:sp>
    </p:spTree>
    <p:extLst>
      <p:ext uri="{BB962C8B-B14F-4D97-AF65-F5344CB8AC3E}">
        <p14:creationId xmlns:p14="http://schemas.microsoft.com/office/powerpoint/2010/main" val="124540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E2429-3364-4F3D-9AD9-F46C4652CBF8}" type="slidenum">
              <a:rPr lang="en-US" smtClean="0"/>
              <a:pPr/>
              <a:t>10</a:t>
            </a:fld>
            <a:endParaRPr lang="en-US"/>
          </a:p>
        </p:txBody>
      </p:sp>
    </p:spTree>
    <p:extLst>
      <p:ext uri="{BB962C8B-B14F-4D97-AF65-F5344CB8AC3E}">
        <p14:creationId xmlns:p14="http://schemas.microsoft.com/office/powerpoint/2010/main" val="399820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Basal heat flux (green) has almost no effect.</a:t>
            </a:r>
            <a:r>
              <a:rPr lang="en-US" baseline="0" dirty="0"/>
              <a:t> Land temperature and seawater salinity reduce the seepage velocity, allegedly contradicting the theory. </a:t>
            </a:r>
            <a:endParaRPr lang="he-IL" dirty="0"/>
          </a:p>
        </p:txBody>
      </p:sp>
      <p:sp>
        <p:nvSpPr>
          <p:cNvPr id="4" name="Slide Number Placeholder 3"/>
          <p:cNvSpPr>
            <a:spLocks noGrp="1"/>
          </p:cNvSpPr>
          <p:nvPr>
            <p:ph type="sldNum" sz="quarter" idx="10"/>
          </p:nvPr>
        </p:nvSpPr>
        <p:spPr/>
        <p:txBody>
          <a:bodyPr/>
          <a:lstStyle/>
          <a:p>
            <a:fld id="{6B9E975E-CB5D-44F5-AAC9-670680B2C1F1}" type="slidenum">
              <a:rPr lang="en-US" smtClean="0"/>
              <a:t>11</a:t>
            </a:fld>
            <a:endParaRPr lang="en-US"/>
          </a:p>
        </p:txBody>
      </p:sp>
    </p:spTree>
    <p:extLst>
      <p:ext uri="{BB962C8B-B14F-4D97-AF65-F5344CB8AC3E}">
        <p14:creationId xmlns:p14="http://schemas.microsoft.com/office/powerpoint/2010/main" val="392143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happens</a:t>
            </a:r>
            <a:r>
              <a:rPr lang="en-US" baseline="0" dirty="0"/>
              <a:t> – when the density contrast between seawater and terrestrial groundwater is higher (i.e. higher seawater salinity or lower land temperature), the interfaces (either the salt interface or the thermal interface) are pushed inland (again, because the seawater is heavier than the terrestrial groundwater). This decreases the </a:t>
            </a:r>
            <a:r>
              <a:rPr lang="en-US" b="1" baseline="0" dirty="0"/>
              <a:t>local </a:t>
            </a:r>
            <a:r>
              <a:rPr lang="en-US" b="0" baseline="0" dirty="0"/>
              <a:t>salinity/temperature gradients (here only the salinity gradient is shown) and weakens the circulation and the resultant seepage. This is counterintuitive because the </a:t>
            </a:r>
            <a:r>
              <a:rPr lang="en-US" b="1" baseline="0" dirty="0"/>
              <a:t>general</a:t>
            </a:r>
            <a:r>
              <a:rPr lang="en-US" b="0" baseline="0" dirty="0"/>
              <a:t> salinity/temperature differences in the system </a:t>
            </a:r>
            <a:r>
              <a:rPr lang="en-US" b="1" baseline="0" dirty="0"/>
              <a:t>increase</a:t>
            </a:r>
            <a:r>
              <a:rPr lang="en-US" b="0" baseline="0" dirty="0"/>
              <a:t>.</a:t>
            </a:r>
            <a:endParaRPr lang="he-IL" dirty="0"/>
          </a:p>
        </p:txBody>
      </p:sp>
      <p:sp>
        <p:nvSpPr>
          <p:cNvPr id="4" name="Slide Number Placeholder 3"/>
          <p:cNvSpPr>
            <a:spLocks noGrp="1"/>
          </p:cNvSpPr>
          <p:nvPr>
            <p:ph type="sldNum" sz="quarter" idx="10"/>
          </p:nvPr>
        </p:nvSpPr>
        <p:spPr/>
        <p:txBody>
          <a:bodyPr/>
          <a:lstStyle/>
          <a:p>
            <a:fld id="{6B9E975E-CB5D-44F5-AAC9-670680B2C1F1}" type="slidenum">
              <a:rPr lang="en-US" smtClean="0"/>
              <a:t>12</a:t>
            </a:fld>
            <a:endParaRPr lang="en-US"/>
          </a:p>
        </p:txBody>
      </p:sp>
    </p:spTree>
    <p:extLst>
      <p:ext uri="{BB962C8B-B14F-4D97-AF65-F5344CB8AC3E}">
        <p14:creationId xmlns:p14="http://schemas.microsoft.com/office/powerpoint/2010/main" val="224261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a:t>
            </a:r>
            <a:r>
              <a:rPr lang="en-US" baseline="0" dirty="0"/>
              <a:t> be noted, though, that the thermal component of the circulation is ~OOM less than the salinity one.</a:t>
            </a:r>
            <a:endParaRPr lang="he-IL" dirty="0"/>
          </a:p>
        </p:txBody>
      </p:sp>
      <p:sp>
        <p:nvSpPr>
          <p:cNvPr id="4" name="Slide Number Placeholder 3"/>
          <p:cNvSpPr>
            <a:spLocks noGrp="1"/>
          </p:cNvSpPr>
          <p:nvPr>
            <p:ph type="sldNum" sz="quarter" idx="10"/>
          </p:nvPr>
        </p:nvSpPr>
        <p:spPr/>
        <p:txBody>
          <a:bodyPr/>
          <a:lstStyle/>
          <a:p>
            <a:fld id="{6B9E975E-CB5D-44F5-AAC9-670680B2C1F1}" type="slidenum">
              <a:rPr lang="en-US" smtClean="0"/>
              <a:t>16</a:t>
            </a:fld>
            <a:endParaRPr lang="en-US"/>
          </a:p>
        </p:txBody>
      </p:sp>
    </p:spTree>
    <p:extLst>
      <p:ext uri="{BB962C8B-B14F-4D97-AF65-F5344CB8AC3E}">
        <p14:creationId xmlns:p14="http://schemas.microsoft.com/office/powerpoint/2010/main" val="123757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Wilson model (</a:t>
            </a:r>
            <a:r>
              <a:rPr lang="en-US" b="1" dirty="0"/>
              <a:t>unconfined </a:t>
            </a:r>
            <a:r>
              <a:rPr lang="en-US" dirty="0"/>
              <a:t>aquifer) shows a full separation between the two processes –</a:t>
            </a:r>
            <a:r>
              <a:rPr lang="en-US" baseline="0" dirty="0"/>
              <a:t> salt dispersion and resultant fresh/saline </a:t>
            </a:r>
            <a:r>
              <a:rPr lang="en-US" baseline="0" dirty="0" err="1"/>
              <a:t>sgd</a:t>
            </a:r>
            <a:r>
              <a:rPr lang="en-US" baseline="0" dirty="0"/>
              <a:t> is limited to the coast, and in the deep areas DSGD is due to the geothermal convection of pure seawater.</a:t>
            </a:r>
            <a:endParaRPr lang="he-IL" dirty="0"/>
          </a:p>
        </p:txBody>
      </p:sp>
      <p:sp>
        <p:nvSpPr>
          <p:cNvPr id="4" name="Slide Number Placeholder 3"/>
          <p:cNvSpPr>
            <a:spLocks noGrp="1"/>
          </p:cNvSpPr>
          <p:nvPr>
            <p:ph type="sldNum" sz="quarter" idx="10"/>
          </p:nvPr>
        </p:nvSpPr>
        <p:spPr/>
        <p:txBody>
          <a:bodyPr/>
          <a:lstStyle/>
          <a:p>
            <a:fld id="{6B9E975E-CB5D-44F5-AAC9-670680B2C1F1}" type="slidenum">
              <a:rPr lang="en-US" smtClean="0"/>
              <a:t>2</a:t>
            </a:fld>
            <a:endParaRPr lang="en-US"/>
          </a:p>
        </p:txBody>
      </p:sp>
    </p:spTree>
    <p:extLst>
      <p:ext uri="{BB962C8B-B14F-4D97-AF65-F5344CB8AC3E}">
        <p14:creationId xmlns:p14="http://schemas.microsoft.com/office/powerpoint/2010/main" val="142113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based on Owen</a:t>
            </a:r>
            <a:r>
              <a:rPr lang="en-US" baseline="0" dirty="0"/>
              <a:t> Philips – the intensity of circulation under tilted </a:t>
            </a:r>
            <a:r>
              <a:rPr lang="en-US" baseline="0" dirty="0" err="1"/>
              <a:t>isopycnals</a:t>
            </a:r>
            <a:r>
              <a:rPr lang="en-US" baseline="0" dirty="0"/>
              <a:t> is correlated to horizontal salinity and temperature gradients (and thus the resulting seepage velocity).</a:t>
            </a:r>
            <a:endParaRPr lang="en-US" dirty="0"/>
          </a:p>
        </p:txBody>
      </p:sp>
      <p:sp>
        <p:nvSpPr>
          <p:cNvPr id="4" name="Slide Number Placeholder 3"/>
          <p:cNvSpPr>
            <a:spLocks noGrp="1"/>
          </p:cNvSpPr>
          <p:nvPr>
            <p:ph type="sldNum" sz="quarter" idx="10"/>
          </p:nvPr>
        </p:nvSpPr>
        <p:spPr/>
        <p:txBody>
          <a:bodyPr/>
          <a:lstStyle/>
          <a:p>
            <a:fld id="{FEDE2429-3364-4F3D-9AD9-F46C4652CBF8}" type="slidenum">
              <a:rPr lang="en-US" smtClean="0"/>
              <a:pPr/>
              <a:t>3</a:t>
            </a:fld>
            <a:endParaRPr lang="en-US"/>
          </a:p>
        </p:txBody>
      </p:sp>
    </p:spTree>
    <p:extLst>
      <p:ext uri="{BB962C8B-B14F-4D97-AF65-F5344CB8AC3E}">
        <p14:creationId xmlns:p14="http://schemas.microsoft.com/office/powerpoint/2010/main" val="158245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next slide – the onshore-offshore geological CS which</a:t>
            </a:r>
            <a:r>
              <a:rPr lang="en-US" baseline="0" dirty="0"/>
              <a:t> its transect is marked here by dashed magenta.</a:t>
            </a:r>
            <a:endParaRPr lang="en-US" dirty="0"/>
          </a:p>
        </p:txBody>
      </p:sp>
      <p:sp>
        <p:nvSpPr>
          <p:cNvPr id="4" name="Slide Number Placeholder 3"/>
          <p:cNvSpPr>
            <a:spLocks noGrp="1"/>
          </p:cNvSpPr>
          <p:nvPr>
            <p:ph type="sldNum" sz="quarter" idx="10"/>
          </p:nvPr>
        </p:nvSpPr>
        <p:spPr/>
        <p:txBody>
          <a:bodyPr/>
          <a:lstStyle/>
          <a:p>
            <a:fld id="{FEDE2429-3364-4F3D-9AD9-F46C4652CBF8}" type="slidenum">
              <a:rPr lang="en-US" smtClean="0"/>
              <a:pPr/>
              <a:t>4</a:t>
            </a:fld>
            <a:endParaRPr lang="en-US"/>
          </a:p>
        </p:txBody>
      </p:sp>
    </p:spTree>
    <p:extLst>
      <p:ext uri="{BB962C8B-B14F-4D97-AF65-F5344CB8AC3E}">
        <p14:creationId xmlns:p14="http://schemas.microsoft.com/office/powerpoint/2010/main" val="188994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6B9E975E-CB5D-44F5-AAC9-670680B2C1F1}" type="slidenum">
              <a:rPr lang="en-US" smtClean="0"/>
              <a:t>5</a:t>
            </a:fld>
            <a:endParaRPr lang="en-US"/>
          </a:p>
        </p:txBody>
      </p:sp>
    </p:spTree>
    <p:extLst>
      <p:ext uri="{BB962C8B-B14F-4D97-AF65-F5344CB8AC3E}">
        <p14:creationId xmlns:p14="http://schemas.microsoft.com/office/powerpoint/2010/main" val="140406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test the theory presented earlier, we tested the sensitivity of VSGD to 3 parameters – basal heat flux (30-60 </a:t>
            </a:r>
            <a:r>
              <a:rPr lang="en-US" b="1" baseline="0" dirty="0" err="1"/>
              <a:t>mW</a:t>
            </a:r>
            <a:r>
              <a:rPr lang="en-US" b="1" baseline="0" dirty="0"/>
              <a:t>/m</a:t>
            </a:r>
            <a:r>
              <a:rPr lang="en-US" b="1" baseline="30000" dirty="0"/>
              <a:t>2</a:t>
            </a:r>
            <a:r>
              <a:rPr lang="en-US" b="1" baseline="0" dirty="0"/>
              <a:t>), land temperature (17-30 Celsius), and seawater salinity (30-39 </a:t>
            </a:r>
            <a:r>
              <a:rPr lang="en-US" b="1" baseline="0" dirty="0" err="1"/>
              <a:t>psu</a:t>
            </a:r>
            <a:r>
              <a:rPr lang="en-US" b="1" baseline="0" dirty="0"/>
              <a:t>). </a:t>
            </a:r>
            <a:endParaRPr lang="en-US" b="1" dirty="0"/>
          </a:p>
        </p:txBody>
      </p:sp>
      <p:sp>
        <p:nvSpPr>
          <p:cNvPr id="4" name="Slide Number Placeholder 3"/>
          <p:cNvSpPr>
            <a:spLocks noGrp="1"/>
          </p:cNvSpPr>
          <p:nvPr>
            <p:ph type="sldNum" sz="quarter" idx="10"/>
          </p:nvPr>
        </p:nvSpPr>
        <p:spPr/>
        <p:txBody>
          <a:bodyPr/>
          <a:lstStyle/>
          <a:p>
            <a:fld id="{FEDE2429-3364-4F3D-9AD9-F46C4652CBF8}" type="slidenum">
              <a:rPr lang="en-US" smtClean="0"/>
              <a:pPr/>
              <a:t>6</a:t>
            </a:fld>
            <a:endParaRPr lang="en-US"/>
          </a:p>
        </p:txBody>
      </p:sp>
    </p:spTree>
    <p:extLst>
      <p:ext uri="{BB962C8B-B14F-4D97-AF65-F5344CB8AC3E}">
        <p14:creationId xmlns:p14="http://schemas.microsoft.com/office/powerpoint/2010/main" val="414079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case is sometime considered unrealistic </a:t>
            </a:r>
            <a:r>
              <a:rPr lang="en-US"/>
              <a:t>given present day heads</a:t>
            </a:r>
            <a:endParaRPr lang="en-US" dirty="0"/>
          </a:p>
        </p:txBody>
      </p:sp>
      <p:sp>
        <p:nvSpPr>
          <p:cNvPr id="4" name="Slide Number Placeholder 3"/>
          <p:cNvSpPr>
            <a:spLocks noGrp="1"/>
          </p:cNvSpPr>
          <p:nvPr>
            <p:ph type="sldNum" sz="quarter" idx="10"/>
          </p:nvPr>
        </p:nvSpPr>
        <p:spPr/>
        <p:txBody>
          <a:bodyPr/>
          <a:lstStyle/>
          <a:p>
            <a:fld id="{C07BCC5B-F36D-4BBB-A37A-6A6912CA1FB6}" type="slidenum">
              <a:rPr lang="en-US" smtClean="0"/>
              <a:pPr/>
              <a:t>7</a:t>
            </a:fld>
            <a:endParaRPr lang="en-US"/>
          </a:p>
        </p:txBody>
      </p:sp>
    </p:spTree>
    <p:extLst>
      <p:ext uri="{BB962C8B-B14F-4D97-AF65-F5344CB8AC3E}">
        <p14:creationId xmlns:p14="http://schemas.microsoft.com/office/powerpoint/2010/main" val="37499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in fact the Wilson case.</a:t>
            </a:r>
          </a:p>
        </p:txBody>
      </p:sp>
      <p:sp>
        <p:nvSpPr>
          <p:cNvPr id="4" name="Slide Number Placeholder 3"/>
          <p:cNvSpPr>
            <a:spLocks noGrp="1"/>
          </p:cNvSpPr>
          <p:nvPr>
            <p:ph type="sldNum" sz="quarter" idx="10"/>
          </p:nvPr>
        </p:nvSpPr>
        <p:spPr/>
        <p:txBody>
          <a:bodyPr/>
          <a:lstStyle/>
          <a:p>
            <a:fld id="{C07BCC5B-F36D-4BBB-A37A-6A6912CA1FB6}" type="slidenum">
              <a:rPr lang="en-US" smtClean="0"/>
              <a:pPr/>
              <a:t>8</a:t>
            </a:fld>
            <a:endParaRPr lang="en-US"/>
          </a:p>
        </p:txBody>
      </p:sp>
    </p:spTree>
    <p:extLst>
      <p:ext uri="{BB962C8B-B14F-4D97-AF65-F5344CB8AC3E}">
        <p14:creationId xmlns:p14="http://schemas.microsoft.com/office/powerpoint/2010/main" val="57112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intermediate</a:t>
            </a:r>
            <a:r>
              <a:rPr lang="en-US" baseline="0" dirty="0"/>
              <a:t> case is an interesting “sweet spot” between the two end members – DSGD is saline, but terrestrial (fresh) groundwater does not flow all the way to the seepage site – it percolates upwards through the confining unit some ~6 km before (note the white vertical streamline at x~21000)!</a:t>
            </a:r>
            <a:endParaRPr lang="en-US" dirty="0"/>
          </a:p>
        </p:txBody>
      </p:sp>
      <p:sp>
        <p:nvSpPr>
          <p:cNvPr id="4" name="Slide Number Placeholder 3"/>
          <p:cNvSpPr>
            <a:spLocks noGrp="1"/>
          </p:cNvSpPr>
          <p:nvPr>
            <p:ph type="sldNum" sz="quarter" idx="10"/>
          </p:nvPr>
        </p:nvSpPr>
        <p:spPr/>
        <p:txBody>
          <a:bodyPr/>
          <a:lstStyle/>
          <a:p>
            <a:fld id="{C07BCC5B-F36D-4BBB-A37A-6A6912CA1FB6}" type="slidenum">
              <a:rPr lang="en-US" smtClean="0"/>
              <a:pPr/>
              <a:t>9</a:t>
            </a:fld>
            <a:endParaRPr lang="en-US"/>
          </a:p>
        </p:txBody>
      </p:sp>
    </p:spTree>
    <p:extLst>
      <p:ext uri="{BB962C8B-B14F-4D97-AF65-F5344CB8AC3E}">
        <p14:creationId xmlns:p14="http://schemas.microsoft.com/office/powerpoint/2010/main" val="181396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ז'/כסלו/תשע"ט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ז'/כסלו/תשע"ט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1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7654" y="5788991"/>
            <a:ext cx="6228692" cy="969496"/>
          </a:xfrm>
          <a:prstGeom prst="rect">
            <a:avLst/>
          </a:prstGeom>
          <a:noFill/>
        </p:spPr>
        <p:txBody>
          <a:bodyPr wrap="square" rtlCol="0">
            <a:spAutoFit/>
          </a:bodyPr>
          <a:lstStyle/>
          <a:p>
            <a:pPr algn="ctr" rtl="0">
              <a:lnSpc>
                <a:spcPct val="150000"/>
              </a:lnSpc>
            </a:pPr>
            <a:r>
              <a:rPr lang="en-US" sz="2000" dirty="0"/>
              <a:t>Anner Paldor, </a:t>
            </a:r>
            <a:r>
              <a:rPr lang="en-US" sz="2000" dirty="0" err="1"/>
              <a:t>Einat</a:t>
            </a:r>
            <a:r>
              <a:rPr lang="en-US" sz="2000" dirty="0"/>
              <a:t> </a:t>
            </a:r>
            <a:r>
              <a:rPr lang="en-US" sz="2000" dirty="0" err="1"/>
              <a:t>Aharonov</a:t>
            </a:r>
            <a:r>
              <a:rPr lang="en-US" sz="2000" dirty="0"/>
              <a:t>, Oded Katz</a:t>
            </a:r>
          </a:p>
          <a:p>
            <a:pPr algn="ctr" rtl="0">
              <a:lnSpc>
                <a:spcPct val="150000"/>
              </a:lnSpc>
            </a:pPr>
            <a:r>
              <a:rPr lang="en-US" sz="2000" dirty="0"/>
              <a:t>GSA annual meeting 2018, Indianapolis</a:t>
            </a:r>
          </a:p>
        </p:txBody>
      </p:sp>
      <p:pic>
        <p:nvPicPr>
          <p:cNvPr id="1026" name="Picture 2" descr="C:\Users\owner\Desktop\huji_symbol.jpg"/>
          <p:cNvPicPr>
            <a:picLocks noChangeAspect="1" noChangeArrowheads="1"/>
          </p:cNvPicPr>
          <p:nvPr/>
        </p:nvPicPr>
        <p:blipFill>
          <a:blip r:embed="rId3" cstate="print"/>
          <a:stretch>
            <a:fillRect/>
          </a:stretch>
        </p:blipFill>
        <p:spPr bwMode="auto">
          <a:xfrm>
            <a:off x="1" y="26884"/>
            <a:ext cx="1547664" cy="1547664"/>
          </a:xfrm>
          <a:prstGeom prst="rect">
            <a:avLst/>
          </a:prstGeom>
          <a:noFill/>
        </p:spPr>
      </p:pic>
      <p:pic>
        <p:nvPicPr>
          <p:cNvPr id="1027" name="Picture 3" descr="C:\Users\owner\Desktop\gsi_symbol.jpg"/>
          <p:cNvPicPr>
            <a:picLocks noChangeAspect="1" noChangeArrowheads="1"/>
          </p:cNvPicPr>
          <p:nvPr/>
        </p:nvPicPr>
        <p:blipFill>
          <a:blip r:embed="rId4" cstate="print"/>
          <a:srcRect/>
          <a:stretch>
            <a:fillRect/>
          </a:stretch>
        </p:blipFill>
        <p:spPr bwMode="auto">
          <a:xfrm>
            <a:off x="7524328" y="17755"/>
            <a:ext cx="1619672" cy="1536848"/>
          </a:xfrm>
          <a:prstGeom prst="rect">
            <a:avLst/>
          </a:prstGeom>
          <a:noFill/>
        </p:spPr>
      </p:pic>
      <p:sp>
        <p:nvSpPr>
          <p:cNvPr id="6" name="Title 5"/>
          <p:cNvSpPr txBox="1">
            <a:spLocks/>
          </p:cNvSpPr>
          <p:nvPr/>
        </p:nvSpPr>
        <p:spPr>
          <a:xfrm>
            <a:off x="0" y="2492896"/>
            <a:ext cx="9144000" cy="1800200"/>
          </a:xfrm>
          <a:prstGeom prst="rect">
            <a:avLst/>
          </a:prstGeom>
        </p:spPr>
        <p:txBody>
          <a:bodyPr vert="horz" lIns="91440" tIns="45720" rIns="91440" bIns="45720" rtlCol="0" anchor="ctr">
            <a:normAutofit/>
          </a:bodyPr>
          <a:lstStyle/>
          <a:p>
            <a:pPr lvl="0" algn="ctr" rtl="0">
              <a:spcBef>
                <a:spcPct val="0"/>
              </a:spcBef>
              <a:defRPr/>
            </a:pPr>
            <a:r>
              <a:rPr lang="en-US" sz="3000" b="1" dirty="0">
                <a:latin typeface="+mj-lt"/>
                <a:ea typeface="+mj-ea"/>
                <a:cs typeface="+mj-cs"/>
              </a:rPr>
              <a:t>Thermo-</a:t>
            </a:r>
            <a:r>
              <a:rPr lang="en-US" sz="3000" b="1" dirty="0" err="1">
                <a:latin typeface="+mj-lt"/>
                <a:ea typeface="+mj-ea"/>
                <a:cs typeface="+mj-cs"/>
              </a:rPr>
              <a:t>haline</a:t>
            </a:r>
            <a:r>
              <a:rPr lang="en-US" sz="3000" b="1" dirty="0">
                <a:latin typeface="+mj-lt"/>
                <a:ea typeface="+mj-ea"/>
                <a:cs typeface="+mj-cs"/>
              </a:rPr>
              <a:t> circulation in confined coastal aquifers and resulting deep submarine groundwater discharge</a:t>
            </a:r>
            <a:endParaRPr kumimoji="0" lang="en-US" sz="3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Tm="2023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699513-C1DD-4738-82BE-224681E63792}"/>
                  </a:ext>
                </a:extLst>
              </p:cNvPr>
              <p:cNvSpPr txBox="1"/>
              <p:nvPr/>
            </p:nvSpPr>
            <p:spPr>
              <a:xfrm>
                <a:off x="2085840" y="2890011"/>
                <a:ext cx="4718408" cy="110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𝑼</m:t>
                      </m:r>
                      <m:r>
                        <a:rPr lang="en-US" sz="3200" b="1" i="1" smtClean="0">
                          <a:latin typeface="Cambria Math" panose="02040503050406030204" pitchFamily="18" charset="0"/>
                        </a:rPr>
                        <m:t>≈</m:t>
                      </m:r>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𝑯</m:t>
                          </m:r>
                        </m:num>
                        <m:den>
                          <m:r>
                            <a:rPr lang="en-US" sz="3200" b="1" i="0" smtClean="0">
                              <a:latin typeface="Cambria Math" panose="02040503050406030204" pitchFamily="18" charset="0"/>
                            </a:rPr>
                            <m:t>𝟒</m:t>
                          </m:r>
                        </m:den>
                      </m:f>
                      <m:r>
                        <a:rPr lang="en-US" sz="3200" b="1" i="1" smtClean="0">
                          <a:latin typeface="Cambria Math" panose="02040503050406030204" pitchFamily="18" charset="0"/>
                        </a:rPr>
                        <m:t>𝑲</m:t>
                      </m:r>
                      <m:d>
                        <m:dPr>
                          <m:ctrlPr>
                            <a:rPr lang="en-US" sz="3200" b="1" i="1" smtClean="0">
                              <a:latin typeface="Cambria Math" panose="02040503050406030204" pitchFamily="18" charset="0"/>
                            </a:rPr>
                          </m:ctrlPr>
                        </m:dPr>
                        <m:e>
                          <m:r>
                            <a:rPr lang="en-US" sz="3200" b="1">
                              <a:latin typeface="Cambria Math" panose="02040503050406030204" pitchFamily="18" charset="0"/>
                            </a:rPr>
                            <m:t>−</m:t>
                          </m:r>
                          <m:r>
                            <a:rPr lang="en-US" sz="3200" b="1" i="1">
                              <a:latin typeface="Cambria Math" panose="02040503050406030204" pitchFamily="18" charset="0"/>
                            </a:rPr>
                            <m:t>𝜶</m:t>
                          </m:r>
                          <m:f>
                            <m:fPr>
                              <m:ctrlPr>
                                <a:rPr lang="en-US" sz="3200" b="1" i="1" smtClean="0">
                                  <a:solidFill>
                                    <a:srgbClr val="7030A0"/>
                                  </a:solidFill>
                                  <a:latin typeface="Cambria Math" panose="02040503050406030204" pitchFamily="18" charset="0"/>
                                </a:rPr>
                              </m:ctrlPr>
                            </m:fPr>
                            <m:num>
                              <m:r>
                                <a:rPr lang="en-US" sz="3200" b="1" i="1">
                                  <a:solidFill>
                                    <a:srgbClr val="7030A0"/>
                                  </a:solidFill>
                                  <a:latin typeface="Cambria Math" panose="02040503050406030204" pitchFamily="18" charset="0"/>
                                </a:rPr>
                                <m:t>𝝏</m:t>
                              </m:r>
                              <m:r>
                                <a:rPr lang="en-US" sz="3200" b="1" i="1">
                                  <a:solidFill>
                                    <a:srgbClr val="7030A0"/>
                                  </a:solidFill>
                                  <a:latin typeface="Cambria Math" panose="02040503050406030204" pitchFamily="18" charset="0"/>
                                </a:rPr>
                                <m:t>𝑻</m:t>
                              </m:r>
                            </m:num>
                            <m:den>
                              <m:r>
                                <a:rPr lang="en-US" sz="3200" b="1" i="1">
                                  <a:solidFill>
                                    <a:srgbClr val="7030A0"/>
                                  </a:solidFill>
                                  <a:latin typeface="Cambria Math" panose="02040503050406030204" pitchFamily="18" charset="0"/>
                                </a:rPr>
                                <m:t>𝝏</m:t>
                              </m:r>
                              <m:r>
                                <a:rPr lang="en-US" sz="3200" b="1" i="1">
                                  <a:solidFill>
                                    <a:srgbClr val="7030A0"/>
                                  </a:solidFill>
                                  <a:latin typeface="Cambria Math" panose="02040503050406030204" pitchFamily="18" charset="0"/>
                                </a:rPr>
                                <m:t>𝑿</m:t>
                              </m:r>
                            </m:den>
                          </m:f>
                          <m:r>
                            <a:rPr lang="en-US" sz="3200" b="1">
                              <a:latin typeface="Cambria Math" panose="02040503050406030204" pitchFamily="18" charset="0"/>
                            </a:rPr>
                            <m:t>+</m:t>
                          </m:r>
                          <m:r>
                            <a:rPr lang="en-US" sz="3200" b="1" i="1">
                              <a:latin typeface="Cambria Math" panose="02040503050406030204" pitchFamily="18" charset="0"/>
                            </a:rPr>
                            <m:t>𝜷</m:t>
                          </m:r>
                          <m:f>
                            <m:fPr>
                              <m:ctrlPr>
                                <a:rPr lang="en-US" sz="3200" b="1" i="1" smtClean="0">
                                  <a:solidFill>
                                    <a:srgbClr val="00B0F0"/>
                                  </a:solidFill>
                                  <a:latin typeface="Cambria Math" panose="02040503050406030204" pitchFamily="18" charset="0"/>
                                </a:rPr>
                              </m:ctrlPr>
                            </m:fPr>
                            <m:num>
                              <m:r>
                                <a:rPr lang="en-US" sz="3200" b="1" i="1">
                                  <a:solidFill>
                                    <a:srgbClr val="00B0F0"/>
                                  </a:solidFill>
                                  <a:latin typeface="Cambria Math" panose="02040503050406030204" pitchFamily="18" charset="0"/>
                                </a:rPr>
                                <m:t>𝝏</m:t>
                              </m:r>
                              <m:r>
                                <a:rPr lang="en-US" sz="3200" b="1" i="1">
                                  <a:solidFill>
                                    <a:srgbClr val="00B0F0"/>
                                  </a:solidFill>
                                  <a:latin typeface="Cambria Math" panose="02040503050406030204" pitchFamily="18" charset="0"/>
                                </a:rPr>
                                <m:t>𝑺</m:t>
                              </m:r>
                            </m:num>
                            <m:den>
                              <m:r>
                                <a:rPr lang="en-US" sz="3200" b="1" i="1">
                                  <a:solidFill>
                                    <a:srgbClr val="00B0F0"/>
                                  </a:solidFill>
                                  <a:latin typeface="Cambria Math" panose="02040503050406030204" pitchFamily="18" charset="0"/>
                                </a:rPr>
                                <m:t>𝝏</m:t>
                              </m:r>
                              <m:r>
                                <a:rPr lang="en-US" sz="3200" b="1" i="1">
                                  <a:solidFill>
                                    <a:srgbClr val="00B0F0"/>
                                  </a:solidFill>
                                  <a:latin typeface="Cambria Math" panose="02040503050406030204" pitchFamily="18" charset="0"/>
                                </a:rPr>
                                <m:t>𝑿</m:t>
                              </m:r>
                            </m:den>
                          </m:f>
                        </m:e>
                      </m:d>
                    </m:oMath>
                  </m:oMathPara>
                </a14:m>
                <a:endParaRPr lang="en-US" sz="3200" b="1" dirty="0"/>
              </a:p>
            </p:txBody>
          </p:sp>
        </mc:Choice>
        <mc:Fallback xmlns="">
          <p:sp>
            <p:nvSpPr>
              <p:cNvPr id="13" name="TextBox 12">
                <a:extLst>
                  <a:ext uri="{FF2B5EF4-FFF2-40B4-BE49-F238E27FC236}">
                    <a16:creationId xmlns="" xmlns:a16="http://schemas.microsoft.com/office/drawing/2014/main" xmlns:a14="http://schemas.microsoft.com/office/drawing/2010/main" id="{E7699513-C1DD-4738-82BE-224681E63792}"/>
                  </a:ext>
                </a:extLst>
              </p:cNvPr>
              <p:cNvSpPr txBox="1">
                <a:spLocks noRot="1" noChangeAspect="1" noMove="1" noResize="1" noEditPoints="1" noAdjustHandles="1" noChangeArrowheads="1" noChangeShapeType="1" noTextEdit="1"/>
              </p:cNvSpPr>
              <p:nvPr/>
            </p:nvSpPr>
            <p:spPr>
              <a:xfrm>
                <a:off x="2085840" y="2890011"/>
                <a:ext cx="4718408" cy="1106521"/>
              </a:xfrm>
              <a:prstGeom prst="rect">
                <a:avLst/>
              </a:prstGeom>
              <a:blipFill rotWithShape="0">
                <a:blip r:embed="rId3"/>
                <a:stretch>
                  <a:fillRect/>
                </a:stretch>
              </a:blipFill>
            </p:spPr>
            <p:txBody>
              <a:bodyPr/>
              <a:lstStyle/>
              <a:p>
                <a:r>
                  <a:rPr lang="he-IL">
                    <a:noFill/>
                  </a:rPr>
                  <a:t> </a:t>
                </a:r>
              </a:p>
            </p:txBody>
          </p:sp>
        </mc:Fallback>
      </mc:AlternateContent>
      <p:sp>
        <p:nvSpPr>
          <p:cNvPr id="14" name="TextBox 13">
            <a:extLst>
              <a:ext uri="{FF2B5EF4-FFF2-40B4-BE49-F238E27FC236}">
                <a16:creationId xmlns:a16="http://schemas.microsoft.com/office/drawing/2014/main" id="{04FDCB1E-C227-4C1E-8620-A87A373260C6}"/>
              </a:ext>
            </a:extLst>
          </p:cNvPr>
          <p:cNvSpPr txBox="1"/>
          <p:nvPr/>
        </p:nvSpPr>
        <p:spPr>
          <a:xfrm>
            <a:off x="-81088" y="376088"/>
            <a:ext cx="9252520" cy="1138773"/>
          </a:xfrm>
          <a:prstGeom prst="rect">
            <a:avLst/>
          </a:prstGeom>
          <a:noFill/>
        </p:spPr>
        <p:txBody>
          <a:bodyPr wrap="square" rtlCol="0">
            <a:spAutoFit/>
          </a:bodyPr>
          <a:lstStyle/>
          <a:p>
            <a:pPr algn="ctr" rtl="0"/>
            <a:r>
              <a:rPr lang="en-US" sz="3200" b="1" dirty="0"/>
              <a:t>Seepage velocity is expected to increase w. increasing </a:t>
            </a:r>
            <a:r>
              <a:rPr lang="en-US" sz="3600" b="1" dirty="0">
                <a:solidFill>
                  <a:srgbClr val="7030A0"/>
                </a:solidFill>
              </a:rPr>
              <a:t>temperature </a:t>
            </a:r>
            <a:r>
              <a:rPr lang="en-US" sz="2800" b="1" dirty="0"/>
              <a:t>&amp;</a:t>
            </a:r>
            <a:r>
              <a:rPr lang="en-US" sz="3200" b="1" dirty="0"/>
              <a:t> </a:t>
            </a:r>
            <a:r>
              <a:rPr lang="en-US" sz="3600" b="1" dirty="0">
                <a:solidFill>
                  <a:srgbClr val="00B0F0"/>
                </a:solidFill>
              </a:rPr>
              <a:t>salinity </a:t>
            </a:r>
            <a:r>
              <a:rPr lang="en-US" sz="3200" b="1" dirty="0"/>
              <a:t>horizontal differences</a:t>
            </a:r>
          </a:p>
        </p:txBody>
      </p:sp>
    </p:spTree>
    <p:extLst>
      <p:ext uri="{BB962C8B-B14F-4D97-AF65-F5344CB8AC3E}">
        <p14:creationId xmlns:p14="http://schemas.microsoft.com/office/powerpoint/2010/main" val="49951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A09BD-2506-4FDC-86DD-747858267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36" y="979327"/>
            <a:ext cx="8248328" cy="5834049"/>
          </a:xfrm>
          <a:prstGeom prst="rect">
            <a:avLst/>
          </a:prstGeom>
        </p:spPr>
      </p:pic>
      <p:sp>
        <p:nvSpPr>
          <p:cNvPr id="6" name="TextBox 5">
            <a:extLst>
              <a:ext uri="{FF2B5EF4-FFF2-40B4-BE49-F238E27FC236}">
                <a16:creationId xmlns:a16="http://schemas.microsoft.com/office/drawing/2014/main" id="{0802377E-DF53-4E6E-BDA2-EE77977CA48F}"/>
              </a:ext>
            </a:extLst>
          </p:cNvPr>
          <p:cNvSpPr txBox="1"/>
          <p:nvPr/>
        </p:nvSpPr>
        <p:spPr>
          <a:xfrm>
            <a:off x="0" y="0"/>
            <a:ext cx="9144000" cy="1077218"/>
          </a:xfrm>
          <a:prstGeom prst="rect">
            <a:avLst/>
          </a:prstGeom>
          <a:noFill/>
        </p:spPr>
        <p:txBody>
          <a:bodyPr wrap="square" rtlCol="0">
            <a:spAutoFit/>
          </a:bodyPr>
          <a:lstStyle/>
          <a:p>
            <a:pPr algn="ctr" rtl="0"/>
            <a:r>
              <a:rPr lang="en-US" sz="3200" b="1" dirty="0"/>
              <a:t>Instead - Increasing global gradients in T&amp;S decreases seepage. </a:t>
            </a:r>
          </a:p>
        </p:txBody>
      </p:sp>
    </p:spTree>
    <p:extLst>
      <p:ext uri="{BB962C8B-B14F-4D97-AF65-F5344CB8AC3E}">
        <p14:creationId xmlns:p14="http://schemas.microsoft.com/office/powerpoint/2010/main" val="419317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DE6C-6D38-46EE-95AA-BD0C55BEE628}"/>
              </a:ext>
            </a:extLst>
          </p:cNvPr>
          <p:cNvSpPr>
            <a:spLocks noGrp="1"/>
          </p:cNvSpPr>
          <p:nvPr>
            <p:ph type="title"/>
          </p:nvPr>
        </p:nvSpPr>
        <p:spPr>
          <a:xfrm>
            <a:off x="0" y="-90156"/>
            <a:ext cx="9144000" cy="1143000"/>
          </a:xfrm>
        </p:spPr>
        <p:txBody>
          <a:bodyPr>
            <a:noAutofit/>
          </a:bodyPr>
          <a:lstStyle/>
          <a:p>
            <a:pPr rtl="0"/>
            <a:r>
              <a:rPr lang="en-US" sz="2800" dirty="0"/>
              <a:t>Increased </a:t>
            </a:r>
            <a:r>
              <a:rPr lang="en-US" sz="2800" dirty="0">
                <a:solidFill>
                  <a:srgbClr val="FF0000"/>
                </a:solidFill>
              </a:rPr>
              <a:t>global</a:t>
            </a:r>
            <a:r>
              <a:rPr lang="en-US" sz="2800" dirty="0"/>
              <a:t> salinity difference between ocean and land causes decreased </a:t>
            </a:r>
            <a:r>
              <a:rPr lang="en-US" sz="2800" dirty="0">
                <a:solidFill>
                  <a:srgbClr val="FF0000"/>
                </a:solidFill>
              </a:rPr>
              <a:t>local</a:t>
            </a:r>
            <a:r>
              <a:rPr lang="en-US" sz="2800" dirty="0"/>
              <a:t> salinity gradients. </a:t>
            </a:r>
          </a:p>
        </p:txBody>
      </p:sp>
      <p:pic>
        <p:nvPicPr>
          <p:cNvPr id="7" name="Picture 6">
            <a:extLst>
              <a:ext uri="{FF2B5EF4-FFF2-40B4-BE49-F238E27FC236}">
                <a16:creationId xmlns:a16="http://schemas.microsoft.com/office/drawing/2014/main" id="{DC2081E5-0F89-4C53-8F7A-F44DDF7C1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60" y="3878316"/>
            <a:ext cx="8640000" cy="2386428"/>
          </a:xfrm>
          <a:prstGeom prst="rect">
            <a:avLst/>
          </a:prstGeom>
        </p:spPr>
      </p:pic>
      <p:pic>
        <p:nvPicPr>
          <p:cNvPr id="5" name="Picture 4">
            <a:extLst>
              <a:ext uri="{FF2B5EF4-FFF2-40B4-BE49-F238E27FC236}">
                <a16:creationId xmlns:a16="http://schemas.microsoft.com/office/drawing/2014/main" id="{4423CE4D-13B9-4229-B10C-6D0F036560D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6408" y="1224460"/>
            <a:ext cx="8640000" cy="2340000"/>
          </a:xfrm>
          <a:prstGeom prst="rect">
            <a:avLst/>
          </a:prstGeom>
        </p:spPr>
      </p:pic>
      <p:grpSp>
        <p:nvGrpSpPr>
          <p:cNvPr id="8" name="Group 7">
            <a:extLst>
              <a:ext uri="{FF2B5EF4-FFF2-40B4-BE49-F238E27FC236}">
                <a16:creationId xmlns:a16="http://schemas.microsoft.com/office/drawing/2014/main" id="{6CFD05A6-EA7A-4FCC-883E-7D1111010770}"/>
              </a:ext>
            </a:extLst>
          </p:cNvPr>
          <p:cNvGrpSpPr/>
          <p:nvPr/>
        </p:nvGrpSpPr>
        <p:grpSpPr>
          <a:xfrm>
            <a:off x="1987558" y="6309150"/>
            <a:ext cx="5064188" cy="550407"/>
            <a:chOff x="1307852" y="2444784"/>
            <a:chExt cx="5064188" cy="550407"/>
          </a:xfrm>
        </p:grpSpPr>
        <p:pic>
          <p:nvPicPr>
            <p:cNvPr id="10" name="Picture 9">
              <a:extLst>
                <a:ext uri="{FF2B5EF4-FFF2-40B4-BE49-F238E27FC236}">
                  <a16:creationId xmlns:a16="http://schemas.microsoft.com/office/drawing/2014/main" id="{5C75F5D6-6632-4754-B007-7DFFDB388A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54" r="50431" b="11276"/>
            <a:stretch/>
          </p:blipFill>
          <p:spPr>
            <a:xfrm rot="5400000">
              <a:off x="4067944" y="1193037"/>
              <a:ext cx="288033" cy="3242618"/>
            </a:xfrm>
            <a:prstGeom prst="rect">
              <a:avLst/>
            </a:prstGeom>
            <a:ln w="0">
              <a:noFill/>
            </a:ln>
          </p:spPr>
        </p:pic>
        <p:sp>
          <p:nvSpPr>
            <p:cNvPr id="11" name="TextBox 10">
              <a:extLst>
                <a:ext uri="{FF2B5EF4-FFF2-40B4-BE49-F238E27FC236}">
                  <a16:creationId xmlns:a16="http://schemas.microsoft.com/office/drawing/2014/main" id="{5073B68C-D617-42F3-89DE-A70DDE5A0A41}"/>
                </a:ext>
              </a:extLst>
            </p:cNvPr>
            <p:cNvSpPr txBox="1"/>
            <p:nvPr/>
          </p:nvSpPr>
          <p:spPr>
            <a:xfrm>
              <a:off x="1307852" y="2656637"/>
              <a:ext cx="1440000" cy="338554"/>
            </a:xfrm>
            <a:prstGeom prst="rect">
              <a:avLst/>
            </a:prstGeom>
            <a:noFill/>
          </p:spPr>
          <p:txBody>
            <a:bodyPr wrap="square" rtlCol="0">
              <a:spAutoFit/>
            </a:bodyPr>
            <a:lstStyle/>
            <a:p>
              <a:pPr algn="ctr" rtl="0"/>
              <a:r>
                <a:rPr lang="en-US" sz="1600" b="1" dirty="0"/>
                <a:t>Salinity [%]</a:t>
              </a:r>
            </a:p>
          </p:txBody>
        </p:sp>
        <p:sp>
          <p:nvSpPr>
            <p:cNvPr id="9" name="TextBox 8">
              <a:extLst>
                <a:ext uri="{FF2B5EF4-FFF2-40B4-BE49-F238E27FC236}">
                  <a16:creationId xmlns:a16="http://schemas.microsoft.com/office/drawing/2014/main" id="{62784A41-9F14-45AA-80B9-9D62A4E7A7F2}"/>
                </a:ext>
              </a:extLst>
            </p:cNvPr>
            <p:cNvSpPr txBox="1"/>
            <p:nvPr/>
          </p:nvSpPr>
          <p:spPr>
            <a:xfrm>
              <a:off x="1979872" y="2448412"/>
              <a:ext cx="1440000" cy="338554"/>
            </a:xfrm>
            <a:prstGeom prst="rect">
              <a:avLst/>
            </a:prstGeom>
            <a:noFill/>
          </p:spPr>
          <p:txBody>
            <a:bodyPr wrap="square" rtlCol="0">
              <a:spAutoFit/>
            </a:bodyPr>
            <a:lstStyle/>
            <a:p>
              <a:pPr algn="ctr"/>
              <a:r>
                <a:rPr lang="en-US" sz="1600" b="1" dirty="0"/>
                <a:t>0</a:t>
              </a:r>
            </a:p>
          </p:txBody>
        </p:sp>
        <p:sp>
          <p:nvSpPr>
            <p:cNvPr id="12" name="TextBox 11">
              <a:extLst>
                <a:ext uri="{FF2B5EF4-FFF2-40B4-BE49-F238E27FC236}">
                  <a16:creationId xmlns:a16="http://schemas.microsoft.com/office/drawing/2014/main" id="{D9F9D2D1-5EE3-4DFA-84B2-D965C9185479}"/>
                </a:ext>
              </a:extLst>
            </p:cNvPr>
            <p:cNvSpPr txBox="1"/>
            <p:nvPr/>
          </p:nvSpPr>
          <p:spPr>
            <a:xfrm>
              <a:off x="3517598" y="2444784"/>
              <a:ext cx="1440000" cy="338554"/>
            </a:xfrm>
            <a:prstGeom prst="rect">
              <a:avLst/>
            </a:prstGeom>
            <a:noFill/>
          </p:spPr>
          <p:txBody>
            <a:bodyPr wrap="square" rtlCol="0">
              <a:spAutoFit/>
            </a:bodyPr>
            <a:lstStyle/>
            <a:p>
              <a:pPr algn="ctr"/>
              <a:r>
                <a:rPr lang="en-US" sz="1600" b="1" dirty="0"/>
                <a:t>50</a:t>
              </a:r>
            </a:p>
          </p:txBody>
        </p:sp>
        <p:sp>
          <p:nvSpPr>
            <p:cNvPr id="13" name="TextBox 12">
              <a:extLst>
                <a:ext uri="{FF2B5EF4-FFF2-40B4-BE49-F238E27FC236}">
                  <a16:creationId xmlns:a16="http://schemas.microsoft.com/office/drawing/2014/main" id="{97DAA443-3010-4F87-86FC-A6488F8BBC44}"/>
                </a:ext>
              </a:extLst>
            </p:cNvPr>
            <p:cNvSpPr txBox="1"/>
            <p:nvPr/>
          </p:nvSpPr>
          <p:spPr>
            <a:xfrm>
              <a:off x="4932040" y="2448412"/>
              <a:ext cx="1440000" cy="338554"/>
            </a:xfrm>
            <a:prstGeom prst="rect">
              <a:avLst/>
            </a:prstGeom>
            <a:noFill/>
          </p:spPr>
          <p:txBody>
            <a:bodyPr wrap="square" rtlCol="0">
              <a:spAutoFit/>
            </a:bodyPr>
            <a:lstStyle/>
            <a:p>
              <a:pPr algn="ctr"/>
              <a:r>
                <a:rPr lang="en-US" sz="1600" b="1" dirty="0"/>
                <a:t>100</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130801-16AA-4EF4-BD7D-4D6D999FAE86}"/>
                  </a:ext>
                </a:extLst>
              </p:cNvPr>
              <p:cNvSpPr txBox="1"/>
              <p:nvPr/>
            </p:nvSpPr>
            <p:spPr>
              <a:xfrm>
                <a:off x="3166001" y="1556792"/>
                <a:ext cx="3134191" cy="659732"/>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𝚫</m:t>
                          </m:r>
                          <m:r>
                            <a:rPr lang="en-US" sz="2000" b="1" i="1" smtClean="0">
                              <a:solidFill>
                                <a:schemeClr val="tx1"/>
                              </a:solidFill>
                              <a:latin typeface="Cambria Math" panose="02040503050406030204" pitchFamily="18" charset="0"/>
                            </a:rPr>
                            <m:t>𝑺</m:t>
                          </m:r>
                        </m:num>
                        <m:den>
                          <m:r>
                            <a:rPr lang="en-US" sz="2000" b="1" i="0" smtClean="0">
                              <a:solidFill>
                                <a:schemeClr val="tx1"/>
                              </a:solidFill>
                              <a:latin typeface="Cambria Math" panose="02040503050406030204" pitchFamily="18" charset="0"/>
                            </a:rPr>
                            <m:t>𝚫</m:t>
                          </m:r>
                          <m:r>
                            <a:rPr lang="en-US" sz="2000" b="1" i="1" smtClean="0">
                              <a:solidFill>
                                <a:schemeClr val="tx1"/>
                              </a:solidFill>
                              <a:latin typeface="Cambria Math" panose="02040503050406030204" pitchFamily="18" charset="0"/>
                            </a:rPr>
                            <m:t>𝒙</m:t>
                          </m:r>
                        </m:den>
                      </m:f>
                      <m:r>
                        <a:rPr lang="en-US" sz="2000" b="1" i="1"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m:t>
                      </m:r>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𝟐</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𝟖</m:t>
                          </m:r>
                        </m:num>
                        <m:den>
                          <m:r>
                            <a:rPr lang="en-US" sz="2000" b="1" i="0" smtClean="0">
                              <a:solidFill>
                                <a:schemeClr val="tx1"/>
                              </a:solidFill>
                              <a:latin typeface="Cambria Math" panose="02040503050406030204" pitchFamily="18" charset="0"/>
                            </a:rPr>
                            <m:t>𝟏𝟏𝟓𝟎</m:t>
                          </m:r>
                        </m:den>
                      </m:f>
                      <m:r>
                        <a:rPr lang="en-US" sz="2000" b="1" i="1"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𝟐</m:t>
                      </m:r>
                      <m:r>
                        <a:rPr lang="en-US" sz="2000" b="1" i="0" smtClean="0">
                          <a:solidFill>
                            <a:schemeClr val="tx1"/>
                          </a:solidFill>
                          <a:latin typeface="Cambria Math" panose="02040503050406030204" pitchFamily="18" charset="0"/>
                        </a:rPr>
                        <m:t>∗</m:t>
                      </m:r>
                      <m:sSubSup>
                        <m:sSubSupPr>
                          <m:ctrlPr>
                            <a:rPr lang="en-US" sz="2000" b="1" i="1" smtClean="0">
                              <a:solidFill>
                                <a:schemeClr val="tx1"/>
                              </a:solidFill>
                              <a:latin typeface="Cambria Math" panose="02040503050406030204" pitchFamily="18" charset="0"/>
                            </a:rPr>
                          </m:ctrlPr>
                        </m:sSubSupPr>
                        <m:e>
                          <m:r>
                            <a:rPr lang="en-US" sz="2000" b="1" i="0" smtClean="0">
                              <a:solidFill>
                                <a:schemeClr val="tx1"/>
                              </a:solidFill>
                              <a:latin typeface="Cambria Math" panose="02040503050406030204" pitchFamily="18" charset="0"/>
                            </a:rPr>
                            <m:t>𝟏𝟎</m:t>
                          </m:r>
                        </m:e>
                        <m:sub>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𝐏𝐒𝐔</m:t>
                              </m:r>
                            </m:num>
                            <m:den>
                              <m:r>
                                <a:rPr lang="en-US" sz="2000" b="1" i="0" smtClean="0">
                                  <a:solidFill>
                                    <a:schemeClr val="tx1"/>
                                  </a:solidFill>
                                  <a:latin typeface="Cambria Math" panose="02040503050406030204" pitchFamily="18" charset="0"/>
                                </a:rPr>
                                <m:t>𝐦</m:t>
                              </m:r>
                            </m:den>
                          </m:f>
                        </m:sub>
                        <m:sup>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𝟑</m:t>
                          </m:r>
                        </m:sup>
                      </m:sSubSup>
                    </m:oMath>
                  </m:oMathPara>
                </a14:m>
                <a:endParaRPr lang="en-US" b="1" dirty="0">
                  <a:solidFill>
                    <a:schemeClr val="tx1"/>
                  </a:solidFill>
                </a:endParaRPr>
              </a:p>
            </p:txBody>
          </p:sp>
        </mc:Choice>
        <mc:Fallback xmlns="">
          <p:sp>
            <p:nvSpPr>
              <p:cNvPr id="16" name="TextBox 15">
                <a:extLst>
                  <a:ext uri="{FF2B5EF4-FFF2-40B4-BE49-F238E27FC236}">
                    <a16:creationId xmlns:a16="http://schemas.microsoft.com/office/drawing/2014/main" xmlns="" xmlns:a14="http://schemas.microsoft.com/office/drawing/2010/main" id="{08130801-16AA-4EF4-BD7D-4D6D999FAE86}"/>
                  </a:ext>
                </a:extLst>
              </p:cNvPr>
              <p:cNvSpPr txBox="1">
                <a:spLocks noRot="1" noChangeAspect="1" noMove="1" noResize="1" noEditPoints="1" noAdjustHandles="1" noChangeArrowheads="1" noChangeShapeType="1" noTextEdit="1"/>
              </p:cNvSpPr>
              <p:nvPr/>
            </p:nvSpPr>
            <p:spPr>
              <a:xfrm>
                <a:off x="3166001" y="1556792"/>
                <a:ext cx="3134191" cy="659732"/>
              </a:xfrm>
              <a:prstGeom prst="rect">
                <a:avLst/>
              </a:prstGeom>
              <a:blipFill rotWithShape="0">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348C50-302E-4859-8335-BA073CE9FDE5}"/>
                  </a:ext>
                </a:extLst>
              </p:cNvPr>
              <p:cNvSpPr txBox="1"/>
              <p:nvPr/>
            </p:nvSpPr>
            <p:spPr>
              <a:xfrm>
                <a:off x="3190688" y="4211913"/>
                <a:ext cx="3134191" cy="659732"/>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𝚫</m:t>
                          </m:r>
                          <m:r>
                            <a:rPr lang="en-US" sz="2000" b="1" i="1" smtClean="0">
                              <a:solidFill>
                                <a:schemeClr val="tx1"/>
                              </a:solidFill>
                              <a:latin typeface="Cambria Math" panose="02040503050406030204" pitchFamily="18" charset="0"/>
                            </a:rPr>
                            <m:t>𝑺</m:t>
                          </m:r>
                        </m:num>
                        <m:den>
                          <m:r>
                            <a:rPr lang="en-US" sz="2000" b="1" i="0" smtClean="0">
                              <a:solidFill>
                                <a:schemeClr val="tx1"/>
                              </a:solidFill>
                              <a:latin typeface="Cambria Math" panose="02040503050406030204" pitchFamily="18" charset="0"/>
                            </a:rPr>
                            <m:t>𝚫</m:t>
                          </m:r>
                          <m:r>
                            <a:rPr lang="en-US" sz="2000" b="1" i="1" smtClean="0">
                              <a:solidFill>
                                <a:schemeClr val="tx1"/>
                              </a:solidFill>
                              <a:latin typeface="Cambria Math" panose="02040503050406030204" pitchFamily="18" charset="0"/>
                            </a:rPr>
                            <m:t>𝒙</m:t>
                          </m:r>
                        </m:den>
                      </m:f>
                      <m:r>
                        <a:rPr lang="en-US" sz="2000" b="1" i="1"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m:t>
                      </m:r>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𝟏</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𝟒</m:t>
                          </m:r>
                        </m:num>
                        <m:den>
                          <m:r>
                            <a:rPr lang="en-US" sz="2000" b="1" i="0" smtClean="0">
                              <a:solidFill>
                                <a:schemeClr val="tx1"/>
                              </a:solidFill>
                              <a:latin typeface="Cambria Math" panose="02040503050406030204" pitchFamily="18" charset="0"/>
                            </a:rPr>
                            <m:t>𝟏𝟏𝟓𝟎</m:t>
                          </m:r>
                        </m:den>
                      </m:f>
                      <m:r>
                        <a:rPr lang="en-US" sz="2000" b="1" i="1"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𝟏</m:t>
                      </m:r>
                      <m:r>
                        <a:rPr lang="en-US" sz="2000" b="1" i="0" smtClean="0">
                          <a:solidFill>
                            <a:schemeClr val="tx1"/>
                          </a:solidFill>
                          <a:latin typeface="Cambria Math" panose="02040503050406030204" pitchFamily="18" charset="0"/>
                        </a:rPr>
                        <m:t>∗</m:t>
                      </m:r>
                      <m:sSubSup>
                        <m:sSubSupPr>
                          <m:ctrlPr>
                            <a:rPr lang="en-US" sz="2000" b="1" i="1" smtClean="0">
                              <a:solidFill>
                                <a:schemeClr val="tx1"/>
                              </a:solidFill>
                              <a:latin typeface="Cambria Math" panose="02040503050406030204" pitchFamily="18" charset="0"/>
                            </a:rPr>
                          </m:ctrlPr>
                        </m:sSubSupPr>
                        <m:e>
                          <m:r>
                            <a:rPr lang="en-US" sz="2000" b="1" i="0" smtClean="0">
                              <a:solidFill>
                                <a:schemeClr val="tx1"/>
                              </a:solidFill>
                              <a:latin typeface="Cambria Math" panose="02040503050406030204" pitchFamily="18" charset="0"/>
                            </a:rPr>
                            <m:t>𝟏𝟎</m:t>
                          </m:r>
                        </m:e>
                        <m:sub>
                          <m:f>
                            <m:fPr>
                              <m:ctrlPr>
                                <a:rPr lang="en-US" sz="2000" b="1" i="1" smtClean="0">
                                  <a:solidFill>
                                    <a:schemeClr val="tx1"/>
                                  </a:solidFill>
                                  <a:latin typeface="Cambria Math" panose="02040503050406030204" pitchFamily="18" charset="0"/>
                                </a:rPr>
                              </m:ctrlPr>
                            </m:fPr>
                            <m:num>
                              <m:r>
                                <a:rPr lang="en-US" sz="2000" b="1" i="0" smtClean="0">
                                  <a:solidFill>
                                    <a:schemeClr val="tx1"/>
                                  </a:solidFill>
                                  <a:latin typeface="Cambria Math" panose="02040503050406030204" pitchFamily="18" charset="0"/>
                                </a:rPr>
                                <m:t>𝐏𝐒𝐔</m:t>
                              </m:r>
                            </m:num>
                            <m:den>
                              <m:r>
                                <a:rPr lang="en-US" sz="2000" b="1" i="0" smtClean="0">
                                  <a:solidFill>
                                    <a:schemeClr val="tx1"/>
                                  </a:solidFill>
                                  <a:latin typeface="Cambria Math" panose="02040503050406030204" pitchFamily="18" charset="0"/>
                                </a:rPr>
                                <m:t>𝐦</m:t>
                              </m:r>
                            </m:den>
                          </m:f>
                        </m:sub>
                        <m:sup>
                          <m:r>
                            <a:rPr lang="en-US" sz="2000" b="1" i="0" smtClean="0">
                              <a:solidFill>
                                <a:schemeClr val="tx1"/>
                              </a:solidFill>
                              <a:latin typeface="Cambria Math" panose="02040503050406030204" pitchFamily="18" charset="0"/>
                            </a:rPr>
                            <m:t>−</m:t>
                          </m:r>
                          <m:r>
                            <a:rPr lang="en-US" sz="2000" b="1" i="0" smtClean="0">
                              <a:solidFill>
                                <a:schemeClr val="tx1"/>
                              </a:solidFill>
                              <a:latin typeface="Cambria Math" panose="02040503050406030204" pitchFamily="18" charset="0"/>
                            </a:rPr>
                            <m:t>𝟑</m:t>
                          </m:r>
                        </m:sup>
                      </m:sSubSup>
                    </m:oMath>
                  </m:oMathPara>
                </a14:m>
                <a:endParaRPr lang="en-US" sz="2000" b="1" dirty="0">
                  <a:solidFill>
                    <a:schemeClr val="tx1"/>
                  </a:solidFill>
                </a:endParaRPr>
              </a:p>
            </p:txBody>
          </p:sp>
        </mc:Choice>
        <mc:Fallback xmlns="">
          <p:sp>
            <p:nvSpPr>
              <p:cNvPr id="17" name="TextBox 16">
                <a:extLst>
                  <a:ext uri="{FF2B5EF4-FFF2-40B4-BE49-F238E27FC236}">
                    <a16:creationId xmlns:a16="http://schemas.microsoft.com/office/drawing/2014/main" xmlns="" xmlns:a14="http://schemas.microsoft.com/office/drawing/2010/main" id="{5B348C50-302E-4859-8335-BA073CE9FDE5}"/>
                  </a:ext>
                </a:extLst>
              </p:cNvPr>
              <p:cNvSpPr txBox="1">
                <a:spLocks noRot="1" noChangeAspect="1" noMove="1" noResize="1" noEditPoints="1" noAdjustHandles="1" noChangeArrowheads="1" noChangeShapeType="1" noTextEdit="1"/>
              </p:cNvSpPr>
              <p:nvPr/>
            </p:nvSpPr>
            <p:spPr>
              <a:xfrm>
                <a:off x="3190688" y="4211913"/>
                <a:ext cx="3134191" cy="659732"/>
              </a:xfrm>
              <a:prstGeom prst="rect">
                <a:avLst/>
              </a:prstGeom>
              <a:blipFill rotWithShape="0">
                <a:blip r:embed="rId7"/>
                <a:stretch>
                  <a:fillRect/>
                </a:stretch>
              </a:blipFill>
            </p:spPr>
            <p:txBody>
              <a:bodyPr/>
              <a:lstStyle/>
              <a:p>
                <a:r>
                  <a:rPr lang="he-IL">
                    <a:noFill/>
                  </a:rPr>
                  <a:t> </a:t>
                </a:r>
              </a:p>
            </p:txBody>
          </p:sp>
        </mc:Fallback>
      </mc:AlternateContent>
      <p:sp>
        <p:nvSpPr>
          <p:cNvPr id="18" name="TextBox 17">
            <a:extLst>
              <a:ext uri="{FF2B5EF4-FFF2-40B4-BE49-F238E27FC236}">
                <a16:creationId xmlns:a16="http://schemas.microsoft.com/office/drawing/2014/main" id="{F4D68F1E-9C65-4FA9-9FFE-70272AE9256B}"/>
              </a:ext>
            </a:extLst>
          </p:cNvPr>
          <p:cNvSpPr txBox="1"/>
          <p:nvPr/>
        </p:nvSpPr>
        <p:spPr>
          <a:xfrm>
            <a:off x="1556130" y="5341625"/>
            <a:ext cx="2865786" cy="400110"/>
          </a:xfrm>
          <a:prstGeom prst="rect">
            <a:avLst/>
          </a:prstGeom>
          <a:noFill/>
        </p:spPr>
        <p:txBody>
          <a:bodyPr wrap="none" rtlCol="0">
            <a:spAutoFit/>
          </a:bodyPr>
          <a:lstStyle/>
          <a:p>
            <a:r>
              <a:rPr lang="en-US" sz="2000" b="1" dirty="0"/>
              <a:t>Seawater salinity = 39 g/l</a:t>
            </a:r>
          </a:p>
        </p:txBody>
      </p:sp>
      <p:sp>
        <p:nvSpPr>
          <p:cNvPr id="19" name="TextBox 18">
            <a:extLst>
              <a:ext uri="{FF2B5EF4-FFF2-40B4-BE49-F238E27FC236}">
                <a16:creationId xmlns:a16="http://schemas.microsoft.com/office/drawing/2014/main" id="{D9C281F2-66BB-4E2B-9385-097986CFC640}"/>
              </a:ext>
            </a:extLst>
          </p:cNvPr>
          <p:cNvSpPr txBox="1"/>
          <p:nvPr/>
        </p:nvSpPr>
        <p:spPr>
          <a:xfrm>
            <a:off x="1591617" y="2639373"/>
            <a:ext cx="2865786" cy="400110"/>
          </a:xfrm>
          <a:prstGeom prst="rect">
            <a:avLst/>
          </a:prstGeom>
          <a:noFill/>
        </p:spPr>
        <p:txBody>
          <a:bodyPr wrap="none" rtlCol="0">
            <a:spAutoFit/>
          </a:bodyPr>
          <a:lstStyle/>
          <a:p>
            <a:r>
              <a:rPr lang="en-US" sz="2000" b="1" dirty="0"/>
              <a:t>Seawater salinity = 30 g/l</a:t>
            </a:r>
          </a:p>
        </p:txBody>
      </p:sp>
      <p:pic>
        <p:nvPicPr>
          <p:cNvPr id="20" name="Picture 19">
            <a:extLst>
              <a:ext uri="{FF2B5EF4-FFF2-40B4-BE49-F238E27FC236}">
                <a16:creationId xmlns:a16="http://schemas.microsoft.com/office/drawing/2014/main" id="{DC2081E5-0F89-4C53-8F7A-F44DDF7C10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63" t="17382" r="77903" b="70549"/>
          <a:stretch/>
        </p:blipFill>
        <p:spPr>
          <a:xfrm>
            <a:off x="2123728" y="4293096"/>
            <a:ext cx="288032" cy="288032"/>
          </a:xfrm>
          <a:prstGeom prst="ellipse">
            <a:avLst/>
          </a:prstGeom>
        </p:spPr>
      </p:pic>
      <p:pic>
        <p:nvPicPr>
          <p:cNvPr id="21" name="Picture 20">
            <a:extLst>
              <a:ext uri="{FF2B5EF4-FFF2-40B4-BE49-F238E27FC236}">
                <a16:creationId xmlns:a16="http://schemas.microsoft.com/office/drawing/2014/main" id="{4423CE4D-13B9-4229-B10C-6D0F036560D7}"/>
              </a:ext>
            </a:extLst>
          </p:cNvPr>
          <p:cNvPicPr>
            <a:picLocks/>
          </p:cNvPicPr>
          <p:nvPr/>
        </p:nvPicPr>
        <p:blipFill rotWithShape="1">
          <a:blip r:embed="rId4" cstate="print">
            <a:extLst>
              <a:ext uri="{28A0092B-C50C-407E-A947-70E740481C1C}">
                <a14:useLocalDpi xmlns:a14="http://schemas.microsoft.com/office/drawing/2010/main" val="0"/>
              </a:ext>
            </a:extLst>
          </a:blip>
          <a:srcRect l="18835" t="17280" r="77831" b="70412"/>
          <a:stretch/>
        </p:blipFill>
        <p:spPr>
          <a:xfrm>
            <a:off x="2123728" y="1628800"/>
            <a:ext cx="288032" cy="288032"/>
          </a:xfrm>
          <a:prstGeom prst="ellipse">
            <a:avLst/>
          </a:prstGeom>
        </p:spPr>
      </p:pic>
      <p:sp>
        <p:nvSpPr>
          <p:cNvPr id="22" name="Oval 21"/>
          <p:cNvSpPr/>
          <p:nvPr/>
        </p:nvSpPr>
        <p:spPr>
          <a:xfrm>
            <a:off x="2123728" y="1628800"/>
            <a:ext cx="287528" cy="288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p:cNvSpPr/>
          <p:nvPr/>
        </p:nvSpPr>
        <p:spPr>
          <a:xfrm>
            <a:off x="2125633" y="4293128"/>
            <a:ext cx="287528" cy="288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5" name="Group 14"/>
          <p:cNvGrpSpPr/>
          <p:nvPr/>
        </p:nvGrpSpPr>
        <p:grpSpPr>
          <a:xfrm>
            <a:off x="303829" y="1224460"/>
            <a:ext cx="8918211" cy="5134792"/>
            <a:chOff x="303829" y="1224460"/>
            <a:chExt cx="8918211" cy="5134792"/>
          </a:xfrm>
        </p:grpSpPr>
        <p:sp>
          <p:nvSpPr>
            <p:cNvPr id="3" name="Rectangle 2"/>
            <p:cNvSpPr/>
            <p:nvPr/>
          </p:nvSpPr>
          <p:spPr>
            <a:xfrm>
              <a:off x="323528" y="5877049"/>
              <a:ext cx="8208912" cy="383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Rectangle 23"/>
            <p:cNvSpPr/>
            <p:nvPr/>
          </p:nvSpPr>
          <p:spPr>
            <a:xfrm>
              <a:off x="323528" y="3182496"/>
              <a:ext cx="8208912" cy="383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extBox 5"/>
            <p:cNvSpPr txBox="1"/>
            <p:nvPr/>
          </p:nvSpPr>
          <p:spPr>
            <a:xfrm>
              <a:off x="303829" y="3063880"/>
              <a:ext cx="769763" cy="369332"/>
            </a:xfrm>
            <a:prstGeom prst="rect">
              <a:avLst/>
            </a:prstGeom>
            <a:noFill/>
          </p:spPr>
          <p:txBody>
            <a:bodyPr wrap="none" rtlCol="1">
              <a:spAutoFit/>
            </a:bodyPr>
            <a:lstStyle/>
            <a:p>
              <a:r>
                <a:rPr lang="en-US" b="1" dirty="0"/>
                <a:t>33000</a:t>
              </a:r>
              <a:endParaRPr lang="he-IL" b="1" dirty="0"/>
            </a:p>
          </p:txBody>
        </p:sp>
        <p:sp>
          <p:nvSpPr>
            <p:cNvPr id="26" name="TextBox 25"/>
            <p:cNvSpPr txBox="1"/>
            <p:nvPr/>
          </p:nvSpPr>
          <p:spPr>
            <a:xfrm>
              <a:off x="1693685" y="3063880"/>
              <a:ext cx="769763" cy="369332"/>
            </a:xfrm>
            <a:prstGeom prst="rect">
              <a:avLst/>
            </a:prstGeom>
            <a:noFill/>
          </p:spPr>
          <p:txBody>
            <a:bodyPr wrap="none" rtlCol="1">
              <a:spAutoFit/>
            </a:bodyPr>
            <a:lstStyle/>
            <a:p>
              <a:r>
                <a:rPr lang="en-US" b="1" dirty="0"/>
                <a:t>27000</a:t>
              </a:r>
              <a:endParaRPr lang="he-IL" b="1" dirty="0"/>
            </a:p>
          </p:txBody>
        </p:sp>
        <p:sp>
          <p:nvSpPr>
            <p:cNvPr id="27" name="TextBox 26"/>
            <p:cNvSpPr txBox="1"/>
            <p:nvPr/>
          </p:nvSpPr>
          <p:spPr>
            <a:xfrm>
              <a:off x="3091200" y="3063880"/>
              <a:ext cx="769763" cy="369332"/>
            </a:xfrm>
            <a:prstGeom prst="rect">
              <a:avLst/>
            </a:prstGeom>
            <a:noFill/>
          </p:spPr>
          <p:txBody>
            <a:bodyPr wrap="none" rtlCol="1">
              <a:spAutoFit/>
            </a:bodyPr>
            <a:lstStyle/>
            <a:p>
              <a:r>
                <a:rPr lang="en-US" b="1" dirty="0"/>
                <a:t>21000</a:t>
              </a:r>
              <a:endParaRPr lang="he-IL" b="1" dirty="0"/>
            </a:p>
          </p:txBody>
        </p:sp>
        <p:sp>
          <p:nvSpPr>
            <p:cNvPr id="28" name="TextBox 27"/>
            <p:cNvSpPr txBox="1"/>
            <p:nvPr/>
          </p:nvSpPr>
          <p:spPr>
            <a:xfrm>
              <a:off x="4491837" y="3063880"/>
              <a:ext cx="769763" cy="369332"/>
            </a:xfrm>
            <a:prstGeom prst="rect">
              <a:avLst/>
            </a:prstGeom>
            <a:noFill/>
          </p:spPr>
          <p:txBody>
            <a:bodyPr wrap="none" rtlCol="1">
              <a:spAutoFit/>
            </a:bodyPr>
            <a:lstStyle/>
            <a:p>
              <a:r>
                <a:rPr lang="en-US" b="1" dirty="0"/>
                <a:t>15000</a:t>
              </a:r>
              <a:endParaRPr lang="he-IL" b="1" dirty="0"/>
            </a:p>
          </p:txBody>
        </p:sp>
        <p:sp>
          <p:nvSpPr>
            <p:cNvPr id="29" name="TextBox 28"/>
            <p:cNvSpPr txBox="1"/>
            <p:nvPr/>
          </p:nvSpPr>
          <p:spPr>
            <a:xfrm>
              <a:off x="5987169" y="3063880"/>
              <a:ext cx="652743" cy="369332"/>
            </a:xfrm>
            <a:prstGeom prst="rect">
              <a:avLst/>
            </a:prstGeom>
            <a:noFill/>
          </p:spPr>
          <p:txBody>
            <a:bodyPr wrap="none" rtlCol="1">
              <a:spAutoFit/>
            </a:bodyPr>
            <a:lstStyle/>
            <a:p>
              <a:r>
                <a:rPr lang="en-US" b="1" dirty="0"/>
                <a:t>9000</a:t>
              </a:r>
              <a:endParaRPr lang="he-IL" b="1" dirty="0"/>
            </a:p>
          </p:txBody>
        </p:sp>
        <p:sp>
          <p:nvSpPr>
            <p:cNvPr id="30" name="TextBox 29"/>
            <p:cNvSpPr txBox="1"/>
            <p:nvPr/>
          </p:nvSpPr>
          <p:spPr>
            <a:xfrm>
              <a:off x="7375641" y="3063880"/>
              <a:ext cx="652743" cy="369332"/>
            </a:xfrm>
            <a:prstGeom prst="rect">
              <a:avLst/>
            </a:prstGeom>
            <a:noFill/>
          </p:spPr>
          <p:txBody>
            <a:bodyPr wrap="none" rtlCol="1">
              <a:spAutoFit/>
            </a:bodyPr>
            <a:lstStyle/>
            <a:p>
              <a:r>
                <a:rPr lang="en-US" b="1" dirty="0"/>
                <a:t>3000</a:t>
              </a:r>
              <a:endParaRPr lang="he-IL" b="1" dirty="0"/>
            </a:p>
          </p:txBody>
        </p:sp>
        <p:sp>
          <p:nvSpPr>
            <p:cNvPr id="31" name="TextBox 30"/>
            <p:cNvSpPr txBox="1"/>
            <p:nvPr/>
          </p:nvSpPr>
          <p:spPr>
            <a:xfrm>
              <a:off x="303829" y="5775652"/>
              <a:ext cx="769763" cy="369332"/>
            </a:xfrm>
            <a:prstGeom prst="rect">
              <a:avLst/>
            </a:prstGeom>
            <a:noFill/>
          </p:spPr>
          <p:txBody>
            <a:bodyPr wrap="none" rtlCol="1">
              <a:spAutoFit/>
            </a:bodyPr>
            <a:lstStyle/>
            <a:p>
              <a:r>
                <a:rPr lang="en-US" b="1" dirty="0"/>
                <a:t>33000</a:t>
              </a:r>
              <a:endParaRPr lang="he-IL" b="1" dirty="0"/>
            </a:p>
          </p:txBody>
        </p:sp>
        <p:sp>
          <p:nvSpPr>
            <p:cNvPr id="32" name="TextBox 31"/>
            <p:cNvSpPr txBox="1"/>
            <p:nvPr/>
          </p:nvSpPr>
          <p:spPr>
            <a:xfrm>
              <a:off x="1693685" y="5775652"/>
              <a:ext cx="769763" cy="369332"/>
            </a:xfrm>
            <a:prstGeom prst="rect">
              <a:avLst/>
            </a:prstGeom>
            <a:noFill/>
          </p:spPr>
          <p:txBody>
            <a:bodyPr wrap="none" rtlCol="1">
              <a:spAutoFit/>
            </a:bodyPr>
            <a:lstStyle/>
            <a:p>
              <a:r>
                <a:rPr lang="en-US" b="1" dirty="0"/>
                <a:t>27000</a:t>
              </a:r>
              <a:endParaRPr lang="he-IL" b="1" dirty="0"/>
            </a:p>
          </p:txBody>
        </p:sp>
        <p:sp>
          <p:nvSpPr>
            <p:cNvPr id="33" name="TextBox 32"/>
            <p:cNvSpPr txBox="1"/>
            <p:nvPr/>
          </p:nvSpPr>
          <p:spPr>
            <a:xfrm>
              <a:off x="3091200" y="5775652"/>
              <a:ext cx="769763" cy="369332"/>
            </a:xfrm>
            <a:prstGeom prst="rect">
              <a:avLst/>
            </a:prstGeom>
            <a:noFill/>
          </p:spPr>
          <p:txBody>
            <a:bodyPr wrap="none" rtlCol="1">
              <a:spAutoFit/>
            </a:bodyPr>
            <a:lstStyle/>
            <a:p>
              <a:r>
                <a:rPr lang="en-US" b="1" dirty="0"/>
                <a:t>21000</a:t>
              </a:r>
              <a:endParaRPr lang="he-IL" b="1" dirty="0"/>
            </a:p>
          </p:txBody>
        </p:sp>
        <p:sp>
          <p:nvSpPr>
            <p:cNvPr id="34" name="TextBox 33"/>
            <p:cNvSpPr txBox="1"/>
            <p:nvPr/>
          </p:nvSpPr>
          <p:spPr>
            <a:xfrm>
              <a:off x="4491837" y="5775652"/>
              <a:ext cx="769763" cy="369332"/>
            </a:xfrm>
            <a:prstGeom prst="rect">
              <a:avLst/>
            </a:prstGeom>
            <a:noFill/>
          </p:spPr>
          <p:txBody>
            <a:bodyPr wrap="none" rtlCol="1">
              <a:spAutoFit/>
            </a:bodyPr>
            <a:lstStyle/>
            <a:p>
              <a:r>
                <a:rPr lang="en-US" b="1" dirty="0"/>
                <a:t>15000</a:t>
              </a:r>
              <a:endParaRPr lang="he-IL" b="1" dirty="0"/>
            </a:p>
          </p:txBody>
        </p:sp>
        <p:sp>
          <p:nvSpPr>
            <p:cNvPr id="35" name="TextBox 34"/>
            <p:cNvSpPr txBox="1"/>
            <p:nvPr/>
          </p:nvSpPr>
          <p:spPr>
            <a:xfrm>
              <a:off x="5987169" y="5775652"/>
              <a:ext cx="652743" cy="369332"/>
            </a:xfrm>
            <a:prstGeom prst="rect">
              <a:avLst/>
            </a:prstGeom>
            <a:noFill/>
          </p:spPr>
          <p:txBody>
            <a:bodyPr wrap="none" rtlCol="1">
              <a:spAutoFit/>
            </a:bodyPr>
            <a:lstStyle/>
            <a:p>
              <a:r>
                <a:rPr lang="en-US" b="1" dirty="0"/>
                <a:t>9000</a:t>
              </a:r>
              <a:endParaRPr lang="he-IL" b="1" dirty="0"/>
            </a:p>
          </p:txBody>
        </p:sp>
        <p:sp>
          <p:nvSpPr>
            <p:cNvPr id="36" name="TextBox 35"/>
            <p:cNvSpPr txBox="1"/>
            <p:nvPr/>
          </p:nvSpPr>
          <p:spPr>
            <a:xfrm>
              <a:off x="7375641" y="5775652"/>
              <a:ext cx="652743" cy="369332"/>
            </a:xfrm>
            <a:prstGeom prst="rect">
              <a:avLst/>
            </a:prstGeom>
            <a:noFill/>
          </p:spPr>
          <p:txBody>
            <a:bodyPr wrap="none" rtlCol="1">
              <a:spAutoFit/>
            </a:bodyPr>
            <a:lstStyle/>
            <a:p>
              <a:r>
                <a:rPr lang="en-US" b="1" dirty="0"/>
                <a:t>3000</a:t>
              </a:r>
              <a:endParaRPr lang="he-IL" b="1" dirty="0"/>
            </a:p>
          </p:txBody>
        </p:sp>
        <p:sp>
          <p:nvSpPr>
            <p:cNvPr id="14" name="Rectangle 13"/>
            <p:cNvSpPr/>
            <p:nvPr/>
          </p:nvSpPr>
          <p:spPr>
            <a:xfrm>
              <a:off x="8532439" y="1224460"/>
              <a:ext cx="603969" cy="1958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Rectangle 37"/>
            <p:cNvSpPr/>
            <p:nvPr/>
          </p:nvSpPr>
          <p:spPr>
            <a:xfrm>
              <a:off x="8542600" y="3939556"/>
              <a:ext cx="603969" cy="1958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TextBox 36"/>
            <p:cNvSpPr txBox="1"/>
            <p:nvPr/>
          </p:nvSpPr>
          <p:spPr>
            <a:xfrm>
              <a:off x="8501960" y="1321316"/>
              <a:ext cx="301685" cy="369332"/>
            </a:xfrm>
            <a:prstGeom prst="rect">
              <a:avLst/>
            </a:prstGeom>
            <a:noFill/>
          </p:spPr>
          <p:txBody>
            <a:bodyPr wrap="none" rtlCol="1">
              <a:spAutoFit/>
            </a:bodyPr>
            <a:lstStyle/>
            <a:p>
              <a:pPr algn="l" rtl="0"/>
              <a:r>
                <a:rPr lang="en-US" b="1" dirty="0"/>
                <a:t>0</a:t>
              </a:r>
              <a:endParaRPr lang="he-IL" b="1" dirty="0"/>
            </a:p>
          </p:txBody>
        </p:sp>
        <p:sp>
          <p:nvSpPr>
            <p:cNvPr id="39" name="TextBox 38"/>
            <p:cNvSpPr txBox="1"/>
            <p:nvPr/>
          </p:nvSpPr>
          <p:spPr>
            <a:xfrm>
              <a:off x="8440400" y="1825372"/>
              <a:ext cx="606256" cy="369332"/>
            </a:xfrm>
            <a:prstGeom prst="rect">
              <a:avLst/>
            </a:prstGeom>
            <a:noFill/>
          </p:spPr>
          <p:txBody>
            <a:bodyPr wrap="none" rtlCol="1">
              <a:spAutoFit/>
            </a:bodyPr>
            <a:lstStyle/>
            <a:p>
              <a:r>
                <a:rPr lang="en-US" b="1" dirty="0"/>
                <a:t>-600</a:t>
              </a:r>
              <a:endParaRPr lang="he-IL" b="1" dirty="0"/>
            </a:p>
          </p:txBody>
        </p:sp>
        <p:sp>
          <p:nvSpPr>
            <p:cNvPr id="40" name="TextBox 39"/>
            <p:cNvSpPr txBox="1"/>
            <p:nvPr/>
          </p:nvSpPr>
          <p:spPr>
            <a:xfrm>
              <a:off x="8450272" y="2338720"/>
              <a:ext cx="723275" cy="369332"/>
            </a:xfrm>
            <a:prstGeom prst="rect">
              <a:avLst/>
            </a:prstGeom>
            <a:noFill/>
          </p:spPr>
          <p:txBody>
            <a:bodyPr wrap="none" rtlCol="1">
              <a:spAutoFit/>
            </a:bodyPr>
            <a:lstStyle/>
            <a:p>
              <a:r>
                <a:rPr lang="en-US" b="1" dirty="0"/>
                <a:t>-1200</a:t>
              </a:r>
              <a:endParaRPr lang="he-IL" b="1" dirty="0"/>
            </a:p>
          </p:txBody>
        </p:sp>
        <p:sp>
          <p:nvSpPr>
            <p:cNvPr id="41" name="TextBox 40"/>
            <p:cNvSpPr txBox="1"/>
            <p:nvPr/>
          </p:nvSpPr>
          <p:spPr>
            <a:xfrm>
              <a:off x="8457237" y="2852936"/>
              <a:ext cx="723275" cy="369332"/>
            </a:xfrm>
            <a:prstGeom prst="rect">
              <a:avLst/>
            </a:prstGeom>
            <a:noFill/>
          </p:spPr>
          <p:txBody>
            <a:bodyPr wrap="none" rtlCol="1">
              <a:spAutoFit/>
            </a:bodyPr>
            <a:lstStyle/>
            <a:p>
              <a:pPr algn="l" rtl="0"/>
              <a:r>
                <a:rPr lang="en-US" b="1" dirty="0"/>
                <a:t>-1800</a:t>
              </a:r>
              <a:endParaRPr lang="he-IL" b="1" dirty="0"/>
            </a:p>
          </p:txBody>
        </p:sp>
        <p:sp>
          <p:nvSpPr>
            <p:cNvPr id="42" name="TextBox 41"/>
            <p:cNvSpPr txBox="1"/>
            <p:nvPr/>
          </p:nvSpPr>
          <p:spPr>
            <a:xfrm>
              <a:off x="4465948" y="3284984"/>
              <a:ext cx="702436" cy="369332"/>
            </a:xfrm>
            <a:prstGeom prst="rect">
              <a:avLst/>
            </a:prstGeom>
            <a:noFill/>
          </p:spPr>
          <p:txBody>
            <a:bodyPr wrap="none" rtlCol="1">
              <a:spAutoFit/>
            </a:bodyPr>
            <a:lstStyle/>
            <a:p>
              <a:r>
                <a:rPr lang="en-US" b="1" dirty="0"/>
                <a:t>X [m]</a:t>
              </a:r>
              <a:endParaRPr lang="he-IL" b="1" dirty="0"/>
            </a:p>
          </p:txBody>
        </p:sp>
        <p:sp>
          <p:nvSpPr>
            <p:cNvPr id="43" name="TextBox 42"/>
            <p:cNvSpPr txBox="1"/>
            <p:nvPr/>
          </p:nvSpPr>
          <p:spPr>
            <a:xfrm>
              <a:off x="4465949" y="5989920"/>
              <a:ext cx="702435" cy="369332"/>
            </a:xfrm>
            <a:prstGeom prst="rect">
              <a:avLst/>
            </a:prstGeom>
            <a:noFill/>
          </p:spPr>
          <p:txBody>
            <a:bodyPr wrap="none" rtlCol="1">
              <a:spAutoFit/>
            </a:bodyPr>
            <a:lstStyle/>
            <a:p>
              <a:r>
                <a:rPr lang="en-US" b="1" dirty="0"/>
                <a:t>X [m]</a:t>
              </a:r>
              <a:endParaRPr lang="he-IL" b="1" dirty="0"/>
            </a:p>
          </p:txBody>
        </p:sp>
        <p:sp>
          <p:nvSpPr>
            <p:cNvPr id="44" name="TextBox 43"/>
            <p:cNvSpPr txBox="1"/>
            <p:nvPr/>
          </p:nvSpPr>
          <p:spPr>
            <a:xfrm>
              <a:off x="8718847" y="1268760"/>
              <a:ext cx="461665" cy="594073"/>
            </a:xfrm>
            <a:prstGeom prst="rect">
              <a:avLst/>
            </a:prstGeom>
            <a:noFill/>
          </p:spPr>
          <p:txBody>
            <a:bodyPr vert="vert270" wrap="none" rtlCol="1">
              <a:spAutoFit/>
            </a:bodyPr>
            <a:lstStyle/>
            <a:p>
              <a:r>
                <a:rPr lang="en-US" b="1" dirty="0"/>
                <a:t>Z [m]</a:t>
              </a:r>
              <a:endParaRPr lang="he-IL" b="1" dirty="0"/>
            </a:p>
          </p:txBody>
        </p:sp>
        <p:sp>
          <p:nvSpPr>
            <p:cNvPr id="46" name="TextBox 45"/>
            <p:cNvSpPr txBox="1"/>
            <p:nvPr/>
          </p:nvSpPr>
          <p:spPr>
            <a:xfrm>
              <a:off x="8532440" y="3995772"/>
              <a:ext cx="301685" cy="369332"/>
            </a:xfrm>
            <a:prstGeom prst="rect">
              <a:avLst/>
            </a:prstGeom>
            <a:noFill/>
          </p:spPr>
          <p:txBody>
            <a:bodyPr wrap="none" rtlCol="1">
              <a:spAutoFit/>
            </a:bodyPr>
            <a:lstStyle/>
            <a:p>
              <a:r>
                <a:rPr lang="en-US" b="1" dirty="0"/>
                <a:t>0</a:t>
              </a:r>
              <a:endParaRPr lang="he-IL" b="1" dirty="0"/>
            </a:p>
          </p:txBody>
        </p:sp>
        <p:sp>
          <p:nvSpPr>
            <p:cNvPr id="47" name="TextBox 46"/>
            <p:cNvSpPr txBox="1"/>
            <p:nvPr/>
          </p:nvSpPr>
          <p:spPr>
            <a:xfrm>
              <a:off x="8728144" y="3933056"/>
              <a:ext cx="461665" cy="594073"/>
            </a:xfrm>
            <a:prstGeom prst="rect">
              <a:avLst/>
            </a:prstGeom>
            <a:noFill/>
          </p:spPr>
          <p:txBody>
            <a:bodyPr vert="vert270" wrap="none" rtlCol="1">
              <a:spAutoFit/>
            </a:bodyPr>
            <a:lstStyle/>
            <a:p>
              <a:r>
                <a:rPr lang="en-US" b="1" dirty="0"/>
                <a:t>Z [m]</a:t>
              </a:r>
              <a:endParaRPr lang="he-IL" b="1" dirty="0"/>
            </a:p>
          </p:txBody>
        </p:sp>
        <p:sp>
          <p:nvSpPr>
            <p:cNvPr id="48" name="TextBox 47"/>
            <p:cNvSpPr txBox="1"/>
            <p:nvPr/>
          </p:nvSpPr>
          <p:spPr>
            <a:xfrm>
              <a:off x="8491800" y="5043656"/>
              <a:ext cx="723275" cy="369332"/>
            </a:xfrm>
            <a:prstGeom prst="rect">
              <a:avLst/>
            </a:prstGeom>
            <a:noFill/>
          </p:spPr>
          <p:txBody>
            <a:bodyPr wrap="none" rtlCol="1">
              <a:spAutoFit/>
            </a:bodyPr>
            <a:lstStyle/>
            <a:p>
              <a:r>
                <a:rPr lang="en-US" b="1" dirty="0"/>
                <a:t>-1200</a:t>
              </a:r>
              <a:endParaRPr lang="he-IL" b="1" dirty="0"/>
            </a:p>
          </p:txBody>
        </p:sp>
        <p:sp>
          <p:nvSpPr>
            <p:cNvPr id="49" name="TextBox 48"/>
            <p:cNvSpPr txBox="1"/>
            <p:nvPr/>
          </p:nvSpPr>
          <p:spPr>
            <a:xfrm>
              <a:off x="8498765" y="5557872"/>
              <a:ext cx="723275" cy="369332"/>
            </a:xfrm>
            <a:prstGeom prst="rect">
              <a:avLst/>
            </a:prstGeom>
            <a:noFill/>
          </p:spPr>
          <p:txBody>
            <a:bodyPr wrap="none" rtlCol="1">
              <a:spAutoFit/>
            </a:bodyPr>
            <a:lstStyle/>
            <a:p>
              <a:r>
                <a:rPr lang="en-US" b="1" dirty="0"/>
                <a:t>-1800</a:t>
              </a:r>
              <a:endParaRPr lang="he-IL" b="1" dirty="0"/>
            </a:p>
          </p:txBody>
        </p:sp>
        <p:sp>
          <p:nvSpPr>
            <p:cNvPr id="50" name="TextBox 49"/>
            <p:cNvSpPr txBox="1"/>
            <p:nvPr/>
          </p:nvSpPr>
          <p:spPr>
            <a:xfrm>
              <a:off x="8470592" y="4533389"/>
              <a:ext cx="606256" cy="369332"/>
            </a:xfrm>
            <a:prstGeom prst="rect">
              <a:avLst/>
            </a:prstGeom>
            <a:noFill/>
          </p:spPr>
          <p:txBody>
            <a:bodyPr wrap="none" rtlCol="1">
              <a:spAutoFit/>
            </a:bodyPr>
            <a:lstStyle/>
            <a:p>
              <a:pPr algn="l" rtl="0"/>
              <a:r>
                <a:rPr lang="en-US" b="1" dirty="0"/>
                <a:t>-600</a:t>
              </a:r>
              <a:endParaRPr lang="he-IL" b="1" dirty="0"/>
            </a:p>
          </p:txBody>
        </p:sp>
      </p:grpSp>
    </p:spTree>
    <p:extLst>
      <p:ext uri="{BB962C8B-B14F-4D97-AF65-F5344CB8AC3E}">
        <p14:creationId xmlns:p14="http://schemas.microsoft.com/office/powerpoint/2010/main" val="34931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1000" fill="hold"/>
                                        <p:tgtEl>
                                          <p:spTgt spid="22"/>
                                        </p:tgtEl>
                                      </p:cBhvr>
                                      <p:by x="400000" y="400000"/>
                                    </p:animScale>
                                  </p:childTnLst>
                                </p:cTn>
                              </p:par>
                              <p:par>
                                <p:cTn id="13" presetID="6" presetClass="emph" presetSubtype="0" fill="hold" grpId="0" nodeType="withEffect">
                                  <p:stCondLst>
                                    <p:cond delay="0"/>
                                  </p:stCondLst>
                                  <p:childTnLst>
                                    <p:animScale>
                                      <p:cBhvr>
                                        <p:cTn id="14" dur="1000" fill="hold"/>
                                        <p:tgtEl>
                                          <p:spTgt spid="23"/>
                                        </p:tgtEl>
                                      </p:cBhvr>
                                      <p:by x="400000" y="400000"/>
                                    </p:animScale>
                                  </p:childTnLst>
                                </p:cTn>
                              </p:par>
                              <p:par>
                                <p:cTn id="15" presetID="6" presetClass="emph" presetSubtype="0" fill="hold" nodeType="withEffect">
                                  <p:stCondLst>
                                    <p:cond delay="0"/>
                                  </p:stCondLst>
                                  <p:childTnLst>
                                    <p:animScale>
                                      <p:cBhvr>
                                        <p:cTn id="16" dur="1000" fill="hold"/>
                                        <p:tgtEl>
                                          <p:spTgt spid="21"/>
                                        </p:tgtEl>
                                      </p:cBhvr>
                                      <p:by x="400000" y="400000"/>
                                    </p:animScale>
                                  </p:childTnLst>
                                </p:cTn>
                              </p:par>
                              <p:par>
                                <p:cTn id="17" presetID="6" presetClass="emph" presetSubtype="0" fill="hold" nodeType="withEffect">
                                  <p:stCondLst>
                                    <p:cond delay="0"/>
                                  </p:stCondLst>
                                  <p:childTnLst>
                                    <p:animScale>
                                      <p:cBhvr>
                                        <p:cTn id="18" dur="1000" fill="hold"/>
                                        <p:tgtEl>
                                          <p:spTgt spid="20"/>
                                        </p:tgtEl>
                                      </p:cBhvr>
                                      <p:by x="400000" y="400000"/>
                                    </p:animScale>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2"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b="1" dirty="0">
                <a:solidFill>
                  <a:srgbClr val="FF0000"/>
                </a:solidFill>
              </a:rPr>
              <a:t>TAKE HOME MESSAGES</a:t>
            </a:r>
          </a:p>
        </p:txBody>
      </p:sp>
      <p:sp>
        <p:nvSpPr>
          <p:cNvPr id="3" name="Content Placeholder 2"/>
          <p:cNvSpPr>
            <a:spLocks noGrp="1"/>
          </p:cNvSpPr>
          <p:nvPr>
            <p:ph idx="1"/>
          </p:nvPr>
        </p:nvSpPr>
        <p:spPr>
          <a:xfrm>
            <a:off x="0" y="1268760"/>
            <a:ext cx="9144000" cy="5069160"/>
          </a:xfrm>
        </p:spPr>
        <p:txBody>
          <a:bodyPr>
            <a:normAutofit fontScale="85000" lnSpcReduction="10000"/>
          </a:bodyPr>
          <a:lstStyle/>
          <a:p>
            <a:pPr marL="514350" indent="-514350" algn="just" rtl="0">
              <a:lnSpc>
                <a:spcPct val="124000"/>
              </a:lnSpc>
              <a:buFont typeface="+mj-lt"/>
              <a:buAutoNum type="arabicPeriod"/>
            </a:pPr>
            <a:r>
              <a:rPr lang="en-US" sz="2800" dirty="0"/>
              <a:t>at the </a:t>
            </a:r>
            <a:r>
              <a:rPr lang="en-US" sz="2800" dirty="0">
                <a:solidFill>
                  <a:srgbClr val="FF0000"/>
                </a:solidFill>
              </a:rPr>
              <a:t>nearshore scale SGD in unconfined aquifers </a:t>
            </a:r>
            <a:r>
              <a:rPr lang="en-US" sz="2800" dirty="0"/>
              <a:t>results from elevated heads and dispersive mixing of fresh groundwater and seawater along the interface. </a:t>
            </a:r>
          </a:p>
          <a:p>
            <a:pPr marL="514350" indent="-514350" algn="just" rtl="0">
              <a:lnSpc>
                <a:spcPct val="124000"/>
              </a:lnSpc>
              <a:buFont typeface="+mj-lt"/>
              <a:buAutoNum type="arabicPeriod"/>
            </a:pPr>
            <a:r>
              <a:rPr lang="en-US" sz="2800" dirty="0">
                <a:solidFill>
                  <a:srgbClr val="FF0000"/>
                </a:solidFill>
              </a:rPr>
              <a:t>deep SGD  in unconfined aquifers</a:t>
            </a:r>
            <a:r>
              <a:rPr lang="en-US" sz="2800" dirty="0"/>
              <a:t>, occurs purely from geothermal convection, in which case seeping water is 100% SW.</a:t>
            </a:r>
          </a:p>
          <a:p>
            <a:pPr marL="514350" indent="-514350" algn="just" rtl="0">
              <a:lnSpc>
                <a:spcPct val="124000"/>
              </a:lnSpc>
              <a:buFont typeface="+mj-lt"/>
              <a:buAutoNum type="arabicPeriod"/>
            </a:pPr>
            <a:r>
              <a:rPr lang="en-US" sz="2800" dirty="0">
                <a:solidFill>
                  <a:srgbClr val="FF0000"/>
                </a:solidFill>
              </a:rPr>
              <a:t>In confined aquifers </a:t>
            </a:r>
            <a:r>
              <a:rPr lang="en-US" sz="2800" dirty="0"/>
              <a:t>that outcrop several km offshore, </a:t>
            </a:r>
            <a:r>
              <a:rPr lang="en-US" sz="2800" dirty="0">
                <a:solidFill>
                  <a:srgbClr val="FF0000"/>
                </a:solidFill>
              </a:rPr>
              <a:t>the two mechanisms combine to produce saline deep SGD from thermo-</a:t>
            </a:r>
            <a:r>
              <a:rPr lang="en-US" sz="2800" dirty="0" err="1">
                <a:solidFill>
                  <a:srgbClr val="FF0000"/>
                </a:solidFill>
              </a:rPr>
              <a:t>haline</a:t>
            </a:r>
            <a:r>
              <a:rPr lang="en-US" sz="2800" dirty="0">
                <a:solidFill>
                  <a:srgbClr val="FF0000"/>
                </a:solidFill>
              </a:rPr>
              <a:t> convection</a:t>
            </a:r>
            <a:r>
              <a:rPr lang="en-US" sz="2800" dirty="0"/>
              <a:t>.</a:t>
            </a:r>
          </a:p>
          <a:p>
            <a:pPr marL="514350" indent="-514350" algn="just" rtl="0">
              <a:lnSpc>
                <a:spcPct val="124000"/>
              </a:lnSpc>
              <a:buFont typeface="+mj-lt"/>
              <a:buAutoNum type="arabicPeriod"/>
            </a:pPr>
            <a:r>
              <a:rPr lang="en-US" sz="2800" dirty="0"/>
              <a:t>It is not the general salinity/temperature differences in the system that dictate seepage velocity, but rather the </a:t>
            </a:r>
            <a:r>
              <a:rPr lang="en-US" sz="2800" b="1" dirty="0"/>
              <a:t>local gradients that drive circulation</a:t>
            </a:r>
            <a:r>
              <a:rPr lang="en-US" sz="2800"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dirty="0"/>
              <a:t>Thank you!</a:t>
            </a:r>
            <a:endParaRPr lang="he-IL" dirty="0"/>
          </a:p>
        </p:txBody>
      </p:sp>
      <p:pic>
        <p:nvPicPr>
          <p:cNvPr id="4" name="Picture 3"/>
          <p:cNvPicPr>
            <a:picLocks noChangeAspect="1"/>
          </p:cNvPicPr>
          <p:nvPr/>
        </p:nvPicPr>
        <p:blipFill>
          <a:blip r:embed="rId2"/>
          <a:stretch>
            <a:fillRect/>
          </a:stretch>
        </p:blipFill>
        <p:spPr>
          <a:xfrm>
            <a:off x="917848" y="1349089"/>
            <a:ext cx="7308304" cy="4888223"/>
          </a:xfrm>
          <a:prstGeom prst="rect">
            <a:avLst/>
          </a:prstGeom>
        </p:spPr>
      </p:pic>
      <p:sp>
        <p:nvSpPr>
          <p:cNvPr id="3" name="TextBox 2"/>
          <p:cNvSpPr txBox="1"/>
          <p:nvPr/>
        </p:nvSpPr>
        <p:spPr>
          <a:xfrm>
            <a:off x="2483768" y="6237312"/>
            <a:ext cx="4176464" cy="369332"/>
          </a:xfrm>
          <a:prstGeom prst="rect">
            <a:avLst/>
          </a:prstGeom>
          <a:noFill/>
        </p:spPr>
        <p:txBody>
          <a:bodyPr wrap="square" rtlCol="1">
            <a:spAutoFit/>
          </a:bodyPr>
          <a:lstStyle/>
          <a:p>
            <a:r>
              <a:rPr lang="en-US" dirty="0"/>
              <a:t>Taken from </a:t>
            </a:r>
            <a:r>
              <a:rPr lang="en-US" i="1" dirty="0" err="1"/>
              <a:t>Moosdorf</a:t>
            </a:r>
            <a:r>
              <a:rPr lang="en-US" i="1" dirty="0"/>
              <a:t> and </a:t>
            </a:r>
            <a:r>
              <a:rPr lang="en-US" i="1" dirty="0" err="1"/>
              <a:t>Oehler</a:t>
            </a:r>
            <a:r>
              <a:rPr lang="en-US" i="1" dirty="0"/>
              <a:t> </a:t>
            </a:r>
            <a:r>
              <a:rPr lang="en-US" dirty="0"/>
              <a:t>[2017]</a:t>
            </a:r>
            <a:endParaRPr lang="he-IL" dirty="0"/>
          </a:p>
        </p:txBody>
      </p:sp>
    </p:spTree>
    <p:extLst>
      <p:ext uri="{BB962C8B-B14F-4D97-AF65-F5344CB8AC3E}">
        <p14:creationId xmlns:p14="http://schemas.microsoft.com/office/powerpoint/2010/main" val="411581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0A96-DB5D-4CC6-936B-9C7B7C67DA2E}"/>
              </a:ext>
            </a:extLst>
          </p:cNvPr>
          <p:cNvSpPr>
            <a:spLocks noGrp="1"/>
          </p:cNvSpPr>
          <p:nvPr>
            <p:ph type="title"/>
          </p:nvPr>
        </p:nvSpPr>
        <p:spPr>
          <a:xfrm>
            <a:off x="457200" y="324"/>
            <a:ext cx="8229600" cy="1143000"/>
          </a:xfrm>
        </p:spPr>
        <p:txBody>
          <a:bodyPr/>
          <a:lstStyle/>
          <a:p>
            <a:r>
              <a:rPr lang="en-US" dirty="0"/>
              <a:t>References</a:t>
            </a:r>
          </a:p>
        </p:txBody>
      </p:sp>
      <p:sp>
        <p:nvSpPr>
          <p:cNvPr id="3" name="Content Placeholder 2">
            <a:extLst>
              <a:ext uri="{FF2B5EF4-FFF2-40B4-BE49-F238E27FC236}">
                <a16:creationId xmlns:a16="http://schemas.microsoft.com/office/drawing/2014/main" id="{D92690FF-3432-4BF5-B23E-2BA76626EF3A}"/>
              </a:ext>
            </a:extLst>
          </p:cNvPr>
          <p:cNvSpPr>
            <a:spLocks noGrp="1"/>
          </p:cNvSpPr>
          <p:nvPr>
            <p:ph idx="1"/>
          </p:nvPr>
        </p:nvSpPr>
        <p:spPr>
          <a:xfrm>
            <a:off x="251520" y="1143324"/>
            <a:ext cx="8496944" cy="5598044"/>
          </a:xfrm>
        </p:spPr>
        <p:txBody>
          <a:bodyPr>
            <a:normAutofit fontScale="85000" lnSpcReduction="10000"/>
          </a:bodyPr>
          <a:lstStyle/>
          <a:p>
            <a:pPr marL="360000" algn="just" rtl="0">
              <a:lnSpc>
                <a:spcPct val="150000"/>
              </a:lnSpc>
            </a:pPr>
            <a:r>
              <a:rPr lang="en-US" sz="2800" dirty="0" err="1"/>
              <a:t>Moosdorf</a:t>
            </a:r>
            <a:r>
              <a:rPr lang="en-US" sz="2800" dirty="0"/>
              <a:t>, N., &amp; </a:t>
            </a:r>
            <a:r>
              <a:rPr lang="en-US" sz="2800" dirty="0" err="1"/>
              <a:t>Oehler</a:t>
            </a:r>
            <a:r>
              <a:rPr lang="en-US" sz="2800" dirty="0"/>
              <a:t>, T. (2017). Societal use of fresh submarine groundwater discharge: An overlooked water resource. </a:t>
            </a:r>
            <a:r>
              <a:rPr lang="en-US" sz="2800" i="1" dirty="0"/>
              <a:t>Earth-Science Reviews</a:t>
            </a:r>
            <a:r>
              <a:rPr lang="en-US" sz="2800" dirty="0"/>
              <a:t>, </a:t>
            </a:r>
            <a:r>
              <a:rPr lang="en-US" sz="2800" i="1" dirty="0"/>
              <a:t>171</a:t>
            </a:r>
            <a:r>
              <a:rPr lang="en-US" sz="2800" dirty="0"/>
              <a:t>(April), 338–348. https://doi.org/10.1016/j.earscirev.2017.06.006</a:t>
            </a:r>
          </a:p>
          <a:p>
            <a:pPr marL="360000" algn="just" rtl="0">
              <a:lnSpc>
                <a:spcPct val="150000"/>
              </a:lnSpc>
            </a:pPr>
            <a:r>
              <a:rPr lang="en-US" sz="2800" dirty="0"/>
              <a:t>Phillips, O. M. (2009). </a:t>
            </a:r>
            <a:r>
              <a:rPr lang="en-US" sz="2800" i="1" dirty="0"/>
              <a:t>Geological fluid dynamics: Sub-surface flow and reactions</a:t>
            </a:r>
            <a:r>
              <a:rPr lang="en-US" sz="2800" dirty="0"/>
              <a:t>. </a:t>
            </a:r>
            <a:r>
              <a:rPr lang="en-US" sz="2800" i="1" dirty="0"/>
              <a:t>Geological Fluid Dynamics: Sub-Surface Flow and Reactions</a:t>
            </a:r>
            <a:r>
              <a:rPr lang="en-US" sz="2800" dirty="0"/>
              <a:t>. https://doi.org/10.1017/CBO9780511807473</a:t>
            </a:r>
          </a:p>
          <a:p>
            <a:pPr marL="360000" algn="just" rtl="0">
              <a:lnSpc>
                <a:spcPct val="150000"/>
              </a:lnSpc>
            </a:pPr>
            <a:r>
              <a:rPr lang="en-US" sz="2800" dirty="0"/>
              <a:t>Wilson, A. M. (2005). Fresh and saline groundwater discharge to the ocean: A regional perspective. </a:t>
            </a:r>
            <a:r>
              <a:rPr lang="en-US" sz="2800" i="1" dirty="0"/>
              <a:t>Water Resources Research</a:t>
            </a:r>
            <a:r>
              <a:rPr lang="en-US" sz="2800" dirty="0"/>
              <a:t>, </a:t>
            </a:r>
            <a:r>
              <a:rPr lang="en-US" sz="2800" i="1" dirty="0"/>
              <a:t>41</a:t>
            </a:r>
            <a:r>
              <a:rPr lang="en-US" sz="2800" dirty="0"/>
              <a:t>(2), 1–11. https://doi.org/10.1029/2004WR003399</a:t>
            </a:r>
          </a:p>
          <a:p>
            <a:pPr marL="360000" algn="just" rtl="0">
              <a:lnSpc>
                <a:spcPct val="150000"/>
              </a:lnSpc>
            </a:pPr>
            <a:endParaRPr lang="en-US" sz="2800" dirty="0"/>
          </a:p>
        </p:txBody>
      </p:sp>
    </p:spTree>
    <p:extLst>
      <p:ext uri="{BB962C8B-B14F-4D97-AF65-F5344CB8AC3E}">
        <p14:creationId xmlns:p14="http://schemas.microsoft.com/office/powerpoint/2010/main" val="276238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76" t="6386" r="5901" b="3901"/>
          <a:stretch/>
        </p:blipFill>
        <p:spPr>
          <a:xfrm>
            <a:off x="96893" y="1340768"/>
            <a:ext cx="8795587" cy="5517232"/>
          </a:xfrm>
          <a:prstGeom prst="rect">
            <a:avLst/>
          </a:prstGeom>
        </p:spPr>
      </p:pic>
      <p:sp>
        <p:nvSpPr>
          <p:cNvPr id="3" name="TextBox 2"/>
          <p:cNvSpPr txBox="1"/>
          <p:nvPr/>
        </p:nvSpPr>
        <p:spPr>
          <a:xfrm>
            <a:off x="7380312" y="1043444"/>
            <a:ext cx="1728192" cy="369332"/>
          </a:xfrm>
          <a:prstGeom prst="rect">
            <a:avLst/>
          </a:prstGeom>
          <a:noFill/>
        </p:spPr>
        <p:txBody>
          <a:bodyPr wrap="square" rtlCol="1">
            <a:spAutoFit/>
          </a:bodyPr>
          <a:lstStyle/>
          <a:p>
            <a:pPr algn="ctr"/>
            <a:r>
              <a:rPr lang="en-US" b="1" dirty="0"/>
              <a:t>Density [Kg m</a:t>
            </a:r>
            <a:r>
              <a:rPr lang="en-US" b="1" baseline="30000" dirty="0"/>
              <a:t>-3</a:t>
            </a:r>
            <a:r>
              <a:rPr lang="en-US" b="1" dirty="0"/>
              <a:t>]</a:t>
            </a:r>
            <a:endParaRPr lang="he-IL" b="1" baseline="30000" dirty="0"/>
          </a:p>
        </p:txBody>
      </p:sp>
      <mc:AlternateContent xmlns:mc="http://schemas.openxmlformats.org/markup-compatibility/2006" xmlns:a14="http://schemas.microsoft.com/office/drawing/2010/main">
        <mc:Choice Requires="a14">
          <p:sp>
            <p:nvSpPr>
              <p:cNvPr id="5" name="Rectangle 4"/>
              <p:cNvSpPr/>
              <p:nvPr/>
            </p:nvSpPr>
            <p:spPr>
              <a:xfrm>
                <a:off x="3342585" y="44624"/>
                <a:ext cx="2813591" cy="1050993"/>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a:latin typeface="Cambria Math" panose="02040503050406030204" pitchFamily="18" charset="0"/>
                            </a:rPr>
                            <m:t>𝜶</m:t>
                          </m:r>
                          <m:f>
                            <m:fPr>
                              <m:ctrlPr>
                                <a:rPr lang="en-US" sz="2800" b="1" i="1" smtClean="0">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𝑻</m:t>
                              </m:r>
                            </m:num>
                            <m:den>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𝑿</m:t>
                              </m:r>
                            </m:den>
                          </m:f>
                        </m:e>
                      </m:d>
                      <m:r>
                        <a:rPr lang="en-US" sz="2800" b="1" i="1" smtClean="0">
                          <a:solidFill>
                            <a:schemeClr val="tx1"/>
                          </a:solidFill>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a:latin typeface="Cambria Math" panose="02040503050406030204" pitchFamily="18" charset="0"/>
                            </a:rPr>
                            <m:t>𝜷</m:t>
                          </m:r>
                          <m:f>
                            <m:fPr>
                              <m:ctrlPr>
                                <a:rPr lang="en-US" sz="2800" b="1" i="1" smtClean="0">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𝑺</m:t>
                              </m:r>
                            </m:num>
                            <m:den>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𝑿</m:t>
                              </m:r>
                            </m:den>
                          </m:f>
                        </m:e>
                      </m:d>
                    </m:oMath>
                  </m:oMathPara>
                </a14:m>
                <a:endParaRPr lang="he-IL" sz="2800" dirty="0"/>
              </a:p>
            </p:txBody>
          </p:sp>
        </mc:Choice>
        <mc:Fallback xmlns="">
          <p:sp>
            <p:nvSpPr>
              <p:cNvPr id="5" name="Rectangle 4"/>
              <p:cNvSpPr>
                <a:spLocks noRot="1" noChangeAspect="1" noMove="1" noResize="1" noEditPoints="1" noAdjustHandles="1" noChangeArrowheads="1" noChangeShapeType="1" noTextEdit="1"/>
              </p:cNvSpPr>
              <p:nvPr/>
            </p:nvSpPr>
            <p:spPr>
              <a:xfrm>
                <a:off x="3342585" y="44624"/>
                <a:ext cx="2813591" cy="1050993"/>
              </a:xfrm>
              <a:prstGeom prst="rect">
                <a:avLst/>
              </a:prstGeom>
              <a:blipFill rotWithShape="0">
                <a:blip r:embed="rId4"/>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55240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DE6C-6D38-46EE-95AA-BD0C55BEE628}"/>
              </a:ext>
            </a:extLst>
          </p:cNvPr>
          <p:cNvSpPr>
            <a:spLocks noGrp="1"/>
          </p:cNvSpPr>
          <p:nvPr>
            <p:ph type="title"/>
          </p:nvPr>
        </p:nvSpPr>
        <p:spPr>
          <a:xfrm>
            <a:off x="9236" y="-106748"/>
            <a:ext cx="9144000" cy="1143000"/>
          </a:xfrm>
        </p:spPr>
        <p:txBody>
          <a:bodyPr>
            <a:noAutofit/>
          </a:bodyPr>
          <a:lstStyle/>
          <a:p>
            <a:pPr rtl="0"/>
            <a:r>
              <a:rPr lang="en-US" sz="2800" dirty="0"/>
              <a:t>Increasing land temperature makes the land water lighter </a:t>
            </a:r>
            <a:r>
              <a:rPr lang="en-US" sz="2800" dirty="0">
                <a:sym typeface="Wingdings" panose="05000000000000000000" pitchFamily="2" charset="2"/>
              </a:rPr>
              <a:t></a:t>
            </a:r>
            <a:r>
              <a:rPr lang="en-US" sz="2800" dirty="0"/>
              <a:t> the interface is pushed landwards </a:t>
            </a:r>
            <a:r>
              <a:rPr lang="en-US" sz="2800" dirty="0">
                <a:sym typeface="Wingdings" panose="05000000000000000000" pitchFamily="2" charset="2"/>
              </a:rPr>
              <a:t></a:t>
            </a:r>
            <a:r>
              <a:rPr lang="en-US" sz="2800" dirty="0"/>
              <a:t> </a:t>
            </a:r>
            <a:r>
              <a:rPr lang="en-US" sz="2800" b="1" dirty="0"/>
              <a:t>local </a:t>
            </a:r>
            <a:r>
              <a:rPr lang="en-US" sz="2800" dirty="0"/>
              <a:t>gradients </a:t>
            </a:r>
            <a:r>
              <a:rPr lang="en-US" sz="2800" b="1" dirty="0"/>
              <a:t>decrease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130801-16AA-4EF4-BD7D-4D6D999FAE86}"/>
                  </a:ext>
                </a:extLst>
              </p:cNvPr>
              <p:cNvSpPr txBox="1"/>
              <p:nvPr/>
            </p:nvSpPr>
            <p:spPr>
              <a:xfrm>
                <a:off x="3027191" y="2326727"/>
                <a:ext cx="3665683" cy="923073"/>
              </a:xfrm>
              <a:prstGeom prst="rect">
                <a:avLst/>
              </a:prstGeom>
              <a:solidFill>
                <a:schemeClr val="bg1"/>
              </a:solid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rPr>
                          </m:ctrlPr>
                        </m:fPr>
                        <m:num>
                          <m:r>
                            <m:rPr>
                              <m:sty m:val="p"/>
                            </m:rPr>
                            <a:rPr lang="en-US" sz="2800" b="0" i="0" smtClean="0">
                              <a:solidFill>
                                <a:schemeClr val="tx1"/>
                              </a:solidFill>
                              <a:latin typeface="Cambria Math" panose="02040503050406030204" pitchFamily="18" charset="0"/>
                            </a:rPr>
                            <m:t>Δ</m:t>
                          </m:r>
                          <m:r>
                            <a:rPr lang="en-US" sz="2800" b="0" i="1" smtClean="0">
                              <a:solidFill>
                                <a:schemeClr val="tx1"/>
                              </a:solidFill>
                              <a:latin typeface="Cambria Math" panose="02040503050406030204" pitchFamily="18" charset="0"/>
                            </a:rPr>
                            <m:t>𝑇</m:t>
                          </m:r>
                        </m:num>
                        <m:den>
                          <m:r>
                            <m:rPr>
                              <m:sty m:val="p"/>
                            </m:rPr>
                            <a:rPr lang="en-US" sz="2800" b="0" i="0" smtClean="0">
                              <a:solidFill>
                                <a:schemeClr val="tx1"/>
                              </a:solidFill>
                              <a:latin typeface="Cambria Math" panose="02040503050406030204" pitchFamily="18" charset="0"/>
                            </a:rPr>
                            <m:t>Δ</m:t>
                          </m:r>
                          <m:r>
                            <a:rPr lang="en-US" sz="2800" b="0" i="1" smtClean="0">
                              <a:solidFill>
                                <a:schemeClr val="tx1"/>
                              </a:solidFill>
                              <a:latin typeface="Cambria Math" panose="02040503050406030204" pitchFamily="18" charset="0"/>
                            </a:rPr>
                            <m:t>𝑥</m:t>
                          </m:r>
                        </m:den>
                      </m:f>
                      <m:r>
                        <a:rPr lang="en-US" sz="2800" b="0" i="1" smtClean="0">
                          <a:solidFill>
                            <a:schemeClr val="tx1"/>
                          </a:solidFill>
                          <a:latin typeface="Cambria Math" panose="02040503050406030204" pitchFamily="18" charset="0"/>
                        </a:rPr>
                        <m:t>≈</m:t>
                      </m:r>
                      <m:f>
                        <m:fPr>
                          <m:ctrlPr>
                            <a:rPr lang="en-US" sz="2800" i="1" smtClean="0">
                              <a:solidFill>
                                <a:schemeClr val="tx1"/>
                              </a:solidFill>
                              <a:latin typeface="Cambria Math" panose="02040503050406030204" pitchFamily="18" charset="0"/>
                            </a:rPr>
                          </m:ctrlPr>
                        </m:fPr>
                        <m:num>
                          <m:r>
                            <a:rPr lang="en-US" sz="2800" b="0" i="0" smtClean="0">
                              <a:solidFill>
                                <a:schemeClr val="tx1"/>
                              </a:solidFill>
                              <a:latin typeface="Cambria Math" panose="02040503050406030204" pitchFamily="18" charset="0"/>
                            </a:rPr>
                            <m:t>2</m:t>
                          </m:r>
                          <m:r>
                            <a:rPr lang="en-US" sz="2800" b="0"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4</m:t>
                          </m:r>
                        </m:num>
                        <m:den>
                          <m:r>
                            <a:rPr lang="en-US" sz="2800" b="0" i="0" smtClean="0">
                              <a:solidFill>
                                <a:schemeClr val="tx1"/>
                              </a:solidFill>
                              <a:latin typeface="Cambria Math" panose="02040503050406030204" pitchFamily="18" charset="0"/>
                            </a:rPr>
                            <m:t>1400</m:t>
                          </m:r>
                        </m:den>
                      </m:f>
                      <m:r>
                        <a:rPr lang="en-US" sz="2800" b="0" i="1" smtClean="0">
                          <a:solidFill>
                            <a:schemeClr val="tx1"/>
                          </a:solidFill>
                          <a:latin typeface="Cambria Math" panose="02040503050406030204" pitchFamily="18" charset="0"/>
                        </a:rPr>
                        <m:t>≈</m:t>
                      </m:r>
                      <m:r>
                        <a:rPr lang="en-US" sz="2800" b="1" i="0" smtClean="0">
                          <a:solidFill>
                            <a:srgbClr val="00B0F0"/>
                          </a:solidFill>
                          <a:latin typeface="Cambria Math" panose="02040503050406030204" pitchFamily="18" charset="0"/>
                        </a:rPr>
                        <m:t>𝟐</m:t>
                      </m:r>
                      <m:r>
                        <a:rPr lang="en-US" sz="2800" b="1" i="0" smtClean="0">
                          <a:solidFill>
                            <a:srgbClr val="00B0F0"/>
                          </a:solidFill>
                          <a:latin typeface="Cambria Math" panose="02040503050406030204" pitchFamily="18" charset="0"/>
                        </a:rPr>
                        <m:t>∗</m:t>
                      </m:r>
                      <m:sSubSup>
                        <m:sSubSupPr>
                          <m:ctrlPr>
                            <a:rPr lang="en-US" sz="2800" b="1" i="1" smtClean="0">
                              <a:solidFill>
                                <a:srgbClr val="00B0F0"/>
                              </a:solidFill>
                              <a:latin typeface="Cambria Math" panose="02040503050406030204" pitchFamily="18" charset="0"/>
                            </a:rPr>
                          </m:ctrlPr>
                        </m:sSubSupPr>
                        <m:e>
                          <m:r>
                            <a:rPr lang="en-US" sz="2800" b="1" i="0" smtClean="0">
                              <a:solidFill>
                                <a:srgbClr val="00B0F0"/>
                              </a:solidFill>
                              <a:latin typeface="Cambria Math" panose="02040503050406030204" pitchFamily="18" charset="0"/>
                            </a:rPr>
                            <m:t>𝟏𝟎</m:t>
                          </m:r>
                        </m:e>
                        <m:sub>
                          <m:f>
                            <m:fPr>
                              <m:ctrlPr>
                                <a:rPr lang="en-US" sz="2800" b="1" i="1" smtClean="0">
                                  <a:solidFill>
                                    <a:srgbClr val="00B0F0"/>
                                  </a:solidFill>
                                  <a:latin typeface="Cambria Math" panose="02040503050406030204" pitchFamily="18" charset="0"/>
                                </a:rPr>
                              </m:ctrlPr>
                            </m:fPr>
                            <m:num>
                              <m:r>
                                <a:rPr lang="en-US" sz="2800" b="1" i="1" smtClean="0">
                                  <a:solidFill>
                                    <a:srgbClr val="00B0F0"/>
                                  </a:solidFill>
                                  <a:latin typeface="Cambria Math" panose="02040503050406030204" pitchFamily="18" charset="0"/>
                                  <a:ea typeface="Cambria Math" panose="02040503050406030204" pitchFamily="18" charset="0"/>
                                </a:rPr>
                                <m:t>℃</m:t>
                              </m:r>
                            </m:num>
                            <m:den>
                              <m:r>
                                <a:rPr lang="en-US" sz="2800" b="1" i="0" smtClean="0">
                                  <a:solidFill>
                                    <a:srgbClr val="00B0F0"/>
                                  </a:solidFill>
                                  <a:latin typeface="Cambria Math" panose="02040503050406030204" pitchFamily="18" charset="0"/>
                                </a:rPr>
                                <m:t>𝐦</m:t>
                              </m:r>
                            </m:den>
                          </m:f>
                        </m:sub>
                        <m:sup>
                          <m:r>
                            <a:rPr lang="en-US" sz="2800" b="1" i="0" smtClean="0">
                              <a:solidFill>
                                <a:srgbClr val="00B0F0"/>
                              </a:solidFill>
                              <a:latin typeface="Cambria Math" panose="02040503050406030204" pitchFamily="18" charset="0"/>
                            </a:rPr>
                            <m:t>−</m:t>
                          </m:r>
                          <m:r>
                            <a:rPr lang="en-US" sz="2800" b="1" i="0" smtClean="0">
                              <a:solidFill>
                                <a:srgbClr val="00B0F0"/>
                              </a:solidFill>
                              <a:latin typeface="Cambria Math" panose="02040503050406030204" pitchFamily="18" charset="0"/>
                            </a:rPr>
                            <m:t>𝟑</m:t>
                          </m:r>
                        </m:sup>
                      </m:sSubSup>
                    </m:oMath>
                  </m:oMathPara>
                </a14:m>
                <a:endParaRPr lang="en-US" sz="2800" b="1" dirty="0">
                  <a:solidFill>
                    <a:schemeClr val="tx1"/>
                  </a:solidFill>
                </a:endParaRPr>
              </a:p>
            </p:txBody>
          </p:sp>
        </mc:Choice>
        <mc:Fallback xmlns="">
          <p:sp>
            <p:nvSpPr>
              <p:cNvPr id="16" name="TextBox 15">
                <a:extLst>
                  <a:ext uri="{FF2B5EF4-FFF2-40B4-BE49-F238E27FC236}">
                    <a16:creationId xmlns:a16="http://schemas.microsoft.com/office/drawing/2014/main" id="{08130801-16AA-4EF4-BD7D-4D6D999FAE86}"/>
                  </a:ext>
                </a:extLst>
              </p:cNvPr>
              <p:cNvSpPr txBox="1">
                <a:spLocks noRot="1" noChangeAspect="1" noMove="1" noResize="1" noEditPoints="1" noAdjustHandles="1" noChangeArrowheads="1" noChangeShapeType="1" noTextEdit="1"/>
              </p:cNvSpPr>
              <p:nvPr/>
            </p:nvSpPr>
            <p:spPr>
              <a:xfrm>
                <a:off x="3027191" y="2326727"/>
                <a:ext cx="3665683" cy="9230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D39360E-1F83-4E77-9944-95C7B02D973E}"/>
                  </a:ext>
                </a:extLst>
              </p:cNvPr>
              <p:cNvSpPr txBox="1"/>
              <p:nvPr/>
            </p:nvSpPr>
            <p:spPr>
              <a:xfrm>
                <a:off x="2999483" y="4670281"/>
                <a:ext cx="3665683" cy="922047"/>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rPr>
                          </m:ctrlPr>
                        </m:fPr>
                        <m:num>
                          <m:r>
                            <m:rPr>
                              <m:sty m:val="p"/>
                            </m:rPr>
                            <a:rPr lang="en-US" sz="2800" b="0" i="0" smtClean="0">
                              <a:solidFill>
                                <a:schemeClr val="tx1"/>
                              </a:solidFill>
                              <a:latin typeface="Cambria Math" panose="02040503050406030204" pitchFamily="18" charset="0"/>
                            </a:rPr>
                            <m:t>Δ</m:t>
                          </m:r>
                          <m:r>
                            <a:rPr lang="en-US" sz="2800" b="0" i="1" smtClean="0">
                              <a:solidFill>
                                <a:schemeClr val="tx1"/>
                              </a:solidFill>
                              <a:latin typeface="Cambria Math" panose="02040503050406030204" pitchFamily="18" charset="0"/>
                            </a:rPr>
                            <m:t>𝑇</m:t>
                          </m:r>
                        </m:num>
                        <m:den>
                          <m:r>
                            <m:rPr>
                              <m:sty m:val="p"/>
                            </m:rPr>
                            <a:rPr lang="en-US" sz="2800" b="0" i="0" smtClean="0">
                              <a:solidFill>
                                <a:schemeClr val="tx1"/>
                              </a:solidFill>
                              <a:latin typeface="Cambria Math" panose="02040503050406030204" pitchFamily="18" charset="0"/>
                            </a:rPr>
                            <m:t>Δ</m:t>
                          </m:r>
                          <m:r>
                            <a:rPr lang="en-US" sz="2800" b="0" i="1" smtClean="0">
                              <a:solidFill>
                                <a:schemeClr val="tx1"/>
                              </a:solidFill>
                              <a:latin typeface="Cambria Math" panose="02040503050406030204" pitchFamily="18" charset="0"/>
                            </a:rPr>
                            <m:t>𝑥</m:t>
                          </m:r>
                        </m:den>
                      </m:f>
                      <m:r>
                        <a:rPr lang="en-US" sz="2800" b="0" i="1" smtClean="0">
                          <a:solidFill>
                            <a:schemeClr val="tx1"/>
                          </a:solidFill>
                          <a:latin typeface="Cambria Math" panose="02040503050406030204" pitchFamily="18" charset="0"/>
                        </a:rPr>
                        <m:t>≈</m:t>
                      </m:r>
                      <m:f>
                        <m:fPr>
                          <m:ctrlPr>
                            <a:rPr lang="en-US" sz="2800" i="1" smtClean="0">
                              <a:solidFill>
                                <a:schemeClr val="tx1"/>
                              </a:solidFill>
                              <a:latin typeface="Cambria Math" panose="02040503050406030204" pitchFamily="18" charset="0"/>
                            </a:rPr>
                          </m:ctrlPr>
                        </m:fPr>
                        <m:num>
                          <m:r>
                            <a:rPr lang="en-US" sz="2800" b="0" i="0" smtClean="0">
                              <a:solidFill>
                                <a:schemeClr val="tx1"/>
                              </a:solidFill>
                              <a:latin typeface="Cambria Math" panose="02040503050406030204" pitchFamily="18" charset="0"/>
                            </a:rPr>
                            <m:t>0</m:t>
                          </m:r>
                          <m:r>
                            <a:rPr lang="en-US" sz="2800" b="0"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6</m:t>
                          </m:r>
                        </m:num>
                        <m:den>
                          <m:r>
                            <a:rPr lang="en-US" sz="2800" b="0" i="0" smtClean="0">
                              <a:solidFill>
                                <a:schemeClr val="tx1"/>
                              </a:solidFill>
                              <a:latin typeface="Cambria Math" panose="02040503050406030204" pitchFamily="18" charset="0"/>
                            </a:rPr>
                            <m:t>1400</m:t>
                          </m:r>
                        </m:den>
                      </m:f>
                      <m:r>
                        <a:rPr lang="en-US" sz="2800" b="0" i="1" smtClean="0">
                          <a:solidFill>
                            <a:schemeClr val="tx1"/>
                          </a:solidFill>
                          <a:latin typeface="Cambria Math" panose="02040503050406030204" pitchFamily="18" charset="0"/>
                        </a:rPr>
                        <m:t>≈</m:t>
                      </m:r>
                      <m:r>
                        <a:rPr lang="en-US" sz="2800" b="1" i="0" smtClean="0">
                          <a:solidFill>
                            <a:srgbClr val="FF0000"/>
                          </a:solidFill>
                          <a:latin typeface="Cambria Math" panose="02040503050406030204" pitchFamily="18" charset="0"/>
                        </a:rPr>
                        <m:t>𝟒</m:t>
                      </m:r>
                      <m:r>
                        <a:rPr lang="en-US" sz="2800" b="1" i="0" smtClean="0">
                          <a:solidFill>
                            <a:srgbClr val="FF0000"/>
                          </a:solidFill>
                          <a:latin typeface="Cambria Math" panose="02040503050406030204" pitchFamily="18" charset="0"/>
                        </a:rPr>
                        <m:t>∗</m:t>
                      </m:r>
                      <m:sSubSup>
                        <m:sSubSupPr>
                          <m:ctrlPr>
                            <a:rPr lang="en-US" sz="2800" b="1" i="1" smtClean="0">
                              <a:solidFill>
                                <a:srgbClr val="FF0000"/>
                              </a:solidFill>
                              <a:latin typeface="Cambria Math" panose="02040503050406030204" pitchFamily="18" charset="0"/>
                            </a:rPr>
                          </m:ctrlPr>
                        </m:sSubSupPr>
                        <m:e>
                          <m:r>
                            <a:rPr lang="en-US" sz="2800" b="1" i="0" smtClean="0">
                              <a:solidFill>
                                <a:srgbClr val="FF0000"/>
                              </a:solidFill>
                              <a:latin typeface="Cambria Math" panose="02040503050406030204" pitchFamily="18" charset="0"/>
                            </a:rPr>
                            <m:t>𝟏𝟎</m:t>
                          </m:r>
                        </m:e>
                        <m:sub>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ea typeface="Cambria Math" panose="02040503050406030204" pitchFamily="18" charset="0"/>
                                </a:rPr>
                                <m:t>℃</m:t>
                              </m:r>
                            </m:num>
                            <m:den>
                              <m:r>
                                <a:rPr lang="en-US" sz="2800" b="1" i="0" smtClean="0">
                                  <a:solidFill>
                                    <a:srgbClr val="FF0000"/>
                                  </a:solidFill>
                                  <a:latin typeface="Cambria Math" panose="02040503050406030204" pitchFamily="18" charset="0"/>
                                </a:rPr>
                                <m:t>𝐦</m:t>
                              </m:r>
                            </m:den>
                          </m:f>
                        </m:sub>
                        <m:sup>
                          <m:r>
                            <a:rPr lang="en-US" sz="2800" b="1" i="0"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𝟒</m:t>
                          </m:r>
                        </m:sup>
                      </m:sSubSup>
                    </m:oMath>
                  </m:oMathPara>
                </a14:m>
                <a:endParaRPr lang="en-US" sz="2800" b="1" dirty="0">
                  <a:solidFill>
                    <a:schemeClr val="tx1"/>
                  </a:solidFill>
                </a:endParaRPr>
              </a:p>
            </p:txBody>
          </p:sp>
        </mc:Choice>
        <mc:Fallback xmlns="">
          <p:sp>
            <p:nvSpPr>
              <p:cNvPr id="20" name="TextBox 19">
                <a:extLst>
                  <a:ext uri="{FF2B5EF4-FFF2-40B4-BE49-F238E27FC236}">
                    <a16:creationId xmlns:a16="http://schemas.microsoft.com/office/drawing/2014/main" id="{9D39360E-1F83-4E77-9944-95C7B02D973E}"/>
                  </a:ext>
                </a:extLst>
              </p:cNvPr>
              <p:cNvSpPr txBox="1">
                <a:spLocks noRot="1" noChangeAspect="1" noMove="1" noResize="1" noEditPoints="1" noAdjustHandles="1" noChangeArrowheads="1" noChangeShapeType="1" noTextEdit="1"/>
              </p:cNvSpPr>
              <p:nvPr/>
            </p:nvSpPr>
            <p:spPr>
              <a:xfrm>
                <a:off x="2999483" y="4670281"/>
                <a:ext cx="3665683" cy="922047"/>
              </a:xfrm>
              <a:prstGeom prst="rect">
                <a:avLst/>
              </a:prstGeom>
              <a:blipFill>
                <a:blip r:embed="rId3"/>
                <a:stretch>
                  <a:fillRect b="-66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02DFFCD-28B9-4AD3-9C8B-870B3123B594}"/>
              </a:ext>
            </a:extLst>
          </p:cNvPr>
          <p:cNvSpPr txBox="1"/>
          <p:nvPr/>
        </p:nvSpPr>
        <p:spPr>
          <a:xfrm>
            <a:off x="2339752" y="1484784"/>
            <a:ext cx="5040560" cy="523220"/>
          </a:xfrm>
          <a:prstGeom prst="rect">
            <a:avLst/>
          </a:prstGeom>
          <a:noFill/>
        </p:spPr>
        <p:txBody>
          <a:bodyPr wrap="square" rtlCol="0">
            <a:spAutoFit/>
          </a:bodyPr>
          <a:lstStyle/>
          <a:p>
            <a:pPr algn="ctr" rtl="0"/>
            <a:r>
              <a:rPr lang="en-US" sz="2800" b="1" dirty="0"/>
              <a:t>Land temperature = </a:t>
            </a:r>
            <a:r>
              <a:rPr lang="en-US" sz="2800" b="1" dirty="0">
                <a:solidFill>
                  <a:srgbClr val="00B0F0"/>
                </a:solidFill>
              </a:rPr>
              <a:t>17</a:t>
            </a:r>
            <a:r>
              <a:rPr lang="en-US" sz="2800" b="1" baseline="30000" dirty="0">
                <a:solidFill>
                  <a:srgbClr val="00B0F0"/>
                </a:solidFill>
              </a:rPr>
              <a:t>o</a:t>
            </a:r>
          </a:p>
        </p:txBody>
      </p:sp>
      <p:sp>
        <p:nvSpPr>
          <p:cNvPr id="21" name="TextBox 20">
            <a:extLst>
              <a:ext uri="{FF2B5EF4-FFF2-40B4-BE49-F238E27FC236}">
                <a16:creationId xmlns:a16="http://schemas.microsoft.com/office/drawing/2014/main" id="{7AE40D6E-D254-4018-B499-C2D459829BC8}"/>
              </a:ext>
            </a:extLst>
          </p:cNvPr>
          <p:cNvSpPr txBox="1"/>
          <p:nvPr/>
        </p:nvSpPr>
        <p:spPr>
          <a:xfrm>
            <a:off x="2384052" y="3958884"/>
            <a:ext cx="5040560" cy="523220"/>
          </a:xfrm>
          <a:prstGeom prst="rect">
            <a:avLst/>
          </a:prstGeom>
          <a:noFill/>
        </p:spPr>
        <p:txBody>
          <a:bodyPr wrap="square" rtlCol="0">
            <a:spAutoFit/>
          </a:bodyPr>
          <a:lstStyle/>
          <a:p>
            <a:pPr algn="ctr" rtl="0"/>
            <a:r>
              <a:rPr lang="en-US" sz="2800" b="1" dirty="0"/>
              <a:t>Land temperature = </a:t>
            </a:r>
            <a:r>
              <a:rPr lang="en-US" sz="2800" b="1" dirty="0">
                <a:solidFill>
                  <a:srgbClr val="FF0000"/>
                </a:solidFill>
              </a:rPr>
              <a:t>30</a:t>
            </a:r>
            <a:r>
              <a:rPr lang="en-US" sz="2800" b="1" baseline="30000" dirty="0">
                <a:solidFill>
                  <a:srgbClr val="FF0000"/>
                </a:solidFill>
              </a:rPr>
              <a:t>o</a:t>
            </a:r>
          </a:p>
        </p:txBody>
      </p:sp>
      <p:sp>
        <p:nvSpPr>
          <p:cNvPr id="22" name="TextBox 21">
            <a:extLst>
              <a:ext uri="{FF2B5EF4-FFF2-40B4-BE49-F238E27FC236}">
                <a16:creationId xmlns:a16="http://schemas.microsoft.com/office/drawing/2014/main" id="{6A88BEC2-316A-45F2-BD7A-1521C506EECC}"/>
              </a:ext>
            </a:extLst>
          </p:cNvPr>
          <p:cNvSpPr txBox="1"/>
          <p:nvPr/>
        </p:nvSpPr>
        <p:spPr>
          <a:xfrm>
            <a:off x="2309091" y="6334780"/>
            <a:ext cx="5040560" cy="523220"/>
          </a:xfrm>
          <a:prstGeom prst="rect">
            <a:avLst/>
          </a:prstGeom>
          <a:noFill/>
        </p:spPr>
        <p:txBody>
          <a:bodyPr wrap="square" rtlCol="0">
            <a:spAutoFit/>
          </a:bodyPr>
          <a:lstStyle/>
          <a:p>
            <a:pPr algn="ctr" rtl="0"/>
            <a:r>
              <a:rPr lang="en-US" sz="2800" b="1" dirty="0"/>
              <a:t>(Seawater Temperature = 14</a:t>
            </a:r>
            <a:r>
              <a:rPr lang="en-US" sz="2800" b="1" baseline="30000" dirty="0"/>
              <a:t>o</a:t>
            </a:r>
            <a:r>
              <a:rPr lang="en-US" sz="2800" b="1" dirty="0"/>
              <a:t>)</a:t>
            </a:r>
            <a:endParaRPr lang="en-US" sz="2800" b="1" baseline="30000" dirty="0"/>
          </a:p>
        </p:txBody>
      </p:sp>
    </p:spTree>
    <p:extLst>
      <p:ext uri="{BB962C8B-B14F-4D97-AF65-F5344CB8AC3E}">
        <p14:creationId xmlns:p14="http://schemas.microsoft.com/office/powerpoint/2010/main" val="40787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BB89-31B8-4577-AB8B-28CC01D7C525}"/>
              </a:ext>
            </a:extLst>
          </p:cNvPr>
          <p:cNvSpPr>
            <a:spLocks noGrp="1"/>
          </p:cNvSpPr>
          <p:nvPr>
            <p:ph type="title"/>
          </p:nvPr>
        </p:nvSpPr>
        <p:spPr>
          <a:xfrm>
            <a:off x="457200" y="897"/>
            <a:ext cx="8229600" cy="1143000"/>
          </a:xfrm>
        </p:spPr>
        <p:txBody>
          <a:bodyPr>
            <a:noAutofit/>
          </a:bodyPr>
          <a:lstStyle/>
          <a:p>
            <a:r>
              <a:rPr lang="en-US" sz="3600" dirty="0"/>
              <a:t>Hydrographic surveying of seawater where DSGD is predicted by  the modeling </a:t>
            </a:r>
          </a:p>
        </p:txBody>
      </p:sp>
      <p:pic>
        <p:nvPicPr>
          <p:cNvPr id="5" name="Picture 4">
            <a:extLst>
              <a:ext uri="{FF2B5EF4-FFF2-40B4-BE49-F238E27FC236}">
                <a16:creationId xmlns:a16="http://schemas.microsoft.com/office/drawing/2014/main" id="{A97D1384-9D8B-4CB7-9854-D90311316D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45422"/>
            <a:ext cx="7920880" cy="5592802"/>
          </a:xfrm>
          <a:prstGeom prst="rect">
            <a:avLst/>
          </a:prstGeom>
        </p:spPr>
      </p:pic>
      <p:sp>
        <p:nvSpPr>
          <p:cNvPr id="8" name="TextBox 7">
            <a:extLst>
              <a:ext uri="{FF2B5EF4-FFF2-40B4-BE49-F238E27FC236}">
                <a16:creationId xmlns:a16="http://schemas.microsoft.com/office/drawing/2014/main" id="{9BB58C9A-EE54-41E7-8AD6-E53BB3BF87B2}"/>
              </a:ext>
            </a:extLst>
          </p:cNvPr>
          <p:cNvSpPr txBox="1"/>
          <p:nvPr/>
        </p:nvSpPr>
        <p:spPr>
          <a:xfrm>
            <a:off x="4199260" y="2883947"/>
            <a:ext cx="2160241" cy="338554"/>
          </a:xfrm>
          <a:prstGeom prst="rect">
            <a:avLst/>
          </a:prstGeom>
          <a:solidFill>
            <a:srgbClr val="FFFFFF">
              <a:alpha val="50196"/>
            </a:srgbClr>
          </a:solidFill>
        </p:spPr>
        <p:txBody>
          <a:bodyPr wrap="square" rtlCol="0">
            <a:spAutoFit/>
          </a:bodyPr>
          <a:lstStyle/>
          <a:p>
            <a:pPr algn="ctr"/>
            <a:r>
              <a:rPr lang="en-US" sz="1600" dirty="0">
                <a:solidFill>
                  <a:srgbClr val="FF0000"/>
                </a:solidFill>
              </a:rPr>
              <a:t>Area of predicted DSGD</a:t>
            </a:r>
          </a:p>
        </p:txBody>
      </p:sp>
      <p:sp>
        <p:nvSpPr>
          <p:cNvPr id="3" name="Oval 2"/>
          <p:cNvSpPr/>
          <p:nvPr/>
        </p:nvSpPr>
        <p:spPr>
          <a:xfrm rot="19081782">
            <a:off x="5076056" y="3356992"/>
            <a:ext cx="36004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943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1405-4FBF-45FF-9254-6B2137F7ED98}"/>
              </a:ext>
            </a:extLst>
          </p:cNvPr>
          <p:cNvSpPr>
            <a:spLocks noGrp="1"/>
          </p:cNvSpPr>
          <p:nvPr>
            <p:ph type="title"/>
          </p:nvPr>
        </p:nvSpPr>
        <p:spPr>
          <a:xfrm>
            <a:off x="457200" y="6524"/>
            <a:ext cx="8229600" cy="1143000"/>
          </a:xfrm>
        </p:spPr>
        <p:txBody>
          <a:bodyPr>
            <a:normAutofit fontScale="90000"/>
          </a:bodyPr>
          <a:lstStyle/>
          <a:p>
            <a:r>
              <a:rPr lang="en-US" dirty="0"/>
              <a:t>Salinity anomaly profile along the canyon shows low-salinity plume</a:t>
            </a:r>
          </a:p>
        </p:txBody>
      </p:sp>
      <p:pic>
        <p:nvPicPr>
          <p:cNvPr id="5" name="Picture 4">
            <a:extLst>
              <a:ext uri="{FF2B5EF4-FFF2-40B4-BE49-F238E27FC236}">
                <a16:creationId xmlns:a16="http://schemas.microsoft.com/office/drawing/2014/main" id="{507778AD-2ED4-4A7C-BE6D-595F3666C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087"/>
            <a:ext cx="9144000" cy="5538281"/>
          </a:xfrm>
          <a:prstGeom prst="rect">
            <a:avLst/>
          </a:prstGeom>
        </p:spPr>
      </p:pic>
      <p:sp>
        <p:nvSpPr>
          <p:cNvPr id="6" name="TextBox 5">
            <a:extLst>
              <a:ext uri="{FF2B5EF4-FFF2-40B4-BE49-F238E27FC236}">
                <a16:creationId xmlns:a16="http://schemas.microsoft.com/office/drawing/2014/main" id="{60636B9D-AF81-4CA6-87A3-9D0E2B65E7CF}"/>
              </a:ext>
            </a:extLst>
          </p:cNvPr>
          <p:cNvSpPr txBox="1"/>
          <p:nvPr/>
        </p:nvSpPr>
        <p:spPr>
          <a:xfrm>
            <a:off x="3616846" y="6444044"/>
            <a:ext cx="1728192" cy="369332"/>
          </a:xfrm>
          <a:prstGeom prst="rect">
            <a:avLst/>
          </a:prstGeom>
          <a:noFill/>
        </p:spPr>
        <p:txBody>
          <a:bodyPr wrap="square" rtlCol="0">
            <a:spAutoFit/>
          </a:bodyPr>
          <a:lstStyle/>
          <a:p>
            <a:pPr algn="ctr" rtl="0"/>
            <a:r>
              <a:rPr lang="en-US" b="1" dirty="0"/>
              <a:t>Winter 16</a:t>
            </a:r>
          </a:p>
        </p:txBody>
      </p:sp>
      <p:sp>
        <p:nvSpPr>
          <p:cNvPr id="3" name="Oval 2"/>
          <p:cNvSpPr/>
          <p:nvPr/>
        </p:nvSpPr>
        <p:spPr>
          <a:xfrm>
            <a:off x="5724128" y="1268760"/>
            <a:ext cx="1440160" cy="384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8334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03A4-0F72-493C-90C4-B1E579C23446}"/>
              </a:ext>
            </a:extLst>
          </p:cNvPr>
          <p:cNvSpPr>
            <a:spLocks noGrp="1"/>
          </p:cNvSpPr>
          <p:nvPr>
            <p:ph type="title"/>
          </p:nvPr>
        </p:nvSpPr>
        <p:spPr>
          <a:xfrm>
            <a:off x="0" y="-2511"/>
            <a:ext cx="9144000" cy="1143000"/>
          </a:xfrm>
        </p:spPr>
        <p:txBody>
          <a:bodyPr>
            <a:noAutofit/>
          </a:bodyPr>
          <a:lstStyle/>
          <a:p>
            <a:r>
              <a:rPr lang="en-US" sz="2600" dirty="0"/>
              <a:t>In unconfined aquifers, Deep SGD of pure seawater arises from geothermal convection (</a:t>
            </a:r>
            <a:r>
              <a:rPr lang="en-US" sz="2600" i="1" dirty="0"/>
              <a:t>Wilson, </a:t>
            </a:r>
            <a:r>
              <a:rPr lang="en-US" sz="2600" dirty="0"/>
              <a:t>2005)</a:t>
            </a:r>
          </a:p>
        </p:txBody>
      </p:sp>
      <p:grpSp>
        <p:nvGrpSpPr>
          <p:cNvPr id="3" name="Group 2">
            <a:extLst>
              <a:ext uri="{FF2B5EF4-FFF2-40B4-BE49-F238E27FC236}">
                <a16:creationId xmlns:a16="http://schemas.microsoft.com/office/drawing/2014/main" id="{AD7934A7-1B09-4B79-B689-18AAF3217D69}"/>
              </a:ext>
            </a:extLst>
          </p:cNvPr>
          <p:cNvGrpSpPr/>
          <p:nvPr/>
        </p:nvGrpSpPr>
        <p:grpSpPr>
          <a:xfrm>
            <a:off x="1494510" y="1186325"/>
            <a:ext cx="6300000" cy="5645905"/>
            <a:chOff x="1494510" y="1176898"/>
            <a:chExt cx="6300000" cy="5645905"/>
          </a:xfrm>
        </p:grpSpPr>
        <p:pic>
          <p:nvPicPr>
            <p:cNvPr id="6" name="Picture 5">
              <a:extLst>
                <a:ext uri="{FF2B5EF4-FFF2-40B4-BE49-F238E27FC236}">
                  <a16:creationId xmlns:a16="http://schemas.microsoft.com/office/drawing/2014/main" id="{BFE5914B-FCF4-4771-B4E7-2C3F081BBAA9}"/>
                </a:ext>
              </a:extLst>
            </p:cNvPr>
            <p:cNvPicPr>
              <a:picLocks noChangeAspect="1"/>
            </p:cNvPicPr>
            <p:nvPr/>
          </p:nvPicPr>
          <p:blipFill rotWithShape="1">
            <a:blip r:embed="rId3"/>
            <a:srcRect t="50778"/>
            <a:stretch/>
          </p:blipFill>
          <p:spPr>
            <a:xfrm>
              <a:off x="1494510" y="3121094"/>
              <a:ext cx="6300000" cy="3701709"/>
            </a:xfrm>
            <a:prstGeom prst="rect">
              <a:avLst/>
            </a:prstGeom>
          </p:spPr>
        </p:pic>
        <p:pic>
          <p:nvPicPr>
            <p:cNvPr id="4" name="Picture 3">
              <a:extLst>
                <a:ext uri="{FF2B5EF4-FFF2-40B4-BE49-F238E27FC236}">
                  <a16:creationId xmlns:a16="http://schemas.microsoft.com/office/drawing/2014/main" id="{E74CD9EB-DB3D-46CE-A02A-5A62893F0C83}"/>
                </a:ext>
              </a:extLst>
            </p:cNvPr>
            <p:cNvPicPr>
              <a:picLocks noChangeAspect="1"/>
            </p:cNvPicPr>
            <p:nvPr/>
          </p:nvPicPr>
          <p:blipFill rotWithShape="1">
            <a:blip r:embed="rId3"/>
            <a:srcRect b="75153"/>
            <a:stretch/>
          </p:blipFill>
          <p:spPr>
            <a:xfrm>
              <a:off x="1494510" y="1176898"/>
              <a:ext cx="6300000" cy="1868619"/>
            </a:xfrm>
            <a:prstGeom prst="rect">
              <a:avLst/>
            </a:prstGeom>
          </p:spPr>
        </p:pic>
      </p:grpSp>
    </p:spTree>
    <p:extLst>
      <p:ext uri="{BB962C8B-B14F-4D97-AF65-F5344CB8AC3E}">
        <p14:creationId xmlns:p14="http://schemas.microsoft.com/office/powerpoint/2010/main" val="31209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25D98F0-81CA-4481-8F15-4D141CDD6B01}"/>
                  </a:ext>
                </a:extLst>
              </p:cNvPr>
              <p:cNvSpPr/>
              <p:nvPr/>
            </p:nvSpPr>
            <p:spPr>
              <a:xfrm>
                <a:off x="1115616" y="3344612"/>
                <a:ext cx="6552728" cy="1374735"/>
              </a:xfrm>
              <a:prstGeom prst="rect">
                <a:avLst/>
              </a:prstGeom>
            </p:spPr>
            <p:txBody>
              <a:bodyPr wrap="square">
                <a:spAutoFit/>
              </a:bodyPr>
              <a:lstStyle/>
              <a:p>
                <a:pPr algn="ctr">
                  <a:lnSpc>
                    <a:spcPts val="5000"/>
                  </a:lnSpc>
                </a:pPr>
                <a:r>
                  <a:rPr lang="en-US" dirty="0">
                    <a:latin typeface="Cambria Math" panose="02040503050406030204" pitchFamily="18" charset="0"/>
                  </a:rPr>
                  <a:t>Following </a:t>
                </a:r>
                <a:r>
                  <a:rPr lang="en-US" i="1" dirty="0">
                    <a:latin typeface="Cambria Math" panose="02040503050406030204" pitchFamily="18" charset="0"/>
                  </a:rPr>
                  <a:t>Phillips </a:t>
                </a:r>
                <a:r>
                  <a:rPr lang="en-US" dirty="0">
                    <a:latin typeface="Cambria Math" panose="02040503050406030204" pitchFamily="18" charset="0"/>
                  </a:rPr>
                  <a:t>(2009):</a:t>
                </a:r>
                <a:endParaRPr lang="en-US" sz="2000" dirty="0">
                  <a:latin typeface="Cambria Math" panose="02040503050406030204" pitchFamily="18" charset="0"/>
                </a:endParaRPr>
              </a:p>
              <a:p>
                <a:pPr>
                  <a:lnSpc>
                    <a:spcPts val="5000"/>
                  </a:lnSpc>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m:rPr>
                              <m:sty m:val="p"/>
                            </m:rPr>
                            <a:rPr lang="en-US" sz="2400">
                              <a:latin typeface="Cambria Math" panose="02040503050406030204" pitchFamily="18" charset="0"/>
                            </a:rPr>
                            <m:t>Ω</m:t>
                          </m:r>
                        </m:e>
                      </m:acc>
                      <m:r>
                        <a:rPr lang="en-US" sz="2400" i="0">
                          <a:latin typeface="Cambria Math" panose="02040503050406030204" pitchFamily="18" charset="0"/>
                        </a:rPr>
                        <m:t>=</m:t>
                      </m:r>
                      <m:r>
                        <a:rPr lang="en-US" sz="2400" i="0">
                          <a:latin typeface="Cambria Math" panose="02040503050406030204" pitchFamily="18" charset="0"/>
                        </a:rPr>
                        <m:t>𝛻</m:t>
                      </m:r>
                      <m:r>
                        <a:rPr lang="en-US" sz="2400" i="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𝑢</m:t>
                          </m:r>
                        </m:e>
                      </m:acc>
                    </m:oMath>
                  </m:oMathPara>
                </a14:m>
                <a:endParaRPr lang="en-US" sz="2400" i="1" dirty="0"/>
              </a:p>
            </p:txBody>
          </p:sp>
        </mc:Choice>
        <mc:Fallback xmlns="">
          <p:sp>
            <p:nvSpPr>
              <p:cNvPr id="4" name="Rectangle 3">
                <a:extLst>
                  <a:ext uri="{FF2B5EF4-FFF2-40B4-BE49-F238E27FC236}">
                    <a16:creationId xmlns="" xmlns:a16="http://schemas.microsoft.com/office/drawing/2014/main" xmlns:a14="http://schemas.microsoft.com/office/drawing/2010/main" id="{025D98F0-81CA-4481-8F15-4D141CDD6B01}"/>
                  </a:ext>
                </a:extLst>
              </p:cNvPr>
              <p:cNvSpPr>
                <a:spLocks noRot="1" noChangeAspect="1" noMove="1" noResize="1" noEditPoints="1" noAdjustHandles="1" noChangeArrowheads="1" noChangeShapeType="1" noTextEdit="1"/>
              </p:cNvSpPr>
              <p:nvPr/>
            </p:nvSpPr>
            <p:spPr>
              <a:xfrm>
                <a:off x="1115616" y="3344612"/>
                <a:ext cx="6552728" cy="1374735"/>
              </a:xfrm>
              <a:prstGeom prst="rect">
                <a:avLst/>
              </a:prstGeom>
              <a:blipFill rotWithShape="0">
                <a:blip r:embed="rId3"/>
                <a:stretch>
                  <a:fillRect/>
                </a:stretch>
              </a:blipFill>
            </p:spPr>
            <p:txBody>
              <a:bodyPr/>
              <a:lstStyle/>
              <a:p>
                <a:r>
                  <a:rPr lang="he-IL">
                    <a:noFill/>
                  </a:rPr>
                  <a:t> </a:t>
                </a:r>
              </a:p>
            </p:txBody>
          </p:sp>
        </mc:Fallback>
      </mc:AlternateContent>
      <p:cxnSp>
        <p:nvCxnSpPr>
          <p:cNvPr id="6" name="Straight Connector 5">
            <a:extLst>
              <a:ext uri="{FF2B5EF4-FFF2-40B4-BE49-F238E27FC236}">
                <a16:creationId xmlns:a16="http://schemas.microsoft.com/office/drawing/2014/main" id="{2C66B416-DDE5-424E-8C32-9D9F249B950D}"/>
              </a:ext>
            </a:extLst>
          </p:cNvPr>
          <p:cNvCxnSpPr/>
          <p:nvPr/>
        </p:nvCxnSpPr>
        <p:spPr>
          <a:xfrm>
            <a:off x="1252526" y="459253"/>
            <a:ext cx="4968552" cy="29523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D9C3F5-5894-43BF-85F3-8D99AA7A5289}"/>
              </a:ext>
            </a:extLst>
          </p:cNvPr>
          <p:cNvCxnSpPr/>
          <p:nvPr/>
        </p:nvCxnSpPr>
        <p:spPr>
          <a:xfrm>
            <a:off x="1819625" y="387245"/>
            <a:ext cx="5040560" cy="29523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3BE078-6EFA-40C1-A72A-C1D5C5703071}"/>
              </a:ext>
            </a:extLst>
          </p:cNvPr>
          <p:cNvCxnSpPr/>
          <p:nvPr/>
        </p:nvCxnSpPr>
        <p:spPr>
          <a:xfrm>
            <a:off x="2476662" y="387245"/>
            <a:ext cx="5112568" cy="29523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73BA4A-C8A2-4BC1-8E0C-1E9B327A0E55}"/>
              </a:ext>
            </a:extLst>
          </p:cNvPr>
          <p:cNvSpPr/>
          <p:nvPr/>
        </p:nvSpPr>
        <p:spPr>
          <a:xfrm flipV="1">
            <a:off x="1146610" y="73101"/>
            <a:ext cx="6480000" cy="288000"/>
          </a:xfrm>
          <a:prstGeom prst="rect">
            <a:avLst/>
          </a:prstGeom>
          <a:pattFill prst="wdUpDiag">
            <a:fgClr>
              <a:schemeClr val="tx1"/>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20819-3F60-4EAB-BE4A-345A58A28D81}"/>
              </a:ext>
            </a:extLst>
          </p:cNvPr>
          <p:cNvSpPr/>
          <p:nvPr/>
        </p:nvSpPr>
        <p:spPr>
          <a:xfrm flipV="1">
            <a:off x="1172898" y="3207203"/>
            <a:ext cx="6480000" cy="324000"/>
          </a:xfrm>
          <a:prstGeom prst="rect">
            <a:avLst/>
          </a:prstGeom>
          <a:pattFill prst="wdUpDiag">
            <a:fgClr>
              <a:schemeClr val="tx1"/>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C5743E-A55E-417A-9D58-D26C9A63E883}"/>
              </a:ext>
            </a:extLst>
          </p:cNvPr>
          <p:cNvSpPr/>
          <p:nvPr/>
        </p:nvSpPr>
        <p:spPr>
          <a:xfrm>
            <a:off x="4940174" y="1678765"/>
            <a:ext cx="396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1D7881CF-366B-4514-8009-E1620AF3828A}"/>
              </a:ext>
            </a:extLst>
          </p:cNvPr>
          <p:cNvCxnSpPr/>
          <p:nvPr/>
        </p:nvCxnSpPr>
        <p:spPr>
          <a:xfrm>
            <a:off x="1324534" y="3114122"/>
            <a:ext cx="115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AA0D06-5FFC-400E-ADEF-5153BC0708D2}"/>
              </a:ext>
            </a:extLst>
          </p:cNvPr>
          <p:cNvCxnSpPr/>
          <p:nvPr/>
        </p:nvCxnSpPr>
        <p:spPr>
          <a:xfrm flipV="1">
            <a:off x="1324534" y="2538058"/>
            <a:ext cx="576064" cy="5760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68A6AC-A302-4387-895B-2D8DFEBCB2CE}"/>
              </a:ext>
            </a:extLst>
          </p:cNvPr>
          <p:cNvCxnSpPr/>
          <p:nvPr/>
        </p:nvCxnSpPr>
        <p:spPr>
          <a:xfrm flipV="1">
            <a:off x="1330884" y="2187543"/>
            <a:ext cx="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2DE460-CDC1-4CA9-BB59-0F9CFCE65508}"/>
              </a:ext>
            </a:extLst>
          </p:cNvPr>
          <p:cNvSpPr txBox="1"/>
          <p:nvPr/>
        </p:nvSpPr>
        <p:spPr>
          <a:xfrm>
            <a:off x="2476662" y="2929848"/>
            <a:ext cx="288032" cy="369332"/>
          </a:xfrm>
          <a:prstGeom prst="rect">
            <a:avLst/>
          </a:prstGeom>
          <a:noFill/>
        </p:spPr>
        <p:txBody>
          <a:bodyPr wrap="square" rtlCol="0">
            <a:spAutoFit/>
          </a:bodyPr>
          <a:lstStyle/>
          <a:p>
            <a:r>
              <a:rPr lang="en-US" b="1" dirty="0"/>
              <a:t>X</a:t>
            </a:r>
          </a:p>
        </p:txBody>
      </p:sp>
      <p:sp>
        <p:nvSpPr>
          <p:cNvPr id="21" name="TextBox 20">
            <a:extLst>
              <a:ext uri="{FF2B5EF4-FFF2-40B4-BE49-F238E27FC236}">
                <a16:creationId xmlns:a16="http://schemas.microsoft.com/office/drawing/2014/main" id="{5D8898B6-FD91-420C-A7D6-BEC79D4DA506}"/>
              </a:ext>
            </a:extLst>
          </p:cNvPr>
          <p:cNvSpPr txBox="1"/>
          <p:nvPr/>
        </p:nvSpPr>
        <p:spPr>
          <a:xfrm>
            <a:off x="1855773" y="2236851"/>
            <a:ext cx="288032" cy="400110"/>
          </a:xfrm>
          <a:prstGeom prst="rect">
            <a:avLst/>
          </a:prstGeom>
          <a:noFill/>
        </p:spPr>
        <p:txBody>
          <a:bodyPr wrap="square" rtlCol="0">
            <a:spAutoFit/>
          </a:bodyPr>
          <a:lstStyle/>
          <a:p>
            <a:pPr algn="ctr"/>
            <a:r>
              <a:rPr lang="en-US" sz="2000" b="1" dirty="0"/>
              <a:t>Y</a:t>
            </a:r>
          </a:p>
        </p:txBody>
      </p:sp>
      <p:sp>
        <p:nvSpPr>
          <p:cNvPr id="22" name="TextBox 21">
            <a:extLst>
              <a:ext uri="{FF2B5EF4-FFF2-40B4-BE49-F238E27FC236}">
                <a16:creationId xmlns:a16="http://schemas.microsoft.com/office/drawing/2014/main" id="{598BBD76-18CB-4540-910C-D257DCFC67E1}"/>
              </a:ext>
            </a:extLst>
          </p:cNvPr>
          <p:cNvSpPr txBox="1"/>
          <p:nvPr/>
        </p:nvSpPr>
        <p:spPr>
          <a:xfrm>
            <a:off x="1186868" y="1817978"/>
            <a:ext cx="288032" cy="400110"/>
          </a:xfrm>
          <a:prstGeom prst="rect">
            <a:avLst/>
          </a:prstGeom>
          <a:noFill/>
        </p:spPr>
        <p:txBody>
          <a:bodyPr wrap="square" rtlCol="0">
            <a:spAutoFit/>
          </a:bodyPr>
          <a:lstStyle/>
          <a:p>
            <a:pPr algn="ctr"/>
            <a:r>
              <a:rPr lang="en-US" sz="2000" b="1" dirty="0"/>
              <a:t>Z</a:t>
            </a:r>
          </a:p>
        </p:txBody>
      </p:sp>
      <p:grpSp>
        <p:nvGrpSpPr>
          <p:cNvPr id="24" name="Group 23">
            <a:extLst>
              <a:ext uri="{FF2B5EF4-FFF2-40B4-BE49-F238E27FC236}">
                <a16:creationId xmlns:a16="http://schemas.microsoft.com/office/drawing/2014/main" id="{29292696-DB69-48F5-9A11-AD24ED1C93B6}"/>
              </a:ext>
            </a:extLst>
          </p:cNvPr>
          <p:cNvGrpSpPr/>
          <p:nvPr/>
        </p:nvGrpSpPr>
        <p:grpSpPr>
          <a:xfrm>
            <a:off x="6644786" y="768841"/>
            <a:ext cx="216024" cy="216024"/>
            <a:chOff x="6300192" y="1700808"/>
            <a:chExt cx="216024" cy="216024"/>
          </a:xfrm>
        </p:grpSpPr>
        <p:sp>
          <p:nvSpPr>
            <p:cNvPr id="26" name="Oval 25">
              <a:extLst>
                <a:ext uri="{FF2B5EF4-FFF2-40B4-BE49-F238E27FC236}">
                  <a16:creationId xmlns:a16="http://schemas.microsoft.com/office/drawing/2014/main" id="{102809D2-BEC8-4B94-88DE-9664FEB5CD01}"/>
                </a:ext>
              </a:extLst>
            </p:cNvPr>
            <p:cNvSpPr/>
            <p:nvPr/>
          </p:nvSpPr>
          <p:spPr>
            <a:xfrm>
              <a:off x="6300192" y="1700808"/>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3C8AD11-8ECE-411D-90ED-D1E515994065}"/>
                </a:ext>
              </a:extLst>
            </p:cNvPr>
            <p:cNvSpPr/>
            <p:nvPr/>
          </p:nvSpPr>
          <p:spPr>
            <a:xfrm>
              <a:off x="6372200" y="177519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C7EF5D0-A2CD-4C13-899B-67618015E0B6}"/>
                  </a:ext>
                </a:extLst>
              </p:cNvPr>
              <p:cNvSpPr/>
              <p:nvPr/>
            </p:nvSpPr>
            <p:spPr>
              <a:xfrm>
                <a:off x="6167047" y="603269"/>
                <a:ext cx="495649" cy="508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𝛀</m:t>
                          </m:r>
                        </m:e>
                      </m:acc>
                    </m:oMath>
                  </m:oMathPara>
                </a14:m>
                <a:endParaRPr lang="he-IL" sz="2400" b="1" dirty="0"/>
              </a:p>
            </p:txBody>
          </p:sp>
        </mc:Choice>
        <mc:Fallback xmlns="">
          <p:sp>
            <p:nvSpPr>
              <p:cNvPr id="25" name="Rectangle 24">
                <a:extLst>
                  <a:ext uri="{FF2B5EF4-FFF2-40B4-BE49-F238E27FC236}">
                    <a16:creationId xmlns:a16="http://schemas.microsoft.com/office/drawing/2014/main" id="{0C7EF5D0-A2CD-4C13-899B-67618015E0B6}"/>
                  </a:ext>
                </a:extLst>
              </p:cNvPr>
              <p:cNvSpPr>
                <a:spLocks noRot="1" noChangeAspect="1" noMove="1" noResize="1" noEditPoints="1" noAdjustHandles="1" noChangeArrowheads="1" noChangeShapeType="1" noTextEdit="1"/>
              </p:cNvSpPr>
              <p:nvPr/>
            </p:nvSpPr>
            <p:spPr>
              <a:xfrm>
                <a:off x="6167047" y="603269"/>
                <a:ext cx="495649" cy="5089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39C8E8-6665-4949-A6F5-CAC39A313047}"/>
                  </a:ext>
                </a:extLst>
              </p:cNvPr>
              <p:cNvSpPr txBox="1"/>
              <p:nvPr/>
            </p:nvSpPr>
            <p:spPr>
              <a:xfrm>
                <a:off x="4636965" y="704445"/>
                <a:ext cx="871905" cy="276999"/>
              </a:xfrm>
              <a:prstGeom prst="rect">
                <a:avLst/>
              </a:prstGeom>
              <a:noFill/>
            </p:spPr>
            <p:txBody>
              <a:bodyPr wrap="none" lIns="0" tIns="0" rIns="0" bIns="0" rtlCol="1" anchor="ctr">
                <a:spAutoFit/>
              </a:bodyPr>
              <a:lstStyle/>
              <a:p>
                <a:pPr/>
                <a14:m>
                  <m:oMathPara xmlns:m="http://schemas.openxmlformats.org/officeDocument/2006/math">
                    <m:oMathParaPr>
                      <m:jc m:val="center"/>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𝝆</m:t>
                          </m:r>
                        </m:e>
                        <m:sub>
                          <m:r>
                            <a:rPr lang="en-US" b="1" i="1" smtClean="0">
                              <a:solidFill>
                                <a:schemeClr val="tx1"/>
                              </a:solidFill>
                              <a:latin typeface="Cambria Math" panose="02040503050406030204" pitchFamily="18" charset="0"/>
                            </a:rPr>
                            <m:t>𝟏</m:t>
                          </m:r>
                        </m:sub>
                      </m:sSub>
                      <m:r>
                        <a:rPr lang="en-US" b="1" i="1" smtClean="0">
                          <a:solidFill>
                            <a:schemeClr val="tx1"/>
                          </a:solidFill>
                          <a:latin typeface="Cambria Math" panose="02040503050406030204" pitchFamily="18" charset="0"/>
                        </a:rPr>
                        <m:t>&gt;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𝝆</m:t>
                          </m:r>
                        </m:e>
                        <m:sub>
                          <m:r>
                            <a:rPr lang="en-US" b="1" i="1" smtClean="0">
                              <a:solidFill>
                                <a:schemeClr val="tx1"/>
                              </a:solidFill>
                              <a:latin typeface="Cambria Math" panose="02040503050406030204" pitchFamily="18" charset="0"/>
                            </a:rPr>
                            <m:t>𝟐</m:t>
                          </m:r>
                        </m:sub>
                      </m:sSub>
                    </m:oMath>
                  </m:oMathPara>
                </a14:m>
                <a:endParaRPr lang="he-IL" b="1" dirty="0">
                  <a:solidFill>
                    <a:schemeClr val="tx1"/>
                  </a:solidFill>
                </a:endParaRPr>
              </a:p>
            </p:txBody>
          </p:sp>
        </mc:Choice>
        <mc:Fallback xmlns="">
          <p:sp>
            <p:nvSpPr>
              <p:cNvPr id="37" name="TextBox 36">
                <a:extLst>
                  <a:ext uri="{FF2B5EF4-FFF2-40B4-BE49-F238E27FC236}">
                    <a16:creationId xmlns:a16="http://schemas.microsoft.com/office/drawing/2014/main" id="{A539C8E8-6665-4949-A6F5-CAC39A313047}"/>
                  </a:ext>
                </a:extLst>
              </p:cNvPr>
              <p:cNvSpPr txBox="1">
                <a:spLocks noRot="1" noChangeAspect="1" noMove="1" noResize="1" noEditPoints="1" noAdjustHandles="1" noChangeArrowheads="1" noChangeShapeType="1" noTextEdit="1"/>
              </p:cNvSpPr>
              <p:nvPr/>
            </p:nvSpPr>
            <p:spPr>
              <a:xfrm>
                <a:off x="4636965" y="704445"/>
                <a:ext cx="871905" cy="276999"/>
              </a:xfrm>
              <a:prstGeom prst="rect">
                <a:avLst/>
              </a:prstGeom>
              <a:blipFill>
                <a:blip r:embed="rId5"/>
                <a:stretch>
                  <a:fillRect l="-5594" r="-2797"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9F39676-7939-4B86-9A2D-902BB57FFE75}"/>
                  </a:ext>
                </a:extLst>
              </p:cNvPr>
              <p:cNvSpPr txBox="1"/>
              <p:nvPr/>
            </p:nvSpPr>
            <p:spPr>
              <a:xfrm>
                <a:off x="4942183" y="1632396"/>
                <a:ext cx="390941"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𝜌</m:t>
                          </m:r>
                        </m:e>
                        <m:sub>
                          <m:r>
                            <a:rPr lang="en-US" sz="2400" b="0" i="1" smtClean="0">
                              <a:solidFill>
                                <a:schemeClr val="tx1"/>
                              </a:solidFill>
                              <a:latin typeface="Cambria Math" panose="02040503050406030204" pitchFamily="18" charset="0"/>
                            </a:rPr>
                            <m:t>2</m:t>
                          </m:r>
                        </m:sub>
                      </m:sSub>
                    </m:oMath>
                  </m:oMathPara>
                </a14:m>
                <a:endParaRPr lang="he-IL" sz="2400" dirty="0">
                  <a:solidFill>
                    <a:schemeClr val="tx1"/>
                  </a:solidFill>
                </a:endParaRPr>
              </a:p>
            </p:txBody>
          </p:sp>
        </mc:Choice>
        <mc:Fallback xmlns="">
          <p:sp>
            <p:nvSpPr>
              <p:cNvPr id="38" name="TextBox 37">
                <a:extLst>
                  <a:ext uri="{FF2B5EF4-FFF2-40B4-BE49-F238E27FC236}">
                    <a16:creationId xmlns:a16="http://schemas.microsoft.com/office/drawing/2014/main" id="{99F39676-7939-4B86-9A2D-902BB57FFE75}"/>
                  </a:ext>
                </a:extLst>
              </p:cNvPr>
              <p:cNvSpPr txBox="1">
                <a:spLocks noRot="1" noChangeAspect="1" noMove="1" noResize="1" noEditPoints="1" noAdjustHandles="1" noChangeArrowheads="1" noChangeShapeType="1" noTextEdit="1"/>
              </p:cNvSpPr>
              <p:nvPr/>
            </p:nvSpPr>
            <p:spPr>
              <a:xfrm>
                <a:off x="4942183" y="1632396"/>
                <a:ext cx="390941" cy="369332"/>
              </a:xfrm>
              <a:prstGeom prst="rect">
                <a:avLst/>
              </a:prstGeom>
              <a:blipFill>
                <a:blip r:embed="rId6"/>
                <a:stretch>
                  <a:fillRect l="-17188" r="-3125" b="-30000"/>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302D86D3-DD9F-48B6-A8A9-D9A0EF177595}"/>
              </a:ext>
            </a:extLst>
          </p:cNvPr>
          <p:cNvSpPr/>
          <p:nvPr/>
        </p:nvSpPr>
        <p:spPr>
          <a:xfrm>
            <a:off x="4538100" y="2366009"/>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282974-030C-4B21-8794-A98C9E565EDF}"/>
                  </a:ext>
                </a:extLst>
              </p:cNvPr>
              <p:cNvSpPr txBox="1"/>
              <p:nvPr/>
            </p:nvSpPr>
            <p:spPr>
              <a:xfrm>
                <a:off x="4515240" y="2261020"/>
                <a:ext cx="390941"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𝜌</m:t>
                          </m:r>
                        </m:e>
                        <m:sub>
                          <m:r>
                            <a:rPr lang="en-US" sz="2400" b="0" i="1" smtClean="0">
                              <a:solidFill>
                                <a:schemeClr val="tx1"/>
                              </a:solidFill>
                              <a:latin typeface="Cambria Math" panose="02040503050406030204" pitchFamily="18" charset="0"/>
                            </a:rPr>
                            <m:t>1</m:t>
                          </m:r>
                        </m:sub>
                      </m:sSub>
                    </m:oMath>
                  </m:oMathPara>
                </a14:m>
                <a:endParaRPr lang="he-IL" sz="2400" dirty="0">
                  <a:solidFill>
                    <a:schemeClr val="tx1"/>
                  </a:solidFill>
                </a:endParaRPr>
              </a:p>
            </p:txBody>
          </p:sp>
        </mc:Choice>
        <mc:Fallback xmlns="">
          <p:sp>
            <p:nvSpPr>
              <p:cNvPr id="41" name="TextBox 40">
                <a:extLst>
                  <a:ext uri="{FF2B5EF4-FFF2-40B4-BE49-F238E27FC236}">
                    <a16:creationId xmlns:a16="http://schemas.microsoft.com/office/drawing/2014/main" id="{A9282974-030C-4B21-8794-A98C9E565EDF}"/>
                  </a:ext>
                </a:extLst>
              </p:cNvPr>
              <p:cNvSpPr txBox="1">
                <a:spLocks noRot="1" noChangeAspect="1" noMove="1" noResize="1" noEditPoints="1" noAdjustHandles="1" noChangeArrowheads="1" noChangeShapeType="1" noTextEdit="1"/>
              </p:cNvSpPr>
              <p:nvPr/>
            </p:nvSpPr>
            <p:spPr>
              <a:xfrm>
                <a:off x="4515240" y="2261020"/>
                <a:ext cx="390941" cy="369332"/>
              </a:xfrm>
              <a:prstGeom prst="rect">
                <a:avLst/>
              </a:prstGeom>
              <a:blipFill>
                <a:blip r:embed="rId7"/>
                <a:stretch>
                  <a:fillRect l="-15625" r="-3125"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699513-C1DD-4738-82BE-224681E63792}"/>
                  </a:ext>
                </a:extLst>
              </p:cNvPr>
              <p:cNvSpPr txBox="1"/>
              <p:nvPr/>
            </p:nvSpPr>
            <p:spPr>
              <a:xfrm>
                <a:off x="2042627" y="4905215"/>
                <a:ext cx="1974387" cy="760914"/>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2600" b="1" i="1" smtClean="0">
                          <a:latin typeface="Cambria Math" panose="02040503050406030204" pitchFamily="18" charset="0"/>
                        </a:rPr>
                        <m:t>𝑼</m:t>
                      </m:r>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r>
                            <a:rPr lang="en-US" sz="2600" b="1" i="1" smtClean="0">
                              <a:latin typeface="Cambria Math" panose="02040503050406030204" pitchFamily="18" charset="0"/>
                            </a:rPr>
                            <m:t>𝑯</m:t>
                          </m:r>
                        </m:num>
                        <m:den>
                          <m:r>
                            <a:rPr lang="en-US" sz="2600" b="1" i="0" smtClean="0">
                              <a:latin typeface="Cambria Math" panose="02040503050406030204" pitchFamily="18" charset="0"/>
                            </a:rPr>
                            <m:t>𝟒</m:t>
                          </m:r>
                        </m:den>
                      </m:f>
                      <m:r>
                        <a:rPr lang="en-US" sz="2600" b="1" i="1" smtClean="0">
                          <a:latin typeface="Cambria Math" panose="02040503050406030204" pitchFamily="18" charset="0"/>
                        </a:rPr>
                        <m:t>𝑲</m:t>
                      </m:r>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r>
                            <a:rPr lang="en-US" sz="2600" b="1" i="1" smtClean="0">
                              <a:latin typeface="Cambria Math" panose="02040503050406030204" pitchFamily="18" charset="0"/>
                            </a:rPr>
                            <m:t>𝝏𝝆</m:t>
                          </m:r>
                        </m:num>
                        <m:den>
                          <m:r>
                            <a:rPr lang="en-US" sz="2600" b="1" i="1" smtClean="0">
                              <a:latin typeface="Cambria Math" panose="02040503050406030204" pitchFamily="18" charset="0"/>
                            </a:rPr>
                            <m:t>𝝏</m:t>
                          </m:r>
                          <m:r>
                            <a:rPr lang="en-US" sz="2600" b="1" i="1" smtClean="0">
                              <a:latin typeface="Cambria Math" panose="02040503050406030204" pitchFamily="18" charset="0"/>
                            </a:rPr>
                            <m:t>𝒙</m:t>
                          </m:r>
                        </m:den>
                      </m:f>
                    </m:oMath>
                  </m:oMathPara>
                </a14:m>
                <a:endParaRPr lang="en-US" sz="2600" b="1" dirty="0"/>
              </a:p>
            </p:txBody>
          </p:sp>
        </mc:Choice>
        <mc:Fallback xmlns="">
          <p:sp>
            <p:nvSpPr>
              <p:cNvPr id="13" name="TextBox 12">
                <a:extLst>
                  <a:ext uri="{FF2B5EF4-FFF2-40B4-BE49-F238E27FC236}">
                    <a16:creationId xmlns:a16="http://schemas.microsoft.com/office/drawing/2014/main" xmlns="" xmlns:a14="http://schemas.microsoft.com/office/drawing/2010/main" id="{E7699513-C1DD-4738-82BE-224681E63792}"/>
                  </a:ext>
                </a:extLst>
              </p:cNvPr>
              <p:cNvSpPr txBox="1">
                <a:spLocks noRot="1" noChangeAspect="1" noMove="1" noResize="1" noEditPoints="1" noAdjustHandles="1" noChangeArrowheads="1" noChangeShapeType="1" noTextEdit="1"/>
              </p:cNvSpPr>
              <p:nvPr/>
            </p:nvSpPr>
            <p:spPr>
              <a:xfrm>
                <a:off x="2042627" y="4905215"/>
                <a:ext cx="1974387" cy="760914"/>
              </a:xfrm>
              <a:prstGeom prst="rect">
                <a:avLst/>
              </a:prstGeom>
              <a:blipFill rotWithShape="0">
                <a:blip r:embed="rId8"/>
                <a:stretch>
                  <a:fillRect/>
                </a:stretch>
              </a:blipFill>
            </p:spPr>
            <p:txBody>
              <a:bodyPr/>
              <a:lstStyle/>
              <a:p>
                <a:r>
                  <a:rPr lang="he-IL">
                    <a:noFill/>
                  </a:rPr>
                  <a:t> </a:t>
                </a:r>
              </a:p>
            </p:txBody>
          </p:sp>
        </mc:Fallback>
      </mc:AlternateContent>
      <p:sp>
        <p:nvSpPr>
          <p:cNvPr id="14" name="TextBox 13">
            <a:extLst>
              <a:ext uri="{FF2B5EF4-FFF2-40B4-BE49-F238E27FC236}">
                <a16:creationId xmlns:a16="http://schemas.microsoft.com/office/drawing/2014/main" id="{04FDCB1E-C227-4C1E-8620-A87A373260C6}"/>
              </a:ext>
            </a:extLst>
          </p:cNvPr>
          <p:cNvSpPr txBox="1"/>
          <p:nvPr/>
        </p:nvSpPr>
        <p:spPr>
          <a:xfrm>
            <a:off x="0" y="6019552"/>
            <a:ext cx="9144000" cy="769441"/>
          </a:xfrm>
          <a:prstGeom prst="rect">
            <a:avLst/>
          </a:prstGeom>
          <a:noFill/>
        </p:spPr>
        <p:txBody>
          <a:bodyPr wrap="square" rtlCol="0">
            <a:spAutoFit/>
          </a:bodyPr>
          <a:lstStyle/>
          <a:p>
            <a:pPr algn="ctr"/>
            <a:r>
              <a:rPr lang="en-US" sz="2200" b="1" dirty="0">
                <a:solidFill>
                  <a:srgbClr val="FF0000"/>
                </a:solidFill>
              </a:rPr>
              <a:t>Theory: tilted isopycnals in a confined aquifer provoke circulation. Flow velocity is linearly related to </a:t>
            </a:r>
            <a:r>
              <a:rPr lang="en-US" sz="2200" b="1" dirty="0">
                <a:solidFill>
                  <a:srgbClr val="7030A0"/>
                </a:solidFill>
              </a:rPr>
              <a:t>temperature</a:t>
            </a:r>
            <a:r>
              <a:rPr lang="en-US" sz="2200" b="1" dirty="0">
                <a:solidFill>
                  <a:srgbClr val="FF0000"/>
                </a:solidFill>
              </a:rPr>
              <a:t> </a:t>
            </a:r>
            <a:r>
              <a:rPr lang="en-US" sz="2200" b="1" u="sng" dirty="0">
                <a:solidFill>
                  <a:srgbClr val="FF0000"/>
                </a:solidFill>
              </a:rPr>
              <a:t>and</a:t>
            </a:r>
            <a:r>
              <a:rPr lang="en-US" sz="2200" b="1" dirty="0">
                <a:solidFill>
                  <a:srgbClr val="FF0000"/>
                </a:solidFill>
              </a:rPr>
              <a:t> </a:t>
            </a:r>
            <a:r>
              <a:rPr lang="en-US" sz="2200" b="1" dirty="0">
                <a:solidFill>
                  <a:srgbClr val="00B0F0"/>
                </a:solidFill>
              </a:rPr>
              <a:t>salinity</a:t>
            </a:r>
            <a:r>
              <a:rPr lang="en-US" sz="2200" b="1" dirty="0">
                <a:solidFill>
                  <a:srgbClr val="FF0000"/>
                </a:solidFill>
              </a:rPr>
              <a:t> horizontal gradients</a:t>
            </a:r>
          </a:p>
        </p:txBody>
      </p:sp>
      <p:grpSp>
        <p:nvGrpSpPr>
          <p:cNvPr id="32" name="Group 31">
            <a:extLst>
              <a:ext uri="{FF2B5EF4-FFF2-40B4-BE49-F238E27FC236}">
                <a16:creationId xmlns:a16="http://schemas.microsoft.com/office/drawing/2014/main" id="{827E7981-8FC9-42DE-BB1E-DEC18A8AA9DD}"/>
              </a:ext>
            </a:extLst>
          </p:cNvPr>
          <p:cNvGrpSpPr/>
          <p:nvPr/>
        </p:nvGrpSpPr>
        <p:grpSpPr>
          <a:xfrm>
            <a:off x="-246517" y="405805"/>
            <a:ext cx="4649581" cy="1357028"/>
            <a:chOff x="602721" y="1725961"/>
            <a:chExt cx="4770205" cy="1357028"/>
          </a:xfrm>
        </p:grpSpPr>
        <p:sp>
          <p:nvSpPr>
            <p:cNvPr id="33" name="Arc 32">
              <a:extLst>
                <a:ext uri="{FF2B5EF4-FFF2-40B4-BE49-F238E27FC236}">
                  <a16:creationId xmlns:a16="http://schemas.microsoft.com/office/drawing/2014/main" id="{ACC52E02-B3A6-4759-B2A8-76548D591D0F}"/>
                </a:ext>
              </a:extLst>
            </p:cNvPr>
            <p:cNvSpPr/>
            <p:nvPr/>
          </p:nvSpPr>
          <p:spPr>
            <a:xfrm rot="418459">
              <a:off x="602721" y="1842194"/>
              <a:ext cx="4770205" cy="1137525"/>
            </a:xfrm>
            <a:prstGeom prst="arc">
              <a:avLst>
                <a:gd name="adj1" fmla="val 12504021"/>
                <a:gd name="adj2" fmla="val 875281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FBD4B92-CF52-4B68-905E-3FF318A66B92}"/>
                </a:ext>
              </a:extLst>
            </p:cNvPr>
            <p:cNvSpPr/>
            <p:nvPr/>
          </p:nvSpPr>
          <p:spPr>
            <a:xfrm rot="6300000" flipH="1">
              <a:off x="2510454" y="2852067"/>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9DE0218-8CEB-4492-81F6-7C9937B59C68}"/>
                </a:ext>
              </a:extLst>
            </p:cNvPr>
            <p:cNvSpPr/>
            <p:nvPr/>
          </p:nvSpPr>
          <p:spPr>
            <a:xfrm rot="5954375" flipH="1">
              <a:off x="3446557" y="2961160"/>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955E24DD-BC0C-4D59-9C81-E93DEE0C4BD8}"/>
                </a:ext>
              </a:extLst>
            </p:cNvPr>
            <p:cNvSpPr/>
            <p:nvPr/>
          </p:nvSpPr>
          <p:spPr>
            <a:xfrm rot="5400000" flipH="1">
              <a:off x="4379086" y="2968112"/>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FC7B349B-7EFC-49B9-B156-B4D1B0428DC0}"/>
                </a:ext>
              </a:extLst>
            </p:cNvPr>
            <p:cNvSpPr/>
            <p:nvPr/>
          </p:nvSpPr>
          <p:spPr>
            <a:xfrm rot="2927140" flipH="1">
              <a:off x="5236212" y="2750560"/>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A8BC9AB4-EEC9-4238-A270-BEA2298408E2}"/>
                </a:ext>
              </a:extLst>
            </p:cNvPr>
            <p:cNvSpPr/>
            <p:nvPr/>
          </p:nvSpPr>
          <p:spPr>
            <a:xfrm rot="17032189" flipH="1">
              <a:off x="4604438" y="2128680"/>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D8A9C98A-082C-41F4-AB3D-A23DC00B328E}"/>
                </a:ext>
              </a:extLst>
            </p:cNvPr>
            <p:cNvSpPr/>
            <p:nvPr/>
          </p:nvSpPr>
          <p:spPr>
            <a:xfrm rot="16885616" flipH="1">
              <a:off x="3370753" y="1836563"/>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E5CE4B60-C158-48BC-9451-F869EF7EEC92}"/>
                </a:ext>
              </a:extLst>
            </p:cNvPr>
            <p:cNvSpPr/>
            <p:nvPr/>
          </p:nvSpPr>
          <p:spPr>
            <a:xfrm rot="16608920" flipH="1">
              <a:off x="2076343" y="1709821"/>
              <a:ext cx="98737" cy="13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 name="Rectangle 1"/>
              <p:cNvSpPr/>
              <p:nvPr/>
            </p:nvSpPr>
            <p:spPr>
              <a:xfrm>
                <a:off x="3954848" y="4842872"/>
                <a:ext cx="3504486" cy="922176"/>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𝑯</m:t>
                          </m:r>
                        </m:num>
                        <m:den>
                          <m:r>
                            <a:rPr lang="en-US" sz="2400" b="1" i="1">
                              <a:latin typeface="Cambria Math" panose="02040503050406030204" pitchFamily="18" charset="0"/>
                            </a:rPr>
                            <m:t>𝟒</m:t>
                          </m:r>
                        </m:den>
                      </m:f>
                      <m:r>
                        <a:rPr lang="en-US" sz="2400" b="1" i="1">
                          <a:latin typeface="Cambria Math" panose="02040503050406030204" pitchFamily="18" charset="0"/>
                        </a:rPr>
                        <m:t>𝑲</m:t>
                      </m:r>
                      <m:d>
                        <m:dPr>
                          <m:ctrlPr>
                            <a:rPr lang="en-US" sz="2400" b="1" i="1">
                              <a:latin typeface="Cambria Math" panose="02040503050406030204" pitchFamily="18" charset="0"/>
                            </a:rPr>
                          </m:ctrlPr>
                        </m:dPr>
                        <m:e>
                          <m:r>
                            <a:rPr lang="en-US" sz="2400" b="1">
                              <a:latin typeface="Cambria Math" panose="02040503050406030204" pitchFamily="18" charset="0"/>
                            </a:rPr>
                            <m:t>−</m:t>
                          </m:r>
                          <m:r>
                            <a:rPr lang="en-US" sz="2400" b="1" i="1">
                              <a:latin typeface="Cambria Math" panose="02040503050406030204" pitchFamily="18" charset="0"/>
                            </a:rPr>
                            <m:t>𝜶</m:t>
                          </m:r>
                          <m:f>
                            <m:fPr>
                              <m:ctrlPr>
                                <a:rPr lang="en-US" sz="2400" b="1" i="1">
                                  <a:solidFill>
                                    <a:srgbClr val="7030A0"/>
                                  </a:solidFill>
                                  <a:latin typeface="Cambria Math" panose="02040503050406030204" pitchFamily="18" charset="0"/>
                                </a:rPr>
                              </m:ctrlPr>
                            </m:fPr>
                            <m:num>
                              <m:r>
                                <a:rPr lang="en-US" sz="2400" b="1" i="1">
                                  <a:solidFill>
                                    <a:srgbClr val="7030A0"/>
                                  </a:solidFill>
                                  <a:latin typeface="Cambria Math" panose="02040503050406030204" pitchFamily="18" charset="0"/>
                                </a:rPr>
                                <m:t>𝝏</m:t>
                              </m:r>
                              <m:r>
                                <a:rPr lang="en-US" sz="2400" b="1" i="1">
                                  <a:solidFill>
                                    <a:srgbClr val="7030A0"/>
                                  </a:solidFill>
                                  <a:latin typeface="Cambria Math" panose="02040503050406030204" pitchFamily="18" charset="0"/>
                                </a:rPr>
                                <m:t>𝑻</m:t>
                              </m:r>
                            </m:num>
                            <m:den>
                              <m:r>
                                <a:rPr lang="en-US" sz="2400" b="1" i="1">
                                  <a:solidFill>
                                    <a:srgbClr val="7030A0"/>
                                  </a:solidFill>
                                  <a:latin typeface="Cambria Math" panose="02040503050406030204" pitchFamily="18" charset="0"/>
                                </a:rPr>
                                <m:t>𝝏</m:t>
                              </m:r>
                              <m:r>
                                <a:rPr lang="en-US" sz="2400" b="1" i="1">
                                  <a:solidFill>
                                    <a:srgbClr val="7030A0"/>
                                  </a:solidFill>
                                  <a:latin typeface="Cambria Math" panose="02040503050406030204" pitchFamily="18" charset="0"/>
                                </a:rPr>
                                <m:t>𝑿</m:t>
                              </m:r>
                            </m:den>
                          </m:f>
                          <m:r>
                            <a:rPr lang="en-US" sz="2400" b="1">
                              <a:latin typeface="Cambria Math" panose="02040503050406030204" pitchFamily="18" charset="0"/>
                            </a:rPr>
                            <m:t>+</m:t>
                          </m:r>
                          <m:r>
                            <a:rPr lang="en-US" sz="2400" b="1" i="1">
                              <a:latin typeface="Cambria Math" panose="02040503050406030204" pitchFamily="18" charset="0"/>
                            </a:rPr>
                            <m:t>𝜷</m:t>
                          </m:r>
                          <m:f>
                            <m:fPr>
                              <m:ctrlPr>
                                <a:rPr lang="en-US" sz="2400" b="1" i="1">
                                  <a:solidFill>
                                    <a:srgbClr val="00B0F0"/>
                                  </a:solidFill>
                                  <a:latin typeface="Cambria Math" panose="02040503050406030204" pitchFamily="18" charset="0"/>
                                </a:rPr>
                              </m:ctrlPr>
                            </m:fPr>
                            <m:num>
                              <m:r>
                                <a:rPr lang="en-US" sz="2400" b="1" i="1">
                                  <a:solidFill>
                                    <a:srgbClr val="00B0F0"/>
                                  </a:solidFill>
                                  <a:latin typeface="Cambria Math" panose="02040503050406030204" pitchFamily="18" charset="0"/>
                                </a:rPr>
                                <m:t>𝝏</m:t>
                              </m:r>
                              <m:r>
                                <a:rPr lang="en-US" sz="2400" b="1" i="1">
                                  <a:solidFill>
                                    <a:srgbClr val="00B0F0"/>
                                  </a:solidFill>
                                  <a:latin typeface="Cambria Math" panose="02040503050406030204" pitchFamily="18" charset="0"/>
                                </a:rPr>
                                <m:t>𝑺</m:t>
                              </m:r>
                            </m:num>
                            <m:den>
                              <m:r>
                                <a:rPr lang="en-US" sz="2400" b="1" i="1">
                                  <a:solidFill>
                                    <a:srgbClr val="00B0F0"/>
                                  </a:solidFill>
                                  <a:latin typeface="Cambria Math" panose="02040503050406030204" pitchFamily="18" charset="0"/>
                                </a:rPr>
                                <m:t>𝝏</m:t>
                              </m:r>
                              <m:r>
                                <a:rPr lang="en-US" sz="2400" b="1" i="1">
                                  <a:solidFill>
                                    <a:srgbClr val="00B0F0"/>
                                  </a:solidFill>
                                  <a:latin typeface="Cambria Math" panose="02040503050406030204" pitchFamily="18" charset="0"/>
                                </a:rPr>
                                <m:t>𝑿</m:t>
                              </m:r>
                            </m:den>
                          </m:f>
                        </m:e>
                      </m:d>
                    </m:oMath>
                  </m:oMathPara>
                </a14:m>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3954848" y="4842872"/>
                <a:ext cx="3504486" cy="922176"/>
              </a:xfrm>
              <a:prstGeom prst="rect">
                <a:avLst/>
              </a:prstGeom>
              <a:blipFill rotWithShape="0">
                <a:blip r:embed="rId9"/>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8867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9" presetClass="emph" presetSubtype="0" grpId="0" nodeType="withEffect">
                                  <p:stCondLst>
                                    <p:cond delay="0"/>
                                  </p:stCondLst>
                                  <p:childTnLst>
                                    <p:set>
                                      <p:cBhvr>
                                        <p:cTn id="18" dur="indefinite"/>
                                        <p:tgtEl>
                                          <p:spTgt spid="4"/>
                                        </p:tgtEl>
                                        <p:attrNameLst>
                                          <p:attrName>style.opacity</p:attrName>
                                        </p:attrNameLst>
                                      </p:cBhvr>
                                      <p:to>
                                        <p:strVal val="0.25"/>
                                      </p:to>
                                    </p:set>
                                    <p:animEffect filter="image" prLst="opacity: 0.25">
                                      <p:cBhvr rctx="IE">
                                        <p:cTn id="19" dur="indefinite"/>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5" grpId="0"/>
      <p:bldP spid="13" grpId="0"/>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8" y="-228600"/>
            <a:ext cx="9324528" cy="1143000"/>
          </a:xfrm>
        </p:spPr>
        <p:txBody>
          <a:bodyPr>
            <a:noAutofit/>
          </a:bodyPr>
          <a:lstStyle/>
          <a:p>
            <a:r>
              <a:rPr lang="en-US" sz="2800" b="1" dirty="0"/>
              <a:t>Case study for DSGD: </a:t>
            </a:r>
            <a:r>
              <a:rPr lang="en-US" sz="2800" b="1" dirty="0" err="1"/>
              <a:t>Achziv</a:t>
            </a:r>
            <a:r>
              <a:rPr lang="en-US" sz="2800" b="1" dirty="0"/>
              <a:t> Canyon </a:t>
            </a:r>
          </a:p>
        </p:txBody>
      </p:sp>
      <p:pic>
        <p:nvPicPr>
          <p:cNvPr id="4" name="Picture 3">
            <a:extLst>
              <a:ext uri="{FF2B5EF4-FFF2-40B4-BE49-F238E27FC236}">
                <a16:creationId xmlns:a16="http://schemas.microsoft.com/office/drawing/2014/main" id="{C7AC9D06-5471-43A6-BC2F-37D3A7F84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84" y="764704"/>
            <a:ext cx="8367702" cy="590829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EA11-78CD-4CE0-A843-1188B2B0D38B}"/>
              </a:ext>
            </a:extLst>
          </p:cNvPr>
          <p:cNvSpPr>
            <a:spLocks noGrp="1"/>
          </p:cNvSpPr>
          <p:nvPr>
            <p:ph type="title"/>
          </p:nvPr>
        </p:nvSpPr>
        <p:spPr>
          <a:xfrm>
            <a:off x="7215" y="197768"/>
            <a:ext cx="9145016" cy="1143000"/>
          </a:xfrm>
        </p:spPr>
        <p:txBody>
          <a:bodyPr>
            <a:noAutofit/>
          </a:bodyPr>
          <a:lstStyle/>
          <a:p>
            <a:r>
              <a:rPr lang="en-US" sz="2800" b="1" dirty="0"/>
              <a:t>Two key features of the geological section: </a:t>
            </a:r>
            <a:br>
              <a:rPr lang="en-US" sz="2800" b="1" dirty="0"/>
            </a:br>
            <a:r>
              <a:rPr lang="en-US" sz="2800" b="1" dirty="0"/>
              <a:t>(1) Flexural structure; </a:t>
            </a:r>
            <a:br>
              <a:rPr lang="en-US" sz="2800" b="1" dirty="0"/>
            </a:br>
            <a:r>
              <a:rPr lang="en-US" sz="2800" b="1" dirty="0"/>
              <a:t>(2) Outcropping of JG aquifer in the </a:t>
            </a:r>
            <a:r>
              <a:rPr lang="en-US" sz="2800" b="1" dirty="0" err="1"/>
              <a:t>Aczhiv</a:t>
            </a:r>
            <a:r>
              <a:rPr lang="en-US" sz="2800" b="1" dirty="0"/>
              <a:t> Canyon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144" r="5686"/>
          <a:stretch/>
        </p:blipFill>
        <p:spPr>
          <a:xfrm>
            <a:off x="80617" y="2473368"/>
            <a:ext cx="9042827" cy="3763944"/>
          </a:xfrm>
          <a:prstGeom prst="rect">
            <a:avLst/>
          </a:prstGeom>
        </p:spPr>
      </p:pic>
    </p:spTree>
    <p:extLst>
      <p:ext uri="{BB962C8B-B14F-4D97-AF65-F5344CB8AC3E}">
        <p14:creationId xmlns:p14="http://schemas.microsoft.com/office/powerpoint/2010/main" val="227013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384"/>
            <a:ext cx="9144000" cy="936000"/>
          </a:xfrm>
        </p:spPr>
        <p:txBody>
          <a:bodyPr>
            <a:noAutofit/>
          </a:bodyPr>
          <a:lstStyle/>
          <a:p>
            <a:r>
              <a:rPr lang="en-US" sz="3600" dirty="0"/>
              <a:t>FEFLOW model based on the geological section</a:t>
            </a:r>
          </a:p>
        </p:txBody>
      </p:sp>
      <p:pic>
        <p:nvPicPr>
          <p:cNvPr id="6" name="Picture 5">
            <a:extLst>
              <a:ext uri="{FF2B5EF4-FFF2-40B4-BE49-F238E27FC236}">
                <a16:creationId xmlns:a16="http://schemas.microsoft.com/office/drawing/2014/main" id="{18DCE689-C843-4FE7-86AE-46B39D4E7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90" y="1885198"/>
            <a:ext cx="9038092" cy="3852000"/>
          </a:xfrm>
          <a:prstGeom prst="rect">
            <a:avLst/>
          </a:prstGeom>
        </p:spPr>
      </p:pic>
    </p:spTree>
    <p:extLst>
      <p:ext uri="{BB962C8B-B14F-4D97-AF65-F5344CB8AC3E}">
        <p14:creationId xmlns:p14="http://schemas.microsoft.com/office/powerpoint/2010/main" val="20888081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88"/>
            <a:ext cx="9144000" cy="936000"/>
          </a:xfrm>
        </p:spPr>
        <p:txBody>
          <a:bodyPr>
            <a:noAutofit/>
          </a:bodyPr>
          <a:lstStyle/>
          <a:p>
            <a:pPr rtl="0"/>
            <a:r>
              <a:rPr lang="en-US" sz="2400" dirty="0"/>
              <a:t>End-member 1: Freshwater DSGD</a:t>
            </a:r>
          </a:p>
        </p:txBody>
      </p:sp>
      <p:sp>
        <p:nvSpPr>
          <p:cNvPr id="9" name="TextBox 8">
            <a:extLst>
              <a:ext uri="{FF2B5EF4-FFF2-40B4-BE49-F238E27FC236}">
                <a16:creationId xmlns:a16="http://schemas.microsoft.com/office/drawing/2014/main" id="{5BE37366-E4BA-4ED2-9535-B766449FCFC9}"/>
              </a:ext>
            </a:extLst>
          </p:cNvPr>
          <p:cNvSpPr txBox="1"/>
          <p:nvPr/>
        </p:nvSpPr>
        <p:spPr>
          <a:xfrm>
            <a:off x="168554" y="262389"/>
            <a:ext cx="1440000" cy="369332"/>
          </a:xfrm>
          <a:prstGeom prst="rect">
            <a:avLst/>
          </a:prstGeom>
          <a:noFill/>
        </p:spPr>
        <p:txBody>
          <a:bodyPr wrap="square" rtlCol="0">
            <a:spAutoFit/>
          </a:bodyPr>
          <a:lstStyle/>
          <a:p>
            <a:pPr algn="ctr" rtl="0"/>
            <a:r>
              <a:rPr lang="en-US" b="1" dirty="0"/>
              <a:t>Confinement</a:t>
            </a:r>
          </a:p>
        </p:txBody>
      </p:sp>
      <p:grpSp>
        <p:nvGrpSpPr>
          <p:cNvPr id="12" name="Group 11">
            <a:extLst>
              <a:ext uri="{FF2B5EF4-FFF2-40B4-BE49-F238E27FC236}">
                <a16:creationId xmlns:a16="http://schemas.microsoft.com/office/drawing/2014/main" id="{FA5990CA-30F5-4DD5-A131-93255409727D}"/>
              </a:ext>
            </a:extLst>
          </p:cNvPr>
          <p:cNvGrpSpPr/>
          <p:nvPr/>
        </p:nvGrpSpPr>
        <p:grpSpPr>
          <a:xfrm>
            <a:off x="179512" y="620688"/>
            <a:ext cx="1440160" cy="1467855"/>
            <a:chOff x="179512" y="620688"/>
            <a:chExt cx="1440160" cy="1467855"/>
          </a:xfrm>
        </p:grpSpPr>
        <p:pic>
          <p:nvPicPr>
            <p:cNvPr id="5" name="Picture 4">
              <a:extLst>
                <a:ext uri="{FF2B5EF4-FFF2-40B4-BE49-F238E27FC236}">
                  <a16:creationId xmlns:a16="http://schemas.microsoft.com/office/drawing/2014/main" id="{7C135352-FD25-4E45-9DB3-75CB1A8E9E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0" t="16401" r="23750" b="27950"/>
            <a:stretch/>
          </p:blipFill>
          <p:spPr>
            <a:xfrm>
              <a:off x="179512" y="620688"/>
              <a:ext cx="1440160" cy="1467855"/>
            </a:xfrm>
            <a:prstGeom prst="rect">
              <a:avLst/>
            </a:prstGeom>
          </p:spPr>
        </p:pic>
        <p:cxnSp>
          <p:nvCxnSpPr>
            <p:cNvPr id="11" name="Straight Arrow Connector 10">
              <a:extLst>
                <a:ext uri="{FF2B5EF4-FFF2-40B4-BE49-F238E27FC236}">
                  <a16:creationId xmlns:a16="http://schemas.microsoft.com/office/drawing/2014/main" id="{699D16DC-54C3-42C3-9E7F-D4D8EF3D39DF}"/>
                </a:ext>
              </a:extLst>
            </p:cNvPr>
            <p:cNvCxnSpPr>
              <a:cxnSpLocks/>
            </p:cNvCxnSpPr>
            <p:nvPr/>
          </p:nvCxnSpPr>
          <p:spPr>
            <a:xfrm flipV="1">
              <a:off x="899592" y="1124744"/>
              <a:ext cx="576064"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C389175-542F-495A-B5F0-143B59877FA4}"/>
              </a:ext>
            </a:extLst>
          </p:cNvPr>
          <p:cNvPicPr>
            <a:picLocks/>
          </p:cNvPicPr>
          <p:nvPr/>
        </p:nvPicPr>
        <p:blipFill rotWithShape="1">
          <a:blip r:embed="rId4" cstate="print">
            <a:extLst>
              <a:ext uri="{28A0092B-C50C-407E-A947-70E740481C1C}">
                <a14:useLocalDpi xmlns:a14="http://schemas.microsoft.com/office/drawing/2010/main" val="0"/>
              </a:ext>
            </a:extLst>
          </a:blip>
          <a:srcRect t="34136" r="982" b="3956"/>
          <a:stretch/>
        </p:blipFill>
        <p:spPr>
          <a:xfrm>
            <a:off x="168554" y="2466000"/>
            <a:ext cx="9020094" cy="2808000"/>
          </a:xfrm>
          <a:prstGeom prst="rect">
            <a:avLst/>
          </a:prstGeom>
        </p:spPr>
      </p:pic>
      <p:grpSp>
        <p:nvGrpSpPr>
          <p:cNvPr id="8" name="Group 7">
            <a:extLst>
              <a:ext uri="{FF2B5EF4-FFF2-40B4-BE49-F238E27FC236}">
                <a16:creationId xmlns:a16="http://schemas.microsoft.com/office/drawing/2014/main" id="{A596C57C-DFED-43C8-82D6-AA790D0D5F48}"/>
              </a:ext>
            </a:extLst>
          </p:cNvPr>
          <p:cNvGrpSpPr/>
          <p:nvPr/>
        </p:nvGrpSpPr>
        <p:grpSpPr>
          <a:xfrm>
            <a:off x="2378071" y="5520706"/>
            <a:ext cx="4392168" cy="876960"/>
            <a:chOff x="1979872" y="2426496"/>
            <a:chExt cx="4392168" cy="876960"/>
          </a:xfrm>
        </p:grpSpPr>
        <p:sp>
          <p:nvSpPr>
            <p:cNvPr id="20" name="TextBox 19">
              <a:extLst>
                <a:ext uri="{FF2B5EF4-FFF2-40B4-BE49-F238E27FC236}">
                  <a16:creationId xmlns:a16="http://schemas.microsoft.com/office/drawing/2014/main" id="{0F68E75F-4468-4BFA-9702-C71CC677E9C0}"/>
                </a:ext>
              </a:extLst>
            </p:cNvPr>
            <p:cNvSpPr txBox="1"/>
            <p:nvPr/>
          </p:nvSpPr>
          <p:spPr>
            <a:xfrm>
              <a:off x="1979872" y="2430124"/>
              <a:ext cx="1440000" cy="369332"/>
            </a:xfrm>
            <a:prstGeom prst="rect">
              <a:avLst/>
            </a:prstGeom>
            <a:noFill/>
          </p:spPr>
          <p:txBody>
            <a:bodyPr wrap="square" rtlCol="0">
              <a:spAutoFit/>
            </a:bodyPr>
            <a:lstStyle/>
            <a:p>
              <a:pPr algn="ctr"/>
              <a:r>
                <a:rPr lang="en-US" b="1" dirty="0"/>
                <a:t>0</a:t>
              </a:r>
            </a:p>
          </p:txBody>
        </p:sp>
        <p:pic>
          <p:nvPicPr>
            <p:cNvPr id="26" name="Picture 25">
              <a:extLst>
                <a:ext uri="{FF2B5EF4-FFF2-40B4-BE49-F238E27FC236}">
                  <a16:creationId xmlns:a16="http://schemas.microsoft.com/office/drawing/2014/main" id="{4A140846-51AC-4B3E-AE85-1779F0922A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54" r="50431" b="11276"/>
            <a:stretch/>
          </p:blipFill>
          <p:spPr>
            <a:xfrm rot="5400000">
              <a:off x="4067944" y="1239217"/>
              <a:ext cx="288033" cy="3242618"/>
            </a:xfrm>
            <a:prstGeom prst="rect">
              <a:avLst/>
            </a:prstGeom>
            <a:ln w="0">
              <a:noFill/>
            </a:ln>
          </p:spPr>
        </p:pic>
        <p:sp>
          <p:nvSpPr>
            <p:cNvPr id="19" name="TextBox 18">
              <a:extLst>
                <a:ext uri="{FF2B5EF4-FFF2-40B4-BE49-F238E27FC236}">
                  <a16:creationId xmlns:a16="http://schemas.microsoft.com/office/drawing/2014/main" id="{D2D48B8D-42CE-4E74-8130-BBBA8A610483}"/>
                </a:ext>
              </a:extLst>
            </p:cNvPr>
            <p:cNvSpPr txBox="1"/>
            <p:nvPr/>
          </p:nvSpPr>
          <p:spPr>
            <a:xfrm>
              <a:off x="3530704" y="2934124"/>
              <a:ext cx="1440000" cy="369332"/>
            </a:xfrm>
            <a:prstGeom prst="rect">
              <a:avLst/>
            </a:prstGeom>
            <a:noFill/>
          </p:spPr>
          <p:txBody>
            <a:bodyPr wrap="square" rtlCol="0">
              <a:spAutoFit/>
            </a:bodyPr>
            <a:lstStyle/>
            <a:p>
              <a:pPr algn="ctr" rtl="0"/>
              <a:r>
                <a:rPr lang="en-US" b="1" dirty="0"/>
                <a:t>Salinity [%]</a:t>
              </a:r>
            </a:p>
          </p:txBody>
        </p:sp>
        <p:sp>
          <p:nvSpPr>
            <p:cNvPr id="21" name="TextBox 20">
              <a:extLst>
                <a:ext uri="{FF2B5EF4-FFF2-40B4-BE49-F238E27FC236}">
                  <a16:creationId xmlns:a16="http://schemas.microsoft.com/office/drawing/2014/main" id="{2654B33C-D361-4CFB-9BFB-56B1B75DBD44}"/>
                </a:ext>
              </a:extLst>
            </p:cNvPr>
            <p:cNvSpPr txBox="1"/>
            <p:nvPr/>
          </p:nvSpPr>
          <p:spPr>
            <a:xfrm>
              <a:off x="3517598" y="2426496"/>
              <a:ext cx="1440000" cy="369332"/>
            </a:xfrm>
            <a:prstGeom prst="rect">
              <a:avLst/>
            </a:prstGeom>
            <a:noFill/>
          </p:spPr>
          <p:txBody>
            <a:bodyPr wrap="square" rtlCol="0">
              <a:spAutoFit/>
            </a:bodyPr>
            <a:lstStyle/>
            <a:p>
              <a:pPr algn="ctr"/>
              <a:r>
                <a:rPr lang="en-US" b="1" dirty="0"/>
                <a:t>50</a:t>
              </a:r>
            </a:p>
          </p:txBody>
        </p:sp>
        <p:sp>
          <p:nvSpPr>
            <p:cNvPr id="22" name="TextBox 21">
              <a:extLst>
                <a:ext uri="{FF2B5EF4-FFF2-40B4-BE49-F238E27FC236}">
                  <a16:creationId xmlns:a16="http://schemas.microsoft.com/office/drawing/2014/main" id="{29C35F10-0F81-400A-BE6B-6620CA682B8A}"/>
                </a:ext>
              </a:extLst>
            </p:cNvPr>
            <p:cNvSpPr txBox="1"/>
            <p:nvPr/>
          </p:nvSpPr>
          <p:spPr>
            <a:xfrm>
              <a:off x="4932040" y="2430124"/>
              <a:ext cx="1440000" cy="369332"/>
            </a:xfrm>
            <a:prstGeom prst="rect">
              <a:avLst/>
            </a:prstGeom>
            <a:noFill/>
          </p:spPr>
          <p:txBody>
            <a:bodyPr wrap="square" rtlCol="0">
              <a:spAutoFit/>
            </a:bodyPr>
            <a:lstStyle/>
            <a:p>
              <a:pPr algn="ctr"/>
              <a:r>
                <a:rPr lang="en-US" b="1" dirty="0"/>
                <a:t>100</a:t>
              </a:r>
            </a:p>
          </p:txBody>
        </p:sp>
      </p:grpSp>
      <p:sp>
        <p:nvSpPr>
          <p:cNvPr id="10" name="Isosceles Triangle 9">
            <a:extLst>
              <a:ext uri="{FF2B5EF4-FFF2-40B4-BE49-F238E27FC236}">
                <a16:creationId xmlns:a16="http://schemas.microsoft.com/office/drawing/2014/main" id="{56BDDAF3-AEEE-4E8B-AE57-712926ED566D}"/>
              </a:ext>
            </a:extLst>
          </p:cNvPr>
          <p:cNvSpPr/>
          <p:nvPr/>
        </p:nvSpPr>
        <p:spPr>
          <a:xfrm rot="19148551">
            <a:off x="1887757" y="2874847"/>
            <a:ext cx="180000" cy="7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378DCD7-D156-4A12-A7BC-FB0AA9835334}"/>
              </a:ext>
            </a:extLst>
          </p:cNvPr>
          <p:cNvSpPr/>
          <p:nvPr/>
        </p:nvSpPr>
        <p:spPr>
          <a:xfrm rot="1731791">
            <a:off x="1979377" y="3113369"/>
            <a:ext cx="180000" cy="7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7FA9EFE-A843-42AB-AD3E-266E98D9FBC5}"/>
              </a:ext>
            </a:extLst>
          </p:cNvPr>
          <p:cNvSpPr/>
          <p:nvPr/>
        </p:nvSpPr>
        <p:spPr>
          <a:xfrm rot="8273919">
            <a:off x="1794936" y="3182540"/>
            <a:ext cx="169402" cy="859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4906798-4C66-4F64-AA05-6DD68FE1DEE7}"/>
              </a:ext>
            </a:extLst>
          </p:cNvPr>
          <p:cNvSpPr/>
          <p:nvPr/>
        </p:nvSpPr>
        <p:spPr>
          <a:xfrm rot="11045740">
            <a:off x="6718198" y="2817301"/>
            <a:ext cx="259074"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ECF52CA-5953-4C2D-92DC-BC8EED7137E3}"/>
              </a:ext>
            </a:extLst>
          </p:cNvPr>
          <p:cNvSpPr/>
          <p:nvPr/>
        </p:nvSpPr>
        <p:spPr>
          <a:xfrm rot="14648670">
            <a:off x="5836420" y="3496121"/>
            <a:ext cx="234927"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C36CBFD9-8696-4503-BE1B-2329C0EB78BD}"/>
              </a:ext>
            </a:extLst>
          </p:cNvPr>
          <p:cNvSpPr/>
          <p:nvPr/>
        </p:nvSpPr>
        <p:spPr>
          <a:xfrm rot="17011889">
            <a:off x="4338511" y="3645929"/>
            <a:ext cx="234927"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4B311268-A52F-4FDD-848D-7D87B18F1327}"/>
              </a:ext>
            </a:extLst>
          </p:cNvPr>
          <p:cNvSpPr/>
          <p:nvPr/>
        </p:nvSpPr>
        <p:spPr>
          <a:xfrm rot="17298442">
            <a:off x="2968879" y="3225941"/>
            <a:ext cx="234927"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15C2643A-48C2-4EBA-977A-E6958AD15BCF}"/>
              </a:ext>
            </a:extLst>
          </p:cNvPr>
          <p:cNvSpPr/>
          <p:nvPr/>
        </p:nvSpPr>
        <p:spPr>
          <a:xfrm rot="17651256">
            <a:off x="2048110" y="2922219"/>
            <a:ext cx="234927"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dcreen_y_axis"/>
          <p:cNvSpPr/>
          <p:nvPr/>
        </p:nvSpPr>
        <p:spPr>
          <a:xfrm>
            <a:off x="8540440" y="2467015"/>
            <a:ext cx="539552" cy="2377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screen_x_axis"/>
          <p:cNvSpPr/>
          <p:nvPr/>
        </p:nvSpPr>
        <p:spPr>
          <a:xfrm>
            <a:off x="107504" y="4743432"/>
            <a:ext cx="8432936" cy="50299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3" name="x_labels"/>
          <p:cNvGrpSpPr/>
          <p:nvPr/>
        </p:nvGrpSpPr>
        <p:grpSpPr>
          <a:xfrm>
            <a:off x="-42730" y="4751432"/>
            <a:ext cx="8089402" cy="295612"/>
            <a:chOff x="-42730" y="4707428"/>
            <a:chExt cx="8089402" cy="295612"/>
          </a:xfrm>
        </p:grpSpPr>
        <p:sp>
          <p:nvSpPr>
            <p:cNvPr id="3" name="33000"/>
            <p:cNvSpPr/>
            <p:nvPr/>
          </p:nvSpPr>
          <p:spPr>
            <a:xfrm>
              <a:off x="-42730"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33000</a:t>
              </a:r>
              <a:endParaRPr lang="he-IL" b="1" dirty="0">
                <a:solidFill>
                  <a:schemeClr val="tx1"/>
                </a:solidFill>
              </a:endParaRPr>
            </a:p>
          </p:txBody>
        </p:sp>
        <p:sp>
          <p:nvSpPr>
            <p:cNvPr id="37" name="27000"/>
            <p:cNvSpPr/>
            <p:nvPr/>
          </p:nvSpPr>
          <p:spPr>
            <a:xfrm>
              <a:off x="1442006"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27000</a:t>
              </a:r>
              <a:endParaRPr lang="he-IL" b="1" dirty="0">
                <a:solidFill>
                  <a:schemeClr val="tx1"/>
                </a:solidFill>
              </a:endParaRPr>
            </a:p>
          </p:txBody>
        </p:sp>
        <p:sp>
          <p:nvSpPr>
            <p:cNvPr id="39" name="21000"/>
            <p:cNvSpPr/>
            <p:nvPr/>
          </p:nvSpPr>
          <p:spPr>
            <a:xfrm>
              <a:off x="2892454"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21000</a:t>
              </a:r>
              <a:endParaRPr lang="he-IL" b="1" dirty="0">
                <a:solidFill>
                  <a:schemeClr val="tx1"/>
                </a:solidFill>
              </a:endParaRPr>
            </a:p>
          </p:txBody>
        </p:sp>
        <p:sp>
          <p:nvSpPr>
            <p:cNvPr id="43" name="15000"/>
            <p:cNvSpPr/>
            <p:nvPr/>
          </p:nvSpPr>
          <p:spPr>
            <a:xfrm>
              <a:off x="4349758"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15000</a:t>
              </a:r>
              <a:endParaRPr lang="he-IL" b="1" dirty="0">
                <a:solidFill>
                  <a:schemeClr val="tx1"/>
                </a:solidFill>
              </a:endParaRPr>
            </a:p>
          </p:txBody>
        </p:sp>
        <p:sp>
          <p:nvSpPr>
            <p:cNvPr id="44" name="9000"/>
            <p:cNvSpPr/>
            <p:nvPr/>
          </p:nvSpPr>
          <p:spPr>
            <a:xfrm>
              <a:off x="5796136"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9000</a:t>
              </a:r>
              <a:endParaRPr lang="he-IL" b="1" dirty="0">
                <a:solidFill>
                  <a:schemeClr val="tx1"/>
                </a:solidFill>
              </a:endParaRPr>
            </a:p>
          </p:txBody>
        </p:sp>
        <p:sp>
          <p:nvSpPr>
            <p:cNvPr id="45" name="3000"/>
            <p:cNvSpPr/>
            <p:nvPr/>
          </p:nvSpPr>
          <p:spPr>
            <a:xfrm>
              <a:off x="7239222"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3000</a:t>
              </a:r>
              <a:endParaRPr lang="he-IL" b="1" dirty="0">
                <a:solidFill>
                  <a:schemeClr val="tx1"/>
                </a:solidFill>
              </a:endParaRPr>
            </a:p>
          </p:txBody>
        </p:sp>
      </p:grpSp>
      <p:sp>
        <p:nvSpPr>
          <p:cNvPr id="46" name="x_axis_title"/>
          <p:cNvSpPr/>
          <p:nvPr/>
        </p:nvSpPr>
        <p:spPr>
          <a:xfrm>
            <a:off x="4337688" y="5005596"/>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X [m]</a:t>
            </a:r>
            <a:endParaRPr lang="he-IL" b="1" dirty="0">
              <a:solidFill>
                <a:schemeClr val="tx1"/>
              </a:solidFill>
            </a:endParaRPr>
          </a:p>
        </p:txBody>
      </p:sp>
      <p:grpSp>
        <p:nvGrpSpPr>
          <p:cNvPr id="14" name="y_labels"/>
          <p:cNvGrpSpPr/>
          <p:nvPr/>
        </p:nvGrpSpPr>
        <p:grpSpPr>
          <a:xfrm>
            <a:off x="8319342" y="2539036"/>
            <a:ext cx="905746" cy="2204396"/>
            <a:chOff x="8328486" y="2557324"/>
            <a:chExt cx="905746" cy="2204396"/>
          </a:xfrm>
          <a:noFill/>
        </p:grpSpPr>
        <p:sp>
          <p:nvSpPr>
            <p:cNvPr id="47" name="0"/>
            <p:cNvSpPr/>
            <p:nvPr/>
          </p:nvSpPr>
          <p:spPr>
            <a:xfrm>
              <a:off x="8328486" y="2557324"/>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a:solidFill>
                    <a:schemeClr val="tx1"/>
                  </a:solidFill>
                </a:rPr>
                <a:t>0</a:t>
              </a:r>
            </a:p>
          </p:txBody>
        </p:sp>
        <p:sp>
          <p:nvSpPr>
            <p:cNvPr id="48" name="-600"/>
            <p:cNvSpPr/>
            <p:nvPr/>
          </p:nvSpPr>
          <p:spPr>
            <a:xfrm>
              <a:off x="8380424" y="3197396"/>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-600</a:t>
              </a:r>
            </a:p>
          </p:txBody>
        </p:sp>
        <p:sp>
          <p:nvSpPr>
            <p:cNvPr id="49" name="-1200"/>
            <p:cNvSpPr/>
            <p:nvPr/>
          </p:nvSpPr>
          <p:spPr>
            <a:xfrm>
              <a:off x="8418782" y="3835180"/>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-1200</a:t>
              </a:r>
            </a:p>
          </p:txBody>
        </p:sp>
        <p:sp>
          <p:nvSpPr>
            <p:cNvPr id="50" name="-1800"/>
            <p:cNvSpPr/>
            <p:nvPr/>
          </p:nvSpPr>
          <p:spPr>
            <a:xfrm>
              <a:off x="8426782" y="4466108"/>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-1800</a:t>
              </a:r>
            </a:p>
          </p:txBody>
        </p:sp>
      </p:grpSp>
      <p:sp>
        <p:nvSpPr>
          <p:cNvPr id="51" name="z_axis_title"/>
          <p:cNvSpPr/>
          <p:nvPr/>
        </p:nvSpPr>
        <p:spPr>
          <a:xfrm>
            <a:off x="8820472" y="2508246"/>
            <a:ext cx="339995" cy="638344"/>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0"/>
            <a:r>
              <a:rPr lang="en-US" b="1" dirty="0">
                <a:solidFill>
                  <a:schemeClr val="tx1"/>
                </a:solidFill>
              </a:rPr>
              <a:t>Z [m]</a:t>
            </a:r>
          </a:p>
        </p:txBody>
      </p:sp>
      <p:pic>
        <p:nvPicPr>
          <p:cNvPr id="52" name="Picture 51">
            <a:extLst>
              <a:ext uri="{FF2B5EF4-FFF2-40B4-BE49-F238E27FC236}">
                <a16:creationId xmlns:a16="http://schemas.microsoft.com/office/drawing/2014/main" id="{6C389175-542F-495A-B5F0-143B59877FA4}"/>
              </a:ext>
            </a:extLst>
          </p:cNvPr>
          <p:cNvPicPr>
            <a:picLocks/>
          </p:cNvPicPr>
          <p:nvPr/>
        </p:nvPicPr>
        <p:blipFill rotWithShape="1">
          <a:blip r:embed="rId6" cstate="print">
            <a:extLst>
              <a:ext uri="{28A0092B-C50C-407E-A947-70E740481C1C}">
                <a14:useLocalDpi xmlns:a14="http://schemas.microsoft.com/office/drawing/2010/main" val="0"/>
              </a:ext>
            </a:extLst>
          </a:blip>
          <a:srcRect r="361" b="1599"/>
          <a:stretch/>
        </p:blipFill>
        <p:spPr>
          <a:xfrm>
            <a:off x="335280" y="2454658"/>
            <a:ext cx="8033561" cy="2198305"/>
          </a:xfrm>
          <a:prstGeom prst="rect">
            <a:avLst/>
          </a:prstGeom>
        </p:spPr>
      </p:pic>
      <p:grpSp>
        <p:nvGrpSpPr>
          <p:cNvPr id="27" name="legend">
            <a:extLst>
              <a:ext uri="{FF2B5EF4-FFF2-40B4-BE49-F238E27FC236}">
                <a16:creationId xmlns:a16="http://schemas.microsoft.com/office/drawing/2014/main" id="{6CEA37D3-F79E-4676-9793-3976111D440B}"/>
              </a:ext>
            </a:extLst>
          </p:cNvPr>
          <p:cNvGrpSpPr/>
          <p:nvPr/>
        </p:nvGrpSpPr>
        <p:grpSpPr>
          <a:xfrm>
            <a:off x="6372200" y="3645024"/>
            <a:ext cx="1884496" cy="864000"/>
            <a:chOff x="1619672" y="5085184"/>
            <a:chExt cx="1884496" cy="1224136"/>
          </a:xfrm>
        </p:grpSpPr>
        <p:sp>
          <p:nvSpPr>
            <p:cNvPr id="28" name="Rectangle: Rounded Corners 27">
              <a:extLst>
                <a:ext uri="{FF2B5EF4-FFF2-40B4-BE49-F238E27FC236}">
                  <a16:creationId xmlns:a16="http://schemas.microsoft.com/office/drawing/2014/main" id="{42A083B6-4DA3-4C4C-971A-AF3279F6912A}"/>
                </a:ext>
              </a:extLst>
            </p:cNvPr>
            <p:cNvSpPr/>
            <p:nvPr/>
          </p:nvSpPr>
          <p:spPr>
            <a:xfrm>
              <a:off x="1619672" y="5085184"/>
              <a:ext cx="1884496" cy="122413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33F65CF-619A-4D59-91BC-797CF81760BB}"/>
                </a:ext>
              </a:extLst>
            </p:cNvPr>
            <p:cNvCxnSpPr/>
            <p:nvPr/>
          </p:nvCxnSpPr>
          <p:spPr>
            <a:xfrm>
              <a:off x="1745342" y="5551177"/>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236DA1-F961-4464-85A5-9CDBD6C89C64}"/>
                </a:ext>
              </a:extLst>
            </p:cNvPr>
            <p:cNvSpPr txBox="1"/>
            <p:nvPr/>
          </p:nvSpPr>
          <p:spPr>
            <a:xfrm>
              <a:off x="2295807" y="5296243"/>
              <a:ext cx="1122423" cy="523278"/>
            </a:xfrm>
            <a:prstGeom prst="rect">
              <a:avLst/>
            </a:prstGeom>
            <a:noFill/>
          </p:spPr>
          <p:txBody>
            <a:bodyPr wrap="none" rtlCol="0" anchor="ctr">
              <a:spAutoFit/>
            </a:bodyPr>
            <a:lstStyle/>
            <a:p>
              <a:r>
                <a:rPr lang="en-US" dirty="0"/>
                <a:t>Isotherms</a:t>
              </a:r>
            </a:p>
          </p:txBody>
        </p:sp>
        <p:cxnSp>
          <p:nvCxnSpPr>
            <p:cNvPr id="31" name="Straight Connector 30">
              <a:extLst>
                <a:ext uri="{FF2B5EF4-FFF2-40B4-BE49-F238E27FC236}">
                  <a16:creationId xmlns:a16="http://schemas.microsoft.com/office/drawing/2014/main" id="{6E945542-B6AB-420A-856A-533B59A86A0A}"/>
                </a:ext>
              </a:extLst>
            </p:cNvPr>
            <p:cNvCxnSpPr/>
            <p:nvPr/>
          </p:nvCxnSpPr>
          <p:spPr>
            <a:xfrm>
              <a:off x="1747499" y="5936989"/>
              <a:ext cx="43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CC25C5-298E-44C3-84B7-A0924FFB4CD6}"/>
                </a:ext>
              </a:extLst>
            </p:cNvPr>
            <p:cNvSpPr txBox="1"/>
            <p:nvPr/>
          </p:nvSpPr>
          <p:spPr>
            <a:xfrm>
              <a:off x="2216443" y="5682055"/>
              <a:ext cx="1287725" cy="523278"/>
            </a:xfrm>
            <a:prstGeom prst="rect">
              <a:avLst/>
            </a:prstGeom>
            <a:noFill/>
          </p:spPr>
          <p:txBody>
            <a:bodyPr wrap="none" rtlCol="0" anchor="ctr">
              <a:spAutoFit/>
            </a:bodyPr>
            <a:lstStyle/>
            <a:p>
              <a:r>
                <a:rPr lang="en-US" dirty="0"/>
                <a:t>Streamlines</a:t>
              </a:r>
            </a:p>
          </p:txBody>
        </p:sp>
        <p:sp>
          <p:nvSpPr>
            <p:cNvPr id="33" name="Isosceles Triangle 32">
              <a:extLst>
                <a:ext uri="{FF2B5EF4-FFF2-40B4-BE49-F238E27FC236}">
                  <a16:creationId xmlns:a16="http://schemas.microsoft.com/office/drawing/2014/main" id="{5C4E7349-3AE8-4B97-8F20-4F451AAEFB8D}"/>
                </a:ext>
              </a:extLst>
            </p:cNvPr>
            <p:cNvSpPr/>
            <p:nvPr/>
          </p:nvSpPr>
          <p:spPr>
            <a:xfrm rot="5400000">
              <a:off x="1852344" y="5877851"/>
              <a:ext cx="242429" cy="131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16907" y="2441461"/>
            <a:ext cx="5118876" cy="254759"/>
            <a:chOff x="316907" y="2441461"/>
            <a:chExt cx="5118876" cy="254759"/>
          </a:xfrm>
        </p:grpSpPr>
        <p:cxnSp>
          <p:nvCxnSpPr>
            <p:cNvPr id="16" name="Straight Connector 15"/>
            <p:cNvCxnSpPr/>
            <p:nvPr/>
          </p:nvCxnSpPr>
          <p:spPr>
            <a:xfrm flipH="1">
              <a:off x="316907" y="2696220"/>
              <a:ext cx="51188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5" name="level_mark"/>
            <p:cNvGrpSpPr/>
            <p:nvPr/>
          </p:nvGrpSpPr>
          <p:grpSpPr>
            <a:xfrm>
              <a:off x="3635896" y="2441461"/>
              <a:ext cx="144016" cy="250949"/>
              <a:chOff x="3635896" y="2441461"/>
              <a:chExt cx="144016" cy="250949"/>
            </a:xfrm>
          </p:grpSpPr>
          <p:sp>
            <p:nvSpPr>
              <p:cNvPr id="23" name="Isosceles Triangle 22"/>
              <p:cNvSpPr/>
              <p:nvPr/>
            </p:nvSpPr>
            <p:spPr>
              <a:xfrm flipV="1">
                <a:off x="3635896" y="2535226"/>
                <a:ext cx="144016" cy="157184"/>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5" name="Straight Connector 24"/>
              <p:cNvCxnSpPr/>
              <p:nvPr/>
            </p:nvCxnSpPr>
            <p:spPr>
              <a:xfrm>
                <a:off x="3635896" y="250251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58722" y="2471941"/>
                <a:ext cx="98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72441" y="2441461"/>
                <a:ext cx="67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6" name="Isosceles Triangle 55"/>
          <p:cNvSpPr/>
          <p:nvPr/>
        </p:nvSpPr>
        <p:spPr>
          <a:xfrm rot="16778356">
            <a:off x="4644008" y="3641251"/>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Isosceles Triangle 56"/>
          <p:cNvSpPr/>
          <p:nvPr/>
        </p:nvSpPr>
        <p:spPr>
          <a:xfrm rot="14401688">
            <a:off x="6083701" y="3278616"/>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Isosceles Triangle 57"/>
          <p:cNvSpPr/>
          <p:nvPr/>
        </p:nvSpPr>
        <p:spPr>
          <a:xfrm rot="17446871">
            <a:off x="2152665" y="2912468"/>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Isosceles Triangle 58"/>
          <p:cNvSpPr/>
          <p:nvPr/>
        </p:nvSpPr>
        <p:spPr>
          <a:xfrm rot="17188670">
            <a:off x="3388127" y="3292049"/>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Isosceles Triangle 59"/>
          <p:cNvSpPr/>
          <p:nvPr/>
        </p:nvSpPr>
        <p:spPr>
          <a:xfrm rot="11139076">
            <a:off x="6703665" y="2638817"/>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4720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88"/>
            <a:ext cx="9144000" cy="936000"/>
          </a:xfrm>
        </p:spPr>
        <p:txBody>
          <a:bodyPr>
            <a:noAutofit/>
          </a:bodyPr>
          <a:lstStyle/>
          <a:p>
            <a:pPr rtl="0"/>
            <a:r>
              <a:rPr lang="en-US" sz="2400" dirty="0"/>
              <a:t>End-member 2: Saltwater DSGD</a:t>
            </a:r>
          </a:p>
        </p:txBody>
      </p:sp>
      <p:sp>
        <p:nvSpPr>
          <p:cNvPr id="9" name="TextBox 8">
            <a:extLst>
              <a:ext uri="{FF2B5EF4-FFF2-40B4-BE49-F238E27FC236}">
                <a16:creationId xmlns:a16="http://schemas.microsoft.com/office/drawing/2014/main" id="{5BE37366-E4BA-4ED2-9535-B766449FCFC9}"/>
              </a:ext>
            </a:extLst>
          </p:cNvPr>
          <p:cNvSpPr txBox="1"/>
          <p:nvPr/>
        </p:nvSpPr>
        <p:spPr>
          <a:xfrm>
            <a:off x="168554" y="262389"/>
            <a:ext cx="1440000" cy="646331"/>
          </a:xfrm>
          <a:prstGeom prst="rect">
            <a:avLst/>
          </a:prstGeom>
          <a:noFill/>
        </p:spPr>
        <p:txBody>
          <a:bodyPr wrap="square" rtlCol="0">
            <a:spAutoFit/>
          </a:bodyPr>
          <a:lstStyle/>
          <a:p>
            <a:pPr algn="ctr"/>
            <a:r>
              <a:rPr lang="en-US" b="1" dirty="0"/>
              <a:t>Confinement</a:t>
            </a:r>
          </a:p>
        </p:txBody>
      </p:sp>
      <p:grpSp>
        <p:nvGrpSpPr>
          <p:cNvPr id="12" name="Group 11">
            <a:extLst>
              <a:ext uri="{FF2B5EF4-FFF2-40B4-BE49-F238E27FC236}">
                <a16:creationId xmlns:a16="http://schemas.microsoft.com/office/drawing/2014/main" id="{FA5990CA-30F5-4DD5-A131-93255409727D}"/>
              </a:ext>
            </a:extLst>
          </p:cNvPr>
          <p:cNvGrpSpPr/>
          <p:nvPr/>
        </p:nvGrpSpPr>
        <p:grpSpPr>
          <a:xfrm>
            <a:off x="179512" y="620688"/>
            <a:ext cx="1440160" cy="1467855"/>
            <a:chOff x="179512" y="620688"/>
            <a:chExt cx="1440160" cy="1467855"/>
          </a:xfrm>
        </p:grpSpPr>
        <p:pic>
          <p:nvPicPr>
            <p:cNvPr id="5" name="Picture 4">
              <a:extLst>
                <a:ext uri="{FF2B5EF4-FFF2-40B4-BE49-F238E27FC236}">
                  <a16:creationId xmlns:a16="http://schemas.microsoft.com/office/drawing/2014/main" id="{7C135352-FD25-4E45-9DB3-75CB1A8E9E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0" t="16401" r="23750" b="27950"/>
            <a:stretch/>
          </p:blipFill>
          <p:spPr>
            <a:xfrm>
              <a:off x="179512" y="620688"/>
              <a:ext cx="1440160" cy="1467855"/>
            </a:xfrm>
            <a:prstGeom prst="rect">
              <a:avLst/>
            </a:prstGeom>
          </p:spPr>
        </p:pic>
        <p:cxnSp>
          <p:nvCxnSpPr>
            <p:cNvPr id="11" name="Straight Arrow Connector 10">
              <a:extLst>
                <a:ext uri="{FF2B5EF4-FFF2-40B4-BE49-F238E27FC236}">
                  <a16:creationId xmlns:a16="http://schemas.microsoft.com/office/drawing/2014/main" id="{699D16DC-54C3-42C3-9E7F-D4D8EF3D39DF}"/>
                </a:ext>
              </a:extLst>
            </p:cNvPr>
            <p:cNvCxnSpPr>
              <a:cxnSpLocks/>
            </p:cNvCxnSpPr>
            <p:nvPr/>
          </p:nvCxnSpPr>
          <p:spPr>
            <a:xfrm flipH="1" flipV="1">
              <a:off x="323528" y="1124744"/>
              <a:ext cx="576064"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C389175-542F-495A-B5F0-143B59877FA4}"/>
              </a:ext>
            </a:extLst>
          </p:cNvPr>
          <p:cNvPicPr>
            <a:picLocks/>
          </p:cNvPicPr>
          <p:nvPr/>
        </p:nvPicPr>
        <p:blipFill rotWithShape="1">
          <a:blip r:embed="rId4" cstate="print">
            <a:extLst>
              <a:ext uri="{28A0092B-C50C-407E-A947-70E740481C1C}">
                <a14:useLocalDpi xmlns:a14="http://schemas.microsoft.com/office/drawing/2010/main" val="0"/>
              </a:ext>
            </a:extLst>
          </a:blip>
          <a:srcRect t="4119"/>
          <a:stretch/>
        </p:blipFill>
        <p:spPr>
          <a:xfrm>
            <a:off x="146050" y="2492896"/>
            <a:ext cx="9000000" cy="2761384"/>
          </a:xfrm>
          <a:prstGeom prst="rect">
            <a:avLst/>
          </a:prstGeom>
        </p:spPr>
      </p:pic>
      <p:pic>
        <p:nvPicPr>
          <p:cNvPr id="63" name="Picture 62"/>
          <p:cNvPicPr>
            <a:picLocks noChangeAspect="1"/>
          </p:cNvPicPr>
          <p:nvPr/>
        </p:nvPicPr>
        <p:blipFill rotWithShape="1">
          <a:blip r:embed="rId5" cstate="print">
            <a:extLst>
              <a:ext uri="{28A0092B-C50C-407E-A947-70E740481C1C}">
                <a14:useLocalDpi xmlns:a14="http://schemas.microsoft.com/office/drawing/2010/main" val="0"/>
              </a:ext>
            </a:extLst>
          </a:blip>
          <a:srcRect b="361"/>
          <a:stretch/>
        </p:blipFill>
        <p:spPr>
          <a:xfrm>
            <a:off x="323528" y="2440319"/>
            <a:ext cx="8047310" cy="2212817"/>
          </a:xfrm>
          <a:prstGeom prst="rect">
            <a:avLst/>
          </a:prstGeom>
        </p:spPr>
      </p:pic>
      <p:grpSp>
        <p:nvGrpSpPr>
          <p:cNvPr id="8" name="Group 7">
            <a:extLst>
              <a:ext uri="{FF2B5EF4-FFF2-40B4-BE49-F238E27FC236}">
                <a16:creationId xmlns:a16="http://schemas.microsoft.com/office/drawing/2014/main" id="{A596C57C-DFED-43C8-82D6-AA790D0D5F48}"/>
              </a:ext>
            </a:extLst>
          </p:cNvPr>
          <p:cNvGrpSpPr/>
          <p:nvPr/>
        </p:nvGrpSpPr>
        <p:grpSpPr>
          <a:xfrm>
            <a:off x="2378071" y="5520706"/>
            <a:ext cx="4392168" cy="876960"/>
            <a:chOff x="1979872" y="2426496"/>
            <a:chExt cx="4392168" cy="876960"/>
          </a:xfrm>
        </p:grpSpPr>
        <p:sp>
          <p:nvSpPr>
            <p:cNvPr id="20" name="TextBox 19">
              <a:extLst>
                <a:ext uri="{FF2B5EF4-FFF2-40B4-BE49-F238E27FC236}">
                  <a16:creationId xmlns:a16="http://schemas.microsoft.com/office/drawing/2014/main" id="{0F68E75F-4468-4BFA-9702-C71CC677E9C0}"/>
                </a:ext>
              </a:extLst>
            </p:cNvPr>
            <p:cNvSpPr txBox="1"/>
            <p:nvPr/>
          </p:nvSpPr>
          <p:spPr>
            <a:xfrm>
              <a:off x="1979872" y="2430124"/>
              <a:ext cx="1440000" cy="369332"/>
            </a:xfrm>
            <a:prstGeom prst="rect">
              <a:avLst/>
            </a:prstGeom>
            <a:noFill/>
          </p:spPr>
          <p:txBody>
            <a:bodyPr wrap="square" rtlCol="0">
              <a:spAutoFit/>
            </a:bodyPr>
            <a:lstStyle/>
            <a:p>
              <a:pPr algn="ctr"/>
              <a:r>
                <a:rPr lang="en-US" b="1" dirty="0"/>
                <a:t>0</a:t>
              </a:r>
            </a:p>
          </p:txBody>
        </p:sp>
        <p:pic>
          <p:nvPicPr>
            <p:cNvPr id="26" name="Picture 25">
              <a:extLst>
                <a:ext uri="{FF2B5EF4-FFF2-40B4-BE49-F238E27FC236}">
                  <a16:creationId xmlns:a16="http://schemas.microsoft.com/office/drawing/2014/main" id="{4A140846-51AC-4B3E-AE85-1779F0922A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54" r="50431" b="11276"/>
            <a:stretch/>
          </p:blipFill>
          <p:spPr>
            <a:xfrm rot="5400000">
              <a:off x="4067944" y="1239217"/>
              <a:ext cx="288033" cy="3242618"/>
            </a:xfrm>
            <a:prstGeom prst="rect">
              <a:avLst/>
            </a:prstGeom>
            <a:ln w="0">
              <a:noFill/>
            </a:ln>
          </p:spPr>
        </p:pic>
        <p:sp>
          <p:nvSpPr>
            <p:cNvPr id="19" name="TextBox 18">
              <a:extLst>
                <a:ext uri="{FF2B5EF4-FFF2-40B4-BE49-F238E27FC236}">
                  <a16:creationId xmlns:a16="http://schemas.microsoft.com/office/drawing/2014/main" id="{D2D48B8D-42CE-4E74-8130-BBBA8A610483}"/>
                </a:ext>
              </a:extLst>
            </p:cNvPr>
            <p:cNvSpPr txBox="1"/>
            <p:nvPr/>
          </p:nvSpPr>
          <p:spPr>
            <a:xfrm>
              <a:off x="3530704" y="2934124"/>
              <a:ext cx="1440000" cy="369332"/>
            </a:xfrm>
            <a:prstGeom prst="rect">
              <a:avLst/>
            </a:prstGeom>
            <a:noFill/>
          </p:spPr>
          <p:txBody>
            <a:bodyPr wrap="square" rtlCol="0">
              <a:spAutoFit/>
            </a:bodyPr>
            <a:lstStyle/>
            <a:p>
              <a:pPr algn="ctr" rtl="0"/>
              <a:r>
                <a:rPr lang="en-US" b="1" dirty="0"/>
                <a:t>Salinity [%]</a:t>
              </a:r>
            </a:p>
          </p:txBody>
        </p:sp>
        <p:sp>
          <p:nvSpPr>
            <p:cNvPr id="21" name="TextBox 20">
              <a:extLst>
                <a:ext uri="{FF2B5EF4-FFF2-40B4-BE49-F238E27FC236}">
                  <a16:creationId xmlns:a16="http://schemas.microsoft.com/office/drawing/2014/main" id="{2654B33C-D361-4CFB-9BFB-56B1B75DBD44}"/>
                </a:ext>
              </a:extLst>
            </p:cNvPr>
            <p:cNvSpPr txBox="1"/>
            <p:nvPr/>
          </p:nvSpPr>
          <p:spPr>
            <a:xfrm>
              <a:off x="3517598" y="2426496"/>
              <a:ext cx="1440000" cy="369332"/>
            </a:xfrm>
            <a:prstGeom prst="rect">
              <a:avLst/>
            </a:prstGeom>
            <a:noFill/>
          </p:spPr>
          <p:txBody>
            <a:bodyPr wrap="square" rtlCol="0">
              <a:spAutoFit/>
            </a:bodyPr>
            <a:lstStyle/>
            <a:p>
              <a:pPr algn="ctr"/>
              <a:r>
                <a:rPr lang="en-US" b="1" dirty="0"/>
                <a:t>50</a:t>
              </a:r>
            </a:p>
          </p:txBody>
        </p:sp>
        <p:sp>
          <p:nvSpPr>
            <p:cNvPr id="22" name="TextBox 21">
              <a:extLst>
                <a:ext uri="{FF2B5EF4-FFF2-40B4-BE49-F238E27FC236}">
                  <a16:creationId xmlns:a16="http://schemas.microsoft.com/office/drawing/2014/main" id="{29C35F10-0F81-400A-BE6B-6620CA682B8A}"/>
                </a:ext>
              </a:extLst>
            </p:cNvPr>
            <p:cNvSpPr txBox="1"/>
            <p:nvPr/>
          </p:nvSpPr>
          <p:spPr>
            <a:xfrm>
              <a:off x="4932040" y="2430124"/>
              <a:ext cx="1440000" cy="369332"/>
            </a:xfrm>
            <a:prstGeom prst="rect">
              <a:avLst/>
            </a:prstGeom>
            <a:noFill/>
          </p:spPr>
          <p:txBody>
            <a:bodyPr wrap="square" rtlCol="0">
              <a:spAutoFit/>
            </a:bodyPr>
            <a:lstStyle/>
            <a:p>
              <a:pPr algn="ctr"/>
              <a:r>
                <a:rPr lang="en-US" b="1" dirty="0"/>
                <a:t>100</a:t>
              </a:r>
            </a:p>
          </p:txBody>
        </p:sp>
      </p:grpSp>
      <p:sp>
        <p:nvSpPr>
          <p:cNvPr id="40" name="sdcreen_y_axis"/>
          <p:cNvSpPr/>
          <p:nvPr/>
        </p:nvSpPr>
        <p:spPr>
          <a:xfrm>
            <a:off x="8540440" y="2467015"/>
            <a:ext cx="539552" cy="2377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screen_x_axis"/>
          <p:cNvSpPr/>
          <p:nvPr/>
        </p:nvSpPr>
        <p:spPr>
          <a:xfrm>
            <a:off x="107504" y="4743432"/>
            <a:ext cx="8432936" cy="50299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2" name="x_labels"/>
          <p:cNvGrpSpPr/>
          <p:nvPr/>
        </p:nvGrpSpPr>
        <p:grpSpPr>
          <a:xfrm>
            <a:off x="-42730" y="4751432"/>
            <a:ext cx="8089402" cy="295612"/>
            <a:chOff x="-42730" y="4707428"/>
            <a:chExt cx="8089402" cy="295612"/>
          </a:xfrm>
        </p:grpSpPr>
        <p:sp>
          <p:nvSpPr>
            <p:cNvPr id="43" name="33000"/>
            <p:cNvSpPr/>
            <p:nvPr/>
          </p:nvSpPr>
          <p:spPr>
            <a:xfrm>
              <a:off x="-42730"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33000</a:t>
              </a:r>
              <a:endParaRPr lang="he-IL" b="1" dirty="0">
                <a:solidFill>
                  <a:schemeClr val="tx1"/>
                </a:solidFill>
              </a:endParaRPr>
            </a:p>
          </p:txBody>
        </p:sp>
        <p:sp>
          <p:nvSpPr>
            <p:cNvPr id="44" name="27000"/>
            <p:cNvSpPr/>
            <p:nvPr/>
          </p:nvSpPr>
          <p:spPr>
            <a:xfrm>
              <a:off x="1442006"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27000</a:t>
              </a:r>
              <a:endParaRPr lang="he-IL" b="1" dirty="0">
                <a:solidFill>
                  <a:schemeClr val="tx1"/>
                </a:solidFill>
              </a:endParaRPr>
            </a:p>
          </p:txBody>
        </p:sp>
        <p:sp>
          <p:nvSpPr>
            <p:cNvPr id="45" name="21000"/>
            <p:cNvSpPr/>
            <p:nvPr/>
          </p:nvSpPr>
          <p:spPr>
            <a:xfrm>
              <a:off x="2892454"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21000</a:t>
              </a:r>
              <a:endParaRPr lang="he-IL" b="1" dirty="0">
                <a:solidFill>
                  <a:schemeClr val="tx1"/>
                </a:solidFill>
              </a:endParaRPr>
            </a:p>
          </p:txBody>
        </p:sp>
        <p:sp>
          <p:nvSpPr>
            <p:cNvPr id="46" name="15000"/>
            <p:cNvSpPr/>
            <p:nvPr/>
          </p:nvSpPr>
          <p:spPr>
            <a:xfrm>
              <a:off x="4349758"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15000</a:t>
              </a:r>
              <a:endParaRPr lang="he-IL" b="1" dirty="0">
                <a:solidFill>
                  <a:schemeClr val="tx1"/>
                </a:solidFill>
              </a:endParaRPr>
            </a:p>
          </p:txBody>
        </p:sp>
        <p:sp>
          <p:nvSpPr>
            <p:cNvPr id="47" name="9000"/>
            <p:cNvSpPr/>
            <p:nvPr/>
          </p:nvSpPr>
          <p:spPr>
            <a:xfrm>
              <a:off x="5796136"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9000</a:t>
              </a:r>
              <a:endParaRPr lang="he-IL" b="1" dirty="0">
                <a:solidFill>
                  <a:schemeClr val="tx1"/>
                </a:solidFill>
              </a:endParaRPr>
            </a:p>
          </p:txBody>
        </p:sp>
        <p:sp>
          <p:nvSpPr>
            <p:cNvPr id="48" name="3000"/>
            <p:cNvSpPr/>
            <p:nvPr/>
          </p:nvSpPr>
          <p:spPr>
            <a:xfrm>
              <a:off x="7239222" y="4707428"/>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3000</a:t>
              </a:r>
              <a:endParaRPr lang="he-IL" b="1" dirty="0">
                <a:solidFill>
                  <a:schemeClr val="tx1"/>
                </a:solidFill>
              </a:endParaRPr>
            </a:p>
          </p:txBody>
        </p:sp>
      </p:grpSp>
      <p:sp>
        <p:nvSpPr>
          <p:cNvPr id="49" name="x_axis_title"/>
          <p:cNvSpPr/>
          <p:nvPr/>
        </p:nvSpPr>
        <p:spPr>
          <a:xfrm>
            <a:off x="4337688" y="5005596"/>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X [m]</a:t>
            </a:r>
            <a:endParaRPr lang="he-IL" b="1" dirty="0">
              <a:solidFill>
                <a:schemeClr val="tx1"/>
              </a:solidFill>
            </a:endParaRPr>
          </a:p>
        </p:txBody>
      </p:sp>
      <p:grpSp>
        <p:nvGrpSpPr>
          <p:cNvPr id="50" name="y_labels"/>
          <p:cNvGrpSpPr/>
          <p:nvPr/>
        </p:nvGrpSpPr>
        <p:grpSpPr>
          <a:xfrm>
            <a:off x="8319342" y="2539036"/>
            <a:ext cx="905746" cy="2204396"/>
            <a:chOff x="8328486" y="2557324"/>
            <a:chExt cx="905746" cy="2204396"/>
          </a:xfrm>
          <a:noFill/>
        </p:grpSpPr>
        <p:sp>
          <p:nvSpPr>
            <p:cNvPr id="51" name="0"/>
            <p:cNvSpPr/>
            <p:nvPr/>
          </p:nvSpPr>
          <p:spPr>
            <a:xfrm>
              <a:off x="8328486" y="2557324"/>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a:solidFill>
                    <a:schemeClr val="tx1"/>
                  </a:solidFill>
                </a:rPr>
                <a:t>0</a:t>
              </a:r>
            </a:p>
          </p:txBody>
        </p:sp>
        <p:sp>
          <p:nvSpPr>
            <p:cNvPr id="52" name="-600"/>
            <p:cNvSpPr/>
            <p:nvPr/>
          </p:nvSpPr>
          <p:spPr>
            <a:xfrm>
              <a:off x="8380424" y="3197396"/>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-600</a:t>
              </a:r>
            </a:p>
          </p:txBody>
        </p:sp>
        <p:sp>
          <p:nvSpPr>
            <p:cNvPr id="53" name="-1200"/>
            <p:cNvSpPr/>
            <p:nvPr/>
          </p:nvSpPr>
          <p:spPr>
            <a:xfrm>
              <a:off x="8418782" y="3835180"/>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-1200</a:t>
              </a:r>
            </a:p>
          </p:txBody>
        </p:sp>
        <p:sp>
          <p:nvSpPr>
            <p:cNvPr id="54" name="-1800"/>
            <p:cNvSpPr/>
            <p:nvPr/>
          </p:nvSpPr>
          <p:spPr>
            <a:xfrm>
              <a:off x="8426782" y="4466108"/>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-1800</a:t>
              </a:r>
            </a:p>
          </p:txBody>
        </p:sp>
      </p:grpSp>
      <p:sp>
        <p:nvSpPr>
          <p:cNvPr id="55" name="z_axis_title"/>
          <p:cNvSpPr/>
          <p:nvPr/>
        </p:nvSpPr>
        <p:spPr>
          <a:xfrm>
            <a:off x="8820472" y="2508246"/>
            <a:ext cx="339995" cy="638344"/>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0"/>
            <a:r>
              <a:rPr lang="en-US" b="1" dirty="0">
                <a:solidFill>
                  <a:schemeClr val="tx1"/>
                </a:solidFill>
              </a:rPr>
              <a:t>Z [m]</a:t>
            </a:r>
          </a:p>
        </p:txBody>
      </p:sp>
      <p:grpSp>
        <p:nvGrpSpPr>
          <p:cNvPr id="56" name="Group 55"/>
          <p:cNvGrpSpPr/>
          <p:nvPr/>
        </p:nvGrpSpPr>
        <p:grpSpPr>
          <a:xfrm>
            <a:off x="316907" y="2456701"/>
            <a:ext cx="5118876" cy="254759"/>
            <a:chOff x="316907" y="2441461"/>
            <a:chExt cx="5118876" cy="254759"/>
          </a:xfrm>
        </p:grpSpPr>
        <p:cxnSp>
          <p:nvCxnSpPr>
            <p:cNvPr id="57" name="Straight Connector 56"/>
            <p:cNvCxnSpPr/>
            <p:nvPr/>
          </p:nvCxnSpPr>
          <p:spPr>
            <a:xfrm flipH="1">
              <a:off x="316907" y="2696220"/>
              <a:ext cx="51188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8" name="level_mark"/>
            <p:cNvGrpSpPr/>
            <p:nvPr/>
          </p:nvGrpSpPr>
          <p:grpSpPr>
            <a:xfrm>
              <a:off x="3635896" y="2441461"/>
              <a:ext cx="144016" cy="250949"/>
              <a:chOff x="3635896" y="2441461"/>
              <a:chExt cx="144016" cy="250949"/>
            </a:xfrm>
          </p:grpSpPr>
          <p:sp>
            <p:nvSpPr>
              <p:cNvPr id="59" name="Isosceles Triangle 58"/>
              <p:cNvSpPr/>
              <p:nvPr/>
            </p:nvSpPr>
            <p:spPr>
              <a:xfrm flipV="1">
                <a:off x="3635896" y="2535226"/>
                <a:ext cx="144016" cy="157184"/>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0" name="Straight Connector 59"/>
              <p:cNvCxnSpPr/>
              <p:nvPr/>
            </p:nvCxnSpPr>
            <p:spPr>
              <a:xfrm>
                <a:off x="3635896" y="250251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58722" y="2471941"/>
                <a:ext cx="98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72441" y="2441461"/>
                <a:ext cx="67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legend">
            <a:extLst>
              <a:ext uri="{FF2B5EF4-FFF2-40B4-BE49-F238E27FC236}">
                <a16:creationId xmlns:a16="http://schemas.microsoft.com/office/drawing/2014/main" id="{6CEA37D3-F79E-4676-9793-3976111D440B}"/>
              </a:ext>
            </a:extLst>
          </p:cNvPr>
          <p:cNvGrpSpPr/>
          <p:nvPr/>
        </p:nvGrpSpPr>
        <p:grpSpPr>
          <a:xfrm>
            <a:off x="6372200" y="3645024"/>
            <a:ext cx="1884496" cy="864000"/>
            <a:chOff x="1619672" y="5085184"/>
            <a:chExt cx="1884496" cy="1224136"/>
          </a:xfrm>
        </p:grpSpPr>
        <p:sp>
          <p:nvSpPr>
            <p:cNvPr id="28" name="Rectangle: Rounded Corners 27">
              <a:extLst>
                <a:ext uri="{FF2B5EF4-FFF2-40B4-BE49-F238E27FC236}">
                  <a16:creationId xmlns:a16="http://schemas.microsoft.com/office/drawing/2014/main" id="{42A083B6-4DA3-4C4C-971A-AF3279F6912A}"/>
                </a:ext>
              </a:extLst>
            </p:cNvPr>
            <p:cNvSpPr/>
            <p:nvPr/>
          </p:nvSpPr>
          <p:spPr>
            <a:xfrm>
              <a:off x="1619672" y="5085184"/>
              <a:ext cx="1884496" cy="122413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33F65CF-619A-4D59-91BC-797CF81760BB}"/>
                </a:ext>
              </a:extLst>
            </p:cNvPr>
            <p:cNvCxnSpPr/>
            <p:nvPr/>
          </p:nvCxnSpPr>
          <p:spPr>
            <a:xfrm>
              <a:off x="1745342" y="5551177"/>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236DA1-F961-4464-85A5-9CDBD6C89C64}"/>
                </a:ext>
              </a:extLst>
            </p:cNvPr>
            <p:cNvSpPr txBox="1"/>
            <p:nvPr/>
          </p:nvSpPr>
          <p:spPr>
            <a:xfrm>
              <a:off x="2295807" y="5296243"/>
              <a:ext cx="1122423" cy="523278"/>
            </a:xfrm>
            <a:prstGeom prst="rect">
              <a:avLst/>
            </a:prstGeom>
            <a:noFill/>
          </p:spPr>
          <p:txBody>
            <a:bodyPr wrap="none" rtlCol="0" anchor="ctr">
              <a:spAutoFit/>
            </a:bodyPr>
            <a:lstStyle/>
            <a:p>
              <a:r>
                <a:rPr lang="en-US" dirty="0"/>
                <a:t>Isotherms</a:t>
              </a:r>
            </a:p>
          </p:txBody>
        </p:sp>
        <p:cxnSp>
          <p:nvCxnSpPr>
            <p:cNvPr id="31" name="Straight Connector 30">
              <a:extLst>
                <a:ext uri="{FF2B5EF4-FFF2-40B4-BE49-F238E27FC236}">
                  <a16:creationId xmlns:a16="http://schemas.microsoft.com/office/drawing/2014/main" id="{6E945542-B6AB-420A-856A-533B59A86A0A}"/>
                </a:ext>
              </a:extLst>
            </p:cNvPr>
            <p:cNvCxnSpPr/>
            <p:nvPr/>
          </p:nvCxnSpPr>
          <p:spPr>
            <a:xfrm>
              <a:off x="1747499" y="5936989"/>
              <a:ext cx="43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CC25C5-298E-44C3-84B7-A0924FFB4CD6}"/>
                </a:ext>
              </a:extLst>
            </p:cNvPr>
            <p:cNvSpPr txBox="1"/>
            <p:nvPr/>
          </p:nvSpPr>
          <p:spPr>
            <a:xfrm>
              <a:off x="2216443" y="5682055"/>
              <a:ext cx="1287725" cy="523278"/>
            </a:xfrm>
            <a:prstGeom prst="rect">
              <a:avLst/>
            </a:prstGeom>
            <a:noFill/>
          </p:spPr>
          <p:txBody>
            <a:bodyPr wrap="none" rtlCol="0" anchor="ctr">
              <a:spAutoFit/>
            </a:bodyPr>
            <a:lstStyle/>
            <a:p>
              <a:r>
                <a:rPr lang="en-US" dirty="0"/>
                <a:t>Streamlines</a:t>
              </a:r>
            </a:p>
          </p:txBody>
        </p:sp>
        <p:sp>
          <p:nvSpPr>
            <p:cNvPr id="33" name="Isosceles Triangle 32">
              <a:extLst>
                <a:ext uri="{FF2B5EF4-FFF2-40B4-BE49-F238E27FC236}">
                  <a16:creationId xmlns:a16="http://schemas.microsoft.com/office/drawing/2014/main" id="{5C4E7349-3AE8-4B97-8F20-4F451AAEFB8D}"/>
                </a:ext>
              </a:extLst>
            </p:cNvPr>
            <p:cNvSpPr/>
            <p:nvPr/>
          </p:nvSpPr>
          <p:spPr>
            <a:xfrm rot="5400000">
              <a:off x="1852344" y="5877851"/>
              <a:ext cx="242429" cy="131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1132583">
            <a:off x="6842870" y="2713324"/>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Isosceles Triangle 64"/>
          <p:cNvSpPr/>
          <p:nvPr/>
        </p:nvSpPr>
        <p:spPr>
          <a:xfrm rot="21095345">
            <a:off x="5597719" y="2845103"/>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Isosceles Triangle 65"/>
          <p:cNvSpPr/>
          <p:nvPr/>
        </p:nvSpPr>
        <p:spPr>
          <a:xfrm rot="14772396">
            <a:off x="6245478" y="3302428"/>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Isosceles Triangle 66"/>
          <p:cNvSpPr/>
          <p:nvPr/>
        </p:nvSpPr>
        <p:spPr>
          <a:xfrm rot="238592">
            <a:off x="2294623" y="2822889"/>
            <a:ext cx="106259" cy="15973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Isosceles Triangle 67"/>
          <p:cNvSpPr/>
          <p:nvPr/>
        </p:nvSpPr>
        <p:spPr>
          <a:xfrm rot="8702677">
            <a:off x="1602485" y="3294208"/>
            <a:ext cx="94915" cy="171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0312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88"/>
            <a:ext cx="9144000" cy="936000"/>
          </a:xfrm>
        </p:spPr>
        <p:txBody>
          <a:bodyPr>
            <a:noAutofit/>
          </a:bodyPr>
          <a:lstStyle/>
          <a:p>
            <a:pPr rtl="0"/>
            <a:r>
              <a:rPr lang="en-US" sz="2400" dirty="0"/>
              <a:t>Intermediate case: Saline DSGD</a:t>
            </a:r>
          </a:p>
        </p:txBody>
      </p:sp>
      <p:sp>
        <p:nvSpPr>
          <p:cNvPr id="9" name="TextBox 8">
            <a:extLst>
              <a:ext uri="{FF2B5EF4-FFF2-40B4-BE49-F238E27FC236}">
                <a16:creationId xmlns:a16="http://schemas.microsoft.com/office/drawing/2014/main" id="{5BE37366-E4BA-4ED2-9535-B766449FCFC9}"/>
              </a:ext>
            </a:extLst>
          </p:cNvPr>
          <p:cNvSpPr txBox="1"/>
          <p:nvPr/>
        </p:nvSpPr>
        <p:spPr>
          <a:xfrm>
            <a:off x="168554" y="262389"/>
            <a:ext cx="1440000" cy="646331"/>
          </a:xfrm>
          <a:prstGeom prst="rect">
            <a:avLst/>
          </a:prstGeom>
          <a:noFill/>
        </p:spPr>
        <p:txBody>
          <a:bodyPr wrap="square" rtlCol="0">
            <a:spAutoFit/>
          </a:bodyPr>
          <a:lstStyle/>
          <a:p>
            <a:pPr algn="ctr"/>
            <a:r>
              <a:rPr lang="en-US" b="1" dirty="0"/>
              <a:t>Confinement</a:t>
            </a:r>
          </a:p>
        </p:txBody>
      </p:sp>
      <p:grpSp>
        <p:nvGrpSpPr>
          <p:cNvPr id="12" name="Group 11">
            <a:extLst>
              <a:ext uri="{FF2B5EF4-FFF2-40B4-BE49-F238E27FC236}">
                <a16:creationId xmlns:a16="http://schemas.microsoft.com/office/drawing/2014/main" id="{FA5990CA-30F5-4DD5-A131-93255409727D}"/>
              </a:ext>
            </a:extLst>
          </p:cNvPr>
          <p:cNvGrpSpPr/>
          <p:nvPr/>
        </p:nvGrpSpPr>
        <p:grpSpPr>
          <a:xfrm>
            <a:off x="179512" y="620688"/>
            <a:ext cx="1440160" cy="1467855"/>
            <a:chOff x="179512" y="620688"/>
            <a:chExt cx="1440160" cy="1467855"/>
          </a:xfrm>
        </p:grpSpPr>
        <p:pic>
          <p:nvPicPr>
            <p:cNvPr id="5" name="Picture 4">
              <a:extLst>
                <a:ext uri="{FF2B5EF4-FFF2-40B4-BE49-F238E27FC236}">
                  <a16:creationId xmlns:a16="http://schemas.microsoft.com/office/drawing/2014/main" id="{7C135352-FD25-4E45-9DB3-75CB1A8E9E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0" t="16401" r="23750" b="27950"/>
            <a:stretch/>
          </p:blipFill>
          <p:spPr>
            <a:xfrm>
              <a:off x="179512" y="620688"/>
              <a:ext cx="1440160" cy="1467855"/>
            </a:xfrm>
            <a:prstGeom prst="rect">
              <a:avLst/>
            </a:prstGeom>
          </p:spPr>
        </p:pic>
        <p:cxnSp>
          <p:nvCxnSpPr>
            <p:cNvPr id="11" name="Straight Arrow Connector 10">
              <a:extLst>
                <a:ext uri="{FF2B5EF4-FFF2-40B4-BE49-F238E27FC236}">
                  <a16:creationId xmlns:a16="http://schemas.microsoft.com/office/drawing/2014/main" id="{699D16DC-54C3-42C3-9E7F-D4D8EF3D39DF}"/>
                </a:ext>
              </a:extLst>
            </p:cNvPr>
            <p:cNvCxnSpPr>
              <a:cxnSpLocks/>
            </p:cNvCxnSpPr>
            <p:nvPr/>
          </p:nvCxnSpPr>
          <p:spPr>
            <a:xfrm flipV="1">
              <a:off x="899592" y="83671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C389175-542F-495A-B5F0-143B59877FA4}"/>
              </a:ext>
            </a:extLst>
          </p:cNvPr>
          <p:cNvPicPr>
            <a:picLocks/>
          </p:cNvPicPr>
          <p:nvPr/>
        </p:nvPicPr>
        <p:blipFill rotWithShape="1">
          <a:blip r:embed="rId4" cstate="print">
            <a:extLst>
              <a:ext uri="{28A0092B-C50C-407E-A947-70E740481C1C}">
                <a14:useLocalDpi xmlns:a14="http://schemas.microsoft.com/office/drawing/2010/main" val="0"/>
              </a:ext>
            </a:extLst>
          </a:blip>
          <a:srcRect t="4038"/>
          <a:stretch/>
        </p:blipFill>
        <p:spPr>
          <a:xfrm>
            <a:off x="144448" y="2492896"/>
            <a:ext cx="9000000" cy="2763692"/>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 y="2446842"/>
            <a:ext cx="8054414" cy="2206121"/>
          </a:xfrm>
          <a:prstGeom prst="rect">
            <a:avLst/>
          </a:prstGeom>
        </p:spPr>
      </p:pic>
      <p:grpSp>
        <p:nvGrpSpPr>
          <p:cNvPr id="27" name="legend">
            <a:extLst>
              <a:ext uri="{FF2B5EF4-FFF2-40B4-BE49-F238E27FC236}">
                <a16:creationId xmlns:a16="http://schemas.microsoft.com/office/drawing/2014/main" id="{6CEA37D3-F79E-4676-9793-3976111D440B}"/>
              </a:ext>
            </a:extLst>
          </p:cNvPr>
          <p:cNvGrpSpPr/>
          <p:nvPr/>
        </p:nvGrpSpPr>
        <p:grpSpPr>
          <a:xfrm>
            <a:off x="6372200" y="3645024"/>
            <a:ext cx="1884496" cy="864000"/>
            <a:chOff x="1619672" y="5085184"/>
            <a:chExt cx="1884496" cy="1224136"/>
          </a:xfrm>
        </p:grpSpPr>
        <p:sp>
          <p:nvSpPr>
            <p:cNvPr id="28" name="Rectangle: Rounded Corners 27">
              <a:extLst>
                <a:ext uri="{FF2B5EF4-FFF2-40B4-BE49-F238E27FC236}">
                  <a16:creationId xmlns:a16="http://schemas.microsoft.com/office/drawing/2014/main" id="{42A083B6-4DA3-4C4C-971A-AF3279F6912A}"/>
                </a:ext>
              </a:extLst>
            </p:cNvPr>
            <p:cNvSpPr/>
            <p:nvPr/>
          </p:nvSpPr>
          <p:spPr>
            <a:xfrm>
              <a:off x="1619672" y="5085184"/>
              <a:ext cx="1884496" cy="122413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33F65CF-619A-4D59-91BC-797CF81760BB}"/>
                </a:ext>
              </a:extLst>
            </p:cNvPr>
            <p:cNvCxnSpPr/>
            <p:nvPr/>
          </p:nvCxnSpPr>
          <p:spPr>
            <a:xfrm>
              <a:off x="1745342" y="5551177"/>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236DA1-F961-4464-85A5-9CDBD6C89C64}"/>
                </a:ext>
              </a:extLst>
            </p:cNvPr>
            <p:cNvSpPr txBox="1"/>
            <p:nvPr/>
          </p:nvSpPr>
          <p:spPr>
            <a:xfrm>
              <a:off x="2295807" y="5296243"/>
              <a:ext cx="1122423" cy="523278"/>
            </a:xfrm>
            <a:prstGeom prst="rect">
              <a:avLst/>
            </a:prstGeom>
            <a:noFill/>
          </p:spPr>
          <p:txBody>
            <a:bodyPr wrap="none" rtlCol="0" anchor="ctr">
              <a:spAutoFit/>
            </a:bodyPr>
            <a:lstStyle/>
            <a:p>
              <a:r>
                <a:rPr lang="en-US" dirty="0"/>
                <a:t>Isotherms</a:t>
              </a:r>
            </a:p>
          </p:txBody>
        </p:sp>
        <p:cxnSp>
          <p:nvCxnSpPr>
            <p:cNvPr id="31" name="Straight Connector 30">
              <a:extLst>
                <a:ext uri="{FF2B5EF4-FFF2-40B4-BE49-F238E27FC236}">
                  <a16:creationId xmlns:a16="http://schemas.microsoft.com/office/drawing/2014/main" id="{6E945542-B6AB-420A-856A-533B59A86A0A}"/>
                </a:ext>
              </a:extLst>
            </p:cNvPr>
            <p:cNvCxnSpPr/>
            <p:nvPr/>
          </p:nvCxnSpPr>
          <p:spPr>
            <a:xfrm>
              <a:off x="1747499" y="5936989"/>
              <a:ext cx="43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CC25C5-298E-44C3-84B7-A0924FFB4CD6}"/>
                </a:ext>
              </a:extLst>
            </p:cNvPr>
            <p:cNvSpPr txBox="1"/>
            <p:nvPr/>
          </p:nvSpPr>
          <p:spPr>
            <a:xfrm>
              <a:off x="2216443" y="5682055"/>
              <a:ext cx="1287725" cy="523278"/>
            </a:xfrm>
            <a:prstGeom prst="rect">
              <a:avLst/>
            </a:prstGeom>
            <a:noFill/>
          </p:spPr>
          <p:txBody>
            <a:bodyPr wrap="none" rtlCol="0" anchor="ctr">
              <a:spAutoFit/>
            </a:bodyPr>
            <a:lstStyle/>
            <a:p>
              <a:r>
                <a:rPr lang="en-US" dirty="0"/>
                <a:t>Streamlines</a:t>
              </a:r>
            </a:p>
          </p:txBody>
        </p:sp>
        <p:sp>
          <p:nvSpPr>
            <p:cNvPr id="33" name="Isosceles Triangle 32">
              <a:extLst>
                <a:ext uri="{FF2B5EF4-FFF2-40B4-BE49-F238E27FC236}">
                  <a16:creationId xmlns:a16="http://schemas.microsoft.com/office/drawing/2014/main" id="{5C4E7349-3AE8-4B97-8F20-4F451AAEFB8D}"/>
                </a:ext>
              </a:extLst>
            </p:cNvPr>
            <p:cNvSpPr/>
            <p:nvPr/>
          </p:nvSpPr>
          <p:spPr>
            <a:xfrm rot="5400000">
              <a:off x="1852344" y="5877851"/>
              <a:ext cx="242429" cy="1317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596C57C-DFED-43C8-82D6-AA790D0D5F48}"/>
              </a:ext>
            </a:extLst>
          </p:cNvPr>
          <p:cNvGrpSpPr/>
          <p:nvPr/>
        </p:nvGrpSpPr>
        <p:grpSpPr>
          <a:xfrm>
            <a:off x="2378071" y="5520706"/>
            <a:ext cx="4392168" cy="876960"/>
            <a:chOff x="1979872" y="2426496"/>
            <a:chExt cx="4392168" cy="876960"/>
          </a:xfrm>
        </p:grpSpPr>
        <p:sp>
          <p:nvSpPr>
            <p:cNvPr id="20" name="TextBox 19">
              <a:extLst>
                <a:ext uri="{FF2B5EF4-FFF2-40B4-BE49-F238E27FC236}">
                  <a16:creationId xmlns:a16="http://schemas.microsoft.com/office/drawing/2014/main" id="{0F68E75F-4468-4BFA-9702-C71CC677E9C0}"/>
                </a:ext>
              </a:extLst>
            </p:cNvPr>
            <p:cNvSpPr txBox="1"/>
            <p:nvPr/>
          </p:nvSpPr>
          <p:spPr>
            <a:xfrm>
              <a:off x="1979872" y="2430124"/>
              <a:ext cx="1440000" cy="369332"/>
            </a:xfrm>
            <a:prstGeom prst="rect">
              <a:avLst/>
            </a:prstGeom>
            <a:noFill/>
          </p:spPr>
          <p:txBody>
            <a:bodyPr wrap="square" rtlCol="0">
              <a:spAutoFit/>
            </a:bodyPr>
            <a:lstStyle/>
            <a:p>
              <a:pPr algn="ctr"/>
              <a:r>
                <a:rPr lang="en-US" b="1" dirty="0"/>
                <a:t>0</a:t>
              </a:r>
            </a:p>
          </p:txBody>
        </p:sp>
        <p:pic>
          <p:nvPicPr>
            <p:cNvPr id="26" name="Picture 25">
              <a:extLst>
                <a:ext uri="{FF2B5EF4-FFF2-40B4-BE49-F238E27FC236}">
                  <a16:creationId xmlns:a16="http://schemas.microsoft.com/office/drawing/2014/main" id="{4A140846-51AC-4B3E-AE85-1779F0922A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54" r="50431" b="11276"/>
            <a:stretch/>
          </p:blipFill>
          <p:spPr>
            <a:xfrm rot="5400000">
              <a:off x="4067944" y="1239217"/>
              <a:ext cx="288033" cy="3242618"/>
            </a:xfrm>
            <a:prstGeom prst="rect">
              <a:avLst/>
            </a:prstGeom>
            <a:ln w="0">
              <a:noFill/>
            </a:ln>
          </p:spPr>
        </p:pic>
        <p:sp>
          <p:nvSpPr>
            <p:cNvPr id="19" name="TextBox 18">
              <a:extLst>
                <a:ext uri="{FF2B5EF4-FFF2-40B4-BE49-F238E27FC236}">
                  <a16:creationId xmlns:a16="http://schemas.microsoft.com/office/drawing/2014/main" id="{D2D48B8D-42CE-4E74-8130-BBBA8A610483}"/>
                </a:ext>
              </a:extLst>
            </p:cNvPr>
            <p:cNvSpPr txBox="1"/>
            <p:nvPr/>
          </p:nvSpPr>
          <p:spPr>
            <a:xfrm>
              <a:off x="3530704" y="2934124"/>
              <a:ext cx="1440000" cy="369332"/>
            </a:xfrm>
            <a:prstGeom prst="rect">
              <a:avLst/>
            </a:prstGeom>
            <a:noFill/>
          </p:spPr>
          <p:txBody>
            <a:bodyPr wrap="square" rtlCol="0">
              <a:spAutoFit/>
            </a:bodyPr>
            <a:lstStyle/>
            <a:p>
              <a:pPr algn="ctr" rtl="0"/>
              <a:r>
                <a:rPr lang="en-US" b="1" dirty="0"/>
                <a:t>Salinity [%]</a:t>
              </a:r>
            </a:p>
          </p:txBody>
        </p:sp>
        <p:sp>
          <p:nvSpPr>
            <p:cNvPr id="21" name="TextBox 20">
              <a:extLst>
                <a:ext uri="{FF2B5EF4-FFF2-40B4-BE49-F238E27FC236}">
                  <a16:creationId xmlns:a16="http://schemas.microsoft.com/office/drawing/2014/main" id="{2654B33C-D361-4CFB-9BFB-56B1B75DBD44}"/>
                </a:ext>
              </a:extLst>
            </p:cNvPr>
            <p:cNvSpPr txBox="1"/>
            <p:nvPr/>
          </p:nvSpPr>
          <p:spPr>
            <a:xfrm>
              <a:off x="3517598" y="2426496"/>
              <a:ext cx="1440000" cy="369332"/>
            </a:xfrm>
            <a:prstGeom prst="rect">
              <a:avLst/>
            </a:prstGeom>
            <a:noFill/>
          </p:spPr>
          <p:txBody>
            <a:bodyPr wrap="square" rtlCol="0">
              <a:spAutoFit/>
            </a:bodyPr>
            <a:lstStyle/>
            <a:p>
              <a:pPr algn="ctr"/>
              <a:r>
                <a:rPr lang="en-US" b="1" dirty="0"/>
                <a:t>50</a:t>
              </a:r>
            </a:p>
          </p:txBody>
        </p:sp>
        <p:sp>
          <p:nvSpPr>
            <p:cNvPr id="22" name="TextBox 21">
              <a:extLst>
                <a:ext uri="{FF2B5EF4-FFF2-40B4-BE49-F238E27FC236}">
                  <a16:creationId xmlns:a16="http://schemas.microsoft.com/office/drawing/2014/main" id="{29C35F10-0F81-400A-BE6B-6620CA682B8A}"/>
                </a:ext>
              </a:extLst>
            </p:cNvPr>
            <p:cNvSpPr txBox="1"/>
            <p:nvPr/>
          </p:nvSpPr>
          <p:spPr>
            <a:xfrm>
              <a:off x="4932040" y="2430124"/>
              <a:ext cx="1440000" cy="369332"/>
            </a:xfrm>
            <a:prstGeom prst="rect">
              <a:avLst/>
            </a:prstGeom>
            <a:noFill/>
          </p:spPr>
          <p:txBody>
            <a:bodyPr wrap="square" rtlCol="0">
              <a:spAutoFit/>
            </a:bodyPr>
            <a:lstStyle/>
            <a:p>
              <a:pPr algn="ctr"/>
              <a:r>
                <a:rPr lang="en-US" b="1" dirty="0"/>
                <a:t>100</a:t>
              </a:r>
            </a:p>
          </p:txBody>
        </p:sp>
      </p:grpSp>
      <p:sp>
        <p:nvSpPr>
          <p:cNvPr id="40" name="sdcreen_y_axis"/>
          <p:cNvSpPr/>
          <p:nvPr/>
        </p:nvSpPr>
        <p:spPr>
          <a:xfrm>
            <a:off x="8540440" y="2467015"/>
            <a:ext cx="539552" cy="237700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screen_x_axis"/>
          <p:cNvSpPr/>
          <p:nvPr/>
        </p:nvSpPr>
        <p:spPr>
          <a:xfrm>
            <a:off x="107504" y="4743432"/>
            <a:ext cx="8432936" cy="50299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2" name="x_labels"/>
          <p:cNvGrpSpPr/>
          <p:nvPr/>
        </p:nvGrpSpPr>
        <p:grpSpPr>
          <a:xfrm>
            <a:off x="-42730" y="4751432"/>
            <a:ext cx="8089402" cy="295612"/>
            <a:chOff x="-42730" y="4707428"/>
            <a:chExt cx="8089402" cy="295612"/>
          </a:xfrm>
        </p:grpSpPr>
        <p:sp>
          <p:nvSpPr>
            <p:cNvPr id="43" name="33000"/>
            <p:cNvSpPr/>
            <p:nvPr/>
          </p:nvSpPr>
          <p:spPr>
            <a:xfrm>
              <a:off x="-42730"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33000</a:t>
              </a:r>
              <a:endParaRPr lang="he-IL" b="1" dirty="0">
                <a:solidFill>
                  <a:schemeClr val="tx1"/>
                </a:solidFill>
              </a:endParaRPr>
            </a:p>
          </p:txBody>
        </p:sp>
        <p:sp>
          <p:nvSpPr>
            <p:cNvPr id="44" name="27000"/>
            <p:cNvSpPr/>
            <p:nvPr/>
          </p:nvSpPr>
          <p:spPr>
            <a:xfrm>
              <a:off x="1442006"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27000</a:t>
              </a:r>
              <a:endParaRPr lang="he-IL" b="1" dirty="0">
                <a:solidFill>
                  <a:schemeClr val="tx1"/>
                </a:solidFill>
              </a:endParaRPr>
            </a:p>
          </p:txBody>
        </p:sp>
        <p:sp>
          <p:nvSpPr>
            <p:cNvPr id="45" name="21000"/>
            <p:cNvSpPr/>
            <p:nvPr/>
          </p:nvSpPr>
          <p:spPr>
            <a:xfrm>
              <a:off x="2892454"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21000</a:t>
              </a:r>
              <a:endParaRPr lang="he-IL" b="1" dirty="0">
                <a:solidFill>
                  <a:schemeClr val="tx1"/>
                </a:solidFill>
              </a:endParaRPr>
            </a:p>
          </p:txBody>
        </p:sp>
        <p:sp>
          <p:nvSpPr>
            <p:cNvPr id="46" name="15000"/>
            <p:cNvSpPr/>
            <p:nvPr/>
          </p:nvSpPr>
          <p:spPr>
            <a:xfrm>
              <a:off x="4349758"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15000</a:t>
              </a:r>
              <a:endParaRPr lang="he-IL" b="1" dirty="0">
                <a:solidFill>
                  <a:schemeClr val="tx1"/>
                </a:solidFill>
              </a:endParaRPr>
            </a:p>
          </p:txBody>
        </p:sp>
        <p:sp>
          <p:nvSpPr>
            <p:cNvPr id="47" name="9000"/>
            <p:cNvSpPr/>
            <p:nvPr/>
          </p:nvSpPr>
          <p:spPr>
            <a:xfrm>
              <a:off x="5796136"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9000</a:t>
              </a:r>
              <a:endParaRPr lang="he-IL" b="1" dirty="0">
                <a:solidFill>
                  <a:schemeClr val="tx1"/>
                </a:solidFill>
              </a:endParaRPr>
            </a:p>
          </p:txBody>
        </p:sp>
        <p:sp>
          <p:nvSpPr>
            <p:cNvPr id="48" name="3000"/>
            <p:cNvSpPr/>
            <p:nvPr/>
          </p:nvSpPr>
          <p:spPr>
            <a:xfrm>
              <a:off x="7239222" y="4707428"/>
              <a:ext cx="807450" cy="29561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3000</a:t>
              </a:r>
              <a:endParaRPr lang="he-IL" b="1" dirty="0">
                <a:solidFill>
                  <a:schemeClr val="tx1"/>
                </a:solidFill>
              </a:endParaRPr>
            </a:p>
          </p:txBody>
        </p:sp>
      </p:grpSp>
      <p:sp>
        <p:nvSpPr>
          <p:cNvPr id="49" name="x_axis_title"/>
          <p:cNvSpPr/>
          <p:nvPr/>
        </p:nvSpPr>
        <p:spPr>
          <a:xfrm>
            <a:off x="4337688" y="5005596"/>
            <a:ext cx="807450" cy="295612"/>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X [m]</a:t>
            </a:r>
            <a:endParaRPr lang="he-IL" b="1" dirty="0">
              <a:solidFill>
                <a:schemeClr val="tx1"/>
              </a:solidFill>
            </a:endParaRPr>
          </a:p>
        </p:txBody>
      </p:sp>
      <p:grpSp>
        <p:nvGrpSpPr>
          <p:cNvPr id="50" name="y_labels"/>
          <p:cNvGrpSpPr/>
          <p:nvPr/>
        </p:nvGrpSpPr>
        <p:grpSpPr>
          <a:xfrm>
            <a:off x="8319342" y="2539036"/>
            <a:ext cx="905746" cy="2204396"/>
            <a:chOff x="8328486" y="2557324"/>
            <a:chExt cx="905746" cy="2204396"/>
          </a:xfrm>
          <a:noFill/>
        </p:grpSpPr>
        <p:sp>
          <p:nvSpPr>
            <p:cNvPr id="51" name="0"/>
            <p:cNvSpPr/>
            <p:nvPr/>
          </p:nvSpPr>
          <p:spPr>
            <a:xfrm>
              <a:off x="8328486" y="2557324"/>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a:solidFill>
                    <a:schemeClr val="tx1"/>
                  </a:solidFill>
                </a:rPr>
                <a:t>0</a:t>
              </a:r>
            </a:p>
          </p:txBody>
        </p:sp>
        <p:sp>
          <p:nvSpPr>
            <p:cNvPr id="52" name="-600"/>
            <p:cNvSpPr/>
            <p:nvPr/>
          </p:nvSpPr>
          <p:spPr>
            <a:xfrm>
              <a:off x="8380424" y="3197396"/>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-600</a:t>
              </a:r>
            </a:p>
          </p:txBody>
        </p:sp>
        <p:sp>
          <p:nvSpPr>
            <p:cNvPr id="53" name="-1200"/>
            <p:cNvSpPr/>
            <p:nvPr/>
          </p:nvSpPr>
          <p:spPr>
            <a:xfrm>
              <a:off x="8418782" y="3835180"/>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-1200</a:t>
              </a:r>
            </a:p>
          </p:txBody>
        </p:sp>
        <p:sp>
          <p:nvSpPr>
            <p:cNvPr id="54" name="-1800"/>
            <p:cNvSpPr/>
            <p:nvPr/>
          </p:nvSpPr>
          <p:spPr>
            <a:xfrm>
              <a:off x="8426782" y="4466108"/>
              <a:ext cx="807450" cy="2956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chemeClr val="tx1"/>
                  </a:solidFill>
                </a:rPr>
                <a:t>-1800</a:t>
              </a:r>
            </a:p>
          </p:txBody>
        </p:sp>
      </p:grpSp>
      <p:sp>
        <p:nvSpPr>
          <p:cNvPr id="55" name="z_axis_title"/>
          <p:cNvSpPr/>
          <p:nvPr/>
        </p:nvSpPr>
        <p:spPr>
          <a:xfrm>
            <a:off x="8820472" y="2508246"/>
            <a:ext cx="339995" cy="638344"/>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0"/>
            <a:r>
              <a:rPr lang="en-US" b="1" dirty="0">
                <a:solidFill>
                  <a:schemeClr val="tx1"/>
                </a:solidFill>
              </a:rPr>
              <a:t>Z [m]</a:t>
            </a:r>
          </a:p>
        </p:txBody>
      </p:sp>
      <p:grpSp>
        <p:nvGrpSpPr>
          <p:cNvPr id="57" name="Group 56"/>
          <p:cNvGrpSpPr/>
          <p:nvPr/>
        </p:nvGrpSpPr>
        <p:grpSpPr>
          <a:xfrm>
            <a:off x="316907" y="2456701"/>
            <a:ext cx="5118876" cy="254759"/>
            <a:chOff x="316907" y="2441461"/>
            <a:chExt cx="5118876" cy="254759"/>
          </a:xfrm>
        </p:grpSpPr>
        <p:cxnSp>
          <p:nvCxnSpPr>
            <p:cNvPr id="58" name="Straight Connector 57"/>
            <p:cNvCxnSpPr/>
            <p:nvPr/>
          </p:nvCxnSpPr>
          <p:spPr>
            <a:xfrm flipH="1">
              <a:off x="316907" y="2696220"/>
              <a:ext cx="51188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9" name="level_mark"/>
            <p:cNvGrpSpPr/>
            <p:nvPr/>
          </p:nvGrpSpPr>
          <p:grpSpPr>
            <a:xfrm>
              <a:off x="3635896" y="2441461"/>
              <a:ext cx="144016" cy="250949"/>
              <a:chOff x="3635896" y="2441461"/>
              <a:chExt cx="144016" cy="250949"/>
            </a:xfrm>
          </p:grpSpPr>
          <p:sp>
            <p:nvSpPr>
              <p:cNvPr id="60" name="Isosceles Triangle 59"/>
              <p:cNvSpPr/>
              <p:nvPr/>
            </p:nvSpPr>
            <p:spPr>
              <a:xfrm flipV="1">
                <a:off x="3635896" y="2535226"/>
                <a:ext cx="144016" cy="157184"/>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1" name="Straight Connector 60"/>
              <p:cNvCxnSpPr/>
              <p:nvPr/>
            </p:nvCxnSpPr>
            <p:spPr>
              <a:xfrm>
                <a:off x="3635896" y="250251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58722" y="2471941"/>
                <a:ext cx="98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72441" y="2441461"/>
                <a:ext cx="67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4" name="Isosceles Triangle 63"/>
          <p:cNvSpPr/>
          <p:nvPr/>
        </p:nvSpPr>
        <p:spPr>
          <a:xfrm rot="14472318">
            <a:off x="5640001" y="3474004"/>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Isosceles Triangle 64"/>
          <p:cNvSpPr/>
          <p:nvPr/>
        </p:nvSpPr>
        <p:spPr>
          <a:xfrm>
            <a:off x="4153847" y="2874502"/>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Isosceles Triangle 65"/>
          <p:cNvSpPr/>
          <p:nvPr/>
        </p:nvSpPr>
        <p:spPr>
          <a:xfrm>
            <a:off x="3234328" y="2852936"/>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Isosceles Triangle 66"/>
          <p:cNvSpPr/>
          <p:nvPr/>
        </p:nvSpPr>
        <p:spPr>
          <a:xfrm rot="11169343">
            <a:off x="6861165" y="2676741"/>
            <a:ext cx="144016" cy="20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Isosceles Triangle 67"/>
          <p:cNvSpPr/>
          <p:nvPr/>
        </p:nvSpPr>
        <p:spPr>
          <a:xfrm rot="6040403">
            <a:off x="2727144" y="3269881"/>
            <a:ext cx="81759" cy="1335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Isosceles Triangle 68"/>
          <p:cNvSpPr/>
          <p:nvPr/>
        </p:nvSpPr>
        <p:spPr>
          <a:xfrm rot="17559899">
            <a:off x="2762273" y="3139570"/>
            <a:ext cx="81759" cy="1335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Isosceles Triangle 69"/>
          <p:cNvSpPr/>
          <p:nvPr/>
        </p:nvSpPr>
        <p:spPr>
          <a:xfrm rot="17559899">
            <a:off x="2043224" y="2868234"/>
            <a:ext cx="81759" cy="1335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Isosceles Triangle 70"/>
          <p:cNvSpPr/>
          <p:nvPr/>
        </p:nvSpPr>
        <p:spPr>
          <a:xfrm rot="7668667">
            <a:off x="1752320" y="3253296"/>
            <a:ext cx="81759" cy="1335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9979386"/>
      </p:ext>
    </p:extLst>
  </p:cSld>
  <p:clrMapOvr>
    <a:masterClrMapping/>
  </p:clrMapOvr>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TotalTime>
  <Words>1019</Words>
  <Application>Microsoft Office PowerPoint</Application>
  <PresentationFormat>On-screen Show (4:3)</PresentationFormat>
  <Paragraphs>161</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Times New Roman</vt:lpstr>
      <vt:lpstr>Wingdings</vt:lpstr>
      <vt:lpstr>ערכת נושא של Office</vt:lpstr>
      <vt:lpstr>PowerPoint Presentation</vt:lpstr>
      <vt:lpstr>In unconfined aquifers, Deep SGD of pure seawater arises from geothermal convection (Wilson, 2005)</vt:lpstr>
      <vt:lpstr>PowerPoint Presentation</vt:lpstr>
      <vt:lpstr>Case study for DSGD: Achziv Canyon </vt:lpstr>
      <vt:lpstr>Two key features of the geological section:  (1) Flexural structure;  (2) Outcropping of JG aquifer in the Aczhiv Canyon</vt:lpstr>
      <vt:lpstr>FEFLOW model based on the geological section</vt:lpstr>
      <vt:lpstr>End-member 1: Freshwater DSGD</vt:lpstr>
      <vt:lpstr>End-member 2: Saltwater DSGD</vt:lpstr>
      <vt:lpstr>Intermediate case: Saline DSGD</vt:lpstr>
      <vt:lpstr>PowerPoint Presentation</vt:lpstr>
      <vt:lpstr>PowerPoint Presentation</vt:lpstr>
      <vt:lpstr>Increased global salinity difference between ocean and land causes decreased local salinity gradients. </vt:lpstr>
      <vt:lpstr>TAKE HOME MESSAGES</vt:lpstr>
      <vt:lpstr>Thank you!</vt:lpstr>
      <vt:lpstr>References</vt:lpstr>
      <vt:lpstr>PowerPoint Presentation</vt:lpstr>
      <vt:lpstr>Increasing land temperature makes the land water lighter  the interface is pushed landwards  local gradients decrease</vt:lpstr>
      <vt:lpstr>Hydrographic surveying of seawater where DSGD is predicted by  the modeling </vt:lpstr>
      <vt:lpstr>Salinity anomaly profile along the canyon shows low-salinity plume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Anner Paldor</dc:creator>
  <cp:lastModifiedBy>Anner Paldor</cp:lastModifiedBy>
  <cp:revision>124</cp:revision>
  <dcterms:created xsi:type="dcterms:W3CDTF">2018-09-17T12:11:21Z</dcterms:created>
  <dcterms:modified xsi:type="dcterms:W3CDTF">2018-11-15T08:04:17Z</dcterms:modified>
</cp:coreProperties>
</file>