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Lst>
  <p:sldSz cx="51206400" cy="36576000"/>
  <p:notesSz cx="6858000" cy="9144000"/>
  <p:defaultTextStyle>
    <a:defPPr>
      <a:defRPr lang="en-US"/>
    </a:defPPr>
    <a:lvl1pPr marL="0" algn="l" defTabSz="4213225" rtl="0" eaLnBrk="1" latinLnBrk="0" hangingPunct="1">
      <a:defRPr sz="8295" kern="1200">
        <a:solidFill>
          <a:schemeClr val="tx1"/>
        </a:solidFill>
        <a:latin typeface="+mn-lt"/>
        <a:ea typeface="+mn-ea"/>
        <a:cs typeface="+mn-cs"/>
      </a:defRPr>
    </a:lvl1pPr>
    <a:lvl2pPr marL="2106930" algn="l" defTabSz="4213225" rtl="0" eaLnBrk="1" latinLnBrk="0" hangingPunct="1">
      <a:defRPr sz="8295" kern="1200">
        <a:solidFill>
          <a:schemeClr val="tx1"/>
        </a:solidFill>
        <a:latin typeface="+mn-lt"/>
        <a:ea typeface="+mn-ea"/>
        <a:cs typeface="+mn-cs"/>
      </a:defRPr>
    </a:lvl2pPr>
    <a:lvl3pPr marL="4213860" algn="l" defTabSz="4213225" rtl="0" eaLnBrk="1" latinLnBrk="0" hangingPunct="1">
      <a:defRPr sz="8295" kern="1200">
        <a:solidFill>
          <a:schemeClr val="tx1"/>
        </a:solidFill>
        <a:latin typeface="+mn-lt"/>
        <a:ea typeface="+mn-ea"/>
        <a:cs typeface="+mn-cs"/>
      </a:defRPr>
    </a:lvl3pPr>
    <a:lvl4pPr marL="6320155" algn="l" defTabSz="4213225" rtl="0" eaLnBrk="1" latinLnBrk="0" hangingPunct="1">
      <a:defRPr sz="8295" kern="1200">
        <a:solidFill>
          <a:schemeClr val="tx1"/>
        </a:solidFill>
        <a:latin typeface="+mn-lt"/>
        <a:ea typeface="+mn-ea"/>
        <a:cs typeface="+mn-cs"/>
      </a:defRPr>
    </a:lvl4pPr>
    <a:lvl5pPr marL="8427085" algn="l" defTabSz="4213225" rtl="0" eaLnBrk="1" latinLnBrk="0" hangingPunct="1">
      <a:defRPr sz="8295" kern="1200">
        <a:solidFill>
          <a:schemeClr val="tx1"/>
        </a:solidFill>
        <a:latin typeface="+mn-lt"/>
        <a:ea typeface="+mn-ea"/>
        <a:cs typeface="+mn-cs"/>
      </a:defRPr>
    </a:lvl5pPr>
    <a:lvl6pPr marL="10534015" algn="l" defTabSz="4213225" rtl="0" eaLnBrk="1" latinLnBrk="0" hangingPunct="1">
      <a:defRPr sz="8295" kern="1200">
        <a:solidFill>
          <a:schemeClr val="tx1"/>
        </a:solidFill>
        <a:latin typeface="+mn-lt"/>
        <a:ea typeface="+mn-ea"/>
        <a:cs typeface="+mn-cs"/>
      </a:defRPr>
    </a:lvl6pPr>
    <a:lvl7pPr marL="12640945" algn="l" defTabSz="4213225" rtl="0" eaLnBrk="1" latinLnBrk="0" hangingPunct="1">
      <a:defRPr sz="8295" kern="1200">
        <a:solidFill>
          <a:schemeClr val="tx1"/>
        </a:solidFill>
        <a:latin typeface="+mn-lt"/>
        <a:ea typeface="+mn-ea"/>
        <a:cs typeface="+mn-cs"/>
      </a:defRPr>
    </a:lvl7pPr>
    <a:lvl8pPr marL="14747240" algn="l" defTabSz="4213225" rtl="0" eaLnBrk="1" latinLnBrk="0" hangingPunct="1">
      <a:defRPr sz="8295" kern="1200">
        <a:solidFill>
          <a:schemeClr val="tx1"/>
        </a:solidFill>
        <a:latin typeface="+mn-lt"/>
        <a:ea typeface="+mn-ea"/>
        <a:cs typeface="+mn-cs"/>
      </a:defRPr>
    </a:lvl8pPr>
    <a:lvl9pPr marL="16854170" algn="l" defTabSz="4213225" rtl="0" eaLnBrk="1" latinLnBrk="0" hangingPunct="1">
      <a:defRPr sz="8295"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4103" autoAdjust="0"/>
  </p:normalViewPr>
  <p:slideViewPr>
    <p:cSldViewPr snapToGrid="0">
      <p:cViewPr>
        <p:scale>
          <a:sx n="50" d="100"/>
          <a:sy n="50" d="100"/>
        </p:scale>
        <p:origin x="-9684" y="-6336"/>
      </p:cViewPr>
      <p:guideLst>
        <p:guide orient="horz" pos="11544"/>
        <p:guide pos="241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5985936"/>
            <a:ext cx="43525440" cy="12733867"/>
          </a:xfrm>
        </p:spPr>
        <p:txBody>
          <a:bodyPr anchor="b"/>
          <a:lstStyle>
            <a:lvl1pPr algn="ctr">
              <a:defRPr sz="32000"/>
            </a:lvl1pPr>
          </a:lstStyle>
          <a:p>
            <a:r>
              <a:rPr lang="en-US" smtClean="0"/>
              <a:t>Click to edit Master title style</a:t>
            </a:r>
            <a:endParaRPr lang="en-US" dirty="0"/>
          </a:p>
        </p:txBody>
      </p:sp>
      <p:sp>
        <p:nvSpPr>
          <p:cNvPr id="3" name="Subtitle 2"/>
          <p:cNvSpPr>
            <a:spLocks noGrp="1"/>
          </p:cNvSpPr>
          <p:nvPr>
            <p:ph type="subTitle" idx="1"/>
          </p:nvPr>
        </p:nvSpPr>
        <p:spPr>
          <a:xfrm>
            <a:off x="6400800" y="19210869"/>
            <a:ext cx="38404800" cy="8830731"/>
          </a:xfrm>
        </p:spPr>
        <p:txBody>
          <a:bodyPr/>
          <a:lstStyle>
            <a:lvl1pPr marL="0" indent="0" algn="ctr">
              <a:buNone/>
              <a:defRPr sz="12800"/>
            </a:lvl1pPr>
            <a:lvl2pPr marL="2438400" indent="0" algn="ctr">
              <a:buNone/>
              <a:defRPr sz="10665"/>
            </a:lvl2pPr>
            <a:lvl3pPr marL="4876800" indent="0" algn="ctr">
              <a:buNone/>
              <a:defRPr sz="9600"/>
            </a:lvl3pPr>
            <a:lvl4pPr marL="7315200" indent="0" algn="ctr">
              <a:buNone/>
              <a:defRPr sz="8535"/>
            </a:lvl4pPr>
            <a:lvl5pPr marL="9753600" indent="0" algn="ctr">
              <a:buNone/>
              <a:defRPr sz="8535"/>
            </a:lvl5pPr>
            <a:lvl6pPr marL="12192000" indent="0" algn="ctr">
              <a:buNone/>
              <a:defRPr sz="8535"/>
            </a:lvl6pPr>
            <a:lvl7pPr marL="14630400" indent="0" algn="ctr">
              <a:buNone/>
              <a:defRPr sz="8535"/>
            </a:lvl7pPr>
            <a:lvl8pPr marL="17068800" indent="0" algn="ctr">
              <a:buNone/>
              <a:defRPr sz="8535"/>
            </a:lvl8pPr>
            <a:lvl9pPr marL="19507200" indent="0" algn="ctr">
              <a:buNone/>
              <a:defRPr sz="8535"/>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B2B2A7-9732-44DD-A95C-1AB6CA90EDE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7B602-8252-4B4A-BE04-0BE9C92D5E4A}"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18B2B2A7-9732-44DD-A95C-1AB6CA90EDE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7B602-8252-4B4A-BE04-0BE9C92D5E4A}"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1947334"/>
            <a:ext cx="11041380" cy="309964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520443" y="1947334"/>
            <a:ext cx="32484060" cy="30996469"/>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18B2B2A7-9732-44DD-A95C-1AB6CA90EDE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7B602-8252-4B4A-BE04-0BE9C92D5E4A}"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18B2B2A7-9732-44DD-A95C-1AB6CA90EDE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7B602-8252-4B4A-BE04-0BE9C92D5E4A}"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3" y="9118611"/>
            <a:ext cx="44165520" cy="15214597"/>
          </a:xfrm>
        </p:spPr>
        <p:txBody>
          <a:bodyPr anchor="b"/>
          <a:lstStyle>
            <a:lvl1pPr>
              <a:defRPr sz="32000"/>
            </a:lvl1pPr>
          </a:lstStyle>
          <a:p>
            <a:r>
              <a:rPr lang="en-US" smtClean="0"/>
              <a:t>Click to edit Master title style</a:t>
            </a:r>
            <a:endParaRPr lang="en-US" dirty="0"/>
          </a:p>
        </p:txBody>
      </p:sp>
      <p:sp>
        <p:nvSpPr>
          <p:cNvPr id="3" name="Text Placeholder 2"/>
          <p:cNvSpPr>
            <a:spLocks noGrp="1"/>
          </p:cNvSpPr>
          <p:nvPr>
            <p:ph type="body" idx="1"/>
          </p:nvPr>
        </p:nvSpPr>
        <p:spPr>
          <a:xfrm>
            <a:off x="3493773" y="24477144"/>
            <a:ext cx="44165520" cy="8000997"/>
          </a:xfrm>
        </p:spPr>
        <p:txBody>
          <a:bodyPr/>
          <a:lstStyle>
            <a:lvl1pPr marL="0" indent="0">
              <a:buNone/>
              <a:defRPr sz="12800">
                <a:solidFill>
                  <a:schemeClr val="tx1"/>
                </a:solidFill>
              </a:defRPr>
            </a:lvl1pPr>
            <a:lvl2pPr marL="2438400" indent="0">
              <a:buNone/>
              <a:defRPr sz="10665">
                <a:solidFill>
                  <a:schemeClr val="tx1">
                    <a:tint val="75000"/>
                  </a:schemeClr>
                </a:solidFill>
              </a:defRPr>
            </a:lvl2pPr>
            <a:lvl3pPr marL="4876800" indent="0">
              <a:buNone/>
              <a:defRPr sz="9600">
                <a:solidFill>
                  <a:schemeClr val="tx1">
                    <a:tint val="75000"/>
                  </a:schemeClr>
                </a:solidFill>
              </a:defRPr>
            </a:lvl3pPr>
            <a:lvl4pPr marL="7315200" indent="0">
              <a:buNone/>
              <a:defRPr sz="8535">
                <a:solidFill>
                  <a:schemeClr val="tx1">
                    <a:tint val="75000"/>
                  </a:schemeClr>
                </a:solidFill>
              </a:defRPr>
            </a:lvl4pPr>
            <a:lvl5pPr marL="9753600" indent="0">
              <a:buNone/>
              <a:defRPr sz="8535">
                <a:solidFill>
                  <a:schemeClr val="tx1">
                    <a:tint val="75000"/>
                  </a:schemeClr>
                </a:solidFill>
              </a:defRPr>
            </a:lvl5pPr>
            <a:lvl6pPr marL="12192000" indent="0">
              <a:buNone/>
              <a:defRPr sz="8535">
                <a:solidFill>
                  <a:schemeClr val="tx1">
                    <a:tint val="75000"/>
                  </a:schemeClr>
                </a:solidFill>
              </a:defRPr>
            </a:lvl6pPr>
            <a:lvl7pPr marL="14630400" indent="0">
              <a:buNone/>
              <a:defRPr sz="8535">
                <a:solidFill>
                  <a:schemeClr val="tx1">
                    <a:tint val="75000"/>
                  </a:schemeClr>
                </a:solidFill>
              </a:defRPr>
            </a:lvl7pPr>
            <a:lvl8pPr marL="17068800" indent="0">
              <a:buNone/>
              <a:defRPr sz="8535">
                <a:solidFill>
                  <a:schemeClr val="tx1">
                    <a:tint val="75000"/>
                  </a:schemeClr>
                </a:solidFill>
              </a:defRPr>
            </a:lvl8pPr>
            <a:lvl9pPr marL="19507200" indent="0">
              <a:buNone/>
              <a:defRPr sz="8535">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8B2B2A7-9732-44DD-A95C-1AB6CA90EDE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7B602-8252-4B4A-BE04-0BE9C92D5E4A}"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520440" y="9736667"/>
            <a:ext cx="21762720" cy="23207136"/>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25923240" y="9736667"/>
            <a:ext cx="21762720" cy="23207136"/>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18B2B2A7-9732-44DD-A95C-1AB6CA90EDE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7B602-8252-4B4A-BE04-0BE9C92D5E4A}"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947342"/>
            <a:ext cx="44165520" cy="706966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527115" y="8966203"/>
            <a:ext cx="21662704" cy="4394197"/>
          </a:xfrm>
        </p:spPr>
        <p:txBody>
          <a:bodyPr anchor="b"/>
          <a:lstStyle>
            <a:lvl1pPr marL="0" indent="0">
              <a:buNone/>
              <a:defRPr sz="12800" b="1"/>
            </a:lvl1pPr>
            <a:lvl2pPr marL="2438400" indent="0">
              <a:buNone/>
              <a:defRPr sz="10665" b="1"/>
            </a:lvl2pPr>
            <a:lvl3pPr marL="4876800" indent="0">
              <a:buNone/>
              <a:defRPr sz="9600" b="1"/>
            </a:lvl3pPr>
            <a:lvl4pPr marL="7315200" indent="0">
              <a:buNone/>
              <a:defRPr sz="8535" b="1"/>
            </a:lvl4pPr>
            <a:lvl5pPr marL="9753600" indent="0">
              <a:buNone/>
              <a:defRPr sz="8535" b="1"/>
            </a:lvl5pPr>
            <a:lvl6pPr marL="12192000" indent="0">
              <a:buNone/>
              <a:defRPr sz="8535" b="1"/>
            </a:lvl6pPr>
            <a:lvl7pPr marL="14630400" indent="0">
              <a:buNone/>
              <a:defRPr sz="8535" b="1"/>
            </a:lvl7pPr>
            <a:lvl8pPr marL="17068800" indent="0">
              <a:buNone/>
              <a:defRPr sz="8535" b="1"/>
            </a:lvl8pPr>
            <a:lvl9pPr marL="19507200" indent="0">
              <a:buNone/>
              <a:defRPr sz="8535"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3527115" y="13360400"/>
            <a:ext cx="21662704" cy="19651136"/>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25923243" y="8966203"/>
            <a:ext cx="21769390" cy="4394197"/>
          </a:xfrm>
        </p:spPr>
        <p:txBody>
          <a:bodyPr anchor="b"/>
          <a:lstStyle>
            <a:lvl1pPr marL="0" indent="0">
              <a:buNone/>
              <a:defRPr sz="12800" b="1"/>
            </a:lvl1pPr>
            <a:lvl2pPr marL="2438400" indent="0">
              <a:buNone/>
              <a:defRPr sz="10665" b="1"/>
            </a:lvl2pPr>
            <a:lvl3pPr marL="4876800" indent="0">
              <a:buNone/>
              <a:defRPr sz="9600" b="1"/>
            </a:lvl3pPr>
            <a:lvl4pPr marL="7315200" indent="0">
              <a:buNone/>
              <a:defRPr sz="8535" b="1"/>
            </a:lvl4pPr>
            <a:lvl5pPr marL="9753600" indent="0">
              <a:buNone/>
              <a:defRPr sz="8535" b="1"/>
            </a:lvl5pPr>
            <a:lvl6pPr marL="12192000" indent="0">
              <a:buNone/>
              <a:defRPr sz="8535" b="1"/>
            </a:lvl6pPr>
            <a:lvl7pPr marL="14630400" indent="0">
              <a:buNone/>
              <a:defRPr sz="8535" b="1"/>
            </a:lvl7pPr>
            <a:lvl8pPr marL="17068800" indent="0">
              <a:buNone/>
              <a:defRPr sz="8535" b="1"/>
            </a:lvl8pPr>
            <a:lvl9pPr marL="19507200" indent="0">
              <a:buNone/>
              <a:defRPr sz="8535"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25923243" y="13360400"/>
            <a:ext cx="21769390" cy="19651136"/>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18B2B2A7-9732-44DD-A95C-1AB6CA90EDE8}"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37B602-8252-4B4A-BE04-0BE9C92D5E4A}"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B2B2A7-9732-44DD-A95C-1AB6CA90EDE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37B602-8252-4B4A-BE04-0BE9C92D5E4A}"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B2B2A7-9732-44DD-A95C-1AB6CA90EDE8}"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37B602-8252-4B4A-BE04-0BE9C92D5E4A}"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438400"/>
            <a:ext cx="16515397" cy="8534400"/>
          </a:xfrm>
        </p:spPr>
        <p:txBody>
          <a:bodyPr anchor="b"/>
          <a:lstStyle>
            <a:lvl1pPr>
              <a:defRPr sz="17065"/>
            </a:lvl1pPr>
          </a:lstStyle>
          <a:p>
            <a:r>
              <a:rPr lang="en-US" smtClean="0"/>
              <a:t>Click to edit Master title style</a:t>
            </a:r>
            <a:endParaRPr lang="en-US" dirty="0"/>
          </a:p>
        </p:txBody>
      </p:sp>
      <p:sp>
        <p:nvSpPr>
          <p:cNvPr id="3" name="Content Placeholder 2"/>
          <p:cNvSpPr>
            <a:spLocks noGrp="1"/>
          </p:cNvSpPr>
          <p:nvPr>
            <p:ph idx="1"/>
          </p:nvPr>
        </p:nvSpPr>
        <p:spPr>
          <a:xfrm>
            <a:off x="21769390" y="5266275"/>
            <a:ext cx="25923240" cy="25992667"/>
          </a:xfrm>
        </p:spPr>
        <p:txBody>
          <a:bodyPr/>
          <a:lstStyle>
            <a:lvl1pPr>
              <a:defRPr sz="17065"/>
            </a:lvl1pPr>
            <a:lvl2pPr>
              <a:defRPr sz="14935"/>
            </a:lvl2pPr>
            <a:lvl3pPr>
              <a:defRPr sz="12800"/>
            </a:lvl3pPr>
            <a:lvl4pPr>
              <a:defRPr sz="10665"/>
            </a:lvl4pPr>
            <a:lvl5pPr>
              <a:defRPr sz="10665"/>
            </a:lvl5pPr>
            <a:lvl6pPr>
              <a:defRPr sz="10665"/>
            </a:lvl6pPr>
            <a:lvl7pPr>
              <a:defRPr sz="10665"/>
            </a:lvl7pPr>
            <a:lvl8pPr>
              <a:defRPr sz="10665"/>
            </a:lvl8pPr>
            <a:lvl9pPr>
              <a:defRPr sz="10665"/>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3527110" y="10972800"/>
            <a:ext cx="16515397" cy="20328469"/>
          </a:xfrm>
        </p:spPr>
        <p:txBody>
          <a:bodyPr/>
          <a:lstStyle>
            <a:lvl1pPr marL="0" indent="0">
              <a:buNone/>
              <a:defRPr sz="8535"/>
            </a:lvl1pPr>
            <a:lvl2pPr marL="2438400" indent="0">
              <a:buNone/>
              <a:defRPr sz="7465"/>
            </a:lvl2pPr>
            <a:lvl3pPr marL="4876800" indent="0">
              <a:buNone/>
              <a:defRPr sz="6400"/>
            </a:lvl3pPr>
            <a:lvl4pPr marL="7315200" indent="0">
              <a:buNone/>
              <a:defRPr sz="5335"/>
            </a:lvl4pPr>
            <a:lvl5pPr marL="9753600" indent="0">
              <a:buNone/>
              <a:defRPr sz="5335"/>
            </a:lvl5pPr>
            <a:lvl6pPr marL="12192000" indent="0">
              <a:buNone/>
              <a:defRPr sz="5335"/>
            </a:lvl6pPr>
            <a:lvl7pPr marL="14630400" indent="0">
              <a:buNone/>
              <a:defRPr sz="5335"/>
            </a:lvl7pPr>
            <a:lvl8pPr marL="17068800" indent="0">
              <a:buNone/>
              <a:defRPr sz="5335"/>
            </a:lvl8pPr>
            <a:lvl9pPr marL="19507200" indent="0">
              <a:buNone/>
              <a:defRPr sz="5335"/>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8B2B2A7-9732-44DD-A95C-1AB6CA90EDE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7B602-8252-4B4A-BE04-0BE9C92D5E4A}"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438400"/>
            <a:ext cx="16515397" cy="8534400"/>
          </a:xfrm>
        </p:spPr>
        <p:txBody>
          <a:bodyPr anchor="b"/>
          <a:lstStyle>
            <a:lvl1pPr>
              <a:defRPr sz="17065"/>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1769390" y="5266275"/>
            <a:ext cx="25923240" cy="25992667"/>
          </a:xfrm>
        </p:spPr>
        <p:txBody>
          <a:bodyPr anchor="t"/>
          <a:lstStyle>
            <a:lvl1pPr marL="0" indent="0">
              <a:buNone/>
              <a:defRPr sz="17065"/>
            </a:lvl1pPr>
            <a:lvl2pPr marL="2438400" indent="0">
              <a:buNone/>
              <a:defRPr sz="14935"/>
            </a:lvl2pPr>
            <a:lvl3pPr marL="4876800" indent="0">
              <a:buNone/>
              <a:defRPr sz="12800"/>
            </a:lvl3pPr>
            <a:lvl4pPr marL="7315200" indent="0">
              <a:buNone/>
              <a:defRPr sz="10665"/>
            </a:lvl4pPr>
            <a:lvl5pPr marL="9753600" indent="0">
              <a:buNone/>
              <a:defRPr sz="10665"/>
            </a:lvl5pPr>
            <a:lvl6pPr marL="12192000" indent="0">
              <a:buNone/>
              <a:defRPr sz="10665"/>
            </a:lvl6pPr>
            <a:lvl7pPr marL="14630400" indent="0">
              <a:buNone/>
              <a:defRPr sz="10665"/>
            </a:lvl7pPr>
            <a:lvl8pPr marL="17068800" indent="0">
              <a:buNone/>
              <a:defRPr sz="10665"/>
            </a:lvl8pPr>
            <a:lvl9pPr marL="19507200" indent="0">
              <a:buNone/>
              <a:defRPr sz="10665"/>
            </a:lvl9pPr>
          </a:lstStyle>
          <a:p>
            <a:r>
              <a:rPr lang="en-US" smtClean="0"/>
              <a:t>Click icon to add picture</a:t>
            </a:r>
            <a:endParaRPr lang="en-US" dirty="0"/>
          </a:p>
        </p:txBody>
      </p:sp>
      <p:sp>
        <p:nvSpPr>
          <p:cNvPr id="4" name="Text Placeholder 3"/>
          <p:cNvSpPr>
            <a:spLocks noGrp="1"/>
          </p:cNvSpPr>
          <p:nvPr>
            <p:ph type="body" sz="half" idx="2"/>
          </p:nvPr>
        </p:nvSpPr>
        <p:spPr>
          <a:xfrm>
            <a:off x="3527110" y="10972800"/>
            <a:ext cx="16515397" cy="20328469"/>
          </a:xfrm>
        </p:spPr>
        <p:txBody>
          <a:bodyPr/>
          <a:lstStyle>
            <a:lvl1pPr marL="0" indent="0">
              <a:buNone/>
              <a:defRPr sz="8535"/>
            </a:lvl1pPr>
            <a:lvl2pPr marL="2438400" indent="0">
              <a:buNone/>
              <a:defRPr sz="7465"/>
            </a:lvl2pPr>
            <a:lvl3pPr marL="4876800" indent="0">
              <a:buNone/>
              <a:defRPr sz="6400"/>
            </a:lvl3pPr>
            <a:lvl4pPr marL="7315200" indent="0">
              <a:buNone/>
              <a:defRPr sz="5335"/>
            </a:lvl4pPr>
            <a:lvl5pPr marL="9753600" indent="0">
              <a:buNone/>
              <a:defRPr sz="5335"/>
            </a:lvl5pPr>
            <a:lvl6pPr marL="12192000" indent="0">
              <a:buNone/>
              <a:defRPr sz="5335"/>
            </a:lvl6pPr>
            <a:lvl7pPr marL="14630400" indent="0">
              <a:buNone/>
              <a:defRPr sz="5335"/>
            </a:lvl7pPr>
            <a:lvl8pPr marL="17068800" indent="0">
              <a:buNone/>
              <a:defRPr sz="5335"/>
            </a:lvl8pPr>
            <a:lvl9pPr marL="19507200" indent="0">
              <a:buNone/>
              <a:defRPr sz="5335"/>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8B2B2A7-9732-44DD-A95C-1AB6CA90EDE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7B602-8252-4B4A-BE04-0BE9C92D5E4A}"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947342"/>
            <a:ext cx="44165520" cy="706966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0440" y="9736667"/>
            <a:ext cx="44165520" cy="23207136"/>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3520440" y="33900542"/>
            <a:ext cx="11521440" cy="1947333"/>
          </a:xfrm>
          <a:prstGeom prst="rect">
            <a:avLst/>
          </a:prstGeom>
        </p:spPr>
        <p:txBody>
          <a:bodyPr vert="horz" lIns="91440" tIns="45720" rIns="91440" bIns="45720" rtlCol="0" anchor="ctr"/>
          <a:lstStyle>
            <a:lvl1pPr algn="l">
              <a:defRPr sz="6400">
                <a:solidFill>
                  <a:schemeClr val="tx1">
                    <a:tint val="75000"/>
                  </a:schemeClr>
                </a:solidFill>
              </a:defRPr>
            </a:lvl1pPr>
          </a:lstStyle>
          <a:p>
            <a:fld id="{18B2B2A7-9732-44DD-A95C-1AB6CA90EDE8}" type="datetimeFigureOut">
              <a:rPr lang="en-US" smtClean="0"/>
            </a:fld>
            <a:endParaRPr lang="en-US"/>
          </a:p>
        </p:txBody>
      </p:sp>
      <p:sp>
        <p:nvSpPr>
          <p:cNvPr id="5" name="Footer Placeholder 4"/>
          <p:cNvSpPr>
            <a:spLocks noGrp="1"/>
          </p:cNvSpPr>
          <p:nvPr>
            <p:ph type="ftr" sz="quarter" idx="3"/>
          </p:nvPr>
        </p:nvSpPr>
        <p:spPr>
          <a:xfrm>
            <a:off x="16962120" y="33900542"/>
            <a:ext cx="17282160" cy="1947333"/>
          </a:xfrm>
          <a:prstGeom prst="rect">
            <a:avLst/>
          </a:prstGeom>
        </p:spPr>
        <p:txBody>
          <a:bodyPr vert="horz" lIns="91440" tIns="45720" rIns="91440" bIns="45720" rtlCol="0" anchor="ctr"/>
          <a:lstStyle>
            <a:lvl1pPr algn="ctr">
              <a:defRPr sz="6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3900542"/>
            <a:ext cx="11521440" cy="1947333"/>
          </a:xfrm>
          <a:prstGeom prst="rect">
            <a:avLst/>
          </a:prstGeom>
        </p:spPr>
        <p:txBody>
          <a:bodyPr vert="horz" lIns="91440" tIns="45720" rIns="91440" bIns="45720" rtlCol="0" anchor="ctr"/>
          <a:lstStyle>
            <a:lvl1pPr algn="r">
              <a:defRPr sz="6400">
                <a:solidFill>
                  <a:schemeClr val="tx1">
                    <a:tint val="75000"/>
                  </a:schemeClr>
                </a:solidFill>
              </a:defRPr>
            </a:lvl1pPr>
          </a:lstStyle>
          <a:p>
            <a:fld id="{8A37B602-8252-4B4A-BE04-0BE9C92D5E4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876165" rtl="0" eaLnBrk="1" latinLnBrk="0" hangingPunct="1">
        <a:lnSpc>
          <a:spcPct val="90000"/>
        </a:lnSpc>
        <a:spcBef>
          <a:spcPct val="0"/>
        </a:spcBef>
        <a:buNone/>
        <a:defRPr sz="23465" kern="1200">
          <a:solidFill>
            <a:schemeClr val="tx1"/>
          </a:solidFill>
          <a:latin typeface="+mj-lt"/>
          <a:ea typeface="+mj-ea"/>
          <a:cs typeface="+mj-cs"/>
        </a:defRPr>
      </a:lvl1pPr>
    </p:titleStyle>
    <p:bodyStyle>
      <a:lvl1pPr marL="1219200" indent="-1219200" algn="l" defTabSz="4876165" rtl="0" eaLnBrk="1" latinLnBrk="0" hangingPunct="1">
        <a:lnSpc>
          <a:spcPct val="90000"/>
        </a:lnSpc>
        <a:spcBef>
          <a:spcPts val="5335"/>
        </a:spcBef>
        <a:buFont typeface="Arial" panose="020B0604020202020204" pitchFamily="34" charset="0"/>
        <a:buChar char="•"/>
        <a:defRPr sz="14935" kern="1200">
          <a:solidFill>
            <a:schemeClr val="tx1"/>
          </a:solidFill>
          <a:latin typeface="+mn-lt"/>
          <a:ea typeface="+mn-ea"/>
          <a:cs typeface="+mn-cs"/>
        </a:defRPr>
      </a:lvl1pPr>
      <a:lvl2pPr marL="3657600" indent="-1219200" algn="l" defTabSz="4876165" rtl="0" eaLnBrk="1" latinLnBrk="0" hangingPunct="1">
        <a:lnSpc>
          <a:spcPct val="90000"/>
        </a:lnSpc>
        <a:spcBef>
          <a:spcPts val="2665"/>
        </a:spcBef>
        <a:buFont typeface="Arial" panose="020B0604020202020204" pitchFamily="34" charset="0"/>
        <a:buChar char="•"/>
        <a:defRPr sz="12800" kern="1200">
          <a:solidFill>
            <a:schemeClr val="tx1"/>
          </a:solidFill>
          <a:latin typeface="+mn-lt"/>
          <a:ea typeface="+mn-ea"/>
          <a:cs typeface="+mn-cs"/>
        </a:defRPr>
      </a:lvl2pPr>
      <a:lvl3pPr marL="6096000" indent="-1219200" algn="l" defTabSz="4876165" rtl="0" eaLnBrk="1" latinLnBrk="0" hangingPunct="1">
        <a:lnSpc>
          <a:spcPct val="90000"/>
        </a:lnSpc>
        <a:spcBef>
          <a:spcPts val="2665"/>
        </a:spcBef>
        <a:buFont typeface="Arial" panose="020B0604020202020204" pitchFamily="34" charset="0"/>
        <a:buChar char="•"/>
        <a:defRPr sz="10665" kern="1200">
          <a:solidFill>
            <a:schemeClr val="tx1"/>
          </a:solidFill>
          <a:latin typeface="+mn-lt"/>
          <a:ea typeface="+mn-ea"/>
          <a:cs typeface="+mn-cs"/>
        </a:defRPr>
      </a:lvl3pPr>
      <a:lvl4pPr marL="8534400" indent="-1219200" algn="l" defTabSz="4876165" rtl="0" eaLnBrk="1" latinLnBrk="0" hangingPunct="1">
        <a:lnSpc>
          <a:spcPct val="90000"/>
        </a:lnSpc>
        <a:spcBef>
          <a:spcPts val="2665"/>
        </a:spcBef>
        <a:buFont typeface="Arial" panose="020B0604020202020204" pitchFamily="34" charset="0"/>
        <a:buChar char="•"/>
        <a:defRPr sz="9600" kern="1200">
          <a:solidFill>
            <a:schemeClr val="tx1"/>
          </a:solidFill>
          <a:latin typeface="+mn-lt"/>
          <a:ea typeface="+mn-ea"/>
          <a:cs typeface="+mn-cs"/>
        </a:defRPr>
      </a:lvl4pPr>
      <a:lvl5pPr marL="10972800" indent="-1219200" algn="l" defTabSz="4876165" rtl="0" eaLnBrk="1" latinLnBrk="0" hangingPunct="1">
        <a:lnSpc>
          <a:spcPct val="90000"/>
        </a:lnSpc>
        <a:spcBef>
          <a:spcPts val="2665"/>
        </a:spcBef>
        <a:buFont typeface="Arial" panose="020B0604020202020204" pitchFamily="34" charset="0"/>
        <a:buChar char="•"/>
        <a:defRPr sz="9600" kern="1200">
          <a:solidFill>
            <a:schemeClr val="tx1"/>
          </a:solidFill>
          <a:latin typeface="+mn-lt"/>
          <a:ea typeface="+mn-ea"/>
          <a:cs typeface="+mn-cs"/>
        </a:defRPr>
      </a:lvl5pPr>
      <a:lvl6pPr marL="13411200" indent="-1219200" algn="l" defTabSz="4876165" rtl="0" eaLnBrk="1" latinLnBrk="0" hangingPunct="1">
        <a:lnSpc>
          <a:spcPct val="90000"/>
        </a:lnSpc>
        <a:spcBef>
          <a:spcPts val="2665"/>
        </a:spcBef>
        <a:buFont typeface="Arial" panose="020B0604020202020204" pitchFamily="34" charset="0"/>
        <a:buChar char="•"/>
        <a:defRPr sz="9600" kern="1200">
          <a:solidFill>
            <a:schemeClr val="tx1"/>
          </a:solidFill>
          <a:latin typeface="+mn-lt"/>
          <a:ea typeface="+mn-ea"/>
          <a:cs typeface="+mn-cs"/>
        </a:defRPr>
      </a:lvl6pPr>
      <a:lvl7pPr marL="15849600" indent="-1219200" algn="l" defTabSz="4876165" rtl="0" eaLnBrk="1" latinLnBrk="0" hangingPunct="1">
        <a:lnSpc>
          <a:spcPct val="90000"/>
        </a:lnSpc>
        <a:spcBef>
          <a:spcPts val="2665"/>
        </a:spcBef>
        <a:buFont typeface="Arial" panose="020B0604020202020204" pitchFamily="34" charset="0"/>
        <a:buChar char="•"/>
        <a:defRPr sz="9600" kern="1200">
          <a:solidFill>
            <a:schemeClr val="tx1"/>
          </a:solidFill>
          <a:latin typeface="+mn-lt"/>
          <a:ea typeface="+mn-ea"/>
          <a:cs typeface="+mn-cs"/>
        </a:defRPr>
      </a:lvl7pPr>
      <a:lvl8pPr marL="18288000" indent="-1219200" algn="l" defTabSz="4876165" rtl="0" eaLnBrk="1" latinLnBrk="0" hangingPunct="1">
        <a:lnSpc>
          <a:spcPct val="90000"/>
        </a:lnSpc>
        <a:spcBef>
          <a:spcPts val="2665"/>
        </a:spcBef>
        <a:buFont typeface="Arial" panose="020B0604020202020204" pitchFamily="34" charset="0"/>
        <a:buChar char="•"/>
        <a:defRPr sz="9600" kern="1200">
          <a:solidFill>
            <a:schemeClr val="tx1"/>
          </a:solidFill>
          <a:latin typeface="+mn-lt"/>
          <a:ea typeface="+mn-ea"/>
          <a:cs typeface="+mn-cs"/>
        </a:defRPr>
      </a:lvl8pPr>
      <a:lvl9pPr marL="20726400" indent="-1219200" algn="l" defTabSz="4876165" rtl="0" eaLnBrk="1" latinLnBrk="0" hangingPunct="1">
        <a:lnSpc>
          <a:spcPct val="90000"/>
        </a:lnSpc>
        <a:spcBef>
          <a:spcPts val="2665"/>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876165" rtl="0" eaLnBrk="1" latinLnBrk="0" hangingPunct="1">
        <a:defRPr sz="9600" kern="1200">
          <a:solidFill>
            <a:schemeClr val="tx1"/>
          </a:solidFill>
          <a:latin typeface="+mn-lt"/>
          <a:ea typeface="+mn-ea"/>
          <a:cs typeface="+mn-cs"/>
        </a:defRPr>
      </a:lvl1pPr>
      <a:lvl2pPr marL="2438400" algn="l" defTabSz="4876165" rtl="0" eaLnBrk="1" latinLnBrk="0" hangingPunct="1">
        <a:defRPr sz="9600" kern="1200">
          <a:solidFill>
            <a:schemeClr val="tx1"/>
          </a:solidFill>
          <a:latin typeface="+mn-lt"/>
          <a:ea typeface="+mn-ea"/>
          <a:cs typeface="+mn-cs"/>
        </a:defRPr>
      </a:lvl2pPr>
      <a:lvl3pPr marL="4876800" algn="l" defTabSz="4876165" rtl="0" eaLnBrk="1" latinLnBrk="0" hangingPunct="1">
        <a:defRPr sz="9600" kern="1200">
          <a:solidFill>
            <a:schemeClr val="tx1"/>
          </a:solidFill>
          <a:latin typeface="+mn-lt"/>
          <a:ea typeface="+mn-ea"/>
          <a:cs typeface="+mn-cs"/>
        </a:defRPr>
      </a:lvl3pPr>
      <a:lvl4pPr marL="7315200" algn="l" defTabSz="4876165" rtl="0" eaLnBrk="1" latinLnBrk="0" hangingPunct="1">
        <a:defRPr sz="9600" kern="1200">
          <a:solidFill>
            <a:schemeClr val="tx1"/>
          </a:solidFill>
          <a:latin typeface="+mn-lt"/>
          <a:ea typeface="+mn-ea"/>
          <a:cs typeface="+mn-cs"/>
        </a:defRPr>
      </a:lvl4pPr>
      <a:lvl5pPr marL="9753600" algn="l" defTabSz="4876165" rtl="0" eaLnBrk="1" latinLnBrk="0" hangingPunct="1">
        <a:defRPr sz="9600" kern="1200">
          <a:solidFill>
            <a:schemeClr val="tx1"/>
          </a:solidFill>
          <a:latin typeface="+mn-lt"/>
          <a:ea typeface="+mn-ea"/>
          <a:cs typeface="+mn-cs"/>
        </a:defRPr>
      </a:lvl5pPr>
      <a:lvl6pPr marL="12192000" algn="l" defTabSz="4876165" rtl="0" eaLnBrk="1" latinLnBrk="0" hangingPunct="1">
        <a:defRPr sz="9600" kern="1200">
          <a:solidFill>
            <a:schemeClr val="tx1"/>
          </a:solidFill>
          <a:latin typeface="+mn-lt"/>
          <a:ea typeface="+mn-ea"/>
          <a:cs typeface="+mn-cs"/>
        </a:defRPr>
      </a:lvl6pPr>
      <a:lvl7pPr marL="14630400" algn="l" defTabSz="4876165" rtl="0" eaLnBrk="1" latinLnBrk="0" hangingPunct="1">
        <a:defRPr sz="9600" kern="1200">
          <a:solidFill>
            <a:schemeClr val="tx1"/>
          </a:solidFill>
          <a:latin typeface="+mn-lt"/>
          <a:ea typeface="+mn-ea"/>
          <a:cs typeface="+mn-cs"/>
        </a:defRPr>
      </a:lvl7pPr>
      <a:lvl8pPr marL="17068800" algn="l" defTabSz="4876165" rtl="0" eaLnBrk="1" latinLnBrk="0" hangingPunct="1">
        <a:defRPr sz="9600" kern="1200">
          <a:solidFill>
            <a:schemeClr val="tx1"/>
          </a:solidFill>
          <a:latin typeface="+mn-lt"/>
          <a:ea typeface="+mn-ea"/>
          <a:cs typeface="+mn-cs"/>
        </a:defRPr>
      </a:lvl8pPr>
      <a:lvl9pPr marL="19507200" algn="l" defTabSz="4876165" rtl="0" eaLnBrk="1" latinLnBrk="0" hangingPunct="1">
        <a:defRPr sz="9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2" Type="http://schemas.openxmlformats.org/officeDocument/2006/relationships/slideLayout" Target="../slideLayouts/slideLayout7.xml"/><Relationship Id="rId21" Type="http://schemas.openxmlformats.org/officeDocument/2006/relationships/image" Target="../media/image21.jpeg"/><Relationship Id="rId20" Type="http://schemas.openxmlformats.org/officeDocument/2006/relationships/image" Target="../media/image20.jpeg"/><Relationship Id="rId2" Type="http://schemas.openxmlformats.org/officeDocument/2006/relationships/image" Target="../media/image2.jpeg"/><Relationship Id="rId19" Type="http://schemas.openxmlformats.org/officeDocument/2006/relationships/image" Target="../media/image19.GIF"/><Relationship Id="rId18" Type="http://schemas.openxmlformats.org/officeDocument/2006/relationships/image" Target="../media/image18.jpeg"/><Relationship Id="rId17" Type="http://schemas.openxmlformats.org/officeDocument/2006/relationships/image" Target="../media/image17.png"/><Relationship Id="rId16" Type="http://schemas.openxmlformats.org/officeDocument/2006/relationships/image" Target="../media/image16.png"/><Relationship Id="rId15" Type="http://schemas.openxmlformats.org/officeDocument/2006/relationships/image" Target="../media/image15.png"/><Relationship Id="rId14"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 Diagonal Corner Rectangle 27"/>
          <p:cNvSpPr/>
          <p:nvPr/>
        </p:nvSpPr>
        <p:spPr>
          <a:xfrm>
            <a:off x="24579263" y="22257188"/>
            <a:ext cx="12592159" cy="3606024"/>
          </a:xfrm>
          <a:prstGeom prst="round2DiagRect">
            <a:avLst/>
          </a:prstGeom>
          <a:solidFill>
            <a:schemeClr val="accent2">
              <a:lumMod val="40000"/>
              <a:lumOff val="6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a:off x="24423979" y="5855546"/>
            <a:ext cx="12665311" cy="6581066"/>
          </a:xfrm>
          <a:prstGeom prst="round2DiagRect">
            <a:avLst/>
          </a:prstGeom>
          <a:solidFill>
            <a:schemeClr val="accent2">
              <a:lumMod val="40000"/>
              <a:lumOff val="6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 Diagonal Corner Rectangle 49"/>
          <p:cNvSpPr/>
          <p:nvPr/>
        </p:nvSpPr>
        <p:spPr>
          <a:xfrm>
            <a:off x="11639515" y="28370322"/>
            <a:ext cx="5076714" cy="7519878"/>
          </a:xfrm>
          <a:prstGeom prst="round2DiagRect">
            <a:avLst/>
          </a:prstGeom>
          <a:solidFill>
            <a:schemeClr val="accent2">
              <a:lumMod val="40000"/>
              <a:lumOff val="6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934046" y="144563"/>
            <a:ext cx="47062803" cy="13861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1188720" tIns="91440" rtlCol="0" anchor="t" anchorCtr="1"/>
          <a:lstStyle/>
          <a:p>
            <a:pPr lvl="0" defTabSz="914400">
              <a:defRPr/>
            </a:pPr>
            <a:r>
              <a:rPr lang="en-US" sz="5300" b="1" kern="0" dirty="0" smtClean="0">
                <a:latin typeface="Times New Roman" panose="02020603050405020304" pitchFamily="18" charset="0"/>
                <a:ea typeface="Calibri" panose="020F0502020204030204"/>
                <a:cs typeface="Times New Roman" panose="02020603050405020304" pitchFamily="18" charset="0"/>
              </a:rPr>
              <a:t>Reconstruction </a:t>
            </a:r>
            <a:r>
              <a:rPr lang="en-US" sz="5300" b="1" kern="0" dirty="0">
                <a:latin typeface="Times New Roman" panose="02020603050405020304" pitchFamily="18" charset="0"/>
                <a:ea typeface="Calibri" panose="020F0502020204030204"/>
                <a:cs typeface="Times New Roman" panose="02020603050405020304" pitchFamily="18" charset="0"/>
              </a:rPr>
              <a:t>of Holocene Sea Level Change and Paleocoastline for the Eastern </a:t>
            </a:r>
            <a:r>
              <a:rPr lang="en-US" sz="5300" b="1" kern="0" dirty="0" smtClean="0">
                <a:latin typeface="Times New Roman" panose="02020603050405020304" pitchFamily="18" charset="0"/>
                <a:ea typeface="Calibri" panose="020F0502020204030204"/>
                <a:cs typeface="Times New Roman" panose="02020603050405020304" pitchFamily="18" charset="0"/>
              </a:rPr>
              <a:t>Coastal Margin </a:t>
            </a:r>
            <a:r>
              <a:rPr lang="en-US" sz="5300" b="1" kern="0" dirty="0">
                <a:latin typeface="Times New Roman" panose="02020603050405020304" pitchFamily="18" charset="0"/>
                <a:ea typeface="Calibri" panose="020F0502020204030204"/>
                <a:cs typeface="Times New Roman" panose="02020603050405020304" pitchFamily="18" charset="0"/>
              </a:rPr>
              <a:t>of Bangladesh using Micropaleontological </a:t>
            </a:r>
            <a:r>
              <a:rPr lang="en-US" sz="5300" b="1" kern="0" dirty="0" smtClean="0">
                <a:latin typeface="Times New Roman" panose="02020603050405020304" pitchFamily="18" charset="0"/>
                <a:ea typeface="Calibri" panose="020F0502020204030204"/>
                <a:cs typeface="Times New Roman" panose="02020603050405020304" pitchFamily="18" charset="0"/>
              </a:rPr>
              <a:t>evidences</a:t>
            </a:r>
            <a:endParaRPr lang="en-US" sz="5300" b="1" kern="0" dirty="0" smtClean="0">
              <a:latin typeface="Times New Roman" panose="02020603050405020304" pitchFamily="18" charset="0"/>
              <a:ea typeface="Calibri" panose="020F0502020204030204"/>
              <a:cs typeface="Times New Roman" panose="02020603050405020304" pitchFamily="18" charset="0"/>
            </a:endParaRPr>
          </a:p>
          <a:p>
            <a:endParaRPr lang="en-US" sz="3600" dirty="0" smtClean="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 </a:t>
            </a:r>
            <a:r>
              <a:rPr lang="en-US" sz="3800" dirty="0" smtClean="0">
                <a:latin typeface="Times New Roman" panose="02020603050405020304" pitchFamily="18" charset="0"/>
                <a:cs typeface="Times New Roman" panose="02020603050405020304" pitchFamily="18" charset="0"/>
              </a:rPr>
              <a:t>                                                                                                                         Subrota </a:t>
            </a:r>
            <a:r>
              <a:rPr lang="en-US" sz="3800" dirty="0">
                <a:latin typeface="Times New Roman" panose="02020603050405020304" pitchFamily="18" charset="0"/>
                <a:cs typeface="Times New Roman" panose="02020603050405020304" pitchFamily="18" charset="0"/>
              </a:rPr>
              <a:t>Kumar Saha*, Mahmud Al Noor Tushar and </a:t>
            </a:r>
            <a:r>
              <a:rPr lang="en-US" sz="3800" dirty="0" smtClean="0">
                <a:latin typeface="Times New Roman" panose="02020603050405020304" pitchFamily="18" charset="0"/>
                <a:cs typeface="Times New Roman" panose="02020603050405020304" pitchFamily="18" charset="0"/>
              </a:rPr>
              <a:t>Md. </a:t>
            </a:r>
            <a:r>
              <a:rPr lang="en-US" sz="3800" dirty="0">
                <a:latin typeface="Times New Roman" panose="02020603050405020304" pitchFamily="18" charset="0"/>
                <a:cs typeface="Times New Roman" panose="02020603050405020304" pitchFamily="18" charset="0"/>
              </a:rPr>
              <a:t>Hussain Monsur</a:t>
            </a:r>
            <a:endParaRPr lang="en-US" sz="3800" dirty="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                                                                                                                                       Department </a:t>
            </a:r>
            <a:r>
              <a:rPr lang="en-US" sz="3600" dirty="0">
                <a:latin typeface="Times New Roman" panose="02020603050405020304" pitchFamily="18" charset="0"/>
                <a:cs typeface="Times New Roman" panose="02020603050405020304" pitchFamily="18" charset="0"/>
              </a:rPr>
              <a:t>of Geology, University of Dhaka, Dhaka 1000, </a:t>
            </a:r>
            <a:r>
              <a:rPr lang="en-US" sz="3600" dirty="0" smtClean="0">
                <a:latin typeface="Times New Roman" panose="02020603050405020304" pitchFamily="18" charset="0"/>
                <a:cs typeface="Times New Roman" panose="02020603050405020304" pitchFamily="18" charset="0"/>
              </a:rPr>
              <a:t>Bangladesh</a:t>
            </a:r>
            <a:endParaRPr lang="en-US" sz="3600" dirty="0" smtClean="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Email*: sks@du.ac.bd</a:t>
            </a:r>
            <a:endParaRPr lang="en-US" sz="3600" dirty="0">
              <a:latin typeface="Times New Roman" panose="02020603050405020304" pitchFamily="18" charset="0"/>
              <a:cs typeface="Times New Roman" panose="02020603050405020304" pitchFamily="18" charset="0"/>
            </a:endParaRPr>
          </a:p>
          <a:p>
            <a:pPr lvl="0" algn="ctr" defTabSz="914400">
              <a:defRPr/>
            </a:pPr>
            <a:endParaRPr kumimoji="0" lang="en-US" sz="6600" b="1" i="0" u="none" strike="noStrike" kern="0" cap="none" spc="0" normalizeH="0" baseline="0" noProof="0" dirty="0" smtClean="0">
              <a:ln>
                <a:noFill/>
              </a:ln>
              <a:effectLst/>
              <a:uLnTx/>
              <a:uFillTx/>
              <a:latin typeface="Lucida Bright" panose="02040602050505020304" pitchFamily="18" charset="0"/>
              <a:cs typeface="Times New Roman" panose="02020603050405020304" pitchFamily="18" charset="0"/>
            </a:endParaRPr>
          </a:p>
          <a:p>
            <a:pPr lvl="0" algn="ctr" defTabSz="914400">
              <a:defRPr/>
            </a:pPr>
            <a:endParaRPr kumimoji="0" lang="en-US" sz="6600" b="1" i="0" u="none" strike="noStrike" kern="0" cap="none" spc="0" normalizeH="0" baseline="0" noProof="0" dirty="0" smtClean="0">
              <a:ln>
                <a:noFill/>
              </a:ln>
              <a:effectLst/>
              <a:uLnTx/>
              <a:uFillTx/>
              <a:latin typeface="Lucida Bright" panose="02040602050505020304" pitchFamily="18" charset="0"/>
              <a:cs typeface="Times New Roman" panose="02020603050405020304" pitchFamily="18" charset="0"/>
            </a:endParaRPr>
          </a:p>
        </p:txBody>
      </p:sp>
      <p:sp>
        <p:nvSpPr>
          <p:cNvPr id="10" name="Round Diagonal Corner Rectangle 9"/>
          <p:cNvSpPr/>
          <p:nvPr/>
        </p:nvSpPr>
        <p:spPr>
          <a:xfrm>
            <a:off x="243756" y="4322506"/>
            <a:ext cx="11177798" cy="6332692"/>
          </a:xfrm>
          <a:prstGeom prst="round2DiagRect">
            <a:avLst/>
          </a:prstGeom>
          <a:solidFill>
            <a:schemeClr val="accent2">
              <a:lumMod val="40000"/>
              <a:lumOff val="60000"/>
            </a:schemeClr>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dirty="0">
              <a:solidFill>
                <a:schemeClr val="tx1"/>
              </a:solidFill>
              <a:latin typeface="Century" panose="02040604050505020304" pitchFamily="18" charset="0"/>
            </a:endParaRPr>
          </a:p>
        </p:txBody>
      </p:sp>
      <p:sp>
        <p:nvSpPr>
          <p:cNvPr id="13" name="TextBox 12"/>
          <p:cNvSpPr txBox="1"/>
          <p:nvPr/>
        </p:nvSpPr>
        <p:spPr>
          <a:xfrm>
            <a:off x="545432" y="4699392"/>
            <a:ext cx="10641615" cy="5401479"/>
          </a:xfrm>
          <a:prstGeom prst="rect">
            <a:avLst/>
          </a:prstGeom>
          <a:noFill/>
        </p:spPr>
        <p:txBody>
          <a:bodyPr wrap="square" rtlCol="0">
            <a:spAutoFit/>
          </a:bodyPr>
          <a:lstStyle/>
          <a:p>
            <a:pPr algn="just"/>
            <a:r>
              <a:rPr lang="en-US" sz="2300" dirty="0">
                <a:latin typeface="Times New Roman" panose="02020603050405020304" pitchFamily="18" charset="0"/>
                <a:cs typeface="Times New Roman" panose="02020603050405020304" pitchFamily="18" charset="0"/>
              </a:rPr>
              <a:t>Because </a:t>
            </a:r>
            <a:r>
              <a:rPr lang="en-US" sz="2300" dirty="0" smtClean="0">
                <a:latin typeface="Times New Roman" panose="02020603050405020304" pitchFamily="18" charset="0"/>
                <a:cs typeface="Times New Roman" panose="02020603050405020304" pitchFamily="18" charset="0"/>
              </a:rPr>
              <a:t>of having a very good relationship with water column and water chemistry foraminifera are very popular in Paleoenvironmental studies. The </a:t>
            </a:r>
            <a:r>
              <a:rPr lang="en-US" sz="2300" dirty="0">
                <a:latin typeface="Times New Roman" panose="02020603050405020304" pitchFamily="18" charset="0"/>
                <a:cs typeface="Times New Roman" panose="02020603050405020304" pitchFamily="18" charset="0"/>
              </a:rPr>
              <a:t>present research has assessed the indicative values of salt-marsh foraminifera to reconstruct </a:t>
            </a:r>
            <a:r>
              <a:rPr lang="en-US" sz="2300" dirty="0" smtClean="0">
                <a:latin typeface="Times New Roman" panose="02020603050405020304" pitchFamily="18" charset="0"/>
                <a:cs typeface="Times New Roman" panose="02020603050405020304" pitchFamily="18" charset="0"/>
              </a:rPr>
              <a:t>Paleo-coastline </a:t>
            </a:r>
            <a:r>
              <a:rPr lang="en-US" sz="2300" dirty="0">
                <a:latin typeface="Times New Roman" panose="02020603050405020304" pitchFamily="18" charset="0"/>
                <a:cs typeface="Times New Roman" panose="02020603050405020304" pitchFamily="18" charset="0"/>
              </a:rPr>
              <a:t>and Mid-Holocene sea level </a:t>
            </a:r>
            <a:r>
              <a:rPr lang="en-US" sz="2300" dirty="0" smtClean="0">
                <a:latin typeface="Times New Roman" panose="02020603050405020304" pitchFamily="18" charset="0"/>
                <a:cs typeface="Times New Roman" panose="02020603050405020304" pitchFamily="18" charset="0"/>
              </a:rPr>
              <a:t>change based on some taxonomic, statistical and morphological parameters derived from the recorded species from </a:t>
            </a:r>
            <a:r>
              <a:rPr lang="en-US" sz="2300" dirty="0">
                <a:latin typeface="Times New Roman" panose="02020603050405020304" pitchFamily="18" charset="0"/>
                <a:cs typeface="Times New Roman" panose="02020603050405020304" pitchFamily="18" charset="0"/>
              </a:rPr>
              <a:t>Cox’s Bazar to Bardeil </a:t>
            </a:r>
            <a:r>
              <a:rPr lang="en-US" sz="2300" dirty="0" smtClean="0">
                <a:latin typeface="Times New Roman" panose="02020603050405020304" pitchFamily="18" charset="0"/>
                <a:cs typeface="Times New Roman" panose="02020603050405020304" pitchFamily="18" charset="0"/>
              </a:rPr>
              <a:t>area. A </a:t>
            </a:r>
            <a:r>
              <a:rPr lang="en-US" sz="2300" dirty="0">
                <a:latin typeface="Times New Roman" panose="02020603050405020304" pitchFamily="18" charset="0"/>
                <a:cs typeface="Times New Roman" panose="02020603050405020304" pitchFamily="18" charset="0"/>
              </a:rPr>
              <a:t>total of 51 species representing 40 genera and 35 families </a:t>
            </a:r>
            <a:r>
              <a:rPr lang="en-US" sz="2300" dirty="0" smtClean="0">
                <a:latin typeface="Times New Roman" panose="02020603050405020304" pitchFamily="18" charset="0"/>
                <a:cs typeface="Times New Roman" panose="02020603050405020304" pitchFamily="18" charset="0"/>
              </a:rPr>
              <a:t>were recorded. The plot of the aforementioned parameters </a:t>
            </a:r>
            <a:r>
              <a:rPr lang="en-US" sz="2300" dirty="0">
                <a:latin typeface="Times New Roman" panose="02020603050405020304" pitchFamily="18" charset="0"/>
                <a:cs typeface="Times New Roman" panose="02020603050405020304" pitchFamily="18" charset="0"/>
              </a:rPr>
              <a:t>of these species on various schematic diagrams reveals marginal-marine to </a:t>
            </a:r>
            <a:r>
              <a:rPr lang="en-US" sz="2300" dirty="0" smtClean="0">
                <a:latin typeface="Times New Roman" panose="02020603050405020304" pitchFamily="18" charset="0"/>
                <a:cs typeface="Times New Roman" panose="02020603050405020304" pitchFamily="18" charset="0"/>
              </a:rPr>
              <a:t>inner-shelf as Paleoenvironment. The </a:t>
            </a:r>
            <a:r>
              <a:rPr lang="en-US" sz="2300" dirty="0">
                <a:latin typeface="Times New Roman" panose="02020603050405020304" pitchFamily="18" charset="0"/>
                <a:cs typeface="Times New Roman" panose="02020603050405020304" pitchFamily="18" charset="0"/>
              </a:rPr>
              <a:t>paleodepth was estimated as 36.19m from van der </a:t>
            </a:r>
            <a:r>
              <a:rPr lang="en-US" sz="2300" dirty="0" smtClean="0">
                <a:latin typeface="Times New Roman" panose="02020603050405020304" pitchFamily="18" charset="0"/>
                <a:cs typeface="Times New Roman" panose="02020603050405020304" pitchFamily="18" charset="0"/>
              </a:rPr>
              <a:t>Zwaan equation (1990). The </a:t>
            </a:r>
            <a:r>
              <a:rPr lang="en-US" sz="2300" dirty="0">
                <a:latin typeface="Times New Roman" panose="02020603050405020304" pitchFamily="18" charset="0"/>
                <a:cs typeface="Times New Roman" panose="02020603050405020304" pitchFamily="18" charset="0"/>
              </a:rPr>
              <a:t>age of the recorded species was estimated as 3490 to 3880 years B.P. by carbon dating. A </a:t>
            </a:r>
            <a:r>
              <a:rPr lang="en-US" sz="2300" dirty="0" smtClean="0">
                <a:latin typeface="Times New Roman" panose="02020603050405020304" pitchFamily="18" charset="0"/>
                <a:cs typeface="Times New Roman" panose="02020603050405020304" pitchFamily="18" charset="0"/>
              </a:rPr>
              <a:t>Paleo-coastline </a:t>
            </a:r>
            <a:r>
              <a:rPr lang="en-US" sz="2300" dirty="0">
                <a:latin typeface="Times New Roman" panose="02020603050405020304" pitchFamily="18" charset="0"/>
                <a:cs typeface="Times New Roman" panose="02020603050405020304" pitchFamily="18" charset="0"/>
              </a:rPr>
              <a:t>has been </a:t>
            </a:r>
            <a:r>
              <a:rPr lang="en-US" sz="2300" dirty="0" smtClean="0">
                <a:latin typeface="Times New Roman" panose="02020603050405020304" pitchFamily="18" charset="0"/>
                <a:cs typeface="Times New Roman" panose="02020603050405020304" pitchFamily="18" charset="0"/>
              </a:rPr>
              <a:t>drawn and about 8mm/year </a:t>
            </a:r>
            <a:r>
              <a:rPr lang="en-US" sz="2300" dirty="0">
                <a:latin typeface="Times New Roman" panose="02020603050405020304" pitchFamily="18" charset="0"/>
                <a:cs typeface="Times New Roman" panose="02020603050405020304" pitchFamily="18" charset="0"/>
              </a:rPr>
              <a:t>of </a:t>
            </a:r>
            <a:r>
              <a:rPr lang="en-US" sz="2300" dirty="0" smtClean="0">
                <a:latin typeface="Times New Roman" panose="02020603050405020304" pitchFamily="18" charset="0"/>
                <a:cs typeface="Times New Roman" panose="02020603050405020304" pitchFamily="18" charset="0"/>
              </a:rPr>
              <a:t>coastline </a:t>
            </a:r>
            <a:r>
              <a:rPr lang="en-US" sz="2300" dirty="0">
                <a:latin typeface="Times New Roman" panose="02020603050405020304" pitchFamily="18" charset="0"/>
                <a:cs typeface="Times New Roman" panose="02020603050405020304" pitchFamily="18" charset="0"/>
              </a:rPr>
              <a:t>shifting has been estimated in </a:t>
            </a:r>
            <a:r>
              <a:rPr lang="en-US" sz="2300" dirty="0" smtClean="0">
                <a:latin typeface="Times New Roman" panose="02020603050405020304" pitchFamily="18" charset="0"/>
                <a:cs typeface="Times New Roman" panose="02020603050405020304" pitchFamily="18" charset="0"/>
              </a:rPr>
              <a:t>a GIS environment. Based </a:t>
            </a:r>
            <a:r>
              <a:rPr lang="en-US" sz="2300" dirty="0">
                <a:latin typeface="Times New Roman" panose="02020603050405020304" pitchFamily="18" charset="0"/>
                <a:cs typeface="Times New Roman" panose="02020603050405020304" pitchFamily="18" charset="0"/>
              </a:rPr>
              <a:t>on the </a:t>
            </a:r>
            <a:r>
              <a:rPr lang="en-US" sz="2300" dirty="0" smtClean="0">
                <a:latin typeface="Times New Roman" panose="02020603050405020304" pitchFamily="18" charset="0"/>
                <a:cs typeface="Times New Roman" panose="02020603050405020304" pitchFamily="18" charset="0"/>
              </a:rPr>
              <a:t>Paleoenvironmental </a:t>
            </a:r>
            <a:r>
              <a:rPr lang="en-US" sz="2300" dirty="0">
                <a:latin typeface="Times New Roman" panose="02020603050405020304" pitchFamily="18" charset="0"/>
                <a:cs typeface="Times New Roman" panose="02020603050405020304" pitchFamily="18" charset="0"/>
              </a:rPr>
              <a:t>significance of recorded species, age dating and coastline shifting, this study justifies a regression of sea in the study area after the Mid-Holocene sea level rise</a:t>
            </a:r>
            <a:r>
              <a:rPr lang="en-US" sz="2300" dirty="0" smtClean="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a:p>
            <a:pPr algn="just"/>
            <a:r>
              <a:rPr lang="en-US" sz="2300" b="1" dirty="0" smtClean="0">
                <a:latin typeface="Times New Roman" panose="02020603050405020304" pitchFamily="18" charset="0"/>
                <a:cs typeface="Times New Roman" panose="02020603050405020304" pitchFamily="18" charset="0"/>
              </a:rPr>
              <a:t>Keywords:</a:t>
            </a:r>
            <a:r>
              <a:rPr lang="en-US" sz="2300" dirty="0" smtClean="0">
                <a:latin typeface="Times New Roman" panose="02020603050405020304" pitchFamily="18" charset="0"/>
                <a:cs typeface="Times New Roman" panose="02020603050405020304" pitchFamily="18" charset="0"/>
              </a:rPr>
              <a:t> Foraminifera, Paleocoastline, Taxonomy, Coastline-shifting, salt-marsh</a:t>
            </a:r>
            <a:r>
              <a:rPr lang="en-US" sz="2300" dirty="0" smtClean="0">
                <a:latin typeface="Century" panose="02040604050505020304" pitchFamily="18" charset="0"/>
              </a:rPr>
              <a:t>. </a:t>
            </a:r>
            <a:endParaRPr lang="en-US" sz="2300" dirty="0">
              <a:latin typeface="Century" panose="02040604050505020304" pitchFamily="18" charset="0"/>
            </a:endParaRPr>
          </a:p>
        </p:txBody>
      </p:sp>
      <p:sp>
        <p:nvSpPr>
          <p:cNvPr id="7" name="Rounded Rectangle 6"/>
          <p:cNvSpPr/>
          <p:nvPr/>
        </p:nvSpPr>
        <p:spPr>
          <a:xfrm>
            <a:off x="241927" y="3377999"/>
            <a:ext cx="11153414" cy="812495"/>
          </a:xfrm>
          <a:prstGeom prst="round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latin typeface="Lucida Bright" panose="02040602050505020304" pitchFamily="18" charset="0"/>
              </a:rPr>
              <a:t>Abstract</a:t>
            </a:r>
            <a:endParaRPr lang="en-US" sz="5000" dirty="0">
              <a:latin typeface="Lucida Bright" panose="02040602050505020304" pitchFamily="18" charset="0"/>
            </a:endParaRPr>
          </a:p>
        </p:txBody>
      </p:sp>
      <p:sp>
        <p:nvSpPr>
          <p:cNvPr id="11" name="Rounded Rectangle 10"/>
          <p:cNvSpPr/>
          <p:nvPr/>
        </p:nvSpPr>
        <p:spPr>
          <a:xfrm>
            <a:off x="241926" y="10787211"/>
            <a:ext cx="11153414" cy="789094"/>
          </a:xfrm>
          <a:prstGeom prst="round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latin typeface="Lucida Bright" panose="02040602050505020304" pitchFamily="18" charset="0"/>
              </a:rPr>
              <a:t>Introduction</a:t>
            </a:r>
            <a:endParaRPr lang="en-US" sz="5000" dirty="0">
              <a:latin typeface="Lucida Bright" panose="02040602050505020304" pitchFamily="18" charset="0"/>
            </a:endParaRPr>
          </a:p>
        </p:txBody>
      </p:sp>
      <p:sp>
        <p:nvSpPr>
          <p:cNvPr id="12" name="Round Diagonal Corner Rectangle 11"/>
          <p:cNvSpPr/>
          <p:nvPr/>
        </p:nvSpPr>
        <p:spPr>
          <a:xfrm>
            <a:off x="149036" y="11708318"/>
            <a:ext cx="11272518" cy="4852482"/>
          </a:xfrm>
          <a:prstGeom prst="round2DiagRect">
            <a:avLst/>
          </a:prstGeom>
          <a:solidFill>
            <a:schemeClr val="accent2">
              <a:lumMod val="40000"/>
              <a:lumOff val="6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45432" y="11840330"/>
            <a:ext cx="10680098" cy="4524315"/>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Marine microfossils are the principle clues to investigate Paleoenvironment and sea level because they occur in sediments of all ages and under practically all environments.</a:t>
            </a:r>
            <a:r>
              <a:rPr lang="en-US" sz="2400" dirty="0">
                <a:solidFill>
                  <a:prstClr val="black"/>
                </a:solidFill>
                <a:latin typeface="Times New Roman" panose="02020603050405020304" pitchFamily="18" charset="0"/>
                <a:cs typeface="Times New Roman" panose="02020603050405020304" pitchFamily="18" charset="0"/>
              </a:rPr>
              <a:t> Because of environmental sensitivity, resistance to chemical weathering from ambient water and narrow ecological distribution of individual species, foraminifera remain at the center of microfossils based Paleoenvironmental and paleoecological investigations</a:t>
            </a:r>
            <a:r>
              <a:rPr lang="en-US" sz="2400" dirty="0" smtClean="0">
                <a:solidFill>
                  <a:prstClr val="black"/>
                </a:solidFill>
                <a:latin typeface="Times New Roman" panose="02020603050405020304" pitchFamily="18" charset="0"/>
                <a:cs typeface="Times New Roman" panose="02020603050405020304" pitchFamily="18" charset="0"/>
              </a:rPr>
              <a:t>.</a:t>
            </a:r>
            <a:r>
              <a:rPr lang="en-US" sz="2400" dirty="0">
                <a:solidFill>
                  <a:prstClr val="black"/>
                </a:solidFill>
                <a:latin typeface="Times New Roman" panose="02020603050405020304" pitchFamily="18" charset="0"/>
                <a:cs typeface="Times New Roman" panose="02020603050405020304" pitchFamily="18" charset="0"/>
              </a:rPr>
              <a:t> The distribution of shells of foraminifera are controlled by a host of </a:t>
            </a:r>
            <a:r>
              <a:rPr lang="en-US" sz="2400" dirty="0" smtClean="0">
                <a:solidFill>
                  <a:prstClr val="black"/>
                </a:solidFill>
                <a:latin typeface="Times New Roman" panose="02020603050405020304" pitchFamily="18" charset="0"/>
                <a:cs typeface="Times New Roman" panose="02020603050405020304" pitchFamily="18" charset="0"/>
              </a:rPr>
              <a:t>physical, </a:t>
            </a:r>
            <a:r>
              <a:rPr lang="en-US" sz="2400" dirty="0">
                <a:solidFill>
                  <a:prstClr val="black"/>
                </a:solidFill>
                <a:latin typeface="Times New Roman" panose="02020603050405020304" pitchFamily="18" charset="0"/>
                <a:cs typeface="Times New Roman" panose="02020603050405020304" pitchFamily="18" charset="0"/>
              </a:rPr>
              <a:t>chemical and biological parameters of the </a:t>
            </a:r>
            <a:r>
              <a:rPr lang="en-US" sz="2400" dirty="0" smtClean="0">
                <a:solidFill>
                  <a:prstClr val="black"/>
                </a:solidFill>
                <a:latin typeface="Times New Roman" panose="02020603050405020304" pitchFamily="18" charset="0"/>
                <a:cs typeface="Times New Roman" panose="02020603050405020304" pitchFamily="18" charset="0"/>
              </a:rPr>
              <a:t>environment (Scott and Medioli 1980). </a:t>
            </a:r>
            <a:r>
              <a:rPr lang="en-US" sz="2400" dirty="0">
                <a:solidFill>
                  <a:prstClr val="black"/>
                </a:solidFill>
                <a:latin typeface="Times New Roman" panose="02020603050405020304" pitchFamily="18" charset="0"/>
                <a:cs typeface="Times New Roman" panose="02020603050405020304" pitchFamily="18" charset="0"/>
              </a:rPr>
              <a:t>That’s why a specific shell type of microforam bears the imprints of a specific environment and that was the main theme of the study. </a:t>
            </a:r>
            <a:r>
              <a:rPr lang="en-US" sz="2400" dirty="0" smtClean="0">
                <a:latin typeface="Times New Roman" panose="02020603050405020304" pitchFamily="18" charset="0"/>
                <a:cs typeface="Times New Roman" panose="02020603050405020304" pitchFamily="18" charset="0"/>
              </a:rPr>
              <a:t>This study is a justification of indicative meaning of marsh foraminifera from Cox’s Bazar to Teknaf as sea level indicators based on taxonomic positions, morphological attributes and radiocarbon age of the recorded species.</a:t>
            </a:r>
            <a:endParaRPr lang="en-US" sz="2400"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241926" y="16692812"/>
            <a:ext cx="11147969" cy="804573"/>
          </a:xfrm>
          <a:prstGeom prst="round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latin typeface="Lucida Bright" panose="02040602050505020304" pitchFamily="18" charset="0"/>
              </a:rPr>
              <a:t>Study Area</a:t>
            </a:r>
            <a:endParaRPr lang="en-US" sz="5000" dirty="0">
              <a:latin typeface="Lucida Bright" panose="02040602050505020304" pitchFamily="18" charset="0"/>
            </a:endParaRPr>
          </a:p>
        </p:txBody>
      </p:sp>
      <p:sp>
        <p:nvSpPr>
          <p:cNvPr id="16" name="TextBox 15"/>
          <p:cNvSpPr txBox="1"/>
          <p:nvPr/>
        </p:nvSpPr>
        <p:spPr>
          <a:xfrm>
            <a:off x="241926" y="17629397"/>
            <a:ext cx="11179628" cy="1200329"/>
          </a:xfrm>
          <a:prstGeom prst="rect">
            <a:avLst/>
          </a:prstGeom>
          <a:solidFill>
            <a:schemeClr val="bg1"/>
          </a:solidFill>
          <a:ln w="38100">
            <a:noFill/>
          </a:ln>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For sampling and clear interpretation the entire study area was divided into 3 segments and samples were collected from 15 closely spaced locations with a spacing of 1.5km as shown in figure 1.</a:t>
            </a:r>
            <a:endParaRPr lang="en-US" sz="24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6471" y="19198263"/>
            <a:ext cx="11247591" cy="7305185"/>
          </a:xfrm>
          <a:prstGeom prst="rect">
            <a:avLst/>
          </a:prstGeom>
          <a:ln w="127000" cap="sq">
            <a:solidFill>
              <a:srgbClr val="000000"/>
            </a:solidFill>
            <a:miter lim="800000"/>
            <a:headEnd/>
            <a:tailEnd/>
          </a:ln>
          <a:effectLst>
            <a:outerShdw blurRad="57150" dist="50800" dir="2700000" algn="tl" rotWithShape="0">
              <a:srgbClr val="000000">
                <a:alpha val="40000"/>
              </a:srgbClr>
            </a:outerShdw>
          </a:effectLst>
        </p:spPr>
      </p:pic>
      <p:sp>
        <p:nvSpPr>
          <p:cNvPr id="18" name="TextBox 17"/>
          <p:cNvSpPr txBox="1"/>
          <p:nvPr/>
        </p:nvSpPr>
        <p:spPr>
          <a:xfrm>
            <a:off x="203934" y="26750449"/>
            <a:ext cx="11217620" cy="461665"/>
          </a:xfrm>
          <a:prstGeom prst="rect">
            <a:avLst/>
          </a:prstGeom>
          <a:solidFill>
            <a:schemeClr val="bg1"/>
          </a:solidFill>
          <a:ln w="38100">
            <a:noFill/>
          </a:ln>
        </p:spPr>
        <p:txBody>
          <a:bodyPr wrap="square" rtlCol="0">
            <a:spAutoFit/>
          </a:bodyPr>
          <a:lstStyle/>
          <a:p>
            <a:pPr algn="ctr"/>
            <a:r>
              <a:rPr lang="en-US" sz="2400" b="1" dirty="0" smtClean="0">
                <a:solidFill>
                  <a:schemeClr val="accent2">
                    <a:lumMod val="75000"/>
                  </a:schemeClr>
                </a:solidFill>
                <a:latin typeface="Times New Roman" panose="02020603050405020304" pitchFamily="18" charset="0"/>
                <a:cs typeface="Times New Roman" panose="02020603050405020304" pitchFamily="18" charset="0"/>
              </a:rPr>
              <a:t>Figure 1:</a:t>
            </a:r>
            <a:r>
              <a:rPr lang="en-US" sz="2400" dirty="0" smtClean="0">
                <a:latin typeface="Times New Roman" panose="02020603050405020304" pitchFamily="18" charset="0"/>
                <a:cs typeface="Times New Roman" panose="02020603050405020304" pitchFamily="18" charset="0"/>
              </a:rPr>
              <a:t> Map of Study Area highlighting the sampling points.</a:t>
            </a:r>
            <a:endParaRPr lang="en-US" sz="2400" dirty="0">
              <a:latin typeface="Times New Roman" panose="02020603050405020304" pitchFamily="18" charset="0"/>
              <a:cs typeface="Times New Roman" panose="02020603050405020304" pitchFamily="18" charset="0"/>
            </a:endParaRPr>
          </a:p>
        </p:txBody>
      </p:sp>
      <p:sp>
        <p:nvSpPr>
          <p:cNvPr id="19" name="Rounded Rectangle 18"/>
          <p:cNvSpPr/>
          <p:nvPr/>
        </p:nvSpPr>
        <p:spPr>
          <a:xfrm>
            <a:off x="222930" y="27293018"/>
            <a:ext cx="11198624" cy="778548"/>
          </a:xfrm>
          <a:prstGeom prst="round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latin typeface="Lucida Bright" panose="02040602050505020304" pitchFamily="18" charset="0"/>
              </a:rPr>
              <a:t>Materials and Methods</a:t>
            </a:r>
            <a:endParaRPr lang="en-US" sz="5000" dirty="0">
              <a:latin typeface="Lucida Bright" panose="02040602050505020304" pitchFamily="18" charset="0"/>
            </a:endParaRPr>
          </a:p>
        </p:txBody>
      </p:sp>
      <p:sp>
        <p:nvSpPr>
          <p:cNvPr id="20" name="Round Diagonal Corner Rectangle 19"/>
          <p:cNvSpPr/>
          <p:nvPr/>
        </p:nvSpPr>
        <p:spPr>
          <a:xfrm>
            <a:off x="196716" y="28267720"/>
            <a:ext cx="11198624" cy="7622480"/>
          </a:xfrm>
          <a:prstGeom prst="round2DiagRect">
            <a:avLst/>
          </a:prstGeom>
          <a:solidFill>
            <a:schemeClr val="accent2">
              <a:lumMod val="40000"/>
              <a:lumOff val="6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73768" y="28814233"/>
            <a:ext cx="10513279" cy="6001643"/>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This study is the compilation of both fieldwork and laboratory analysis. The entire methodology applied to the study can be outlined by the following way:</a:t>
            </a: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Collection and preservation of samples</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Preparation of samples through drying and sieving</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Picking of microforams and microphotography by SEM (Scanning Electronic Microscope) and Leica EZ4e microscope.</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Identification of species based on international guidelines</a:t>
            </a: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Radiocarbon dating of some selected samples</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Paleoenvironmental investigations and sea-level reconstruction.</a:t>
            </a: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endParaRPr lang="en-US" sz="2400" dirty="0">
              <a:latin typeface="Times New Roman" panose="02020603050405020304" pitchFamily="18" charset="0"/>
              <a:cs typeface="Times New Roman" panose="02020603050405020304" pitchFamily="18" charset="0"/>
            </a:endParaRPr>
          </a:p>
        </p:txBody>
      </p:sp>
      <p:sp>
        <p:nvSpPr>
          <p:cNvPr id="22" name="Rounded Rectangle 21"/>
          <p:cNvSpPr/>
          <p:nvPr/>
        </p:nvSpPr>
        <p:spPr>
          <a:xfrm>
            <a:off x="11678531" y="3400561"/>
            <a:ext cx="12641932" cy="789933"/>
          </a:xfrm>
          <a:prstGeom prst="round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latin typeface="Lucida Bright" panose="02040602050505020304" pitchFamily="18" charset="0"/>
              </a:rPr>
              <a:t>Results: Taxonomy</a:t>
            </a:r>
            <a:endParaRPr lang="en-US" sz="5000" dirty="0">
              <a:latin typeface="Lucida Bright" panose="02040602050505020304" pitchFamily="18" charset="0"/>
            </a:endParaRPr>
          </a:p>
        </p:txBody>
      </p:sp>
      <p:sp>
        <p:nvSpPr>
          <p:cNvPr id="24" name="TextBox 23"/>
          <p:cNvSpPr txBox="1"/>
          <p:nvPr/>
        </p:nvSpPr>
        <p:spPr>
          <a:xfrm>
            <a:off x="11723230" y="4540531"/>
            <a:ext cx="12596602" cy="830997"/>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A total of 51 species representing 40 genera and 35 families were recorded throughout the study. Most of them are benthic.</a:t>
            </a:r>
            <a:r>
              <a:rPr lang="en-US" sz="2400" dirty="0" smtClean="0">
                <a:latin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a:t>
            </a:r>
            <a:r>
              <a:rPr lang="en-US" sz="2400" dirty="0" smtClean="0">
                <a:latin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SEM plates of the recorded species are as follows:</a:t>
            </a:r>
            <a:endParaRPr lang="en-US" sz="24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11639516" y="11777419"/>
            <a:ext cx="5662970" cy="1569660"/>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1 </a:t>
            </a:r>
            <a:r>
              <a:rPr lang="en-US" sz="1600" i="1" dirty="0">
                <a:latin typeface="Times New Roman" panose="02020603050405020304" pitchFamily="18" charset="0"/>
                <a:cs typeface="Times New Roman" panose="02020603050405020304" pitchFamily="18" charset="0"/>
              </a:rPr>
              <a:t>Operculina granulosa; </a:t>
            </a:r>
            <a:r>
              <a:rPr lang="en-US" sz="1600" dirty="0">
                <a:latin typeface="Times New Roman" panose="02020603050405020304" pitchFamily="18" charset="0"/>
                <a:cs typeface="Times New Roman" panose="02020603050405020304" pitchFamily="18" charset="0"/>
              </a:rPr>
              <a:t>2 </a:t>
            </a:r>
            <a:r>
              <a:rPr lang="en-US" sz="1600" i="1" dirty="0">
                <a:latin typeface="Times New Roman" panose="02020603050405020304" pitchFamily="18" charset="0"/>
                <a:cs typeface="Times New Roman" panose="02020603050405020304" pitchFamily="18" charset="0"/>
              </a:rPr>
              <a:t>Elphidium lessonii; </a:t>
            </a:r>
            <a:r>
              <a:rPr lang="en-US" sz="1600" dirty="0">
                <a:latin typeface="Times New Roman" panose="02020603050405020304" pitchFamily="18" charset="0"/>
                <a:cs typeface="Times New Roman" panose="02020603050405020304" pitchFamily="18" charset="0"/>
              </a:rPr>
              <a:t>3 </a:t>
            </a:r>
            <a:r>
              <a:rPr lang="en-US" sz="1600" i="1" dirty="0">
                <a:latin typeface="Times New Roman" panose="02020603050405020304" pitchFamily="18" charset="0"/>
                <a:cs typeface="Times New Roman" panose="02020603050405020304" pitchFamily="18" charset="0"/>
              </a:rPr>
              <a:t>Trochammina arenosa; </a:t>
            </a:r>
            <a:r>
              <a:rPr lang="en-US" sz="1600" dirty="0">
                <a:latin typeface="Times New Roman" panose="02020603050405020304" pitchFamily="18" charset="0"/>
                <a:cs typeface="Times New Roman" panose="02020603050405020304" pitchFamily="18" charset="0"/>
              </a:rPr>
              <a:t>4 </a:t>
            </a:r>
            <a:r>
              <a:rPr lang="en-US" sz="1600" i="1" dirty="0">
                <a:latin typeface="Times New Roman" panose="02020603050405020304" pitchFamily="18" charset="0"/>
                <a:cs typeface="Times New Roman" panose="02020603050405020304" pitchFamily="18" charset="0"/>
              </a:rPr>
              <a:t>Quinquloculina seminula; </a:t>
            </a:r>
            <a:r>
              <a:rPr lang="en-US" sz="1600" dirty="0">
                <a:latin typeface="Times New Roman" panose="02020603050405020304" pitchFamily="18" charset="0"/>
                <a:cs typeface="Times New Roman" panose="02020603050405020304" pitchFamily="18" charset="0"/>
              </a:rPr>
              <a:t>5 </a:t>
            </a:r>
            <a:r>
              <a:rPr lang="en-US" sz="1600" i="1" dirty="0">
                <a:latin typeface="Times New Roman" panose="02020603050405020304" pitchFamily="18" charset="0"/>
                <a:cs typeface="Times New Roman" panose="02020603050405020304" pitchFamily="18" charset="0"/>
              </a:rPr>
              <a:t>Pseudomassilina australi </a:t>
            </a:r>
            <a:r>
              <a:rPr lang="en-US" sz="1600" dirty="0">
                <a:latin typeface="Times New Roman" panose="02020603050405020304" pitchFamily="18" charset="0"/>
                <a:cs typeface="Times New Roman" panose="02020603050405020304" pitchFamily="18" charset="0"/>
              </a:rPr>
              <a:t>6 </a:t>
            </a:r>
            <a:r>
              <a:rPr lang="en-US" sz="1600" i="1" dirty="0">
                <a:latin typeface="Times New Roman" panose="02020603050405020304" pitchFamily="18" charset="0"/>
                <a:cs typeface="Times New Roman" panose="02020603050405020304" pitchFamily="18" charset="0"/>
              </a:rPr>
              <a:t>Eponoides repundus; </a:t>
            </a:r>
            <a:r>
              <a:rPr lang="en-US" sz="1600" dirty="0">
                <a:latin typeface="Times New Roman" panose="02020603050405020304" pitchFamily="18" charset="0"/>
                <a:cs typeface="Times New Roman" panose="02020603050405020304" pitchFamily="18" charset="0"/>
              </a:rPr>
              <a:t>7, 8</a:t>
            </a:r>
            <a:r>
              <a:rPr lang="en-US" sz="1600" i="1" dirty="0">
                <a:latin typeface="Times New Roman" panose="02020603050405020304" pitchFamily="18" charset="0"/>
                <a:cs typeface="Times New Roman" panose="02020603050405020304" pitchFamily="18" charset="0"/>
              </a:rPr>
              <a:t> Cibicides refulgens; </a:t>
            </a:r>
            <a:r>
              <a:rPr lang="en-US" sz="1600" dirty="0">
                <a:latin typeface="Times New Roman" panose="02020603050405020304" pitchFamily="18" charset="0"/>
                <a:cs typeface="Times New Roman" panose="02020603050405020304" pitchFamily="18" charset="0"/>
              </a:rPr>
              <a:t>9 </a:t>
            </a:r>
            <a:r>
              <a:rPr lang="en-US" sz="1600" i="1" dirty="0">
                <a:latin typeface="Times New Roman" panose="02020603050405020304" pitchFamily="18" charset="0"/>
                <a:cs typeface="Times New Roman" panose="02020603050405020304" pitchFamily="18" charset="0"/>
              </a:rPr>
              <a:t>Trilocurena circularis; </a:t>
            </a:r>
            <a:r>
              <a:rPr lang="en-US" sz="1600" dirty="0">
                <a:latin typeface="Times New Roman" panose="02020603050405020304" pitchFamily="18" charset="0"/>
                <a:cs typeface="Times New Roman" panose="02020603050405020304" pitchFamily="18" charset="0"/>
              </a:rPr>
              <a:t>10</a:t>
            </a:r>
            <a:r>
              <a:rPr lang="en-US" sz="1600" i="1" dirty="0">
                <a:latin typeface="Times New Roman" panose="02020603050405020304" pitchFamily="18" charset="0"/>
                <a:cs typeface="Times New Roman" panose="02020603050405020304" pitchFamily="18" charset="0"/>
              </a:rPr>
              <a:t> Robulus macrodiscus; </a:t>
            </a:r>
            <a:r>
              <a:rPr lang="en-US" sz="1600" dirty="0">
                <a:latin typeface="Times New Roman" panose="02020603050405020304" pitchFamily="18" charset="0"/>
                <a:cs typeface="Times New Roman" panose="02020603050405020304" pitchFamily="18" charset="0"/>
              </a:rPr>
              <a:t>11</a:t>
            </a:r>
            <a:r>
              <a:rPr lang="en-US" sz="1600" i="1" dirty="0">
                <a:latin typeface="Times New Roman" panose="02020603050405020304" pitchFamily="18" charset="0"/>
                <a:cs typeface="Times New Roman" panose="02020603050405020304" pitchFamily="18" charset="0"/>
              </a:rPr>
              <a:t> Discorbis vesicularis; </a:t>
            </a:r>
            <a:r>
              <a:rPr lang="en-US" sz="1600" dirty="0">
                <a:latin typeface="Times New Roman" panose="02020603050405020304" pitchFamily="18" charset="0"/>
                <a:cs typeface="Times New Roman" panose="02020603050405020304" pitchFamily="18" charset="0"/>
              </a:rPr>
              <a:t>12</a:t>
            </a:r>
            <a:r>
              <a:rPr lang="en-US" sz="1600" i="1" dirty="0">
                <a:latin typeface="Times New Roman" panose="02020603050405020304" pitchFamily="18" charset="0"/>
                <a:cs typeface="Times New Roman" panose="02020603050405020304" pitchFamily="18" charset="0"/>
              </a:rPr>
              <a:t> Astrorhiza arenaris; </a:t>
            </a:r>
            <a:r>
              <a:rPr lang="en-US" sz="1600" dirty="0">
                <a:latin typeface="Times New Roman" panose="02020603050405020304" pitchFamily="18" charset="0"/>
                <a:cs typeface="Times New Roman" panose="02020603050405020304" pitchFamily="18" charset="0"/>
              </a:rPr>
              <a:t>13</a:t>
            </a:r>
            <a:r>
              <a:rPr lang="en-US" sz="1600" i="1" dirty="0">
                <a:latin typeface="Times New Roman" panose="02020603050405020304" pitchFamily="18" charset="0"/>
                <a:cs typeface="Times New Roman" panose="02020603050405020304" pitchFamily="18" charset="0"/>
              </a:rPr>
              <a:t> Cyclammina cancellata; </a:t>
            </a:r>
            <a:r>
              <a:rPr lang="en-US" sz="1600" dirty="0">
                <a:latin typeface="Times New Roman" panose="02020603050405020304" pitchFamily="18" charset="0"/>
                <a:cs typeface="Times New Roman" panose="02020603050405020304" pitchFamily="18" charset="0"/>
              </a:rPr>
              <a:t>14 </a:t>
            </a:r>
            <a:r>
              <a:rPr lang="en-US" sz="1600" i="1" dirty="0">
                <a:latin typeface="Times New Roman" panose="02020603050405020304" pitchFamily="18" charset="0"/>
                <a:cs typeface="Times New Roman" panose="02020603050405020304" pitchFamily="18" charset="0"/>
              </a:rPr>
              <a:t>Cibicides refulgens; </a:t>
            </a:r>
            <a:r>
              <a:rPr lang="en-US" sz="1600" dirty="0">
                <a:latin typeface="Times New Roman" panose="02020603050405020304" pitchFamily="18" charset="0"/>
                <a:cs typeface="Times New Roman" panose="02020603050405020304" pitchFamily="18" charset="0"/>
              </a:rPr>
              <a:t>15 </a:t>
            </a:r>
            <a:r>
              <a:rPr lang="en-US" sz="1600" i="1" dirty="0">
                <a:latin typeface="Times New Roman" panose="02020603050405020304" pitchFamily="18" charset="0"/>
                <a:cs typeface="Times New Roman" panose="02020603050405020304" pitchFamily="18" charset="0"/>
              </a:rPr>
              <a:t>Elphidiella arcctica</a:t>
            </a:r>
            <a:endParaRPr lang="en-US" sz="1600" dirty="0">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9515" y="5922949"/>
            <a:ext cx="5662971" cy="5635651"/>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7556" y="5940653"/>
            <a:ext cx="6265914" cy="5635651"/>
          </a:xfrm>
          <a:prstGeom prst="rect">
            <a:avLst/>
          </a:prstGeom>
        </p:spPr>
      </p:pic>
      <p:sp>
        <p:nvSpPr>
          <p:cNvPr id="1024" name="TextBox 1023"/>
          <p:cNvSpPr txBox="1"/>
          <p:nvPr/>
        </p:nvSpPr>
        <p:spPr>
          <a:xfrm>
            <a:off x="17847556" y="11745668"/>
            <a:ext cx="6265914" cy="1446550"/>
          </a:xfrm>
          <a:prstGeom prst="rect">
            <a:avLst/>
          </a:prstGeom>
          <a:noFill/>
        </p:spPr>
        <p:txBody>
          <a:bodyPr wrap="square" rtlCol="0">
            <a:spAutoFit/>
          </a:bodyPr>
          <a:lstStyle/>
          <a:p>
            <a:pPr algn="just"/>
            <a:r>
              <a:rPr lang="en-US" sz="2200" dirty="0" smtClean="0">
                <a:latin typeface="Times New Roman" panose="02020603050405020304" pitchFamily="18" charset="0"/>
                <a:cs typeface="Times New Roman" panose="02020603050405020304" pitchFamily="18" charset="0"/>
              </a:rPr>
              <a:t>1</a:t>
            </a:r>
            <a:r>
              <a:rPr lang="en-US" sz="2200" i="1" dirty="0" smtClean="0">
                <a:latin typeface="Times New Roman" panose="02020603050405020304" pitchFamily="18" charset="0"/>
                <a:cs typeface="Times New Roman" panose="02020603050405020304" pitchFamily="18" charset="0"/>
              </a:rPr>
              <a:t> Astrorhiza arenaris; </a:t>
            </a:r>
            <a:r>
              <a:rPr lang="en-US" sz="2200" dirty="0" smtClean="0">
                <a:latin typeface="Times New Roman" panose="02020603050405020304" pitchFamily="18" charset="0"/>
                <a:cs typeface="Times New Roman" panose="02020603050405020304" pitchFamily="18" charset="0"/>
              </a:rPr>
              <a:t>2, 8</a:t>
            </a:r>
            <a:r>
              <a:rPr lang="en-US" sz="2200" i="1" dirty="0" smtClean="0">
                <a:latin typeface="Times New Roman" panose="02020603050405020304" pitchFamily="18" charset="0"/>
                <a:cs typeface="Times New Roman" panose="02020603050405020304" pitchFamily="18" charset="0"/>
              </a:rPr>
              <a:t> Operculina granulosa; </a:t>
            </a:r>
            <a:r>
              <a:rPr lang="en-US" sz="2200" dirty="0" smtClean="0">
                <a:latin typeface="Times New Roman" panose="02020603050405020304" pitchFamily="18" charset="0"/>
                <a:cs typeface="Times New Roman" panose="02020603050405020304" pitchFamily="18" charset="0"/>
              </a:rPr>
              <a:t>3 </a:t>
            </a:r>
            <a:r>
              <a:rPr lang="en-US" sz="2200" i="1" dirty="0" smtClean="0">
                <a:latin typeface="Times New Roman" panose="02020603050405020304" pitchFamily="18" charset="0"/>
                <a:cs typeface="Times New Roman" panose="02020603050405020304" pitchFamily="18" charset="0"/>
              </a:rPr>
              <a:t>Elphidium lessonii; </a:t>
            </a:r>
            <a:r>
              <a:rPr lang="en-US" sz="2200" dirty="0" smtClean="0">
                <a:latin typeface="Times New Roman" panose="02020603050405020304" pitchFamily="18" charset="0"/>
                <a:cs typeface="Times New Roman" panose="02020603050405020304" pitchFamily="18" charset="0"/>
              </a:rPr>
              <a:t>4</a:t>
            </a:r>
            <a:r>
              <a:rPr lang="en-US" sz="2200" i="1" dirty="0" smtClean="0">
                <a:latin typeface="Times New Roman" panose="02020603050405020304" pitchFamily="18" charset="0"/>
                <a:cs typeface="Times New Roman" panose="02020603050405020304" pitchFamily="18" charset="0"/>
              </a:rPr>
              <a:t> Discorbis vesicularis; </a:t>
            </a:r>
            <a:r>
              <a:rPr lang="en-US" sz="2200" dirty="0" smtClean="0">
                <a:latin typeface="Times New Roman" panose="02020603050405020304" pitchFamily="18" charset="0"/>
                <a:cs typeface="Times New Roman" panose="02020603050405020304" pitchFamily="18" charset="0"/>
              </a:rPr>
              <a:t>5</a:t>
            </a:r>
            <a:r>
              <a:rPr lang="en-US" sz="2200" i="1" dirty="0" smtClean="0">
                <a:latin typeface="Times New Roman" panose="02020603050405020304" pitchFamily="18" charset="0"/>
                <a:cs typeface="Times New Roman" panose="02020603050405020304" pitchFamily="18" charset="0"/>
              </a:rPr>
              <a:t> Cyclammina cancellata; </a:t>
            </a:r>
            <a:r>
              <a:rPr lang="en-US" sz="2200" dirty="0" smtClean="0">
                <a:latin typeface="Times New Roman" panose="02020603050405020304" pitchFamily="18" charset="0"/>
                <a:cs typeface="Times New Roman" panose="02020603050405020304" pitchFamily="18" charset="0"/>
              </a:rPr>
              <a:t>7</a:t>
            </a:r>
            <a:r>
              <a:rPr lang="en-US" sz="2200" i="1" dirty="0" smtClean="0">
                <a:latin typeface="Times New Roman" panose="02020603050405020304" pitchFamily="18" charset="0"/>
                <a:cs typeface="Times New Roman" panose="02020603050405020304" pitchFamily="18" charset="0"/>
              </a:rPr>
              <a:t> Trochammina proteus; </a:t>
            </a:r>
            <a:r>
              <a:rPr lang="en-US" sz="2200" dirty="0" smtClean="0">
                <a:latin typeface="Times New Roman" panose="02020603050405020304" pitchFamily="18" charset="0"/>
                <a:cs typeface="Times New Roman" panose="02020603050405020304" pitchFamily="18" charset="0"/>
              </a:rPr>
              <a:t>9, 11, 13</a:t>
            </a:r>
            <a:r>
              <a:rPr lang="en-US" sz="2200" i="1" dirty="0" smtClean="0">
                <a:latin typeface="Times New Roman" panose="02020603050405020304" pitchFamily="18" charset="0"/>
                <a:cs typeface="Times New Roman" panose="02020603050405020304" pitchFamily="18" charset="0"/>
              </a:rPr>
              <a:t> Cibicides refulgens; </a:t>
            </a:r>
            <a:r>
              <a:rPr lang="en-US" sz="2200" dirty="0" smtClean="0">
                <a:latin typeface="Times New Roman" panose="02020603050405020304" pitchFamily="18" charset="0"/>
                <a:cs typeface="Times New Roman" panose="02020603050405020304" pitchFamily="18" charset="0"/>
              </a:rPr>
              <a:t>14, 15</a:t>
            </a:r>
            <a:r>
              <a:rPr lang="en-US" sz="2200" i="1" dirty="0" smtClean="0">
                <a:latin typeface="Times New Roman" panose="02020603050405020304" pitchFamily="18" charset="0"/>
                <a:cs typeface="Times New Roman" panose="02020603050405020304" pitchFamily="18" charset="0"/>
              </a:rPr>
              <a:t> Massilina sp.</a:t>
            </a:r>
            <a:endParaRPr lang="en-US" sz="2200" dirty="0">
              <a:latin typeface="Times New Roman" panose="02020603050405020304" pitchFamily="18" charset="0"/>
              <a:cs typeface="Times New Roman" panose="02020603050405020304" pitchFamily="18" charset="0"/>
            </a:endParaRPr>
          </a:p>
        </p:txBody>
      </p:sp>
      <p:pic>
        <p:nvPicPr>
          <p:cNvPr id="1040" name="Picture 10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4499" y="13762665"/>
            <a:ext cx="5662971" cy="5655749"/>
          </a:xfrm>
          <a:prstGeom prst="rect">
            <a:avLst/>
          </a:prstGeom>
        </p:spPr>
      </p:pic>
      <p:sp>
        <p:nvSpPr>
          <p:cNvPr id="1041" name="TextBox 1040"/>
          <p:cNvSpPr txBox="1"/>
          <p:nvPr/>
        </p:nvSpPr>
        <p:spPr>
          <a:xfrm>
            <a:off x="11724499" y="19632668"/>
            <a:ext cx="5662972" cy="2123658"/>
          </a:xfrm>
          <a:prstGeom prst="rect">
            <a:avLst/>
          </a:prstGeom>
          <a:noFill/>
        </p:spPr>
        <p:txBody>
          <a:bodyPr wrap="square" rtlCol="0">
            <a:spAutoFit/>
          </a:bodyPr>
          <a:lstStyle/>
          <a:p>
            <a:pPr algn="just"/>
            <a:r>
              <a:rPr lang="en-US" sz="2200" i="1" dirty="0">
                <a:latin typeface="Times New Roman" panose="02020603050405020304" pitchFamily="18" charset="0"/>
                <a:cs typeface="Times New Roman" panose="02020603050405020304" pitchFamily="18" charset="0"/>
              </a:rPr>
              <a:t>2 Discorbis vesicularis; 3 Operculina granulosa; 4 Trilocurena circularis; 5, 11  Elphidium lessonii; 6,7 Nonion labradoricum; 8,9 Trilocurena circularis; 10, 13, 14 Discorbis vesicularis; 11 Elphidium lessonii; 12 Astrorhiza arenaria; 15 Massilina secans.</a:t>
            </a:r>
            <a:endParaRPr lang="en-US" sz="2200" dirty="0">
              <a:latin typeface="Times New Roman" panose="02020603050405020304" pitchFamily="18" charset="0"/>
              <a:cs typeface="Times New Roman" panose="02020603050405020304" pitchFamily="18" charset="0"/>
            </a:endParaRPr>
          </a:p>
        </p:txBody>
      </p:sp>
      <p:pic>
        <p:nvPicPr>
          <p:cNvPr id="1042" name="Picture 10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47556" y="13762665"/>
            <a:ext cx="6265913" cy="5655749"/>
          </a:xfrm>
          <a:prstGeom prst="rect">
            <a:avLst/>
          </a:prstGeom>
        </p:spPr>
      </p:pic>
      <p:sp>
        <p:nvSpPr>
          <p:cNvPr id="1043" name="TextBox 1042"/>
          <p:cNvSpPr txBox="1"/>
          <p:nvPr/>
        </p:nvSpPr>
        <p:spPr>
          <a:xfrm>
            <a:off x="17847556" y="19594320"/>
            <a:ext cx="6265913" cy="1785104"/>
          </a:xfrm>
          <a:prstGeom prst="rect">
            <a:avLst/>
          </a:prstGeom>
          <a:no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1 </a:t>
            </a:r>
            <a:r>
              <a:rPr lang="en-US" sz="2200" i="1" dirty="0">
                <a:latin typeface="Times New Roman" panose="02020603050405020304" pitchFamily="18" charset="0"/>
                <a:cs typeface="Times New Roman" panose="02020603050405020304" pitchFamily="18" charset="0"/>
              </a:rPr>
              <a:t>Trilocurena circularis; </a:t>
            </a:r>
            <a:r>
              <a:rPr lang="en-US" sz="2200" dirty="0">
                <a:latin typeface="Times New Roman" panose="02020603050405020304" pitchFamily="18" charset="0"/>
                <a:cs typeface="Times New Roman" panose="02020603050405020304" pitchFamily="18" charset="0"/>
              </a:rPr>
              <a:t>2 </a:t>
            </a:r>
            <a:r>
              <a:rPr lang="en-US" sz="2200" i="1" dirty="0">
                <a:latin typeface="Times New Roman" panose="02020603050405020304" pitchFamily="18" charset="0"/>
                <a:cs typeface="Times New Roman" panose="02020603050405020304" pitchFamily="18" charset="0"/>
              </a:rPr>
              <a:t>Nonion labradoricum; </a:t>
            </a:r>
            <a:r>
              <a:rPr lang="en-US" sz="2200" dirty="0">
                <a:latin typeface="Times New Roman" panose="02020603050405020304" pitchFamily="18" charset="0"/>
                <a:cs typeface="Times New Roman" panose="02020603050405020304" pitchFamily="18" charset="0"/>
              </a:rPr>
              <a:t>3 </a:t>
            </a:r>
            <a:r>
              <a:rPr lang="en-US" sz="2200" i="1" dirty="0">
                <a:latin typeface="Times New Roman" panose="02020603050405020304" pitchFamily="18" charset="0"/>
                <a:cs typeface="Times New Roman" panose="02020603050405020304" pitchFamily="18" charset="0"/>
              </a:rPr>
              <a:t>Quinquloculina seminula; </a:t>
            </a:r>
            <a:r>
              <a:rPr lang="en-US" sz="2200" dirty="0">
                <a:latin typeface="Times New Roman" panose="02020603050405020304" pitchFamily="18" charset="0"/>
                <a:cs typeface="Times New Roman" panose="02020603050405020304" pitchFamily="18" charset="0"/>
              </a:rPr>
              <a:t>4, 5, 6</a:t>
            </a:r>
            <a:r>
              <a:rPr lang="en-US" sz="2200" i="1" dirty="0">
                <a:latin typeface="Times New Roman" panose="02020603050405020304" pitchFamily="18" charset="0"/>
                <a:cs typeface="Times New Roman" panose="02020603050405020304" pitchFamily="18" charset="0"/>
              </a:rPr>
              <a:t> Discorbis vesicularis; </a:t>
            </a:r>
            <a:r>
              <a:rPr lang="en-US" sz="2200" dirty="0">
                <a:latin typeface="Times New Roman" panose="02020603050405020304" pitchFamily="18" charset="0"/>
                <a:cs typeface="Times New Roman" panose="02020603050405020304" pitchFamily="18" charset="0"/>
              </a:rPr>
              <a:t>7 </a:t>
            </a:r>
            <a:r>
              <a:rPr lang="en-US" sz="2200" i="1" dirty="0">
                <a:latin typeface="Times New Roman" panose="02020603050405020304" pitchFamily="18" charset="0"/>
                <a:cs typeface="Times New Roman" panose="02020603050405020304" pitchFamily="18" charset="0"/>
              </a:rPr>
              <a:t>Cibicides refulgens; </a:t>
            </a:r>
            <a:r>
              <a:rPr lang="en-US" sz="2200" dirty="0">
                <a:latin typeface="Times New Roman" panose="02020603050405020304" pitchFamily="18" charset="0"/>
                <a:cs typeface="Times New Roman" panose="02020603050405020304" pitchFamily="18" charset="0"/>
              </a:rPr>
              <a:t>8, 9</a:t>
            </a:r>
            <a:r>
              <a:rPr lang="en-US" sz="2200" i="1" dirty="0">
                <a:latin typeface="Times New Roman" panose="02020603050405020304" pitchFamily="18" charset="0"/>
                <a:cs typeface="Times New Roman" panose="02020603050405020304" pitchFamily="18" charset="0"/>
              </a:rPr>
              <a:t> Cyclammina cancellata; </a:t>
            </a:r>
            <a:r>
              <a:rPr lang="en-US" sz="2200" dirty="0">
                <a:latin typeface="Times New Roman" panose="02020603050405020304" pitchFamily="18" charset="0"/>
                <a:cs typeface="Times New Roman" panose="02020603050405020304" pitchFamily="18" charset="0"/>
              </a:rPr>
              <a:t>11</a:t>
            </a:r>
            <a:r>
              <a:rPr lang="en-US" sz="2200" i="1" dirty="0">
                <a:latin typeface="Times New Roman" panose="02020603050405020304" pitchFamily="18" charset="0"/>
                <a:cs typeface="Times New Roman" panose="02020603050405020304" pitchFamily="18" charset="0"/>
              </a:rPr>
              <a:t> Elphidium lessonii; </a:t>
            </a:r>
            <a:r>
              <a:rPr lang="en-US" sz="2200" dirty="0">
                <a:latin typeface="Times New Roman" panose="02020603050405020304" pitchFamily="18" charset="0"/>
                <a:cs typeface="Times New Roman" panose="02020603050405020304" pitchFamily="18" charset="0"/>
              </a:rPr>
              <a:t>12 </a:t>
            </a:r>
            <a:r>
              <a:rPr lang="en-US" sz="2200" i="1" dirty="0">
                <a:latin typeface="Times New Roman" panose="02020603050405020304" pitchFamily="18" charset="0"/>
                <a:cs typeface="Times New Roman" panose="02020603050405020304" pitchFamily="18" charset="0"/>
              </a:rPr>
              <a:t>Trilocurena circularis; </a:t>
            </a:r>
            <a:r>
              <a:rPr lang="en-US" sz="2200" dirty="0">
                <a:latin typeface="Times New Roman" panose="02020603050405020304" pitchFamily="18" charset="0"/>
                <a:cs typeface="Times New Roman" panose="02020603050405020304" pitchFamily="18" charset="0"/>
              </a:rPr>
              <a:t>14, 15</a:t>
            </a:r>
            <a:r>
              <a:rPr lang="en-US" sz="2200" i="1" dirty="0">
                <a:latin typeface="Times New Roman" panose="02020603050405020304" pitchFamily="18" charset="0"/>
                <a:cs typeface="Times New Roman" panose="02020603050405020304" pitchFamily="18" charset="0"/>
              </a:rPr>
              <a:t> Trochammina inflatus.</a:t>
            </a:r>
            <a:endParaRPr lang="en-US" sz="22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11639515" y="27456642"/>
            <a:ext cx="12643763" cy="736171"/>
          </a:xfrm>
          <a:prstGeom prst="round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latin typeface="Lucida Bright" panose="02040602050505020304" pitchFamily="18" charset="0"/>
              </a:rPr>
              <a:t>Results: Paleoenvironmental findings </a:t>
            </a:r>
            <a:endParaRPr lang="en-US" sz="5000" dirty="0">
              <a:latin typeface="Lucida Bright" panose="02040602050505020304" pitchFamily="18" charset="0"/>
            </a:endParaRPr>
          </a:p>
        </p:txBody>
      </p:sp>
      <p:pic>
        <p:nvPicPr>
          <p:cNvPr id="9" name="Picture 8"/>
          <p:cNvPicPr>
            <a:picLocks noChangeAspect="1"/>
          </p:cNvPicPr>
          <p:nvPr/>
        </p:nvPicPr>
        <p:blipFill>
          <a:blip r:embed="rId6"/>
          <a:stretch>
            <a:fillRect/>
          </a:stretch>
        </p:blipFill>
        <p:spPr>
          <a:xfrm>
            <a:off x="16899620" y="28425588"/>
            <a:ext cx="7383657" cy="2895006"/>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23" name="Picture 22"/>
          <p:cNvPicPr>
            <a:picLocks noChangeAspect="1"/>
          </p:cNvPicPr>
          <p:nvPr/>
        </p:nvPicPr>
        <p:blipFill>
          <a:blip r:embed="rId7"/>
          <a:stretch>
            <a:fillRect/>
          </a:stretch>
        </p:blipFill>
        <p:spPr>
          <a:xfrm>
            <a:off x="16899620" y="31410763"/>
            <a:ext cx="7383657" cy="3673822"/>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cxnSp>
        <p:nvCxnSpPr>
          <p:cNvPr id="33" name="Straight Arrow Connector 32"/>
          <p:cNvCxnSpPr/>
          <p:nvPr/>
        </p:nvCxnSpPr>
        <p:spPr>
          <a:xfrm flipH="1">
            <a:off x="21785179" y="30806659"/>
            <a:ext cx="1634532" cy="31385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1164706" y="30806659"/>
            <a:ext cx="2073157" cy="1676748"/>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5" name="TextBox 34"/>
          <p:cNvSpPr txBox="1"/>
          <p:nvPr/>
        </p:nvSpPr>
        <p:spPr>
          <a:xfrm>
            <a:off x="16716228" y="35262094"/>
            <a:ext cx="7514602" cy="461665"/>
          </a:xfrm>
          <a:prstGeom prst="rect">
            <a:avLst/>
          </a:prstGeom>
          <a:noFill/>
        </p:spPr>
        <p:txBody>
          <a:bodyPr wrap="square" rtlCol="0">
            <a:spAutoFit/>
          </a:bodyPr>
          <a:lstStyle/>
          <a:p>
            <a:pPr algn="ct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Figure 3</a:t>
            </a:r>
            <a:r>
              <a:rPr lang="en-US" sz="2400" dirty="0" smtClean="0">
                <a:latin typeface="Times New Roman" panose="02020603050405020304" pitchFamily="18" charset="0"/>
                <a:cs typeface="Times New Roman" panose="02020603050405020304" pitchFamily="18" charset="0"/>
              </a:rPr>
              <a:t>: Paleoenvironment from Relative abundance.</a:t>
            </a:r>
            <a:endParaRPr lang="en-US" sz="24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11809328" y="29301019"/>
            <a:ext cx="4777326" cy="4154984"/>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The top right figure is the schematic diagram of diagnostic foraminiferal species from marsh to abyssal plain introduced by Saraswati 2016 and the bottom right figure is the relative abundance chart of the most indicative species derived from this study. The correlation of these two figures reveal the study area shows marsh to inner shelf Paleoenvironment.</a:t>
            </a:r>
            <a:endParaRPr lang="en-US" sz="2400" dirty="0">
              <a:latin typeface="Times New Roman" panose="02020603050405020304" pitchFamily="18" charset="0"/>
              <a:cs typeface="Times New Roman" panose="02020603050405020304" pitchFamily="18" charset="0"/>
            </a:endParaRPr>
          </a:p>
        </p:txBody>
      </p:sp>
      <p:pic>
        <p:nvPicPr>
          <p:cNvPr id="37" name="Picture 36"/>
          <p:cNvPicPr>
            <a:picLocks noChangeAspect="1"/>
          </p:cNvPicPr>
          <p:nvPr/>
        </p:nvPicPr>
        <p:blipFill>
          <a:blip r:embed="rId8"/>
          <a:stretch>
            <a:fillRect/>
          </a:stretch>
        </p:blipFill>
        <p:spPr>
          <a:xfrm>
            <a:off x="11894308" y="21843506"/>
            <a:ext cx="12388970" cy="5032421"/>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38" name="TextBox 37"/>
          <p:cNvSpPr txBox="1"/>
          <p:nvPr/>
        </p:nvSpPr>
        <p:spPr>
          <a:xfrm>
            <a:off x="11946756" y="26963549"/>
            <a:ext cx="12284074" cy="461665"/>
          </a:xfrm>
          <a:prstGeom prst="rect">
            <a:avLst/>
          </a:prstGeom>
          <a:noFill/>
        </p:spPr>
        <p:txBody>
          <a:bodyPr wrap="square" rtlCol="0">
            <a:spAutoFit/>
          </a:bodyPr>
          <a:lstStyle/>
          <a:p>
            <a:pPr algn="ct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Figure 2: </a:t>
            </a:r>
            <a:r>
              <a:rPr lang="en-US" sz="2400" dirty="0" smtClean="0">
                <a:latin typeface="Times New Roman" panose="02020603050405020304" pitchFamily="18" charset="0"/>
                <a:cs typeface="Times New Roman" panose="02020603050405020304" pitchFamily="18" charset="0"/>
              </a:rPr>
              <a:t>Area wise assemblage zone.</a:t>
            </a:r>
            <a:endParaRPr lang="en-US" sz="2400" dirty="0">
              <a:latin typeface="Times New Roman" panose="02020603050405020304" pitchFamily="18" charset="0"/>
              <a:cs typeface="Times New Roman" panose="02020603050405020304" pitchFamily="18" charset="0"/>
            </a:endParaRPr>
          </a:p>
        </p:txBody>
      </p:sp>
      <p:sp>
        <p:nvSpPr>
          <p:cNvPr id="41" name="Rounded Rectangle 40"/>
          <p:cNvSpPr/>
          <p:nvPr/>
        </p:nvSpPr>
        <p:spPr>
          <a:xfrm>
            <a:off x="24508061" y="3437263"/>
            <a:ext cx="12493044" cy="753231"/>
          </a:xfrm>
          <a:prstGeom prst="round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latin typeface="Lucida Bright" panose="02040602050505020304" pitchFamily="18" charset="0"/>
              </a:rPr>
              <a:t>Paleoenvironmental findings cont’d</a:t>
            </a:r>
            <a:endParaRPr lang="en-US" sz="5000" dirty="0">
              <a:latin typeface="Lucida Bright" panose="02040602050505020304" pitchFamily="18" charset="0"/>
            </a:endParaRPr>
          </a:p>
        </p:txBody>
      </p:sp>
      <p:sp>
        <p:nvSpPr>
          <p:cNvPr id="42" name="TextBox 41"/>
          <p:cNvSpPr txBox="1"/>
          <p:nvPr/>
        </p:nvSpPr>
        <p:spPr>
          <a:xfrm>
            <a:off x="24561849" y="4236002"/>
            <a:ext cx="12493044" cy="830997"/>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The shell type ratios of the ten most representative samples (selected in terms of number of microforams recovered from each sample</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24447956" y="5091204"/>
            <a:ext cx="12361959" cy="461665"/>
          </a:xfrm>
          <a:prstGeom prst="rect">
            <a:avLst/>
          </a:prstGeom>
          <a:noFill/>
        </p:spPr>
        <p:txBody>
          <a:bodyPr wrap="square" rtlCol="0">
            <a:spAutoFit/>
          </a:bodyPr>
          <a:lstStyle/>
          <a:p>
            <a:pPr algn="ctr"/>
            <a:r>
              <a:rPr lang="en-US" sz="2400" dirty="0" smtClean="0">
                <a:solidFill>
                  <a:srgbClr val="0070C0"/>
                </a:solidFill>
                <a:latin typeface="Times New Roman" panose="02020603050405020304" pitchFamily="18" charset="0"/>
                <a:cs typeface="Times New Roman" panose="02020603050405020304" pitchFamily="18" charset="0"/>
              </a:rPr>
              <a:t>Table 1: </a:t>
            </a:r>
            <a:r>
              <a:rPr lang="en-US" sz="2400" dirty="0" smtClean="0">
                <a:latin typeface="Times New Roman" panose="02020603050405020304" pitchFamily="18" charset="0"/>
                <a:cs typeface="Times New Roman" panose="02020603050405020304" pitchFamily="18" charset="0"/>
              </a:rPr>
              <a:t>Shell type ratios of representative samples.</a:t>
            </a:r>
            <a:endParaRPr lang="en-US" sz="2400" dirty="0">
              <a:latin typeface="Times New Roman" panose="02020603050405020304" pitchFamily="18" charset="0"/>
              <a:cs typeface="Times New Roman" panose="02020603050405020304" pitchFamily="18" charset="0"/>
            </a:endParaRPr>
          </a:p>
        </p:txBody>
      </p:sp>
      <p:pic>
        <p:nvPicPr>
          <p:cNvPr id="46" name="Picture 45"/>
          <p:cNvPicPr>
            <a:picLocks noChangeAspect="1"/>
          </p:cNvPicPr>
          <p:nvPr/>
        </p:nvPicPr>
        <p:blipFill>
          <a:blip r:embed="rId9"/>
          <a:stretch>
            <a:fillRect/>
          </a:stretch>
        </p:blipFill>
        <p:spPr>
          <a:xfrm>
            <a:off x="24596246" y="12922482"/>
            <a:ext cx="12493044" cy="5957887"/>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52" name="TextBox 51"/>
          <p:cNvSpPr txBox="1"/>
          <p:nvPr/>
        </p:nvSpPr>
        <p:spPr>
          <a:xfrm>
            <a:off x="24527455" y="19023462"/>
            <a:ext cx="12493044" cy="1862048"/>
          </a:xfrm>
          <a:prstGeom prst="rect">
            <a:avLst/>
          </a:prstGeom>
          <a:noFill/>
        </p:spPr>
        <p:txBody>
          <a:bodyPr wrap="square" rtlCol="0">
            <a:spAutoFit/>
          </a:bodyPr>
          <a:lstStyle/>
          <a:p>
            <a:pPr algn="just"/>
            <a:r>
              <a:rPr lang="en-US" sz="2300" dirty="0" smtClean="0">
                <a:solidFill>
                  <a:schemeClr val="accent2">
                    <a:lumMod val="75000"/>
                  </a:schemeClr>
                </a:solidFill>
                <a:latin typeface="Times New Roman" panose="02020603050405020304" pitchFamily="18" charset="0"/>
                <a:cs typeface="Times New Roman" panose="02020603050405020304" pitchFamily="18" charset="0"/>
              </a:rPr>
              <a:t>Fig</a:t>
            </a:r>
            <a:r>
              <a:rPr lang="en-US" sz="2300" dirty="0">
                <a:solidFill>
                  <a:schemeClr val="accent2">
                    <a:lumMod val="75000"/>
                  </a:schemeClr>
                </a:solidFill>
                <a:latin typeface="Times New Roman" panose="02020603050405020304" pitchFamily="18" charset="0"/>
                <a:cs typeface="Times New Roman" panose="02020603050405020304" pitchFamily="18" charset="0"/>
              </a:rPr>
              <a:t> </a:t>
            </a:r>
            <a:r>
              <a:rPr lang="en-US" sz="2300" dirty="0" smtClean="0">
                <a:solidFill>
                  <a:schemeClr val="accent2">
                    <a:lumMod val="75000"/>
                  </a:schemeClr>
                </a:solidFill>
                <a:latin typeface="Times New Roman" panose="02020603050405020304" pitchFamily="18" charset="0"/>
                <a:cs typeface="Times New Roman" panose="02020603050405020304" pitchFamily="18" charset="0"/>
              </a:rPr>
              <a:t>4:</a:t>
            </a:r>
            <a:r>
              <a:rPr lang="en-US" sz="2300" dirty="0" smtClean="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Ternary plot of shell type ratios of  most abundant species for discrimination of marsh(whole field),marginal marine(grey), shelf seas(hatched) and deep sea(dotted) environments; Modified from Murray, 1976</a:t>
            </a:r>
            <a:r>
              <a:rPr lang="en-US" sz="2300" dirty="0" smtClean="0">
                <a:latin typeface="Times New Roman" panose="02020603050405020304" pitchFamily="18" charset="0"/>
                <a:cs typeface="Times New Roman" panose="02020603050405020304" pitchFamily="18" charset="0"/>
              </a:rPr>
              <a:t>. (Source: Saraswati, 2016).</a:t>
            </a:r>
            <a:endParaRPr lang="en-US" sz="2300" dirty="0">
              <a:latin typeface="Times New Roman" panose="02020603050405020304" pitchFamily="18" charset="0"/>
              <a:cs typeface="Times New Roman" panose="02020603050405020304" pitchFamily="18" charset="0"/>
            </a:endParaRPr>
          </a:p>
          <a:p>
            <a:pPr algn="just"/>
            <a:r>
              <a:rPr lang="en-US" sz="2300" dirty="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          = </a:t>
            </a:r>
            <a:r>
              <a:rPr lang="en-US" sz="2300" dirty="0">
                <a:latin typeface="Times New Roman" panose="02020603050405020304" pitchFamily="18" charset="0"/>
                <a:cs typeface="Times New Roman" panose="02020603050405020304" pitchFamily="18" charset="0"/>
              </a:rPr>
              <a:t>Samples from Inani and Himchari </a:t>
            </a:r>
            <a:r>
              <a:rPr lang="en-US" sz="2300" dirty="0" smtClean="0">
                <a:latin typeface="Times New Roman" panose="02020603050405020304" pitchFamily="18" charset="0"/>
                <a:cs typeface="Times New Roman" panose="02020603050405020304" pitchFamily="18" charset="0"/>
              </a:rPr>
              <a:t>region.</a:t>
            </a:r>
            <a:endParaRPr lang="en-US" sz="2300" dirty="0">
              <a:latin typeface="Times New Roman" panose="02020603050405020304" pitchFamily="18" charset="0"/>
              <a:cs typeface="Times New Roman" panose="02020603050405020304" pitchFamily="18" charset="0"/>
            </a:endParaRPr>
          </a:p>
          <a:p>
            <a:pPr algn="just"/>
            <a:r>
              <a:rPr lang="en-US" sz="2300" dirty="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          = </a:t>
            </a:r>
            <a:r>
              <a:rPr lang="en-US" sz="2300" dirty="0">
                <a:latin typeface="Times New Roman" panose="02020603050405020304" pitchFamily="18" charset="0"/>
                <a:cs typeface="Times New Roman" panose="02020603050405020304" pitchFamily="18" charset="0"/>
              </a:rPr>
              <a:t>Samples from Bardeil </a:t>
            </a:r>
            <a:r>
              <a:rPr lang="en-US" sz="2300" dirty="0" smtClean="0">
                <a:latin typeface="Times New Roman" panose="02020603050405020304" pitchFamily="18" charset="0"/>
                <a:cs typeface="Times New Roman" panose="02020603050405020304" pitchFamily="18" charset="0"/>
              </a:rPr>
              <a:t>region.</a:t>
            </a:r>
            <a:endParaRPr lang="en-US" sz="2300" dirty="0">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0"/>
          <a:stretch>
            <a:fillRect/>
          </a:stretch>
        </p:blipFill>
        <p:spPr>
          <a:xfrm>
            <a:off x="25515171" y="20156652"/>
            <a:ext cx="225572" cy="231668"/>
          </a:xfrm>
          <a:prstGeom prst="rect">
            <a:avLst/>
          </a:prstGeom>
        </p:spPr>
      </p:pic>
      <p:pic>
        <p:nvPicPr>
          <p:cNvPr id="48" name="Picture 47"/>
          <p:cNvPicPr>
            <a:picLocks noChangeAspect="1"/>
          </p:cNvPicPr>
          <p:nvPr/>
        </p:nvPicPr>
        <p:blipFill>
          <a:blip r:embed="rId11"/>
          <a:stretch>
            <a:fillRect/>
          </a:stretch>
        </p:blipFill>
        <p:spPr>
          <a:xfrm>
            <a:off x="25515171" y="20503269"/>
            <a:ext cx="225572" cy="225572"/>
          </a:xfrm>
          <a:prstGeom prst="rect">
            <a:avLst/>
          </a:prstGeom>
        </p:spPr>
      </p:pic>
      <p:sp>
        <p:nvSpPr>
          <p:cNvPr id="56" name="TextBox 55"/>
          <p:cNvSpPr txBox="1"/>
          <p:nvPr/>
        </p:nvSpPr>
        <p:spPr>
          <a:xfrm>
            <a:off x="24527454" y="21056858"/>
            <a:ext cx="12493043" cy="1200329"/>
          </a:xfrm>
          <a:prstGeom prst="rect">
            <a:avLst/>
          </a:prstGeom>
          <a:noFill/>
        </p:spPr>
        <p:txBody>
          <a:bodyPr wrap="square" rtlCol="0">
            <a:spAutoFit/>
          </a:bodyPr>
          <a:lstStyle/>
          <a:p>
            <a:pPr algn="just"/>
            <a:r>
              <a:rPr lang="en-US" sz="2400" dirty="0" smtClean="0">
                <a:solidFill>
                  <a:srgbClr val="0070C0"/>
                </a:solidFill>
                <a:latin typeface="Times New Roman" panose="02020603050405020304" pitchFamily="18" charset="0"/>
                <a:cs typeface="Times New Roman" panose="02020603050405020304" pitchFamily="18" charset="0"/>
              </a:rPr>
              <a:t>Table 2: </a:t>
            </a:r>
            <a:r>
              <a:rPr lang="en-US" sz="2400" dirty="0" smtClean="0">
                <a:latin typeface="Times New Roman" panose="02020603050405020304" pitchFamily="18" charset="0"/>
                <a:cs typeface="Times New Roman" panose="02020603050405020304" pitchFamily="18" charset="0"/>
              </a:rPr>
              <a:t>Paleodepth from van der Zwaan equation that is ,D=e</a:t>
            </a:r>
            <a:r>
              <a:rPr lang="en-US" sz="2400" dirty="0">
                <a:latin typeface="Times New Roman" panose="02020603050405020304" pitchFamily="18" charset="0"/>
                <a:cs typeface="Times New Roman" panose="02020603050405020304" pitchFamily="18" charset="0"/>
              </a:rPr>
              <a:t>^(3.58718+(0.03534x%p) Where</a:t>
            </a:r>
            <a:r>
              <a:rPr lang="en-US" sz="2400" dirty="0" smtClean="0">
                <a:latin typeface="Times New Roman" panose="02020603050405020304" pitchFamily="18" charset="0"/>
                <a:cs typeface="Times New Roman" panose="02020603050405020304" pitchFamily="18" charset="0"/>
              </a:rPr>
              <a:t>, D=depth </a:t>
            </a:r>
            <a:r>
              <a:rPr lang="en-US" sz="2400" dirty="0">
                <a:latin typeface="Times New Roman" panose="02020603050405020304" pitchFamily="18" charset="0"/>
                <a:cs typeface="Times New Roman" panose="02020603050405020304" pitchFamily="18" charset="0"/>
              </a:rPr>
              <a:t>in </a:t>
            </a:r>
            <a:r>
              <a:rPr lang="en-US" sz="2400" dirty="0" smtClean="0">
                <a:latin typeface="Times New Roman" panose="02020603050405020304" pitchFamily="18" charset="0"/>
                <a:cs typeface="Times New Roman" panose="02020603050405020304" pitchFamily="18" charset="0"/>
              </a:rPr>
              <a:t>meters, %p</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Planktonic to benthic ratio. The estimated depth for the study area falls within the depth range for inner-shelf</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(30-100m).</a:t>
            </a:r>
            <a:endParaRPr lang="en-US" sz="2400" dirty="0">
              <a:latin typeface="Times New Roman" panose="02020603050405020304" pitchFamily="18" charset="0"/>
              <a:cs typeface="Times New Roman" panose="02020603050405020304" pitchFamily="18" charset="0"/>
            </a:endParaRPr>
          </a:p>
        </p:txBody>
      </p:sp>
      <p:sp>
        <p:nvSpPr>
          <p:cNvPr id="51" name="Rounded Rectangle 50"/>
          <p:cNvSpPr/>
          <p:nvPr/>
        </p:nvSpPr>
        <p:spPr>
          <a:xfrm>
            <a:off x="24527455" y="26006304"/>
            <a:ext cx="12493043" cy="944201"/>
          </a:xfrm>
          <a:prstGeom prst="round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latin typeface="Lucida Bright" panose="02040602050505020304" pitchFamily="18" charset="0"/>
              </a:rPr>
              <a:t>Interpretation and Reconstruction</a:t>
            </a:r>
            <a:endParaRPr lang="en-US" sz="5000" dirty="0">
              <a:latin typeface="Lucida Bright" panose="02040602050505020304" pitchFamily="18" charset="0"/>
            </a:endParaRPr>
          </a:p>
        </p:txBody>
      </p:sp>
      <p:sp>
        <p:nvSpPr>
          <p:cNvPr id="53" name="Round Diagonal Corner Rectangle 52"/>
          <p:cNvSpPr/>
          <p:nvPr/>
        </p:nvSpPr>
        <p:spPr>
          <a:xfrm>
            <a:off x="24596246" y="27093598"/>
            <a:ext cx="12424251" cy="8630161"/>
          </a:xfrm>
          <a:prstGeom prst="round2DiagRect">
            <a:avLst/>
          </a:prstGeom>
          <a:solidFill>
            <a:schemeClr val="accent2">
              <a:lumMod val="40000"/>
              <a:lumOff val="6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4948330" y="27762136"/>
            <a:ext cx="11861585" cy="7048083"/>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Paleoenvironmental investigations as a whole reveal marginal marine to inner shelf and the estimated Paleo depth was 36.19m that also falls within the depth range of inner shelf that is 30-100m.</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Samples were collected along a line running more or less parallel to the present coastline and maintaining about </a:t>
            </a:r>
            <a:r>
              <a:rPr lang="en-US" sz="2400" dirty="0" smtClean="0">
                <a:latin typeface="Times New Roman" panose="02020603050405020304" pitchFamily="18" charset="0"/>
                <a:cs typeface="Times New Roman" panose="02020603050405020304" pitchFamily="18" charset="0"/>
              </a:rPr>
              <a:t>650m average landward </a:t>
            </a:r>
            <a:r>
              <a:rPr lang="en-US" sz="2400" dirty="0">
                <a:latin typeface="Times New Roman" panose="02020603050405020304" pitchFamily="18" charset="0"/>
                <a:cs typeface="Times New Roman" panose="02020603050405020304" pitchFamily="18" charset="0"/>
              </a:rPr>
              <a:t>horizontal distance </a:t>
            </a: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the present coastline from where we recovered microforams of inner shelf region</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Most of the foraminiferal species were collected from a continuous heavy minerals and organic shell rich layer of thickness about 0.2 to </a:t>
            </a:r>
            <a:r>
              <a:rPr lang="en-US" sz="2400" dirty="0" smtClean="0">
                <a:latin typeface="Times New Roman" panose="02020603050405020304" pitchFamily="18" charset="0"/>
                <a:cs typeface="Times New Roman" panose="02020603050405020304" pitchFamily="18" charset="0"/>
              </a:rPr>
              <a:t>0.5m </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(Figure 5) </a:t>
            </a:r>
            <a:r>
              <a:rPr lang="en-US" sz="2400" dirty="0" smtClean="0">
                <a:latin typeface="Times New Roman" panose="02020603050405020304" pitchFamily="18" charset="0"/>
                <a:cs typeface="Times New Roman" panose="02020603050405020304" pitchFamily="18" charset="0"/>
              </a:rPr>
              <a:t>which means that the dead shells of microforams were deposited on the beach by the action of waves, tides and winds.</a:t>
            </a:r>
            <a:endParaRPr lang="en-US" sz="2400" dirty="0" smtClean="0">
              <a:latin typeface="Times New Roman" panose="02020603050405020304" pitchFamily="18" charset="0"/>
              <a:cs typeface="Times New Roman" panose="02020603050405020304" pitchFamily="18" charset="0"/>
            </a:endParaRPr>
          </a:p>
          <a:p>
            <a:pPr algn="just"/>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 integration of the above mentioned findings implies that there was a shifting of the living suite of microforams which in turns embraces the seaward shifting of coastline from the sampling locations to it’s present position that is the sea level regression. </a:t>
            </a:r>
            <a:endParaRPr lang="en-US" sz="2400" dirty="0" smtClean="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Radiocarbon dating of representative samples give </a:t>
            </a:r>
            <a:r>
              <a:rPr lang="en-US" sz="2400" b="1" u="sng" dirty="0">
                <a:solidFill>
                  <a:srgbClr val="C00000"/>
                </a:solidFill>
                <a:latin typeface="Times New Roman" panose="02020603050405020304" pitchFamily="18" charset="0"/>
                <a:cs typeface="Times New Roman" panose="02020603050405020304" pitchFamily="18" charset="0"/>
              </a:rPr>
              <a:t>3880 </a:t>
            </a:r>
            <a:r>
              <a:rPr lang="en-US" sz="2400" b="1" u="sng" dirty="0" smtClean="0">
                <a:solidFill>
                  <a:srgbClr val="C00000"/>
                </a:solidFill>
                <a:latin typeface="Times New Roman" panose="02020603050405020304" pitchFamily="18" charset="0"/>
                <a:cs typeface="Times New Roman" panose="02020603050405020304" pitchFamily="18" charset="0"/>
              </a:rPr>
              <a:t>to </a:t>
            </a:r>
            <a:r>
              <a:rPr lang="en-US" sz="2400" b="1" u="sng" dirty="0">
                <a:solidFill>
                  <a:srgbClr val="C00000"/>
                </a:solidFill>
                <a:latin typeface="Times New Roman" panose="02020603050405020304" pitchFamily="18" charset="0"/>
                <a:cs typeface="Times New Roman" panose="02020603050405020304" pitchFamily="18" charset="0"/>
              </a:rPr>
              <a:t>3490 years B.P. </a:t>
            </a:r>
            <a:r>
              <a:rPr lang="en-US" sz="2400" dirty="0">
                <a:latin typeface="Times New Roman" panose="02020603050405020304" pitchFamily="18" charset="0"/>
                <a:cs typeface="Times New Roman" panose="02020603050405020304" pitchFamily="18" charset="0"/>
              </a:rPr>
              <a:t>as the age of recorded </a:t>
            </a:r>
            <a:r>
              <a:rPr lang="en-US" sz="2400" dirty="0" smtClean="0">
                <a:latin typeface="Times New Roman" panose="02020603050405020304" pitchFamily="18" charset="0"/>
                <a:cs typeface="Times New Roman" panose="02020603050405020304" pitchFamily="18" charset="0"/>
              </a:rPr>
              <a:t>species that supports our thought of regression </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(Figure 6).</a:t>
            </a:r>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a:p>
            <a:pPr algn="just"/>
            <a:endParaRPr lang="en-US" sz="2400" dirty="0" smtClean="0">
              <a:latin typeface="Times New Roman" panose="02020603050405020304" pitchFamily="18" charset="0"/>
              <a:cs typeface="Times New Roman" panose="02020603050405020304" pitchFamily="18" charset="0"/>
            </a:endParaRPr>
          </a:p>
          <a:p>
            <a:pPr algn="just"/>
            <a:endParaRPr lang="en-US" sz="2000" dirty="0">
              <a:latin typeface="Century" panose="02040604050505020304" pitchFamily="18" charset="0"/>
            </a:endParaRPr>
          </a:p>
        </p:txBody>
      </p:sp>
      <p:pic>
        <p:nvPicPr>
          <p:cNvPr id="55" name="Picture 54"/>
          <p:cNvPicPr>
            <a:picLocks noChangeAspect="1"/>
          </p:cNvPicPr>
          <p:nvPr/>
        </p:nvPicPr>
        <p:blipFill>
          <a:blip r:embed="rId12"/>
          <a:stretch>
            <a:fillRect/>
          </a:stretch>
        </p:blipFill>
        <p:spPr>
          <a:xfrm>
            <a:off x="37434484" y="3437264"/>
            <a:ext cx="6454734" cy="7645182"/>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57" name="TextBox 56"/>
          <p:cNvSpPr txBox="1"/>
          <p:nvPr/>
        </p:nvSpPr>
        <p:spPr>
          <a:xfrm>
            <a:off x="37434484" y="11173879"/>
            <a:ext cx="6454734" cy="430887"/>
          </a:xfrm>
          <a:prstGeom prst="rect">
            <a:avLst/>
          </a:prstGeom>
          <a:noFill/>
        </p:spPr>
        <p:txBody>
          <a:bodyPr wrap="square" rtlCol="0">
            <a:spAutoFit/>
          </a:bodyPr>
          <a:lstStyle/>
          <a:p>
            <a:pPr algn="ctr"/>
            <a:r>
              <a:rPr lang="en-US" sz="2200" dirty="0" smtClean="0">
                <a:solidFill>
                  <a:schemeClr val="accent2">
                    <a:lumMod val="75000"/>
                  </a:schemeClr>
                </a:solidFill>
                <a:latin typeface="Times New Roman" panose="02020603050405020304" pitchFamily="18" charset="0"/>
                <a:cs typeface="Times New Roman" panose="02020603050405020304" pitchFamily="18" charset="0"/>
              </a:rPr>
              <a:t>Figure 5: </a:t>
            </a:r>
            <a:r>
              <a:rPr lang="en-US" sz="2200" dirty="0" smtClean="0">
                <a:latin typeface="Times New Roman" panose="02020603050405020304" pitchFamily="18" charset="0"/>
                <a:cs typeface="Times New Roman" panose="02020603050405020304" pitchFamily="18" charset="0"/>
              </a:rPr>
              <a:t>Stratigraphic succession of exposed quarries</a:t>
            </a:r>
            <a:r>
              <a:rPr lang="en-US" sz="1900" dirty="0" smtClean="0">
                <a:latin typeface="Century" panose="02040604050505020304" pitchFamily="18" charset="0"/>
              </a:rPr>
              <a:t>.</a:t>
            </a:r>
            <a:endParaRPr lang="en-US" sz="1900" dirty="0">
              <a:latin typeface="Century" panose="02040604050505020304" pitchFamily="18" charset="0"/>
            </a:endParaRPr>
          </a:p>
        </p:txBody>
      </p:sp>
      <p:pic>
        <p:nvPicPr>
          <p:cNvPr id="58" name="Picture 57"/>
          <p:cNvPicPr>
            <a:picLocks noChangeAspect="1"/>
          </p:cNvPicPr>
          <p:nvPr/>
        </p:nvPicPr>
        <p:blipFill>
          <a:blip r:embed="rId13"/>
          <a:stretch>
            <a:fillRect/>
          </a:stretch>
        </p:blipFill>
        <p:spPr>
          <a:xfrm>
            <a:off x="44451830" y="3437263"/>
            <a:ext cx="6218841" cy="7645183"/>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59" name="TextBox 58"/>
          <p:cNvSpPr txBox="1"/>
          <p:nvPr/>
        </p:nvSpPr>
        <p:spPr>
          <a:xfrm>
            <a:off x="44303203" y="11173879"/>
            <a:ext cx="6367467" cy="1015663"/>
          </a:xfrm>
          <a:prstGeom prst="rect">
            <a:avLst/>
          </a:prstGeom>
          <a:noFill/>
        </p:spPr>
        <p:txBody>
          <a:bodyPr wrap="square" rtlCol="0">
            <a:spAutoFit/>
          </a:bodyPr>
          <a:lstStyle/>
          <a:p>
            <a:pPr algn="just"/>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Figure 6: </a:t>
            </a:r>
            <a:r>
              <a:rPr lang="en-US" sz="2000" dirty="0" smtClean="0">
                <a:latin typeface="Times New Roman" panose="02020603050405020304" pitchFamily="18" charset="0"/>
                <a:cs typeface="Times New Roman" panose="02020603050405020304" pitchFamily="18" charset="0"/>
              </a:rPr>
              <a:t>Some published sea level curves (After Islam, 2001) Red bordered rectangle marks the regressive trend within our dated interval, 3880 to 3490 years B.P.</a:t>
            </a:r>
            <a:endParaRPr lang="en-US" sz="2000" dirty="0">
              <a:latin typeface="Times New Roman" panose="02020603050405020304" pitchFamily="18" charset="0"/>
              <a:cs typeface="Times New Roman" panose="02020603050405020304" pitchFamily="18" charset="0"/>
            </a:endParaRPr>
          </a:p>
        </p:txBody>
      </p:sp>
      <p:sp>
        <p:nvSpPr>
          <p:cNvPr id="61" name="TextBox 60"/>
          <p:cNvSpPr txBox="1"/>
          <p:nvPr/>
        </p:nvSpPr>
        <p:spPr>
          <a:xfrm>
            <a:off x="37434484" y="12214596"/>
            <a:ext cx="13236186" cy="707886"/>
          </a:xfrm>
          <a:prstGeom prst="rect">
            <a:avLst/>
          </a:prstGeom>
          <a:noFill/>
        </p:spPr>
        <p:txBody>
          <a:bodyPr wrap="square" rtlCol="0">
            <a:spAutoFit/>
          </a:bodyPr>
          <a:lstStyle/>
          <a:p>
            <a:pPr algn="just"/>
            <a:r>
              <a:rPr lang="en-US" sz="2000" dirty="0" smtClean="0">
                <a:latin typeface="Century" panose="02040604050505020304" pitchFamily="18" charset="0"/>
              </a:rPr>
              <a:t>A paleocoastline was drawn in a GIS environment by connecting the plain of intersections of the sample points that reveal marginal marine and those that reveal inner shelf as Paleoenvironment (</a:t>
            </a:r>
            <a:r>
              <a:rPr lang="en-US" sz="2000" dirty="0" smtClean="0">
                <a:solidFill>
                  <a:schemeClr val="accent2">
                    <a:lumMod val="75000"/>
                  </a:schemeClr>
                </a:solidFill>
                <a:latin typeface="Century" panose="02040604050505020304" pitchFamily="18" charset="0"/>
              </a:rPr>
              <a:t>Figure 7</a:t>
            </a:r>
            <a:r>
              <a:rPr lang="en-US" sz="2000" dirty="0" smtClean="0">
                <a:latin typeface="Century" panose="02040604050505020304" pitchFamily="18" charset="0"/>
              </a:rPr>
              <a:t>).</a:t>
            </a:r>
            <a:endParaRPr lang="en-US" sz="2000" dirty="0">
              <a:latin typeface="Century" panose="02040604050505020304" pitchFamily="18" charset="0"/>
            </a:endParaRPr>
          </a:p>
        </p:txBody>
      </p:sp>
      <p:pic>
        <p:nvPicPr>
          <p:cNvPr id="62" name="Picture 61"/>
          <p:cNvPicPr>
            <a:picLocks noChangeAspect="1"/>
          </p:cNvPicPr>
          <p:nvPr/>
        </p:nvPicPr>
        <p:blipFill>
          <a:blip r:embed="rId14"/>
          <a:stretch>
            <a:fillRect/>
          </a:stretch>
        </p:blipFill>
        <p:spPr>
          <a:xfrm>
            <a:off x="37434485" y="13069107"/>
            <a:ext cx="13236186" cy="7087545"/>
          </a:xfrm>
          <a:prstGeom prst="rect">
            <a:avLst/>
          </a:prstGeom>
        </p:spPr>
      </p:pic>
      <p:sp>
        <p:nvSpPr>
          <p:cNvPr id="63" name="TextBox 62"/>
          <p:cNvSpPr txBox="1"/>
          <p:nvPr/>
        </p:nvSpPr>
        <p:spPr>
          <a:xfrm>
            <a:off x="40701433" y="20156652"/>
            <a:ext cx="6145618" cy="400110"/>
          </a:xfrm>
          <a:prstGeom prst="rect">
            <a:avLst/>
          </a:prstGeom>
          <a:noFill/>
        </p:spPr>
        <p:txBody>
          <a:bodyPr wrap="square" rtlCol="0">
            <a:spAutoFit/>
          </a:bodyPr>
          <a:lstStyle/>
          <a:p>
            <a:pPr algn="ctr"/>
            <a:r>
              <a:rPr lang="en-US" sz="2000" dirty="0" smtClean="0">
                <a:solidFill>
                  <a:schemeClr val="accent2">
                    <a:lumMod val="75000"/>
                  </a:schemeClr>
                </a:solidFill>
                <a:latin typeface="Century" panose="02040604050505020304" pitchFamily="18" charset="0"/>
              </a:rPr>
              <a:t>Figure 7</a:t>
            </a:r>
            <a:r>
              <a:rPr lang="en-US" sz="2000" dirty="0" smtClean="0">
                <a:latin typeface="Century" panose="02040604050505020304" pitchFamily="18" charset="0"/>
              </a:rPr>
              <a:t>: Paleocoastline at 3880 years B.P.</a:t>
            </a:r>
            <a:endParaRPr lang="en-US" sz="2000" dirty="0">
              <a:latin typeface="Century" panose="02040604050505020304" pitchFamily="18" charset="0"/>
            </a:endParaRPr>
          </a:p>
        </p:txBody>
      </p:sp>
      <p:pic>
        <p:nvPicPr>
          <p:cNvPr id="1025" name="Picture 1024"/>
          <p:cNvPicPr>
            <a:picLocks noChangeAspect="1"/>
          </p:cNvPicPr>
          <p:nvPr/>
        </p:nvPicPr>
        <p:blipFill>
          <a:blip r:embed="rId15"/>
          <a:stretch>
            <a:fillRect/>
          </a:stretch>
        </p:blipFill>
        <p:spPr>
          <a:xfrm>
            <a:off x="42110287" y="20676719"/>
            <a:ext cx="4371184" cy="2286000"/>
          </a:xfrm>
          <a:prstGeom prst="rect">
            <a:avLst/>
          </a:prstGeom>
        </p:spPr>
      </p:pic>
      <p:pic>
        <p:nvPicPr>
          <p:cNvPr id="1026" name="Picture 1025"/>
          <p:cNvPicPr>
            <a:picLocks noChangeAspect="1"/>
          </p:cNvPicPr>
          <p:nvPr/>
        </p:nvPicPr>
        <p:blipFill>
          <a:blip r:embed="rId16"/>
          <a:stretch>
            <a:fillRect/>
          </a:stretch>
        </p:blipFill>
        <p:spPr>
          <a:xfrm>
            <a:off x="37434484" y="20667109"/>
            <a:ext cx="4261818" cy="2295610"/>
          </a:xfrm>
          <a:prstGeom prst="rect">
            <a:avLst/>
          </a:prstGeom>
        </p:spPr>
      </p:pic>
      <p:pic>
        <p:nvPicPr>
          <p:cNvPr id="1027" name="Picture 1026"/>
          <p:cNvPicPr>
            <a:picLocks noChangeAspect="1"/>
          </p:cNvPicPr>
          <p:nvPr/>
        </p:nvPicPr>
        <p:blipFill>
          <a:blip r:embed="rId17"/>
          <a:stretch>
            <a:fillRect/>
          </a:stretch>
        </p:blipFill>
        <p:spPr>
          <a:xfrm>
            <a:off x="46895456" y="20667109"/>
            <a:ext cx="3775214" cy="2295610"/>
          </a:xfrm>
          <a:prstGeom prst="rect">
            <a:avLst/>
          </a:prstGeom>
        </p:spPr>
      </p:pic>
      <p:sp>
        <p:nvSpPr>
          <p:cNvPr id="1029" name="TextBox 1028"/>
          <p:cNvSpPr txBox="1"/>
          <p:nvPr/>
        </p:nvSpPr>
        <p:spPr>
          <a:xfrm>
            <a:off x="37434484" y="23082676"/>
            <a:ext cx="13236186" cy="400110"/>
          </a:xfrm>
          <a:prstGeom prst="rect">
            <a:avLst/>
          </a:prstGeom>
          <a:noFill/>
        </p:spPr>
        <p:txBody>
          <a:bodyPr wrap="square" rtlCol="0">
            <a:spAutoFit/>
          </a:bodyPr>
          <a:lstStyle/>
          <a:p>
            <a:pPr algn="ctr"/>
            <a:r>
              <a:rPr lang="en-US" sz="2000" dirty="0" smtClean="0">
                <a:solidFill>
                  <a:schemeClr val="accent2">
                    <a:lumMod val="75000"/>
                  </a:schemeClr>
                </a:solidFill>
                <a:latin typeface="Century" panose="02040604050505020304" pitchFamily="18" charset="0"/>
              </a:rPr>
              <a:t>Figure 8: </a:t>
            </a:r>
            <a:r>
              <a:rPr lang="en-US" sz="2000" dirty="0" smtClean="0">
                <a:latin typeface="Century" panose="02040604050505020304" pitchFamily="18" charset="0"/>
              </a:rPr>
              <a:t>Shifting of coastline at different segments of the study area.</a:t>
            </a:r>
            <a:endParaRPr lang="en-US" sz="2000" dirty="0">
              <a:latin typeface="Century" panose="02040604050505020304" pitchFamily="18" charset="0"/>
            </a:endParaRPr>
          </a:p>
        </p:txBody>
      </p:sp>
      <p:sp>
        <p:nvSpPr>
          <p:cNvPr id="1030" name="TextBox 1029"/>
          <p:cNvSpPr txBox="1"/>
          <p:nvPr/>
        </p:nvSpPr>
        <p:spPr>
          <a:xfrm>
            <a:off x="37595747" y="23488530"/>
            <a:ext cx="13129470" cy="707886"/>
          </a:xfrm>
          <a:prstGeom prst="rect">
            <a:avLst/>
          </a:prstGeom>
          <a:noFill/>
        </p:spPr>
        <p:txBody>
          <a:bodyPr wrap="square" rtlCol="0">
            <a:spAutoFit/>
          </a:bodyPr>
          <a:lstStyle/>
          <a:p>
            <a:r>
              <a:rPr lang="en-US" sz="2000" dirty="0" smtClean="0">
                <a:latin typeface="Century" panose="02040604050505020304" pitchFamily="18" charset="0"/>
              </a:rPr>
              <a:t>The rate of shifting of coastline for the entire study area has been computed by taking 150 transects for each of the segments. The findings can be summarized by the following table:</a:t>
            </a:r>
            <a:endParaRPr lang="en-US" sz="2000" dirty="0">
              <a:latin typeface="Century" panose="02040604050505020304" pitchFamily="18" charset="0"/>
            </a:endParaRPr>
          </a:p>
        </p:txBody>
      </p:sp>
      <p:sp>
        <p:nvSpPr>
          <p:cNvPr id="1031" name="TextBox 1030"/>
          <p:cNvSpPr txBox="1"/>
          <p:nvPr/>
        </p:nvSpPr>
        <p:spPr>
          <a:xfrm>
            <a:off x="37689877" y="24119972"/>
            <a:ext cx="12725400" cy="400110"/>
          </a:xfrm>
          <a:prstGeom prst="rect">
            <a:avLst/>
          </a:prstGeom>
          <a:noFill/>
        </p:spPr>
        <p:txBody>
          <a:bodyPr wrap="square" rtlCol="0">
            <a:spAutoFit/>
          </a:bodyPr>
          <a:lstStyle/>
          <a:p>
            <a:pPr algn="ctr"/>
            <a:r>
              <a:rPr lang="en-US" sz="2000" dirty="0" smtClean="0">
                <a:solidFill>
                  <a:srgbClr val="00B0F0"/>
                </a:solidFill>
                <a:latin typeface="Century" panose="02040604050505020304" pitchFamily="18" charset="0"/>
              </a:rPr>
              <a:t>Table 3: </a:t>
            </a:r>
            <a:r>
              <a:rPr lang="en-US" sz="2000" dirty="0" smtClean="0">
                <a:latin typeface="Century" panose="02040604050505020304" pitchFamily="18" charset="0"/>
              </a:rPr>
              <a:t>Summary of coastline shifting.</a:t>
            </a:r>
            <a:endParaRPr lang="en-US" sz="2000" dirty="0">
              <a:latin typeface="Century" panose="02040604050505020304" pitchFamily="18" charset="0"/>
            </a:endParaRPr>
          </a:p>
        </p:txBody>
      </p:sp>
      <p:pic>
        <p:nvPicPr>
          <p:cNvPr id="1033" name="Picture 103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541200" y="24530803"/>
            <a:ext cx="13129470" cy="1475501"/>
          </a:xfrm>
          <a:prstGeom prst="rect">
            <a:avLst/>
          </a:prstGeom>
        </p:spPr>
      </p:pic>
      <p:sp>
        <p:nvSpPr>
          <p:cNvPr id="1034" name="Rounded Rectangle 1033"/>
          <p:cNvSpPr/>
          <p:nvPr/>
        </p:nvSpPr>
        <p:spPr>
          <a:xfrm>
            <a:off x="37434484" y="26172147"/>
            <a:ext cx="13236186" cy="703779"/>
          </a:xfrm>
          <a:prstGeom prst="round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latin typeface="Lucida Bright" panose="02040602050505020304" pitchFamily="18" charset="0"/>
              </a:rPr>
              <a:t>Conclusion</a:t>
            </a:r>
            <a:endParaRPr lang="en-US" sz="5000" dirty="0">
              <a:latin typeface="Lucida Bright" panose="02040602050505020304" pitchFamily="18" charset="0"/>
            </a:endParaRPr>
          </a:p>
        </p:txBody>
      </p:sp>
      <p:sp>
        <p:nvSpPr>
          <p:cNvPr id="1035" name="Round Diagonal Corner Rectangle 1034"/>
          <p:cNvSpPr/>
          <p:nvPr/>
        </p:nvSpPr>
        <p:spPr>
          <a:xfrm>
            <a:off x="37434484" y="26968063"/>
            <a:ext cx="13236186" cy="3455206"/>
          </a:xfrm>
          <a:prstGeom prst="round2DiagRect">
            <a:avLst/>
          </a:prstGeom>
          <a:solidFill>
            <a:schemeClr val="accent2">
              <a:lumMod val="40000"/>
              <a:lumOff val="6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TextBox 1035"/>
          <p:cNvSpPr txBox="1"/>
          <p:nvPr/>
        </p:nvSpPr>
        <p:spPr>
          <a:xfrm>
            <a:off x="37689877" y="27052793"/>
            <a:ext cx="12481825" cy="3323987"/>
          </a:xfrm>
          <a:prstGeom prst="rect">
            <a:avLst/>
          </a:prstGeom>
          <a:noFill/>
        </p:spPr>
        <p:txBody>
          <a:bodyPr wrap="square" rtlCol="0">
            <a:spAutoFit/>
          </a:bodyPr>
          <a:lstStyle/>
          <a:p>
            <a:pPr marL="285750" lvl="0" indent="-285750" defTabSz="789940">
              <a:buFont typeface="Arial" panose="020B0604020202020204" pitchFamily="34" charset="0"/>
              <a:buChar char="•"/>
            </a:pPr>
            <a:r>
              <a:rPr lang="en-US" sz="2100" dirty="0">
                <a:solidFill>
                  <a:prstClr val="black"/>
                </a:solidFill>
                <a:latin typeface="Times New Roman" panose="02020603050405020304" pitchFamily="18" charset="0"/>
                <a:cs typeface="Times New Roman" panose="02020603050405020304" pitchFamily="18" charset="0"/>
              </a:rPr>
              <a:t>Sampling points were located at a distance of more than 650m landward from the present coastline.</a:t>
            </a:r>
            <a:endParaRPr lang="en-US" sz="2100" dirty="0">
              <a:solidFill>
                <a:prstClr val="black"/>
              </a:solidFill>
              <a:latin typeface="Times New Roman" panose="02020603050405020304" pitchFamily="18" charset="0"/>
              <a:cs typeface="Times New Roman" panose="02020603050405020304" pitchFamily="18" charset="0"/>
            </a:endParaRPr>
          </a:p>
          <a:p>
            <a:pPr lvl="0" defTabSz="789940"/>
            <a:endParaRPr lang="en-US" sz="2100" dirty="0">
              <a:solidFill>
                <a:prstClr val="black"/>
              </a:solidFill>
              <a:latin typeface="Times New Roman" panose="02020603050405020304" pitchFamily="18" charset="0"/>
              <a:cs typeface="Times New Roman" panose="02020603050405020304" pitchFamily="18" charset="0"/>
            </a:endParaRPr>
          </a:p>
          <a:p>
            <a:pPr marL="285750" lvl="0" indent="-285750" defTabSz="789940">
              <a:buFont typeface="Arial" panose="020B0604020202020204" pitchFamily="34" charset="0"/>
              <a:buChar char="•"/>
            </a:pPr>
            <a:r>
              <a:rPr lang="en-US" sz="2100" dirty="0">
                <a:solidFill>
                  <a:prstClr val="black"/>
                </a:solidFill>
                <a:latin typeface="Times New Roman" panose="02020603050405020304" pitchFamily="18" charset="0"/>
                <a:cs typeface="Times New Roman" panose="02020603050405020304" pitchFamily="18" charset="0"/>
              </a:rPr>
              <a:t>Obtained species symbolizes marginal marine to inner-shelf as Paleoenvironment.</a:t>
            </a:r>
            <a:endParaRPr lang="en-US" sz="2100" dirty="0">
              <a:solidFill>
                <a:prstClr val="black"/>
              </a:solidFill>
              <a:latin typeface="Times New Roman" panose="02020603050405020304" pitchFamily="18" charset="0"/>
              <a:cs typeface="Times New Roman" panose="02020603050405020304" pitchFamily="18" charset="0"/>
            </a:endParaRPr>
          </a:p>
          <a:p>
            <a:pPr lvl="0" defTabSz="789940"/>
            <a:endParaRPr lang="en-US" sz="2100" dirty="0">
              <a:solidFill>
                <a:prstClr val="black"/>
              </a:solidFill>
              <a:latin typeface="Times New Roman" panose="02020603050405020304" pitchFamily="18" charset="0"/>
              <a:cs typeface="Times New Roman" panose="02020603050405020304" pitchFamily="18" charset="0"/>
            </a:endParaRPr>
          </a:p>
          <a:p>
            <a:pPr marL="285750" lvl="0" indent="-285750" defTabSz="789940">
              <a:buFont typeface="Arial" panose="020B0604020202020204" pitchFamily="34" charset="0"/>
              <a:buChar char="•"/>
            </a:pPr>
            <a:r>
              <a:rPr lang="en-US" sz="2100" dirty="0">
                <a:solidFill>
                  <a:prstClr val="black"/>
                </a:solidFill>
                <a:latin typeface="Times New Roman" panose="02020603050405020304" pitchFamily="18" charset="0"/>
                <a:cs typeface="Times New Roman" panose="02020603050405020304" pitchFamily="18" charset="0"/>
              </a:rPr>
              <a:t>Obtained radiocarbon dating interval matches with the regressive trend of sea level curves.</a:t>
            </a:r>
            <a:endParaRPr lang="en-US" sz="2100" dirty="0">
              <a:solidFill>
                <a:prstClr val="black"/>
              </a:solidFill>
              <a:latin typeface="Times New Roman" panose="02020603050405020304" pitchFamily="18" charset="0"/>
              <a:cs typeface="Times New Roman" panose="02020603050405020304" pitchFamily="18" charset="0"/>
            </a:endParaRPr>
          </a:p>
          <a:p>
            <a:pPr lvl="0" defTabSz="789940"/>
            <a:endParaRPr lang="en-US" sz="2100" dirty="0">
              <a:solidFill>
                <a:prstClr val="black"/>
              </a:solidFill>
              <a:latin typeface="Times New Roman" panose="02020603050405020304" pitchFamily="18" charset="0"/>
              <a:cs typeface="Times New Roman" panose="02020603050405020304" pitchFamily="18" charset="0"/>
            </a:endParaRPr>
          </a:p>
          <a:p>
            <a:pPr marL="285750" lvl="0" indent="-285750" defTabSz="789940">
              <a:buFont typeface="Arial" panose="020B0604020202020204" pitchFamily="34" charset="0"/>
              <a:buChar char="•"/>
            </a:pPr>
            <a:r>
              <a:rPr lang="en-US" sz="2100" dirty="0">
                <a:solidFill>
                  <a:prstClr val="black"/>
                </a:solidFill>
                <a:latin typeface="Times New Roman" panose="02020603050405020304" pitchFamily="18" charset="0"/>
                <a:cs typeface="Times New Roman" panose="02020603050405020304" pitchFamily="18" charset="0"/>
              </a:rPr>
              <a:t>Reconstruction indicates a shifting of coastline towards the sea.</a:t>
            </a:r>
            <a:endParaRPr lang="en-US" sz="2100" dirty="0">
              <a:solidFill>
                <a:prstClr val="black"/>
              </a:solidFill>
              <a:latin typeface="Times New Roman" panose="02020603050405020304" pitchFamily="18" charset="0"/>
              <a:cs typeface="Times New Roman" panose="02020603050405020304" pitchFamily="18" charset="0"/>
            </a:endParaRPr>
          </a:p>
          <a:p>
            <a:pPr lvl="0" defTabSz="789940"/>
            <a:endParaRPr lang="en-US" sz="2100" dirty="0">
              <a:solidFill>
                <a:prstClr val="black"/>
              </a:solidFill>
              <a:latin typeface="Times New Roman" panose="02020603050405020304" pitchFamily="18" charset="0"/>
              <a:cs typeface="Times New Roman" panose="02020603050405020304" pitchFamily="18" charset="0"/>
            </a:endParaRPr>
          </a:p>
          <a:p>
            <a:pPr lvl="0" algn="just" defTabSz="789940"/>
            <a:r>
              <a:rPr lang="en-US" sz="2100" dirty="0">
                <a:solidFill>
                  <a:prstClr val="black"/>
                </a:solidFill>
                <a:latin typeface="Times New Roman" panose="02020603050405020304" pitchFamily="18" charset="0"/>
                <a:cs typeface="Times New Roman" panose="02020603050405020304" pitchFamily="18" charset="0"/>
              </a:rPr>
              <a:t>The integration of all of </a:t>
            </a:r>
            <a:r>
              <a:rPr lang="en-US" sz="2100" dirty="0" smtClean="0">
                <a:solidFill>
                  <a:prstClr val="black"/>
                </a:solidFill>
                <a:latin typeface="Times New Roman" panose="02020603050405020304" pitchFamily="18" charset="0"/>
                <a:cs typeface="Times New Roman" panose="02020603050405020304" pitchFamily="18" charset="0"/>
              </a:rPr>
              <a:t>the above mentioned </a:t>
            </a:r>
            <a:r>
              <a:rPr lang="en-US" sz="2100" dirty="0">
                <a:solidFill>
                  <a:prstClr val="black"/>
                </a:solidFill>
                <a:latin typeface="Times New Roman" panose="02020603050405020304" pitchFamily="18" charset="0"/>
                <a:cs typeface="Times New Roman" panose="02020603050405020304" pitchFamily="18" charset="0"/>
              </a:rPr>
              <a:t>parameters signifies a sea level regression after Mid Holocene marine transgression.</a:t>
            </a:r>
            <a:endParaRPr lang="en-US" sz="2100" dirty="0">
              <a:solidFill>
                <a:prstClr val="black"/>
              </a:solidFill>
              <a:latin typeface="Times New Roman" panose="02020603050405020304" pitchFamily="18" charset="0"/>
              <a:cs typeface="Times New Roman" panose="02020603050405020304" pitchFamily="18" charset="0"/>
            </a:endParaRPr>
          </a:p>
        </p:txBody>
      </p:sp>
      <p:sp>
        <p:nvSpPr>
          <p:cNvPr id="1037" name="Rounded Rectangle 1036"/>
          <p:cNvSpPr/>
          <p:nvPr/>
        </p:nvSpPr>
        <p:spPr>
          <a:xfrm>
            <a:off x="37434485" y="30496043"/>
            <a:ext cx="13236185" cy="742413"/>
          </a:xfrm>
          <a:prstGeom prst="round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latin typeface="Lucida Bright" panose="02040602050505020304" pitchFamily="18" charset="0"/>
              </a:rPr>
              <a:t>References</a:t>
            </a:r>
            <a:endParaRPr lang="en-US" sz="5000" dirty="0">
              <a:latin typeface="Lucida Bright" panose="02040602050505020304" pitchFamily="18" charset="0"/>
            </a:endParaRPr>
          </a:p>
        </p:txBody>
      </p:sp>
      <p:sp>
        <p:nvSpPr>
          <p:cNvPr id="1038" name="Round Diagonal Corner Rectangle 1037"/>
          <p:cNvSpPr/>
          <p:nvPr/>
        </p:nvSpPr>
        <p:spPr>
          <a:xfrm>
            <a:off x="37385913" y="31370064"/>
            <a:ext cx="13236186" cy="4518805"/>
          </a:xfrm>
          <a:prstGeom prst="round2DiagRect">
            <a:avLst/>
          </a:prstGeom>
          <a:solidFill>
            <a:schemeClr val="accent2">
              <a:lumMod val="40000"/>
              <a:lumOff val="6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3072130"/>
            <a:endParaRPr lang="en-US" sz="22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defTabSz="3072130">
              <a:buFont typeface="Arial" panose="020B0604020202020204" pitchFamily="34" charset="0"/>
              <a:buChar char="•"/>
            </a:pPr>
            <a:r>
              <a:rPr lang="en-US" sz="2200" dirty="0">
                <a:solidFill>
                  <a:prstClr val="black"/>
                </a:solidFill>
                <a:latin typeface="Times New Roman" panose="02020603050405020304" pitchFamily="18" charset="0"/>
                <a:cs typeface="Times New Roman" panose="02020603050405020304" pitchFamily="18" charset="0"/>
              </a:rPr>
              <a:t>Islam, M. S. 2001. </a:t>
            </a:r>
            <a:r>
              <a:rPr lang="en-US" sz="2200" dirty="0" smtClean="0">
                <a:solidFill>
                  <a:prstClr val="black"/>
                </a:solidFill>
                <a:latin typeface="Times New Roman" panose="02020603050405020304" pitchFamily="18" charset="0"/>
                <a:cs typeface="Times New Roman" panose="02020603050405020304" pitchFamily="18" charset="0"/>
              </a:rPr>
              <a:t>Sea-Level Changes In Bangladesh: The Last Ten Thousand Years. </a:t>
            </a:r>
            <a:r>
              <a:rPr lang="en-US" sz="2200" dirty="0">
                <a:solidFill>
                  <a:prstClr val="black"/>
                </a:solidFill>
                <a:latin typeface="Times New Roman" panose="02020603050405020304" pitchFamily="18" charset="0"/>
                <a:cs typeface="Times New Roman" panose="02020603050405020304" pitchFamily="18" charset="0"/>
              </a:rPr>
              <a:t>Dhaka: Asiatic Society of Bangladesh</a:t>
            </a:r>
            <a:r>
              <a:rPr lang="en-US" sz="2200" dirty="0" smtClean="0">
                <a:solidFill>
                  <a:prstClr val="black"/>
                </a:solidFill>
                <a:latin typeface="Times New Roman" panose="02020603050405020304" pitchFamily="18" charset="0"/>
                <a:cs typeface="Times New Roman" panose="02020603050405020304" pitchFamily="18" charset="0"/>
              </a:rPr>
              <a:t>.</a:t>
            </a:r>
            <a:endParaRPr lang="en-US" sz="2200" dirty="0">
              <a:solidFill>
                <a:prstClr val="black"/>
              </a:solidFill>
              <a:latin typeface="Times New Roman" panose="02020603050405020304" pitchFamily="18" charset="0"/>
              <a:cs typeface="Times New Roman" panose="02020603050405020304" pitchFamily="18" charset="0"/>
            </a:endParaRPr>
          </a:p>
          <a:p>
            <a:pPr lvl="0" algn="just" defTabSz="3072130"/>
            <a:r>
              <a:rPr lang="en-US" sz="2200" dirty="0" smtClean="0">
                <a:solidFill>
                  <a:prstClr val="black"/>
                </a:solidFill>
                <a:latin typeface="Times New Roman" panose="02020603050405020304" pitchFamily="18" charset="0"/>
                <a:cs typeface="Times New Roman" panose="02020603050405020304" pitchFamily="18" charset="0"/>
              </a:rPr>
              <a:t>•   Joseph</a:t>
            </a:r>
            <a:r>
              <a:rPr lang="en-US" sz="2200" dirty="0">
                <a:solidFill>
                  <a:prstClr val="black"/>
                </a:solidFill>
                <a:latin typeface="Times New Roman" panose="02020603050405020304" pitchFamily="18" charset="0"/>
                <a:cs typeface="Times New Roman" panose="02020603050405020304" pitchFamily="18" charset="0"/>
              </a:rPr>
              <a:t>, A. &amp; Cushman, 1969. Foraminifera Their classification and Economic use. Forth ed. London: Oxford University Press</a:t>
            </a:r>
            <a:endParaRPr lang="en-US" sz="2200" dirty="0">
              <a:solidFill>
                <a:prstClr val="black"/>
              </a:solidFill>
              <a:latin typeface="Times New Roman" panose="02020603050405020304" pitchFamily="18" charset="0"/>
              <a:cs typeface="Times New Roman" panose="02020603050405020304" pitchFamily="18" charset="0"/>
            </a:endParaRPr>
          </a:p>
          <a:p>
            <a:pPr lvl="0" algn="just" defTabSz="3072130"/>
            <a:r>
              <a:rPr lang="en-US" sz="2200" dirty="0">
                <a:solidFill>
                  <a:prstClr val="black"/>
                </a:solidFill>
                <a:latin typeface="Times New Roman" panose="02020603050405020304" pitchFamily="18" charset="0"/>
                <a:cs typeface="Times New Roman" panose="02020603050405020304" pitchFamily="18" charset="0"/>
              </a:rPr>
              <a:t>• Loeblich, A. R. &amp; Tappan, H., 1988. Foraminiferal Genera and Their Classification. Fifth ed. New York: Van Nostrand Reinhold Company</a:t>
            </a:r>
            <a:endParaRPr lang="en-US" sz="2200" dirty="0">
              <a:solidFill>
                <a:prstClr val="black"/>
              </a:solidFill>
              <a:latin typeface="Times New Roman" panose="02020603050405020304" pitchFamily="18" charset="0"/>
              <a:cs typeface="Times New Roman" panose="02020603050405020304" pitchFamily="18" charset="0"/>
            </a:endParaRPr>
          </a:p>
          <a:p>
            <a:pPr lvl="0" algn="just" defTabSz="3072130"/>
            <a:r>
              <a:rPr lang="en-US" sz="2200" dirty="0">
                <a:solidFill>
                  <a:prstClr val="black"/>
                </a:solidFill>
                <a:latin typeface="Times New Roman" panose="02020603050405020304" pitchFamily="18" charset="0"/>
                <a:cs typeface="Times New Roman" panose="02020603050405020304" pitchFamily="18" charset="0"/>
              </a:rPr>
              <a:t>•Saraswati, P. K. &amp; Srinivasan, M. S., 2016. Micropaleontology Principles and Applications. first ed. London: Springer International publisher.</a:t>
            </a:r>
            <a:endParaRPr lang="en-US" sz="2200" dirty="0">
              <a:solidFill>
                <a:prstClr val="black"/>
              </a:solidFill>
              <a:latin typeface="Times New Roman" panose="02020603050405020304" pitchFamily="18" charset="0"/>
              <a:cs typeface="Times New Roman" panose="02020603050405020304" pitchFamily="18" charset="0"/>
            </a:endParaRPr>
          </a:p>
          <a:p>
            <a:pPr lvl="0" algn="just" defTabSz="3072130"/>
            <a:r>
              <a:rPr lang="en-US" sz="2200" dirty="0">
                <a:solidFill>
                  <a:prstClr val="black"/>
                </a:solidFill>
                <a:latin typeface="Times New Roman" panose="02020603050405020304" pitchFamily="18" charset="0"/>
                <a:cs typeface="Times New Roman" panose="02020603050405020304" pitchFamily="18" charset="0"/>
              </a:rPr>
              <a:t>•Scott, B. D. &amp; Medioli, S. F., 1980. Vertical </a:t>
            </a:r>
            <a:r>
              <a:rPr lang="en-US" sz="2200" dirty="0" smtClean="0">
                <a:solidFill>
                  <a:prstClr val="black"/>
                </a:solidFill>
                <a:latin typeface="Times New Roman" panose="02020603050405020304" pitchFamily="18" charset="0"/>
                <a:cs typeface="Times New Roman" panose="02020603050405020304" pitchFamily="18" charset="0"/>
              </a:rPr>
              <a:t>Zonation </a:t>
            </a:r>
            <a:r>
              <a:rPr lang="en-US" sz="2200" dirty="0">
                <a:solidFill>
                  <a:prstClr val="black"/>
                </a:solidFill>
                <a:latin typeface="Times New Roman" panose="02020603050405020304" pitchFamily="18" charset="0"/>
                <a:cs typeface="Times New Roman" panose="02020603050405020304" pitchFamily="18" charset="0"/>
              </a:rPr>
              <a:t>of marsh foraminifera as accurate indicators of former sea-levels.. Nature, Volume 272, pp. 528-531</a:t>
            </a:r>
            <a:r>
              <a:rPr lang="en-US" sz="2200" dirty="0" smtClean="0">
                <a:solidFill>
                  <a:prstClr val="black"/>
                </a:solidFill>
                <a:latin typeface="Times New Roman" panose="02020603050405020304" pitchFamily="18" charset="0"/>
                <a:cs typeface="Times New Roman" panose="02020603050405020304" pitchFamily="18" charset="0"/>
              </a:rPr>
              <a:t>.</a:t>
            </a:r>
            <a:endParaRPr lang="en-US" sz="22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defTabSz="3072130">
              <a:buFont typeface="Arial" panose="020B0604020202020204" pitchFamily="34" charset="0"/>
              <a:buChar char="•"/>
            </a:pPr>
            <a:endParaRPr lang="en-US" sz="2200" dirty="0">
              <a:solidFill>
                <a:prstClr val="black"/>
              </a:solidFill>
              <a:latin typeface="Times New Roman" panose="02020603050405020304" pitchFamily="18" charset="0"/>
              <a:cs typeface="Times New Roman" panose="02020603050405020304" pitchFamily="18" charset="0"/>
            </a:endParaRPr>
          </a:p>
          <a:p>
            <a:pPr marL="342900" lvl="0" indent="-342900" algn="just" defTabSz="3072130">
              <a:buFont typeface="Arial" panose="020B0604020202020204" pitchFamily="34" charset="0"/>
              <a:buChar char="•"/>
            </a:pPr>
            <a:r>
              <a:rPr lang="en-US" sz="2200" dirty="0" smtClean="0">
                <a:solidFill>
                  <a:prstClr val="black"/>
                </a:solidFill>
                <a:latin typeface="Times New Roman" panose="02020603050405020304" pitchFamily="18" charset="0"/>
                <a:cs typeface="Times New Roman" panose="02020603050405020304" pitchFamily="18" charset="0"/>
              </a:rPr>
              <a:t>Van der Zwaan G. J. and Jorissen F. J., 1990. The depth dependency of planktonic/benthic foraminiferal ratios: constraints and applications. Mar. Geol volume 95, pp. 1-16.</a:t>
            </a:r>
            <a:endParaRPr lang="en-US" sz="2200" dirty="0">
              <a:solidFill>
                <a:prstClr val="black"/>
              </a:solidFill>
              <a:latin typeface="Times New Roman" panose="02020603050405020304" pitchFamily="18" charset="0"/>
              <a:cs typeface="Times New Roman" panose="02020603050405020304" pitchFamily="18" charset="0"/>
            </a:endParaRPr>
          </a:p>
          <a:p>
            <a:pPr lvl="0" defTabSz="3072130"/>
            <a:endParaRPr lang="en-US" sz="2400" dirty="0">
              <a:solidFill>
                <a:prstClr val="black"/>
              </a:solidFill>
              <a:latin typeface="Times New Roman" panose="02020603050405020304" pitchFamily="18" charset="0"/>
              <a:cs typeface="Times New Roman" panose="02020603050405020304" pitchFamily="18" charset="0"/>
            </a:endParaRPr>
          </a:p>
        </p:txBody>
      </p:sp>
      <p:graphicFrame>
        <p:nvGraphicFramePr>
          <p:cNvPr id="77" name="Table 76"/>
          <p:cNvGraphicFramePr>
            <a:graphicFrameLocks noGrp="1"/>
          </p:cNvGraphicFramePr>
          <p:nvPr/>
        </p:nvGraphicFramePr>
        <p:xfrm>
          <a:off x="24871840" y="6191393"/>
          <a:ext cx="11861585" cy="6075768"/>
        </p:xfrm>
        <a:graphic>
          <a:graphicData uri="http://schemas.openxmlformats.org/drawingml/2006/table">
            <a:tbl>
              <a:tblPr firstRow="1" firstCol="1" bandRow="1">
                <a:tableStyleId>{5940675A-B579-460E-94D1-54222C63F5DA}</a:tableStyleId>
              </a:tblPr>
              <a:tblGrid>
                <a:gridCol w="2505523"/>
                <a:gridCol w="3424001"/>
                <a:gridCol w="3198187"/>
                <a:gridCol w="2733874"/>
              </a:tblGrid>
              <a:tr h="817968">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Sample no</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Agglutinated fraction (%)</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Porcelaneous fraction (%)</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a:effectLst/>
                          <a:latin typeface="Times New Roman" panose="02020603050405020304" pitchFamily="18" charset="0"/>
                          <a:cs typeface="Times New Roman" panose="02020603050405020304" pitchFamily="18" charset="0"/>
                        </a:rPr>
                        <a:t>Hyaline fraction (%)</a:t>
                      </a:r>
                      <a:endParaRPr lang="en-US"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98704">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1</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0</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a:effectLst/>
                          <a:latin typeface="Times New Roman" panose="02020603050405020304" pitchFamily="18" charset="0"/>
                          <a:cs typeface="Times New Roman" panose="02020603050405020304" pitchFamily="18" charset="0"/>
                        </a:rPr>
                        <a:t>30</a:t>
                      </a:r>
                      <a:endParaRPr lang="en-US"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a:effectLst/>
                          <a:latin typeface="Times New Roman" panose="02020603050405020304" pitchFamily="18" charset="0"/>
                          <a:cs typeface="Times New Roman" panose="02020603050405020304" pitchFamily="18" charset="0"/>
                        </a:rPr>
                        <a:t>70</a:t>
                      </a:r>
                      <a:endParaRPr lang="en-US"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98704">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2</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25</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10</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65</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98704">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3</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0</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25</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75</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98704">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4</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30</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30</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a:effectLst/>
                          <a:latin typeface="Times New Roman" panose="02020603050405020304" pitchFamily="18" charset="0"/>
                          <a:cs typeface="Times New Roman" panose="02020603050405020304" pitchFamily="18" charset="0"/>
                        </a:rPr>
                        <a:t>40</a:t>
                      </a:r>
                      <a:endParaRPr lang="en-US"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98704">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5</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15</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15</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70</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98704">
                <a:tc>
                  <a:txBody>
                    <a:bodyPr/>
                    <a:lstStyle/>
                    <a:p>
                      <a:pPr marL="0" marR="0" algn="ctr">
                        <a:lnSpc>
                          <a:spcPct val="150000"/>
                        </a:lnSpc>
                        <a:spcBef>
                          <a:spcPts val="0"/>
                        </a:spcBef>
                        <a:spcAft>
                          <a:spcPts val="0"/>
                        </a:spcAft>
                      </a:pPr>
                      <a:r>
                        <a:rPr lang="en-US" sz="2300">
                          <a:effectLst/>
                          <a:latin typeface="Times New Roman" panose="02020603050405020304" pitchFamily="18" charset="0"/>
                          <a:cs typeface="Times New Roman" panose="02020603050405020304" pitchFamily="18" charset="0"/>
                        </a:rPr>
                        <a:t>6</a:t>
                      </a:r>
                      <a:endParaRPr lang="en-US"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a:effectLst/>
                          <a:latin typeface="Times New Roman" panose="02020603050405020304" pitchFamily="18" charset="0"/>
                          <a:cs typeface="Times New Roman" panose="02020603050405020304" pitchFamily="18" charset="0"/>
                        </a:rPr>
                        <a:t>50</a:t>
                      </a:r>
                      <a:endParaRPr lang="en-US"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20</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30</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98704">
                <a:tc>
                  <a:txBody>
                    <a:bodyPr/>
                    <a:lstStyle/>
                    <a:p>
                      <a:pPr marL="0" marR="0" algn="ctr">
                        <a:lnSpc>
                          <a:spcPct val="150000"/>
                        </a:lnSpc>
                        <a:spcBef>
                          <a:spcPts val="0"/>
                        </a:spcBef>
                        <a:spcAft>
                          <a:spcPts val="0"/>
                        </a:spcAft>
                      </a:pPr>
                      <a:r>
                        <a:rPr lang="en-US" sz="2300">
                          <a:effectLst/>
                          <a:latin typeface="Times New Roman" panose="02020603050405020304" pitchFamily="18" charset="0"/>
                          <a:cs typeface="Times New Roman" panose="02020603050405020304" pitchFamily="18" charset="0"/>
                        </a:rPr>
                        <a:t>7</a:t>
                      </a:r>
                      <a:endParaRPr lang="en-US"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a:effectLst/>
                          <a:latin typeface="Times New Roman" panose="02020603050405020304" pitchFamily="18" charset="0"/>
                          <a:cs typeface="Times New Roman" panose="02020603050405020304" pitchFamily="18" charset="0"/>
                        </a:rPr>
                        <a:t>20</a:t>
                      </a:r>
                      <a:endParaRPr lang="en-US"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30</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50</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98704">
                <a:tc>
                  <a:txBody>
                    <a:bodyPr/>
                    <a:lstStyle/>
                    <a:p>
                      <a:pPr marL="0" marR="0" algn="ctr">
                        <a:lnSpc>
                          <a:spcPct val="150000"/>
                        </a:lnSpc>
                        <a:spcBef>
                          <a:spcPts val="0"/>
                        </a:spcBef>
                        <a:spcAft>
                          <a:spcPts val="0"/>
                        </a:spcAft>
                      </a:pPr>
                      <a:r>
                        <a:rPr lang="en-US" sz="2300">
                          <a:effectLst/>
                          <a:latin typeface="Times New Roman" panose="02020603050405020304" pitchFamily="18" charset="0"/>
                          <a:cs typeface="Times New Roman" panose="02020603050405020304" pitchFamily="18" charset="0"/>
                        </a:rPr>
                        <a:t>8</a:t>
                      </a:r>
                      <a:endParaRPr lang="en-US"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a:effectLst/>
                          <a:latin typeface="Times New Roman" panose="02020603050405020304" pitchFamily="18" charset="0"/>
                          <a:cs typeface="Times New Roman" panose="02020603050405020304" pitchFamily="18" charset="0"/>
                        </a:rPr>
                        <a:t>10</a:t>
                      </a:r>
                      <a:endParaRPr lang="en-US"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10</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80</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98704">
                <a:tc>
                  <a:txBody>
                    <a:bodyPr/>
                    <a:lstStyle/>
                    <a:p>
                      <a:pPr marL="0" marR="0" algn="ctr">
                        <a:lnSpc>
                          <a:spcPct val="150000"/>
                        </a:lnSpc>
                        <a:spcBef>
                          <a:spcPts val="0"/>
                        </a:spcBef>
                        <a:spcAft>
                          <a:spcPts val="0"/>
                        </a:spcAft>
                      </a:pPr>
                      <a:r>
                        <a:rPr lang="en-US" sz="2300">
                          <a:effectLst/>
                          <a:latin typeface="Times New Roman" panose="02020603050405020304" pitchFamily="18" charset="0"/>
                          <a:cs typeface="Times New Roman" panose="02020603050405020304" pitchFamily="18" charset="0"/>
                        </a:rPr>
                        <a:t>9</a:t>
                      </a:r>
                      <a:endParaRPr lang="en-US"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a:effectLst/>
                          <a:latin typeface="Times New Roman" panose="02020603050405020304" pitchFamily="18" charset="0"/>
                          <a:cs typeface="Times New Roman" panose="02020603050405020304" pitchFamily="18" charset="0"/>
                        </a:rPr>
                        <a:t>15</a:t>
                      </a:r>
                      <a:endParaRPr lang="en-US"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25</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60</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98704">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10</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a:effectLst/>
                          <a:latin typeface="Times New Roman" panose="02020603050405020304" pitchFamily="18" charset="0"/>
                          <a:cs typeface="Times New Roman" panose="02020603050405020304" pitchFamily="18" charset="0"/>
                        </a:rPr>
                        <a:t>0</a:t>
                      </a:r>
                      <a:endParaRPr lang="en-US"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a:effectLst/>
                          <a:latin typeface="Times New Roman" panose="02020603050405020304" pitchFamily="18" charset="0"/>
                          <a:cs typeface="Times New Roman" panose="02020603050405020304" pitchFamily="18" charset="0"/>
                        </a:rPr>
                        <a:t>30</a:t>
                      </a:r>
                      <a:endParaRPr lang="en-US"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300" dirty="0">
                          <a:effectLst/>
                          <a:latin typeface="Times New Roman" panose="02020603050405020304" pitchFamily="18" charset="0"/>
                          <a:cs typeface="Times New Roman" panose="02020603050405020304" pitchFamily="18" charset="0"/>
                        </a:rPr>
                        <a:t>70</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78" name="Table 77"/>
          <p:cNvGraphicFramePr>
            <a:graphicFrameLocks noGrp="1"/>
          </p:cNvGraphicFramePr>
          <p:nvPr/>
        </p:nvGraphicFramePr>
        <p:xfrm>
          <a:off x="25220428" y="22443572"/>
          <a:ext cx="11589487" cy="3352800"/>
        </p:xfrm>
        <a:graphic>
          <a:graphicData uri="http://schemas.openxmlformats.org/drawingml/2006/table">
            <a:tbl>
              <a:tblPr firstRow="1" bandRow="1">
                <a:tableStyleId>{5940675A-B579-460E-94D1-54222C63F5DA}</a:tableStyleId>
              </a:tblPr>
              <a:tblGrid>
                <a:gridCol w="2128180"/>
                <a:gridCol w="2365326"/>
                <a:gridCol w="2365326"/>
                <a:gridCol w="2515428"/>
                <a:gridCol w="2215227"/>
              </a:tblGrid>
              <a:tr h="1706115">
                <a:tc>
                  <a:txBody>
                    <a:bodyPr/>
                    <a:lstStyle/>
                    <a:p>
                      <a:r>
                        <a:rPr lang="en-US" sz="2800" dirty="0" smtClean="0">
                          <a:latin typeface="Times New Roman" panose="02020603050405020304" pitchFamily="18" charset="0"/>
                          <a:cs typeface="Times New Roman" panose="02020603050405020304" pitchFamily="18" charset="0"/>
                        </a:rPr>
                        <a:t>Sampling</a:t>
                      </a:r>
                      <a:r>
                        <a:rPr lang="en-US" sz="2800" baseline="0" dirty="0" smtClean="0">
                          <a:latin typeface="Times New Roman" panose="02020603050405020304" pitchFamily="18" charset="0"/>
                          <a:cs typeface="Times New Roman" panose="02020603050405020304" pitchFamily="18" charset="0"/>
                        </a:rPr>
                        <a:t> Area</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Number of Planktic species</a:t>
                      </a:r>
                      <a:r>
                        <a:rPr lang="en-US" sz="2800" baseline="0" dirty="0" smtClean="0">
                          <a:latin typeface="Times New Roman" panose="02020603050405020304" pitchFamily="18" charset="0"/>
                          <a:cs typeface="Times New Roman" panose="02020603050405020304" pitchFamily="18" charset="0"/>
                        </a:rPr>
                        <a:t> (p)</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Number of Benthic</a:t>
                      </a:r>
                      <a:r>
                        <a:rPr lang="en-US" sz="2800" baseline="0" dirty="0" smtClean="0">
                          <a:latin typeface="Times New Roman" panose="02020603050405020304" pitchFamily="18" charset="0"/>
                          <a:cs typeface="Times New Roman" panose="02020603050405020304" pitchFamily="18" charset="0"/>
                        </a:rPr>
                        <a:t> species (B)</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Percent Planktic(%p)</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Depth (m) from Van der Zwaan equation</a:t>
                      </a:r>
                      <a:endParaRPr lang="en-US" sz="2800" dirty="0">
                        <a:latin typeface="Times New Roman" panose="02020603050405020304" pitchFamily="18" charset="0"/>
                        <a:cs typeface="Times New Roman" panose="02020603050405020304" pitchFamily="18" charset="0"/>
                      </a:endParaRPr>
                    </a:p>
                  </a:txBody>
                  <a:tcPr/>
                </a:tc>
              </a:tr>
              <a:tr h="491593">
                <a:tc>
                  <a:txBody>
                    <a:bodyPr/>
                    <a:lstStyle/>
                    <a:p>
                      <a:r>
                        <a:rPr lang="en-US" sz="2800" dirty="0" smtClean="0">
                          <a:latin typeface="Times New Roman" panose="02020603050405020304" pitchFamily="18" charset="0"/>
                          <a:cs typeface="Times New Roman" panose="02020603050405020304" pitchFamily="18" charset="0"/>
                        </a:rPr>
                        <a:t>Himchari</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1</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25</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4</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36.18</a:t>
                      </a:r>
                      <a:endParaRPr lang="en-US" sz="2800" dirty="0">
                        <a:latin typeface="Times New Roman" panose="02020603050405020304" pitchFamily="18" charset="0"/>
                        <a:cs typeface="Times New Roman" panose="02020603050405020304" pitchFamily="18" charset="0"/>
                      </a:endParaRPr>
                    </a:p>
                  </a:txBody>
                  <a:tcPr/>
                </a:tc>
              </a:tr>
              <a:tr h="491593">
                <a:tc>
                  <a:txBody>
                    <a:bodyPr/>
                    <a:lstStyle/>
                    <a:p>
                      <a:r>
                        <a:rPr lang="en-US" sz="2800" dirty="0" smtClean="0">
                          <a:latin typeface="Times New Roman" panose="02020603050405020304" pitchFamily="18" charset="0"/>
                          <a:cs typeface="Times New Roman" panose="02020603050405020304" pitchFamily="18" charset="0"/>
                        </a:rPr>
                        <a:t>Inani</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1</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20</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36.20</a:t>
                      </a:r>
                      <a:endParaRPr lang="en-US" sz="2800" dirty="0">
                        <a:latin typeface="Times New Roman" panose="02020603050405020304" pitchFamily="18" charset="0"/>
                        <a:cs typeface="Times New Roman" panose="02020603050405020304" pitchFamily="18" charset="0"/>
                      </a:endParaRPr>
                    </a:p>
                  </a:txBody>
                  <a:tcPr/>
                </a:tc>
              </a:tr>
              <a:tr h="491593">
                <a:tc>
                  <a:txBody>
                    <a:bodyPr/>
                    <a:lstStyle/>
                    <a:p>
                      <a:r>
                        <a:rPr lang="en-US" sz="2800" dirty="0" smtClean="0">
                          <a:latin typeface="Times New Roman" panose="02020603050405020304" pitchFamily="18" charset="0"/>
                          <a:cs typeface="Times New Roman" panose="02020603050405020304" pitchFamily="18" charset="0"/>
                        </a:rPr>
                        <a:t>Bardeil</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1</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28</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3.6</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36.17</a:t>
                      </a:r>
                      <a:endParaRPr lang="en-US" sz="2800" dirty="0">
                        <a:latin typeface="Times New Roman" panose="02020603050405020304" pitchFamily="18" charset="0"/>
                        <a:cs typeface="Times New Roman" panose="02020603050405020304" pitchFamily="18" charset="0"/>
                      </a:endParaRPr>
                    </a:p>
                  </a:txBody>
                  <a:tcPr/>
                </a:tc>
              </a:tr>
            </a:tbl>
          </a:graphicData>
        </a:graphic>
      </p:graphicFrame>
      <p:sp>
        <p:nvSpPr>
          <p:cNvPr id="3" name="TextBox 2"/>
          <p:cNvSpPr txBox="1"/>
          <p:nvPr/>
        </p:nvSpPr>
        <p:spPr>
          <a:xfrm>
            <a:off x="241926" y="510363"/>
            <a:ext cx="2607600" cy="1807535"/>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6716" y="141826"/>
            <a:ext cx="3552054" cy="2446603"/>
          </a:xfrm>
          <a:prstGeom prst="rect">
            <a:avLst/>
          </a:prstGeom>
        </p:spPr>
      </p:pic>
      <p:pic>
        <p:nvPicPr>
          <p:cNvPr id="70" name="Picture 6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95750" y="218313"/>
            <a:ext cx="1492250" cy="1254886"/>
          </a:xfrm>
          <a:prstGeom prst="rect">
            <a:avLst/>
          </a:prstGeom>
        </p:spPr>
      </p:pic>
      <p:sp>
        <p:nvSpPr>
          <p:cNvPr id="6" name="TextBox 5"/>
          <p:cNvSpPr txBox="1"/>
          <p:nvPr/>
        </p:nvSpPr>
        <p:spPr>
          <a:xfrm>
            <a:off x="37001105" y="2051437"/>
            <a:ext cx="1220815" cy="1368708"/>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9670208" y="218313"/>
            <a:ext cx="1236832" cy="12065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9772</Words>
  <Application>WPS Presentation</Application>
  <PresentationFormat>Custom</PresentationFormat>
  <Paragraphs>250</Paragraphs>
  <Slides>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vt:i4>
      </vt:variant>
    </vt:vector>
  </HeadingPairs>
  <TitlesOfParts>
    <vt:vector size="13" baseType="lpstr">
      <vt:lpstr>Arial</vt:lpstr>
      <vt:lpstr>SimSun</vt:lpstr>
      <vt:lpstr>Wingdings</vt:lpstr>
      <vt:lpstr>Times New Roman</vt:lpstr>
      <vt:lpstr>Calibri</vt:lpstr>
      <vt:lpstr>Lucida Bright</vt:lpstr>
      <vt:lpstr>Century</vt:lpstr>
      <vt:lpstr>Calibri</vt:lpstr>
      <vt:lpstr>Microsoft YaHei</vt:lpstr>
      <vt:lpstr>Arial Unicode MS</vt:lpstr>
      <vt:lpstr>Calibri Light</vt:lpstr>
      <vt:lpstr>Office Theme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subro</cp:lastModifiedBy>
  <cp:revision>138</cp:revision>
  <dcterms:created xsi:type="dcterms:W3CDTF">2018-10-04T20:14:00Z</dcterms:created>
  <dcterms:modified xsi:type="dcterms:W3CDTF">2018-12-07T16:19:16Z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1033-10.2.0.5832</vt:lpwstr>
  </property>
</Properties>
</file>