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9"/>
  </p:notesMasterIdLst>
  <p:sldIdLst>
    <p:sldId id="282" r:id="rId2"/>
    <p:sldId id="285" r:id="rId3"/>
    <p:sldId id="294" r:id="rId4"/>
    <p:sldId id="286" r:id="rId5"/>
    <p:sldId id="293" r:id="rId6"/>
    <p:sldId id="289" r:id="rId7"/>
    <p:sldId id="28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E76638"/>
    <a:srgbClr val="552965"/>
    <a:srgbClr val="564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0" autoAdjust="0"/>
    <p:restoredTop sz="92530" autoAdjust="0"/>
  </p:normalViewPr>
  <p:slideViewPr>
    <p:cSldViewPr snapToGrid="0">
      <p:cViewPr varScale="1">
        <p:scale>
          <a:sx n="102" d="100"/>
          <a:sy n="102" d="100"/>
        </p:scale>
        <p:origin x="-312" y="-112"/>
      </p:cViewPr>
      <p:guideLst>
        <p:guide orient="horz" pos="2160"/>
        <p:guide pos="3840"/>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20219-4064-4AAD-90AE-D8965F4D865C}" type="datetimeFigureOut">
              <a:rPr lang="en-US" smtClean="0"/>
              <a:t>11/3/18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92281-7B20-4B15-AB0F-22AED283213B}" type="slidenum">
              <a:rPr lang="en-US" smtClean="0"/>
              <a:t>‹#›</a:t>
            </a:fld>
            <a:endParaRPr lang="en-US"/>
          </a:p>
        </p:txBody>
      </p:sp>
    </p:spTree>
    <p:extLst>
      <p:ext uri="{BB962C8B-B14F-4D97-AF65-F5344CB8AC3E}">
        <p14:creationId xmlns:p14="http://schemas.microsoft.com/office/powerpoint/2010/main" val="4125042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The Yucatán Peninsula is the subaerial portion of a carbonate platform deposited over the Yucatán Block unit, a continental microplate covering southeast Mexico, northern Guatemala, and Belize.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It has been understood to be generally tectonically stable, while on a broader timescale it has been interpreted to be subsiding since Early/Middle Eocene.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Geodetic data, coastal geomorphology, ecology, and archeological observations are further used to assess YB vertical motion at least back to mid-Holocene.</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892281-7B20-4B15-AB0F-22AED283213B}" type="slidenum">
              <a:rPr lang="en-US" smtClean="0"/>
              <a:t>1</a:t>
            </a:fld>
            <a:endParaRPr lang="en-US"/>
          </a:p>
        </p:txBody>
      </p:sp>
    </p:spTree>
    <p:extLst>
      <p:ext uri="{BB962C8B-B14F-4D97-AF65-F5344CB8AC3E}">
        <p14:creationId xmlns:p14="http://schemas.microsoft.com/office/powerpoint/2010/main" val="102377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We use geodetic derived data products from UNAVCO within the greater area –for GPS stations in the </a:t>
            </a:r>
            <a:r>
              <a:rPr lang="en-US" sz="1200" kern="1200" dirty="0" err="1" smtClean="0">
                <a:solidFill>
                  <a:schemeClr val="tx1"/>
                </a:solidFill>
                <a:effectLst/>
                <a:latin typeface="+mn-lt"/>
                <a:ea typeface="+mn-ea"/>
                <a:cs typeface="+mn-cs"/>
              </a:rPr>
              <a:t>TLALOCNet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COCONet</a:t>
            </a:r>
            <a:r>
              <a:rPr lang="en-US" sz="1200" kern="1200" dirty="0" smtClean="0">
                <a:solidFill>
                  <a:schemeClr val="tx1"/>
                </a:solidFill>
                <a:effectLst/>
                <a:latin typeface="+mn-lt"/>
                <a:ea typeface="+mn-ea"/>
                <a:cs typeface="+mn-cs"/>
              </a:rPr>
              <a:t> and PBO networks– to explore on the </a:t>
            </a:r>
            <a:r>
              <a:rPr lang="en-US" sz="1200" b="1" kern="1200" dirty="0" smtClean="0">
                <a:solidFill>
                  <a:schemeClr val="tx1"/>
                </a:solidFill>
                <a:effectLst/>
                <a:latin typeface="+mn-lt"/>
                <a:ea typeface="+mn-ea"/>
                <a:cs typeface="+mn-cs"/>
              </a:rPr>
              <a:t>present day</a:t>
            </a:r>
            <a:r>
              <a:rPr lang="en-US" sz="1200" kern="1200" dirty="0" smtClean="0">
                <a:solidFill>
                  <a:schemeClr val="tx1"/>
                </a:solidFill>
                <a:effectLst/>
                <a:latin typeface="+mn-lt"/>
                <a:ea typeface="+mn-ea"/>
                <a:cs typeface="+mn-cs"/>
              </a:rPr>
              <a:t> YB motion and tectonic behavior.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Geodetic data shows periodical displacement of the solid earth tides. The largest constituents are semi-diurnal, diurnal, semi-annual, and fortnightly contributions.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Clearing out main tidal frequencies and correct for gravity gradients helps to handle data properly. Figure shows 10+ years of data for GNSS station UNPM located on the northeastern coast of the Yucatán Peninsula.</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Figure shows Earth tides constituents. Solar annual (Sa) period of ~1 yr.</a:t>
            </a:r>
          </a:p>
        </p:txBody>
      </p:sp>
      <p:sp>
        <p:nvSpPr>
          <p:cNvPr id="4" name="Slide Number Placeholder 3"/>
          <p:cNvSpPr>
            <a:spLocks noGrp="1"/>
          </p:cNvSpPr>
          <p:nvPr>
            <p:ph type="sldNum" sz="quarter" idx="10"/>
          </p:nvPr>
        </p:nvSpPr>
        <p:spPr/>
        <p:txBody>
          <a:bodyPr/>
          <a:lstStyle/>
          <a:p>
            <a:fld id="{BE892281-7B20-4B15-AB0F-22AED283213B}" type="slidenum">
              <a:rPr lang="en-US" smtClean="0"/>
              <a:t>2</a:t>
            </a:fld>
            <a:endParaRPr lang="en-US"/>
          </a:p>
        </p:txBody>
      </p:sp>
    </p:spTree>
    <p:extLst>
      <p:ext uri="{BB962C8B-B14F-4D97-AF65-F5344CB8AC3E}">
        <p14:creationId xmlns:p14="http://schemas.microsoft.com/office/powerpoint/2010/main" val="3319969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The current motion is in the NW direction along with NE corner submersion.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There are few stations on the Maya Block, and one is short duration record.</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The 10+ years of data indicate vertical rates on the order of </a:t>
            </a:r>
            <a:r>
              <a:rPr lang="en-US" sz="1200" b="1" kern="1200" dirty="0" smtClean="0">
                <a:solidFill>
                  <a:schemeClr val="tx1"/>
                </a:solidFill>
                <a:effectLst/>
                <a:latin typeface="+mn-lt"/>
                <a:ea typeface="+mn-ea"/>
                <a:cs typeface="+mn-cs"/>
              </a:rPr>
              <a:t>1 mm/year</a:t>
            </a:r>
            <a:r>
              <a:rPr lang="en-US" sz="1200" kern="1200" dirty="0" smtClean="0">
                <a:solidFill>
                  <a:schemeClr val="tx1"/>
                </a:solidFill>
                <a:effectLst/>
                <a:latin typeface="+mn-lt"/>
                <a:ea typeface="+mn-ea"/>
                <a:cs typeface="+mn-cs"/>
              </a:rPr>
              <a:t>, which is of significance in interpretations of the hydrogeology, speleogenesis, paleoclimate records, and adaptation to climate change driven sea level rise.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 </a:t>
            </a:r>
            <a:r>
              <a:rPr lang="en-US" sz="1200" b="0" kern="1200" dirty="0" smtClean="0">
                <a:solidFill>
                  <a:schemeClr val="tx1"/>
                </a:solidFill>
                <a:effectLst/>
                <a:latin typeface="+mn-lt"/>
                <a:ea typeface="+mn-ea"/>
                <a:cs typeface="+mn-cs"/>
              </a:rPr>
              <a:t>The present vertical rates are 3-orders of magnitude faster than the previously indicated subsidence since mid/late Eocene.</a:t>
            </a:r>
          </a:p>
        </p:txBody>
      </p:sp>
      <p:sp>
        <p:nvSpPr>
          <p:cNvPr id="4" name="Slide Number Placeholder 3"/>
          <p:cNvSpPr>
            <a:spLocks noGrp="1"/>
          </p:cNvSpPr>
          <p:nvPr>
            <p:ph type="sldNum" sz="quarter" idx="10"/>
          </p:nvPr>
        </p:nvSpPr>
        <p:spPr/>
        <p:txBody>
          <a:bodyPr/>
          <a:lstStyle/>
          <a:p>
            <a:fld id="{BE892281-7B20-4B15-AB0F-22AED283213B}" type="slidenum">
              <a:rPr lang="en-US" smtClean="0"/>
              <a:t>3</a:t>
            </a:fld>
            <a:endParaRPr lang="en-US"/>
          </a:p>
        </p:txBody>
      </p:sp>
    </p:spTree>
    <p:extLst>
      <p:ext uri="{BB962C8B-B14F-4D97-AF65-F5344CB8AC3E}">
        <p14:creationId xmlns:p14="http://schemas.microsoft.com/office/powerpoint/2010/main" val="294279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Archaeological site </a:t>
            </a:r>
            <a:r>
              <a:rPr lang="en-US" sz="1200" b="1" kern="1200" dirty="0" smtClean="0">
                <a:solidFill>
                  <a:schemeClr val="tx1"/>
                </a:solidFill>
                <a:effectLst/>
                <a:latin typeface="+mn-lt"/>
                <a:ea typeface="+mn-ea"/>
                <a:cs typeface="+mn-cs"/>
              </a:rPr>
              <a:t>Punta </a:t>
            </a:r>
            <a:r>
              <a:rPr lang="en-US" sz="1200" b="1" kern="1200" dirty="0" err="1" smtClean="0">
                <a:solidFill>
                  <a:schemeClr val="tx1"/>
                </a:solidFill>
                <a:effectLst/>
                <a:latin typeface="+mn-lt"/>
                <a:ea typeface="+mn-ea"/>
                <a:cs typeface="+mn-cs"/>
              </a:rPr>
              <a:t>Canbalam</a:t>
            </a:r>
            <a:r>
              <a:rPr lang="en-US" sz="1200" kern="1200" dirty="0" smtClean="0">
                <a:solidFill>
                  <a:schemeClr val="tx1"/>
                </a:solidFill>
                <a:effectLst/>
                <a:latin typeface="+mn-lt"/>
                <a:ea typeface="+mn-ea"/>
                <a:cs typeface="+mn-cs"/>
              </a:rPr>
              <a:t> (to the west) is now submerged close to the sand bar off the southern tip of the </a:t>
            </a:r>
            <a:r>
              <a:rPr lang="en-US" sz="1200" kern="1200" dirty="0" err="1" smtClean="0">
                <a:solidFill>
                  <a:schemeClr val="tx1"/>
                </a:solidFill>
                <a:effectLst/>
                <a:latin typeface="+mn-lt"/>
                <a:ea typeface="+mn-ea"/>
                <a:cs typeface="+mn-cs"/>
              </a:rPr>
              <a:t>Celestún</a:t>
            </a:r>
            <a:r>
              <a:rPr lang="en-US" sz="1200" kern="1200" dirty="0" smtClean="0">
                <a:solidFill>
                  <a:schemeClr val="tx1"/>
                </a:solidFill>
                <a:effectLst/>
                <a:latin typeface="+mn-lt"/>
                <a:ea typeface="+mn-ea"/>
                <a:cs typeface="+mn-cs"/>
              </a:rPr>
              <a:t> Peninsula, at a depth that cannot be explained solely by estimated regional sea level rise (Hanson &amp; Maul, 1993) and was attributed to highly active erosional processes during Late Holocene (</a:t>
            </a:r>
            <a:r>
              <a:rPr lang="en-US" sz="1200" kern="1200" dirty="0" err="1" smtClean="0">
                <a:solidFill>
                  <a:schemeClr val="tx1"/>
                </a:solidFill>
                <a:effectLst/>
                <a:latin typeface="+mn-lt"/>
                <a:ea typeface="+mn-ea"/>
                <a:cs typeface="+mn-cs"/>
              </a:rPr>
              <a:t>Dahlin</a:t>
            </a:r>
            <a:r>
              <a:rPr lang="en-US" sz="1200" kern="1200" dirty="0" smtClean="0">
                <a:solidFill>
                  <a:schemeClr val="tx1"/>
                </a:solidFill>
                <a:effectLst/>
                <a:latin typeface="+mn-lt"/>
                <a:ea typeface="+mn-ea"/>
                <a:cs typeface="+mn-cs"/>
              </a:rPr>
              <a:t> et al., 1998).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the </a:t>
            </a:r>
            <a:r>
              <a:rPr lang="en-US" sz="1200" b="1" kern="1200" dirty="0" smtClean="0">
                <a:solidFill>
                  <a:schemeClr val="tx1"/>
                </a:solidFill>
                <a:effectLst/>
                <a:latin typeface="+mn-lt"/>
                <a:ea typeface="+mn-ea"/>
                <a:cs typeface="+mn-cs"/>
              </a:rPr>
              <a:t>Vista </a:t>
            </a:r>
            <a:r>
              <a:rPr lang="en-US" sz="1200" b="1" kern="1200" dirty="0" err="1" smtClean="0">
                <a:solidFill>
                  <a:schemeClr val="tx1"/>
                </a:solidFill>
                <a:effectLst/>
                <a:latin typeface="+mn-lt"/>
                <a:ea typeface="+mn-ea"/>
                <a:cs typeface="+mn-cs"/>
              </a:rPr>
              <a:t>Alegre</a:t>
            </a:r>
            <a:r>
              <a:rPr lang="en-US" sz="1200" kern="1200" dirty="0" smtClean="0">
                <a:solidFill>
                  <a:schemeClr val="tx1"/>
                </a:solidFill>
                <a:effectLst/>
                <a:latin typeface="+mn-lt"/>
                <a:ea typeface="+mn-ea"/>
                <a:cs typeface="+mn-cs"/>
              </a:rPr>
              <a:t> site (north) the intact floor is 2.75 m below the ground surface but also below/at sea level. </a:t>
            </a:r>
            <a:r>
              <a:rPr lang="en-US" sz="1200" kern="1200" baseline="30000" dirty="0" smtClean="0">
                <a:solidFill>
                  <a:schemeClr val="tx1"/>
                </a:solidFill>
                <a:effectLst/>
                <a:latin typeface="+mn-lt"/>
                <a:ea typeface="+mn-ea"/>
                <a:cs typeface="+mn-cs"/>
              </a:rPr>
              <a:t>14</a:t>
            </a:r>
            <a:r>
              <a:rPr lang="en-US" sz="1200" kern="1200" dirty="0" smtClean="0">
                <a:solidFill>
                  <a:schemeClr val="tx1"/>
                </a:solidFill>
                <a:effectLst/>
                <a:latin typeface="+mn-lt"/>
                <a:ea typeface="+mn-ea"/>
                <a:cs typeface="+mn-cs"/>
              </a:rPr>
              <a:t>C dates it to the Terminal </a:t>
            </a:r>
            <a:r>
              <a:rPr lang="en-US" sz="1200" kern="1200" dirty="0" err="1" smtClean="0">
                <a:solidFill>
                  <a:schemeClr val="tx1"/>
                </a:solidFill>
                <a:effectLst/>
                <a:latin typeface="+mn-lt"/>
                <a:ea typeface="+mn-ea"/>
                <a:cs typeface="+mn-cs"/>
              </a:rPr>
              <a:t>Preclassic</a:t>
            </a:r>
            <a:r>
              <a:rPr lang="en-US" sz="1200" kern="1200" dirty="0" smtClean="0">
                <a:solidFill>
                  <a:schemeClr val="tx1"/>
                </a:solidFill>
                <a:effectLst/>
                <a:latin typeface="+mn-lt"/>
                <a:ea typeface="+mn-ea"/>
                <a:cs typeface="+mn-cs"/>
              </a:rPr>
              <a:t> / Early Classic, that is circa 250 CE.</a:t>
            </a:r>
          </a:p>
        </p:txBody>
      </p:sp>
      <p:sp>
        <p:nvSpPr>
          <p:cNvPr id="4" name="Slide Number Placeholder 3"/>
          <p:cNvSpPr>
            <a:spLocks noGrp="1"/>
          </p:cNvSpPr>
          <p:nvPr>
            <p:ph type="sldNum" sz="quarter" idx="10"/>
          </p:nvPr>
        </p:nvSpPr>
        <p:spPr/>
        <p:txBody>
          <a:bodyPr/>
          <a:lstStyle/>
          <a:p>
            <a:fld id="{BE892281-7B20-4B15-AB0F-22AED283213B}" type="slidenum">
              <a:rPr lang="en-US" smtClean="0"/>
              <a:t>4</a:t>
            </a:fld>
            <a:endParaRPr lang="en-US"/>
          </a:p>
        </p:txBody>
      </p:sp>
    </p:spTree>
    <p:extLst>
      <p:ext uri="{BB962C8B-B14F-4D97-AF65-F5344CB8AC3E}">
        <p14:creationId xmlns:p14="http://schemas.microsoft.com/office/powerpoint/2010/main" val="262737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Quintana Roo. Eastern Caribbean coast. Site is on a cliff, a unique feature in the area.</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Also, aerial view reveals a perched coastal spring? (drained </a:t>
            </a:r>
            <a:r>
              <a:rPr lang="en-US" sz="1200" kern="1200" dirty="0" err="1" smtClean="0">
                <a:solidFill>
                  <a:schemeClr val="tx1"/>
                </a:solidFill>
                <a:effectLst/>
                <a:latin typeface="+mn-lt"/>
                <a:ea typeface="+mn-ea"/>
                <a:cs typeface="+mn-cs"/>
              </a:rPr>
              <a:t>caleta</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E892281-7B20-4B15-AB0F-22AED283213B}" type="slidenum">
              <a:rPr lang="en-US" smtClean="0"/>
              <a:t>5</a:t>
            </a:fld>
            <a:endParaRPr lang="en-US"/>
          </a:p>
        </p:txBody>
      </p:sp>
    </p:spTree>
    <p:extLst>
      <p:ext uri="{BB962C8B-B14F-4D97-AF65-F5344CB8AC3E}">
        <p14:creationId xmlns:p14="http://schemas.microsoft.com/office/powerpoint/2010/main" val="65510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Sea level rise (SLR) has a prompt and direct effect on ecosystems in the intertidal zone, like </a:t>
            </a:r>
            <a:r>
              <a:rPr lang="en-US" sz="1200" b="1" kern="1200" dirty="0" smtClean="0">
                <a:solidFill>
                  <a:schemeClr val="tx1"/>
                </a:solidFill>
                <a:effectLst/>
                <a:latin typeface="+mn-lt"/>
                <a:ea typeface="+mn-ea"/>
                <a:cs typeface="+mn-cs"/>
              </a:rPr>
              <a:t>mangroves</a:t>
            </a:r>
            <a:r>
              <a:rPr lang="en-US" sz="1200" kern="1200" dirty="0" smtClean="0">
                <a:solidFill>
                  <a:schemeClr val="tx1"/>
                </a:solidFill>
                <a:effectLst/>
                <a:latin typeface="+mn-lt"/>
                <a:ea typeface="+mn-ea"/>
                <a:cs typeface="+mn-cs"/>
              </a:rPr>
              <a:t>, with increasingly influence of marine processes.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Species with specific tolerances had also migrated landward.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NORTH COAST: Wetlands remain connected to ocean and actively flush by tides.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CARIBBEAN COAST: Wetlands seem to be perched and above sea level, including coastal mangroves decoupled form the ocean.</a:t>
            </a:r>
          </a:p>
        </p:txBody>
      </p:sp>
      <p:sp>
        <p:nvSpPr>
          <p:cNvPr id="4" name="Slide Number Placeholder 3"/>
          <p:cNvSpPr>
            <a:spLocks noGrp="1"/>
          </p:cNvSpPr>
          <p:nvPr>
            <p:ph type="sldNum" sz="quarter" idx="10"/>
          </p:nvPr>
        </p:nvSpPr>
        <p:spPr/>
        <p:txBody>
          <a:bodyPr/>
          <a:lstStyle/>
          <a:p>
            <a:fld id="{BE892281-7B20-4B15-AB0F-22AED283213B}" type="slidenum">
              <a:rPr lang="en-US" smtClean="0"/>
              <a:t>6</a:t>
            </a:fld>
            <a:endParaRPr lang="en-US"/>
          </a:p>
        </p:txBody>
      </p:sp>
    </p:spTree>
    <p:extLst>
      <p:ext uri="{BB962C8B-B14F-4D97-AF65-F5344CB8AC3E}">
        <p14:creationId xmlns:p14="http://schemas.microsoft.com/office/powerpoint/2010/main" val="74075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The YB is </a:t>
            </a:r>
            <a:r>
              <a:rPr lang="en-US" sz="1200" b="1" kern="1200" dirty="0" smtClean="0">
                <a:solidFill>
                  <a:schemeClr val="tx1"/>
                </a:solidFill>
                <a:effectLst/>
                <a:latin typeface="+mn-lt"/>
                <a:ea typeface="+mn-ea"/>
                <a:cs typeface="+mn-cs"/>
              </a:rPr>
              <a:t>tectonically stable in the strict sense</a:t>
            </a:r>
            <a:r>
              <a:rPr lang="en-US" sz="1200" kern="1200" dirty="0" smtClean="0">
                <a:solidFill>
                  <a:schemeClr val="tx1"/>
                </a:solidFill>
                <a:effectLst/>
                <a:latin typeface="+mn-lt"/>
                <a:ea typeface="+mn-ea"/>
                <a:cs typeface="+mn-cs"/>
              </a:rPr>
              <a:t>, without apparent deformation or rifting, yet the block is arguable in tilt/subsidence motions that are of broad significance.</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Persistence</a:t>
            </a:r>
            <a:r>
              <a:rPr lang="en-US" sz="1200" kern="1200" dirty="0" smtClean="0">
                <a:solidFill>
                  <a:schemeClr val="tx1"/>
                </a:solidFill>
                <a:effectLst/>
                <a:latin typeface="+mn-lt"/>
                <a:ea typeface="+mn-ea"/>
                <a:cs typeface="+mn-cs"/>
              </a:rPr>
              <a:t> of direction and rate of plate movement is not in conflict with the </a:t>
            </a:r>
            <a:r>
              <a:rPr lang="en-US" sz="1200" b="1" kern="1200" dirty="0" smtClean="0">
                <a:solidFill>
                  <a:schemeClr val="tx1"/>
                </a:solidFill>
                <a:effectLst/>
                <a:latin typeface="+mn-lt"/>
                <a:ea typeface="+mn-ea"/>
                <a:cs typeface="+mn-cs"/>
              </a:rPr>
              <a:t>long term </a:t>
            </a:r>
            <a:r>
              <a:rPr lang="en-US" sz="1200" kern="1200" dirty="0" smtClean="0">
                <a:solidFill>
                  <a:schemeClr val="tx1"/>
                </a:solidFill>
                <a:effectLst/>
                <a:latin typeface="+mn-lt"/>
                <a:ea typeface="+mn-ea"/>
                <a:cs typeface="+mn-cs"/>
              </a:rPr>
              <a:t>proposed subsidence back to Early to Middle Eocene. </a:t>
            </a:r>
            <a:r>
              <a:rPr lang="en-US" sz="1200" b="1" dirty="0" smtClean="0"/>
              <a:t>Rate</a:t>
            </a:r>
            <a:r>
              <a:rPr lang="en-US" sz="1200" dirty="0" smtClean="0"/>
              <a:t> of plate motion seems to be </a:t>
            </a:r>
            <a:r>
              <a:rPr lang="en-US" sz="1200" b="1" i="1" dirty="0" smtClean="0"/>
              <a:t>3-orders </a:t>
            </a:r>
            <a:r>
              <a:rPr lang="en-US" sz="1200" dirty="0" smtClean="0"/>
              <a:t>of magnitude higher at </a:t>
            </a:r>
            <a:r>
              <a:rPr lang="en-US" sz="1200" b="1" dirty="0" smtClean="0"/>
              <a:t>present day</a:t>
            </a:r>
            <a:r>
              <a:rPr lang="en-US" sz="1200" dirty="0" smtClean="0"/>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The observed </a:t>
            </a:r>
            <a:r>
              <a:rPr lang="en-US" sz="1200" b="1" i="1" kern="1200" dirty="0" smtClean="0">
                <a:solidFill>
                  <a:schemeClr val="tx1"/>
                </a:solidFill>
                <a:effectLst/>
                <a:latin typeface="+mn-lt"/>
                <a:ea typeface="+mn-ea"/>
                <a:cs typeface="+mn-cs"/>
              </a:rPr>
              <a:t>1</a:t>
            </a:r>
            <a:r>
              <a:rPr lang="en-US" sz="1200" b="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mm/year </a:t>
            </a:r>
            <a:r>
              <a:rPr lang="en-US" sz="1200" kern="1200" dirty="0" smtClean="0">
                <a:solidFill>
                  <a:schemeClr val="tx1"/>
                </a:solidFill>
                <a:effectLst/>
                <a:latin typeface="+mn-lt"/>
                <a:ea typeface="+mn-ea"/>
                <a:cs typeface="+mn-cs"/>
              </a:rPr>
              <a:t>rate over the last </a:t>
            </a:r>
            <a:r>
              <a:rPr lang="en-US" sz="1200" i="1" kern="1200" dirty="0" smtClean="0">
                <a:solidFill>
                  <a:schemeClr val="tx1"/>
                </a:solidFill>
                <a:effectLst/>
                <a:latin typeface="+mn-lt"/>
                <a:ea typeface="+mn-ea"/>
                <a:cs typeface="+mn-cs"/>
              </a:rPr>
              <a:t>10 years</a:t>
            </a:r>
            <a:r>
              <a:rPr lang="en-US" sz="1200" kern="1200" dirty="0" smtClean="0">
                <a:solidFill>
                  <a:schemeClr val="tx1"/>
                </a:solidFill>
                <a:effectLst/>
                <a:latin typeface="+mn-lt"/>
                <a:ea typeface="+mn-ea"/>
                <a:cs typeface="+mn-cs"/>
              </a:rPr>
              <a:t> is of significance in interpretations sea level records from the Yucatan Peninsula, and of the hydrogeology, speleogenesis, paleoclimate records, and </a:t>
            </a:r>
            <a:r>
              <a:rPr lang="en-US" sz="1200" b="1" kern="1200" dirty="0" smtClean="0">
                <a:solidFill>
                  <a:schemeClr val="tx1"/>
                </a:solidFill>
                <a:effectLst/>
                <a:latin typeface="+mn-lt"/>
                <a:ea typeface="+mn-ea"/>
                <a:cs typeface="+mn-cs"/>
              </a:rPr>
              <a:t>adaptation to climate change driven sea level rise</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Additional geodetic stations are required to assess the whole block/platform motion</a:t>
            </a:r>
            <a:r>
              <a:rPr lang="en-US" sz="1200" kern="1200" dirty="0" smtClean="0">
                <a:solidFill>
                  <a:schemeClr val="tx1"/>
                </a:solidFill>
                <a:effectLst/>
                <a:latin typeface="+mn-lt"/>
                <a:ea typeface="+mn-ea"/>
                <a:cs typeface="+mn-cs"/>
              </a:rPr>
              <a:t>, and to further understand geomorphological processes, and to address climate change related sea level rise impacts.</a:t>
            </a:r>
          </a:p>
        </p:txBody>
      </p:sp>
      <p:sp>
        <p:nvSpPr>
          <p:cNvPr id="4" name="Slide Number Placeholder 3"/>
          <p:cNvSpPr>
            <a:spLocks noGrp="1"/>
          </p:cNvSpPr>
          <p:nvPr>
            <p:ph type="sldNum" sz="quarter" idx="10"/>
          </p:nvPr>
        </p:nvSpPr>
        <p:spPr/>
        <p:txBody>
          <a:bodyPr/>
          <a:lstStyle/>
          <a:p>
            <a:fld id="{BE892281-7B20-4B15-AB0F-22AED283213B}" type="slidenum">
              <a:rPr lang="en-US" smtClean="0"/>
              <a:t>7</a:t>
            </a:fld>
            <a:endParaRPr lang="en-US"/>
          </a:p>
        </p:txBody>
      </p:sp>
    </p:spTree>
    <p:extLst>
      <p:ext uri="{BB962C8B-B14F-4D97-AF65-F5344CB8AC3E}">
        <p14:creationId xmlns:p14="http://schemas.microsoft.com/office/powerpoint/2010/main" val="348453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2B2B93-12B6-4F11-A174-1E04CB404C18}" type="datetimeFigureOut">
              <a:rPr lang="en-US" smtClean="0"/>
              <a:t>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D507F-3DF7-1F41-B7D1-D26AE78F6CE6}" type="slidenum">
              <a:rPr lang="en-US" smtClean="0"/>
              <a:t>‹#›</a:t>
            </a:fld>
            <a:endParaRPr lang="en-US"/>
          </a:p>
        </p:txBody>
      </p:sp>
    </p:spTree>
    <p:extLst>
      <p:ext uri="{BB962C8B-B14F-4D97-AF65-F5344CB8AC3E}">
        <p14:creationId xmlns:p14="http://schemas.microsoft.com/office/powerpoint/2010/main" val="3531238276"/>
      </p:ext>
    </p:extLst>
  </p:cSld>
  <p:clrMapOvr>
    <a:masterClrMapping/>
  </p:clrMapOvr>
  <p:transition xmlns:p14="http://schemas.microsoft.com/office/powerpoint/2010/mai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B2B93-12B6-4F11-A174-1E04CB404C18}" type="datetimeFigureOut">
              <a:rPr lang="en-US" smtClean="0"/>
              <a:t>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826923028"/>
      </p:ext>
    </p:extLst>
  </p:cSld>
  <p:clrMapOvr>
    <a:masterClrMapping/>
  </p:clrMapOvr>
  <p:transition xmlns:p14="http://schemas.microsoft.com/office/powerpoint/2010/mai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B2B93-12B6-4F11-A174-1E04CB404C18}" type="datetimeFigureOut">
              <a:rPr lang="en-US" smtClean="0"/>
              <a:t>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2278377752"/>
      </p:ext>
    </p:extLst>
  </p:cSld>
  <p:clrMapOvr>
    <a:masterClrMapping/>
  </p:clrMapOvr>
  <p:transition xmlns:p14="http://schemas.microsoft.com/office/powerpoint/2010/mai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2B2B93-12B6-4F11-A174-1E04CB404C18}" type="datetimeFigureOut">
              <a:rPr lang="en-US" smtClean="0"/>
              <a:t>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448595272"/>
      </p:ext>
    </p:extLst>
  </p:cSld>
  <p:clrMapOvr>
    <a:masterClrMapping/>
  </p:clrMapOvr>
  <p:transition xmlns:p14="http://schemas.microsoft.com/office/powerpoint/2010/mai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2B2B93-12B6-4F11-A174-1E04CB404C18}" type="datetimeFigureOut">
              <a:rPr lang="en-US" smtClean="0"/>
              <a:t>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1621995339"/>
      </p:ext>
    </p:extLst>
  </p:cSld>
  <p:clrMapOvr>
    <a:masterClrMapping/>
  </p:clrMapOvr>
  <p:transition xmlns:p14="http://schemas.microsoft.com/office/powerpoint/2010/mai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2B2B93-12B6-4F11-A174-1E04CB404C18}" type="datetimeFigureOut">
              <a:rPr lang="en-US" smtClean="0"/>
              <a:t>11/3/18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3074769926"/>
      </p:ext>
    </p:extLst>
  </p:cSld>
  <p:clrMapOvr>
    <a:masterClrMapping/>
  </p:clrMapOvr>
  <p:transition xmlns:p14="http://schemas.microsoft.com/office/powerpoint/2010/mai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2B2B93-12B6-4F11-A174-1E04CB404C18}" type="datetimeFigureOut">
              <a:rPr lang="en-US" smtClean="0"/>
              <a:t>11/3/18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2406847428"/>
      </p:ext>
    </p:extLst>
  </p:cSld>
  <p:clrMapOvr>
    <a:masterClrMapping/>
  </p:clrMapOvr>
  <p:transition xmlns:p14="http://schemas.microsoft.com/office/powerpoint/2010/mai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2B2B93-12B6-4F11-A174-1E04CB404C18}" type="datetimeFigureOut">
              <a:rPr lang="en-US" smtClean="0"/>
              <a:t>11/3/18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2530081480"/>
      </p:ext>
    </p:extLst>
  </p:cSld>
  <p:clrMapOvr>
    <a:masterClrMapping/>
  </p:clrMapOvr>
  <p:transition xmlns:p14="http://schemas.microsoft.com/office/powerpoint/2010/mai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2B2B93-12B6-4F11-A174-1E04CB404C18}" type="datetimeFigureOut">
              <a:rPr lang="en-US" smtClean="0"/>
              <a:t>11/3/18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1899037266"/>
      </p:ext>
    </p:extLst>
  </p:cSld>
  <p:clrMapOvr>
    <a:masterClrMapping/>
  </p:clrMapOvr>
  <p:transition xmlns:p14="http://schemas.microsoft.com/office/powerpoint/2010/mai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B2B93-12B6-4F11-A174-1E04CB404C18}" type="datetimeFigureOut">
              <a:rPr lang="en-US" smtClean="0"/>
              <a:t>11/3/18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D507F-3DF7-1F41-B7D1-D26AE78F6CE6}" type="slidenum">
              <a:rPr lang="en-US" smtClean="0"/>
              <a:t>‹#›</a:t>
            </a:fld>
            <a:endParaRPr lang="en-US"/>
          </a:p>
        </p:txBody>
      </p:sp>
    </p:spTree>
    <p:extLst>
      <p:ext uri="{BB962C8B-B14F-4D97-AF65-F5344CB8AC3E}">
        <p14:creationId xmlns:p14="http://schemas.microsoft.com/office/powerpoint/2010/main" val="1854646902"/>
      </p:ext>
    </p:extLst>
  </p:cSld>
  <p:clrMapOvr>
    <a:masterClrMapping/>
  </p:clrMapOvr>
  <p:transition xmlns:p14="http://schemas.microsoft.com/office/powerpoint/2010/mai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2B2B93-12B6-4F11-A174-1E04CB404C18}" type="datetimeFigureOut">
              <a:rPr lang="en-US" smtClean="0"/>
              <a:t>11/3/18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1EA18C-A37E-4403-9151-169250C73615}" type="slidenum">
              <a:rPr lang="en-US" smtClean="0"/>
              <a:t>‹#›</a:t>
            </a:fld>
            <a:endParaRPr lang="en-US"/>
          </a:p>
        </p:txBody>
      </p:sp>
    </p:spTree>
    <p:extLst>
      <p:ext uri="{BB962C8B-B14F-4D97-AF65-F5344CB8AC3E}">
        <p14:creationId xmlns:p14="http://schemas.microsoft.com/office/powerpoint/2010/main" val="2333379477"/>
      </p:ext>
    </p:extLst>
  </p:cSld>
  <p:clrMapOvr>
    <a:masterClrMapping/>
  </p:clrMapOvr>
  <p:transition xmlns:p14="http://schemas.microsoft.com/office/powerpoint/2010/mai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B2B93-12B6-4F11-A174-1E04CB404C18}" type="datetimeFigureOut">
              <a:rPr lang="en-US" smtClean="0"/>
              <a:t>11/3/18</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EA18C-A37E-4403-9151-169250C73615}" type="slidenum">
              <a:rPr lang="en-US" smtClean="0"/>
              <a:t>‹#›</a:t>
            </a:fld>
            <a:endParaRPr lang="en-US"/>
          </a:p>
        </p:txBody>
      </p:sp>
    </p:spTree>
    <p:extLst>
      <p:ext uri="{BB962C8B-B14F-4D97-AF65-F5344CB8AC3E}">
        <p14:creationId xmlns:p14="http://schemas.microsoft.com/office/powerpoint/2010/main" val="3388763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xmlns:p14="http://schemas.microsoft.com/office/powerpoint/2010/main" spd="slow">
    <p:fade thruBlk="1"/>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jpeg"/><Relationship Id="rId7" Type="http://schemas.microsoft.com/office/2007/relationships/hdphoto" Target="../media/hdphoto1.wdp"/><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tions_all_plat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5658" y="1041631"/>
            <a:ext cx="7385100" cy="5222426"/>
          </a:xfrm>
          <a:prstGeom prst="rect">
            <a:avLst/>
          </a:prstGeom>
          <a:ln>
            <a:solidFill>
              <a:srgbClr val="604A7B"/>
            </a:solidFill>
          </a:ln>
        </p:spPr>
      </p:pic>
      <p:pic>
        <p:nvPicPr>
          <p:cNvPr id="23" name="Picture 22"/>
          <p:cNvPicPr>
            <a:picLocks noChangeAspect="1"/>
          </p:cNvPicPr>
          <p:nvPr/>
        </p:nvPicPr>
        <p:blipFill>
          <a:blip r:embed="rId4">
            <a:alphaModFix amt="18000"/>
          </a:blip>
          <a:stretch>
            <a:fillRect/>
          </a:stretch>
        </p:blipFill>
        <p:spPr>
          <a:xfrm>
            <a:off x="209517" y="3522747"/>
            <a:ext cx="4186512" cy="2543985"/>
          </a:xfrm>
          <a:prstGeom prst="rect">
            <a:avLst/>
          </a:prstGeom>
        </p:spPr>
      </p:pic>
      <p:sp>
        <p:nvSpPr>
          <p:cNvPr id="12" name="Title 1"/>
          <p:cNvSpPr txBox="1">
            <a:spLocks/>
          </p:cNvSpPr>
          <p:nvPr/>
        </p:nvSpPr>
        <p:spPr>
          <a:xfrm>
            <a:off x="0" y="1"/>
            <a:ext cx="12192000" cy="858144"/>
          </a:xfrm>
          <a:prstGeom prst="rect">
            <a:avLst/>
          </a:prstGeom>
          <a:solidFill>
            <a:srgbClr val="552965"/>
          </a:solidFill>
        </p:spPr>
        <p:txBody>
          <a:bodyPr vert="horz" lIns="91440" tIns="13716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2800" b="1" spc="-20" dirty="0" smtClean="0">
                <a:solidFill>
                  <a:srgbClr val="FFFFFF"/>
                </a:solidFill>
                <a:latin typeface="Cambria"/>
                <a:cs typeface="Cambria"/>
              </a:rPr>
              <a:t>Exploring </a:t>
            </a:r>
            <a:r>
              <a:rPr lang="en-US" sz="2800" b="1" spc="-20" dirty="0">
                <a:solidFill>
                  <a:srgbClr val="FFFFFF"/>
                </a:solidFill>
                <a:latin typeface="Cambria"/>
                <a:cs typeface="Cambria"/>
              </a:rPr>
              <a:t>the Tectonic Stability of the Yucatán </a:t>
            </a:r>
            <a:r>
              <a:rPr lang="en-US" sz="2800" b="1" spc="-20" dirty="0" smtClean="0">
                <a:solidFill>
                  <a:srgbClr val="FFFFFF"/>
                </a:solidFill>
                <a:latin typeface="Cambria"/>
                <a:cs typeface="Cambria"/>
              </a:rPr>
              <a:t>Block</a:t>
            </a:r>
            <a:endParaRPr lang="en-US" sz="2800" b="1" spc="-20" dirty="0">
              <a:solidFill>
                <a:srgbClr val="FFFFFF"/>
              </a:solidFill>
              <a:latin typeface="Cambria"/>
              <a:cs typeface="Cambria"/>
            </a:endParaRPr>
          </a:p>
        </p:txBody>
      </p:sp>
      <p:sp>
        <p:nvSpPr>
          <p:cNvPr id="5" name="Rectangle 4"/>
          <p:cNvSpPr/>
          <p:nvPr/>
        </p:nvSpPr>
        <p:spPr>
          <a:xfrm>
            <a:off x="0" y="576433"/>
            <a:ext cx="12192000" cy="261610"/>
          </a:xfrm>
          <a:prstGeom prst="rect">
            <a:avLst/>
          </a:prstGeom>
        </p:spPr>
        <p:txBody>
          <a:bodyPr wrap="square">
            <a:spAutoFit/>
          </a:bodyPr>
          <a:lstStyle/>
          <a:p>
            <a:pPr algn="ctr"/>
            <a:r>
              <a:rPr lang="en-US" sz="1100" dirty="0" smtClean="0">
                <a:solidFill>
                  <a:srgbClr val="E6E0EC"/>
                </a:solidFill>
                <a:latin typeface="Calibri"/>
                <a:cs typeface="Calibri"/>
              </a:rPr>
              <a:t>Emiliano Monroy-Ríos, Patricia A Beddows </a:t>
            </a:r>
            <a:r>
              <a:rPr lang="mr-IN" sz="1100" dirty="0" smtClean="0">
                <a:solidFill>
                  <a:srgbClr val="E6E0EC"/>
                </a:solidFill>
                <a:latin typeface="Calibri"/>
                <a:cs typeface="Calibri"/>
              </a:rPr>
              <a:t>–</a:t>
            </a:r>
            <a:r>
              <a:rPr lang="en-US" sz="1100" dirty="0" smtClean="0">
                <a:solidFill>
                  <a:srgbClr val="E6E0EC"/>
                </a:solidFill>
                <a:latin typeface="Calibri"/>
                <a:cs typeface="Calibri"/>
              </a:rPr>
              <a:t> Northwestern University</a:t>
            </a:r>
          </a:p>
        </p:txBody>
      </p:sp>
      <p:sp>
        <p:nvSpPr>
          <p:cNvPr id="8" name="Subtitle 2"/>
          <p:cNvSpPr>
            <a:spLocks noGrp="1"/>
          </p:cNvSpPr>
          <p:nvPr>
            <p:ph type="subTitle" idx="1"/>
          </p:nvPr>
        </p:nvSpPr>
        <p:spPr>
          <a:xfrm>
            <a:off x="205790" y="6303668"/>
            <a:ext cx="3101457" cy="437582"/>
          </a:xfrm>
          <a:solidFill>
            <a:schemeClr val="accent4">
              <a:lumMod val="75000"/>
              <a:alpha val="18000"/>
            </a:schemeClr>
          </a:solidFill>
          <a:ln>
            <a:noFill/>
          </a:ln>
        </p:spPr>
        <p:txBody>
          <a:bodyPr>
            <a:noAutofit/>
          </a:bodyPr>
          <a:lstStyle/>
          <a:p>
            <a:pPr algn="l"/>
            <a:r>
              <a:rPr lang="en-US" sz="1000" dirty="0" smtClean="0">
                <a:solidFill>
                  <a:schemeClr val="tx1"/>
                </a:solidFill>
                <a:latin typeface="Calibri" charset="0"/>
                <a:ea typeface="ＭＳ Ｐゴシック" charset="0"/>
                <a:cs typeface="ＭＳ Ｐゴシック" charset="0"/>
              </a:rPr>
              <a:t>Emiliano Monroy-Ríos - </a:t>
            </a:r>
            <a:r>
              <a:rPr lang="en-US" sz="1000" dirty="0">
                <a:solidFill>
                  <a:schemeClr val="tx1"/>
                </a:solidFill>
                <a:latin typeface="Calibri" charset="0"/>
                <a:ea typeface="ＭＳ Ｐゴシック" charset="0"/>
                <a:cs typeface="ＭＳ Ｐゴシック" charset="0"/>
              </a:rPr>
              <a:t>PhD candidate in Geochemistry</a:t>
            </a:r>
          </a:p>
          <a:p>
            <a:pPr algn="l"/>
            <a:r>
              <a:rPr lang="en-US" sz="1050" dirty="0" err="1" smtClean="0">
                <a:solidFill>
                  <a:schemeClr val="tx1"/>
                </a:solidFill>
                <a:latin typeface="Calibri" charset="0"/>
                <a:ea typeface="ＭＳ Ｐゴシック" charset="0"/>
                <a:cs typeface="ＭＳ Ｐゴシック" charset="0"/>
              </a:rPr>
              <a:t>emiliano@earth.northwestern.edu</a:t>
            </a:r>
            <a:endParaRPr lang="en-US" sz="1050" dirty="0" smtClean="0">
              <a:solidFill>
                <a:schemeClr val="tx1"/>
              </a:solidFill>
              <a:latin typeface="Calibri" charset="0"/>
              <a:ea typeface="ＭＳ Ｐゴシック" charset="0"/>
              <a:cs typeface="ＭＳ Ｐゴシック" charset="0"/>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7082" y="6068669"/>
            <a:ext cx="3100406" cy="21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NU_Logo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1" y="109151"/>
            <a:ext cx="1087983" cy="650976"/>
          </a:xfrm>
          <a:prstGeom prst="rect">
            <a:avLst/>
          </a:prstGeom>
        </p:spPr>
      </p:pic>
      <p:pic>
        <p:nvPicPr>
          <p:cNvPr id="17" name="Picture 16" descr="gsa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3093" y="91537"/>
            <a:ext cx="1035937" cy="686514"/>
          </a:xfrm>
          <a:prstGeom prst="rect">
            <a:avLst/>
          </a:prstGeom>
          <a:solidFill>
            <a:schemeClr val="accent4">
              <a:lumMod val="40000"/>
              <a:lumOff val="60000"/>
            </a:schemeClr>
          </a:solidFill>
        </p:spPr>
      </p:pic>
      <p:sp>
        <p:nvSpPr>
          <p:cNvPr id="21" name="Rectangle 20"/>
          <p:cNvSpPr/>
          <p:nvPr/>
        </p:nvSpPr>
        <p:spPr>
          <a:xfrm>
            <a:off x="201770" y="1034775"/>
            <a:ext cx="4040746"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4">
                    <a:lumMod val="50000"/>
                  </a:schemeClr>
                </a:solidFill>
                <a:latin typeface="Cambria"/>
                <a:cs typeface="Cambria"/>
              </a:rPr>
              <a:t>Regional Setting</a:t>
            </a:r>
            <a:endParaRPr lang="en-US" sz="2400" dirty="0">
              <a:solidFill>
                <a:schemeClr val="accent4">
                  <a:lumMod val="50000"/>
                </a:schemeClr>
              </a:solidFill>
            </a:endParaRPr>
          </a:p>
        </p:txBody>
      </p:sp>
      <p:sp>
        <p:nvSpPr>
          <p:cNvPr id="22" name="TextBox 21"/>
          <p:cNvSpPr txBox="1"/>
          <p:nvPr/>
        </p:nvSpPr>
        <p:spPr>
          <a:xfrm>
            <a:off x="205940" y="1643739"/>
            <a:ext cx="4036576" cy="4385817"/>
          </a:xfrm>
          <a:prstGeom prst="rect">
            <a:avLst/>
          </a:prstGeom>
          <a:noFill/>
        </p:spPr>
        <p:txBody>
          <a:bodyPr wrap="square" lIns="0" tIns="0" rIns="0" bIns="0" rtlCol="0">
            <a:spAutoFit/>
          </a:bodyPr>
          <a:lstStyle/>
          <a:p>
            <a:pPr marL="166688" indent="-166688" algn="just">
              <a:spcBef>
                <a:spcPts val="1200"/>
              </a:spcBef>
              <a:spcAft>
                <a:spcPts val="600"/>
              </a:spcAft>
              <a:buClr>
                <a:srgbClr val="660066"/>
              </a:buClr>
              <a:buFont typeface="Arial"/>
              <a:buChar char="•"/>
            </a:pPr>
            <a:r>
              <a:rPr lang="en-US" dirty="0"/>
              <a:t>The Yucatán Block (YB) is a 450,000 km</a:t>
            </a:r>
            <a:r>
              <a:rPr lang="en-US" baseline="30000" dirty="0"/>
              <a:t>2</a:t>
            </a:r>
            <a:r>
              <a:rPr lang="en-US" dirty="0"/>
              <a:t> continental microplate, covering southeast Mexico, northern Guatemala, and </a:t>
            </a:r>
            <a:r>
              <a:rPr lang="en-US" dirty="0" smtClean="0"/>
              <a:t>Belize.</a:t>
            </a:r>
          </a:p>
          <a:p>
            <a:pPr marL="166688" indent="-166688" algn="just">
              <a:spcBef>
                <a:spcPts val="1200"/>
              </a:spcBef>
              <a:spcAft>
                <a:spcPts val="600"/>
              </a:spcAft>
              <a:buClr>
                <a:srgbClr val="660066"/>
              </a:buClr>
              <a:buFont typeface="Arial"/>
              <a:buChar char="•"/>
            </a:pPr>
            <a:r>
              <a:rPr lang="en-US" dirty="0"/>
              <a:t>A</a:t>
            </a:r>
            <a:r>
              <a:rPr lang="en-US" dirty="0" smtClean="0"/>
              <a:t> structural entity since at least 230 Ma, after initial seafloor spreading in the Gulf of Mexico.</a:t>
            </a:r>
          </a:p>
          <a:p>
            <a:pPr marL="166688" indent="-166688" algn="just">
              <a:spcBef>
                <a:spcPts val="1200"/>
              </a:spcBef>
              <a:spcAft>
                <a:spcPts val="600"/>
              </a:spcAft>
              <a:buClr>
                <a:srgbClr val="660066"/>
              </a:buClr>
              <a:buFont typeface="Arial"/>
              <a:buChar char="•"/>
            </a:pPr>
            <a:r>
              <a:rPr lang="en-US" dirty="0" smtClean="0"/>
              <a:t>It has </a:t>
            </a:r>
            <a:r>
              <a:rPr lang="en-US" dirty="0"/>
              <a:t>been understood to be </a:t>
            </a:r>
            <a:r>
              <a:rPr lang="en-US" dirty="0" smtClean="0"/>
              <a:t>generally tectonically </a:t>
            </a:r>
            <a:r>
              <a:rPr lang="en-US" dirty="0"/>
              <a:t>stable (</a:t>
            </a:r>
            <a:r>
              <a:rPr lang="en-US" dirty="0" smtClean="0"/>
              <a:t>and </a:t>
            </a:r>
            <a:r>
              <a:rPr lang="en-US" dirty="0"/>
              <a:t>with no volcanic </a:t>
            </a:r>
            <a:r>
              <a:rPr lang="en-US" dirty="0" smtClean="0"/>
              <a:t>activity).</a:t>
            </a:r>
          </a:p>
          <a:p>
            <a:pPr marL="166688" indent="-166688" algn="just">
              <a:spcBef>
                <a:spcPts val="1200"/>
              </a:spcBef>
              <a:spcAft>
                <a:spcPts val="600"/>
              </a:spcAft>
              <a:buClr>
                <a:srgbClr val="660066"/>
              </a:buClr>
              <a:buFont typeface="Arial"/>
              <a:buChar char="•"/>
            </a:pPr>
            <a:r>
              <a:rPr lang="en-US" dirty="0" smtClean="0"/>
              <a:t>On </a:t>
            </a:r>
            <a:r>
              <a:rPr lang="en-US" dirty="0"/>
              <a:t>a broader timescale it has been interpreted to be subsiding since </a:t>
            </a:r>
            <a:r>
              <a:rPr lang="en-US" dirty="0" smtClean="0"/>
              <a:t>Early/Middle </a:t>
            </a:r>
            <a:r>
              <a:rPr lang="en-US" dirty="0"/>
              <a:t>Eocene</a:t>
            </a:r>
            <a:r>
              <a:rPr lang="en-US" dirty="0" smtClean="0"/>
              <a:t>.</a:t>
            </a:r>
            <a:endParaRPr lang="en-US" dirty="0"/>
          </a:p>
        </p:txBody>
      </p:sp>
      <p:sp>
        <p:nvSpPr>
          <p:cNvPr id="3" name="TextBox 2"/>
          <p:cNvSpPr txBox="1"/>
          <p:nvPr/>
        </p:nvSpPr>
        <p:spPr>
          <a:xfrm>
            <a:off x="4531926" y="6206982"/>
            <a:ext cx="7483482" cy="646331"/>
          </a:xfrm>
          <a:prstGeom prst="rect">
            <a:avLst/>
          </a:prstGeom>
          <a:solidFill>
            <a:srgbClr val="FFFF00"/>
          </a:solidFill>
          <a:ln w="28575" cmpd="sng">
            <a:solidFill>
              <a:srgbClr val="FFFF00"/>
            </a:solidFill>
          </a:ln>
        </p:spPr>
        <p:txBody>
          <a:bodyPr wrap="square" rtlCol="0">
            <a:spAutoFit/>
          </a:bodyPr>
          <a:lstStyle/>
          <a:p>
            <a:pPr marL="285750" lvl="0" indent="-285750" algn="just">
              <a:buFont typeface="Wingdings" charset="2"/>
              <a:buChar char="ü"/>
            </a:pPr>
            <a:r>
              <a:rPr lang="en-US" dirty="0"/>
              <a:t>Geodetic data, coastal geomorphology, </a:t>
            </a:r>
            <a:r>
              <a:rPr lang="en-US" dirty="0" smtClean="0"/>
              <a:t>coastal ecology</a:t>
            </a:r>
            <a:r>
              <a:rPr lang="en-US" dirty="0"/>
              <a:t>, and </a:t>
            </a:r>
            <a:r>
              <a:rPr lang="en-US" dirty="0" smtClean="0"/>
              <a:t>archaeological </a:t>
            </a:r>
            <a:r>
              <a:rPr lang="en-US" dirty="0"/>
              <a:t>observations are </a:t>
            </a:r>
            <a:r>
              <a:rPr lang="en-US" dirty="0" smtClean="0"/>
              <a:t>used </a:t>
            </a:r>
            <a:r>
              <a:rPr lang="en-US" dirty="0"/>
              <a:t>to </a:t>
            </a:r>
            <a:r>
              <a:rPr lang="en-US" dirty="0" smtClean="0"/>
              <a:t>assess YB vertical motion during Holocene</a:t>
            </a:r>
            <a:r>
              <a:rPr lang="en-US" dirty="0" smtClean="0"/>
              <a:t>.</a:t>
            </a:r>
            <a:endParaRPr lang="en-US" dirty="0"/>
          </a:p>
        </p:txBody>
      </p:sp>
      <p:pic>
        <p:nvPicPr>
          <p:cNvPr id="2" name="Picture 1" descr="Peninsula_GSA2018.png"/>
          <p:cNvPicPr>
            <a:picLocks noChangeAspect="1"/>
          </p:cNvPicPr>
          <p:nvPr/>
        </p:nvPicPr>
        <p:blipFill rotWithShape="1">
          <a:blip r:embed="rId8" cstate="print">
            <a:extLst>
              <a:ext uri="{28A0092B-C50C-407E-A947-70E740481C1C}">
                <a14:useLocalDpi xmlns:a14="http://schemas.microsoft.com/office/drawing/2010/main" val="0"/>
              </a:ext>
            </a:extLst>
          </a:blip>
          <a:srcRect l="6266" t="5878" r="6360" b="19119"/>
          <a:stretch/>
        </p:blipFill>
        <p:spPr>
          <a:xfrm>
            <a:off x="5042390" y="1021072"/>
            <a:ext cx="6548882" cy="5149424"/>
          </a:xfrm>
          <a:prstGeom prst="rect">
            <a:avLst/>
          </a:prstGeom>
          <a:ln>
            <a:solidFill>
              <a:schemeClr val="accent4">
                <a:lumMod val="75000"/>
              </a:schemeClr>
            </a:solidFill>
          </a:ln>
        </p:spPr>
      </p:pic>
    </p:spTree>
    <p:extLst>
      <p:ext uri="{BB962C8B-B14F-4D97-AF65-F5344CB8AC3E}">
        <p14:creationId xmlns:p14="http://schemas.microsoft.com/office/powerpoint/2010/main" val="2088508655"/>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2">
                                            <p:txEl>
                                              <p:pRg st="0" end="0"/>
                                            </p:txEl>
                                          </p:spTgt>
                                        </p:tgtEl>
                                        <p:attrNameLst>
                                          <p:attrName>ppt_c</p:attrName>
                                        </p:attrNameLst>
                                      </p:cBhvr>
                                      <p:to>
                                        <a:srgbClr val="A08870"/>
                                      </p:to>
                                    </p:animClr>
                                  </p:sub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2">
                                            <p:txEl>
                                              <p:pRg st="1" end="1"/>
                                            </p:txEl>
                                          </p:spTgt>
                                        </p:tgtEl>
                                        <p:attrNameLst>
                                          <p:attrName>ppt_c</p:attrName>
                                        </p:attrNameLst>
                                      </p:cBhvr>
                                      <p:to>
                                        <a:srgbClr val="A0887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2">
                                            <p:txEl>
                                              <p:pRg st="2" end="2"/>
                                            </p:txEl>
                                          </p:spTgt>
                                        </p:tgtEl>
                                        <p:attrNameLst>
                                          <p:attrName>ppt_c</p:attrName>
                                        </p:attrNameLst>
                                      </p:cBhvr>
                                      <p:to>
                                        <a:srgbClr val="A08870"/>
                                      </p:to>
                                    </p:animClr>
                                  </p:subTnLst>
                                </p:cTn>
                              </p:par>
                              <p:par>
                                <p:cTn id="13" presetID="1" presetClass="entr" presetSubtype="0" fill="hold" grpId="0"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2">
                                            <p:txEl>
                                              <p:pRg st="3" end="3"/>
                                            </p:txEl>
                                          </p:spTgt>
                                        </p:tgtEl>
                                        <p:attrNameLst>
                                          <p:attrName>ppt_c</p:attrName>
                                        </p:attrNameLst>
                                      </p:cBhvr>
                                      <p:to>
                                        <a:srgbClr val="A0887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484941" y="5812495"/>
            <a:ext cx="7528292" cy="9611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400" i="1" dirty="0">
                <a:cs typeface="Calibri"/>
              </a:rPr>
              <a:t>10+ years of data for GNSS station </a:t>
            </a:r>
            <a:r>
              <a:rPr lang="en-US" sz="1400" b="1" i="1" dirty="0">
                <a:cs typeface="Calibri"/>
              </a:rPr>
              <a:t>UNPM</a:t>
            </a:r>
            <a:r>
              <a:rPr lang="en-US" sz="1400" i="1" dirty="0">
                <a:cs typeface="Calibri"/>
              </a:rPr>
              <a:t> located on the northeastern coast of the Yucatán Peninsula. Geodetic data shows periodical displacement of the solid earth's tides. Clearing out main tidal frequencies and correct for gravity gradients helps to handle data properly. </a:t>
            </a:r>
            <a:r>
              <a:rPr lang="en-US" sz="1400" i="1" dirty="0" smtClean="0">
                <a:cs typeface="Calibri"/>
              </a:rPr>
              <a:t>Data from UNAVCO. Displacement </a:t>
            </a:r>
            <a:r>
              <a:rPr lang="en-US" sz="1400" i="1" dirty="0">
                <a:cs typeface="Calibri"/>
              </a:rPr>
              <a:t>in mm</a:t>
            </a:r>
            <a:r>
              <a:rPr lang="en-US" sz="1400" i="1" dirty="0" smtClean="0">
                <a:cs typeface="Calibri"/>
              </a:rPr>
              <a:t>.</a:t>
            </a:r>
            <a:endParaRPr lang="en-US" sz="1400" i="1" dirty="0"/>
          </a:p>
        </p:txBody>
      </p:sp>
      <p:pic>
        <p:nvPicPr>
          <p:cNvPr id="12" name="Picture 11" descr="TSoft_UNPM_all.png"/>
          <p:cNvPicPr>
            <a:picLocks noChangeAspect="1"/>
          </p:cNvPicPr>
          <p:nvPr/>
        </p:nvPicPr>
        <p:blipFill rotWithShape="1">
          <a:blip r:embed="rId3">
            <a:extLst>
              <a:ext uri="{28A0092B-C50C-407E-A947-70E740481C1C}">
                <a14:useLocalDpi xmlns:a14="http://schemas.microsoft.com/office/drawing/2010/main" val="0"/>
              </a:ext>
            </a:extLst>
          </a:blip>
          <a:srcRect t="98" b="1"/>
          <a:stretch/>
        </p:blipFill>
        <p:spPr>
          <a:xfrm>
            <a:off x="4554718" y="1032800"/>
            <a:ext cx="7533807" cy="4692450"/>
          </a:xfrm>
          <a:prstGeom prst="rect">
            <a:avLst/>
          </a:prstGeom>
          <a:ln>
            <a:solidFill>
              <a:srgbClr val="604A7B"/>
            </a:solidFill>
          </a:ln>
        </p:spPr>
      </p:pic>
      <p:sp>
        <p:nvSpPr>
          <p:cNvPr id="19" name="Rectangle 18"/>
          <p:cNvSpPr/>
          <p:nvPr/>
        </p:nvSpPr>
        <p:spPr>
          <a:xfrm>
            <a:off x="201770" y="1034775"/>
            <a:ext cx="3814466"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4">
                    <a:lumMod val="50000"/>
                  </a:schemeClr>
                </a:solidFill>
                <a:latin typeface="Cambria"/>
                <a:cs typeface="Cambria"/>
              </a:rPr>
              <a:t>Geodetic Data</a:t>
            </a:r>
            <a:endParaRPr lang="en-US" sz="2400" dirty="0">
              <a:solidFill>
                <a:schemeClr val="accent4">
                  <a:lumMod val="50000"/>
                </a:schemeClr>
              </a:solidFill>
            </a:endParaRPr>
          </a:p>
        </p:txBody>
      </p:sp>
      <p:sp>
        <p:nvSpPr>
          <p:cNvPr id="14" name="Content Placeholder 2"/>
          <p:cNvSpPr>
            <a:spLocks noGrp="1"/>
          </p:cNvSpPr>
          <p:nvPr>
            <p:ph idx="1"/>
          </p:nvPr>
        </p:nvSpPr>
        <p:spPr>
          <a:xfrm>
            <a:off x="201767" y="1646903"/>
            <a:ext cx="3814085" cy="3572924"/>
          </a:xfrm>
        </p:spPr>
        <p:txBody>
          <a:bodyPr lIns="0" tIns="0" rIns="0" bIns="0">
            <a:noAutofit/>
          </a:bodyPr>
          <a:lstStyle/>
          <a:p>
            <a:pPr marL="166688" indent="-166688" algn="just">
              <a:spcBef>
                <a:spcPts val="1200"/>
              </a:spcBef>
              <a:spcAft>
                <a:spcPts val="1200"/>
              </a:spcAft>
              <a:buClr>
                <a:srgbClr val="660066"/>
              </a:buClr>
            </a:pPr>
            <a:r>
              <a:rPr lang="en-US" sz="1800" dirty="0">
                <a:cs typeface="Calibri"/>
              </a:rPr>
              <a:t>Explore present day </a:t>
            </a:r>
            <a:r>
              <a:rPr lang="en-US" sz="1800" dirty="0" smtClean="0">
                <a:cs typeface="Calibri"/>
              </a:rPr>
              <a:t>Yucatán </a:t>
            </a:r>
            <a:r>
              <a:rPr lang="en-US" sz="1800" dirty="0">
                <a:cs typeface="Calibri"/>
              </a:rPr>
              <a:t>Block </a:t>
            </a:r>
            <a:r>
              <a:rPr lang="en-US" sz="1800" dirty="0" smtClean="0">
                <a:cs typeface="Calibri"/>
              </a:rPr>
              <a:t>motion.</a:t>
            </a:r>
            <a:endParaRPr lang="en-US" sz="1800" dirty="0">
              <a:cs typeface="Calibri"/>
            </a:endParaRPr>
          </a:p>
          <a:p>
            <a:pPr marL="166688" indent="-166688" algn="just">
              <a:spcBef>
                <a:spcPts val="1200"/>
              </a:spcBef>
              <a:spcAft>
                <a:spcPts val="1200"/>
              </a:spcAft>
              <a:buClr>
                <a:srgbClr val="660066"/>
              </a:buClr>
            </a:pPr>
            <a:r>
              <a:rPr lang="en-US" sz="1800" i="1" dirty="0">
                <a:cs typeface="Calibri"/>
              </a:rPr>
              <a:t>UNAVCO</a:t>
            </a:r>
            <a:r>
              <a:rPr lang="en-US" sz="1800" dirty="0">
                <a:cs typeface="Calibri"/>
              </a:rPr>
              <a:t> </a:t>
            </a:r>
            <a:r>
              <a:rPr lang="en-US" sz="1800" i="1" dirty="0">
                <a:cs typeface="Calibri"/>
              </a:rPr>
              <a:t>Data Archive Interface v2.0 </a:t>
            </a:r>
            <a:r>
              <a:rPr lang="en-US" sz="1800" dirty="0">
                <a:cs typeface="Calibri"/>
              </a:rPr>
              <a:t>(</a:t>
            </a:r>
            <a:r>
              <a:rPr lang="en-US" sz="1800" i="1" dirty="0">
                <a:cs typeface="Calibri"/>
              </a:rPr>
              <a:t>DAI v2</a:t>
            </a:r>
            <a:r>
              <a:rPr lang="en-US" sz="1800" dirty="0">
                <a:cs typeface="Calibri"/>
              </a:rPr>
              <a:t>) - </a:t>
            </a:r>
            <a:r>
              <a:rPr lang="en-US" sz="1800" dirty="0">
                <a:solidFill>
                  <a:srgbClr val="3366FF"/>
                </a:solidFill>
                <a:cs typeface="Calibri"/>
              </a:rPr>
              <a:t>PBO</a:t>
            </a:r>
            <a:r>
              <a:rPr lang="en-US" sz="1800" dirty="0">
                <a:cs typeface="Calibri"/>
              </a:rPr>
              <a:t>, </a:t>
            </a:r>
            <a:r>
              <a:rPr lang="en-US" sz="1800" dirty="0" err="1" smtClean="0">
                <a:solidFill>
                  <a:srgbClr val="3366FF"/>
                </a:solidFill>
                <a:cs typeface="Calibri"/>
              </a:rPr>
              <a:t>COCONet</a:t>
            </a:r>
            <a:r>
              <a:rPr lang="en-US" sz="1800" dirty="0">
                <a:cs typeface="Calibri"/>
              </a:rPr>
              <a:t>, and </a:t>
            </a:r>
            <a:r>
              <a:rPr lang="en-US" sz="1800" dirty="0" err="1" smtClean="0">
                <a:solidFill>
                  <a:srgbClr val="3366FF"/>
                </a:solidFill>
                <a:cs typeface="Calibri"/>
              </a:rPr>
              <a:t>TLALOCNet</a:t>
            </a:r>
            <a:r>
              <a:rPr lang="en-US" sz="1800" dirty="0" smtClean="0">
                <a:solidFill>
                  <a:srgbClr val="3366FF"/>
                </a:solidFill>
                <a:cs typeface="Calibri"/>
              </a:rPr>
              <a:t> </a:t>
            </a:r>
            <a:r>
              <a:rPr lang="en-US" sz="1800" dirty="0">
                <a:cs typeface="Calibri"/>
              </a:rPr>
              <a:t>GPS station </a:t>
            </a:r>
            <a:r>
              <a:rPr lang="en-US" sz="1800" dirty="0" smtClean="0">
                <a:cs typeface="Calibri"/>
              </a:rPr>
              <a:t>networks. </a:t>
            </a:r>
            <a:endParaRPr lang="en-US" sz="1800" dirty="0">
              <a:cs typeface="Calibri"/>
            </a:endParaRPr>
          </a:p>
          <a:p>
            <a:pPr marL="166688" indent="-166688" algn="just">
              <a:spcBef>
                <a:spcPts val="1200"/>
              </a:spcBef>
              <a:spcAft>
                <a:spcPts val="1200"/>
              </a:spcAft>
              <a:buClr>
                <a:srgbClr val="660066"/>
              </a:buClr>
            </a:pPr>
            <a:r>
              <a:rPr lang="en-US" sz="1800" i="1" dirty="0">
                <a:cs typeface="Calibri"/>
              </a:rPr>
              <a:t>IGS08</a:t>
            </a:r>
            <a:r>
              <a:rPr lang="en-US" sz="1800" dirty="0">
                <a:cs typeface="Calibri"/>
              </a:rPr>
              <a:t> reference framework weighted </a:t>
            </a:r>
            <a:r>
              <a:rPr lang="en-US" sz="1800" dirty="0" smtClean="0">
                <a:cs typeface="Calibri"/>
              </a:rPr>
              <a:t>average velocities </a:t>
            </a:r>
            <a:r>
              <a:rPr lang="en-US" sz="1800" dirty="0">
                <a:cs typeface="Calibri"/>
              </a:rPr>
              <a:t>with respect to the Earth's core</a:t>
            </a:r>
            <a:r>
              <a:rPr lang="en-US" sz="1800" dirty="0" smtClean="0">
                <a:cs typeface="Calibri"/>
              </a:rPr>
              <a:t>.</a:t>
            </a:r>
          </a:p>
          <a:p>
            <a:pPr marL="166688" indent="-166688" algn="just">
              <a:spcBef>
                <a:spcPts val="1200"/>
              </a:spcBef>
              <a:spcAft>
                <a:spcPts val="1200"/>
              </a:spcAft>
              <a:buClr>
                <a:srgbClr val="660066"/>
              </a:buClr>
            </a:pPr>
            <a:r>
              <a:rPr lang="en-US" sz="1800" dirty="0" smtClean="0">
                <a:cs typeface="Calibri"/>
              </a:rPr>
              <a:t>Handling data - </a:t>
            </a:r>
            <a:r>
              <a:rPr lang="en-US" sz="1800" i="1" dirty="0" smtClean="0">
                <a:cs typeface="Calibri"/>
              </a:rPr>
              <a:t>Earth Tides </a:t>
            </a:r>
          </a:p>
          <a:p>
            <a:pPr marL="0" indent="0" algn="just">
              <a:spcBef>
                <a:spcPts val="1200"/>
              </a:spcBef>
              <a:spcAft>
                <a:spcPts val="1200"/>
              </a:spcAft>
              <a:buClr>
                <a:srgbClr val="660066"/>
              </a:buClr>
              <a:buNone/>
            </a:pPr>
            <a:endParaRPr lang="en-US" sz="1800" dirty="0">
              <a:cs typeface="Calibri"/>
            </a:endParaRPr>
          </a:p>
          <a:p>
            <a:pPr marL="0" indent="0" algn="just">
              <a:spcBef>
                <a:spcPts val="1200"/>
              </a:spcBef>
              <a:spcAft>
                <a:spcPts val="1200"/>
              </a:spcAft>
              <a:buClr>
                <a:srgbClr val="660066"/>
              </a:buClr>
              <a:buNone/>
            </a:pPr>
            <a:endParaRPr lang="en-US" sz="1800" dirty="0" smtClean="0">
              <a:cs typeface="Calibri"/>
            </a:endParaRPr>
          </a:p>
          <a:p>
            <a:pPr marL="0" indent="0" algn="just">
              <a:spcBef>
                <a:spcPts val="1200"/>
              </a:spcBef>
              <a:spcAft>
                <a:spcPts val="1200"/>
              </a:spcAft>
              <a:buClr>
                <a:srgbClr val="660066"/>
              </a:buClr>
              <a:buNone/>
            </a:pPr>
            <a:endParaRPr lang="en-US" sz="1800" dirty="0">
              <a:cs typeface="Calibri"/>
            </a:endParaRPr>
          </a:p>
          <a:p>
            <a:pPr marL="0" indent="0" algn="just">
              <a:spcBef>
                <a:spcPts val="1200"/>
              </a:spcBef>
              <a:spcAft>
                <a:spcPts val="1200"/>
              </a:spcAft>
              <a:buClr>
                <a:srgbClr val="660066"/>
              </a:buClr>
              <a:buNone/>
            </a:pPr>
            <a:endParaRPr lang="en-US" sz="1800" dirty="0" smtClean="0">
              <a:cs typeface="Calibri"/>
            </a:endParaRPr>
          </a:p>
          <a:p>
            <a:pPr marL="0" indent="0" algn="just">
              <a:spcBef>
                <a:spcPts val="1200"/>
              </a:spcBef>
              <a:spcAft>
                <a:spcPts val="1200"/>
              </a:spcAft>
              <a:buClr>
                <a:srgbClr val="660066"/>
              </a:buClr>
              <a:buNone/>
            </a:pPr>
            <a:endParaRPr lang="en-US" sz="1800" dirty="0">
              <a:cs typeface="Calibri"/>
            </a:endParaRPr>
          </a:p>
          <a:p>
            <a:pPr marL="0" indent="0" algn="just">
              <a:spcBef>
                <a:spcPts val="1200"/>
              </a:spcBef>
              <a:spcAft>
                <a:spcPts val="1200"/>
              </a:spcAft>
              <a:buClr>
                <a:srgbClr val="660066"/>
              </a:buClr>
              <a:buNone/>
            </a:pPr>
            <a:endParaRPr lang="en-US" sz="1800" dirty="0" smtClean="0">
              <a:cs typeface="Calibri"/>
            </a:endParaRPr>
          </a:p>
          <a:p>
            <a:pPr marL="0" indent="0" algn="just">
              <a:spcBef>
                <a:spcPts val="1200"/>
              </a:spcBef>
              <a:spcAft>
                <a:spcPts val="1200"/>
              </a:spcAft>
              <a:buClr>
                <a:srgbClr val="660066"/>
              </a:buClr>
              <a:buNone/>
            </a:pPr>
            <a:endParaRPr lang="en-US" sz="1800" dirty="0" smtClean="0">
              <a:cs typeface="Calibri"/>
            </a:endParaRPr>
          </a:p>
        </p:txBody>
      </p:sp>
      <p:sp>
        <p:nvSpPr>
          <p:cNvPr id="25" name="Rectangle 24"/>
          <p:cNvSpPr/>
          <p:nvPr/>
        </p:nvSpPr>
        <p:spPr>
          <a:xfrm>
            <a:off x="4851827" y="4052374"/>
            <a:ext cx="7234931" cy="1412624"/>
          </a:xfrm>
          <a:prstGeom prst="rect">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pic>
        <p:nvPicPr>
          <p:cNvPr id="20" name="Picture 19" descr="TSoft_UNPM_ve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718" y="1028172"/>
            <a:ext cx="7533807" cy="4697078"/>
          </a:xfrm>
          <a:prstGeom prst="rect">
            <a:avLst/>
          </a:prstGeom>
          <a:ln>
            <a:solidFill>
              <a:srgbClr val="604A7B"/>
            </a:solidFill>
          </a:ln>
        </p:spPr>
      </p:pic>
      <p:pic>
        <p:nvPicPr>
          <p:cNvPr id="2" name="Picture 1" descr="TidalFreq.png"/>
          <p:cNvPicPr>
            <a:picLocks noChangeAspect="1"/>
          </p:cNvPicPr>
          <p:nvPr/>
        </p:nvPicPr>
        <p:blipFill rotWithShape="1">
          <a:blip r:embed="rId5">
            <a:extLst>
              <a:ext uri="{28A0092B-C50C-407E-A947-70E740481C1C}">
                <a14:useLocalDpi xmlns:a14="http://schemas.microsoft.com/office/drawing/2010/main" val="0"/>
              </a:ext>
            </a:extLst>
          </a:blip>
          <a:srcRect l="785" r="3830"/>
          <a:stretch/>
        </p:blipFill>
        <p:spPr>
          <a:xfrm>
            <a:off x="195379" y="5267877"/>
            <a:ext cx="3823847" cy="1492427"/>
          </a:xfrm>
          <a:prstGeom prst="rect">
            <a:avLst/>
          </a:prstGeom>
          <a:ln>
            <a:solidFill>
              <a:schemeClr val="accent4">
                <a:lumMod val="75000"/>
              </a:schemeClr>
            </a:solidFill>
          </a:ln>
        </p:spPr>
      </p:pic>
      <p:sp>
        <p:nvSpPr>
          <p:cNvPr id="13" name="Title 1"/>
          <p:cNvSpPr txBox="1">
            <a:spLocks/>
          </p:cNvSpPr>
          <p:nvPr/>
        </p:nvSpPr>
        <p:spPr>
          <a:xfrm>
            <a:off x="0" y="1"/>
            <a:ext cx="12192000" cy="858144"/>
          </a:xfrm>
          <a:prstGeom prst="rect">
            <a:avLst/>
          </a:prstGeom>
          <a:solidFill>
            <a:srgbClr val="552965"/>
          </a:solidFill>
        </p:spPr>
        <p:txBody>
          <a:bodyPr vert="horz" lIns="91440" tIns="13716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2800" b="1" spc="-20" dirty="0" smtClean="0">
                <a:solidFill>
                  <a:srgbClr val="FFFFFF"/>
                </a:solidFill>
                <a:latin typeface="Cambria"/>
                <a:cs typeface="Cambria"/>
              </a:rPr>
              <a:t>Exploring </a:t>
            </a:r>
            <a:r>
              <a:rPr lang="en-US" sz="2800" b="1" spc="-20" dirty="0">
                <a:solidFill>
                  <a:srgbClr val="FFFFFF"/>
                </a:solidFill>
                <a:latin typeface="Cambria"/>
                <a:cs typeface="Cambria"/>
              </a:rPr>
              <a:t>the Tectonic Stability of the Yucatán </a:t>
            </a:r>
            <a:r>
              <a:rPr lang="en-US" sz="2800" b="1" spc="-20" dirty="0" smtClean="0">
                <a:solidFill>
                  <a:srgbClr val="FFFFFF"/>
                </a:solidFill>
                <a:latin typeface="Cambria"/>
                <a:cs typeface="Cambria"/>
              </a:rPr>
              <a:t>Block</a:t>
            </a:r>
            <a:endParaRPr lang="en-US" sz="2800" b="1" spc="-20" dirty="0">
              <a:solidFill>
                <a:srgbClr val="FFFFFF"/>
              </a:solidFill>
              <a:latin typeface="Cambria"/>
              <a:cs typeface="Cambria"/>
            </a:endParaRPr>
          </a:p>
        </p:txBody>
      </p:sp>
      <p:sp>
        <p:nvSpPr>
          <p:cNvPr id="21" name="Rectangle 20"/>
          <p:cNvSpPr/>
          <p:nvPr/>
        </p:nvSpPr>
        <p:spPr>
          <a:xfrm>
            <a:off x="0" y="576433"/>
            <a:ext cx="12192000" cy="261610"/>
          </a:xfrm>
          <a:prstGeom prst="rect">
            <a:avLst/>
          </a:prstGeom>
        </p:spPr>
        <p:txBody>
          <a:bodyPr wrap="square">
            <a:spAutoFit/>
          </a:bodyPr>
          <a:lstStyle/>
          <a:p>
            <a:pPr algn="ctr"/>
            <a:r>
              <a:rPr lang="en-US" sz="1100" dirty="0" smtClean="0">
                <a:solidFill>
                  <a:srgbClr val="E6E0EC"/>
                </a:solidFill>
                <a:latin typeface="Calibri"/>
                <a:cs typeface="Calibri"/>
              </a:rPr>
              <a:t>Emiliano Monroy-Ríos, Patricia A Beddows </a:t>
            </a:r>
            <a:r>
              <a:rPr lang="mr-IN" sz="1100" dirty="0" smtClean="0">
                <a:solidFill>
                  <a:srgbClr val="E6E0EC"/>
                </a:solidFill>
                <a:latin typeface="Calibri"/>
                <a:cs typeface="Calibri"/>
              </a:rPr>
              <a:t>–</a:t>
            </a:r>
            <a:r>
              <a:rPr lang="en-US" sz="1100" dirty="0" smtClean="0">
                <a:solidFill>
                  <a:srgbClr val="E6E0EC"/>
                </a:solidFill>
                <a:latin typeface="Calibri"/>
                <a:cs typeface="Calibri"/>
              </a:rPr>
              <a:t> Northwestern University</a:t>
            </a:r>
          </a:p>
        </p:txBody>
      </p:sp>
      <p:pic>
        <p:nvPicPr>
          <p:cNvPr id="23" name="Picture 22" descr="NU_Logo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1" y="109151"/>
            <a:ext cx="1087983" cy="650976"/>
          </a:xfrm>
          <a:prstGeom prst="rect">
            <a:avLst/>
          </a:prstGeom>
        </p:spPr>
      </p:pic>
      <p:pic>
        <p:nvPicPr>
          <p:cNvPr id="24" name="Picture 23" descr="gsa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3093" y="91537"/>
            <a:ext cx="1035937" cy="686514"/>
          </a:xfrm>
          <a:prstGeom prst="rect">
            <a:avLst/>
          </a:prstGeom>
          <a:solidFill>
            <a:schemeClr val="accent4">
              <a:lumMod val="40000"/>
              <a:lumOff val="60000"/>
            </a:schemeClr>
          </a:solidFill>
        </p:spPr>
      </p:pic>
      <p:sp>
        <p:nvSpPr>
          <p:cNvPr id="3" name="Rectangle 2"/>
          <p:cNvSpPr/>
          <p:nvPr/>
        </p:nvSpPr>
        <p:spPr>
          <a:xfrm>
            <a:off x="4837557" y="1112976"/>
            <a:ext cx="7234931" cy="1041631"/>
          </a:xfrm>
          <a:prstGeom prst="rect">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14852258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0" end="0"/>
                                            </p:txEl>
                                          </p:spTgt>
                                        </p:tgtEl>
                                        <p:attrNameLst>
                                          <p:attrName>ppt_c</p:attrName>
                                        </p:attrNameLst>
                                      </p:cBhvr>
                                      <p:to>
                                        <a:srgbClr val="A08870"/>
                                      </p:to>
                                    </p:animClr>
                                  </p:subTnLst>
                                </p:cTn>
                              </p:par>
                              <p:par>
                                <p:cTn id="7" presetID="1" presetClass="entr" presetSubtype="0" fill="hold" grpId="0"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2" end="2"/>
                                            </p:txEl>
                                          </p:spTgt>
                                        </p:tgtEl>
                                        <p:attrNameLst>
                                          <p:attrName>ppt_c</p:attrName>
                                        </p:attrNameLst>
                                      </p:cBhvr>
                                      <p:to>
                                        <a:srgbClr val="A08870"/>
                                      </p:to>
                                    </p:animClr>
                                  </p:subTnLst>
                                </p:cTn>
                              </p:par>
                              <p:par>
                                <p:cTn id="9" presetID="1" presetClass="entr" presetSubtype="0"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1" end="1"/>
                                            </p:txEl>
                                          </p:spTgt>
                                        </p:tgtEl>
                                        <p:attrNameLst>
                                          <p:attrName>ppt_c</p:attrName>
                                        </p:attrNameLst>
                                      </p:cBhvr>
                                      <p:to>
                                        <a:srgbClr val="A0887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0"/>
                            </p:stCondLst>
                            <p:childTnLst>
                              <p:par>
                                <p:cTn id="18" presetID="1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p:tgtEl>
                                          <p:spTgt spid="20"/>
                                        </p:tgtEl>
                                        <p:attrNameLst>
                                          <p:attrName>ppt_y</p:attrName>
                                        </p:attrNameLst>
                                      </p:cBhvr>
                                      <p:tavLst>
                                        <p:tav tm="0">
                                          <p:val>
                                            <p:strVal val="#ppt_y+#ppt_h*1.125000"/>
                                          </p:val>
                                        </p:tav>
                                        <p:tav tm="100000">
                                          <p:val>
                                            <p:strVal val="#ppt_y"/>
                                          </p:val>
                                        </p:tav>
                                      </p:tavLst>
                                    </p:anim>
                                    <p:animEffect transition="in" filter="wipe(up)">
                                      <p:cBhvr>
                                        <p:cTn id="21" dur="500"/>
                                        <p:tgtEl>
                                          <p:spTgt spid="20"/>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rows_igs08_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956" y="1024522"/>
            <a:ext cx="7670730" cy="5438367"/>
          </a:xfrm>
          <a:prstGeom prst="rect">
            <a:avLst/>
          </a:prstGeom>
          <a:ln>
            <a:solidFill>
              <a:srgbClr val="604A7B"/>
            </a:solidFill>
          </a:ln>
        </p:spPr>
      </p:pic>
      <p:pic>
        <p:nvPicPr>
          <p:cNvPr id="12" name="Picture 11" descr="arrows_igs08_Z.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3956" y="1024522"/>
            <a:ext cx="7670730" cy="5438367"/>
          </a:xfrm>
          <a:prstGeom prst="rect">
            <a:avLst/>
          </a:prstGeom>
          <a:ln>
            <a:solidFill>
              <a:srgbClr val="604A7B"/>
            </a:solidFill>
          </a:ln>
        </p:spPr>
      </p:pic>
      <p:pic>
        <p:nvPicPr>
          <p:cNvPr id="14" name="Picture 13" descr="arrows_igs08-CLOSEU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6778" y="1029856"/>
            <a:ext cx="7682919" cy="5433031"/>
          </a:xfrm>
          <a:prstGeom prst="rect">
            <a:avLst/>
          </a:prstGeom>
          <a:ln>
            <a:solidFill>
              <a:srgbClr val="604A7B"/>
            </a:solidFill>
          </a:ln>
        </p:spPr>
      </p:pic>
      <p:sp>
        <p:nvSpPr>
          <p:cNvPr id="8" name="Rectangle 7"/>
          <p:cNvSpPr/>
          <p:nvPr/>
        </p:nvSpPr>
        <p:spPr>
          <a:xfrm>
            <a:off x="201770" y="1034775"/>
            <a:ext cx="3814466"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4">
                    <a:lumMod val="50000"/>
                  </a:schemeClr>
                </a:solidFill>
                <a:latin typeface="Cambria"/>
                <a:cs typeface="Cambria"/>
              </a:rPr>
              <a:t>Geodetic Data</a:t>
            </a:r>
            <a:endParaRPr lang="en-US" sz="2400" dirty="0">
              <a:solidFill>
                <a:schemeClr val="accent4">
                  <a:lumMod val="50000"/>
                </a:schemeClr>
              </a:solidFill>
            </a:endParaRPr>
          </a:p>
        </p:txBody>
      </p:sp>
      <p:sp>
        <p:nvSpPr>
          <p:cNvPr id="9" name="TextBox 8"/>
          <p:cNvSpPr txBox="1"/>
          <p:nvPr/>
        </p:nvSpPr>
        <p:spPr>
          <a:xfrm>
            <a:off x="205940" y="1700025"/>
            <a:ext cx="3803953" cy="4385817"/>
          </a:xfrm>
          <a:prstGeom prst="rect">
            <a:avLst/>
          </a:prstGeom>
          <a:noFill/>
        </p:spPr>
        <p:txBody>
          <a:bodyPr wrap="square" lIns="0" tIns="0" rIns="0" bIns="0" rtlCol="0">
            <a:spAutoFit/>
          </a:bodyPr>
          <a:lstStyle/>
          <a:p>
            <a:pPr marL="166688" lvl="0" indent="-166688" algn="just">
              <a:spcBef>
                <a:spcPts val="1200"/>
              </a:spcBef>
              <a:spcAft>
                <a:spcPts val="600"/>
              </a:spcAft>
              <a:buClr>
                <a:srgbClr val="660066"/>
              </a:buClr>
              <a:buFont typeface="Arial"/>
              <a:buChar char="•"/>
            </a:pPr>
            <a:r>
              <a:rPr lang="en-US" dirty="0">
                <a:solidFill>
                  <a:srgbClr val="403152"/>
                </a:solidFill>
              </a:rPr>
              <a:t>The current motion is in the NW </a:t>
            </a:r>
            <a:r>
              <a:rPr lang="en-US" dirty="0" smtClean="0">
                <a:solidFill>
                  <a:srgbClr val="403152"/>
                </a:solidFill>
              </a:rPr>
              <a:t>direction.</a:t>
            </a:r>
            <a:endParaRPr lang="en-US" dirty="0">
              <a:solidFill>
                <a:srgbClr val="403152"/>
              </a:solidFill>
            </a:endParaRPr>
          </a:p>
          <a:p>
            <a:pPr marL="166688" lvl="0" indent="-166688" algn="just">
              <a:spcBef>
                <a:spcPts val="1200"/>
              </a:spcBef>
              <a:spcAft>
                <a:spcPts val="600"/>
              </a:spcAft>
              <a:buClr>
                <a:srgbClr val="660066"/>
              </a:buClr>
              <a:buFont typeface="Arial"/>
              <a:buChar char="•"/>
            </a:pPr>
            <a:r>
              <a:rPr lang="en-US" dirty="0">
                <a:solidFill>
                  <a:srgbClr val="403152"/>
                </a:solidFill>
              </a:rPr>
              <a:t>There are few stations on the Maya Block, and one is short duration record. </a:t>
            </a:r>
          </a:p>
          <a:p>
            <a:pPr marL="166688" lvl="0" indent="-166688" algn="just">
              <a:spcBef>
                <a:spcPts val="1200"/>
              </a:spcBef>
              <a:spcAft>
                <a:spcPts val="600"/>
              </a:spcAft>
              <a:buClr>
                <a:srgbClr val="660066"/>
              </a:buClr>
              <a:buFont typeface="Arial"/>
              <a:buChar char="•"/>
            </a:pPr>
            <a:r>
              <a:rPr lang="en-US" dirty="0">
                <a:solidFill>
                  <a:srgbClr val="403152"/>
                </a:solidFill>
              </a:rPr>
              <a:t>Looking at the longer 10+ year duration records (n=4), we see a NE corner submersion and vertical rates on the order of </a:t>
            </a:r>
            <a:r>
              <a:rPr lang="en-US" b="1" dirty="0">
                <a:solidFill>
                  <a:srgbClr val="403152"/>
                </a:solidFill>
              </a:rPr>
              <a:t>1 mm/year</a:t>
            </a:r>
            <a:r>
              <a:rPr lang="en-US" dirty="0">
                <a:solidFill>
                  <a:srgbClr val="403152"/>
                </a:solidFill>
              </a:rPr>
              <a:t>.</a:t>
            </a:r>
          </a:p>
          <a:p>
            <a:pPr marL="166688" indent="-166688" algn="just">
              <a:spcBef>
                <a:spcPts val="1200"/>
              </a:spcBef>
              <a:spcAft>
                <a:spcPts val="600"/>
              </a:spcAft>
              <a:buClr>
                <a:srgbClr val="660066"/>
              </a:buClr>
              <a:buFont typeface="Arial"/>
              <a:buChar char="•"/>
            </a:pPr>
            <a:r>
              <a:rPr lang="en-US" dirty="0">
                <a:solidFill>
                  <a:srgbClr val="403152"/>
                </a:solidFill>
              </a:rPr>
              <a:t>The present vertical rates are </a:t>
            </a:r>
            <a:r>
              <a:rPr lang="en-US" b="1" dirty="0">
                <a:solidFill>
                  <a:srgbClr val="403152"/>
                </a:solidFill>
              </a:rPr>
              <a:t>3-orders </a:t>
            </a:r>
            <a:r>
              <a:rPr lang="en-US" dirty="0">
                <a:solidFill>
                  <a:srgbClr val="403152"/>
                </a:solidFill>
              </a:rPr>
              <a:t>of magnitude </a:t>
            </a:r>
            <a:r>
              <a:rPr lang="en-US" dirty="0" smtClean="0">
                <a:solidFill>
                  <a:srgbClr val="403152"/>
                </a:solidFill>
              </a:rPr>
              <a:t>higher than </a:t>
            </a:r>
            <a:r>
              <a:rPr lang="en-US" dirty="0">
                <a:solidFill>
                  <a:srgbClr val="403152"/>
                </a:solidFill>
              </a:rPr>
              <a:t>the previously indicated subsidence since </a:t>
            </a:r>
            <a:r>
              <a:rPr lang="en-US" dirty="0" smtClean="0">
                <a:solidFill>
                  <a:srgbClr val="403152"/>
                </a:solidFill>
              </a:rPr>
              <a:t>Early/Middle </a:t>
            </a:r>
            <a:r>
              <a:rPr lang="en-US" dirty="0">
                <a:solidFill>
                  <a:srgbClr val="403152"/>
                </a:solidFill>
              </a:rPr>
              <a:t>Eocene.</a:t>
            </a:r>
          </a:p>
        </p:txBody>
      </p:sp>
      <p:sp>
        <p:nvSpPr>
          <p:cNvPr id="15" name="Rectangle 14"/>
          <p:cNvSpPr/>
          <p:nvPr/>
        </p:nvSpPr>
        <p:spPr>
          <a:xfrm>
            <a:off x="205549" y="6226395"/>
            <a:ext cx="3814466"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accent4">
                  <a:lumMod val="50000"/>
                </a:schemeClr>
              </a:solidFill>
            </a:endParaRPr>
          </a:p>
        </p:txBody>
      </p:sp>
      <p:sp>
        <p:nvSpPr>
          <p:cNvPr id="19" name="Title 1"/>
          <p:cNvSpPr txBox="1">
            <a:spLocks/>
          </p:cNvSpPr>
          <p:nvPr/>
        </p:nvSpPr>
        <p:spPr>
          <a:xfrm>
            <a:off x="0" y="1"/>
            <a:ext cx="12192000" cy="858144"/>
          </a:xfrm>
          <a:prstGeom prst="rect">
            <a:avLst/>
          </a:prstGeom>
          <a:solidFill>
            <a:srgbClr val="552965"/>
          </a:solidFill>
        </p:spPr>
        <p:txBody>
          <a:bodyPr vert="horz" lIns="91440" tIns="13716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2800" b="1" spc="-20" dirty="0" smtClean="0">
                <a:solidFill>
                  <a:srgbClr val="FFFFFF"/>
                </a:solidFill>
                <a:latin typeface="Cambria"/>
                <a:cs typeface="Cambria"/>
              </a:rPr>
              <a:t>Exploring </a:t>
            </a:r>
            <a:r>
              <a:rPr lang="en-US" sz="2800" b="1" spc="-20" dirty="0">
                <a:solidFill>
                  <a:srgbClr val="FFFFFF"/>
                </a:solidFill>
                <a:latin typeface="Cambria"/>
                <a:cs typeface="Cambria"/>
              </a:rPr>
              <a:t>the Tectonic Stability of the Yucatán </a:t>
            </a:r>
            <a:r>
              <a:rPr lang="en-US" sz="2800" b="1" spc="-20" dirty="0" smtClean="0">
                <a:solidFill>
                  <a:srgbClr val="FFFFFF"/>
                </a:solidFill>
                <a:latin typeface="Cambria"/>
                <a:cs typeface="Cambria"/>
              </a:rPr>
              <a:t>Block</a:t>
            </a:r>
            <a:endParaRPr lang="en-US" sz="2800" b="1" spc="-20" dirty="0">
              <a:solidFill>
                <a:srgbClr val="FFFFFF"/>
              </a:solidFill>
              <a:latin typeface="Cambria"/>
              <a:cs typeface="Cambria"/>
            </a:endParaRPr>
          </a:p>
        </p:txBody>
      </p:sp>
      <p:sp>
        <p:nvSpPr>
          <p:cNvPr id="20" name="Rectangle 19"/>
          <p:cNvSpPr/>
          <p:nvPr/>
        </p:nvSpPr>
        <p:spPr>
          <a:xfrm>
            <a:off x="0" y="576433"/>
            <a:ext cx="12192000" cy="261610"/>
          </a:xfrm>
          <a:prstGeom prst="rect">
            <a:avLst/>
          </a:prstGeom>
        </p:spPr>
        <p:txBody>
          <a:bodyPr wrap="square">
            <a:spAutoFit/>
          </a:bodyPr>
          <a:lstStyle/>
          <a:p>
            <a:pPr algn="ctr"/>
            <a:r>
              <a:rPr lang="en-US" sz="1100" dirty="0" smtClean="0">
                <a:solidFill>
                  <a:srgbClr val="E6E0EC"/>
                </a:solidFill>
                <a:latin typeface="Calibri"/>
                <a:cs typeface="Calibri"/>
              </a:rPr>
              <a:t>Emiliano Monroy-Ríos, Patricia A Beddows </a:t>
            </a:r>
            <a:r>
              <a:rPr lang="mr-IN" sz="1100" dirty="0" smtClean="0">
                <a:solidFill>
                  <a:srgbClr val="E6E0EC"/>
                </a:solidFill>
                <a:latin typeface="Calibri"/>
                <a:cs typeface="Calibri"/>
              </a:rPr>
              <a:t>–</a:t>
            </a:r>
            <a:r>
              <a:rPr lang="en-US" sz="1100" dirty="0" smtClean="0">
                <a:solidFill>
                  <a:srgbClr val="E6E0EC"/>
                </a:solidFill>
                <a:latin typeface="Calibri"/>
                <a:cs typeface="Calibri"/>
              </a:rPr>
              <a:t> Northwestern University</a:t>
            </a:r>
          </a:p>
        </p:txBody>
      </p:sp>
      <p:pic>
        <p:nvPicPr>
          <p:cNvPr id="21" name="Picture 20" descr="NU_Logo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1" y="109151"/>
            <a:ext cx="1087983" cy="650976"/>
          </a:xfrm>
          <a:prstGeom prst="rect">
            <a:avLst/>
          </a:prstGeom>
        </p:spPr>
      </p:pic>
      <p:pic>
        <p:nvPicPr>
          <p:cNvPr id="22" name="Picture 21" descr="gsa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3093" y="91537"/>
            <a:ext cx="1035937" cy="686514"/>
          </a:xfrm>
          <a:prstGeom prst="rect">
            <a:avLst/>
          </a:prstGeom>
          <a:solidFill>
            <a:schemeClr val="accent4">
              <a:lumMod val="40000"/>
              <a:lumOff val="60000"/>
            </a:schemeClr>
          </a:solidFill>
        </p:spPr>
      </p:pic>
    </p:spTree>
    <p:extLst>
      <p:ext uri="{BB962C8B-B14F-4D97-AF65-F5344CB8AC3E}">
        <p14:creationId xmlns:p14="http://schemas.microsoft.com/office/powerpoint/2010/main" val="131369300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rgbClr val="A0887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A08870"/>
                                      </p:to>
                                    </p:animClr>
                                  </p:sub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A08870"/>
                                      </p:to>
                                    </p:animClr>
                                  </p:sub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3217.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79" r="4621"/>
          <a:stretch/>
        </p:blipFill>
        <p:spPr>
          <a:xfrm>
            <a:off x="5560411" y="1030503"/>
            <a:ext cx="6458210" cy="4633246"/>
          </a:xfrm>
          <a:ln>
            <a:solidFill>
              <a:schemeClr val="accent4">
                <a:lumMod val="75000"/>
              </a:schemeClr>
            </a:solidFill>
          </a:ln>
        </p:spPr>
      </p:pic>
      <p:sp>
        <p:nvSpPr>
          <p:cNvPr id="11" name="Content Placeholder 2"/>
          <p:cNvSpPr txBox="1">
            <a:spLocks/>
          </p:cNvSpPr>
          <p:nvPr/>
        </p:nvSpPr>
        <p:spPr>
          <a:xfrm>
            <a:off x="201767" y="1680479"/>
            <a:ext cx="5045555" cy="4444301"/>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1600" b="1" dirty="0">
                <a:solidFill>
                  <a:srgbClr val="3366FF"/>
                </a:solidFill>
                <a:latin typeface="Century Gothic"/>
                <a:cs typeface="Century Gothic"/>
              </a:rPr>
              <a:t>NORTH COAST DOWN</a:t>
            </a:r>
          </a:p>
          <a:p>
            <a:pPr marL="0" indent="0" algn="just">
              <a:spcBef>
                <a:spcPts val="1200"/>
              </a:spcBef>
              <a:buNone/>
            </a:pPr>
            <a:r>
              <a:rPr lang="en-US" sz="1400" dirty="0" smtClean="0">
                <a:solidFill>
                  <a:srgbClr val="3366FF"/>
                </a:solidFill>
                <a:latin typeface="Century Gothic"/>
                <a:cs typeface="Century Gothic"/>
              </a:rPr>
              <a:t>Punta </a:t>
            </a:r>
            <a:r>
              <a:rPr lang="en-US" sz="1400" dirty="0" err="1">
                <a:solidFill>
                  <a:srgbClr val="3366FF"/>
                </a:solidFill>
                <a:latin typeface="Century Gothic"/>
                <a:cs typeface="Century Gothic"/>
              </a:rPr>
              <a:t>Canbalam</a:t>
            </a:r>
            <a:endParaRPr lang="en-US" sz="1400" dirty="0">
              <a:solidFill>
                <a:srgbClr val="3366FF"/>
              </a:solidFill>
            </a:endParaRPr>
          </a:p>
          <a:p>
            <a:pPr marL="166688" indent="-166688" algn="just">
              <a:spcBef>
                <a:spcPts val="1200"/>
              </a:spcBef>
              <a:buClr>
                <a:srgbClr val="660066"/>
              </a:buClr>
            </a:pPr>
            <a:r>
              <a:rPr lang="en-US" sz="1600" dirty="0" smtClean="0"/>
              <a:t>Site is </a:t>
            </a:r>
            <a:r>
              <a:rPr lang="en-US" sz="1600" dirty="0"/>
              <a:t>now submerged close to </a:t>
            </a:r>
            <a:r>
              <a:rPr lang="en-US" sz="1600" dirty="0" smtClean="0"/>
              <a:t>the southern </a:t>
            </a:r>
            <a:r>
              <a:rPr lang="en-US" sz="1600" dirty="0"/>
              <a:t>tip of the </a:t>
            </a:r>
            <a:r>
              <a:rPr lang="en-US" sz="1600" dirty="0" err="1"/>
              <a:t>Celestún</a:t>
            </a:r>
            <a:r>
              <a:rPr lang="en-US" sz="1600" dirty="0"/>
              <a:t> Peninsula, at a depth that cannot be explained solely by estimated regional </a:t>
            </a:r>
            <a:r>
              <a:rPr lang="en-US" sz="1600" dirty="0" smtClean="0"/>
              <a:t>SLR.</a:t>
            </a:r>
          </a:p>
          <a:p>
            <a:pPr marL="166688" indent="-166688" algn="just">
              <a:spcBef>
                <a:spcPts val="1200"/>
              </a:spcBef>
              <a:buClr>
                <a:srgbClr val="660066"/>
              </a:buClr>
            </a:pPr>
            <a:r>
              <a:rPr lang="en-US" sz="1600" dirty="0" smtClean="0"/>
              <a:t>It was </a:t>
            </a:r>
            <a:r>
              <a:rPr lang="en-US" sz="1600" dirty="0"/>
              <a:t>attributed to highly active erosional processes during Late Holocene (</a:t>
            </a:r>
            <a:r>
              <a:rPr lang="en-US" sz="1600" dirty="0" err="1"/>
              <a:t>Dahlin</a:t>
            </a:r>
            <a:r>
              <a:rPr lang="en-US" sz="1600" dirty="0"/>
              <a:t> </a:t>
            </a:r>
            <a:r>
              <a:rPr lang="en-US" sz="1600" i="1" dirty="0"/>
              <a:t>et al</a:t>
            </a:r>
            <a:r>
              <a:rPr lang="en-US" sz="1600" dirty="0"/>
              <a:t>., 1998)</a:t>
            </a:r>
            <a:r>
              <a:rPr lang="en-US" sz="1600" dirty="0" smtClean="0"/>
              <a:t>.</a:t>
            </a:r>
            <a:endParaRPr lang="en-US" sz="1600" dirty="0"/>
          </a:p>
          <a:p>
            <a:pPr marL="0" indent="0" algn="just">
              <a:spcBef>
                <a:spcPts val="1200"/>
              </a:spcBef>
              <a:buNone/>
            </a:pPr>
            <a:r>
              <a:rPr lang="en-US" sz="1400" dirty="0">
                <a:solidFill>
                  <a:srgbClr val="3366FF"/>
                </a:solidFill>
                <a:latin typeface="Century Gothic"/>
                <a:cs typeface="Century Gothic"/>
              </a:rPr>
              <a:t>Vista </a:t>
            </a:r>
            <a:r>
              <a:rPr lang="en-US" sz="1400" dirty="0" err="1">
                <a:solidFill>
                  <a:srgbClr val="3366FF"/>
                </a:solidFill>
                <a:latin typeface="Century Gothic"/>
                <a:cs typeface="Century Gothic"/>
              </a:rPr>
              <a:t>Alegre</a:t>
            </a:r>
            <a:endParaRPr lang="en-US" sz="1400" dirty="0">
              <a:solidFill>
                <a:srgbClr val="3366FF"/>
              </a:solidFill>
              <a:latin typeface="Century Gothic"/>
              <a:cs typeface="Century Gothic"/>
            </a:endParaRPr>
          </a:p>
          <a:p>
            <a:pPr marL="166688" indent="-166688" algn="just">
              <a:spcBef>
                <a:spcPts val="1200"/>
              </a:spcBef>
              <a:buClr>
                <a:srgbClr val="660066"/>
              </a:buClr>
            </a:pPr>
            <a:r>
              <a:rPr lang="en-US" sz="1600" dirty="0" smtClean="0"/>
              <a:t>Intact </a:t>
            </a:r>
            <a:r>
              <a:rPr lang="en-US" sz="1600" dirty="0"/>
              <a:t>floor is 2.75 m below the ground surface but also </a:t>
            </a:r>
            <a:r>
              <a:rPr lang="en-US" sz="1600" dirty="0" smtClean="0"/>
              <a:t>at/below </a:t>
            </a:r>
            <a:r>
              <a:rPr lang="en-US" sz="1600" dirty="0"/>
              <a:t>sea level. </a:t>
            </a:r>
            <a:r>
              <a:rPr lang="en-US" sz="1600" baseline="30000" dirty="0"/>
              <a:t>14</a:t>
            </a:r>
            <a:r>
              <a:rPr lang="en-US" sz="1600" dirty="0"/>
              <a:t>C dates it to the Terminal </a:t>
            </a:r>
            <a:r>
              <a:rPr lang="en-US" sz="1600" dirty="0" err="1"/>
              <a:t>Preclassic</a:t>
            </a:r>
            <a:r>
              <a:rPr lang="en-US" sz="1600" dirty="0"/>
              <a:t> / Early Classic.</a:t>
            </a:r>
          </a:p>
        </p:txBody>
      </p:sp>
      <p:sp>
        <p:nvSpPr>
          <p:cNvPr id="12" name="Content Placeholder 2"/>
          <p:cNvSpPr txBox="1">
            <a:spLocks/>
          </p:cNvSpPr>
          <p:nvPr/>
        </p:nvSpPr>
        <p:spPr>
          <a:xfrm>
            <a:off x="5560412" y="5766728"/>
            <a:ext cx="6454996" cy="38317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400" dirty="0" smtClean="0">
                <a:solidFill>
                  <a:srgbClr val="3366FF"/>
                </a:solidFill>
                <a:latin typeface="Century Gothic"/>
                <a:cs typeface="Century Gothic"/>
              </a:rPr>
              <a:t>Vista </a:t>
            </a:r>
            <a:r>
              <a:rPr lang="en-US" sz="1400" dirty="0" err="1" smtClean="0">
                <a:solidFill>
                  <a:srgbClr val="3366FF"/>
                </a:solidFill>
                <a:latin typeface="Century Gothic"/>
                <a:cs typeface="Century Gothic"/>
              </a:rPr>
              <a:t>Alegre</a:t>
            </a:r>
            <a:r>
              <a:rPr lang="en-US" sz="1400" dirty="0" smtClean="0">
                <a:solidFill>
                  <a:srgbClr val="3366FF"/>
                </a:solidFill>
                <a:latin typeface="Century Gothic"/>
                <a:cs typeface="Century Gothic"/>
              </a:rPr>
              <a:t> </a:t>
            </a:r>
            <a:r>
              <a:rPr lang="mr-IN" sz="1200" dirty="0" smtClean="0">
                <a:latin typeface="Century Gothic"/>
                <a:cs typeface="Century Gothic"/>
              </a:rPr>
              <a:t>–</a:t>
            </a:r>
            <a:r>
              <a:rPr lang="en-US" sz="1200" dirty="0" smtClean="0"/>
              <a:t> Vista </a:t>
            </a:r>
            <a:r>
              <a:rPr lang="en-US" sz="1200" dirty="0" err="1"/>
              <a:t>Alegre</a:t>
            </a:r>
            <a:r>
              <a:rPr lang="en-US" sz="1200" dirty="0"/>
              <a:t> </a:t>
            </a:r>
            <a:r>
              <a:rPr lang="en-US" sz="1200" dirty="0" smtClean="0"/>
              <a:t>Site. Image</a:t>
            </a:r>
            <a:r>
              <a:rPr lang="en-US" sz="1200" dirty="0"/>
              <a:t> </a:t>
            </a:r>
            <a:r>
              <a:rPr lang="en-US" sz="1200" dirty="0" smtClean="0"/>
              <a:t>courtesy Jeffrey </a:t>
            </a:r>
            <a:r>
              <a:rPr lang="en-US" sz="1200" dirty="0"/>
              <a:t>B Glover, </a:t>
            </a:r>
            <a:r>
              <a:rPr lang="en-US" sz="1200" dirty="0" smtClean="0"/>
              <a:t>GSU.</a:t>
            </a:r>
          </a:p>
        </p:txBody>
      </p:sp>
      <p:sp>
        <p:nvSpPr>
          <p:cNvPr id="13" name="Rectangle 12"/>
          <p:cNvSpPr/>
          <p:nvPr/>
        </p:nvSpPr>
        <p:spPr>
          <a:xfrm>
            <a:off x="201770" y="1034775"/>
            <a:ext cx="5045552"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4">
                    <a:lumMod val="50000"/>
                  </a:schemeClr>
                </a:solidFill>
                <a:latin typeface="Cambria"/>
                <a:cs typeface="Cambria"/>
              </a:rPr>
              <a:t>Coastal Archaeology</a:t>
            </a:r>
            <a:endParaRPr lang="en-US" sz="2400" dirty="0">
              <a:solidFill>
                <a:schemeClr val="accent4">
                  <a:lumMod val="50000"/>
                </a:schemeClr>
              </a:solidFill>
            </a:endParaRPr>
          </a:p>
        </p:txBody>
      </p:sp>
      <p:sp>
        <p:nvSpPr>
          <p:cNvPr id="15" name="Rectangle 14"/>
          <p:cNvSpPr/>
          <p:nvPr/>
        </p:nvSpPr>
        <p:spPr>
          <a:xfrm>
            <a:off x="205942" y="6158624"/>
            <a:ext cx="5041380"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dirty="0">
              <a:solidFill>
                <a:srgbClr val="8064A2">
                  <a:lumMod val="50000"/>
                </a:srgbClr>
              </a:solidFill>
            </a:endParaRPr>
          </a:p>
        </p:txBody>
      </p:sp>
      <p:pic>
        <p:nvPicPr>
          <p:cNvPr id="2" name="Picture 1" descr="YUC_sit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249" y="4971670"/>
            <a:ext cx="2229379" cy="1886330"/>
          </a:xfrm>
          <a:prstGeom prst="rect">
            <a:avLst/>
          </a:prstGeom>
          <a:ln>
            <a:solidFill>
              <a:srgbClr val="604A7B"/>
            </a:solidFill>
          </a:ln>
        </p:spPr>
      </p:pic>
      <p:grpSp>
        <p:nvGrpSpPr>
          <p:cNvPr id="7" name="Group 6"/>
          <p:cNvGrpSpPr/>
          <p:nvPr/>
        </p:nvGrpSpPr>
        <p:grpSpPr>
          <a:xfrm>
            <a:off x="5565331" y="1043661"/>
            <a:ext cx="6626669" cy="5504923"/>
            <a:chOff x="5565331" y="1043661"/>
            <a:chExt cx="6626669" cy="5504923"/>
          </a:xfrm>
        </p:grpSpPr>
        <p:pic>
          <p:nvPicPr>
            <p:cNvPr id="3" name="Picture 2" descr="Screen Shot 2018-11-02 at 11.55.40 PM.png"/>
            <p:cNvPicPr>
              <a:picLocks noChangeAspect="1"/>
            </p:cNvPicPr>
            <p:nvPr/>
          </p:nvPicPr>
          <p:blipFill rotWithShape="1">
            <a:blip r:embed="rId5">
              <a:extLst>
                <a:ext uri="{28A0092B-C50C-407E-A947-70E740481C1C}">
                  <a14:useLocalDpi xmlns:a14="http://schemas.microsoft.com/office/drawing/2010/main" val="0"/>
                </a:ext>
              </a:extLst>
            </a:blip>
            <a:srcRect l="1188" t="13363" r="1243"/>
            <a:stretch/>
          </p:blipFill>
          <p:spPr>
            <a:xfrm>
              <a:off x="5567862" y="1043661"/>
              <a:ext cx="6464913" cy="5141680"/>
            </a:xfrm>
            <a:prstGeom prst="rect">
              <a:avLst/>
            </a:prstGeom>
            <a:ln>
              <a:solidFill>
                <a:srgbClr val="604A7B"/>
              </a:solidFill>
            </a:ln>
          </p:spPr>
        </p:pic>
        <p:sp>
          <p:nvSpPr>
            <p:cNvPr id="6" name="Rectangle 5"/>
            <p:cNvSpPr/>
            <p:nvPr/>
          </p:nvSpPr>
          <p:spPr>
            <a:xfrm>
              <a:off x="5565331" y="6240807"/>
              <a:ext cx="6626669" cy="307777"/>
            </a:xfrm>
            <a:prstGeom prst="rect">
              <a:avLst/>
            </a:prstGeom>
          </p:spPr>
          <p:txBody>
            <a:bodyPr wrap="square">
              <a:spAutoFit/>
            </a:bodyPr>
            <a:lstStyle/>
            <a:p>
              <a:pPr algn="just"/>
              <a:r>
                <a:rPr lang="en-US" sz="1400" dirty="0">
                  <a:solidFill>
                    <a:srgbClr val="3366FF"/>
                  </a:solidFill>
                  <a:latin typeface="Century Gothic"/>
                  <a:cs typeface="Century Gothic"/>
                </a:rPr>
                <a:t>Punta </a:t>
              </a:r>
              <a:r>
                <a:rPr lang="en-US" sz="1400" dirty="0" err="1">
                  <a:solidFill>
                    <a:srgbClr val="3366FF"/>
                  </a:solidFill>
                  <a:latin typeface="Century Gothic"/>
                  <a:cs typeface="Century Gothic"/>
                </a:rPr>
                <a:t>Canbalam</a:t>
              </a:r>
              <a:r>
                <a:rPr lang="en-US" sz="1400" dirty="0">
                  <a:solidFill>
                    <a:srgbClr val="3366FF"/>
                  </a:solidFill>
                  <a:latin typeface="Century Gothic"/>
                  <a:cs typeface="Century Gothic"/>
                </a:rPr>
                <a:t> </a:t>
              </a:r>
              <a:r>
                <a:rPr lang="mr-IN" sz="1200" dirty="0">
                  <a:latin typeface="Century Gothic"/>
                  <a:cs typeface="Century Gothic"/>
                </a:rPr>
                <a:t>–</a:t>
              </a:r>
              <a:r>
                <a:rPr lang="en-US" sz="1200" dirty="0"/>
                <a:t> Image from </a:t>
              </a:r>
              <a:r>
                <a:rPr lang="en-US" sz="1200" dirty="0" err="1"/>
                <a:t>Dahlin</a:t>
              </a:r>
              <a:r>
                <a:rPr lang="en-US" sz="1200" dirty="0"/>
                <a:t> et al. (1998)</a:t>
              </a:r>
              <a:endParaRPr lang="en-US" sz="1200" dirty="0">
                <a:solidFill>
                  <a:srgbClr val="3366FF"/>
                </a:solidFill>
                <a:latin typeface="Century Gothic"/>
                <a:cs typeface="Century Gothic"/>
              </a:endParaRPr>
            </a:p>
          </p:txBody>
        </p:sp>
      </p:grpSp>
      <p:sp>
        <p:nvSpPr>
          <p:cNvPr id="16" name="Title 1"/>
          <p:cNvSpPr txBox="1">
            <a:spLocks/>
          </p:cNvSpPr>
          <p:nvPr/>
        </p:nvSpPr>
        <p:spPr>
          <a:xfrm>
            <a:off x="0" y="1"/>
            <a:ext cx="12192000" cy="858144"/>
          </a:xfrm>
          <a:prstGeom prst="rect">
            <a:avLst/>
          </a:prstGeom>
          <a:solidFill>
            <a:srgbClr val="552965"/>
          </a:solidFill>
        </p:spPr>
        <p:txBody>
          <a:bodyPr vert="horz" lIns="91440" tIns="13716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2800" b="1" spc="-20" dirty="0" smtClean="0">
                <a:solidFill>
                  <a:srgbClr val="FFFFFF"/>
                </a:solidFill>
                <a:latin typeface="Cambria"/>
                <a:cs typeface="Cambria"/>
              </a:rPr>
              <a:t>Exploring </a:t>
            </a:r>
            <a:r>
              <a:rPr lang="en-US" sz="2800" b="1" spc="-20" dirty="0">
                <a:solidFill>
                  <a:srgbClr val="FFFFFF"/>
                </a:solidFill>
                <a:latin typeface="Cambria"/>
                <a:cs typeface="Cambria"/>
              </a:rPr>
              <a:t>the Tectonic Stability of the Yucatán </a:t>
            </a:r>
            <a:r>
              <a:rPr lang="en-US" sz="2800" b="1" spc="-20" dirty="0" smtClean="0">
                <a:solidFill>
                  <a:srgbClr val="FFFFFF"/>
                </a:solidFill>
                <a:latin typeface="Cambria"/>
                <a:cs typeface="Cambria"/>
              </a:rPr>
              <a:t>Block</a:t>
            </a:r>
            <a:endParaRPr lang="en-US" sz="2800" b="1" spc="-20" dirty="0">
              <a:solidFill>
                <a:srgbClr val="FFFFFF"/>
              </a:solidFill>
              <a:latin typeface="Cambria"/>
              <a:cs typeface="Cambria"/>
            </a:endParaRPr>
          </a:p>
        </p:txBody>
      </p:sp>
      <p:sp>
        <p:nvSpPr>
          <p:cNvPr id="17" name="Rectangle 16"/>
          <p:cNvSpPr/>
          <p:nvPr/>
        </p:nvSpPr>
        <p:spPr>
          <a:xfrm>
            <a:off x="0" y="576433"/>
            <a:ext cx="12192000" cy="261610"/>
          </a:xfrm>
          <a:prstGeom prst="rect">
            <a:avLst/>
          </a:prstGeom>
        </p:spPr>
        <p:txBody>
          <a:bodyPr wrap="square">
            <a:spAutoFit/>
          </a:bodyPr>
          <a:lstStyle/>
          <a:p>
            <a:pPr algn="ctr"/>
            <a:r>
              <a:rPr lang="en-US" sz="1100" dirty="0" smtClean="0">
                <a:solidFill>
                  <a:srgbClr val="E6E0EC"/>
                </a:solidFill>
                <a:latin typeface="Calibri"/>
                <a:cs typeface="Calibri"/>
              </a:rPr>
              <a:t>Emiliano Monroy-Ríos, Patricia A Beddows </a:t>
            </a:r>
            <a:r>
              <a:rPr lang="mr-IN" sz="1100" dirty="0" smtClean="0">
                <a:solidFill>
                  <a:srgbClr val="E6E0EC"/>
                </a:solidFill>
                <a:latin typeface="Calibri"/>
                <a:cs typeface="Calibri"/>
              </a:rPr>
              <a:t>–</a:t>
            </a:r>
            <a:r>
              <a:rPr lang="en-US" sz="1100" dirty="0" smtClean="0">
                <a:solidFill>
                  <a:srgbClr val="E6E0EC"/>
                </a:solidFill>
                <a:latin typeface="Calibri"/>
                <a:cs typeface="Calibri"/>
              </a:rPr>
              <a:t> Northwestern University</a:t>
            </a:r>
          </a:p>
        </p:txBody>
      </p:sp>
      <p:pic>
        <p:nvPicPr>
          <p:cNvPr id="18" name="Picture 17" descr="NU_Logo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1" y="109151"/>
            <a:ext cx="1087983" cy="650976"/>
          </a:xfrm>
          <a:prstGeom prst="rect">
            <a:avLst/>
          </a:prstGeom>
        </p:spPr>
      </p:pic>
      <p:pic>
        <p:nvPicPr>
          <p:cNvPr id="19" name="Picture 18" descr="gsa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3093" y="91537"/>
            <a:ext cx="1035937" cy="686514"/>
          </a:xfrm>
          <a:prstGeom prst="rect">
            <a:avLst/>
          </a:prstGeom>
          <a:solidFill>
            <a:schemeClr val="accent4">
              <a:lumMod val="40000"/>
              <a:lumOff val="60000"/>
            </a:schemeClr>
          </a:solidFill>
        </p:spPr>
      </p:pic>
    </p:spTree>
    <p:extLst>
      <p:ext uri="{BB962C8B-B14F-4D97-AF65-F5344CB8AC3E}">
        <p14:creationId xmlns:p14="http://schemas.microsoft.com/office/powerpoint/2010/main" val="388414332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ppt_w*1.125000"/>
                                          </p:val>
                                        </p:tav>
                                      </p:tavLst>
                                    </p:anim>
                                    <p:animEffect transition="out" filter="wipe(right)">
                                      <p:cBhvr>
                                        <p:cTn id="7" dur="500"/>
                                        <p:tgtEl>
                                          <p:spTgt spid="7"/>
                                        </p:tgtEl>
                                      </p:cBhvr>
                                    </p:animEffect>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5554346" y="5429179"/>
            <a:ext cx="6475419" cy="39404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3366FF"/>
                </a:solidFill>
                <a:latin typeface="Century Gothic"/>
                <a:cs typeface="Century Gothic"/>
              </a:rPr>
              <a:t>Tulum</a:t>
            </a:r>
            <a:r>
              <a:rPr lang="en-US" sz="1400" dirty="0">
                <a:solidFill>
                  <a:srgbClr val="3366FF"/>
                </a:solidFill>
                <a:latin typeface="Century Gothic"/>
                <a:cs typeface="Century Gothic"/>
              </a:rPr>
              <a:t> </a:t>
            </a:r>
            <a:r>
              <a:rPr lang="mr-IN" sz="1200" dirty="0" smtClean="0">
                <a:latin typeface="Century Gothic"/>
                <a:cs typeface="Century Gothic"/>
              </a:rPr>
              <a:t>–</a:t>
            </a:r>
            <a:r>
              <a:rPr lang="en-US" sz="1200" dirty="0" smtClean="0">
                <a:latin typeface="Century Gothic"/>
                <a:cs typeface="Century Gothic"/>
              </a:rPr>
              <a:t> </a:t>
            </a:r>
            <a:r>
              <a:rPr lang="en-US" sz="1200" dirty="0" smtClean="0"/>
              <a:t>Picture </a:t>
            </a:r>
            <a:r>
              <a:rPr lang="en-US" sz="1200" dirty="0"/>
              <a:t>Matthew </a:t>
            </a:r>
            <a:r>
              <a:rPr lang="en-US" sz="1200" dirty="0" err="1"/>
              <a:t>Karsten</a:t>
            </a:r>
            <a:r>
              <a:rPr lang="en-US" sz="1200" dirty="0" smtClean="0"/>
              <a:t>.</a:t>
            </a:r>
            <a:endParaRPr lang="en-US" sz="1200" dirty="0"/>
          </a:p>
        </p:txBody>
      </p:sp>
      <p:sp>
        <p:nvSpPr>
          <p:cNvPr id="15" name="Content Placeholder 2"/>
          <p:cNvSpPr txBox="1">
            <a:spLocks/>
          </p:cNvSpPr>
          <p:nvPr/>
        </p:nvSpPr>
        <p:spPr>
          <a:xfrm>
            <a:off x="201767" y="1680479"/>
            <a:ext cx="5045555" cy="2102313"/>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1200"/>
              </a:spcBef>
              <a:buNone/>
            </a:pPr>
            <a:r>
              <a:rPr lang="en-US" sz="1600" b="1" dirty="0" smtClean="0">
                <a:solidFill>
                  <a:srgbClr val="3366FF"/>
                </a:solidFill>
                <a:latin typeface="Century Gothic"/>
                <a:cs typeface="Century Gothic"/>
              </a:rPr>
              <a:t>SOUTHERN EAST COAST UPLIFTED? </a:t>
            </a:r>
            <a:endParaRPr lang="en-US" sz="1600" b="1" dirty="0">
              <a:solidFill>
                <a:srgbClr val="3366FF"/>
              </a:solidFill>
              <a:latin typeface="Century Gothic"/>
              <a:cs typeface="Century Gothic"/>
            </a:endParaRPr>
          </a:p>
          <a:p>
            <a:pPr marL="0" indent="0" algn="just">
              <a:spcBef>
                <a:spcPts val="1200"/>
              </a:spcBef>
              <a:buNone/>
            </a:pPr>
            <a:r>
              <a:rPr lang="en-US" sz="1400" dirty="0" smtClean="0">
                <a:solidFill>
                  <a:srgbClr val="3366FF"/>
                </a:solidFill>
                <a:latin typeface="Century Gothic"/>
                <a:cs typeface="Century Gothic"/>
              </a:rPr>
              <a:t>Tulum</a:t>
            </a:r>
          </a:p>
          <a:p>
            <a:pPr marL="166688" indent="-166688" algn="just">
              <a:spcBef>
                <a:spcPts val="1200"/>
              </a:spcBef>
              <a:buClr>
                <a:srgbClr val="660066"/>
              </a:buClr>
            </a:pPr>
            <a:r>
              <a:rPr lang="en-US" sz="1600" dirty="0"/>
              <a:t>Q</a:t>
            </a:r>
            <a:r>
              <a:rPr lang="en-US" sz="1600" dirty="0" smtClean="0"/>
              <a:t>uintana Roo. Eastern Caribbean coast. Site is on a cliff, a unique feature in the area.</a:t>
            </a:r>
          </a:p>
          <a:p>
            <a:pPr marL="166688" indent="-166688" algn="just">
              <a:spcBef>
                <a:spcPts val="1200"/>
              </a:spcBef>
              <a:buClr>
                <a:srgbClr val="660066"/>
              </a:buClr>
            </a:pPr>
            <a:r>
              <a:rPr lang="en-US" sz="1600" dirty="0" smtClean="0"/>
              <a:t>Also, aerial view reveals a </a:t>
            </a:r>
            <a:r>
              <a:rPr lang="en-US" sz="1600" i="1" dirty="0" smtClean="0"/>
              <a:t>perched coastal spring</a:t>
            </a:r>
            <a:r>
              <a:rPr lang="en-US" sz="1600" dirty="0" smtClean="0"/>
              <a:t>? (drained </a:t>
            </a:r>
            <a:r>
              <a:rPr lang="en-US" sz="1600" i="1" dirty="0" err="1" smtClean="0"/>
              <a:t>caleta</a:t>
            </a:r>
            <a:r>
              <a:rPr lang="en-US" sz="1600" dirty="0" smtClean="0"/>
              <a:t>).</a:t>
            </a:r>
            <a:endParaRPr lang="en-US" sz="1600" dirty="0" smtClean="0">
              <a:solidFill>
                <a:srgbClr val="3366FF"/>
              </a:solidFill>
              <a:latin typeface="Century Gothic"/>
              <a:cs typeface="Century Gothic"/>
            </a:endParaRPr>
          </a:p>
        </p:txBody>
      </p:sp>
      <p:pic>
        <p:nvPicPr>
          <p:cNvPr id="3" name="Picture 2"/>
          <p:cNvPicPr>
            <a:picLocks noChangeAspect="1"/>
          </p:cNvPicPr>
          <p:nvPr/>
        </p:nvPicPr>
        <p:blipFill>
          <a:blip r:embed="rId3"/>
          <a:stretch>
            <a:fillRect/>
          </a:stretch>
        </p:blipFill>
        <p:spPr>
          <a:xfrm>
            <a:off x="5571092" y="1026757"/>
            <a:ext cx="6453558" cy="4350212"/>
          </a:xfrm>
          <a:prstGeom prst="rect">
            <a:avLst/>
          </a:prstGeom>
          <a:ln>
            <a:solidFill>
              <a:srgbClr val="604A7B"/>
            </a:solidFill>
          </a:ln>
        </p:spPr>
      </p:pic>
      <p:pic>
        <p:nvPicPr>
          <p:cNvPr id="6" name="Picture 5" descr="Screen Shot 2018-11-02 at 11.15.02 PM.png"/>
          <p:cNvPicPr>
            <a:picLocks noChangeAspect="1"/>
          </p:cNvPicPr>
          <p:nvPr/>
        </p:nvPicPr>
        <p:blipFill rotWithShape="1">
          <a:blip r:embed="rId4">
            <a:extLst>
              <a:ext uri="{28A0092B-C50C-407E-A947-70E740481C1C}">
                <a14:useLocalDpi xmlns:a14="http://schemas.microsoft.com/office/drawing/2010/main" val="0"/>
              </a:ext>
            </a:extLst>
          </a:blip>
          <a:srcRect t="2555" b="8340"/>
          <a:stretch/>
        </p:blipFill>
        <p:spPr>
          <a:xfrm>
            <a:off x="195180" y="3852649"/>
            <a:ext cx="5052142" cy="2780747"/>
          </a:xfrm>
          <a:prstGeom prst="rect">
            <a:avLst/>
          </a:prstGeom>
          <a:ln>
            <a:solidFill>
              <a:srgbClr val="604A7B"/>
            </a:solidFill>
          </a:ln>
        </p:spPr>
      </p:pic>
      <p:sp>
        <p:nvSpPr>
          <p:cNvPr id="7" name="TextBox 6"/>
          <p:cNvSpPr txBox="1"/>
          <p:nvPr/>
        </p:nvSpPr>
        <p:spPr>
          <a:xfrm>
            <a:off x="3665934" y="6589445"/>
            <a:ext cx="1681345" cy="246221"/>
          </a:xfrm>
          <a:prstGeom prst="rect">
            <a:avLst/>
          </a:prstGeom>
          <a:noFill/>
        </p:spPr>
        <p:txBody>
          <a:bodyPr wrap="none" rtlCol="0">
            <a:spAutoFit/>
          </a:bodyPr>
          <a:lstStyle/>
          <a:p>
            <a:r>
              <a:rPr lang="en-US" sz="1000" dirty="0" smtClean="0">
                <a:solidFill>
                  <a:schemeClr val="tx2"/>
                </a:solidFill>
              </a:rPr>
              <a:t>Google Earth Imagery (2018)</a:t>
            </a:r>
            <a:endParaRPr lang="en-US" sz="1000" dirty="0">
              <a:solidFill>
                <a:schemeClr val="tx2"/>
              </a:solidFill>
            </a:endParaRPr>
          </a:p>
        </p:txBody>
      </p:sp>
      <p:cxnSp>
        <p:nvCxnSpPr>
          <p:cNvPr id="22" name="Straight Arrow Connector 21"/>
          <p:cNvCxnSpPr/>
          <p:nvPr/>
        </p:nvCxnSpPr>
        <p:spPr>
          <a:xfrm>
            <a:off x="2358502" y="5457098"/>
            <a:ext cx="23724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759341" y="1632940"/>
            <a:ext cx="0" cy="2791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a:xfrm>
            <a:off x="0" y="1"/>
            <a:ext cx="12192000" cy="858144"/>
          </a:xfrm>
          <a:prstGeom prst="rect">
            <a:avLst/>
          </a:prstGeom>
          <a:solidFill>
            <a:srgbClr val="552965"/>
          </a:solidFill>
        </p:spPr>
        <p:txBody>
          <a:bodyPr vert="horz" lIns="91440" tIns="13716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2800" b="1" spc="-20" dirty="0" smtClean="0">
                <a:solidFill>
                  <a:srgbClr val="FFFFFF"/>
                </a:solidFill>
                <a:latin typeface="Cambria"/>
                <a:cs typeface="Cambria"/>
              </a:rPr>
              <a:t>Exploring </a:t>
            </a:r>
            <a:r>
              <a:rPr lang="en-US" sz="2800" b="1" spc="-20" dirty="0">
                <a:solidFill>
                  <a:srgbClr val="FFFFFF"/>
                </a:solidFill>
                <a:latin typeface="Cambria"/>
                <a:cs typeface="Cambria"/>
              </a:rPr>
              <a:t>the Tectonic Stability of the Yucatán </a:t>
            </a:r>
            <a:r>
              <a:rPr lang="en-US" sz="2800" b="1" spc="-20" dirty="0" smtClean="0">
                <a:solidFill>
                  <a:srgbClr val="FFFFFF"/>
                </a:solidFill>
                <a:latin typeface="Cambria"/>
                <a:cs typeface="Cambria"/>
              </a:rPr>
              <a:t>Block</a:t>
            </a:r>
            <a:endParaRPr lang="en-US" sz="2800" b="1" spc="-20" dirty="0">
              <a:solidFill>
                <a:srgbClr val="FFFFFF"/>
              </a:solidFill>
              <a:latin typeface="Cambria"/>
              <a:cs typeface="Cambria"/>
            </a:endParaRPr>
          </a:p>
        </p:txBody>
      </p:sp>
      <p:sp>
        <p:nvSpPr>
          <p:cNvPr id="18" name="Rectangle 17"/>
          <p:cNvSpPr/>
          <p:nvPr/>
        </p:nvSpPr>
        <p:spPr>
          <a:xfrm>
            <a:off x="0" y="576433"/>
            <a:ext cx="12192000" cy="261610"/>
          </a:xfrm>
          <a:prstGeom prst="rect">
            <a:avLst/>
          </a:prstGeom>
        </p:spPr>
        <p:txBody>
          <a:bodyPr wrap="square">
            <a:spAutoFit/>
          </a:bodyPr>
          <a:lstStyle/>
          <a:p>
            <a:pPr algn="ctr"/>
            <a:r>
              <a:rPr lang="en-US" sz="1100" dirty="0" smtClean="0">
                <a:solidFill>
                  <a:srgbClr val="E6E0EC"/>
                </a:solidFill>
                <a:latin typeface="Calibri"/>
                <a:cs typeface="Calibri"/>
              </a:rPr>
              <a:t>Emiliano Monroy-Ríos, Patricia A Beddows </a:t>
            </a:r>
            <a:r>
              <a:rPr lang="mr-IN" sz="1100" dirty="0" smtClean="0">
                <a:solidFill>
                  <a:srgbClr val="E6E0EC"/>
                </a:solidFill>
                <a:latin typeface="Calibri"/>
                <a:cs typeface="Calibri"/>
              </a:rPr>
              <a:t>–</a:t>
            </a:r>
            <a:r>
              <a:rPr lang="en-US" sz="1100" dirty="0" smtClean="0">
                <a:solidFill>
                  <a:srgbClr val="E6E0EC"/>
                </a:solidFill>
                <a:latin typeface="Calibri"/>
                <a:cs typeface="Calibri"/>
              </a:rPr>
              <a:t> Northwestern University</a:t>
            </a:r>
          </a:p>
        </p:txBody>
      </p:sp>
      <p:pic>
        <p:nvPicPr>
          <p:cNvPr id="19" name="Picture 18" descr="NU_Logo_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781" y="109151"/>
            <a:ext cx="1087983" cy="650976"/>
          </a:xfrm>
          <a:prstGeom prst="rect">
            <a:avLst/>
          </a:prstGeom>
        </p:spPr>
      </p:pic>
      <p:pic>
        <p:nvPicPr>
          <p:cNvPr id="20" name="Picture 19" descr="gsa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3093" y="91537"/>
            <a:ext cx="1035937" cy="686514"/>
          </a:xfrm>
          <a:prstGeom prst="rect">
            <a:avLst/>
          </a:prstGeom>
          <a:solidFill>
            <a:schemeClr val="accent4">
              <a:lumMod val="40000"/>
              <a:lumOff val="60000"/>
            </a:schemeClr>
          </a:solidFill>
        </p:spPr>
      </p:pic>
      <p:sp>
        <p:nvSpPr>
          <p:cNvPr id="21" name="Rectangle 20"/>
          <p:cNvSpPr/>
          <p:nvPr/>
        </p:nvSpPr>
        <p:spPr>
          <a:xfrm>
            <a:off x="201770" y="1034775"/>
            <a:ext cx="5045552"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4">
                    <a:lumMod val="50000"/>
                  </a:schemeClr>
                </a:solidFill>
                <a:latin typeface="Cambria"/>
                <a:cs typeface="Cambria"/>
              </a:rPr>
              <a:t>Coastal Archaeology</a:t>
            </a:r>
            <a:endParaRPr lang="en-US" sz="2400" dirty="0">
              <a:solidFill>
                <a:schemeClr val="accent4">
                  <a:lumMod val="50000"/>
                </a:schemeClr>
              </a:solidFill>
            </a:endParaRPr>
          </a:p>
        </p:txBody>
      </p:sp>
      <p:sp>
        <p:nvSpPr>
          <p:cNvPr id="23" name="Rectangle 22"/>
          <p:cNvSpPr/>
          <p:nvPr/>
        </p:nvSpPr>
        <p:spPr>
          <a:xfrm>
            <a:off x="6969960" y="6158624"/>
            <a:ext cx="5041380"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dirty="0">
              <a:solidFill>
                <a:srgbClr val="8064A2">
                  <a:lumMod val="50000"/>
                </a:srgbClr>
              </a:solidFill>
            </a:endParaRPr>
          </a:p>
        </p:txBody>
      </p:sp>
      <p:pic>
        <p:nvPicPr>
          <p:cNvPr id="24" name="Picture 23" descr="YUC_site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2267" y="4971670"/>
            <a:ext cx="2229379" cy="1886330"/>
          </a:xfrm>
          <a:prstGeom prst="rect">
            <a:avLst/>
          </a:prstGeom>
          <a:ln>
            <a:solidFill>
              <a:srgbClr val="604A7B"/>
            </a:solidFill>
          </a:ln>
        </p:spPr>
      </p:pic>
    </p:spTree>
    <p:extLst>
      <p:ext uri="{BB962C8B-B14F-4D97-AF65-F5344CB8AC3E}">
        <p14:creationId xmlns:p14="http://schemas.microsoft.com/office/powerpoint/2010/main" val="41465138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ngrove_res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22" y="5241461"/>
            <a:ext cx="2140512" cy="1616539"/>
          </a:xfrm>
          <a:prstGeom prst="rect">
            <a:avLst/>
          </a:prstGeom>
          <a:ln>
            <a:solidFill>
              <a:srgbClr val="604A7B"/>
            </a:solidFill>
          </a:ln>
        </p:spPr>
      </p:pic>
      <p:sp>
        <p:nvSpPr>
          <p:cNvPr id="11" name="Rectangle 10"/>
          <p:cNvSpPr/>
          <p:nvPr/>
        </p:nvSpPr>
        <p:spPr>
          <a:xfrm>
            <a:off x="2505976" y="6519446"/>
            <a:ext cx="2773954" cy="338554"/>
          </a:xfrm>
          <a:prstGeom prst="rect">
            <a:avLst/>
          </a:prstGeom>
        </p:spPr>
        <p:txBody>
          <a:bodyPr wrap="square">
            <a:spAutoFit/>
          </a:bodyPr>
          <a:lstStyle/>
          <a:p>
            <a:pPr algn="just"/>
            <a:r>
              <a:rPr lang="en-US" sz="800" dirty="0"/>
              <a:t>Global Mangrove Watch (2016) Mangrove </a:t>
            </a:r>
            <a:r>
              <a:rPr lang="en-US" sz="800" dirty="0" smtClean="0"/>
              <a:t>Restoration.</a:t>
            </a:r>
          </a:p>
          <a:p>
            <a:pPr algn="just"/>
            <a:r>
              <a:rPr lang="en-US" sz="800" dirty="0" smtClean="0"/>
              <a:t>http</a:t>
            </a:r>
            <a:r>
              <a:rPr lang="en-US" sz="800" dirty="0"/>
              <a:t>://</a:t>
            </a:r>
            <a:r>
              <a:rPr lang="en-US" sz="800" dirty="0" err="1"/>
              <a:t>maps.oceanwealth.org</a:t>
            </a:r>
            <a:r>
              <a:rPr lang="en-US" sz="800" dirty="0"/>
              <a:t>/mangrove-</a:t>
            </a:r>
            <a:r>
              <a:rPr lang="en-US" sz="800" dirty="0" smtClean="0"/>
              <a:t>restoration</a:t>
            </a:r>
            <a:r>
              <a:rPr lang="en-US" sz="800" dirty="0"/>
              <a:t>/</a:t>
            </a:r>
          </a:p>
        </p:txBody>
      </p:sp>
      <p:sp>
        <p:nvSpPr>
          <p:cNvPr id="8" name="Rectangle 7"/>
          <p:cNvSpPr/>
          <p:nvPr/>
        </p:nvSpPr>
        <p:spPr>
          <a:xfrm>
            <a:off x="201770" y="1034775"/>
            <a:ext cx="5263671"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4">
                    <a:lumMod val="50000"/>
                  </a:schemeClr>
                </a:solidFill>
                <a:latin typeface="Cambria"/>
                <a:cs typeface="Cambria"/>
              </a:rPr>
              <a:t>Mangrove succession</a:t>
            </a:r>
            <a:endParaRPr lang="en-US" sz="2400" dirty="0">
              <a:solidFill>
                <a:schemeClr val="accent4">
                  <a:lumMod val="50000"/>
                </a:schemeClr>
              </a:solidFill>
            </a:endParaRPr>
          </a:p>
        </p:txBody>
      </p:sp>
      <p:sp>
        <p:nvSpPr>
          <p:cNvPr id="10" name="Content Placeholder 2"/>
          <p:cNvSpPr txBox="1">
            <a:spLocks/>
          </p:cNvSpPr>
          <p:nvPr/>
        </p:nvSpPr>
        <p:spPr>
          <a:xfrm>
            <a:off x="201766" y="1612930"/>
            <a:ext cx="5249405" cy="3609495"/>
          </a:xfrm>
          <a:prstGeom prst="rect">
            <a:avLst/>
          </a:prstGeom>
        </p:spPr>
        <p:txBody>
          <a:bodyPr vert="horz" wrap="square"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spcBef>
                <a:spcPts val="600"/>
              </a:spcBef>
              <a:spcAft>
                <a:spcPts val="600"/>
              </a:spcAft>
              <a:buClr>
                <a:srgbClr val="660066"/>
              </a:buClr>
            </a:pPr>
            <a:r>
              <a:rPr lang="en-US" sz="1800" dirty="0" smtClean="0"/>
              <a:t>Sea level rise has </a:t>
            </a:r>
            <a:r>
              <a:rPr lang="en-US" sz="1800" dirty="0"/>
              <a:t>a prompt and direct effect on ecosystems in the intertidal </a:t>
            </a:r>
            <a:r>
              <a:rPr lang="en-US" sz="1800" dirty="0" smtClean="0"/>
              <a:t>zone</a:t>
            </a:r>
            <a:r>
              <a:rPr lang="en-US" sz="1800" dirty="0"/>
              <a:t>.</a:t>
            </a:r>
            <a:endParaRPr lang="en-US" sz="1800" dirty="0" smtClean="0"/>
          </a:p>
          <a:p>
            <a:pPr marL="171450" indent="-171450" algn="just">
              <a:spcBef>
                <a:spcPts val="600"/>
              </a:spcBef>
              <a:spcAft>
                <a:spcPts val="600"/>
              </a:spcAft>
              <a:buClr>
                <a:srgbClr val="660066"/>
              </a:buClr>
            </a:pPr>
            <a:r>
              <a:rPr lang="en-US" sz="1800" dirty="0" smtClean="0"/>
              <a:t>During Holocene SLR had </a:t>
            </a:r>
            <a:r>
              <a:rPr lang="en-US" sz="1800" dirty="0"/>
              <a:t>established the responses of coastal systems such as </a:t>
            </a:r>
            <a:r>
              <a:rPr lang="en-US" sz="1800" dirty="0" smtClean="0"/>
              <a:t>mangroves. Species </a:t>
            </a:r>
            <a:r>
              <a:rPr lang="en-US" sz="1800" dirty="0"/>
              <a:t>with specific tolerances within the tidal spectrum </a:t>
            </a:r>
            <a:r>
              <a:rPr lang="en-US" sz="1800" dirty="0" smtClean="0"/>
              <a:t>had </a:t>
            </a:r>
            <a:r>
              <a:rPr lang="en-US" sz="1800" dirty="0"/>
              <a:t>migrated landward</a:t>
            </a:r>
            <a:r>
              <a:rPr lang="en-US" sz="1800" dirty="0" smtClean="0"/>
              <a:t>.</a:t>
            </a:r>
          </a:p>
          <a:p>
            <a:pPr marL="171450" indent="-171450" algn="just">
              <a:spcBef>
                <a:spcPts val="600"/>
              </a:spcBef>
              <a:spcAft>
                <a:spcPts val="600"/>
              </a:spcAft>
              <a:buClr>
                <a:srgbClr val="660066"/>
              </a:buClr>
            </a:pPr>
            <a:r>
              <a:rPr lang="en-US" sz="1600" dirty="0" smtClean="0">
                <a:solidFill>
                  <a:srgbClr val="3366FF"/>
                </a:solidFill>
                <a:latin typeface="Century Gothic"/>
                <a:cs typeface="Century Gothic"/>
              </a:rPr>
              <a:t>NORTH COAST</a:t>
            </a:r>
            <a:r>
              <a:rPr lang="en-US" sz="1800" dirty="0" smtClean="0"/>
              <a:t>: Wetlands </a:t>
            </a:r>
            <a:r>
              <a:rPr lang="en-US" sz="1800" dirty="0"/>
              <a:t>remain connected to ocean and actively flush by </a:t>
            </a:r>
            <a:r>
              <a:rPr lang="en-US" sz="1800" dirty="0" smtClean="0"/>
              <a:t>tides.</a:t>
            </a:r>
          </a:p>
          <a:p>
            <a:pPr marL="171450" indent="-171450" algn="just">
              <a:buClr>
                <a:srgbClr val="660066"/>
              </a:buClr>
            </a:pPr>
            <a:r>
              <a:rPr lang="en-US" sz="1600" dirty="0" smtClean="0">
                <a:solidFill>
                  <a:srgbClr val="3366FF"/>
                </a:solidFill>
                <a:latin typeface="Century Gothic"/>
                <a:cs typeface="Century Gothic"/>
              </a:rPr>
              <a:t>CARIBBEAN COAST</a:t>
            </a:r>
            <a:r>
              <a:rPr lang="en-US" sz="1800" dirty="0" smtClean="0"/>
              <a:t>: Wetlands seem to be perched </a:t>
            </a:r>
            <a:r>
              <a:rPr lang="en-US" sz="1800" dirty="0"/>
              <a:t>and </a:t>
            </a:r>
            <a:r>
              <a:rPr lang="en-US" sz="1800" dirty="0" smtClean="0"/>
              <a:t>above </a:t>
            </a:r>
            <a:r>
              <a:rPr lang="en-US" sz="1800" dirty="0"/>
              <a:t>sea </a:t>
            </a:r>
            <a:r>
              <a:rPr lang="en-US" sz="1800" dirty="0" smtClean="0"/>
              <a:t>level, including </a:t>
            </a:r>
            <a:r>
              <a:rPr lang="en-US" sz="1800" dirty="0"/>
              <a:t>coastal mangroves decoupled form the </a:t>
            </a:r>
            <a:r>
              <a:rPr lang="en-US" sz="1800" dirty="0" smtClean="0"/>
              <a:t>ocean.</a:t>
            </a:r>
            <a:endParaRPr lang="en-US" sz="1800" dirty="0"/>
          </a:p>
        </p:txBody>
      </p:sp>
      <p:grpSp>
        <p:nvGrpSpPr>
          <p:cNvPr id="2" name="Group 1"/>
          <p:cNvGrpSpPr/>
          <p:nvPr/>
        </p:nvGrpSpPr>
        <p:grpSpPr>
          <a:xfrm>
            <a:off x="5702724" y="1058933"/>
            <a:ext cx="5953054" cy="5479894"/>
            <a:chOff x="5618057" y="1030110"/>
            <a:chExt cx="5953054" cy="5479894"/>
          </a:xfrm>
        </p:grpSpPr>
        <p:pic>
          <p:nvPicPr>
            <p:cNvPr id="14" name="Picture 13"/>
            <p:cNvPicPr/>
            <p:nvPr/>
          </p:nvPicPr>
          <p:blipFill rotWithShape="1">
            <a:blip r:embed="rId4"/>
            <a:srcRect l="20919" t="6145" r="679" b="31907"/>
            <a:stretch/>
          </p:blipFill>
          <p:spPr bwMode="auto">
            <a:xfrm>
              <a:off x="5618057" y="1030110"/>
              <a:ext cx="5953053" cy="2652890"/>
            </a:xfrm>
            <a:prstGeom prst="rect">
              <a:avLst/>
            </a:prstGeom>
            <a:ln>
              <a:solidFill>
                <a:srgbClr val="604A7B"/>
              </a:solidFill>
            </a:ln>
            <a:extLst>
              <a:ext uri="{53640926-AAD7-44d8-BBD7-CCE9431645EC}">
                <a14:shadowObscured xmlns:a14="http://schemas.microsoft.com/office/drawing/2010/main"/>
              </a:ext>
            </a:extLst>
          </p:spPr>
        </p:pic>
        <p:pic>
          <p:nvPicPr>
            <p:cNvPr id="15" name="Picture 14"/>
            <p:cNvPicPr/>
            <p:nvPr/>
          </p:nvPicPr>
          <p:blipFill rotWithShape="1">
            <a:blip r:embed="rId5"/>
            <a:srcRect l="20835" t="5686" r="758" b="42966"/>
            <a:stretch/>
          </p:blipFill>
          <p:spPr bwMode="auto">
            <a:xfrm>
              <a:off x="5618376" y="3970128"/>
              <a:ext cx="5952735" cy="2539876"/>
            </a:xfrm>
            <a:prstGeom prst="rect">
              <a:avLst/>
            </a:prstGeom>
            <a:ln>
              <a:solidFill>
                <a:srgbClr val="604A7B"/>
              </a:solidFill>
            </a:ln>
            <a:extLst>
              <a:ext uri="{53640926-AAD7-44d8-BBD7-CCE9431645EC}">
                <a14:shadowObscured xmlns:a14="http://schemas.microsoft.com/office/drawing/2010/main"/>
              </a:ext>
            </a:extLst>
          </p:spPr>
        </p:pic>
      </p:grpSp>
      <p:sp>
        <p:nvSpPr>
          <p:cNvPr id="3" name="TextBox 2"/>
          <p:cNvSpPr txBox="1"/>
          <p:nvPr/>
        </p:nvSpPr>
        <p:spPr>
          <a:xfrm>
            <a:off x="5772224" y="1104874"/>
            <a:ext cx="2638162" cy="338554"/>
          </a:xfrm>
          <a:prstGeom prst="rect">
            <a:avLst/>
          </a:prstGeom>
          <a:solidFill>
            <a:schemeClr val="tx1">
              <a:alpha val="44000"/>
            </a:schemeClr>
          </a:solidFill>
        </p:spPr>
        <p:txBody>
          <a:bodyPr wrap="none" rtlCol="0">
            <a:spAutoFit/>
          </a:bodyPr>
          <a:lstStyle>
            <a:defPPr>
              <a:defRPr lang="en-US"/>
            </a:defPPr>
            <a:lvl1pPr>
              <a:defRPr sz="1600">
                <a:solidFill>
                  <a:schemeClr val="bg1">
                    <a:lumMod val="95000"/>
                  </a:schemeClr>
                </a:solidFill>
              </a:defRPr>
            </a:lvl1pPr>
          </a:lstStyle>
          <a:p>
            <a:r>
              <a:rPr lang="en-US" dirty="0">
                <a:solidFill>
                  <a:srgbClr val="FFFF00"/>
                </a:solidFill>
              </a:rPr>
              <a:t>North coast </a:t>
            </a:r>
            <a:r>
              <a:rPr lang="en-US" dirty="0" smtClean="0">
                <a:solidFill>
                  <a:srgbClr val="FFFF00"/>
                </a:solidFill>
              </a:rPr>
              <a:t>drown </a:t>
            </a:r>
            <a:r>
              <a:rPr lang="en-US" dirty="0">
                <a:solidFill>
                  <a:srgbClr val="FFFF00"/>
                </a:solidFill>
              </a:rPr>
              <a:t>coastline?</a:t>
            </a:r>
          </a:p>
        </p:txBody>
      </p:sp>
      <p:sp>
        <p:nvSpPr>
          <p:cNvPr id="16" name="TextBox 15"/>
          <p:cNvSpPr txBox="1"/>
          <p:nvPr/>
        </p:nvSpPr>
        <p:spPr>
          <a:xfrm>
            <a:off x="5772224" y="6175440"/>
            <a:ext cx="5569453" cy="338554"/>
          </a:xfrm>
          <a:prstGeom prst="rect">
            <a:avLst/>
          </a:prstGeom>
          <a:solidFill>
            <a:schemeClr val="tx1">
              <a:alpha val="44000"/>
            </a:schemeClr>
          </a:solidFill>
        </p:spPr>
        <p:txBody>
          <a:bodyPr wrap="none" rtlCol="0">
            <a:spAutoFit/>
          </a:bodyPr>
          <a:lstStyle/>
          <a:p>
            <a:r>
              <a:rPr lang="en-US" sz="1600" dirty="0">
                <a:solidFill>
                  <a:srgbClr val="FFFF00"/>
                </a:solidFill>
              </a:rPr>
              <a:t>Caribbean coast perched mangroves decoupled form the ocean?</a:t>
            </a:r>
          </a:p>
        </p:txBody>
      </p:sp>
      <p:sp>
        <p:nvSpPr>
          <p:cNvPr id="18" name="TextBox 17"/>
          <p:cNvSpPr txBox="1"/>
          <p:nvPr/>
        </p:nvSpPr>
        <p:spPr>
          <a:xfrm>
            <a:off x="10007172" y="6511806"/>
            <a:ext cx="1646347" cy="261610"/>
          </a:xfrm>
          <a:prstGeom prst="rect">
            <a:avLst/>
          </a:prstGeom>
          <a:noFill/>
        </p:spPr>
        <p:txBody>
          <a:bodyPr wrap="none" lIns="0" rIns="0" rtlCol="0">
            <a:spAutoFit/>
          </a:bodyPr>
          <a:lstStyle/>
          <a:p>
            <a:pPr algn="r"/>
            <a:r>
              <a:rPr lang="en-US" sz="1100" dirty="0" smtClean="0">
                <a:solidFill>
                  <a:srgbClr val="1F497D"/>
                </a:solidFill>
                <a:latin typeface="Calibri"/>
                <a:cs typeface="Calibri"/>
              </a:rPr>
              <a:t>Google Earth Imagery (2018)</a:t>
            </a:r>
            <a:endParaRPr lang="en-US" sz="1100" dirty="0">
              <a:solidFill>
                <a:srgbClr val="1F497D"/>
              </a:solidFill>
              <a:latin typeface="Calibri"/>
              <a:cs typeface="Calibri"/>
            </a:endParaRPr>
          </a:p>
        </p:txBody>
      </p:sp>
      <p:grpSp>
        <p:nvGrpSpPr>
          <p:cNvPr id="22" name="Group 21"/>
          <p:cNvGrpSpPr/>
          <p:nvPr/>
        </p:nvGrpSpPr>
        <p:grpSpPr>
          <a:xfrm>
            <a:off x="5796232" y="2972192"/>
            <a:ext cx="364202" cy="679252"/>
            <a:chOff x="5796225" y="2850605"/>
            <a:chExt cx="374766" cy="829072"/>
          </a:xfrm>
        </p:grpSpPr>
        <p:sp>
          <p:nvSpPr>
            <p:cNvPr id="19" name="TextBox 18"/>
            <p:cNvSpPr txBox="1"/>
            <p:nvPr/>
          </p:nvSpPr>
          <p:spPr>
            <a:xfrm>
              <a:off x="5796225" y="3228883"/>
              <a:ext cx="374766" cy="450794"/>
            </a:xfrm>
            <a:prstGeom prst="rect">
              <a:avLst/>
            </a:prstGeom>
            <a:noFill/>
          </p:spPr>
          <p:txBody>
            <a:bodyPr wrap="none" rtlCol="0">
              <a:spAutoFit/>
            </a:bodyPr>
            <a:lstStyle/>
            <a:p>
              <a:r>
                <a:rPr lang="en-US" dirty="0" smtClean="0">
                  <a:solidFill>
                    <a:schemeClr val="bg1"/>
                  </a:solidFill>
                  <a:latin typeface="Times New Roman"/>
                  <a:cs typeface="Times New Roman"/>
                </a:rPr>
                <a:t>N</a:t>
              </a:r>
              <a:endParaRPr lang="en-US" dirty="0">
                <a:solidFill>
                  <a:schemeClr val="bg1"/>
                </a:solidFill>
                <a:latin typeface="Times New Roman"/>
                <a:cs typeface="Times New Roman"/>
              </a:endParaRPr>
            </a:p>
          </p:txBody>
        </p:sp>
        <p:cxnSp>
          <p:nvCxnSpPr>
            <p:cNvPr id="21" name="Straight Arrow Connector 20"/>
            <p:cNvCxnSpPr/>
            <p:nvPr/>
          </p:nvCxnSpPr>
          <p:spPr>
            <a:xfrm flipV="1">
              <a:off x="5958357" y="2850605"/>
              <a:ext cx="0" cy="39178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904295" y="5704190"/>
            <a:ext cx="651711" cy="369332"/>
            <a:chOff x="5653306" y="2998023"/>
            <a:chExt cx="670617" cy="450794"/>
          </a:xfrm>
        </p:grpSpPr>
        <p:sp>
          <p:nvSpPr>
            <p:cNvPr id="24" name="TextBox 23"/>
            <p:cNvSpPr txBox="1"/>
            <p:nvPr/>
          </p:nvSpPr>
          <p:spPr>
            <a:xfrm>
              <a:off x="5949156" y="2998023"/>
              <a:ext cx="374767" cy="450794"/>
            </a:xfrm>
            <a:prstGeom prst="rect">
              <a:avLst/>
            </a:prstGeom>
            <a:noFill/>
          </p:spPr>
          <p:txBody>
            <a:bodyPr wrap="none" rtlCol="0">
              <a:spAutoFit/>
            </a:bodyPr>
            <a:lstStyle/>
            <a:p>
              <a:r>
                <a:rPr lang="en-US" dirty="0" smtClean="0">
                  <a:solidFill>
                    <a:schemeClr val="bg1"/>
                  </a:solidFill>
                  <a:latin typeface="Times New Roman"/>
                  <a:cs typeface="Times New Roman"/>
                </a:rPr>
                <a:t>N</a:t>
              </a:r>
              <a:endParaRPr lang="en-US" dirty="0">
                <a:solidFill>
                  <a:schemeClr val="bg1"/>
                </a:solidFill>
                <a:latin typeface="Times New Roman"/>
                <a:cs typeface="Times New Roman"/>
              </a:endParaRPr>
            </a:p>
          </p:txBody>
        </p:sp>
        <p:cxnSp>
          <p:nvCxnSpPr>
            <p:cNvPr id="25" name="Straight Arrow Connector 24"/>
            <p:cNvCxnSpPr/>
            <p:nvPr/>
          </p:nvCxnSpPr>
          <p:spPr>
            <a:xfrm flipH="1" flipV="1">
              <a:off x="5653306" y="3258224"/>
              <a:ext cx="305051" cy="66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26" name="Title 1"/>
          <p:cNvSpPr txBox="1">
            <a:spLocks/>
          </p:cNvSpPr>
          <p:nvPr/>
        </p:nvSpPr>
        <p:spPr>
          <a:xfrm>
            <a:off x="0" y="1"/>
            <a:ext cx="12192000" cy="858144"/>
          </a:xfrm>
          <a:prstGeom prst="rect">
            <a:avLst/>
          </a:prstGeom>
          <a:solidFill>
            <a:srgbClr val="552965"/>
          </a:solidFill>
        </p:spPr>
        <p:txBody>
          <a:bodyPr vert="horz" lIns="91440" tIns="13716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2800" b="1" spc="-20" dirty="0" smtClean="0">
                <a:solidFill>
                  <a:srgbClr val="FFFFFF"/>
                </a:solidFill>
                <a:latin typeface="Cambria"/>
                <a:cs typeface="Cambria"/>
              </a:rPr>
              <a:t>Exploring </a:t>
            </a:r>
            <a:r>
              <a:rPr lang="en-US" sz="2800" b="1" spc="-20" dirty="0">
                <a:solidFill>
                  <a:srgbClr val="FFFFFF"/>
                </a:solidFill>
                <a:latin typeface="Cambria"/>
                <a:cs typeface="Cambria"/>
              </a:rPr>
              <a:t>the Tectonic Stability of the Yucatán </a:t>
            </a:r>
            <a:r>
              <a:rPr lang="en-US" sz="2800" b="1" spc="-20" dirty="0" smtClean="0">
                <a:solidFill>
                  <a:srgbClr val="FFFFFF"/>
                </a:solidFill>
                <a:latin typeface="Cambria"/>
                <a:cs typeface="Cambria"/>
              </a:rPr>
              <a:t>Block</a:t>
            </a:r>
            <a:endParaRPr lang="en-US" sz="2800" b="1" spc="-20" dirty="0">
              <a:solidFill>
                <a:srgbClr val="FFFFFF"/>
              </a:solidFill>
              <a:latin typeface="Cambria"/>
              <a:cs typeface="Cambria"/>
            </a:endParaRPr>
          </a:p>
        </p:txBody>
      </p:sp>
      <p:sp>
        <p:nvSpPr>
          <p:cNvPr id="27" name="Rectangle 26"/>
          <p:cNvSpPr/>
          <p:nvPr/>
        </p:nvSpPr>
        <p:spPr>
          <a:xfrm>
            <a:off x="0" y="576433"/>
            <a:ext cx="12192000" cy="261610"/>
          </a:xfrm>
          <a:prstGeom prst="rect">
            <a:avLst/>
          </a:prstGeom>
        </p:spPr>
        <p:txBody>
          <a:bodyPr wrap="square">
            <a:spAutoFit/>
          </a:bodyPr>
          <a:lstStyle/>
          <a:p>
            <a:pPr algn="ctr"/>
            <a:r>
              <a:rPr lang="en-US" sz="1100" dirty="0" smtClean="0">
                <a:solidFill>
                  <a:srgbClr val="E6E0EC"/>
                </a:solidFill>
                <a:latin typeface="Calibri"/>
                <a:cs typeface="Calibri"/>
              </a:rPr>
              <a:t>Emiliano Monroy-Ríos, Patricia A Beddows </a:t>
            </a:r>
            <a:r>
              <a:rPr lang="mr-IN" sz="1100" dirty="0" smtClean="0">
                <a:solidFill>
                  <a:srgbClr val="E6E0EC"/>
                </a:solidFill>
                <a:latin typeface="Calibri"/>
                <a:cs typeface="Calibri"/>
              </a:rPr>
              <a:t>–</a:t>
            </a:r>
            <a:r>
              <a:rPr lang="en-US" sz="1100" dirty="0" smtClean="0">
                <a:solidFill>
                  <a:srgbClr val="E6E0EC"/>
                </a:solidFill>
                <a:latin typeface="Calibri"/>
                <a:cs typeface="Calibri"/>
              </a:rPr>
              <a:t> Northwestern University</a:t>
            </a:r>
          </a:p>
        </p:txBody>
      </p:sp>
      <p:pic>
        <p:nvPicPr>
          <p:cNvPr id="28" name="Picture 27" descr="NU_Logo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81" y="109151"/>
            <a:ext cx="1087983" cy="650976"/>
          </a:xfrm>
          <a:prstGeom prst="rect">
            <a:avLst/>
          </a:prstGeom>
        </p:spPr>
      </p:pic>
      <p:pic>
        <p:nvPicPr>
          <p:cNvPr id="29" name="Picture 28" descr="gsa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3093" y="91537"/>
            <a:ext cx="1035937" cy="686514"/>
          </a:xfrm>
          <a:prstGeom prst="rect">
            <a:avLst/>
          </a:prstGeom>
          <a:solidFill>
            <a:schemeClr val="accent4">
              <a:lumMod val="40000"/>
              <a:lumOff val="60000"/>
            </a:schemeClr>
          </a:solidFill>
        </p:spPr>
      </p:pic>
    </p:spTree>
    <p:extLst>
      <p:ext uri="{BB962C8B-B14F-4D97-AF65-F5344CB8AC3E}">
        <p14:creationId xmlns:p14="http://schemas.microsoft.com/office/powerpoint/2010/main" val="317480235"/>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A08870"/>
                                      </p:to>
                                    </p:animClr>
                                  </p:sub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1" end="1"/>
                                            </p:txEl>
                                          </p:spTgt>
                                        </p:tgtEl>
                                        <p:attrNameLst>
                                          <p:attrName>ppt_c</p:attrName>
                                        </p:attrNameLst>
                                      </p:cBhvr>
                                      <p:to>
                                        <a:srgbClr val="A0887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68" y="1029037"/>
            <a:ext cx="5584426" cy="3715245"/>
          </a:xfrm>
          <a:prstGeom prst="rect">
            <a:avLst/>
          </a:prstGeom>
          <a:ln>
            <a:solidFill>
              <a:srgbClr val="604A7B"/>
            </a:solidFill>
          </a:ln>
        </p:spPr>
      </p:pic>
      <p:sp>
        <p:nvSpPr>
          <p:cNvPr id="7" name="TextBox 6"/>
          <p:cNvSpPr txBox="1"/>
          <p:nvPr/>
        </p:nvSpPr>
        <p:spPr>
          <a:xfrm>
            <a:off x="4307817" y="4492099"/>
            <a:ext cx="1509529" cy="230832"/>
          </a:xfrm>
          <a:prstGeom prst="rect">
            <a:avLst/>
          </a:prstGeom>
          <a:noFill/>
        </p:spPr>
        <p:txBody>
          <a:bodyPr wrap="none" rtlCol="0">
            <a:spAutoFit/>
          </a:bodyPr>
          <a:lstStyle/>
          <a:p>
            <a:r>
              <a:rPr lang="en-US" sz="900" dirty="0">
                <a:solidFill>
                  <a:srgbClr val="FFFFFF"/>
                </a:solidFill>
              </a:rPr>
              <a:t>P</a:t>
            </a:r>
            <a:r>
              <a:rPr lang="en-US" sz="900" dirty="0" smtClean="0">
                <a:solidFill>
                  <a:srgbClr val="FFFFFF"/>
                </a:solidFill>
              </a:rPr>
              <a:t>hotography </a:t>
            </a:r>
            <a:r>
              <a:rPr lang="en-US" sz="900" dirty="0">
                <a:solidFill>
                  <a:srgbClr val="FFFFFF"/>
                </a:solidFill>
              </a:rPr>
              <a:t>by Jill </a:t>
            </a:r>
            <a:r>
              <a:rPr lang="en-US" sz="900" dirty="0" err="1">
                <a:solidFill>
                  <a:srgbClr val="FFFFFF"/>
                </a:solidFill>
              </a:rPr>
              <a:t>Heinerth</a:t>
            </a:r>
            <a:endParaRPr lang="en-US" sz="900" dirty="0">
              <a:solidFill>
                <a:srgbClr val="FFFFFF"/>
              </a:solidFill>
            </a:endParaRPr>
          </a:p>
        </p:txBody>
      </p:sp>
      <p:grpSp>
        <p:nvGrpSpPr>
          <p:cNvPr id="6" name="Group 5"/>
          <p:cNvGrpSpPr/>
          <p:nvPr/>
        </p:nvGrpSpPr>
        <p:grpSpPr>
          <a:xfrm>
            <a:off x="256861" y="3292939"/>
            <a:ext cx="5595217" cy="1502828"/>
            <a:chOff x="228321" y="2460447"/>
            <a:chExt cx="5666568" cy="1521992"/>
          </a:xfrm>
        </p:grpSpPr>
        <p:pic>
          <p:nvPicPr>
            <p:cNvPr id="3" name="Picture 2" descr="sealevel_Paper_Pop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321" y="2460447"/>
              <a:ext cx="5666568" cy="1477826"/>
            </a:xfrm>
            <a:prstGeom prst="rect">
              <a:avLst/>
            </a:prstGeom>
            <a:solidFill>
              <a:schemeClr val="bg2"/>
            </a:solidFill>
            <a:ln>
              <a:noFill/>
            </a:ln>
          </p:spPr>
        </p:pic>
        <p:sp>
          <p:nvSpPr>
            <p:cNvPr id="5" name="TextBox 4"/>
            <p:cNvSpPr txBox="1"/>
            <p:nvPr/>
          </p:nvSpPr>
          <p:spPr>
            <a:xfrm>
              <a:off x="585073" y="3766995"/>
              <a:ext cx="5265660" cy="215444"/>
            </a:xfrm>
            <a:prstGeom prst="rect">
              <a:avLst/>
            </a:prstGeom>
            <a:noFill/>
            <a:ln>
              <a:noFill/>
            </a:ln>
          </p:spPr>
          <p:txBody>
            <a:bodyPr wrap="square" rtlCol="0">
              <a:spAutoFit/>
            </a:bodyPr>
            <a:lstStyle/>
            <a:p>
              <a:pPr algn="r"/>
              <a:r>
                <a:rPr lang="en-US" sz="800" dirty="0" smtClean="0"/>
                <a:t>After Pope </a:t>
              </a:r>
              <a:r>
                <a:rPr lang="en-US" sz="800" i="1" dirty="0" smtClean="0"/>
                <a:t>et al.</a:t>
              </a:r>
              <a:r>
                <a:rPr lang="en-US" sz="800" dirty="0" smtClean="0"/>
                <a:t> (1996); </a:t>
              </a:r>
              <a:r>
                <a:rPr lang="en-US" sz="800" dirty="0"/>
                <a:t>Abreu &amp; Anderson (</a:t>
              </a:r>
              <a:r>
                <a:rPr lang="en-US" sz="800" dirty="0" smtClean="0"/>
                <a:t>1998) ; </a:t>
              </a:r>
              <a:r>
                <a:rPr lang="en-US" sz="800" dirty="0" err="1" smtClean="0"/>
                <a:t>Kinsland</a:t>
              </a:r>
              <a:r>
                <a:rPr lang="en-US" sz="800" dirty="0" smtClean="0"/>
                <a:t> </a:t>
              </a:r>
              <a:r>
                <a:rPr lang="en-US" sz="800" i="1" dirty="0" smtClean="0"/>
                <a:t>et al</a:t>
              </a:r>
              <a:r>
                <a:rPr lang="en-US" sz="800" dirty="0" smtClean="0"/>
                <a:t>. (2000).</a:t>
              </a:r>
              <a:endParaRPr lang="en-US" sz="800" dirty="0"/>
            </a:p>
          </p:txBody>
        </p:sp>
      </p:grpSp>
      <p:pic>
        <p:nvPicPr>
          <p:cNvPr id="9" name="Picture 8" descr="post-glacial_sea_lev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099" y="2411448"/>
            <a:ext cx="5587879" cy="4246786"/>
          </a:xfrm>
          <a:prstGeom prst="rect">
            <a:avLst/>
          </a:prstGeom>
          <a:ln>
            <a:solidFill>
              <a:schemeClr val="accent4">
                <a:lumMod val="75000"/>
              </a:schemeClr>
            </a:solidFill>
          </a:ln>
        </p:spPr>
      </p:pic>
      <p:pic>
        <p:nvPicPr>
          <p:cNvPr id="4" name="Picture 3" descr="COCONet_All.png"/>
          <p:cNvPicPr>
            <a:picLocks noChangeAspect="1"/>
          </p:cNvPicPr>
          <p:nvPr/>
        </p:nvPicPr>
        <p:blipFill>
          <a:blip r:embed="rId6">
            <a:extLst>
              <a:ext uri="{BEBA8EAE-BF5A-486C-A8C5-ECC9F3942E4B}">
                <a14:imgProps xmlns:a14="http://schemas.microsoft.com/office/drawing/2010/main">
                  <a14:imgLayer r:embed="rId7">
                    <a14:imgEffect>
                      <a14:sharpenSoften amount="5000"/>
                    </a14:imgEffect>
                    <a14:imgEffect>
                      <a14:brightnessContrast bright="20000" contrast="12000"/>
                    </a14:imgEffect>
                  </a14:imgLayer>
                </a14:imgProps>
              </a:ext>
              <a:ext uri="{28A0092B-C50C-407E-A947-70E740481C1C}">
                <a14:useLocalDpi xmlns:a14="http://schemas.microsoft.com/office/drawing/2010/main" val="0"/>
              </a:ext>
            </a:extLst>
          </a:blip>
          <a:stretch>
            <a:fillRect/>
          </a:stretch>
        </p:blipFill>
        <p:spPr>
          <a:xfrm>
            <a:off x="265807" y="2425717"/>
            <a:ext cx="5579348" cy="4223601"/>
          </a:xfrm>
          <a:prstGeom prst="rect">
            <a:avLst/>
          </a:prstGeom>
          <a:ln>
            <a:solidFill>
              <a:schemeClr val="accent4">
                <a:lumMod val="75000"/>
              </a:schemeClr>
            </a:solidFill>
          </a:ln>
        </p:spPr>
      </p:pic>
      <p:sp>
        <p:nvSpPr>
          <p:cNvPr id="11" name="Content Placeholder 2"/>
          <p:cNvSpPr txBox="1">
            <a:spLocks/>
          </p:cNvSpPr>
          <p:nvPr/>
        </p:nvSpPr>
        <p:spPr>
          <a:xfrm>
            <a:off x="6093467" y="1653291"/>
            <a:ext cx="5919764" cy="5009569"/>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spcBef>
                <a:spcPts val="1200"/>
              </a:spcBef>
              <a:buClr>
                <a:srgbClr val="660066"/>
              </a:buClr>
            </a:pPr>
            <a:r>
              <a:rPr lang="en-US" sz="1800" dirty="0"/>
              <a:t>The </a:t>
            </a:r>
            <a:r>
              <a:rPr lang="en-US" sz="1800" b="1" dirty="0"/>
              <a:t>YB is tectonically stable in the strict sense</a:t>
            </a:r>
            <a:r>
              <a:rPr lang="en-US" sz="1800" dirty="0"/>
              <a:t>, without apparent deformation or rifting, yet the block is arguable in tilt/subsidence </a:t>
            </a:r>
            <a:r>
              <a:rPr lang="en-US" sz="1800" dirty="0" smtClean="0"/>
              <a:t>motions.</a:t>
            </a:r>
            <a:endParaRPr lang="en-US" sz="1800" dirty="0"/>
          </a:p>
          <a:p>
            <a:pPr marL="171450" indent="-171450" algn="just">
              <a:spcBef>
                <a:spcPts val="1200"/>
              </a:spcBef>
              <a:buClr>
                <a:srgbClr val="660066"/>
              </a:buClr>
            </a:pPr>
            <a:r>
              <a:rPr lang="en-US" sz="1800" dirty="0" smtClean="0"/>
              <a:t>Persistence of motion is not in conflict with the </a:t>
            </a:r>
            <a:r>
              <a:rPr lang="en-US" sz="1800" b="1" dirty="0" smtClean="0"/>
              <a:t>long term </a:t>
            </a:r>
            <a:r>
              <a:rPr lang="en-US" sz="1800" dirty="0" smtClean="0"/>
              <a:t>proposed </a:t>
            </a:r>
            <a:r>
              <a:rPr lang="en-US" sz="1800" b="1" dirty="0" smtClean="0"/>
              <a:t>subsidence</a:t>
            </a:r>
            <a:r>
              <a:rPr lang="en-US" sz="1800" dirty="0" smtClean="0"/>
              <a:t> back to </a:t>
            </a:r>
            <a:r>
              <a:rPr lang="en-US" sz="1800" dirty="0" smtClean="0"/>
              <a:t>Middle/Late </a:t>
            </a:r>
            <a:r>
              <a:rPr lang="en-US" sz="1800" dirty="0" smtClean="0"/>
              <a:t>Eocene. Rate of plate motion seems to be </a:t>
            </a:r>
            <a:r>
              <a:rPr lang="en-US" sz="1800" i="1" dirty="0" smtClean="0"/>
              <a:t>3-orders </a:t>
            </a:r>
            <a:r>
              <a:rPr lang="en-US" sz="1800" dirty="0" smtClean="0"/>
              <a:t>of magnitude higher at present day.</a:t>
            </a:r>
          </a:p>
          <a:p>
            <a:pPr marL="171450" indent="-171450" algn="just">
              <a:spcBef>
                <a:spcPts val="1200"/>
              </a:spcBef>
              <a:buClr>
                <a:srgbClr val="660066"/>
              </a:buClr>
            </a:pPr>
            <a:r>
              <a:rPr lang="en-US" sz="1800" dirty="0"/>
              <a:t>The observed </a:t>
            </a:r>
            <a:r>
              <a:rPr lang="en-US" sz="1800" b="1" dirty="0"/>
              <a:t>1 mm/year </a:t>
            </a:r>
            <a:r>
              <a:rPr lang="en-US" sz="1800" dirty="0"/>
              <a:t>rate over the last </a:t>
            </a:r>
            <a:r>
              <a:rPr lang="en-US" sz="1800" i="1" dirty="0"/>
              <a:t>10 years</a:t>
            </a:r>
            <a:r>
              <a:rPr lang="en-US" sz="1800" dirty="0"/>
              <a:t> is of significance in interpretations sea level records from the </a:t>
            </a:r>
            <a:r>
              <a:rPr lang="en-US" sz="1800" dirty="0" smtClean="0"/>
              <a:t>Yucat</a:t>
            </a:r>
            <a:r>
              <a:rPr lang="en-US" sz="1800" dirty="0" smtClean="0"/>
              <a:t>á</a:t>
            </a:r>
            <a:r>
              <a:rPr lang="en-US" sz="1800" dirty="0" smtClean="0"/>
              <a:t>n </a:t>
            </a:r>
            <a:r>
              <a:rPr lang="en-US" sz="1800" dirty="0"/>
              <a:t>Peninsula, and of the hydrogeology, speleogenesis, paleoclimate records, and </a:t>
            </a:r>
            <a:r>
              <a:rPr lang="en-US" sz="1800" b="1" dirty="0"/>
              <a:t>adaptation to climate change driven sea level rise</a:t>
            </a:r>
            <a:r>
              <a:rPr lang="en-US" sz="1800" dirty="0"/>
              <a:t>.</a:t>
            </a:r>
          </a:p>
          <a:p>
            <a:pPr marL="171450" indent="-171450" algn="just">
              <a:spcBef>
                <a:spcPts val="1200"/>
              </a:spcBef>
              <a:buClr>
                <a:srgbClr val="660066"/>
              </a:buClr>
            </a:pPr>
            <a:r>
              <a:rPr lang="en-US" sz="1800" b="1" dirty="0"/>
              <a:t>Additional geodetic stations are required to assess the whole block/platform motion</a:t>
            </a:r>
            <a:r>
              <a:rPr lang="en-US" sz="1800" dirty="0"/>
              <a:t>, to further understand geomorphological processes, and to address climate change related sea level rise impacts.</a:t>
            </a:r>
          </a:p>
          <a:p>
            <a:pPr algn="just">
              <a:spcBef>
                <a:spcPts val="1200"/>
              </a:spcBef>
            </a:pPr>
            <a:endParaRPr lang="en-US" sz="1800" dirty="0" smtClean="0"/>
          </a:p>
          <a:p>
            <a:pPr algn="just">
              <a:spcBef>
                <a:spcPts val="1200"/>
              </a:spcBef>
            </a:pPr>
            <a:endParaRPr lang="en-US" sz="1800" dirty="0"/>
          </a:p>
        </p:txBody>
      </p:sp>
      <p:sp>
        <p:nvSpPr>
          <p:cNvPr id="19" name="Rectangle 18"/>
          <p:cNvSpPr/>
          <p:nvPr/>
        </p:nvSpPr>
        <p:spPr>
          <a:xfrm>
            <a:off x="6093467" y="1032863"/>
            <a:ext cx="5917536" cy="474808"/>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4">
                    <a:lumMod val="50000"/>
                  </a:schemeClr>
                </a:solidFill>
                <a:latin typeface="Cambria"/>
                <a:cs typeface="Cambria"/>
              </a:rPr>
              <a:t>Concluding Remarks</a:t>
            </a:r>
            <a:endParaRPr lang="en-US" sz="2400" dirty="0">
              <a:solidFill>
                <a:schemeClr val="accent4">
                  <a:lumMod val="50000"/>
                </a:schemeClr>
              </a:solidFill>
              <a:latin typeface="Cambria"/>
              <a:cs typeface="Cambria"/>
            </a:endParaRPr>
          </a:p>
        </p:txBody>
      </p:sp>
      <p:sp>
        <p:nvSpPr>
          <p:cNvPr id="15" name="Title 1"/>
          <p:cNvSpPr txBox="1">
            <a:spLocks/>
          </p:cNvSpPr>
          <p:nvPr/>
        </p:nvSpPr>
        <p:spPr>
          <a:xfrm>
            <a:off x="0" y="1"/>
            <a:ext cx="12192000" cy="858144"/>
          </a:xfrm>
          <a:prstGeom prst="rect">
            <a:avLst/>
          </a:prstGeom>
          <a:solidFill>
            <a:srgbClr val="552965"/>
          </a:solidFill>
        </p:spPr>
        <p:txBody>
          <a:bodyPr vert="horz" lIns="91440" tIns="13716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2800" b="1" spc="-20" dirty="0" smtClean="0">
                <a:solidFill>
                  <a:srgbClr val="FFFFFF"/>
                </a:solidFill>
                <a:latin typeface="Cambria"/>
                <a:cs typeface="Cambria"/>
              </a:rPr>
              <a:t>Exploring </a:t>
            </a:r>
            <a:r>
              <a:rPr lang="en-US" sz="2800" b="1" spc="-20" dirty="0">
                <a:solidFill>
                  <a:srgbClr val="FFFFFF"/>
                </a:solidFill>
                <a:latin typeface="Cambria"/>
                <a:cs typeface="Cambria"/>
              </a:rPr>
              <a:t>the Tectonic Stability of the Yucatán </a:t>
            </a:r>
            <a:r>
              <a:rPr lang="en-US" sz="2800" b="1" spc="-20" dirty="0" smtClean="0">
                <a:solidFill>
                  <a:srgbClr val="FFFFFF"/>
                </a:solidFill>
                <a:latin typeface="Cambria"/>
                <a:cs typeface="Cambria"/>
              </a:rPr>
              <a:t>Block</a:t>
            </a:r>
            <a:endParaRPr lang="en-US" sz="2800" b="1" spc="-20" dirty="0">
              <a:solidFill>
                <a:srgbClr val="FFFFFF"/>
              </a:solidFill>
              <a:latin typeface="Cambria"/>
              <a:cs typeface="Cambria"/>
            </a:endParaRPr>
          </a:p>
        </p:txBody>
      </p:sp>
      <p:sp>
        <p:nvSpPr>
          <p:cNvPr id="16" name="Rectangle 15"/>
          <p:cNvSpPr/>
          <p:nvPr/>
        </p:nvSpPr>
        <p:spPr>
          <a:xfrm>
            <a:off x="0" y="576433"/>
            <a:ext cx="12192000" cy="261610"/>
          </a:xfrm>
          <a:prstGeom prst="rect">
            <a:avLst/>
          </a:prstGeom>
        </p:spPr>
        <p:txBody>
          <a:bodyPr wrap="square">
            <a:spAutoFit/>
          </a:bodyPr>
          <a:lstStyle/>
          <a:p>
            <a:pPr algn="ctr"/>
            <a:r>
              <a:rPr lang="en-US" sz="1100" dirty="0" smtClean="0">
                <a:solidFill>
                  <a:srgbClr val="E6E0EC"/>
                </a:solidFill>
                <a:latin typeface="Calibri"/>
                <a:cs typeface="Calibri"/>
              </a:rPr>
              <a:t>Emiliano Monroy-Ríos, Patricia A Beddows </a:t>
            </a:r>
            <a:r>
              <a:rPr lang="mr-IN" sz="1100" dirty="0" smtClean="0">
                <a:solidFill>
                  <a:srgbClr val="E6E0EC"/>
                </a:solidFill>
                <a:latin typeface="Calibri"/>
                <a:cs typeface="Calibri"/>
              </a:rPr>
              <a:t>–</a:t>
            </a:r>
            <a:r>
              <a:rPr lang="en-US" sz="1100" dirty="0" smtClean="0">
                <a:solidFill>
                  <a:srgbClr val="E6E0EC"/>
                </a:solidFill>
                <a:latin typeface="Calibri"/>
                <a:cs typeface="Calibri"/>
              </a:rPr>
              <a:t> Northwestern University</a:t>
            </a:r>
          </a:p>
        </p:txBody>
      </p:sp>
      <p:pic>
        <p:nvPicPr>
          <p:cNvPr id="17" name="Picture 16" descr="NU_Logo_whit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781" y="109151"/>
            <a:ext cx="1087983" cy="650976"/>
          </a:xfrm>
          <a:prstGeom prst="rect">
            <a:avLst/>
          </a:prstGeom>
        </p:spPr>
      </p:pic>
      <p:pic>
        <p:nvPicPr>
          <p:cNvPr id="18" name="Picture 17" descr="gsa_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3093" y="91537"/>
            <a:ext cx="1035937" cy="686514"/>
          </a:xfrm>
          <a:prstGeom prst="rect">
            <a:avLst/>
          </a:prstGeom>
          <a:solidFill>
            <a:schemeClr val="accent4">
              <a:lumMod val="40000"/>
              <a:lumOff val="60000"/>
            </a:schemeClr>
          </a:solidFill>
        </p:spPr>
      </p:pic>
    </p:spTree>
    <p:extLst>
      <p:ext uri="{BB962C8B-B14F-4D97-AF65-F5344CB8AC3E}">
        <p14:creationId xmlns:p14="http://schemas.microsoft.com/office/powerpoint/2010/main" val="356124025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A0887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rgbClr val="A08870"/>
                                      </p:to>
                                    </p:animClr>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2" end="2"/>
                                            </p:txEl>
                                          </p:spTgt>
                                        </p:tgtEl>
                                        <p:attrNameLst>
                                          <p:attrName>ppt_c</p:attrName>
                                        </p:attrNameLst>
                                      </p:cBhvr>
                                      <p:to>
                                        <a:srgbClr val="A08870"/>
                                      </p:to>
                                    </p:animClr>
                                  </p:sub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3" end="3"/>
                                            </p:txEl>
                                          </p:spTgt>
                                        </p:tgtEl>
                                        <p:attrNameLst>
                                          <p:attrName>ppt_c</p:attrName>
                                        </p:attrNameLst>
                                      </p:cBhvr>
                                      <p:to>
                                        <a:srgbClr val="A08870"/>
                                      </p:to>
                                    </p:animClr>
                                  </p:sub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8233</TotalTime>
  <Words>1620</Words>
  <Application>Microsoft Macintosh PowerPoint</Application>
  <PresentationFormat>Custom</PresentationFormat>
  <Paragraphs>119</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12345</dc:creator>
  <cp:lastModifiedBy>Emiliano Monroy-Rios</cp:lastModifiedBy>
  <cp:revision>391</cp:revision>
  <cp:lastPrinted>2018-11-04T04:56:47Z</cp:lastPrinted>
  <dcterms:created xsi:type="dcterms:W3CDTF">2018-05-21T01:18:40Z</dcterms:created>
  <dcterms:modified xsi:type="dcterms:W3CDTF">2018-11-06T16:10:59Z</dcterms:modified>
</cp:coreProperties>
</file>