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5"/>
  </p:handoutMasterIdLst>
  <p:sldIdLst>
    <p:sldId id="256" r:id="rId2"/>
    <p:sldId id="257" r:id="rId3"/>
    <p:sldId id="269" r:id="rId4"/>
    <p:sldId id="270" r:id="rId5"/>
    <p:sldId id="258" r:id="rId6"/>
    <p:sldId id="263" r:id="rId7"/>
    <p:sldId id="264" r:id="rId8"/>
    <p:sldId id="265" r:id="rId9"/>
    <p:sldId id="266" r:id="rId10"/>
    <p:sldId id="268" r:id="rId11"/>
    <p:sldId id="271" r:id="rId12"/>
    <p:sldId id="272" r:id="rId13"/>
    <p:sldId id="276" r:id="rId14"/>
    <p:sldId id="267" r:id="rId15"/>
    <p:sldId id="273" r:id="rId16"/>
    <p:sldId id="275" r:id="rId17"/>
    <p:sldId id="259" r:id="rId18"/>
    <p:sldId id="282" r:id="rId19"/>
    <p:sldId id="283" r:id="rId20"/>
    <p:sldId id="284" r:id="rId21"/>
    <p:sldId id="274" r:id="rId22"/>
    <p:sldId id="278" r:id="rId23"/>
    <p:sldId id="281" r:id="rId24"/>
    <p:sldId id="285" r:id="rId25"/>
    <p:sldId id="260" r:id="rId26"/>
    <p:sldId id="277" r:id="rId27"/>
    <p:sldId id="261" r:id="rId28"/>
    <p:sldId id="280" r:id="rId29"/>
    <p:sldId id="262" r:id="rId30"/>
    <p:sldId id="288" r:id="rId31"/>
    <p:sldId id="287" r:id="rId32"/>
    <p:sldId id="289" r:id="rId33"/>
    <p:sldId id="290"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E56"/>
    <a:srgbClr val="9A0000"/>
    <a:srgbClr val="5B35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08" autoAdjust="0"/>
    <p:restoredTop sz="94660"/>
  </p:normalViewPr>
  <p:slideViewPr>
    <p:cSldViewPr snapToGrid="0">
      <p:cViewPr varScale="1">
        <p:scale>
          <a:sx n="74" d="100"/>
          <a:sy n="74" d="100"/>
        </p:scale>
        <p:origin x="-2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CB25275-239B-4E81-AD81-1E2E5A7FD735}" type="datetimeFigureOut">
              <a:rPr lang="en-US" smtClean="0"/>
              <a:t>11/3/2018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46718AA-558D-4249-9BD3-689611F4F54B}" type="slidenum">
              <a:rPr lang="en-US" smtClean="0"/>
              <a:t>‹#›</a:t>
            </a:fld>
            <a:endParaRPr lang="en-US"/>
          </a:p>
        </p:txBody>
      </p:sp>
    </p:spTree>
    <p:extLst>
      <p:ext uri="{BB962C8B-B14F-4D97-AF65-F5344CB8AC3E}">
        <p14:creationId xmlns:p14="http://schemas.microsoft.com/office/powerpoint/2010/main" val="37691462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E7D8D-4F2A-4F5F-AC61-760D6FA4CA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F38A013-B442-4688-AA45-D80E66E10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95A3776-CDAF-46B2-9FF0-3BC071110FB3}"/>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0B169E4E-409C-4FD8-9F93-D3CE6898A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AE36087-F6D6-4F03-8062-C1C84B0B156A}"/>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37059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7D69A-3898-43B5-B4F3-F9912D55D8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AF8D7EA-1859-45E8-A0E6-36AA14DB50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A9F912-FF89-4615-B57F-6D6E74D9E88D}"/>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815FDD84-4343-4F0D-BE17-962297D7A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6734BB-6659-47D4-93B4-6A62E344949D}"/>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405597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3445AD-B7FB-4D5A-83F4-18F557819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A21BA-4776-4E11-88C8-0550AC3F98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40B0AF-ECE3-49A9-87AB-AA801B594E16}"/>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EA17D23D-744F-4A9F-80EF-8B226C6A7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A173FD-91EB-4260-BA86-7783CF42CD24}"/>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426166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C6E2C4-DA67-43DD-A03F-83F3E39A9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105990C-CEB7-4DE6-BEE9-F212D9340B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649D8C-4725-4BFA-8F8A-61AB69213F29}"/>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D9DE23C7-1C0E-47AB-A3A2-C0E1A0D64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19A722-F473-4E72-96F6-0EBEAAB73A7B}"/>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297244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BF451C-3109-4BB7-B023-908E86C29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46CA51-CD17-44FF-A501-F938B9300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B232D8B-A150-4057-ADD7-68FA92276B26}"/>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850DAB0A-6A9F-44DB-A3BA-8227B4E09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A0DE25-A6B2-42F2-9901-7E7CB39AE85C}"/>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249664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0FF492-83DF-4BAC-A73E-A530B4D88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D68010-8CCE-411C-A5E0-60795835E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8219B50-5FA6-4FF3-92C6-3488D296052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F74AEDB-B08A-4AD8-9047-E8E93854E610}"/>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6" name="Footer Placeholder 5">
            <a:extLst>
              <a:ext uri="{FF2B5EF4-FFF2-40B4-BE49-F238E27FC236}">
                <a16:creationId xmlns="" xmlns:a16="http://schemas.microsoft.com/office/drawing/2014/main" id="{ED61DF65-2A6E-4A90-A7E7-57B06EBAB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72D215-3472-4BDF-8E04-0BB551C105B4}"/>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292691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6AD27B-DCA9-43A5-9FC9-342CE63A2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95E3FC9-A6A5-4957-96DA-C1AE316BE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A876E3F-95AE-4FDA-B872-34457F7930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90F1A36-48E2-48FC-8885-C624D6ACC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A3F6B30-DA2A-4941-B73C-F5D0374CB0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E17322-B40B-413B-80F7-AD7346F067FA}"/>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8" name="Footer Placeholder 7">
            <a:extLst>
              <a:ext uri="{FF2B5EF4-FFF2-40B4-BE49-F238E27FC236}">
                <a16:creationId xmlns="" xmlns:a16="http://schemas.microsoft.com/office/drawing/2014/main" id="{AFAC8E6E-B020-403F-B2C7-1D0537785C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D91273F-F0F2-43F8-B3AE-6290EB6622CB}"/>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264987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5D94B6-3497-4B74-B1D8-C04BFCEE3A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4048B3-40D2-4EBA-AE09-7A5829EE8AFA}"/>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4" name="Footer Placeholder 3">
            <a:extLst>
              <a:ext uri="{FF2B5EF4-FFF2-40B4-BE49-F238E27FC236}">
                <a16:creationId xmlns="" xmlns:a16="http://schemas.microsoft.com/office/drawing/2014/main" id="{AD913FAF-6050-4FB6-BAA5-07E12FA3E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679020B-F977-42FF-98E0-E60CA72141BD}"/>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426531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635D2A3-D4A1-4C75-9456-A6C7BD6AB3C7}"/>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3" name="Footer Placeholder 2">
            <a:extLst>
              <a:ext uri="{FF2B5EF4-FFF2-40B4-BE49-F238E27FC236}">
                <a16:creationId xmlns="" xmlns:a16="http://schemas.microsoft.com/office/drawing/2014/main" id="{0567866C-EA61-4EE9-8EB9-73F80FA48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3825448-B646-4AE2-BC11-82DABDDA80D5}"/>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179139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4B0AD9-65CE-4D42-B7DB-873D9AF30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1DAFB3-4468-49A9-A149-80F9C721B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99C3447-CB65-4ED2-845F-031CEB279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5B2C42E-FFF0-4B27-916E-4CDA005E1AEE}"/>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6" name="Footer Placeholder 5">
            <a:extLst>
              <a:ext uri="{FF2B5EF4-FFF2-40B4-BE49-F238E27FC236}">
                <a16:creationId xmlns="" xmlns:a16="http://schemas.microsoft.com/office/drawing/2014/main" id="{640114B9-AF1B-42F8-BBAB-7CA53E23E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61A340C-1E52-4FA5-92D1-45D4A873F465}"/>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417322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B098BC-C64B-405A-86FE-C2D9167F8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BB4E5C0-9644-49BE-9262-FF8C338EC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F233ABB-A383-4EBB-A34B-0EF549A3B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7EBC6D-BB7C-4AD0-8A7B-5C8EC964A8D1}"/>
              </a:ext>
            </a:extLst>
          </p:cNvPr>
          <p:cNvSpPr>
            <a:spLocks noGrp="1"/>
          </p:cNvSpPr>
          <p:nvPr>
            <p:ph type="dt" sz="half" idx="10"/>
          </p:nvPr>
        </p:nvSpPr>
        <p:spPr/>
        <p:txBody>
          <a:bodyPr/>
          <a:lstStyle/>
          <a:p>
            <a:fld id="{440D334F-1295-4488-95C3-887A27AC8B70}" type="datetimeFigureOut">
              <a:rPr lang="en-US" smtClean="0"/>
              <a:t>11/3/2018</a:t>
            </a:fld>
            <a:endParaRPr lang="en-US"/>
          </a:p>
        </p:txBody>
      </p:sp>
      <p:sp>
        <p:nvSpPr>
          <p:cNvPr id="6" name="Footer Placeholder 5">
            <a:extLst>
              <a:ext uri="{FF2B5EF4-FFF2-40B4-BE49-F238E27FC236}">
                <a16:creationId xmlns="" xmlns:a16="http://schemas.microsoft.com/office/drawing/2014/main" id="{79BE8948-E069-43DC-A0D3-1FB4ED9E0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2465F3F-7A95-4594-9409-43491A415D7C}"/>
              </a:ext>
            </a:extLst>
          </p:cNvPr>
          <p:cNvSpPr>
            <a:spLocks noGrp="1"/>
          </p:cNvSpPr>
          <p:nvPr>
            <p:ph type="sldNum" sz="quarter" idx="12"/>
          </p:nvPr>
        </p:nvSpPr>
        <p:spPr/>
        <p:txBody>
          <a:bodyPr/>
          <a:lstStyle/>
          <a:p>
            <a:fld id="{EEEFFED1-4536-46D8-A523-C5AD5546BBC1}" type="slidenum">
              <a:rPr lang="en-US" smtClean="0"/>
              <a:t>‹#›</a:t>
            </a:fld>
            <a:endParaRPr lang="en-US"/>
          </a:p>
        </p:txBody>
      </p:sp>
    </p:spTree>
    <p:extLst>
      <p:ext uri="{BB962C8B-B14F-4D97-AF65-F5344CB8AC3E}">
        <p14:creationId xmlns:p14="http://schemas.microsoft.com/office/powerpoint/2010/main" val="261076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D4FE707-5A2A-47E4-877D-543FCB7D5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329E230-F5A5-4B5F-B301-9A6F3CFD9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B35F42-17A7-4256-857B-B04E2465F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D334F-1295-4488-95C3-887A27AC8B70}" type="datetimeFigureOut">
              <a:rPr lang="en-US" smtClean="0"/>
              <a:t>11/3/2018</a:t>
            </a:fld>
            <a:endParaRPr lang="en-US"/>
          </a:p>
        </p:txBody>
      </p:sp>
      <p:sp>
        <p:nvSpPr>
          <p:cNvPr id="5" name="Footer Placeholder 4">
            <a:extLst>
              <a:ext uri="{FF2B5EF4-FFF2-40B4-BE49-F238E27FC236}">
                <a16:creationId xmlns="" xmlns:a16="http://schemas.microsoft.com/office/drawing/2014/main" id="{05245F42-EED1-4AD7-95B6-B138319E2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F40F815-9F7E-4B91-9EA7-C1F4750AE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FFED1-4536-46D8-A523-C5AD5546BBC1}" type="slidenum">
              <a:rPr lang="en-US" smtClean="0"/>
              <a:t>‹#›</a:t>
            </a:fld>
            <a:endParaRPr lang="en-US"/>
          </a:p>
        </p:txBody>
      </p:sp>
    </p:spTree>
    <p:extLst>
      <p:ext uri="{BB962C8B-B14F-4D97-AF65-F5344CB8AC3E}">
        <p14:creationId xmlns:p14="http://schemas.microsoft.com/office/powerpoint/2010/main" val="701692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C9AFB4-98B5-4163-9B17-F0F1B25B9415}"/>
              </a:ext>
            </a:extLst>
          </p:cNvPr>
          <p:cNvSpPr>
            <a:spLocks noGrp="1"/>
          </p:cNvSpPr>
          <p:nvPr>
            <p:ph type="ctrTitle"/>
          </p:nvPr>
        </p:nvSpPr>
        <p:spPr>
          <a:xfrm>
            <a:off x="633413" y="1122363"/>
            <a:ext cx="11239500" cy="2387600"/>
          </a:xfrm>
        </p:spPr>
        <p:txBody>
          <a:bodyPr>
            <a:normAutofit/>
          </a:bodyPr>
          <a:lstStyle/>
          <a:p>
            <a:r>
              <a:rPr lang="en-US" sz="3200" b="1" dirty="0">
                <a:latin typeface="Times New Roman" panose="02020603050405020304" pitchFamily="18" charset="0"/>
                <a:cs typeface="Times New Roman" panose="02020603050405020304" pitchFamily="18" charset="0"/>
              </a:rPr>
              <a:t>EVALUATION OF THE EFFECTIVENESS OF A 5-DAY UNIVERSITY BASED STEM ACADEMIC LEADERSHIP SUMMER CAMP FOR UNDERREPRESENTED HIGH SCHOOL JROTC STUDENTS USING THE TOSRA SURVEY INSTRUMENT</a:t>
            </a:r>
          </a:p>
        </p:txBody>
      </p:sp>
      <p:sp>
        <p:nvSpPr>
          <p:cNvPr id="3" name="Subtitle 2">
            <a:extLst>
              <a:ext uri="{FF2B5EF4-FFF2-40B4-BE49-F238E27FC236}">
                <a16:creationId xmlns="" xmlns:a16="http://schemas.microsoft.com/office/drawing/2014/main" id="{82571BA5-BB99-4200-9F68-A713BE719DFB}"/>
              </a:ext>
            </a:extLst>
          </p:cNvPr>
          <p:cNvSpPr>
            <a:spLocks noGrp="1"/>
          </p:cNvSpPr>
          <p:nvPr>
            <p:ph type="subTitle" idx="1"/>
          </p:nvPr>
        </p:nvSpPr>
        <p:spPr>
          <a:xfrm>
            <a:off x="1524000" y="4848224"/>
            <a:ext cx="9144000" cy="1414463"/>
          </a:xfrm>
        </p:spPr>
        <p:txBody>
          <a:bodyPr/>
          <a:lstStyle/>
          <a:p>
            <a:r>
              <a:rPr lang="en-US" dirty="0">
                <a:latin typeface="Times New Roman" panose="02020603050405020304" pitchFamily="18" charset="0"/>
                <a:cs typeface="Times New Roman" panose="02020603050405020304" pitchFamily="18" charset="0"/>
              </a:rPr>
              <a:t> POWERS, Mark J.1, CLARY, Renee M.1, WALKER, Ryan2 and SMITH, Cade2, (1)Geosciences, Mississippi State University, Starkville, MS 39759, (2)Mississippi State University, B.S. Hood Rd, Mississippi State, Starkville, MS 39759</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386" y="3326990"/>
            <a:ext cx="1733549" cy="134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descr="C:\Users\Mark\AppData\Local\Temp\JROT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7960" y="3326988"/>
            <a:ext cx="1687819" cy="134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7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592428" y="1038385"/>
            <a:ext cx="4702243" cy="5465654"/>
          </a:xfrm>
        </p:spPr>
        <p:txBody>
          <a:bodyPr>
            <a:noAutofit/>
          </a:bodyPr>
          <a:lstStyle/>
          <a:p>
            <a:r>
              <a:rPr lang="en-US" sz="2800" dirty="0">
                <a:latin typeface="Times New Roman" panose="02020603050405020304" pitchFamily="18" charset="0"/>
                <a:cs typeface="Times New Roman" panose="02020603050405020304" pitchFamily="18" charset="0"/>
              </a:rPr>
              <a:t>The broad variations in student experiences prior to camp attendance, coupled with short camp duration, resulted in a lesson plan structure that includes exploration of natural phenomena with which the students likely have some familiarity. The use of a constructivist and cooperative learning model helps shape students’ deeper understanding of those phenomena.</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652" y="1058045"/>
            <a:ext cx="6489519" cy="433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2025" y="6250096"/>
            <a:ext cx="4645742" cy="276999"/>
          </a:xfrm>
          <a:prstGeom prst="rect">
            <a:avLst/>
          </a:prstGeom>
          <a:noFill/>
        </p:spPr>
        <p:txBody>
          <a:bodyPr wrap="square" rtlCol="0">
            <a:spAutoFit/>
          </a:bodyPr>
          <a:lstStyle/>
          <a:p>
            <a:r>
              <a:rPr lang="en-US" sz="1200" dirty="0"/>
              <a:t>https://www.weather.gov/images/jetstream/clouds/cloudchart_nws.jpg</a:t>
            </a:r>
          </a:p>
        </p:txBody>
      </p:sp>
    </p:spTree>
    <p:extLst>
      <p:ext uri="{BB962C8B-B14F-4D97-AF65-F5344CB8AC3E}">
        <p14:creationId xmlns:p14="http://schemas.microsoft.com/office/powerpoint/2010/main" val="621520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492059" y="175501"/>
            <a:ext cx="4582218" cy="4830602"/>
          </a:xfrm>
        </p:spPr>
        <p:txBody>
          <a:bodyPr>
            <a:noAutofit/>
          </a:bodyPr>
          <a:lstStyle/>
          <a:p>
            <a:r>
              <a:rPr lang="en-US" sz="2800" dirty="0">
                <a:latin typeface="Times New Roman" panose="02020603050405020304" pitchFamily="18" charset="0"/>
                <a:cs typeface="Times New Roman" panose="02020603050405020304" pitchFamily="18" charset="0"/>
              </a:rPr>
              <a:t>The general </a:t>
            </a:r>
            <a:r>
              <a:rPr lang="en-US" sz="2800" dirty="0" smtClean="0">
                <a:latin typeface="Times New Roman" panose="02020603050405020304" pitchFamily="18" charset="0"/>
                <a:cs typeface="Times New Roman" panose="02020603050405020304" pitchFamily="18" charset="0"/>
              </a:rPr>
              <a:t>meteorology topics </a:t>
            </a:r>
            <a:r>
              <a:rPr lang="en-US" sz="2800" dirty="0">
                <a:latin typeface="Times New Roman" panose="02020603050405020304" pitchFamily="18" charset="0"/>
                <a:cs typeface="Times New Roman" panose="02020603050405020304" pitchFamily="18" charset="0"/>
              </a:rPr>
              <a:t>included understanding the mechanisms that contribute to weather phenomena and doing hands on investigations to explore dew point, humidity, frontal movement, air pressure, and cloud formation. Daily examination of various online weather maps and the collection, plotting and simple analysis of selected local weather data were used to highlight the importance of data literacy.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672" y="1135883"/>
            <a:ext cx="6312677" cy="420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72399" y="6474542"/>
            <a:ext cx="240398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http://weather.unisys.com/index.php</a:t>
            </a:r>
          </a:p>
        </p:txBody>
      </p:sp>
    </p:spTree>
    <p:extLst>
      <p:ext uri="{BB962C8B-B14F-4D97-AF65-F5344CB8AC3E}">
        <p14:creationId xmlns:p14="http://schemas.microsoft.com/office/powerpoint/2010/main" val="1378039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9788" y="1038386"/>
            <a:ext cx="4343400" cy="4830602"/>
          </a:xfrm>
        </p:spPr>
        <p:txBody>
          <a:bodyPr>
            <a:noAutofit/>
          </a:bodyPr>
          <a:lstStyle/>
          <a:p>
            <a:r>
              <a:rPr lang="en-US" sz="2800" dirty="0">
                <a:solidFill>
                  <a:srgbClr val="3A3E56"/>
                </a:solidFill>
                <a:latin typeface="Times New Roman" panose="02020603050405020304" pitchFamily="18" charset="0"/>
                <a:cs typeface="Times New Roman" panose="02020603050405020304" pitchFamily="18" charset="0"/>
              </a:rPr>
              <a:t>In addition to meteorology, students explored geologic time and large scale changes, including past climates and environments of the local landscape. An introduction to </a:t>
            </a:r>
            <a:r>
              <a:rPr lang="en-US" sz="2800" dirty="0" smtClean="0">
                <a:solidFill>
                  <a:srgbClr val="3A3E56"/>
                </a:solidFill>
                <a:latin typeface="Times New Roman" panose="02020603050405020304" pitchFamily="18" charset="0"/>
                <a:cs typeface="Times New Roman" panose="02020603050405020304" pitchFamily="18" charset="0"/>
              </a:rPr>
              <a:t>GIS </a:t>
            </a:r>
            <a:r>
              <a:rPr lang="en-US" sz="2800" dirty="0">
                <a:solidFill>
                  <a:srgbClr val="3A3E56"/>
                </a:solidFill>
                <a:latin typeface="Times New Roman" panose="02020603050405020304" pitchFamily="18" charset="0"/>
                <a:cs typeface="Times New Roman" panose="02020603050405020304" pitchFamily="18" charset="0"/>
              </a:rPr>
              <a:t>and subsequent </a:t>
            </a:r>
            <a:r>
              <a:rPr lang="en-US" sz="2800" dirty="0" smtClean="0">
                <a:solidFill>
                  <a:srgbClr val="3A3E56"/>
                </a:solidFill>
                <a:latin typeface="Times New Roman" panose="02020603050405020304" pitchFamily="18" charset="0"/>
                <a:cs typeface="Times New Roman" panose="02020603050405020304" pitchFamily="18" charset="0"/>
              </a:rPr>
              <a:t>activities in and out of the classroom </a:t>
            </a:r>
            <a:r>
              <a:rPr lang="en-US" sz="2800" dirty="0">
                <a:solidFill>
                  <a:srgbClr val="3A3E56"/>
                </a:solidFill>
                <a:latin typeface="Times New Roman" panose="02020603050405020304" pitchFamily="18" charset="0"/>
                <a:cs typeface="Times New Roman" panose="02020603050405020304" pitchFamily="18" charset="0"/>
              </a:rPr>
              <a:t>modeled the importance </a:t>
            </a:r>
            <a:r>
              <a:rPr lang="en-US" sz="2800" dirty="0" smtClean="0">
                <a:solidFill>
                  <a:srgbClr val="3A3E56"/>
                </a:solidFill>
                <a:latin typeface="Times New Roman" panose="02020603050405020304" pitchFamily="18" charset="0"/>
                <a:cs typeface="Times New Roman" panose="02020603050405020304" pitchFamily="18" charset="0"/>
              </a:rPr>
              <a:t>of data </a:t>
            </a:r>
            <a:r>
              <a:rPr lang="en-US" sz="2800" dirty="0">
                <a:solidFill>
                  <a:srgbClr val="3A3E56"/>
                </a:solidFill>
                <a:latin typeface="Times New Roman" panose="02020603050405020304" pitchFamily="18" charset="0"/>
                <a:cs typeface="Times New Roman" panose="02020603050405020304" pitchFamily="18" charset="0"/>
              </a:rPr>
              <a:t>collection and </a:t>
            </a:r>
            <a:r>
              <a:rPr lang="en-US" sz="2800" dirty="0" smtClean="0">
                <a:solidFill>
                  <a:srgbClr val="3A3E56"/>
                </a:solidFill>
                <a:latin typeface="Times New Roman" panose="02020603050405020304" pitchFamily="18" charset="0"/>
                <a:cs typeface="Times New Roman" panose="02020603050405020304" pitchFamily="18" charset="0"/>
              </a:rPr>
              <a:t>analysis. </a:t>
            </a:r>
            <a:endParaRPr lang="en-US" sz="2800" dirty="0">
              <a:solidFill>
                <a:srgbClr val="3A3E56"/>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860889" y="6362318"/>
            <a:ext cx="1592825"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3258384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9788" y="1038386"/>
            <a:ext cx="4343400" cy="4830602"/>
          </a:xfrm>
        </p:spPr>
        <p:txBody>
          <a:bodyPr>
            <a:noAutofit/>
          </a:bodyPr>
          <a:lstStyle/>
          <a:p>
            <a:r>
              <a:rPr lang="en-US" sz="2800" dirty="0">
                <a:solidFill>
                  <a:srgbClr val="3A3E56"/>
                </a:solidFill>
                <a:latin typeface="Times New Roman" panose="02020603050405020304" pitchFamily="18" charset="0"/>
                <a:cs typeface="Times New Roman" panose="02020603050405020304" pitchFamily="18" charset="0"/>
              </a:rPr>
              <a:t>E</a:t>
            </a:r>
            <a:r>
              <a:rPr lang="en-US" sz="2800" dirty="0" smtClean="0">
                <a:solidFill>
                  <a:srgbClr val="3A3E56"/>
                </a:solidFill>
                <a:latin typeface="Times New Roman" panose="02020603050405020304" pitchFamily="18" charset="0"/>
                <a:cs typeface="Times New Roman" panose="02020603050405020304" pitchFamily="18" charset="0"/>
              </a:rPr>
              <a:t>arthquake triangulation modeling in and out of the classroom prefaced a culminating activity of </a:t>
            </a:r>
            <a:r>
              <a:rPr lang="en-US" sz="2800" dirty="0">
                <a:solidFill>
                  <a:srgbClr val="3A3E56"/>
                </a:solidFill>
                <a:latin typeface="Times New Roman" panose="02020603050405020304" pitchFamily="18" charset="0"/>
                <a:cs typeface="Times New Roman" panose="02020603050405020304" pitchFamily="18" charset="0"/>
              </a:rPr>
              <a:t>the design and construction, within specified parameters, of a shake resistant </a:t>
            </a:r>
            <a:r>
              <a:rPr lang="en-US" sz="2800" dirty="0" smtClean="0">
                <a:solidFill>
                  <a:srgbClr val="3A3E56"/>
                </a:solidFill>
                <a:latin typeface="Times New Roman" panose="02020603050405020304" pitchFamily="18" charset="0"/>
                <a:cs typeface="Times New Roman" panose="02020603050405020304" pitchFamily="18" charset="0"/>
              </a:rPr>
              <a:t>tower </a:t>
            </a:r>
          </a:p>
          <a:p>
            <a:r>
              <a:rPr lang="en-US" sz="2800" dirty="0">
                <a:solidFill>
                  <a:srgbClr val="3A3E56"/>
                </a:solidFill>
                <a:latin typeface="Times New Roman" panose="02020603050405020304" pitchFamily="18" charset="0"/>
                <a:cs typeface="Times New Roman" panose="02020603050405020304" pitchFamily="18" charset="0"/>
              </a:rPr>
              <a:t>A</a:t>
            </a:r>
            <a:r>
              <a:rPr lang="en-US" sz="2800" dirty="0" smtClean="0">
                <a:solidFill>
                  <a:srgbClr val="3A3E56"/>
                </a:solidFill>
                <a:latin typeface="Times New Roman" panose="02020603050405020304" pitchFamily="18" charset="0"/>
                <a:cs typeface="Times New Roman" panose="02020603050405020304" pitchFamily="18" charset="0"/>
              </a:rPr>
              <a:t>n </a:t>
            </a:r>
            <a:r>
              <a:rPr lang="en-US" sz="2800" dirty="0">
                <a:solidFill>
                  <a:srgbClr val="3A3E56"/>
                </a:solidFill>
                <a:latin typeface="Times New Roman" panose="02020603050405020304" pitchFamily="18" charset="0"/>
                <a:cs typeface="Times New Roman" panose="02020603050405020304" pitchFamily="18" charset="0"/>
              </a:rPr>
              <a:t>air pressure powered </a:t>
            </a:r>
            <a:r>
              <a:rPr lang="en-US" sz="2800" dirty="0" smtClean="0">
                <a:solidFill>
                  <a:srgbClr val="3A3E56"/>
                </a:solidFill>
                <a:latin typeface="Times New Roman" panose="02020603050405020304" pitchFamily="18" charset="0"/>
                <a:cs typeface="Times New Roman" panose="02020603050405020304" pitchFamily="18" charset="0"/>
              </a:rPr>
              <a:t>car was another culminating activity that employed engineering design and collaborative group work. </a:t>
            </a:r>
            <a:endParaRPr lang="en-US" sz="2800" dirty="0">
              <a:solidFill>
                <a:srgbClr val="3A3E56"/>
              </a:solidFill>
              <a:latin typeface="Times New Roman" panose="02020603050405020304" pitchFamily="18" charset="0"/>
              <a:cs typeface="Times New Roman" panose="02020603050405020304" pitchFamily="18" charset="0"/>
            </a:endParaRPr>
          </a:p>
        </p:txBody>
      </p:sp>
      <p:pic>
        <p:nvPicPr>
          <p:cNvPr id="4" name="Picture Placeholder 3"/>
          <p:cNvPicPr>
            <a:picLocks noGrp="1" noChangeAspect="1"/>
          </p:cNvPicPr>
          <p:nvPr>
            <p:ph type="pic"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7785" r="7785"/>
          <a:stretch>
            <a:fillRect/>
          </a:stretch>
        </p:blipFill>
        <p:spPr/>
      </p:pic>
      <p:sp>
        <p:nvSpPr>
          <p:cNvPr id="2" name="TextBox 1"/>
          <p:cNvSpPr txBox="1"/>
          <p:nvPr/>
        </p:nvSpPr>
        <p:spPr>
          <a:xfrm>
            <a:off x="7772398" y="6362943"/>
            <a:ext cx="1578079"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3790741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374918" y="1061167"/>
            <a:ext cx="6172200" cy="4873625"/>
          </a:xfrm>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9788" y="995363"/>
            <a:ext cx="4310436" cy="4873625"/>
          </a:xfrm>
        </p:spPr>
        <p:txBody>
          <a:bodyPr>
            <a:noAutofit/>
          </a:bodyPr>
          <a:lstStyle/>
          <a:p>
            <a:r>
              <a:rPr lang="en-US" sz="2800" dirty="0" smtClean="0">
                <a:solidFill>
                  <a:srgbClr val="3A3E56"/>
                </a:solidFill>
                <a:latin typeface="Times New Roman" panose="02020603050405020304" pitchFamily="18" charset="0"/>
                <a:cs typeface="Times New Roman" panose="02020603050405020304" pitchFamily="18" charset="0"/>
              </a:rPr>
              <a:t>Another </a:t>
            </a:r>
            <a:r>
              <a:rPr lang="en-US" sz="2800" dirty="0">
                <a:solidFill>
                  <a:srgbClr val="3A3E56"/>
                </a:solidFill>
                <a:latin typeface="Times New Roman" panose="02020603050405020304" pitchFamily="18" charset="0"/>
                <a:cs typeface="Times New Roman" panose="02020603050405020304" pitchFamily="18" charset="0"/>
              </a:rPr>
              <a:t>overarching desired outcome of the </a:t>
            </a:r>
            <a:r>
              <a:rPr lang="en-US" sz="2800" dirty="0" err="1">
                <a:solidFill>
                  <a:srgbClr val="3A3E56"/>
                </a:solidFill>
                <a:latin typeface="Times New Roman" panose="02020603050405020304" pitchFamily="18" charset="0"/>
                <a:cs typeface="Times New Roman" panose="02020603050405020304" pitchFamily="18" charset="0"/>
              </a:rPr>
              <a:t>leaderSTATE</a:t>
            </a:r>
            <a:r>
              <a:rPr lang="en-US" sz="2800" dirty="0">
                <a:solidFill>
                  <a:srgbClr val="3A3E56"/>
                </a:solidFill>
                <a:latin typeface="Times New Roman" panose="02020603050405020304" pitchFamily="18" charset="0"/>
                <a:cs typeface="Times New Roman" panose="02020603050405020304" pitchFamily="18" charset="0"/>
              </a:rPr>
              <a:t> STEM summer camps is to create an increased awareness in underrepresented populations of opportunities in geosciences STEM careers, which typically attract fewer students from those populations than do other areas of scientific study. </a:t>
            </a:r>
          </a:p>
        </p:txBody>
      </p:sp>
      <p:sp>
        <p:nvSpPr>
          <p:cNvPr id="3" name="TextBox 2"/>
          <p:cNvSpPr txBox="1"/>
          <p:nvPr/>
        </p:nvSpPr>
        <p:spPr>
          <a:xfrm>
            <a:off x="8015748" y="6312309"/>
            <a:ext cx="1460091"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2438228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522401" y="943180"/>
            <a:ext cx="6172200" cy="4873625"/>
          </a:xfrm>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9787" y="1038386"/>
            <a:ext cx="4594951" cy="4830602"/>
          </a:xfrm>
        </p:spPr>
        <p:txBody>
          <a:bodyPr>
            <a:noAutofit/>
          </a:bodyPr>
          <a:lstStyle/>
          <a:p>
            <a:r>
              <a:rPr lang="en-US" sz="2800" dirty="0">
                <a:latin typeface="Times New Roman" panose="02020603050405020304" pitchFamily="18" charset="0"/>
                <a:cs typeface="Times New Roman" panose="02020603050405020304" pitchFamily="18" charset="0"/>
              </a:rPr>
              <a:t>Given the large percentage of underrepresented cadets in the Jackson Mississippi School system, that school district was selected for follow on STEM activities in the subsequent academic year to further assess the impact of the camp. </a:t>
            </a:r>
          </a:p>
        </p:txBody>
      </p:sp>
      <p:sp>
        <p:nvSpPr>
          <p:cNvPr id="3" name="TextBox 2"/>
          <p:cNvSpPr txBox="1"/>
          <p:nvPr/>
        </p:nvSpPr>
        <p:spPr>
          <a:xfrm>
            <a:off x="8229601" y="6341806"/>
            <a:ext cx="1548580"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1005652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323596" y="895712"/>
            <a:ext cx="3083281" cy="4830602"/>
          </a:xfrm>
        </p:spPr>
        <p:txBody>
          <a:bodyPr>
            <a:noAutofit/>
          </a:bodyPr>
          <a:lstStyle/>
          <a:p>
            <a:r>
              <a:rPr lang="en-US" sz="2800" dirty="0">
                <a:latin typeface="Times New Roman" panose="02020603050405020304" pitchFamily="18" charset="0"/>
                <a:cs typeface="Times New Roman" panose="02020603050405020304" pitchFamily="18" charset="0"/>
              </a:rPr>
              <a:t>The follow on project, one month in duration, tasked students with the daily collection and analysis of weather data collection and analysis, applying data collection skills learned in the summer camp to a more complex and higher level outcome.</a:t>
            </a:r>
          </a:p>
          <a:p>
            <a:endParaRPr lang="en-US" sz="2400" dirty="0">
              <a:latin typeface="Times New Roman" panose="02020603050405020304" pitchFamily="18" charset="0"/>
              <a:cs typeface="Times New Roman" panose="02020603050405020304" pitchFamily="18" charset="0"/>
            </a:endParaRPr>
          </a:p>
        </p:txBody>
      </p:sp>
      <p:pic>
        <p:nvPicPr>
          <p:cNvPr id="3074" name="Picture 2" descr="C:\Users\Mark\Pictures\MSU 2017 &amp; home winter 2018\DSCN26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793" y="280220"/>
            <a:ext cx="8337756" cy="6253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23471" y="6533536"/>
            <a:ext cx="1666568"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3522111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2ADAA69-0128-42B1-80C4-51FFD787D186}"/>
              </a:ext>
            </a:extLst>
          </p:cNvPr>
          <p:cNvSpPr>
            <a:spLocks noGrp="1"/>
          </p:cNvSpPr>
          <p:nvPr>
            <p:ph type="body" sz="half" idx="2"/>
          </p:nvPr>
        </p:nvSpPr>
        <p:spPr>
          <a:xfrm>
            <a:off x="839788" y="995363"/>
            <a:ext cx="3932237" cy="4873625"/>
          </a:xfrm>
        </p:spPr>
        <p:txBody>
          <a:bodyPr>
            <a:normAutofit/>
          </a:bodyPr>
          <a:lstStyle/>
          <a:p>
            <a:r>
              <a:rPr lang="en-US" sz="2800" dirty="0">
                <a:latin typeface="Times New Roman" panose="02020603050405020304" pitchFamily="18" charset="0"/>
                <a:cs typeface="Times New Roman" panose="02020603050405020304" pitchFamily="18" charset="0"/>
              </a:rPr>
              <a:t>To evaluate the effectiveness of student attitudes towards science, we administered the Test of Science Related Attitudes (TOSRA) instrument pre- and post-camp to ascertain changes across the seven scales that define attitudes about the world of science and society. </a:t>
            </a:r>
          </a:p>
        </p:txBody>
      </p:sp>
      <p:graphicFrame>
        <p:nvGraphicFramePr>
          <p:cNvPr id="4" name="Object 3">
            <a:extLst>
              <a:ext uri="{FF2B5EF4-FFF2-40B4-BE49-F238E27FC236}">
                <a16:creationId xmlns="" xmlns:a16="http://schemas.microsoft.com/office/drawing/2014/main" id="{272C2B71-0E36-4F39-806F-35D74A751122}"/>
              </a:ext>
            </a:extLst>
          </p:cNvPr>
          <p:cNvGraphicFramePr>
            <a:graphicFrameLocks noChangeAspect="1"/>
          </p:cNvGraphicFramePr>
          <p:nvPr>
            <p:extLst>
              <p:ext uri="{D42A27DB-BD31-4B8C-83A1-F6EECF244321}">
                <p14:modId xmlns:p14="http://schemas.microsoft.com/office/powerpoint/2010/main" val="2223726888"/>
              </p:ext>
            </p:extLst>
          </p:nvPr>
        </p:nvGraphicFramePr>
        <p:xfrm>
          <a:off x="5176684" y="402309"/>
          <a:ext cx="11497405" cy="6647420"/>
        </p:xfrm>
        <a:graphic>
          <a:graphicData uri="http://schemas.openxmlformats.org/presentationml/2006/ole">
            <mc:AlternateContent xmlns:mc="http://schemas.openxmlformats.org/markup-compatibility/2006">
              <mc:Choice xmlns:v="urn:schemas-microsoft-com:vml" Requires="v">
                <p:oleObj spid="_x0000_s2085" name="Document" r:id="rId3" imgW="5936098" imgH="3431699" progId="Word.Document.12">
                  <p:embed/>
                </p:oleObj>
              </mc:Choice>
              <mc:Fallback>
                <p:oleObj name="Document" r:id="rId3" imgW="5936098" imgH="3431699" progId="Word.Document.12">
                  <p:embed/>
                  <p:pic>
                    <p:nvPicPr>
                      <p:cNvPr id="0" name=""/>
                      <p:cNvPicPr/>
                      <p:nvPr/>
                    </p:nvPicPr>
                    <p:blipFill>
                      <a:blip r:embed="rId4"/>
                      <a:stretch>
                        <a:fillRect/>
                      </a:stretch>
                    </p:blipFill>
                    <p:spPr>
                      <a:xfrm>
                        <a:off x="5176684" y="402309"/>
                        <a:ext cx="11497405" cy="6647420"/>
                      </a:xfrm>
                      <a:prstGeom prst="rect">
                        <a:avLst/>
                      </a:prstGeom>
                    </p:spPr>
                  </p:pic>
                </p:oleObj>
              </mc:Fallback>
            </mc:AlternateContent>
          </a:graphicData>
        </a:graphic>
      </p:graphicFrame>
      <p:cxnSp>
        <p:nvCxnSpPr>
          <p:cNvPr id="8" name="Straight Connector 7"/>
          <p:cNvCxnSpPr/>
          <p:nvPr/>
        </p:nvCxnSpPr>
        <p:spPr>
          <a:xfrm>
            <a:off x="5176684" y="6386052"/>
            <a:ext cx="60615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335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93" y="287853"/>
            <a:ext cx="11423561" cy="420486"/>
          </a:xfrm>
        </p:spPr>
        <p:txBody>
          <a:bodyPr>
            <a:noAutofit/>
          </a:bodyPr>
          <a:lstStyle/>
          <a:p>
            <a:r>
              <a:rPr lang="en-US" sz="2400" dirty="0" smtClean="0">
                <a:latin typeface="Times New Roman" panose="02020603050405020304" pitchFamily="18" charset="0"/>
                <a:cs typeface="Times New Roman" panose="02020603050405020304" pitchFamily="18" charset="0"/>
              </a:rPr>
              <a:t>The TOSRA survey that was used at </a:t>
            </a:r>
            <a:r>
              <a:rPr lang="en-US" sz="2400" dirty="0" err="1" smtClean="0">
                <a:latin typeface="Times New Roman" panose="02020603050405020304" pitchFamily="18" charset="0"/>
                <a:cs typeface="Times New Roman" panose="02020603050405020304" pitchFamily="18" charset="0"/>
              </a:rPr>
              <a:t>leaderSTATE</a:t>
            </a:r>
            <a:r>
              <a:rPr lang="en-US" sz="2400" dirty="0" smtClean="0">
                <a:latin typeface="Times New Roman" panose="02020603050405020304" pitchFamily="18" charset="0"/>
                <a:cs typeface="Times New Roman" panose="02020603050405020304" pitchFamily="18" charset="0"/>
              </a:rPr>
              <a:t> was the 1981 iteration of that instrument developed by Barry Fraser for the Australian Council for Educational research. </a:t>
            </a:r>
            <a:r>
              <a:rPr lang="en-US" sz="2400" dirty="0">
                <a:latin typeface="Times New Roman" panose="02020603050405020304" pitchFamily="18" charset="0"/>
                <a:cs typeface="Times New Roman" panose="02020603050405020304" pitchFamily="18" charset="0"/>
              </a:rPr>
              <a:t>T</a:t>
            </a:r>
            <a:r>
              <a:rPr lang="en-US" sz="2400" dirty="0" smtClean="0">
                <a:latin typeface="Times New Roman" panose="02020603050405020304" pitchFamily="18" charset="0"/>
                <a:cs typeface="Times New Roman" panose="02020603050405020304" pitchFamily="18" charset="0"/>
              </a:rPr>
              <a:t>he  handbook for that instrument describes details about  its development and use</a:t>
            </a:r>
            <a:endParaRPr lang="en-US" sz="2400" dirty="0">
              <a:latin typeface="Times New Roman" panose="02020603050405020304" pitchFamily="18" charset="0"/>
              <a:cs typeface="Times New Roman" panose="02020603050405020304" pitchFamily="18" charset="0"/>
            </a:endParaRPr>
          </a:p>
        </p:txBody>
      </p:sp>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900" y="1157091"/>
            <a:ext cx="6317221" cy="546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9714" y="6626547"/>
            <a:ext cx="761141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http://www.cms.k12.nc.us/cmsdepartments/ci/mathandscience/Documents/Test%20of%20Science-%20TOSRABJF.pdf</a:t>
            </a:r>
          </a:p>
        </p:txBody>
      </p:sp>
    </p:spTree>
    <p:extLst>
      <p:ext uri="{BB962C8B-B14F-4D97-AF65-F5344CB8AC3E}">
        <p14:creationId xmlns:p14="http://schemas.microsoft.com/office/powerpoint/2010/main" val="3641351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74704" cy="562527"/>
          </a:xfrm>
        </p:spPr>
        <p:txBody>
          <a:bodyPr>
            <a:normAutofit/>
          </a:bodyPr>
          <a:lstStyle/>
          <a:p>
            <a:r>
              <a:rPr lang="en-US" sz="2400" dirty="0" smtClean="0">
                <a:latin typeface="Times New Roman" panose="02020603050405020304" pitchFamily="18" charset="0"/>
                <a:cs typeface="Times New Roman" panose="02020603050405020304" pitchFamily="18" charset="0"/>
              </a:rPr>
              <a:t>Contents and general scoring guide. </a:t>
            </a:r>
            <a:endParaRPr lang="en-US" sz="24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6172200" y="503582"/>
            <a:ext cx="5181600" cy="5925172"/>
          </a:xfrm>
        </p:spPr>
        <p:txBody>
          <a:bodyPr>
            <a:normAutofit fontScale="92500"/>
          </a:bodyPr>
          <a:lstStyle/>
          <a:p>
            <a:r>
              <a:rPr lang="en-US" sz="2400" dirty="0" smtClean="0">
                <a:latin typeface="Times New Roman" panose="02020603050405020304" pitchFamily="18" charset="0"/>
                <a:cs typeface="Times New Roman" panose="02020603050405020304" pitchFamily="18" charset="0"/>
              </a:rPr>
              <a:t>The 70 items in the TOSRA survey are allocated to the seven scales and are designated as positive or negative in the way that they are phrased. (ex; #1. Money on science is well worth spending. #50. This country is spending too much money on science.)</a:t>
            </a:r>
          </a:p>
          <a:p>
            <a:r>
              <a:rPr lang="en-US" sz="2400" dirty="0" smtClean="0">
                <a:latin typeface="Times New Roman" panose="02020603050405020304" pitchFamily="18" charset="0"/>
                <a:cs typeface="Times New Roman" panose="02020603050405020304" pitchFamily="18" charset="0"/>
              </a:rPr>
              <a:t>There are 5 response choices for each question that range from strongly agree (SA) to strongly disagree (SD).  </a:t>
            </a:r>
          </a:p>
          <a:p>
            <a:r>
              <a:rPr lang="en-US" sz="2400" dirty="0" smtClean="0">
                <a:latin typeface="Times New Roman" panose="02020603050405020304" pitchFamily="18" charset="0"/>
                <a:cs typeface="Times New Roman" panose="02020603050405020304" pitchFamily="18" charset="0"/>
              </a:rPr>
              <a:t>Starting with SA, Positive items are scored 5-1, and negative items are scored 1-5.</a:t>
            </a:r>
          </a:p>
          <a:p>
            <a:r>
              <a:rPr lang="en-US" sz="2400" dirty="0" smtClean="0">
                <a:latin typeface="Times New Roman" panose="02020603050405020304" pitchFamily="18" charset="0"/>
                <a:cs typeface="Times New Roman" panose="02020603050405020304" pitchFamily="18" charset="0"/>
              </a:rPr>
              <a:t>Each scale category contains 10 items and therefore the minimum score is 10 and the maximum score is 50. for each scale.</a:t>
            </a:r>
          </a:p>
          <a:p>
            <a:r>
              <a:rPr lang="en-US" sz="2400" dirty="0" smtClean="0">
                <a:latin typeface="Times New Roman" panose="02020603050405020304" pitchFamily="18" charset="0"/>
                <a:cs typeface="Times New Roman" panose="02020603050405020304" pitchFamily="18" charset="0"/>
              </a:rPr>
              <a:t>Missing or invalid scores are given a 3. </a:t>
            </a:r>
            <a:endParaRPr lang="en-US" sz="24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04" y="935302"/>
            <a:ext cx="5320603" cy="545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46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8236D936-0341-4C8B-ABD9-D9D73E3CF920}"/>
              </a:ext>
            </a:extLst>
          </p:cNvPr>
          <p:cNvPicPr>
            <a:picLocks noGrp="1" noChangeAspect="1"/>
          </p:cNvPicPr>
          <p:nvPr>
            <p:ph type="pic" idx="1"/>
          </p:nvPr>
        </p:nvPicPr>
        <p:blipFill>
          <a:blip r:embed="rId2"/>
          <a:srcRect l="1734" r="1734"/>
          <a:stretch>
            <a:fillRect/>
          </a:stretch>
        </p:blipFill>
        <p:spPr>
          <a:prstGeom prst="rect">
            <a:avLst/>
          </a:prstGeom>
        </p:spPr>
      </p:pic>
      <p:sp>
        <p:nvSpPr>
          <p:cNvPr id="5" name="Text Placeholder 4">
            <a:extLst>
              <a:ext uri="{FF2B5EF4-FFF2-40B4-BE49-F238E27FC236}">
                <a16:creationId xmlns="" xmlns:a16="http://schemas.microsoft.com/office/drawing/2014/main" id="{E5CE9E0A-B84B-477D-9044-4D0EAC2A4443}"/>
              </a:ext>
            </a:extLst>
          </p:cNvPr>
          <p:cNvSpPr>
            <a:spLocks noGrp="1"/>
          </p:cNvSpPr>
          <p:nvPr>
            <p:ph type="body" sz="half" idx="2"/>
          </p:nvPr>
        </p:nvSpPr>
        <p:spPr>
          <a:xfrm>
            <a:off x="836612" y="987425"/>
            <a:ext cx="4343399" cy="5403850"/>
          </a:xfrm>
        </p:spPr>
        <p:txBody>
          <a:bodyPr>
            <a:noAutofit/>
          </a:bodyPr>
          <a:lstStyle/>
          <a:p>
            <a:r>
              <a:rPr lang="en-US" sz="2800" dirty="0">
                <a:latin typeface="Times New Roman" panose="02020603050405020304" pitchFamily="18" charset="0"/>
                <a:cs typeface="Times New Roman" panose="02020603050405020304" pitchFamily="18" charset="0"/>
              </a:rPr>
              <a:t>The Mississippi State University </a:t>
            </a:r>
            <a:r>
              <a:rPr lang="en-US" sz="2800" dirty="0" err="1">
                <a:latin typeface="Times New Roman" panose="02020603050405020304" pitchFamily="18" charset="0"/>
                <a:cs typeface="Times New Roman" panose="02020603050405020304" pitchFamily="18" charset="0"/>
              </a:rPr>
              <a:t>leaderSTATE</a:t>
            </a:r>
            <a:r>
              <a:rPr lang="en-US" sz="2800" dirty="0">
                <a:latin typeface="Times New Roman" panose="02020603050405020304" pitchFamily="18" charset="0"/>
                <a:cs typeface="Times New Roman" panose="02020603050405020304" pitchFamily="18" charset="0"/>
              </a:rPr>
              <a:t> STEM program provides a variety of experiences for Junior Reserve Officers Training Corps (JROTC) high school cadets across three states: Mississippi, Alabama and Louisiana, the majority of whom come from underrepresented demographic populations. </a:t>
            </a:r>
          </a:p>
        </p:txBody>
      </p:sp>
      <p:sp>
        <p:nvSpPr>
          <p:cNvPr id="6" name="TextBox 5">
            <a:extLst>
              <a:ext uri="{FF2B5EF4-FFF2-40B4-BE49-F238E27FC236}">
                <a16:creationId xmlns="" xmlns:a16="http://schemas.microsoft.com/office/drawing/2014/main" id="{E54DEB3C-22BF-4368-8880-B30585CB38F3}"/>
              </a:ext>
            </a:extLst>
          </p:cNvPr>
          <p:cNvSpPr txBox="1"/>
          <p:nvPr/>
        </p:nvSpPr>
        <p:spPr>
          <a:xfrm>
            <a:off x="7253206" y="6206609"/>
            <a:ext cx="3461288" cy="276999"/>
          </a:xfrm>
          <a:prstGeom prst="rect">
            <a:avLst/>
          </a:prstGeom>
          <a:noFill/>
        </p:spPr>
        <p:txBody>
          <a:bodyPr wrap="square" rtlCol="0">
            <a:spAutoFit/>
          </a:bodyPr>
          <a:lstStyle/>
          <a:p>
            <a:r>
              <a:rPr lang="en-US" sz="1200" dirty="0"/>
              <a:t>https://geology.com/state-map/</a:t>
            </a:r>
          </a:p>
        </p:txBody>
      </p:sp>
    </p:spTree>
    <p:extLst>
      <p:ext uri="{BB962C8B-B14F-4D97-AF65-F5344CB8AC3E}">
        <p14:creationId xmlns:p14="http://schemas.microsoft.com/office/powerpoint/2010/main" val="2285901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3517"/>
          </a:xfrm>
        </p:spPr>
        <p:txBody>
          <a:bodyPr>
            <a:normAutofit fontScale="90000"/>
          </a:bodyPr>
          <a:lstStyle/>
          <a:p>
            <a:r>
              <a:rPr lang="en-US" sz="2400" dirty="0" smtClean="0">
                <a:latin typeface="Times New Roman" panose="02020603050405020304" pitchFamily="18" charset="0"/>
                <a:cs typeface="Times New Roman" panose="02020603050405020304" pitchFamily="18" charset="0"/>
              </a:rPr>
              <a:t>TOSRA Scale allocation and scoring scheme. The number represents the question and the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a:t>
            </a:r>
            <a:r>
              <a:rPr lang="en-US" sz="31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or </a:t>
            </a:r>
            <a:r>
              <a:rPr lang="en-US" sz="2400" dirty="0" smtClean="0">
                <a:latin typeface="Times New Roman" panose="02020603050405020304" pitchFamily="18" charset="0"/>
                <a:cs typeface="Times New Roman" panose="02020603050405020304" pitchFamily="18" charset="0"/>
              </a:rPr>
              <a:t>(</a:t>
            </a:r>
            <a:r>
              <a:rPr lang="en-US" sz="31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symbol designates the question as being positive or negative in its connotation.</a:t>
            </a:r>
            <a:endParaRPr lang="en-US" sz="24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10" y="1137097"/>
            <a:ext cx="10217172" cy="561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597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429702" y="197728"/>
            <a:ext cx="11339512" cy="1321356"/>
          </a:xfrm>
        </p:spPr>
        <p:txBody>
          <a:bodyPr>
            <a:noAutofit/>
          </a:bodyPr>
          <a:lstStyle/>
          <a:p>
            <a:r>
              <a:rPr lang="en-US" sz="2400" dirty="0" smtClean="0">
                <a:latin typeface="Times New Roman" panose="02020603050405020304" pitchFamily="18" charset="0"/>
                <a:cs typeface="Times New Roman" panose="02020603050405020304" pitchFamily="18" charset="0"/>
              </a:rPr>
              <a:t>Raw data from the pre and post camp surveys for the last four years of the camp was </a:t>
            </a:r>
            <a:r>
              <a:rPr lang="en-US" sz="2400" dirty="0" smtClean="0">
                <a:latin typeface="Times New Roman" panose="02020603050405020304" pitchFamily="18" charset="0"/>
                <a:cs typeface="Times New Roman" panose="02020603050405020304" pitchFamily="18" charset="0"/>
              </a:rPr>
              <a:t>organized in </a:t>
            </a:r>
            <a:r>
              <a:rPr lang="en-US" sz="2400" dirty="0" smtClean="0">
                <a:latin typeface="Times New Roman" panose="02020603050405020304" pitchFamily="18" charset="0"/>
                <a:cs typeface="Times New Roman" panose="02020603050405020304" pitchFamily="18" charset="0"/>
              </a:rPr>
              <a:t>spreadsheets. </a:t>
            </a:r>
            <a:r>
              <a:rPr lang="en-US" sz="2400" dirty="0" smtClean="0">
                <a:latin typeface="Times New Roman" panose="02020603050405020304" pitchFamily="18" charset="0"/>
                <a:cs typeface="Times New Roman" panose="02020603050405020304" pitchFamily="18" charset="0"/>
              </a:rPr>
              <a:t>Missing data </a:t>
            </a:r>
            <a:r>
              <a:rPr lang="en-US" sz="2400" dirty="0" smtClean="0">
                <a:latin typeface="Times New Roman" panose="02020603050405020304" pitchFamily="18" charset="0"/>
                <a:cs typeface="Times New Roman" panose="02020603050405020304" pitchFamily="18" charset="0"/>
              </a:rPr>
              <a:t>w</a:t>
            </a:r>
            <a:r>
              <a:rPr lang="en-US" sz="2400" dirty="0" smtClean="0">
                <a:latin typeface="Times New Roman" panose="02020603050405020304" pitchFamily="18" charset="0"/>
                <a:cs typeface="Times New Roman" panose="02020603050405020304" pitchFamily="18" charset="0"/>
              </a:rPr>
              <a:t>as</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retrieved when possible</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and various types of  recoding </a:t>
            </a:r>
            <a:r>
              <a:rPr lang="en-US" sz="2400" dirty="0" smtClean="0">
                <a:latin typeface="Times New Roman" panose="02020603050405020304" pitchFamily="18" charset="0"/>
                <a:cs typeface="Times New Roman" panose="02020603050405020304" pitchFamily="18" charset="0"/>
              </a:rPr>
              <a:t>and reordering of the data was performed. </a:t>
            </a:r>
            <a:r>
              <a:rPr lang="en-US" sz="2400" dirty="0" smtClean="0">
                <a:latin typeface="Times New Roman" panose="02020603050405020304" pitchFamily="18" charset="0"/>
                <a:cs typeface="Times New Roman" panose="02020603050405020304" pitchFamily="18" charset="0"/>
              </a:rPr>
              <a:t>Incomplete or non-paired surveys were removed from the data.</a:t>
            </a:r>
            <a:endParaRPr lang="en-US" sz="2400" dirty="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02" y="1728019"/>
            <a:ext cx="11339512" cy="4604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856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721800" y="197728"/>
            <a:ext cx="10847388" cy="1220115"/>
          </a:xfrm>
        </p:spPr>
        <p:txBody>
          <a:bodyPr>
            <a:noAutofit/>
          </a:bodyPr>
          <a:lstStyle/>
          <a:p>
            <a:r>
              <a:rPr lang="en-US" sz="2400" dirty="0" smtClean="0">
                <a:latin typeface="Times New Roman" panose="02020603050405020304" pitchFamily="18" charset="0"/>
                <a:cs typeface="Times New Roman" panose="02020603050405020304" pitchFamily="18" charset="0"/>
              </a:rPr>
              <a:t>Refined d</a:t>
            </a:r>
            <a:r>
              <a:rPr lang="en-US" sz="2400" dirty="0" smtClean="0">
                <a:latin typeface="Times New Roman" panose="02020603050405020304" pitchFamily="18" charset="0"/>
                <a:cs typeface="Times New Roman" panose="02020603050405020304" pitchFamily="18" charset="0"/>
              </a:rPr>
              <a:t>ata </a:t>
            </a:r>
            <a:r>
              <a:rPr lang="en-US" sz="2400" dirty="0" smtClean="0">
                <a:latin typeface="Times New Roman" panose="02020603050405020304" pitchFamily="18" charset="0"/>
                <a:cs typeface="Times New Roman" panose="02020603050405020304" pitchFamily="18" charset="0"/>
              </a:rPr>
              <a:t>was organized into the TOSRA scale categories, students records were ordered and missing pre or post surveys were identified. </a:t>
            </a:r>
            <a:r>
              <a:rPr lang="en-US" sz="2400" dirty="0">
                <a:latin typeface="Times New Roman" panose="02020603050405020304" pitchFamily="18" charset="0"/>
                <a:cs typeface="Times New Roman" panose="02020603050405020304" pitchFamily="18" charset="0"/>
              </a:rPr>
              <a:t>N</a:t>
            </a:r>
            <a:r>
              <a:rPr lang="en-US" sz="2400" dirty="0" smtClean="0">
                <a:latin typeface="Times New Roman" panose="02020603050405020304" pitchFamily="18" charset="0"/>
                <a:cs typeface="Times New Roman" panose="02020603050405020304" pitchFamily="18" charset="0"/>
              </a:rPr>
              <a:t>umeric codes replaced alphabetic codes and </a:t>
            </a:r>
            <a:r>
              <a:rPr lang="en-US" sz="2400" dirty="0" smtClean="0">
                <a:latin typeface="Times New Roman" panose="02020603050405020304" pitchFamily="18" charset="0"/>
                <a:cs typeface="Times New Roman" panose="02020603050405020304" pitchFamily="18" charset="0"/>
              </a:rPr>
              <a:t>ending schools </a:t>
            </a:r>
            <a:r>
              <a:rPr lang="en-US" sz="2400" dirty="0" smtClean="0">
                <a:latin typeface="Times New Roman" panose="02020603050405020304" pitchFamily="18" charset="0"/>
                <a:cs typeface="Times New Roman" panose="02020603050405020304" pitchFamily="18" charset="0"/>
              </a:rPr>
              <a:t>were coded </a:t>
            </a:r>
            <a:r>
              <a:rPr lang="en-US" sz="2400" dirty="0" smtClean="0">
                <a:latin typeface="Times New Roman" panose="02020603050405020304" pitchFamily="18" charset="0"/>
                <a:cs typeface="Times New Roman" panose="02020603050405020304" pitchFamily="18" charset="0"/>
              </a:rPr>
              <a:t>from1-100</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8" y="1565327"/>
            <a:ext cx="1118235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668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84" y="365126"/>
            <a:ext cx="11093070" cy="1180340"/>
          </a:xfrm>
        </p:spPr>
        <p:txBody>
          <a:bodyPr>
            <a:normAutofit fontScale="90000"/>
          </a:bodyPr>
          <a:lstStyle/>
          <a:p>
            <a:r>
              <a:rPr lang="en-US" sz="2400" dirty="0">
                <a:latin typeface="Times New Roman" panose="02020603050405020304" pitchFamily="18" charset="0"/>
                <a:cs typeface="Times New Roman" panose="02020603050405020304" pitchFamily="18" charset="0"/>
              </a:rPr>
              <a:t>Sample TOSRA questions for </a:t>
            </a:r>
            <a:r>
              <a:rPr lang="en-US" sz="2400" dirty="0" smtClean="0">
                <a:latin typeface="Times New Roman" panose="02020603050405020304" pitchFamily="18" charset="0"/>
                <a:cs typeface="Times New Roman" panose="02020603050405020304" pitchFamily="18" charset="0"/>
              </a:rPr>
              <a:t>Social Implications of Science </a:t>
            </a:r>
            <a:r>
              <a:rPr lang="en-US" sz="2400" dirty="0" smtClean="0">
                <a:latin typeface="Times New Roman" panose="02020603050405020304" pitchFamily="18" charset="0"/>
                <a:cs typeface="Times New Roman" panose="02020603050405020304" pitchFamily="18" charset="0"/>
              </a:rPr>
              <a:t>Scale, </a:t>
            </a:r>
            <a:r>
              <a:rPr lang="en-US" sz="2400" dirty="0" err="1" smtClean="0">
                <a:latin typeface="Times New Roman" panose="02020603050405020304" pitchFamily="18" charset="0"/>
                <a:cs typeface="Times New Roman" panose="02020603050405020304" pitchFamily="18" charset="0"/>
              </a:rPr>
              <a:t>precamp</a:t>
            </a:r>
            <a:r>
              <a:rPr lang="en-US" sz="2400" dirty="0" smtClean="0">
                <a:latin typeface="Times New Roman" panose="02020603050405020304" pitchFamily="18" charset="0"/>
                <a:cs typeface="Times New Roman" panose="02020603050405020304" pitchFamily="18" charset="0"/>
              </a:rPr>
              <a:t> survey. </a:t>
            </a:r>
            <a:r>
              <a:rPr lang="en-US" sz="2400" dirty="0" smtClean="0">
                <a:latin typeface="Times New Roman" panose="02020603050405020304" pitchFamily="18" charset="0"/>
                <a:cs typeface="Times New Roman" panose="02020603050405020304" pitchFamily="18" charset="0"/>
              </a:rPr>
              <a:t>Spreadsheet organized by grouping positive and negative question </a:t>
            </a:r>
            <a:r>
              <a:rPr lang="en-US" sz="2400" dirty="0" smtClean="0">
                <a:latin typeface="Times New Roman" panose="02020603050405020304" pitchFamily="18" charset="0"/>
                <a:cs typeface="Times New Roman" panose="02020603050405020304" pitchFamily="18" charset="0"/>
              </a:rPr>
              <a:t>types. </a:t>
            </a:r>
            <a:r>
              <a:rPr lang="en-US" sz="2400" dirty="0" smtClean="0">
                <a:latin typeface="Times New Roman" panose="02020603050405020304" pitchFamily="18" charset="0"/>
                <a:cs typeface="Times New Roman" panose="02020603050405020304" pitchFamily="18" charset="0"/>
              </a:rPr>
              <a:t>Data was recoded from alphabetic to numerical values. Totals for each Cadet responder is in the right column.</a:t>
            </a:r>
            <a:endParaRPr lang="en-US" sz="2400"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84" y="1535874"/>
            <a:ext cx="10874142" cy="522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0599313" y="2950906"/>
            <a:ext cx="1043188" cy="680936"/>
          </a:xfrm>
          <a:prstGeom prst="ellipse">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13" y="1790162"/>
            <a:ext cx="1146219" cy="79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08" y="2678806"/>
            <a:ext cx="2163292" cy="111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05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262" y="0"/>
            <a:ext cx="10894454" cy="1180340"/>
          </a:xfrm>
        </p:spPr>
        <p:txBody>
          <a:bodyPr>
            <a:normAutofit/>
          </a:bodyPr>
          <a:lstStyle/>
          <a:p>
            <a:r>
              <a:rPr lang="en-US" sz="2400" dirty="0">
                <a:latin typeface="Times New Roman" panose="02020603050405020304" pitchFamily="18" charset="0"/>
                <a:cs typeface="Times New Roman" panose="02020603050405020304" pitchFamily="18" charset="0"/>
              </a:rPr>
              <a:t>Sample TOSRA questions for </a:t>
            </a:r>
            <a:r>
              <a:rPr lang="en-US" sz="2400" dirty="0" smtClean="0">
                <a:latin typeface="Times New Roman" panose="02020603050405020304" pitchFamily="18" charset="0"/>
                <a:cs typeface="Times New Roman" panose="02020603050405020304" pitchFamily="18" charset="0"/>
              </a:rPr>
              <a:t>Social Implications of Science Scale </a:t>
            </a:r>
            <a:r>
              <a:rPr lang="en-US" sz="2400" dirty="0" err="1" smtClean="0">
                <a:latin typeface="Times New Roman" panose="02020603050405020304" pitchFamily="18" charset="0"/>
                <a:cs typeface="Times New Roman" panose="02020603050405020304" pitchFamily="18" charset="0"/>
              </a:rPr>
              <a:t>precamp-postcamp</a:t>
            </a:r>
            <a:r>
              <a:rPr lang="en-US" sz="2400" dirty="0" smtClean="0">
                <a:latin typeface="Times New Roman" panose="02020603050405020304" pitchFamily="18" charset="0"/>
                <a:cs typeface="Times New Roman" panose="02020603050405020304" pitchFamily="18" charset="0"/>
              </a:rPr>
              <a:t> change in survey responses. Spreadsheet organized by grouping </a:t>
            </a:r>
            <a:r>
              <a:rPr lang="en-US" sz="2400" dirty="0" smtClean="0">
                <a:latin typeface="Times New Roman" panose="02020603050405020304" pitchFamily="18" charset="0"/>
                <a:cs typeface="Times New Roman" panose="02020603050405020304" pitchFamily="18" charset="0"/>
              </a:rPr>
              <a:t>the positive </a:t>
            </a:r>
            <a:r>
              <a:rPr lang="en-US" sz="2400" dirty="0" smtClean="0">
                <a:latin typeface="Times New Roman" panose="02020603050405020304" pitchFamily="18" charset="0"/>
                <a:cs typeface="Times New Roman" panose="02020603050405020304" pitchFamily="18" charset="0"/>
              </a:rPr>
              <a:t>and negative question </a:t>
            </a:r>
            <a:r>
              <a:rPr lang="en-US" sz="2400" dirty="0" smtClean="0">
                <a:latin typeface="Times New Roman" panose="02020603050405020304" pitchFamily="18" charset="0"/>
                <a:cs typeface="Times New Roman" panose="02020603050405020304" pitchFamily="18" charset="0"/>
              </a:rPr>
              <a:t>types</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for each of the seven TOSRA Scale categories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033" y="1116034"/>
            <a:ext cx="10932252" cy="574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785" y="1861198"/>
            <a:ext cx="1079500" cy="121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34" y="2137893"/>
            <a:ext cx="1705847" cy="9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807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8BC5C949-75A6-4279-9599-CAA0917D49D6}"/>
              </a:ext>
            </a:extLst>
          </p:cNvPr>
          <p:cNvSpPr>
            <a:spLocks noGrp="1"/>
          </p:cNvSpPr>
          <p:nvPr>
            <p:ph type="body" sz="half" idx="2"/>
          </p:nvPr>
        </p:nvSpPr>
        <p:spPr>
          <a:xfrm>
            <a:off x="376149" y="1090456"/>
            <a:ext cx="3938274" cy="4881563"/>
          </a:xfrm>
        </p:spPr>
        <p:txBody>
          <a:bodyPr>
            <a:normAutofit/>
          </a:bodyPr>
          <a:lstStyle/>
          <a:p>
            <a:r>
              <a:rPr lang="en-US" sz="2800" dirty="0" smtClean="0">
                <a:latin typeface="Times New Roman" panose="02020603050405020304" pitchFamily="18" charset="0"/>
                <a:cs typeface="Times New Roman" panose="02020603050405020304" pitchFamily="18" charset="0"/>
              </a:rPr>
              <a:t>Sample of paired </a:t>
            </a:r>
            <a:r>
              <a:rPr lang="en-US" sz="2800" dirty="0">
                <a:latin typeface="Times New Roman" panose="02020603050405020304" pitchFamily="18" charset="0"/>
                <a:cs typeface="Times New Roman" panose="02020603050405020304" pitchFamily="18" charset="0"/>
              </a:rPr>
              <a:t>pre-post TOSRA survey results </a:t>
            </a:r>
            <a:r>
              <a:rPr lang="en-US" sz="2800" dirty="0" smtClean="0">
                <a:latin typeface="Times New Roman" panose="02020603050405020304" pitchFamily="18" charset="0"/>
                <a:cs typeface="Times New Roman" panose="02020603050405020304" pitchFamily="18" charset="0"/>
              </a:rPr>
              <a:t>summary from </a:t>
            </a:r>
            <a:r>
              <a:rPr lang="en-US" sz="2800" dirty="0">
                <a:latin typeface="Times New Roman" panose="02020603050405020304" pitchFamily="18" charset="0"/>
                <a:cs typeface="Times New Roman" panose="02020603050405020304" pitchFamily="18" charset="0"/>
              </a:rPr>
              <a:t>2014 - 2017 camp </a:t>
            </a:r>
            <a:r>
              <a:rPr lang="en-US" sz="2800" dirty="0" smtClean="0">
                <a:latin typeface="Times New Roman" panose="02020603050405020304" pitchFamily="18" charset="0"/>
                <a:cs typeface="Times New Roman" panose="02020603050405020304" pitchFamily="18" charset="0"/>
              </a:rPr>
              <a:t>cycles. (N=1141 </a:t>
            </a:r>
            <a:r>
              <a:rPr lang="en-US" sz="2800" dirty="0">
                <a:latin typeface="Times New Roman" panose="02020603050405020304" pitchFamily="18" charset="0"/>
                <a:cs typeface="Times New Roman" panose="02020603050405020304" pitchFamily="18" charset="0"/>
              </a:rPr>
              <a:t>students)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were </a:t>
            </a:r>
            <a:r>
              <a:rPr lang="en-US" sz="2800" dirty="0">
                <a:latin typeface="Times New Roman" panose="02020603050405020304" pitchFamily="18" charset="0"/>
                <a:cs typeface="Times New Roman" panose="02020603050405020304" pitchFamily="18" charset="0"/>
              </a:rPr>
              <a:t>analyzed for race, gender, and school </a:t>
            </a:r>
            <a:r>
              <a:rPr lang="en-US" sz="2800" dirty="0" smtClean="0">
                <a:latin typeface="Times New Roman" panose="02020603050405020304" pitchFamily="18" charset="0"/>
                <a:cs typeface="Times New Roman" panose="02020603050405020304" pitchFamily="18" charset="0"/>
              </a:rPr>
              <a:t>correlations in each of the seven scale categories. </a:t>
            </a:r>
            <a:endParaRPr lang="en-US" sz="28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493" y="253620"/>
            <a:ext cx="7723830" cy="635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003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502277" y="221617"/>
            <a:ext cx="11320529" cy="451201"/>
          </a:xfrm>
        </p:spPr>
        <p:txBody>
          <a:bodyPr>
            <a:noAutofit/>
          </a:bodyPr>
          <a:lstStyle/>
          <a:p>
            <a:r>
              <a:rPr lang="en-US" sz="2400" dirty="0" smtClean="0">
                <a:latin typeface="Times New Roman" panose="02020603050405020304" pitchFamily="18" charset="0"/>
                <a:cs typeface="Times New Roman" panose="02020603050405020304" pitchFamily="18" charset="0"/>
              </a:rPr>
              <a:t>Chi square </a:t>
            </a:r>
            <a:r>
              <a:rPr lang="en-US" sz="2400" dirty="0" smtClean="0">
                <a:latin typeface="Times New Roman" panose="02020603050405020304" pitchFamily="18" charset="0"/>
                <a:cs typeface="Times New Roman" panose="02020603050405020304" pitchFamily="18" charset="0"/>
              </a:rPr>
              <a:t>analysis of the change data </a:t>
            </a:r>
            <a:r>
              <a:rPr lang="en-US" sz="2400" dirty="0" smtClean="0">
                <a:latin typeface="Times New Roman" panose="02020603050405020304" pitchFamily="18" charset="0"/>
                <a:cs typeface="Times New Roman" panose="02020603050405020304" pitchFamily="18" charset="0"/>
              </a:rPr>
              <a:t>was performed using the IBM SPS 25 program</a:t>
            </a:r>
            <a:endParaRPr lang="en-US" sz="2400" dirty="0">
              <a:latin typeface="Times New Roman" panose="02020603050405020304" pitchFamily="18" charset="0"/>
              <a:cs typeface="Times New Roman" panose="02020603050405020304" pitchFamily="18" charset="0"/>
            </a:endParaRP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346" y="957530"/>
            <a:ext cx="6904323" cy="535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01148" y="6540467"/>
            <a:ext cx="1873045" cy="276999"/>
          </a:xfrm>
          <a:prstGeom prst="rect">
            <a:avLst/>
          </a:prstGeom>
          <a:noFill/>
        </p:spPr>
        <p:txBody>
          <a:bodyPr wrap="square" rtlCol="0">
            <a:spAutoFit/>
          </a:bodyPr>
          <a:lstStyle/>
          <a:p>
            <a:r>
              <a:rPr lang="en-US" sz="1200" dirty="0"/>
              <a:t>https://developer.ibm.com</a:t>
            </a:r>
          </a:p>
        </p:txBody>
      </p:sp>
    </p:spTree>
    <p:extLst>
      <p:ext uri="{BB962C8B-B14F-4D97-AF65-F5344CB8AC3E}">
        <p14:creationId xmlns:p14="http://schemas.microsoft.com/office/powerpoint/2010/main" val="2903928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71126FF3-BB57-4C0B-A746-B5E6203AC337}"/>
              </a:ext>
            </a:extLst>
          </p:cNvPr>
          <p:cNvSpPr>
            <a:spLocks noGrp="1"/>
          </p:cNvSpPr>
          <p:nvPr>
            <p:ph type="body" sz="half" idx="2"/>
          </p:nvPr>
        </p:nvSpPr>
        <p:spPr>
          <a:xfrm>
            <a:off x="957775" y="198693"/>
            <a:ext cx="10457477" cy="1143410"/>
          </a:xfrm>
        </p:spPr>
        <p:txBody>
          <a:bodyPr>
            <a:normAutofit/>
          </a:bodyPr>
          <a:lstStyle/>
          <a:p>
            <a:r>
              <a:rPr lang="en-US" sz="2800" dirty="0" smtClean="0">
                <a:latin typeface="Times New Roman" panose="02020603050405020304" pitchFamily="18" charset="0"/>
                <a:cs typeface="Times New Roman" panose="02020603050405020304" pitchFamily="18" charset="0"/>
              </a:rPr>
              <a:t>Chi </a:t>
            </a:r>
            <a:r>
              <a:rPr lang="en-US" sz="2800" dirty="0">
                <a:latin typeface="Times New Roman" panose="02020603050405020304" pitchFamily="18" charset="0"/>
                <a:cs typeface="Times New Roman" panose="02020603050405020304" pitchFamily="18" charset="0"/>
              </a:rPr>
              <a:t>square analysis of different demographic groups revealed only a scattered statistical improvement throughout the data </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p = 0.05).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874" y="1160770"/>
            <a:ext cx="8361771" cy="54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423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54536" y="418953"/>
            <a:ext cx="10619709" cy="1085382"/>
          </a:xfrm>
        </p:spPr>
        <p:txBody>
          <a:bodyPr>
            <a:noAutofit/>
          </a:bodyPr>
          <a:lstStyle/>
          <a:p>
            <a:r>
              <a:rPr lang="en-US" sz="2400" dirty="0">
                <a:latin typeface="Times New Roman" panose="02020603050405020304" pitchFamily="18" charset="0"/>
                <a:cs typeface="Times New Roman" panose="02020603050405020304" pitchFamily="18" charset="0"/>
              </a:rPr>
              <a:t>Histogram representations indicated improved TOSRA attitudes for different demographic </a:t>
            </a:r>
            <a:r>
              <a:rPr lang="en-US" sz="2400" dirty="0" smtClean="0">
                <a:latin typeface="Times New Roman" panose="02020603050405020304" pitchFamily="18" charset="0"/>
                <a:cs typeface="Times New Roman" panose="02020603050405020304" pitchFamily="18" charset="0"/>
              </a:rPr>
              <a:t>groups.</a:t>
            </a:r>
            <a:endParaRPr lang="en-US" sz="24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16" y="1264674"/>
            <a:ext cx="11287410" cy="500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926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6612" y="987424"/>
            <a:ext cx="3932237" cy="4795189"/>
          </a:xfrm>
        </p:spPr>
        <p:txBody>
          <a:bodyPr>
            <a:noAutofit/>
          </a:bodyPr>
          <a:lstStyle/>
          <a:p>
            <a:r>
              <a:rPr lang="en-US" sz="2800" dirty="0">
                <a:latin typeface="Times New Roman" panose="02020603050405020304" pitchFamily="18" charset="0"/>
                <a:cs typeface="Times New Roman" panose="02020603050405020304" pitchFamily="18" charset="0"/>
              </a:rPr>
              <a:t>More research is needed to determine whether the TOSRA provides an appropriate assessment for the </a:t>
            </a:r>
            <a:r>
              <a:rPr lang="en-US" sz="2800" dirty="0" err="1">
                <a:latin typeface="Times New Roman" panose="02020603050405020304" pitchFamily="18" charset="0"/>
                <a:cs typeface="Times New Roman" panose="02020603050405020304" pitchFamily="18" charset="0"/>
              </a:rPr>
              <a:t>leaderSTATE</a:t>
            </a:r>
            <a:r>
              <a:rPr lang="en-US" sz="2800" dirty="0">
                <a:latin typeface="Times New Roman" panose="02020603050405020304" pitchFamily="18" charset="0"/>
                <a:cs typeface="Times New Roman" panose="02020603050405020304" pitchFamily="18" charset="0"/>
              </a:rPr>
              <a:t> STEM camps, and whether the 5-day experience is too limited to result in </a:t>
            </a:r>
            <a:r>
              <a:rPr lang="en-US" sz="2800" dirty="0" smtClean="0">
                <a:latin typeface="Times New Roman" panose="02020603050405020304" pitchFamily="18" charset="0"/>
                <a:cs typeface="Times New Roman" panose="02020603050405020304" pitchFamily="18" charset="0"/>
              </a:rPr>
              <a:t>statistically significant attitudinal changes about science in the camp participants.</a:t>
            </a:r>
            <a:endParaRPr lang="en-US" sz="2800" dirty="0">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6" name="TextBox 5"/>
          <p:cNvSpPr txBox="1"/>
          <p:nvPr/>
        </p:nvSpPr>
        <p:spPr>
          <a:xfrm>
            <a:off x="7611414" y="6462026"/>
            <a:ext cx="1584102"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1318518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785" r="7785"/>
          <a:stretch>
            <a:fillRect/>
          </a:stretch>
        </p:blipFill>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528034" y="901521"/>
            <a:ext cx="4443211" cy="4967467"/>
          </a:xfrm>
        </p:spPr>
        <p:txBody>
          <a:bodyPr>
            <a:noAutofit/>
          </a:bodyPr>
          <a:lstStyle/>
          <a:p>
            <a:r>
              <a:rPr lang="en-US" sz="2800" dirty="0">
                <a:latin typeface="Times New Roman" panose="02020603050405020304" pitchFamily="18" charset="0"/>
                <a:cs typeface="Times New Roman" panose="02020603050405020304" pitchFamily="18" charset="0"/>
              </a:rPr>
              <a:t>The demographics of each camp (N = 6 annually) vary. Camps populated by cadets from the Jackson, MS school system are about 96% African American and 65% female while some camps that host schools from Alabama and Louisiana are closer to a 50/50 split in gender and African American/Caucasian ethnicity. </a:t>
            </a:r>
          </a:p>
        </p:txBody>
      </p:sp>
      <p:sp>
        <p:nvSpPr>
          <p:cNvPr id="4" name="TextBox 3"/>
          <p:cNvSpPr txBox="1"/>
          <p:nvPr/>
        </p:nvSpPr>
        <p:spPr>
          <a:xfrm>
            <a:off x="7698658" y="6386052"/>
            <a:ext cx="1459567" cy="276999"/>
          </a:xfrm>
          <a:prstGeom prst="rect">
            <a:avLst/>
          </a:prstGeom>
          <a:noFill/>
        </p:spPr>
        <p:txBody>
          <a:bodyPr wrap="none" rtlCol="0">
            <a:spAutoFit/>
          </a:bodyPr>
          <a:lstStyle/>
          <a:p>
            <a:r>
              <a:rPr lang="en-US" sz="1200" dirty="0" smtClean="0"/>
              <a:t>Photo- Mark Powers</a:t>
            </a:r>
            <a:endParaRPr lang="en-US" sz="1200" dirty="0"/>
          </a:p>
        </p:txBody>
      </p:sp>
    </p:spTree>
    <p:extLst>
      <p:ext uri="{BB962C8B-B14F-4D97-AF65-F5344CB8AC3E}">
        <p14:creationId xmlns:p14="http://schemas.microsoft.com/office/powerpoint/2010/main" val="2621459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424488" y="360608"/>
            <a:ext cx="4495242" cy="5808372"/>
          </a:xfrm>
        </p:spPr>
        <p:txBody>
          <a:bodyPr>
            <a:noAutofit/>
          </a:bodyPr>
          <a:lstStyle/>
          <a:p>
            <a:r>
              <a:rPr lang="en-US" sz="2800" dirty="0">
                <a:latin typeface="Times New Roman" panose="02020603050405020304" pitchFamily="18" charset="0"/>
                <a:cs typeface="Times New Roman" panose="02020603050405020304" pitchFamily="18" charset="0"/>
              </a:rPr>
              <a:t>Implications for future research</a:t>
            </a:r>
          </a:p>
          <a:p>
            <a:r>
              <a:rPr lang="en-US" sz="2800" dirty="0">
                <a:latin typeface="Times New Roman" panose="02020603050405020304" pitchFamily="18" charset="0"/>
                <a:cs typeface="Times New Roman" panose="02020603050405020304" pitchFamily="18" charset="0"/>
              </a:rPr>
              <a:t>The implications of this study may suggest not so much </a:t>
            </a:r>
            <a:r>
              <a:rPr lang="en-US" sz="2800" dirty="0" smtClean="0">
                <a:latin typeface="Times New Roman" panose="02020603050405020304" pitchFamily="18" charset="0"/>
                <a:cs typeface="Times New Roman" panose="02020603050405020304" pitchFamily="18" charset="0"/>
              </a:rPr>
              <a:t>the need for a </a:t>
            </a:r>
            <a:r>
              <a:rPr lang="en-US" sz="2800" dirty="0">
                <a:latin typeface="Times New Roman" panose="02020603050405020304" pitchFamily="18" charset="0"/>
                <a:cs typeface="Times New Roman" panose="02020603050405020304" pitchFamily="18" charset="0"/>
              </a:rPr>
              <a:t>change in the structure, sequence and methodology of the learning experiences we conduct at </a:t>
            </a:r>
            <a:r>
              <a:rPr lang="en-US" sz="2800" dirty="0" err="1">
                <a:latin typeface="Times New Roman" panose="02020603050405020304" pitchFamily="18" charset="0"/>
                <a:cs typeface="Times New Roman" panose="02020603050405020304" pitchFamily="18" charset="0"/>
              </a:rPr>
              <a:t>leaderSTATE</a:t>
            </a:r>
            <a:r>
              <a:rPr lang="en-US" sz="2800" dirty="0">
                <a:latin typeface="Times New Roman" panose="02020603050405020304" pitchFamily="18" charset="0"/>
                <a:cs typeface="Times New Roman" panose="02020603050405020304" pitchFamily="18" charset="0"/>
              </a:rPr>
              <a:t> STEM, but rather </a:t>
            </a:r>
            <a:r>
              <a:rPr lang="en-US" sz="2800" dirty="0" smtClean="0">
                <a:latin typeface="Times New Roman" panose="02020603050405020304" pitchFamily="18" charset="0"/>
                <a:cs typeface="Times New Roman" panose="02020603050405020304" pitchFamily="18" charset="0"/>
              </a:rPr>
              <a:t>the need for a </a:t>
            </a:r>
            <a:r>
              <a:rPr lang="en-US" sz="2800" dirty="0">
                <a:latin typeface="Times New Roman" panose="02020603050405020304" pitchFamily="18" charset="0"/>
                <a:cs typeface="Times New Roman" panose="02020603050405020304" pitchFamily="18" charset="0"/>
              </a:rPr>
              <a:t>more intentional focus in connecting the TOSRA scales to specific STEM activities that are part of the camp,</a:t>
            </a:r>
          </a:p>
        </p:txBody>
      </p:sp>
      <p:sp>
        <p:nvSpPr>
          <p:cNvPr id="4" name="TextBox 3"/>
          <p:cNvSpPr txBox="1"/>
          <p:nvPr/>
        </p:nvSpPr>
        <p:spPr>
          <a:xfrm>
            <a:off x="7765960" y="6400800"/>
            <a:ext cx="1519707"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2612747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sz="half" idx="1"/>
          </p:nvPr>
        </p:nvSpPr>
        <p:spPr>
          <a:xfrm>
            <a:off x="540914" y="231820"/>
            <a:ext cx="11127346" cy="1648495"/>
          </a:xfrm>
        </p:spPr>
        <p:txBody>
          <a:bodyPr>
            <a:noAutofit/>
          </a:bodyPr>
          <a:lstStyle/>
          <a:p>
            <a:pPr marL="0" indent="0">
              <a:buNone/>
            </a:pPr>
            <a:r>
              <a:rPr lang="en-US" sz="2800" dirty="0" smtClean="0">
                <a:latin typeface="Times New Roman" panose="02020603050405020304" pitchFamily="18" charset="0"/>
                <a:cs typeface="Times New Roman" panose="02020603050405020304" pitchFamily="18" charset="0"/>
              </a:rPr>
              <a:t>Identifying a more appropriate instrument to probe students’ short term changes in attitudes toward science as a result of camp experience may </a:t>
            </a:r>
            <a:r>
              <a:rPr lang="en-US" sz="2800" dirty="0" smtClean="0">
                <a:latin typeface="Times New Roman" panose="02020603050405020304" pitchFamily="18" charset="0"/>
                <a:cs typeface="Times New Roman" panose="02020603050405020304" pitchFamily="18" charset="0"/>
              </a:rPr>
              <a:t>also need to be </a:t>
            </a:r>
            <a:r>
              <a:rPr lang="en-US" sz="2800" dirty="0" smtClean="0">
                <a:latin typeface="Times New Roman" panose="02020603050405020304" pitchFamily="18" charset="0"/>
                <a:cs typeface="Times New Roman" panose="02020603050405020304" pitchFamily="18" charset="0"/>
              </a:rPr>
              <a:t>investigated. A longer term survey when the students return to their home schools in the following year may also be of interest.  </a:t>
            </a:r>
            <a:endParaRPr lang="en-US" sz="2800"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13079" y="1868767"/>
            <a:ext cx="9321084" cy="466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40169" y="6832242"/>
            <a:ext cx="7572777" cy="276999"/>
          </a:xfrm>
          <a:prstGeom prst="rect">
            <a:avLst/>
          </a:prstGeom>
          <a:noFill/>
        </p:spPr>
        <p:txBody>
          <a:bodyPr wrap="square" rtlCol="0">
            <a:spAutoFit/>
          </a:bodyPr>
          <a:lstStyle/>
          <a:p>
            <a:r>
              <a:rPr lang="en-US" sz="1200" dirty="0"/>
              <a:t>https://www.differencebtw.com/wp-content/uploads/2015/08/quantitative-research-vs-qualitative-research-810x405.j</a:t>
            </a:r>
          </a:p>
        </p:txBody>
      </p:sp>
    </p:spTree>
    <p:extLst>
      <p:ext uri="{BB962C8B-B14F-4D97-AF65-F5344CB8AC3E}">
        <p14:creationId xmlns:p14="http://schemas.microsoft.com/office/powerpoint/2010/main" val="1024094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6612" y="987424"/>
            <a:ext cx="3954329" cy="4795189"/>
          </a:xfrm>
        </p:spPr>
        <p:txBody>
          <a:bodyPr>
            <a:noAutofit/>
          </a:bodyPr>
          <a:lstStyle/>
          <a:p>
            <a:r>
              <a:rPr lang="en-US" sz="2800" dirty="0">
                <a:latin typeface="Times New Roman" panose="02020603050405020304" pitchFamily="18" charset="0"/>
                <a:cs typeface="Times New Roman" panose="02020603050405020304" pitchFamily="18" charset="0"/>
              </a:rPr>
              <a:t>Regardless of </a:t>
            </a:r>
            <a:r>
              <a:rPr lang="en-US" sz="2800" dirty="0" smtClean="0">
                <a:latin typeface="Times New Roman" panose="02020603050405020304" pitchFamily="18" charset="0"/>
                <a:cs typeface="Times New Roman" panose="02020603050405020304" pitchFamily="18" charset="0"/>
              </a:rPr>
              <a:t>the survey </a:t>
            </a:r>
            <a:r>
              <a:rPr lang="en-US" sz="2800" dirty="0">
                <a:latin typeface="Times New Roman" panose="02020603050405020304" pitchFamily="18" charset="0"/>
                <a:cs typeface="Times New Roman" panose="02020603050405020304" pitchFamily="18" charset="0"/>
              </a:rPr>
              <a:t>instrument </a:t>
            </a:r>
            <a:r>
              <a:rPr lang="en-US" sz="2800" dirty="0" smtClean="0">
                <a:latin typeface="Times New Roman" panose="02020603050405020304" pitchFamily="18" charset="0"/>
                <a:cs typeface="Times New Roman" panose="02020603050405020304" pitchFamily="18" charset="0"/>
              </a:rPr>
              <a:t>used in future, </a:t>
            </a:r>
            <a:r>
              <a:rPr lang="en-US" sz="2800" dirty="0" err="1">
                <a:latin typeface="Times New Roman" panose="02020603050405020304" pitchFamily="18" charset="0"/>
                <a:cs typeface="Times New Roman" panose="02020603050405020304" pitchFamily="18" charset="0"/>
              </a:rPr>
              <a:t>leaderSTATE</a:t>
            </a:r>
            <a:r>
              <a:rPr lang="en-US" sz="2800" dirty="0">
                <a:latin typeface="Times New Roman" panose="02020603050405020304" pitchFamily="18" charset="0"/>
                <a:cs typeface="Times New Roman" panose="02020603050405020304" pitchFamily="18" charset="0"/>
              </a:rPr>
              <a:t> STEM camps, the surveys might benefit by being condensed to reduce “survey fatigue” that respondents may have experienced with a 70 question survey, administered twice in 5 days. </a:t>
            </a:r>
          </a:p>
          <a:p>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836794" y="6307479"/>
            <a:ext cx="1532586"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1242171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174" y="365126"/>
            <a:ext cx="3579254" cy="510638"/>
          </a:xfrm>
        </p:spPr>
        <p:txBody>
          <a:bodyPr>
            <a:normAutofit fontScale="90000"/>
          </a:bodyPr>
          <a:lstStyle/>
          <a:p>
            <a:r>
              <a:rPr lang="en-US" dirty="0" smtClean="0">
                <a:latin typeface="Times New Roman" panose="02020603050405020304" pitchFamily="18" charset="0"/>
                <a:cs typeface="Times New Roman" panose="02020603050405020304" pitchFamily="18" charset="0"/>
              </a:rPr>
              <a:t>Final Thoughts</a:t>
            </a:r>
            <a:endParaRPr lang="en-US"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 xmlns:a16="http://schemas.microsoft.com/office/drawing/2014/main" id="{4023F946-1754-4D64-A77B-B6DBF7AACC48}"/>
              </a:ext>
            </a:extLst>
          </p:cNvPr>
          <p:cNvSpPr>
            <a:spLocks noGrp="1"/>
          </p:cNvSpPr>
          <p:nvPr>
            <p:ph sz="half" idx="1"/>
          </p:nvPr>
        </p:nvSpPr>
        <p:spPr>
          <a:xfrm>
            <a:off x="748048" y="1052892"/>
            <a:ext cx="5181600" cy="5412302"/>
          </a:xfrm>
        </p:spPr>
        <p:txBody>
          <a:bodyPr>
            <a:noAutofit/>
          </a:bodyPr>
          <a:lstStyle/>
          <a:p>
            <a:r>
              <a:rPr lang="en-US" sz="2800" dirty="0" smtClean="0">
                <a:latin typeface="Times New Roman" panose="02020603050405020304" pitchFamily="18" charset="0"/>
                <a:cs typeface="Times New Roman" panose="02020603050405020304" pitchFamily="18" charset="0"/>
              </a:rPr>
              <a:t>The reflections from the Cadets about the camp and it’s impact on a variety of aspects of their lives is largely positive. </a:t>
            </a:r>
            <a:r>
              <a:rPr lang="en-US" sz="2800" dirty="0">
                <a:latin typeface="Times New Roman" panose="02020603050405020304" pitchFamily="18" charset="0"/>
                <a:cs typeface="Times New Roman" panose="02020603050405020304" pitchFamily="18" charset="0"/>
              </a:rPr>
              <a:t>T</a:t>
            </a:r>
            <a:r>
              <a:rPr lang="en-US" sz="2800" dirty="0" smtClean="0">
                <a:latin typeface="Times New Roman" panose="02020603050405020304" pitchFamily="18" charset="0"/>
                <a:cs typeface="Times New Roman" panose="02020603050405020304" pitchFamily="18" charset="0"/>
              </a:rPr>
              <a:t>he interpretation of the TOSRA data showing positive changes in their responses in many of the TOSRA scale categories is encouraging. The Geoscience department partnership with the camp as the developer and facilitator of </a:t>
            </a:r>
            <a:r>
              <a:rPr lang="en-US" dirty="0" smtClean="0">
                <a:latin typeface="Times New Roman" panose="02020603050405020304" pitchFamily="18" charset="0"/>
                <a:cs typeface="Times New Roman" panose="02020603050405020304" pitchFamily="18" charset="0"/>
              </a:rPr>
              <a:t>the</a:t>
            </a:r>
            <a:r>
              <a:rPr lang="en-US" sz="2800" dirty="0" smtClean="0">
                <a:latin typeface="Times New Roman" panose="02020603050405020304" pitchFamily="18" charset="0"/>
                <a:cs typeface="Times New Roman" panose="02020603050405020304" pitchFamily="18" charset="0"/>
              </a:rPr>
              <a:t> STEM curriculum continues to mature every year. </a:t>
            </a:r>
            <a:endParaRPr lang="en-US" sz="28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6210838" y="627890"/>
            <a:ext cx="5611968" cy="4351338"/>
          </a:xfrm>
        </p:spPr>
        <p:txBody>
          <a:bodyPr>
            <a:noAutofit/>
          </a:bodyPr>
          <a:lstStyle/>
          <a:p>
            <a:r>
              <a:rPr lang="en-US" dirty="0">
                <a:latin typeface="Times New Roman" panose="02020603050405020304" pitchFamily="18" charset="0"/>
                <a:cs typeface="Times New Roman" panose="02020603050405020304" pitchFamily="18" charset="0"/>
              </a:rPr>
              <a:t>Follow-up discussions with selected groups of students, as well as general comments expressed throughout the camps, </a:t>
            </a:r>
            <a:r>
              <a:rPr lang="en-US" dirty="0" smtClean="0">
                <a:latin typeface="Times New Roman" panose="02020603050405020304" pitchFamily="18" charset="0"/>
                <a:cs typeface="Times New Roman" panose="02020603050405020304" pitchFamily="18" charset="0"/>
              </a:rPr>
              <a:t>indicate that the </a:t>
            </a:r>
            <a:r>
              <a:rPr lang="en-US" dirty="0" smtClean="0">
                <a:latin typeface="Times New Roman" panose="02020603050405020304" pitchFamily="18" charset="0"/>
                <a:cs typeface="Times New Roman" panose="02020603050405020304" pitchFamily="18" charset="0"/>
              </a:rPr>
              <a:t>camp </a:t>
            </a:r>
            <a:r>
              <a:rPr lang="en-US" dirty="0" smtClean="0">
                <a:latin typeface="Times New Roman" panose="02020603050405020304" pitchFamily="18" charset="0"/>
                <a:cs typeface="Times New Roman" panose="02020603050405020304" pitchFamily="18" charset="0"/>
              </a:rPr>
              <a:t>is a positive experience. </a:t>
            </a:r>
            <a:r>
              <a:rPr lang="en-US" dirty="0">
                <a:latin typeface="Times New Roman" panose="02020603050405020304" pitchFamily="18" charset="0"/>
                <a:cs typeface="Times New Roman" panose="02020603050405020304" pitchFamily="18" charset="0"/>
              </a:rPr>
              <a:t>In order to probe whether these comments are representative of </a:t>
            </a:r>
            <a:r>
              <a:rPr lang="en-US" dirty="0" err="1">
                <a:latin typeface="Times New Roman" panose="02020603050405020304" pitchFamily="18" charset="0"/>
                <a:cs typeface="Times New Roman" panose="02020603050405020304" pitchFamily="18" charset="0"/>
              </a:rPr>
              <a:t>leaderSTATE</a:t>
            </a:r>
            <a:r>
              <a:rPr lang="en-US" dirty="0">
                <a:latin typeface="Times New Roman" panose="02020603050405020304" pitchFamily="18" charset="0"/>
                <a:cs typeface="Times New Roman" panose="02020603050405020304" pitchFamily="18" charset="0"/>
              </a:rPr>
              <a:t> STEM experiences, in 2018 we included STEM-specific questions in the students’ daily evening </a:t>
            </a:r>
            <a:r>
              <a:rPr lang="en-US" dirty="0" smtClean="0">
                <a:latin typeface="Times New Roman" panose="02020603050405020304" pitchFamily="18" charset="0"/>
                <a:cs typeface="Times New Roman" panose="02020603050405020304" pitchFamily="18" charset="0"/>
              </a:rPr>
              <a:t>reflections which may </a:t>
            </a:r>
            <a:r>
              <a:rPr lang="en-US" dirty="0">
                <a:latin typeface="Times New Roman" panose="02020603050405020304" pitchFamily="18" charset="0"/>
                <a:cs typeface="Times New Roman" panose="02020603050405020304" pitchFamily="18" charset="0"/>
              </a:rPr>
              <a:t>provide a data source to help us unpack the effects of the </a:t>
            </a:r>
            <a:r>
              <a:rPr lang="en-US" dirty="0" err="1">
                <a:latin typeface="Times New Roman" panose="02020603050405020304" pitchFamily="18" charset="0"/>
                <a:cs typeface="Times New Roman" panose="02020603050405020304" pitchFamily="18" charset="0"/>
              </a:rPr>
              <a:t>leaderSTATE</a:t>
            </a:r>
            <a:r>
              <a:rPr lang="en-US" dirty="0">
                <a:latin typeface="Times New Roman" panose="02020603050405020304" pitchFamily="18" charset="0"/>
                <a:cs typeface="Times New Roman" panose="02020603050405020304" pitchFamily="18" charset="0"/>
              </a:rPr>
              <a:t> STEM camps on participants’ science attitudes</a:t>
            </a:r>
          </a:p>
        </p:txBody>
      </p:sp>
    </p:spTree>
    <p:extLst>
      <p:ext uri="{BB962C8B-B14F-4D97-AF65-F5344CB8AC3E}">
        <p14:creationId xmlns:p14="http://schemas.microsoft.com/office/powerpoint/2010/main" val="3801600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39788" y="1038386"/>
            <a:ext cx="4343400" cy="5770536"/>
          </a:xfrm>
        </p:spPr>
        <p:txBody>
          <a:bodyPr>
            <a:normAutofit fontScale="92500" lnSpcReduction="20000"/>
          </a:bodyPr>
          <a:lstStyle/>
          <a:p>
            <a:r>
              <a:rPr lang="en-US" sz="3000" dirty="0">
                <a:latin typeface="Times New Roman" panose="02020603050405020304" pitchFamily="18" charset="0"/>
                <a:cs typeface="Times New Roman" panose="02020603050405020304" pitchFamily="18" charset="0"/>
              </a:rPr>
              <a:t>Each of the </a:t>
            </a:r>
            <a:r>
              <a:rPr lang="en-US" sz="3000" dirty="0" smtClean="0">
                <a:latin typeface="Times New Roman" panose="02020603050405020304" pitchFamily="18" charset="0"/>
                <a:cs typeface="Times New Roman" panose="02020603050405020304" pitchFamily="18" charset="0"/>
              </a:rPr>
              <a:t>six, week long </a:t>
            </a:r>
            <a:r>
              <a:rPr lang="en-US" sz="3000" dirty="0">
                <a:latin typeface="Times New Roman" panose="02020603050405020304" pitchFamily="18" charset="0"/>
                <a:cs typeface="Times New Roman" panose="02020603050405020304" pitchFamily="18" charset="0"/>
              </a:rPr>
              <a:t>camps </a:t>
            </a:r>
            <a:r>
              <a:rPr lang="en-US" sz="3000" dirty="0" smtClean="0">
                <a:latin typeface="Times New Roman" panose="02020603050405020304" pitchFamily="18" charset="0"/>
                <a:cs typeface="Times New Roman" panose="02020603050405020304" pitchFamily="18" charset="0"/>
              </a:rPr>
              <a:t>enroll </a:t>
            </a:r>
            <a:r>
              <a:rPr lang="en-US" sz="3000" dirty="0">
                <a:latin typeface="Times New Roman" panose="02020603050405020304" pitchFamily="18" charset="0"/>
                <a:cs typeface="Times New Roman" panose="02020603050405020304" pitchFamily="18" charset="0"/>
              </a:rPr>
              <a:t>up to 65 students with a potential 390 students impacted each summer. The core grade level for the students in the camps is rising juniors; inclusion of some sophomores and seniors form smaller percentages of the population.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Aggregate totals for the four camp years in the category of race shows that the two major groups, African American and white, comprise 70% and 30% respectively of the attendee population.</a:t>
            </a:r>
          </a:p>
          <a:p>
            <a:r>
              <a:rPr lang="en-US" sz="1500" dirty="0">
                <a:latin typeface="Times New Roman" panose="02020603050405020304" pitchFamily="18" charset="0"/>
                <a:cs typeface="Times New Roman" panose="02020603050405020304" pitchFamily="18" charset="0"/>
              </a:rPr>
              <a:t>Males made up 40% and females made up 60 % of the total population. </a:t>
            </a:r>
          </a:p>
        </p:txBody>
      </p:sp>
      <p:graphicFrame>
        <p:nvGraphicFramePr>
          <p:cNvPr id="6" name="Object 5">
            <a:extLst>
              <a:ext uri="{FF2B5EF4-FFF2-40B4-BE49-F238E27FC236}">
                <a16:creationId xmlns="" xmlns:a16="http://schemas.microsoft.com/office/drawing/2014/main" id="{19221868-1AC1-408A-BE8E-776790D8AA11}"/>
              </a:ext>
            </a:extLst>
          </p:cNvPr>
          <p:cNvGraphicFramePr>
            <a:graphicFrameLocks noChangeAspect="1"/>
          </p:cNvGraphicFramePr>
          <p:nvPr>
            <p:extLst>
              <p:ext uri="{D42A27DB-BD31-4B8C-83A1-F6EECF244321}">
                <p14:modId xmlns:p14="http://schemas.microsoft.com/office/powerpoint/2010/main" val="2223041634"/>
              </p:ext>
            </p:extLst>
          </p:nvPr>
        </p:nvGraphicFramePr>
        <p:xfrm>
          <a:off x="5721448" y="186950"/>
          <a:ext cx="5843780" cy="6406845"/>
        </p:xfrm>
        <a:graphic>
          <a:graphicData uri="http://schemas.openxmlformats.org/presentationml/2006/ole">
            <mc:AlternateContent xmlns:mc="http://schemas.openxmlformats.org/markup-compatibility/2006">
              <mc:Choice xmlns:v="urn:schemas-microsoft-com:vml" Requires="v">
                <p:oleObj spid="_x0000_s1063" name="Document" r:id="rId3" imgW="5936098" imgH="7347670" progId="Word.Document.12">
                  <p:embed/>
                </p:oleObj>
              </mc:Choice>
              <mc:Fallback>
                <p:oleObj name="Document" r:id="rId3" imgW="5936098" imgH="7347670" progId="Word.Document.12">
                  <p:embed/>
                  <p:pic>
                    <p:nvPicPr>
                      <p:cNvPr id="0" name=""/>
                      <p:cNvPicPr/>
                      <p:nvPr/>
                    </p:nvPicPr>
                    <p:blipFill>
                      <a:blip r:embed="rId4"/>
                      <a:stretch>
                        <a:fillRect/>
                      </a:stretch>
                    </p:blipFill>
                    <p:spPr>
                      <a:xfrm>
                        <a:off x="5721448" y="186950"/>
                        <a:ext cx="5843780" cy="6406845"/>
                      </a:xfrm>
                      <a:prstGeom prst="rect">
                        <a:avLst/>
                      </a:prstGeom>
                    </p:spPr>
                  </p:pic>
                </p:oleObj>
              </mc:Fallback>
            </mc:AlternateContent>
          </a:graphicData>
        </a:graphic>
      </p:graphicFrame>
    </p:spTree>
    <p:extLst>
      <p:ext uri="{BB962C8B-B14F-4D97-AF65-F5344CB8AC3E}">
        <p14:creationId xmlns:p14="http://schemas.microsoft.com/office/powerpoint/2010/main" val="2778159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2ECCE59-F125-4D47-A0CF-D5CCF094EB57}"/>
              </a:ext>
            </a:extLst>
          </p:cNvPr>
          <p:cNvSpPr>
            <a:spLocks noGrp="1"/>
          </p:cNvSpPr>
          <p:nvPr>
            <p:ph type="title"/>
          </p:nvPr>
        </p:nvSpPr>
        <p:spPr>
          <a:xfrm>
            <a:off x="631065" y="987423"/>
            <a:ext cx="4552123" cy="5310138"/>
          </a:xfrm>
        </p:spPr>
        <p:txBody>
          <a:bodyPr>
            <a:noAutofit/>
          </a:bodyPr>
          <a:lstStyle/>
          <a:p>
            <a:r>
              <a:rPr lang="en-US" sz="2800" dirty="0" err="1">
                <a:latin typeface="Times New Roman" panose="02020603050405020304" pitchFamily="18" charset="0"/>
                <a:cs typeface="Times New Roman" panose="02020603050405020304" pitchFamily="18" charset="0"/>
              </a:rPr>
              <a:t>LeaderSTATE</a:t>
            </a:r>
            <a:r>
              <a:rPr lang="en-US" sz="2800" dirty="0">
                <a:latin typeface="Times New Roman" panose="02020603050405020304" pitchFamily="18" charset="0"/>
                <a:cs typeface="Times New Roman" panose="02020603050405020304" pitchFamily="18" charset="0"/>
              </a:rPr>
              <a:t> STEM offers 5-day summer camps (N=6) for over 300 students annually. The camps’ geosciences STEM component goal is to create an increased awareness of science and opportunities in geoscience careers through a variety of activities.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 program is administered by MSU’s Office of Student Leadership and Community Engagement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634" y="1148991"/>
            <a:ext cx="6730814" cy="514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868263" y="6459171"/>
            <a:ext cx="2492477" cy="276999"/>
          </a:xfrm>
          <a:prstGeom prst="rect">
            <a:avLst/>
          </a:prstGeom>
          <a:noFill/>
        </p:spPr>
        <p:txBody>
          <a:bodyPr wrap="square" rtlCol="0">
            <a:spAutoFit/>
          </a:bodyPr>
          <a:lstStyle/>
          <a:p>
            <a:r>
              <a:rPr lang="en-US" sz="1200" dirty="0"/>
              <a:t> </a:t>
            </a:r>
            <a:r>
              <a:rPr lang="en-US" sz="1200" dirty="0" smtClean="0"/>
              <a:t> </a:t>
            </a:r>
            <a:r>
              <a:rPr lang="en-US" sz="1200" dirty="0"/>
              <a:t>http://leaderstate.msstate.edu/life/</a:t>
            </a:r>
          </a:p>
        </p:txBody>
      </p:sp>
    </p:spTree>
    <p:extLst>
      <p:ext uri="{BB962C8B-B14F-4D97-AF65-F5344CB8AC3E}">
        <p14:creationId xmlns:p14="http://schemas.microsoft.com/office/powerpoint/2010/main" val="2128879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F7207E-FDC8-44B2-997B-AA3438871464}"/>
              </a:ext>
            </a:extLst>
          </p:cNvPr>
          <p:cNvSpPr>
            <a:spLocks noGrp="1"/>
          </p:cNvSpPr>
          <p:nvPr>
            <p:ph type="title"/>
          </p:nvPr>
        </p:nvSpPr>
        <p:spPr>
          <a:xfrm>
            <a:off x="425003" y="399246"/>
            <a:ext cx="4758185" cy="5805562"/>
          </a:xfrm>
        </p:spPr>
        <p:txBody>
          <a:bodyPr>
            <a:normAutofit fontScale="90000"/>
          </a:bodyPr>
          <a:lstStyle/>
          <a:p>
            <a:r>
              <a:rPr lang="en-US" sz="3100" dirty="0">
                <a:solidFill>
                  <a:srgbClr val="3A3E56"/>
                </a:solidFill>
                <a:latin typeface="Times New Roman" panose="02020603050405020304" pitchFamily="18" charset="0"/>
                <a:cs typeface="Times New Roman" panose="02020603050405020304" pitchFamily="18" charset="0"/>
              </a:rPr>
              <a:t>The camp offers a three prong approach to developing personal growth with activities related to personal fitness, leadership and STEM awareness and career opportunities.  STEM learning is enhanced by learning </a:t>
            </a:r>
            <a:r>
              <a:rPr lang="en-US" sz="3100" dirty="0" smtClean="0">
                <a:solidFill>
                  <a:srgbClr val="3A3E56"/>
                </a:solidFill>
                <a:latin typeface="Times New Roman" panose="02020603050405020304" pitchFamily="18" charset="0"/>
                <a:cs typeface="Times New Roman" panose="02020603050405020304" pitchFamily="18" charset="0"/>
              </a:rPr>
              <a:t>activities that drill down into concepts that the Cadets may already have some familiarity with to build deeper understanding of the how and why of STEM learning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a:xfrm>
            <a:off x="5427886" y="1013183"/>
            <a:ext cx="6172200" cy="4873625"/>
          </a:xfrm>
        </p:spPr>
      </p:pic>
      <p:sp>
        <p:nvSpPr>
          <p:cNvPr id="3" name="TextBox 2"/>
          <p:cNvSpPr txBox="1"/>
          <p:nvPr/>
        </p:nvSpPr>
        <p:spPr>
          <a:xfrm>
            <a:off x="7772400" y="6452674"/>
            <a:ext cx="1710813" cy="276999"/>
          </a:xfrm>
          <a:prstGeom prst="rect">
            <a:avLst/>
          </a:prstGeom>
          <a:noFill/>
        </p:spPr>
        <p:txBody>
          <a:bodyPr wrap="square" rtlCol="0">
            <a:spAutoFit/>
          </a:bodyPr>
          <a:lstStyle/>
          <a:p>
            <a:r>
              <a:rPr lang="en-US" sz="1200" dirty="0"/>
              <a:t>Photo- Mark Powers</a:t>
            </a:r>
          </a:p>
        </p:txBody>
      </p:sp>
    </p:spTree>
    <p:extLst>
      <p:ext uri="{BB962C8B-B14F-4D97-AF65-F5344CB8AC3E}">
        <p14:creationId xmlns:p14="http://schemas.microsoft.com/office/powerpoint/2010/main" val="1802923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788272" y="781818"/>
            <a:ext cx="4343400" cy="4881563"/>
          </a:xfrm>
        </p:spPr>
        <p:txBody>
          <a:bodyPr>
            <a:noAutofit/>
          </a:bodyPr>
          <a:lstStyle/>
          <a:p>
            <a:r>
              <a:rPr lang="en-US" sz="2800" dirty="0">
                <a:solidFill>
                  <a:srgbClr val="3A3E56"/>
                </a:solidFill>
                <a:latin typeface="Times New Roman" panose="02020603050405020304" pitchFamily="18" charset="0"/>
                <a:cs typeface="Times New Roman" panose="02020603050405020304" pitchFamily="18" charset="0"/>
              </a:rPr>
              <a:t>A partnership with the Geoscience department has been in place since 2016 which has evolved quickly in regards to the activities and methodologies that are presented to the cadets. The curriculum that has been developed by the Geoscience department is allied with the National Standards described in the Next Generation Science </a:t>
            </a:r>
            <a:r>
              <a:rPr lang="en-US" sz="2800" dirty="0" smtClean="0">
                <a:solidFill>
                  <a:srgbClr val="3A3E56"/>
                </a:solidFill>
                <a:latin typeface="Times New Roman" panose="02020603050405020304" pitchFamily="18" charset="0"/>
                <a:cs typeface="Times New Roman" panose="02020603050405020304" pitchFamily="18" charset="0"/>
              </a:rPr>
              <a:t>Standards. </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808" y="709920"/>
            <a:ext cx="5996926" cy="495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85049" y="6099236"/>
            <a:ext cx="4744065" cy="369332"/>
          </a:xfrm>
          <a:prstGeom prst="rect">
            <a:avLst/>
          </a:prstGeom>
          <a:noFill/>
        </p:spPr>
        <p:txBody>
          <a:bodyPr wrap="square" rtlCol="0">
            <a:spAutoFit/>
          </a:bodyPr>
          <a:lstStyle/>
          <a:p>
            <a:r>
              <a:rPr lang="en-US" sz="1200" dirty="0"/>
              <a:t>https://images-na.ssl-images-amazon.com/images</a:t>
            </a:r>
            <a:r>
              <a:rPr lang="en-US" dirty="0"/>
              <a:t>/</a:t>
            </a:r>
          </a:p>
        </p:txBody>
      </p:sp>
      <p:sp>
        <p:nvSpPr>
          <p:cNvPr id="2" name="TextBox 1"/>
          <p:cNvSpPr txBox="1"/>
          <p:nvPr/>
        </p:nvSpPr>
        <p:spPr>
          <a:xfrm>
            <a:off x="6713839" y="6488977"/>
            <a:ext cx="2932437" cy="276999"/>
          </a:xfrm>
          <a:prstGeom prst="rect">
            <a:avLst/>
          </a:prstGeom>
          <a:noFill/>
        </p:spPr>
        <p:txBody>
          <a:bodyPr wrap="square" rtlCol="0">
            <a:spAutoFit/>
          </a:bodyPr>
          <a:lstStyle/>
          <a:p>
            <a:r>
              <a:rPr lang="en-US" sz="1200" dirty="0">
                <a:solidFill>
                  <a:srgbClr val="3A3E56"/>
                </a:solidFill>
              </a:rPr>
              <a:t>(Next Generation Science Standards, 2013).</a:t>
            </a:r>
          </a:p>
        </p:txBody>
      </p:sp>
    </p:spTree>
    <p:extLst>
      <p:ext uri="{BB962C8B-B14F-4D97-AF65-F5344CB8AC3E}">
        <p14:creationId xmlns:p14="http://schemas.microsoft.com/office/powerpoint/2010/main" val="279377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803929" y="987424"/>
            <a:ext cx="4332847" cy="4933763"/>
          </a:xfrm>
        </p:spPr>
        <p:txBody>
          <a:bodyPr>
            <a:noAutofit/>
          </a:bodyPr>
          <a:lstStyle/>
          <a:p>
            <a:r>
              <a:rPr lang="en-US" sz="2800" dirty="0">
                <a:solidFill>
                  <a:srgbClr val="3A3E56"/>
                </a:solidFill>
                <a:latin typeface="Times New Roman" panose="02020603050405020304" pitchFamily="18" charset="0"/>
                <a:cs typeface="Times New Roman" panose="02020603050405020304" pitchFamily="18" charset="0"/>
              </a:rPr>
              <a:t>Activities and experiences during the camps explore geosciences fields of study and career opportunities. Industry tours are used to showcase potentially rewarding careers in industry, academia, research, and government that are related to STEM education.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72" y="523807"/>
            <a:ext cx="5761081" cy="576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37927" y="6465194"/>
            <a:ext cx="2962140" cy="276999"/>
          </a:xfrm>
          <a:prstGeom prst="rect">
            <a:avLst/>
          </a:prstGeom>
          <a:noFill/>
        </p:spPr>
        <p:txBody>
          <a:bodyPr wrap="square" rtlCol="0">
            <a:spAutoFit/>
          </a:bodyPr>
          <a:lstStyle/>
          <a:p>
            <a:r>
              <a:rPr lang="en-US" sz="1200" dirty="0"/>
              <a:t>https://www.georgiascienceteacher.org</a:t>
            </a:r>
          </a:p>
        </p:txBody>
      </p:sp>
    </p:spTree>
    <p:extLst>
      <p:ext uri="{BB962C8B-B14F-4D97-AF65-F5344CB8AC3E}">
        <p14:creationId xmlns:p14="http://schemas.microsoft.com/office/powerpoint/2010/main" val="3696567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4023F946-1754-4D64-A77B-B6DBF7AACC48}"/>
              </a:ext>
            </a:extLst>
          </p:cNvPr>
          <p:cNvSpPr>
            <a:spLocks noGrp="1"/>
          </p:cNvSpPr>
          <p:nvPr>
            <p:ph type="body" sz="half" idx="2"/>
          </p:nvPr>
        </p:nvSpPr>
        <p:spPr>
          <a:xfrm>
            <a:off x="799447" y="954740"/>
            <a:ext cx="4158919" cy="4906309"/>
          </a:xfrm>
        </p:spPr>
        <p:txBody>
          <a:bodyPr>
            <a:normAutofit/>
          </a:bodyPr>
          <a:lstStyle/>
          <a:p>
            <a:r>
              <a:rPr lang="en-US" sz="2800" dirty="0">
                <a:solidFill>
                  <a:srgbClr val="3A3E56"/>
                </a:solidFill>
                <a:latin typeface="Times New Roman" panose="02020603050405020304" pitchFamily="18" charset="0"/>
                <a:cs typeface="Times New Roman" panose="02020603050405020304" pitchFamily="18" charset="0"/>
              </a:rPr>
              <a:t>Students also construct deeper understanding of selected </a:t>
            </a:r>
            <a:r>
              <a:rPr lang="en-US" sz="2800" dirty="0" smtClean="0">
                <a:solidFill>
                  <a:srgbClr val="3A3E56"/>
                </a:solidFill>
                <a:latin typeface="Times New Roman" panose="02020603050405020304" pitchFamily="18" charset="0"/>
                <a:cs typeface="Times New Roman" panose="02020603050405020304" pitchFamily="18" charset="0"/>
              </a:rPr>
              <a:t>geoscience </a:t>
            </a:r>
            <a:r>
              <a:rPr lang="en-US" sz="2800" dirty="0">
                <a:solidFill>
                  <a:srgbClr val="3A3E56"/>
                </a:solidFill>
                <a:latin typeface="Times New Roman" panose="02020603050405020304" pitchFamily="18" charset="0"/>
                <a:cs typeface="Times New Roman" panose="02020603050405020304" pitchFamily="18" charset="0"/>
              </a:rPr>
              <a:t>phenomena by using constructivist methods that are intended to build a desire for engagement in the general process of science learning. </a:t>
            </a:r>
          </a:p>
        </p:txBody>
      </p:sp>
      <p:sp>
        <p:nvSpPr>
          <p:cNvPr id="2" name="TextBox 1"/>
          <p:cNvSpPr txBox="1"/>
          <p:nvPr/>
        </p:nvSpPr>
        <p:spPr>
          <a:xfrm>
            <a:off x="5235677" y="6209071"/>
            <a:ext cx="5987846" cy="276999"/>
          </a:xfrm>
          <a:prstGeom prst="rect">
            <a:avLst/>
          </a:prstGeom>
          <a:noFill/>
        </p:spPr>
        <p:txBody>
          <a:bodyPr wrap="square" rtlCol="0">
            <a:spAutoFit/>
          </a:bodyPr>
          <a:lstStyle/>
          <a:p>
            <a:r>
              <a:rPr lang="en-US" sz="1200" dirty="0"/>
              <a:t>https://www.boreal.com/store/product/8871672/dew-point-relative-humidity-lab-in-c-and-f</a:t>
            </a:r>
          </a:p>
        </p:txBody>
      </p:sp>
      <p:pic>
        <p:nvPicPr>
          <p:cNvPr id="8195"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241" b="7241"/>
          <a:stretch>
            <a:fillRect/>
          </a:stretch>
        </p:blipFill>
        <p:spPr bwMode="auto">
          <a:xfrm>
            <a:off x="5183188" y="943180"/>
            <a:ext cx="6172200"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976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4403</TotalTime>
  <Words>1729</Words>
  <Application>Microsoft Office PowerPoint</Application>
  <PresentationFormat>Custom</PresentationFormat>
  <Paragraphs>68</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Document</vt:lpstr>
      <vt:lpstr>EVALUATION OF THE EFFECTIVENESS OF A 5-DAY UNIVERSITY BASED STEM ACADEMIC LEADERSHIP SUMMER CAMP FOR UNDERREPRESENTED HIGH SCHOOL JROTC STUDENTS USING THE TOSRA SURVEY INSTRUMENT</vt:lpstr>
      <vt:lpstr>PowerPoint Presentation</vt:lpstr>
      <vt:lpstr>PowerPoint Presentation</vt:lpstr>
      <vt:lpstr>PowerPoint Presentation</vt:lpstr>
      <vt:lpstr>LeaderSTATE STEM offers 5-day summer camps (N=6) for over 300 students annually. The camps’ geosciences STEM component goal is to create an increased awareness of science and opportunities in geoscience careers through a variety of activities.  The program is administered by MSU’s Office of Student Leadership and Community Engagement</vt:lpstr>
      <vt:lpstr>The camp offers a three prong approach to developing personal growth with activities related to personal fitness, leadership and STEM awareness and career opportunities.  STEM learning is enhanced by learning activities that drill down into concepts that the Cadets may already have some familiarity with to build deeper understanding of the how and why of STEM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TOSRA survey that was used at leaderSTATE was the 1981 iteration of that instrument developed by Barry Fraser for the Australian Council for Educational research. The  handbook for that instrument describes details about  its development and use</vt:lpstr>
      <vt:lpstr>Contents and general scoring guide. </vt:lpstr>
      <vt:lpstr>TOSRA Scale allocation and scoring scheme. The number represents the question and the  (+) or (–)  symbol designates the question as being positive or negative in its connotation.</vt:lpstr>
      <vt:lpstr>PowerPoint Presentation</vt:lpstr>
      <vt:lpstr>PowerPoint Presentation</vt:lpstr>
      <vt:lpstr>Sample TOSRA questions for Social Implications of Science Scale, precamp survey. Spreadsheet organized by grouping positive and negative question types. Data was recoded from alphabetic to numerical values. Totals for each Cadet responder is in the right column.</vt:lpstr>
      <vt:lpstr>Sample TOSRA questions for Social Implications of Science Scale precamp-postcamp change in survey responses. Spreadsheet organized by grouping the positive and negative question types for each of the seven TOSRA Scale categories.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THE EFFECTIVENESS OF A 5-DAY UNIVERSITY BASED STEM ACADEMIC LEADERSHIP SUMMER CAMP FOR UNDERREPRESENTED HIGH SCHOOL JROTC STUDENTS USING THE TOSRA SURVEY INSTRUMENT</dc:title>
  <dc:creator>mpowers</dc:creator>
  <cp:lastModifiedBy>Mark</cp:lastModifiedBy>
  <cp:revision>59</cp:revision>
  <cp:lastPrinted>2018-11-03T02:49:23Z</cp:lastPrinted>
  <dcterms:created xsi:type="dcterms:W3CDTF">2018-10-20T16:43:15Z</dcterms:created>
  <dcterms:modified xsi:type="dcterms:W3CDTF">2018-11-04T01:54:34Z</dcterms:modified>
</cp:coreProperties>
</file>