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65" r:id="rId3"/>
    <p:sldId id="285" r:id="rId4"/>
    <p:sldId id="264" r:id="rId5"/>
    <p:sldId id="267" r:id="rId6"/>
    <p:sldId id="258" r:id="rId7"/>
    <p:sldId id="257" r:id="rId8"/>
    <p:sldId id="286" r:id="rId9"/>
    <p:sldId id="281" r:id="rId10"/>
    <p:sldId id="259" r:id="rId11"/>
    <p:sldId id="268" r:id="rId12"/>
    <p:sldId id="275" r:id="rId13"/>
    <p:sldId id="272" r:id="rId14"/>
    <p:sldId id="273" r:id="rId15"/>
    <p:sldId id="274" r:id="rId16"/>
    <p:sldId id="278" r:id="rId17"/>
    <p:sldId id="280" r:id="rId18"/>
    <p:sldId id="279" r:id="rId19"/>
    <p:sldId id="262" r:id="rId20"/>
    <p:sldId id="270" r:id="rId21"/>
    <p:sldId id="271" r:id="rId22"/>
    <p:sldId id="276" r:id="rId23"/>
    <p:sldId id="261" r:id="rId24"/>
    <p:sldId id="260" r:id="rId25"/>
    <p:sldId id="282" r:id="rId26"/>
    <p:sldId id="283" r:id="rId27"/>
    <p:sldId id="284" r:id="rId2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636" autoAdjust="0"/>
  </p:normalViewPr>
  <p:slideViewPr>
    <p:cSldViewPr>
      <p:cViewPr varScale="1">
        <p:scale>
          <a:sx n="90" d="100"/>
          <a:sy n="90" d="100"/>
        </p:scale>
        <p:origin x="-816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RED\USER\GES\bodenbender\Document\2017%20Summer%20Research\Grainfall%20project%20data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RED\USER\GES\bodenbender\Document\2017%20Summer%20Research\Grainfall%20project%20data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RED\USER\GES\bodenbender\Document\2017%20Summer%20Research\Grainfall%20project%20data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RED\USER\GES\bodenbender\Document\2017%20Summer%20Research\Grainfall%20project%20data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RED\USER\GES\bodenbender\Document\2017%20Summer%20Research\Grainfall%20project%20dat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Cumulative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Grainfall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18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baseline="0" dirty="0">
                <a:latin typeface="Arial" panose="020B0604020202020204" pitchFamily="34" charset="0"/>
                <a:cs typeface="Arial" panose="020B0604020202020204" pitchFamily="34" charset="0"/>
              </a:rPr>
              <a:t>Nov. 17, 2017 to Apr. 23, 2018 - 10 traps</a:t>
            </a:r>
          </a:p>
        </c:rich>
      </c:tx>
      <c:layout>
        <c:manualLayout>
          <c:xMode val="edge"/>
          <c:yMode val="edge"/>
          <c:x val="9.8367091845167232E-2"/>
          <c:y val="3.1114758863611106E-2"/>
        </c:manualLayout>
      </c:layout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'Total grainfall'!$AA$3</c:f>
              <c:strCache>
                <c:ptCount val="1"/>
                <c:pt idx="0">
                  <c:v>Apr 23, 2018</c:v>
                </c:pt>
              </c:strCache>
            </c:strRef>
          </c:tx>
          <c:spPr>
            <a:ln w="28575">
              <a:noFill/>
            </a:ln>
          </c:spPr>
          <c:xVal>
            <c:numRef>
              <c:f>'Total grainfall'!$B$4:$B$13</c:f>
              <c:numCache>
                <c:formatCode>General</c:formatCode>
                <c:ptCount val="10"/>
                <c:pt idx="0">
                  <c:v>1</c:v>
                </c:pt>
                <c:pt idx="1">
                  <c:v>10</c:v>
                </c:pt>
                <c:pt idx="2">
                  <c:v>20</c:v>
                </c:pt>
                <c:pt idx="3">
                  <c:v>35</c:v>
                </c:pt>
                <c:pt idx="4">
                  <c:v>50</c:v>
                </c:pt>
                <c:pt idx="5">
                  <c:v>70</c:v>
                </c:pt>
                <c:pt idx="6">
                  <c:v>90</c:v>
                </c:pt>
                <c:pt idx="7">
                  <c:v>115</c:v>
                </c:pt>
                <c:pt idx="8">
                  <c:v>140</c:v>
                </c:pt>
                <c:pt idx="9">
                  <c:v>165</c:v>
                </c:pt>
              </c:numCache>
            </c:numRef>
          </c:xVal>
          <c:yVal>
            <c:numRef>
              <c:f>'Total grainfall'!$AA$4:$AA$13</c:f>
              <c:numCache>
                <c:formatCode>General</c:formatCode>
                <c:ptCount val="10"/>
                <c:pt idx="0">
                  <c:v>185.7578</c:v>
                </c:pt>
                <c:pt idx="1">
                  <c:v>187.10240000000002</c:v>
                </c:pt>
                <c:pt idx="2">
                  <c:v>133.261</c:v>
                </c:pt>
                <c:pt idx="3">
                  <c:v>115.90700000000002</c:v>
                </c:pt>
                <c:pt idx="4">
                  <c:v>85.027500000000003</c:v>
                </c:pt>
                <c:pt idx="5">
                  <c:v>71.212499999999977</c:v>
                </c:pt>
                <c:pt idx="6">
                  <c:v>53.313899999999997</c:v>
                </c:pt>
                <c:pt idx="7">
                  <c:v>57.645299999999999</c:v>
                </c:pt>
                <c:pt idx="8">
                  <c:v>34.785400000000003</c:v>
                </c:pt>
                <c:pt idx="9">
                  <c:v>28.261699999999998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'Total grainfall'!$AB$3</c:f>
              <c:strCache>
                <c:ptCount val="1"/>
                <c:pt idx="0">
                  <c:v>Feb 27, 2018</c:v>
                </c:pt>
              </c:strCache>
            </c:strRef>
          </c:tx>
          <c:spPr>
            <a:ln w="28575">
              <a:noFill/>
            </a:ln>
          </c:spPr>
          <c:marker>
            <c:spPr>
              <a:solidFill>
                <a:srgbClr val="C00000">
                  <a:alpha val="25000"/>
                </a:srgbClr>
              </a:solidFill>
            </c:spPr>
          </c:marker>
          <c:xVal>
            <c:numRef>
              <c:f>'Total grainfall'!$B$4:$B$13</c:f>
              <c:numCache>
                <c:formatCode>General</c:formatCode>
                <c:ptCount val="10"/>
                <c:pt idx="0">
                  <c:v>1</c:v>
                </c:pt>
                <c:pt idx="1">
                  <c:v>10</c:v>
                </c:pt>
                <c:pt idx="2">
                  <c:v>20</c:v>
                </c:pt>
                <c:pt idx="3">
                  <c:v>35</c:v>
                </c:pt>
                <c:pt idx="4">
                  <c:v>50</c:v>
                </c:pt>
                <c:pt idx="5">
                  <c:v>70</c:v>
                </c:pt>
                <c:pt idx="6">
                  <c:v>90</c:v>
                </c:pt>
                <c:pt idx="7">
                  <c:v>115</c:v>
                </c:pt>
                <c:pt idx="8">
                  <c:v>140</c:v>
                </c:pt>
                <c:pt idx="9">
                  <c:v>165</c:v>
                </c:pt>
              </c:numCache>
            </c:numRef>
          </c:xVal>
          <c:yVal>
            <c:numRef>
              <c:f>'Total grainfall'!$AB$4:$AB$13</c:f>
              <c:numCache>
                <c:formatCode>General</c:formatCode>
                <c:ptCount val="10"/>
                <c:pt idx="0">
                  <c:v>182.72890000000001</c:v>
                </c:pt>
                <c:pt idx="1">
                  <c:v>186.27170000000001</c:v>
                </c:pt>
                <c:pt idx="2">
                  <c:v>132.76609999999999</c:v>
                </c:pt>
                <c:pt idx="3">
                  <c:v>115.63860000000003</c:v>
                </c:pt>
                <c:pt idx="4">
                  <c:v>84.807600000000008</c:v>
                </c:pt>
                <c:pt idx="5">
                  <c:v>71.031799999999976</c:v>
                </c:pt>
                <c:pt idx="6">
                  <c:v>53.235199999999999</c:v>
                </c:pt>
                <c:pt idx="7">
                  <c:v>57.564599999999999</c:v>
                </c:pt>
                <c:pt idx="8">
                  <c:v>34.722000000000001</c:v>
                </c:pt>
                <c:pt idx="9">
                  <c:v>28.154799999999994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'Total grainfall'!$AC$3</c:f>
              <c:strCache>
                <c:ptCount val="1"/>
                <c:pt idx="0">
                  <c:v>Dec 21, 2017</c:v>
                </c:pt>
              </c:strCache>
            </c:strRef>
          </c:tx>
          <c:spPr>
            <a:ln w="28575">
              <a:noFill/>
            </a:ln>
          </c:spPr>
          <c:xVal>
            <c:numRef>
              <c:f>'Total grainfall'!$B$4:$B$13</c:f>
              <c:numCache>
                <c:formatCode>General</c:formatCode>
                <c:ptCount val="10"/>
                <c:pt idx="0">
                  <c:v>1</c:v>
                </c:pt>
                <c:pt idx="1">
                  <c:v>10</c:v>
                </c:pt>
                <c:pt idx="2">
                  <c:v>20</c:v>
                </c:pt>
                <c:pt idx="3">
                  <c:v>35</c:v>
                </c:pt>
                <c:pt idx="4">
                  <c:v>50</c:v>
                </c:pt>
                <c:pt idx="5">
                  <c:v>70</c:v>
                </c:pt>
                <c:pt idx="6">
                  <c:v>90</c:v>
                </c:pt>
                <c:pt idx="7">
                  <c:v>115</c:v>
                </c:pt>
                <c:pt idx="8">
                  <c:v>140</c:v>
                </c:pt>
                <c:pt idx="9">
                  <c:v>165</c:v>
                </c:pt>
              </c:numCache>
            </c:numRef>
          </c:xVal>
          <c:yVal>
            <c:numRef>
              <c:f>'Total grainfall'!$AC$4:$AC$13</c:f>
              <c:numCache>
                <c:formatCode>General</c:formatCode>
                <c:ptCount val="10"/>
                <c:pt idx="0">
                  <c:v>142.1567</c:v>
                </c:pt>
                <c:pt idx="1">
                  <c:v>136.24090000000001</c:v>
                </c:pt>
                <c:pt idx="2">
                  <c:v>95.535700000000006</c:v>
                </c:pt>
                <c:pt idx="3">
                  <c:v>81.491400000000027</c:v>
                </c:pt>
                <c:pt idx="4">
                  <c:v>60.495700000000006</c:v>
                </c:pt>
                <c:pt idx="5">
                  <c:v>51.614999999999988</c:v>
                </c:pt>
                <c:pt idx="6">
                  <c:v>37.602899999999998</c:v>
                </c:pt>
                <c:pt idx="7">
                  <c:v>42.169999999999995</c:v>
                </c:pt>
                <c:pt idx="8">
                  <c:v>24.697800000000001</c:v>
                </c:pt>
                <c:pt idx="9">
                  <c:v>20.133699999999997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'Total grainfall'!$AD$3</c:f>
              <c:strCache>
                <c:ptCount val="1"/>
                <c:pt idx="0">
                  <c:v>Dec 6, 2017</c:v>
                </c:pt>
              </c:strCache>
            </c:strRef>
          </c:tx>
          <c:spPr>
            <a:ln w="28575">
              <a:noFill/>
            </a:ln>
          </c:spPr>
          <c:xVal>
            <c:numRef>
              <c:f>'Total grainfall'!$B$4:$B$13</c:f>
              <c:numCache>
                <c:formatCode>General</c:formatCode>
                <c:ptCount val="10"/>
                <c:pt idx="0">
                  <c:v>1</c:v>
                </c:pt>
                <c:pt idx="1">
                  <c:v>10</c:v>
                </c:pt>
                <c:pt idx="2">
                  <c:v>20</c:v>
                </c:pt>
                <c:pt idx="3">
                  <c:v>35</c:v>
                </c:pt>
                <c:pt idx="4">
                  <c:v>50</c:v>
                </c:pt>
                <c:pt idx="5">
                  <c:v>70</c:v>
                </c:pt>
                <c:pt idx="6">
                  <c:v>90</c:v>
                </c:pt>
                <c:pt idx="7">
                  <c:v>115</c:v>
                </c:pt>
                <c:pt idx="8">
                  <c:v>140</c:v>
                </c:pt>
                <c:pt idx="9">
                  <c:v>165</c:v>
                </c:pt>
              </c:numCache>
            </c:numRef>
          </c:xVal>
          <c:yVal>
            <c:numRef>
              <c:f>'Total grainfall'!$AD$4:$AD$13</c:f>
              <c:numCache>
                <c:formatCode>General</c:formatCode>
                <c:ptCount val="10"/>
                <c:pt idx="0">
                  <c:v>132.35120000000001</c:v>
                </c:pt>
                <c:pt idx="1">
                  <c:v>126.94940000000001</c:v>
                </c:pt>
                <c:pt idx="2">
                  <c:v>89.185600000000008</c:v>
                </c:pt>
                <c:pt idx="3">
                  <c:v>76.613100000000017</c:v>
                </c:pt>
                <c:pt idx="4">
                  <c:v>56.981000000000009</c:v>
                </c:pt>
                <c:pt idx="5">
                  <c:v>49.142699999999991</c:v>
                </c:pt>
                <c:pt idx="6">
                  <c:v>35.817699999999995</c:v>
                </c:pt>
                <c:pt idx="7">
                  <c:v>40.747799999999998</c:v>
                </c:pt>
                <c:pt idx="8">
                  <c:v>23.787800000000004</c:v>
                </c:pt>
                <c:pt idx="9">
                  <c:v>19.4315</c:v>
                </c:pt>
              </c:numCache>
            </c:numRef>
          </c:yVal>
          <c:smooth val="0"/>
        </c:ser>
        <c:ser>
          <c:idx val="4"/>
          <c:order val="4"/>
          <c:tx>
            <c:strRef>
              <c:f>'Total grainfall'!$AE$3</c:f>
              <c:strCache>
                <c:ptCount val="1"/>
                <c:pt idx="0">
                  <c:v>Dec 4, 2017</c:v>
                </c:pt>
              </c:strCache>
            </c:strRef>
          </c:tx>
          <c:spPr>
            <a:ln w="28575">
              <a:noFill/>
            </a:ln>
          </c:spPr>
          <c:xVal>
            <c:numRef>
              <c:f>'Total grainfall'!$B$4:$B$13</c:f>
              <c:numCache>
                <c:formatCode>General</c:formatCode>
                <c:ptCount val="10"/>
                <c:pt idx="0">
                  <c:v>1</c:v>
                </c:pt>
                <c:pt idx="1">
                  <c:v>10</c:v>
                </c:pt>
                <c:pt idx="2">
                  <c:v>20</c:v>
                </c:pt>
                <c:pt idx="3">
                  <c:v>35</c:v>
                </c:pt>
                <c:pt idx="4">
                  <c:v>50</c:v>
                </c:pt>
                <c:pt idx="5">
                  <c:v>70</c:v>
                </c:pt>
                <c:pt idx="6">
                  <c:v>90</c:v>
                </c:pt>
                <c:pt idx="7">
                  <c:v>115</c:v>
                </c:pt>
                <c:pt idx="8">
                  <c:v>140</c:v>
                </c:pt>
                <c:pt idx="9">
                  <c:v>165</c:v>
                </c:pt>
              </c:numCache>
            </c:numRef>
          </c:xVal>
          <c:yVal>
            <c:numRef>
              <c:f>'Total grainfall'!$AE$4:$AE$13</c:f>
              <c:numCache>
                <c:formatCode>General</c:formatCode>
                <c:ptCount val="10"/>
                <c:pt idx="0">
                  <c:v>3.7472999999999974</c:v>
                </c:pt>
                <c:pt idx="1">
                  <c:v>3.3740999999999985</c:v>
                </c:pt>
                <c:pt idx="2">
                  <c:v>2.4573000000000036</c:v>
                </c:pt>
                <c:pt idx="3">
                  <c:v>1.9952000000000059</c:v>
                </c:pt>
                <c:pt idx="4">
                  <c:v>1.493700000000004</c:v>
                </c:pt>
                <c:pt idx="5">
                  <c:v>1.0403000000000002</c:v>
                </c:pt>
                <c:pt idx="6">
                  <c:v>0.71560000000000024</c:v>
                </c:pt>
                <c:pt idx="7">
                  <c:v>0.54699999999999527</c:v>
                </c:pt>
                <c:pt idx="8">
                  <c:v>0.3348000000000031</c:v>
                </c:pt>
                <c:pt idx="9">
                  <c:v>0.2264999999999997</c:v>
                </c:pt>
              </c:numCache>
            </c:numRef>
          </c:yVal>
          <c:smooth val="0"/>
        </c:ser>
        <c:ser>
          <c:idx val="5"/>
          <c:order val="5"/>
          <c:tx>
            <c:strRef>
              <c:f>'Total grainfall'!$AF$3</c:f>
              <c:strCache>
                <c:ptCount val="1"/>
                <c:pt idx="0">
                  <c:v>Nov 21, 2017</c:v>
                </c:pt>
              </c:strCache>
            </c:strRef>
          </c:tx>
          <c:spPr>
            <a:ln w="28575">
              <a:noFill/>
            </a:ln>
          </c:spPr>
          <c:xVal>
            <c:numRef>
              <c:f>'Total grainfall'!$B$4:$B$13</c:f>
              <c:numCache>
                <c:formatCode>General</c:formatCode>
                <c:ptCount val="10"/>
                <c:pt idx="0">
                  <c:v>1</c:v>
                </c:pt>
                <c:pt idx="1">
                  <c:v>10</c:v>
                </c:pt>
                <c:pt idx="2">
                  <c:v>20</c:v>
                </c:pt>
                <c:pt idx="3">
                  <c:v>35</c:v>
                </c:pt>
                <c:pt idx="4">
                  <c:v>50</c:v>
                </c:pt>
                <c:pt idx="5">
                  <c:v>70</c:v>
                </c:pt>
                <c:pt idx="6">
                  <c:v>90</c:v>
                </c:pt>
                <c:pt idx="7">
                  <c:v>115</c:v>
                </c:pt>
                <c:pt idx="8">
                  <c:v>140</c:v>
                </c:pt>
                <c:pt idx="9">
                  <c:v>165</c:v>
                </c:pt>
              </c:numCache>
            </c:numRef>
          </c:xVal>
          <c:yVal>
            <c:numRef>
              <c:f>'Total grainfall'!$AF$4:$AF$13</c:f>
              <c:numCache>
                <c:formatCode>General</c:formatCode>
                <c:ptCount val="10"/>
                <c:pt idx="0">
                  <c:v>2.9041999999999977</c:v>
                </c:pt>
                <c:pt idx="1">
                  <c:v>2.6738</c:v>
                </c:pt>
                <c:pt idx="2">
                  <c:v>1.9277000000000015</c:v>
                </c:pt>
                <c:pt idx="3">
                  <c:v>1.6016000000000066</c:v>
                </c:pt>
                <c:pt idx="4">
                  <c:v>1.2302999999999997</c:v>
                </c:pt>
                <c:pt idx="5">
                  <c:v>0.86780000000000079</c:v>
                </c:pt>
                <c:pt idx="6">
                  <c:v>0.61010000000000097</c:v>
                </c:pt>
                <c:pt idx="7">
                  <c:v>0.4659999999999993</c:v>
                </c:pt>
                <c:pt idx="8">
                  <c:v>0.2840000000000007</c:v>
                </c:pt>
                <c:pt idx="9">
                  <c:v>0.18610000000000149</c:v>
                </c:pt>
              </c:numCache>
            </c:numRef>
          </c:yVal>
          <c:smooth val="0"/>
        </c:ser>
        <c:ser>
          <c:idx val="6"/>
          <c:order val="6"/>
          <c:tx>
            <c:strRef>
              <c:f>'Total grainfall'!$AG$3</c:f>
              <c:strCache>
                <c:ptCount val="1"/>
                <c:pt idx="0">
                  <c:v>Nov 17-21, 2017</c:v>
                </c:pt>
              </c:strCache>
            </c:strRef>
          </c:tx>
          <c:spPr>
            <a:ln w="28575">
              <a:noFill/>
            </a:ln>
          </c:spPr>
          <c:xVal>
            <c:numRef>
              <c:f>'Total grainfall'!$B$4:$B$13</c:f>
              <c:numCache>
                <c:formatCode>General</c:formatCode>
                <c:ptCount val="10"/>
                <c:pt idx="0">
                  <c:v>1</c:v>
                </c:pt>
                <c:pt idx="1">
                  <c:v>10</c:v>
                </c:pt>
                <c:pt idx="2">
                  <c:v>20</c:v>
                </c:pt>
                <c:pt idx="3">
                  <c:v>35</c:v>
                </c:pt>
                <c:pt idx="4">
                  <c:v>50</c:v>
                </c:pt>
                <c:pt idx="5">
                  <c:v>70</c:v>
                </c:pt>
                <c:pt idx="6">
                  <c:v>90</c:v>
                </c:pt>
                <c:pt idx="7">
                  <c:v>115</c:v>
                </c:pt>
                <c:pt idx="8">
                  <c:v>140</c:v>
                </c:pt>
                <c:pt idx="9">
                  <c:v>165</c:v>
                </c:pt>
              </c:numCache>
            </c:numRef>
          </c:xVal>
          <c:yVal>
            <c:numRef>
              <c:f>'Total grainfall'!$AG$4:$AG$13</c:f>
              <c:numCache>
                <c:formatCode>General</c:formatCode>
                <c:ptCount val="10"/>
                <c:pt idx="0">
                  <c:v>2.5161999999999978</c:v>
                </c:pt>
                <c:pt idx="1">
                  <c:v>2.2742000000000004</c:v>
                </c:pt>
                <c:pt idx="2">
                  <c:v>1.6563000000000017</c:v>
                </c:pt>
                <c:pt idx="3">
                  <c:v>1.3574000000000055</c:v>
                </c:pt>
                <c:pt idx="4">
                  <c:v>1.0422000000000011</c:v>
                </c:pt>
                <c:pt idx="5">
                  <c:v>0.70770000000000088</c:v>
                </c:pt>
                <c:pt idx="6">
                  <c:v>0.5105000000000004</c:v>
                </c:pt>
                <c:pt idx="7">
                  <c:v>0.39000000000000057</c:v>
                </c:pt>
                <c:pt idx="8">
                  <c:v>0.23029999999999973</c:v>
                </c:pt>
                <c:pt idx="9">
                  <c:v>0.14610000000000056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9464960"/>
        <c:axId val="51631616"/>
      </c:scatterChart>
      <c:valAx>
        <c:axId val="1094649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Distance from toe of lee slope</a:t>
                </a:r>
                <a:r>
                  <a:rPr lang="en-US" sz="1600" baseline="0" dirty="0">
                    <a:latin typeface="Arial" panose="020B0604020202020204" pitchFamily="34" charset="0"/>
                    <a:cs typeface="Arial" panose="020B0604020202020204" pitchFamily="34" charset="0"/>
                  </a:rPr>
                  <a:t> (m)</a:t>
                </a:r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0.2563991196477976"/>
              <c:y val="0.8666666666666667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crossAx val="51631616"/>
        <c:crosses val="autoZero"/>
        <c:crossBetween val="midCat"/>
      </c:valAx>
      <c:valAx>
        <c:axId val="5163161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Mass of sediment (g)</a:t>
                </a:r>
              </a:p>
            </c:rich>
          </c:tx>
          <c:layout>
            <c:manualLayout>
              <c:xMode val="edge"/>
              <c:yMode val="edge"/>
              <c:x val="1.1157599890444668E-2"/>
              <c:y val="0.15234553335556184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crossAx val="109464960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83801990189465425"/>
          <c:y val="0.18688689972385375"/>
          <c:w val="0.15275889552100519"/>
          <c:h val="0.56555609701881726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</c:spPr>
    </c:legend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Cumulative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Grainfall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18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baseline="0" dirty="0">
                <a:latin typeface="Arial" panose="020B0604020202020204" pitchFamily="34" charset="0"/>
                <a:cs typeface="Arial" panose="020B0604020202020204" pitchFamily="34" charset="0"/>
              </a:rPr>
              <a:t>Nov. 17, 2017 to Apr. 23, 2018 - 10 traps</a:t>
            </a:r>
          </a:p>
        </c:rich>
      </c:tx>
      <c:layout>
        <c:manualLayout>
          <c:xMode val="edge"/>
          <c:yMode val="edge"/>
          <c:x val="9.8367091845167232E-2"/>
          <c:y val="3.1114758863611106E-2"/>
        </c:manualLayout>
      </c:layout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'Total grainfall'!$AA$3</c:f>
              <c:strCache>
                <c:ptCount val="1"/>
                <c:pt idx="0">
                  <c:v>Apr 23, 2018</c:v>
                </c:pt>
              </c:strCache>
            </c:strRef>
          </c:tx>
          <c:spPr>
            <a:ln w="28575">
              <a:noFill/>
            </a:ln>
          </c:spPr>
          <c:xVal>
            <c:numRef>
              <c:f>'Total grainfall'!$B$4:$B$13</c:f>
              <c:numCache>
                <c:formatCode>General</c:formatCode>
                <c:ptCount val="10"/>
                <c:pt idx="0">
                  <c:v>1</c:v>
                </c:pt>
                <c:pt idx="1">
                  <c:v>10</c:v>
                </c:pt>
                <c:pt idx="2">
                  <c:v>20</c:v>
                </c:pt>
                <c:pt idx="3">
                  <c:v>35</c:v>
                </c:pt>
                <c:pt idx="4">
                  <c:v>50</c:v>
                </c:pt>
                <c:pt idx="5">
                  <c:v>70</c:v>
                </c:pt>
                <c:pt idx="6">
                  <c:v>90</c:v>
                </c:pt>
                <c:pt idx="7">
                  <c:v>115</c:v>
                </c:pt>
                <c:pt idx="8">
                  <c:v>140</c:v>
                </c:pt>
                <c:pt idx="9">
                  <c:v>165</c:v>
                </c:pt>
              </c:numCache>
            </c:numRef>
          </c:xVal>
          <c:yVal>
            <c:numRef>
              <c:f>'Total grainfall'!$AA$4:$AA$13</c:f>
              <c:numCache>
                <c:formatCode>General</c:formatCode>
                <c:ptCount val="10"/>
                <c:pt idx="0">
                  <c:v>185.7578</c:v>
                </c:pt>
                <c:pt idx="1">
                  <c:v>187.10240000000002</c:v>
                </c:pt>
                <c:pt idx="2">
                  <c:v>133.261</c:v>
                </c:pt>
                <c:pt idx="3">
                  <c:v>115.90700000000002</c:v>
                </c:pt>
                <c:pt idx="4">
                  <c:v>85.027500000000003</c:v>
                </c:pt>
                <c:pt idx="5">
                  <c:v>71.212499999999977</c:v>
                </c:pt>
                <c:pt idx="6">
                  <c:v>53.313899999999997</c:v>
                </c:pt>
                <c:pt idx="7">
                  <c:v>57.645299999999999</c:v>
                </c:pt>
                <c:pt idx="8">
                  <c:v>34.785400000000003</c:v>
                </c:pt>
                <c:pt idx="9">
                  <c:v>28.261699999999998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'Total grainfall'!$AB$3</c:f>
              <c:strCache>
                <c:ptCount val="1"/>
                <c:pt idx="0">
                  <c:v>Feb 27, 2018</c:v>
                </c:pt>
              </c:strCache>
            </c:strRef>
          </c:tx>
          <c:spPr>
            <a:ln w="28575">
              <a:noFill/>
            </a:ln>
          </c:spPr>
          <c:marker>
            <c:spPr>
              <a:solidFill>
                <a:srgbClr val="C00000">
                  <a:alpha val="25000"/>
                </a:srgbClr>
              </a:solidFill>
            </c:spPr>
          </c:marker>
          <c:xVal>
            <c:numRef>
              <c:f>'Total grainfall'!$B$4:$B$13</c:f>
              <c:numCache>
                <c:formatCode>General</c:formatCode>
                <c:ptCount val="10"/>
                <c:pt idx="0">
                  <c:v>1</c:v>
                </c:pt>
                <c:pt idx="1">
                  <c:v>10</c:v>
                </c:pt>
                <c:pt idx="2">
                  <c:v>20</c:v>
                </c:pt>
                <c:pt idx="3">
                  <c:v>35</c:v>
                </c:pt>
                <c:pt idx="4">
                  <c:v>50</c:v>
                </c:pt>
                <c:pt idx="5">
                  <c:v>70</c:v>
                </c:pt>
                <c:pt idx="6">
                  <c:v>90</c:v>
                </c:pt>
                <c:pt idx="7">
                  <c:v>115</c:v>
                </c:pt>
                <c:pt idx="8">
                  <c:v>140</c:v>
                </c:pt>
                <c:pt idx="9">
                  <c:v>165</c:v>
                </c:pt>
              </c:numCache>
            </c:numRef>
          </c:xVal>
          <c:yVal>
            <c:numRef>
              <c:f>'Total grainfall'!$AB$4:$AB$13</c:f>
              <c:numCache>
                <c:formatCode>General</c:formatCode>
                <c:ptCount val="10"/>
                <c:pt idx="0">
                  <c:v>182.72890000000001</c:v>
                </c:pt>
                <c:pt idx="1">
                  <c:v>186.27170000000001</c:v>
                </c:pt>
                <c:pt idx="2">
                  <c:v>132.76609999999999</c:v>
                </c:pt>
                <c:pt idx="3">
                  <c:v>115.63860000000003</c:v>
                </c:pt>
                <c:pt idx="4">
                  <c:v>84.807600000000008</c:v>
                </c:pt>
                <c:pt idx="5">
                  <c:v>71.031799999999976</c:v>
                </c:pt>
                <c:pt idx="6">
                  <c:v>53.235199999999999</c:v>
                </c:pt>
                <c:pt idx="7">
                  <c:v>57.564599999999999</c:v>
                </c:pt>
                <c:pt idx="8">
                  <c:v>34.722000000000001</c:v>
                </c:pt>
                <c:pt idx="9">
                  <c:v>28.154799999999994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'Total grainfall'!$AC$3</c:f>
              <c:strCache>
                <c:ptCount val="1"/>
                <c:pt idx="0">
                  <c:v>Dec 21, 2017</c:v>
                </c:pt>
              </c:strCache>
            </c:strRef>
          </c:tx>
          <c:spPr>
            <a:ln w="28575">
              <a:noFill/>
            </a:ln>
          </c:spPr>
          <c:xVal>
            <c:numRef>
              <c:f>'Total grainfall'!$B$4:$B$13</c:f>
              <c:numCache>
                <c:formatCode>General</c:formatCode>
                <c:ptCount val="10"/>
                <c:pt idx="0">
                  <c:v>1</c:v>
                </c:pt>
                <c:pt idx="1">
                  <c:v>10</c:v>
                </c:pt>
                <c:pt idx="2">
                  <c:v>20</c:v>
                </c:pt>
                <c:pt idx="3">
                  <c:v>35</c:v>
                </c:pt>
                <c:pt idx="4">
                  <c:v>50</c:v>
                </c:pt>
                <c:pt idx="5">
                  <c:v>70</c:v>
                </c:pt>
                <c:pt idx="6">
                  <c:v>90</c:v>
                </c:pt>
                <c:pt idx="7">
                  <c:v>115</c:v>
                </c:pt>
                <c:pt idx="8">
                  <c:v>140</c:v>
                </c:pt>
                <c:pt idx="9">
                  <c:v>165</c:v>
                </c:pt>
              </c:numCache>
            </c:numRef>
          </c:xVal>
          <c:yVal>
            <c:numRef>
              <c:f>'Total grainfall'!$AC$4:$AC$13</c:f>
              <c:numCache>
                <c:formatCode>General</c:formatCode>
                <c:ptCount val="10"/>
                <c:pt idx="0">
                  <c:v>142.1567</c:v>
                </c:pt>
                <c:pt idx="1">
                  <c:v>136.24090000000001</c:v>
                </c:pt>
                <c:pt idx="2">
                  <c:v>95.535700000000006</c:v>
                </c:pt>
                <c:pt idx="3">
                  <c:v>81.491400000000027</c:v>
                </c:pt>
                <c:pt idx="4">
                  <c:v>60.495700000000006</c:v>
                </c:pt>
                <c:pt idx="5">
                  <c:v>51.614999999999988</c:v>
                </c:pt>
                <c:pt idx="6">
                  <c:v>37.602899999999998</c:v>
                </c:pt>
                <c:pt idx="7">
                  <c:v>42.169999999999995</c:v>
                </c:pt>
                <c:pt idx="8">
                  <c:v>24.697800000000001</c:v>
                </c:pt>
                <c:pt idx="9">
                  <c:v>20.133699999999997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'Total grainfall'!$AD$3</c:f>
              <c:strCache>
                <c:ptCount val="1"/>
                <c:pt idx="0">
                  <c:v>Dec 6, 2017</c:v>
                </c:pt>
              </c:strCache>
            </c:strRef>
          </c:tx>
          <c:spPr>
            <a:ln w="28575">
              <a:noFill/>
            </a:ln>
          </c:spPr>
          <c:xVal>
            <c:numRef>
              <c:f>'Total grainfall'!$B$4:$B$13</c:f>
              <c:numCache>
                <c:formatCode>General</c:formatCode>
                <c:ptCount val="10"/>
                <c:pt idx="0">
                  <c:v>1</c:v>
                </c:pt>
                <c:pt idx="1">
                  <c:v>10</c:v>
                </c:pt>
                <c:pt idx="2">
                  <c:v>20</c:v>
                </c:pt>
                <c:pt idx="3">
                  <c:v>35</c:v>
                </c:pt>
                <c:pt idx="4">
                  <c:v>50</c:v>
                </c:pt>
                <c:pt idx="5">
                  <c:v>70</c:v>
                </c:pt>
                <c:pt idx="6">
                  <c:v>90</c:v>
                </c:pt>
                <c:pt idx="7">
                  <c:v>115</c:v>
                </c:pt>
                <c:pt idx="8">
                  <c:v>140</c:v>
                </c:pt>
                <c:pt idx="9">
                  <c:v>165</c:v>
                </c:pt>
              </c:numCache>
            </c:numRef>
          </c:xVal>
          <c:yVal>
            <c:numRef>
              <c:f>'Total grainfall'!$AD$4:$AD$13</c:f>
              <c:numCache>
                <c:formatCode>General</c:formatCode>
                <c:ptCount val="10"/>
                <c:pt idx="0">
                  <c:v>132.35120000000001</c:v>
                </c:pt>
                <c:pt idx="1">
                  <c:v>126.94940000000001</c:v>
                </c:pt>
                <c:pt idx="2">
                  <c:v>89.185600000000008</c:v>
                </c:pt>
                <c:pt idx="3">
                  <c:v>76.613100000000017</c:v>
                </c:pt>
                <c:pt idx="4">
                  <c:v>56.981000000000009</c:v>
                </c:pt>
                <c:pt idx="5">
                  <c:v>49.142699999999991</c:v>
                </c:pt>
                <c:pt idx="6">
                  <c:v>35.817699999999995</c:v>
                </c:pt>
                <c:pt idx="7">
                  <c:v>40.747799999999998</c:v>
                </c:pt>
                <c:pt idx="8">
                  <c:v>23.787800000000004</c:v>
                </c:pt>
                <c:pt idx="9">
                  <c:v>19.4315</c:v>
                </c:pt>
              </c:numCache>
            </c:numRef>
          </c:yVal>
          <c:smooth val="0"/>
        </c:ser>
        <c:ser>
          <c:idx val="4"/>
          <c:order val="4"/>
          <c:tx>
            <c:strRef>
              <c:f>'Total grainfall'!$AE$3</c:f>
              <c:strCache>
                <c:ptCount val="1"/>
                <c:pt idx="0">
                  <c:v>Dec 4, 2017</c:v>
                </c:pt>
              </c:strCache>
            </c:strRef>
          </c:tx>
          <c:spPr>
            <a:ln w="28575">
              <a:noFill/>
            </a:ln>
          </c:spPr>
          <c:xVal>
            <c:numRef>
              <c:f>'Total grainfall'!$B$4:$B$13</c:f>
              <c:numCache>
                <c:formatCode>General</c:formatCode>
                <c:ptCount val="10"/>
                <c:pt idx="0">
                  <c:v>1</c:v>
                </c:pt>
                <c:pt idx="1">
                  <c:v>10</c:v>
                </c:pt>
                <c:pt idx="2">
                  <c:v>20</c:v>
                </c:pt>
                <c:pt idx="3">
                  <c:v>35</c:v>
                </c:pt>
                <c:pt idx="4">
                  <c:v>50</c:v>
                </c:pt>
                <c:pt idx="5">
                  <c:v>70</c:v>
                </c:pt>
                <c:pt idx="6">
                  <c:v>90</c:v>
                </c:pt>
                <c:pt idx="7">
                  <c:v>115</c:v>
                </c:pt>
                <c:pt idx="8">
                  <c:v>140</c:v>
                </c:pt>
                <c:pt idx="9">
                  <c:v>165</c:v>
                </c:pt>
              </c:numCache>
            </c:numRef>
          </c:xVal>
          <c:yVal>
            <c:numRef>
              <c:f>'Total grainfall'!$AE$4:$AE$13</c:f>
              <c:numCache>
                <c:formatCode>General</c:formatCode>
                <c:ptCount val="10"/>
                <c:pt idx="0">
                  <c:v>3.7472999999999974</c:v>
                </c:pt>
                <c:pt idx="1">
                  <c:v>3.3740999999999985</c:v>
                </c:pt>
                <c:pt idx="2">
                  <c:v>2.4573000000000036</c:v>
                </c:pt>
                <c:pt idx="3">
                  <c:v>1.9952000000000059</c:v>
                </c:pt>
                <c:pt idx="4">
                  <c:v>1.493700000000004</c:v>
                </c:pt>
                <c:pt idx="5">
                  <c:v>1.0403000000000002</c:v>
                </c:pt>
                <c:pt idx="6">
                  <c:v>0.71560000000000024</c:v>
                </c:pt>
                <c:pt idx="7">
                  <c:v>0.54699999999999527</c:v>
                </c:pt>
                <c:pt idx="8">
                  <c:v>0.3348000000000031</c:v>
                </c:pt>
                <c:pt idx="9">
                  <c:v>0.2264999999999997</c:v>
                </c:pt>
              </c:numCache>
            </c:numRef>
          </c:yVal>
          <c:smooth val="0"/>
        </c:ser>
        <c:ser>
          <c:idx val="5"/>
          <c:order val="5"/>
          <c:tx>
            <c:strRef>
              <c:f>'Total grainfall'!$AF$3</c:f>
              <c:strCache>
                <c:ptCount val="1"/>
                <c:pt idx="0">
                  <c:v>Nov 21, 2017</c:v>
                </c:pt>
              </c:strCache>
            </c:strRef>
          </c:tx>
          <c:spPr>
            <a:ln w="28575">
              <a:noFill/>
            </a:ln>
          </c:spPr>
          <c:xVal>
            <c:numRef>
              <c:f>'Total grainfall'!$B$4:$B$13</c:f>
              <c:numCache>
                <c:formatCode>General</c:formatCode>
                <c:ptCount val="10"/>
                <c:pt idx="0">
                  <c:v>1</c:v>
                </c:pt>
                <c:pt idx="1">
                  <c:v>10</c:v>
                </c:pt>
                <c:pt idx="2">
                  <c:v>20</c:v>
                </c:pt>
                <c:pt idx="3">
                  <c:v>35</c:v>
                </c:pt>
                <c:pt idx="4">
                  <c:v>50</c:v>
                </c:pt>
                <c:pt idx="5">
                  <c:v>70</c:v>
                </c:pt>
                <c:pt idx="6">
                  <c:v>90</c:v>
                </c:pt>
                <c:pt idx="7">
                  <c:v>115</c:v>
                </c:pt>
                <c:pt idx="8">
                  <c:v>140</c:v>
                </c:pt>
                <c:pt idx="9">
                  <c:v>165</c:v>
                </c:pt>
              </c:numCache>
            </c:numRef>
          </c:xVal>
          <c:yVal>
            <c:numRef>
              <c:f>'Total grainfall'!$AF$4:$AF$13</c:f>
              <c:numCache>
                <c:formatCode>General</c:formatCode>
                <c:ptCount val="10"/>
                <c:pt idx="0">
                  <c:v>2.9041999999999977</c:v>
                </c:pt>
                <c:pt idx="1">
                  <c:v>2.6738</c:v>
                </c:pt>
                <c:pt idx="2">
                  <c:v>1.9277000000000015</c:v>
                </c:pt>
                <c:pt idx="3">
                  <c:v>1.6016000000000066</c:v>
                </c:pt>
                <c:pt idx="4">
                  <c:v>1.2302999999999997</c:v>
                </c:pt>
                <c:pt idx="5">
                  <c:v>0.86780000000000079</c:v>
                </c:pt>
                <c:pt idx="6">
                  <c:v>0.61010000000000097</c:v>
                </c:pt>
                <c:pt idx="7">
                  <c:v>0.4659999999999993</c:v>
                </c:pt>
                <c:pt idx="8">
                  <c:v>0.2840000000000007</c:v>
                </c:pt>
                <c:pt idx="9">
                  <c:v>0.18610000000000149</c:v>
                </c:pt>
              </c:numCache>
            </c:numRef>
          </c:yVal>
          <c:smooth val="0"/>
        </c:ser>
        <c:ser>
          <c:idx val="6"/>
          <c:order val="6"/>
          <c:tx>
            <c:strRef>
              <c:f>'Total grainfall'!$AG$3</c:f>
              <c:strCache>
                <c:ptCount val="1"/>
                <c:pt idx="0">
                  <c:v>Nov 17-21, 2017</c:v>
                </c:pt>
              </c:strCache>
            </c:strRef>
          </c:tx>
          <c:spPr>
            <a:ln w="28575">
              <a:noFill/>
            </a:ln>
          </c:spPr>
          <c:xVal>
            <c:numRef>
              <c:f>'Total grainfall'!$B$4:$B$13</c:f>
              <c:numCache>
                <c:formatCode>General</c:formatCode>
                <c:ptCount val="10"/>
                <c:pt idx="0">
                  <c:v>1</c:v>
                </c:pt>
                <c:pt idx="1">
                  <c:v>10</c:v>
                </c:pt>
                <c:pt idx="2">
                  <c:v>20</c:v>
                </c:pt>
                <c:pt idx="3">
                  <c:v>35</c:v>
                </c:pt>
                <c:pt idx="4">
                  <c:v>50</c:v>
                </c:pt>
                <c:pt idx="5">
                  <c:v>70</c:v>
                </c:pt>
                <c:pt idx="6">
                  <c:v>90</c:v>
                </c:pt>
                <c:pt idx="7">
                  <c:v>115</c:v>
                </c:pt>
                <c:pt idx="8">
                  <c:v>140</c:v>
                </c:pt>
                <c:pt idx="9">
                  <c:v>165</c:v>
                </c:pt>
              </c:numCache>
            </c:numRef>
          </c:xVal>
          <c:yVal>
            <c:numRef>
              <c:f>'Total grainfall'!$AG$4:$AG$13</c:f>
              <c:numCache>
                <c:formatCode>General</c:formatCode>
                <c:ptCount val="10"/>
                <c:pt idx="0">
                  <c:v>2.5161999999999978</c:v>
                </c:pt>
                <c:pt idx="1">
                  <c:v>2.2742000000000004</c:v>
                </c:pt>
                <c:pt idx="2">
                  <c:v>1.6563000000000017</c:v>
                </c:pt>
                <c:pt idx="3">
                  <c:v>1.3574000000000055</c:v>
                </c:pt>
                <c:pt idx="4">
                  <c:v>1.0422000000000011</c:v>
                </c:pt>
                <c:pt idx="5">
                  <c:v>0.70770000000000088</c:v>
                </c:pt>
                <c:pt idx="6">
                  <c:v>0.5105000000000004</c:v>
                </c:pt>
                <c:pt idx="7">
                  <c:v>0.39000000000000057</c:v>
                </c:pt>
                <c:pt idx="8">
                  <c:v>0.23029999999999973</c:v>
                </c:pt>
                <c:pt idx="9">
                  <c:v>0.14610000000000056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9693696"/>
        <c:axId val="99695616"/>
      </c:scatterChart>
      <c:valAx>
        <c:axId val="9969369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Distance from toe of lee slope</a:t>
                </a:r>
                <a:r>
                  <a:rPr lang="en-US" sz="1600" baseline="0" dirty="0">
                    <a:latin typeface="Arial" panose="020B0604020202020204" pitchFamily="34" charset="0"/>
                    <a:cs typeface="Arial" panose="020B0604020202020204" pitchFamily="34" charset="0"/>
                  </a:rPr>
                  <a:t> (m)</a:t>
                </a:r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0.2563991196477976"/>
              <c:y val="0.8666666666666667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crossAx val="99695616"/>
        <c:crosses val="autoZero"/>
        <c:crossBetween val="midCat"/>
      </c:valAx>
      <c:valAx>
        <c:axId val="9969561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Mass of sediment (g)</a:t>
                </a:r>
              </a:p>
            </c:rich>
          </c:tx>
          <c:layout>
            <c:manualLayout>
              <c:xMode val="edge"/>
              <c:yMode val="edge"/>
              <c:x val="1.1157599890444668E-2"/>
              <c:y val="0.15234553335556184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crossAx val="99693696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83801990189465425"/>
          <c:y val="0.18688689972385375"/>
          <c:w val="0.15275889552100519"/>
          <c:h val="0.56555609701881726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</c:spPr>
    </c:legend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Cumulative Grainfall </a:t>
            </a:r>
            <a:r>
              <a:rPr lang="en-US" sz="1600" b="0"/>
              <a:t>Dec.</a:t>
            </a:r>
            <a:r>
              <a:rPr lang="en-US" sz="1600" b="0" baseline="0"/>
              <a:t> 21, 2017 to Apr. 23, 2018 - 12 traps</a:t>
            </a:r>
            <a:endParaRPr lang="en-US" sz="1600" b="0"/>
          </a:p>
        </c:rich>
      </c:tx>
      <c:layout>
        <c:manualLayout>
          <c:xMode val="edge"/>
          <c:yMode val="edge"/>
          <c:x val="9.1335126319086662E-2"/>
          <c:y val="1.9441066778788724E-2"/>
        </c:manualLayout>
      </c:layout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'Total grainfall'!$S$3</c:f>
              <c:strCache>
                <c:ptCount val="1"/>
                <c:pt idx="0">
                  <c:v>Feb 27-Apr 23, 2018</c:v>
                </c:pt>
              </c:strCache>
            </c:strRef>
          </c:tx>
          <c:spPr>
            <a:ln w="28575">
              <a:noFill/>
            </a:ln>
          </c:spPr>
          <c:xVal>
            <c:numRef>
              <c:f>'Total grainfall'!$B$4:$B$15</c:f>
              <c:numCache>
                <c:formatCode>General</c:formatCode>
                <c:ptCount val="12"/>
                <c:pt idx="0">
                  <c:v>1</c:v>
                </c:pt>
                <c:pt idx="1">
                  <c:v>10</c:v>
                </c:pt>
                <c:pt idx="2">
                  <c:v>20</c:v>
                </c:pt>
                <c:pt idx="3">
                  <c:v>35</c:v>
                </c:pt>
                <c:pt idx="4">
                  <c:v>50</c:v>
                </c:pt>
                <c:pt idx="5">
                  <c:v>70</c:v>
                </c:pt>
                <c:pt idx="6">
                  <c:v>90</c:v>
                </c:pt>
                <c:pt idx="7">
                  <c:v>115</c:v>
                </c:pt>
                <c:pt idx="8">
                  <c:v>140</c:v>
                </c:pt>
                <c:pt idx="9">
                  <c:v>165</c:v>
                </c:pt>
                <c:pt idx="10">
                  <c:v>190</c:v>
                </c:pt>
                <c:pt idx="11">
                  <c:v>215</c:v>
                </c:pt>
              </c:numCache>
            </c:numRef>
          </c:xVal>
          <c:yVal>
            <c:numRef>
              <c:f>'Total grainfall'!$S$4:$S$15</c:f>
              <c:numCache>
                <c:formatCode>General</c:formatCode>
                <c:ptCount val="12"/>
                <c:pt idx="0">
                  <c:v>43.601099999999995</c:v>
                </c:pt>
                <c:pt idx="1">
                  <c:v>50.861499999999999</c:v>
                </c:pt>
                <c:pt idx="2">
                  <c:v>37.725299999999997</c:v>
                </c:pt>
                <c:pt idx="3">
                  <c:v>34.415599999999998</c:v>
                </c:pt>
                <c:pt idx="4">
                  <c:v>24.531799999999997</c:v>
                </c:pt>
                <c:pt idx="5">
                  <c:v>19.597499999999997</c:v>
                </c:pt>
                <c:pt idx="6">
                  <c:v>15.710999999999999</c:v>
                </c:pt>
                <c:pt idx="7">
                  <c:v>15.475300000000004</c:v>
                </c:pt>
                <c:pt idx="8">
                  <c:v>10.087600000000002</c:v>
                </c:pt>
                <c:pt idx="9">
                  <c:v>8.1280000000000001</c:v>
                </c:pt>
                <c:pt idx="10">
                  <c:v>5.6871999999999971</c:v>
                </c:pt>
                <c:pt idx="11">
                  <c:v>4.6634000000000029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'Total grainfall'!$T$3</c:f>
              <c:strCache>
                <c:ptCount val="1"/>
                <c:pt idx="0">
                  <c:v>Dec 21, 2017-Feb 27, 2018</c:v>
                </c:pt>
              </c:strCache>
            </c:strRef>
          </c:tx>
          <c:spPr>
            <a:ln w="28575">
              <a:noFill/>
            </a:ln>
          </c:spPr>
          <c:marker>
            <c:spPr>
              <a:solidFill>
                <a:srgbClr val="C00000">
                  <a:alpha val="25000"/>
                </a:srgbClr>
              </a:solidFill>
            </c:spPr>
          </c:marker>
          <c:xVal>
            <c:numRef>
              <c:f>'Total grainfall'!$B$4:$B$15</c:f>
              <c:numCache>
                <c:formatCode>General</c:formatCode>
                <c:ptCount val="12"/>
                <c:pt idx="0">
                  <c:v>1</c:v>
                </c:pt>
                <c:pt idx="1">
                  <c:v>10</c:v>
                </c:pt>
                <c:pt idx="2">
                  <c:v>20</c:v>
                </c:pt>
                <c:pt idx="3">
                  <c:v>35</c:v>
                </c:pt>
                <c:pt idx="4">
                  <c:v>50</c:v>
                </c:pt>
                <c:pt idx="5">
                  <c:v>70</c:v>
                </c:pt>
                <c:pt idx="6">
                  <c:v>90</c:v>
                </c:pt>
                <c:pt idx="7">
                  <c:v>115</c:v>
                </c:pt>
                <c:pt idx="8">
                  <c:v>140</c:v>
                </c:pt>
                <c:pt idx="9">
                  <c:v>165</c:v>
                </c:pt>
                <c:pt idx="10">
                  <c:v>190</c:v>
                </c:pt>
                <c:pt idx="11">
                  <c:v>215</c:v>
                </c:pt>
              </c:numCache>
            </c:numRef>
          </c:xVal>
          <c:yVal>
            <c:numRef>
              <c:f>'Total grainfall'!$T$4:$T$15</c:f>
              <c:numCache>
                <c:formatCode>General</c:formatCode>
                <c:ptCount val="12"/>
                <c:pt idx="0">
                  <c:v>40.572199999999995</c:v>
                </c:pt>
                <c:pt idx="1">
                  <c:v>50.030799999999999</c:v>
                </c:pt>
                <c:pt idx="2">
                  <c:v>37.230399999999996</c:v>
                </c:pt>
                <c:pt idx="3">
                  <c:v>34.147199999999998</c:v>
                </c:pt>
                <c:pt idx="4">
                  <c:v>24.311900000000001</c:v>
                </c:pt>
                <c:pt idx="5">
                  <c:v>19.416799999999995</c:v>
                </c:pt>
                <c:pt idx="6">
                  <c:v>15.632300000000001</c:v>
                </c:pt>
                <c:pt idx="7">
                  <c:v>15.394600000000004</c:v>
                </c:pt>
                <c:pt idx="8">
                  <c:v>10.0242</c:v>
                </c:pt>
                <c:pt idx="9">
                  <c:v>8.021099999999997</c:v>
                </c:pt>
                <c:pt idx="10">
                  <c:v>5.6539000000000001</c:v>
                </c:pt>
                <c:pt idx="11">
                  <c:v>4.6038000000000068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9834880"/>
        <c:axId val="109504000"/>
      </c:scatterChart>
      <c:valAx>
        <c:axId val="9983488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Distance</a:t>
                </a:r>
                <a:r>
                  <a:rPr lang="en-US" sz="1600" baseline="0" dirty="0">
                    <a:latin typeface="Arial" panose="020B0604020202020204" pitchFamily="34" charset="0"/>
                    <a:cs typeface="Arial" panose="020B0604020202020204" pitchFamily="34" charset="0"/>
                  </a:rPr>
                  <a:t> from toe of lee slope (m)</a:t>
                </a:r>
              </a:p>
            </c:rich>
          </c:tx>
          <c:layout>
            <c:manualLayout>
              <c:xMode val="edge"/>
              <c:yMode val="edge"/>
              <c:x val="0.2912628308292739"/>
              <c:y val="0.9079789505803999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crossAx val="109504000"/>
        <c:crosses val="autoZero"/>
        <c:crossBetween val="midCat"/>
      </c:valAx>
      <c:valAx>
        <c:axId val="10950400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Mass of sediment (g)</a:t>
                </a:r>
              </a:p>
            </c:rich>
          </c:tx>
          <c:layout>
            <c:manualLayout>
              <c:xMode val="edge"/>
              <c:yMode val="edge"/>
              <c:x val="1.8289894833104711E-2"/>
              <c:y val="0.22566358586139493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crossAx val="99834880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3768683235583201"/>
          <c:y val="0.22265557828499175"/>
          <c:w val="0.28732459882843864"/>
          <c:h val="0.12366406448923317"/>
        </c:manualLayout>
      </c:layout>
      <c:overlay val="1"/>
      <c:spPr>
        <a:solidFill>
          <a:sysClr val="window" lastClr="FFFFFF"/>
        </a:solidFill>
        <a:ln>
          <a:solidFill>
            <a:schemeClr val="tx1"/>
          </a:solidFill>
        </a:ln>
      </c:spPr>
    </c:legend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l">
              <a:defRPr/>
            </a:pPr>
            <a:r>
              <a:rPr lang="en-US"/>
              <a:t>Total Grainfall</a:t>
            </a:r>
          </a:p>
          <a:p>
            <a:pPr algn="l">
              <a:defRPr/>
            </a:pPr>
            <a:r>
              <a:rPr lang="en-US" sz="1600" b="0"/>
              <a:t>Nov. 17 to Dec. 21, 2017 - 10</a:t>
            </a:r>
            <a:r>
              <a:rPr lang="en-US" sz="1600" b="0" baseline="0"/>
              <a:t> traps</a:t>
            </a:r>
            <a:endParaRPr lang="en-US" sz="1600" b="0"/>
          </a:p>
        </c:rich>
      </c:tx>
      <c:layout>
        <c:manualLayout>
          <c:xMode val="edge"/>
          <c:yMode val="edge"/>
          <c:x val="0.14072900262467192"/>
          <c:y val="2.7777777777777776E-2"/>
        </c:manualLayout>
      </c:layout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Nov. 17-Dec. 21, 2017</c:v>
          </c:tx>
          <c:spPr>
            <a:ln w="28575">
              <a:noFill/>
            </a:ln>
          </c:spPr>
          <c:trendline>
            <c:trendlineType val="exp"/>
            <c:dispRSqr val="1"/>
            <c:dispEq val="1"/>
            <c:trendlineLbl>
              <c:layout>
                <c:manualLayout>
                  <c:x val="0.40220997375328083"/>
                  <c:y val="-5.2469014289880433E-2"/>
                </c:manualLayout>
              </c:layout>
              <c:numFmt formatCode="General" sourceLinked="0"/>
            </c:trendlineLbl>
          </c:trendline>
          <c:xVal>
            <c:numRef>
              <c:f>'Total grainfall'!$B$4:$B$13</c:f>
              <c:numCache>
                <c:formatCode>General</c:formatCode>
                <c:ptCount val="10"/>
                <c:pt idx="0">
                  <c:v>1</c:v>
                </c:pt>
                <c:pt idx="1">
                  <c:v>10</c:v>
                </c:pt>
                <c:pt idx="2">
                  <c:v>20</c:v>
                </c:pt>
                <c:pt idx="3">
                  <c:v>35</c:v>
                </c:pt>
                <c:pt idx="4">
                  <c:v>50</c:v>
                </c:pt>
                <c:pt idx="5">
                  <c:v>70</c:v>
                </c:pt>
                <c:pt idx="6">
                  <c:v>90</c:v>
                </c:pt>
                <c:pt idx="7">
                  <c:v>115</c:v>
                </c:pt>
                <c:pt idx="8">
                  <c:v>140</c:v>
                </c:pt>
                <c:pt idx="9">
                  <c:v>165</c:v>
                </c:pt>
              </c:numCache>
            </c:numRef>
          </c:xVal>
          <c:yVal>
            <c:numRef>
              <c:f>'Total grainfall'!$D$4:$D$13</c:f>
              <c:numCache>
                <c:formatCode>General</c:formatCode>
                <c:ptCount val="10"/>
                <c:pt idx="0">
                  <c:v>142.1567</c:v>
                </c:pt>
                <c:pt idx="1">
                  <c:v>136.24090000000001</c:v>
                </c:pt>
                <c:pt idx="2">
                  <c:v>95.535700000000006</c:v>
                </c:pt>
                <c:pt idx="3">
                  <c:v>81.491400000000027</c:v>
                </c:pt>
                <c:pt idx="4">
                  <c:v>60.495700000000006</c:v>
                </c:pt>
                <c:pt idx="5">
                  <c:v>51.614999999999988</c:v>
                </c:pt>
                <c:pt idx="6">
                  <c:v>37.602899999999998</c:v>
                </c:pt>
                <c:pt idx="7">
                  <c:v>42.169999999999995</c:v>
                </c:pt>
                <c:pt idx="8">
                  <c:v>24.697800000000001</c:v>
                </c:pt>
                <c:pt idx="9">
                  <c:v>20.133699999999997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6446592"/>
        <c:axId val="126461056"/>
      </c:scatterChart>
      <c:valAx>
        <c:axId val="1264465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Distance from toe of lee slope (m)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26461056"/>
        <c:crosses val="autoZero"/>
        <c:crossBetween val="midCat"/>
      </c:valAx>
      <c:valAx>
        <c:axId val="12646105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Mass of sediment (g)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2644659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3181867891513566"/>
          <c:y val="0.31058654126567514"/>
          <c:w val="0.33207020997375331"/>
          <c:h val="0.27931321084864391"/>
        </c:manualLayout>
      </c:layout>
      <c:overlay val="0"/>
    </c:legend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l">
              <a:defRPr/>
            </a:pPr>
            <a:r>
              <a:rPr lang="en-US"/>
              <a:t>Total Grainfall</a:t>
            </a:r>
          </a:p>
          <a:p>
            <a:pPr algn="l">
              <a:defRPr/>
            </a:pPr>
            <a:r>
              <a:rPr lang="en-US" sz="1600" b="0" baseline="0"/>
              <a:t> Dec. 21, 2017 to April 23, 2018 - 12 traps</a:t>
            </a:r>
            <a:endParaRPr lang="en-US" sz="1600" b="0"/>
          </a:p>
        </c:rich>
      </c:tx>
      <c:layout>
        <c:manualLayout>
          <c:xMode val="edge"/>
          <c:yMode val="edge"/>
          <c:x val="0.12956203567774366"/>
          <c:y val="0"/>
        </c:manualLayout>
      </c:layout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'Total grainfall'!$S$3</c:f>
              <c:strCache>
                <c:ptCount val="1"/>
                <c:pt idx="0">
                  <c:v>Apr 23, 2018</c:v>
                </c:pt>
              </c:strCache>
            </c:strRef>
          </c:tx>
          <c:spPr>
            <a:ln w="28575">
              <a:noFill/>
            </a:ln>
          </c:spPr>
          <c:trendline>
            <c:trendlineType val="exp"/>
            <c:dispRSqr val="1"/>
            <c:dispEq val="1"/>
            <c:trendlineLbl>
              <c:layout>
                <c:manualLayout>
                  <c:x val="0.34800284339457566"/>
                  <c:y val="-0.13580234762321378"/>
                </c:manualLayout>
              </c:layout>
              <c:numFmt formatCode="General" sourceLinked="0"/>
            </c:trendlineLbl>
          </c:trendline>
          <c:xVal>
            <c:numRef>
              <c:f>'Total grainfall'!$B$4:$B$15</c:f>
              <c:numCache>
                <c:formatCode>General</c:formatCode>
                <c:ptCount val="12"/>
                <c:pt idx="0">
                  <c:v>1</c:v>
                </c:pt>
                <c:pt idx="1">
                  <c:v>10</c:v>
                </c:pt>
                <c:pt idx="2">
                  <c:v>20</c:v>
                </c:pt>
                <c:pt idx="3">
                  <c:v>35</c:v>
                </c:pt>
                <c:pt idx="4">
                  <c:v>50</c:v>
                </c:pt>
                <c:pt idx="5">
                  <c:v>70</c:v>
                </c:pt>
                <c:pt idx="6">
                  <c:v>90</c:v>
                </c:pt>
                <c:pt idx="7">
                  <c:v>115</c:v>
                </c:pt>
                <c:pt idx="8">
                  <c:v>140</c:v>
                </c:pt>
                <c:pt idx="9">
                  <c:v>165</c:v>
                </c:pt>
                <c:pt idx="10">
                  <c:v>190</c:v>
                </c:pt>
                <c:pt idx="11">
                  <c:v>215</c:v>
                </c:pt>
              </c:numCache>
            </c:numRef>
          </c:xVal>
          <c:yVal>
            <c:numRef>
              <c:f>'Total grainfall'!$S$4:$S$15</c:f>
              <c:numCache>
                <c:formatCode>General</c:formatCode>
                <c:ptCount val="12"/>
                <c:pt idx="0">
                  <c:v>43.601099999999995</c:v>
                </c:pt>
                <c:pt idx="1">
                  <c:v>50.861499999999999</c:v>
                </c:pt>
                <c:pt idx="2">
                  <c:v>37.725299999999997</c:v>
                </c:pt>
                <c:pt idx="3">
                  <c:v>34.415599999999998</c:v>
                </c:pt>
                <c:pt idx="4">
                  <c:v>24.531799999999997</c:v>
                </c:pt>
                <c:pt idx="5">
                  <c:v>19.597499999999997</c:v>
                </c:pt>
                <c:pt idx="6">
                  <c:v>15.710999999999999</c:v>
                </c:pt>
                <c:pt idx="7">
                  <c:v>15.475300000000004</c:v>
                </c:pt>
                <c:pt idx="8">
                  <c:v>10.087600000000002</c:v>
                </c:pt>
                <c:pt idx="9">
                  <c:v>8.1280000000000001</c:v>
                </c:pt>
                <c:pt idx="10">
                  <c:v>5.6871999999999971</c:v>
                </c:pt>
                <c:pt idx="11">
                  <c:v>4.6634000000000029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2732416"/>
        <c:axId val="112746880"/>
      </c:scatterChart>
      <c:valAx>
        <c:axId val="11273241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Distance from toe of lee slope (m)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12746880"/>
        <c:crosses val="autoZero"/>
        <c:crossBetween val="midCat"/>
      </c:valAx>
      <c:valAx>
        <c:axId val="11274688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Mass of sediment (g)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12732416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0848709536307966"/>
          <c:y val="0.32968066491688541"/>
          <c:w val="0.3272370953630796"/>
          <c:h val="0.16743438320209975"/>
        </c:manualLayout>
      </c:layout>
      <c:overlay val="0"/>
    </c:legend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CBD167-993A-458A-80B8-30323BE19718}" type="datetimeFigureOut">
              <a:rPr lang="en-US" smtClean="0"/>
              <a:t>11/3/2018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207229-E561-422E-9A0E-2021335D24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525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07229-E561-422E-9A0E-2021335D24B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369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07229-E561-422E-9A0E-2021335D24B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770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07229-E561-422E-9A0E-2021335D24B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1446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07229-E561-422E-9A0E-2021335D24B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144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3F9F0-703D-4BBE-8ACC-A32C6F41EB83}" type="datetimeFigureOut">
              <a:rPr lang="en-US" smtClean="0"/>
              <a:t>11/3/2018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AA452-AFD7-484A-8475-6C0F47F79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555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3F9F0-703D-4BBE-8ACC-A32C6F41EB83}" type="datetimeFigureOut">
              <a:rPr lang="en-US" smtClean="0"/>
              <a:t>11/3/2018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AA452-AFD7-484A-8475-6C0F47F79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37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3F9F0-703D-4BBE-8ACC-A32C6F41EB83}" type="datetimeFigureOut">
              <a:rPr lang="en-US" smtClean="0"/>
              <a:t>11/3/2018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AA452-AFD7-484A-8475-6C0F47F79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850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3F9F0-703D-4BBE-8ACC-A32C6F41EB83}" type="datetimeFigureOut">
              <a:rPr lang="en-US" smtClean="0"/>
              <a:t>11/3/2018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AA452-AFD7-484A-8475-6C0F47F79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989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3F9F0-703D-4BBE-8ACC-A32C6F41EB83}" type="datetimeFigureOut">
              <a:rPr lang="en-US" smtClean="0"/>
              <a:t>11/3/2018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AA452-AFD7-484A-8475-6C0F47F79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651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3F9F0-703D-4BBE-8ACC-A32C6F41EB83}" type="datetimeFigureOut">
              <a:rPr lang="en-US" smtClean="0"/>
              <a:t>11/3/2018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AA452-AFD7-484A-8475-6C0F47F79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863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3F9F0-703D-4BBE-8ACC-A32C6F41EB83}" type="datetimeFigureOut">
              <a:rPr lang="en-US" smtClean="0"/>
              <a:t>11/3/2018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AA452-AFD7-484A-8475-6C0F47F79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56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3F9F0-703D-4BBE-8ACC-A32C6F41EB83}" type="datetimeFigureOut">
              <a:rPr lang="en-US" smtClean="0"/>
              <a:t>11/3/2018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AA452-AFD7-484A-8475-6C0F47F79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89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3F9F0-703D-4BBE-8ACC-A32C6F41EB83}" type="datetimeFigureOut">
              <a:rPr lang="en-US" smtClean="0"/>
              <a:t>11/3/2018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AA452-AFD7-484A-8475-6C0F47F79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749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3F9F0-703D-4BBE-8ACC-A32C6F41EB83}" type="datetimeFigureOut">
              <a:rPr lang="en-US" smtClean="0"/>
              <a:t>11/3/2018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AA452-AFD7-484A-8475-6C0F47F79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423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3F9F0-703D-4BBE-8ACC-A32C6F41EB83}" type="datetimeFigureOut">
              <a:rPr lang="en-US" smtClean="0"/>
              <a:t>11/3/2018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AA452-AFD7-484A-8475-6C0F47F79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973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C3F9F0-703D-4BBE-8ACC-A32C6F41EB83}" type="datetimeFigureOut">
              <a:rPr lang="en-US" smtClean="0"/>
              <a:t>11/3/2018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EAA452-AFD7-484A-8475-6C0F47F79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862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38150"/>
            <a:ext cx="7772400" cy="1102519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Sand Deposition by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Grainfall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beyond the Lee Slope of a Large Parabolic Dune 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1885950"/>
            <a:ext cx="7315200" cy="2590800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Brian E. Bodenbender, Edward C. Hansen, Brian P. Yurk, Suzanne J. DeVries-Zimmerman, and Jacob T. </a:t>
            </a:r>
            <a:r>
              <a:rPr lang="en-US" sz="24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Stid</a:t>
            </a:r>
            <a:endParaRPr lang="en-US" sz="24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Geological and Environmental Sciences and Mathematics Department</a:t>
            </a:r>
          </a:p>
          <a:p>
            <a:r>
              <a:rPr 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Hope College, Holland, Michigan</a:t>
            </a: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18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91"/>
          <a:stretch/>
        </p:blipFill>
        <p:spPr bwMode="auto">
          <a:xfrm>
            <a:off x="0" y="0"/>
            <a:ext cx="91186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76612" y="1809750"/>
            <a:ext cx="5943603" cy="1384995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Goal of this study is to document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grainfall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as a transport mechanism downwind of a large parabolic dune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39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0"/>
            <a:ext cx="7445729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475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7" r="13241"/>
          <a:stretch/>
        </p:blipFill>
        <p:spPr>
          <a:xfrm>
            <a:off x="4667547" y="641877"/>
            <a:ext cx="3543297" cy="3596946"/>
          </a:xfrm>
          <a:prstGeom prst="rect">
            <a:avLst/>
          </a:prstGeom>
        </p:spPr>
      </p:pic>
      <p:pic>
        <p:nvPicPr>
          <p:cNvPr id="4" name="Picture 9" descr="C:\Users\bodenbender\Downloads\IMG_20181023_145058812_HD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61938" y="634772"/>
            <a:ext cx="5143500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19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1" y="0"/>
            <a:ext cx="9143999" cy="5143501"/>
            <a:chOff x="228601" y="1553103"/>
            <a:chExt cx="7216854" cy="4059481"/>
          </a:xfrm>
        </p:grpSpPr>
        <p:pic>
          <p:nvPicPr>
            <p:cNvPr id="32" name="Picture 4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814" r="17320" b="30950"/>
            <a:stretch/>
          </p:blipFill>
          <p:spPr bwMode="auto">
            <a:xfrm>
              <a:off x="228601" y="1553103"/>
              <a:ext cx="7216854" cy="4059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3" name="Straight Connector 32"/>
            <p:cNvCxnSpPr/>
            <p:nvPr/>
          </p:nvCxnSpPr>
          <p:spPr>
            <a:xfrm flipV="1">
              <a:off x="3928100" y="2174321"/>
              <a:ext cx="1678596" cy="906443"/>
            </a:xfrm>
            <a:prstGeom prst="line">
              <a:avLst/>
            </a:prstGeom>
            <a:ln w="9842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Group 33"/>
            <p:cNvGrpSpPr/>
            <p:nvPr/>
          </p:nvGrpSpPr>
          <p:grpSpPr>
            <a:xfrm rot="17076728">
              <a:off x="4098384" y="3142271"/>
              <a:ext cx="235984" cy="134479"/>
              <a:chOff x="3928670" y="2958908"/>
              <a:chExt cx="235984" cy="134479"/>
            </a:xfrm>
          </p:grpSpPr>
          <p:cxnSp>
            <p:nvCxnSpPr>
              <p:cNvPr id="58" name="Straight Connector 57"/>
              <p:cNvCxnSpPr/>
              <p:nvPr/>
            </p:nvCxnSpPr>
            <p:spPr>
              <a:xfrm flipV="1">
                <a:off x="3928670" y="2958908"/>
                <a:ext cx="235984" cy="119069"/>
              </a:xfrm>
              <a:prstGeom prst="line">
                <a:avLst/>
              </a:prstGeom>
              <a:ln w="9842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5-Point Star 58"/>
              <p:cNvSpPr>
                <a:spLocks noChangeAspect="1"/>
              </p:cNvSpPr>
              <p:nvPr/>
            </p:nvSpPr>
            <p:spPr>
              <a:xfrm rot="19915412">
                <a:off x="3938488" y="3025081"/>
                <a:ext cx="68305" cy="68306"/>
              </a:xfrm>
              <a:prstGeom prst="star5">
                <a:avLst/>
              </a:prstGeom>
              <a:solidFill>
                <a:srgbClr val="FF0000"/>
              </a:solidFill>
              <a:ln w="63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 rot="4124612">
              <a:off x="3847808" y="2700766"/>
              <a:ext cx="235984" cy="134479"/>
              <a:chOff x="3928670" y="2958908"/>
              <a:chExt cx="235984" cy="134479"/>
            </a:xfrm>
          </p:grpSpPr>
          <p:cxnSp>
            <p:nvCxnSpPr>
              <p:cNvPr id="56" name="Straight Connector 55"/>
              <p:cNvCxnSpPr/>
              <p:nvPr/>
            </p:nvCxnSpPr>
            <p:spPr>
              <a:xfrm flipV="1">
                <a:off x="3928670" y="2958908"/>
                <a:ext cx="235984" cy="119069"/>
              </a:xfrm>
              <a:prstGeom prst="line">
                <a:avLst/>
              </a:prstGeom>
              <a:ln w="9842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5-Point Star 56"/>
              <p:cNvSpPr>
                <a:spLocks noChangeAspect="1"/>
              </p:cNvSpPr>
              <p:nvPr/>
            </p:nvSpPr>
            <p:spPr>
              <a:xfrm rot="19915412">
                <a:off x="3938488" y="3025081"/>
                <a:ext cx="68305" cy="68306"/>
              </a:xfrm>
              <a:prstGeom prst="star5">
                <a:avLst/>
              </a:prstGeom>
              <a:solidFill>
                <a:srgbClr val="FF0000"/>
              </a:solidFill>
              <a:ln w="63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 rot="5144610">
              <a:off x="3959308" y="2833345"/>
              <a:ext cx="235984" cy="134479"/>
              <a:chOff x="3928670" y="2958908"/>
              <a:chExt cx="235984" cy="134479"/>
            </a:xfrm>
          </p:grpSpPr>
          <p:cxnSp>
            <p:nvCxnSpPr>
              <p:cNvPr id="54" name="Straight Connector 53"/>
              <p:cNvCxnSpPr/>
              <p:nvPr/>
            </p:nvCxnSpPr>
            <p:spPr>
              <a:xfrm flipV="1">
                <a:off x="3928670" y="2958908"/>
                <a:ext cx="235984" cy="119069"/>
              </a:xfrm>
              <a:prstGeom prst="line">
                <a:avLst/>
              </a:prstGeom>
              <a:ln w="9842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5-Point Star 54"/>
              <p:cNvSpPr>
                <a:spLocks noChangeAspect="1"/>
              </p:cNvSpPr>
              <p:nvPr/>
            </p:nvSpPr>
            <p:spPr>
              <a:xfrm rot="19915412">
                <a:off x="3938488" y="3025081"/>
                <a:ext cx="68305" cy="68306"/>
              </a:xfrm>
              <a:prstGeom prst="star5">
                <a:avLst/>
              </a:prstGeom>
              <a:solidFill>
                <a:srgbClr val="FF0000"/>
              </a:solidFill>
              <a:ln w="63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 rot="16391926">
              <a:off x="4047199" y="2981970"/>
              <a:ext cx="235984" cy="134479"/>
              <a:chOff x="3928670" y="2958908"/>
              <a:chExt cx="235984" cy="134479"/>
            </a:xfrm>
          </p:grpSpPr>
          <p:cxnSp>
            <p:nvCxnSpPr>
              <p:cNvPr id="52" name="Straight Connector 51"/>
              <p:cNvCxnSpPr/>
              <p:nvPr/>
            </p:nvCxnSpPr>
            <p:spPr>
              <a:xfrm flipV="1">
                <a:off x="3928670" y="2958908"/>
                <a:ext cx="235984" cy="119069"/>
              </a:xfrm>
              <a:prstGeom prst="line">
                <a:avLst/>
              </a:prstGeom>
              <a:ln w="9842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5-Point Star 52"/>
              <p:cNvSpPr>
                <a:spLocks noChangeAspect="1"/>
              </p:cNvSpPr>
              <p:nvPr/>
            </p:nvSpPr>
            <p:spPr>
              <a:xfrm rot="19915412">
                <a:off x="3938488" y="3025081"/>
                <a:ext cx="68305" cy="68306"/>
              </a:xfrm>
              <a:prstGeom prst="star5">
                <a:avLst/>
              </a:prstGeom>
              <a:solidFill>
                <a:srgbClr val="FF0000"/>
              </a:solidFill>
              <a:ln w="63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9" name="Group 38"/>
            <p:cNvGrpSpPr>
              <a:grpSpLocks noChangeAspect="1"/>
            </p:cNvGrpSpPr>
            <p:nvPr/>
          </p:nvGrpSpPr>
          <p:grpSpPr>
            <a:xfrm rot="19915412">
              <a:off x="3820257" y="2584373"/>
              <a:ext cx="1942031" cy="68307"/>
              <a:chOff x="1082219" y="4302881"/>
              <a:chExt cx="7799380" cy="274320"/>
            </a:xfrm>
          </p:grpSpPr>
          <p:sp>
            <p:nvSpPr>
              <p:cNvPr id="40" name="5-Point Star 39"/>
              <p:cNvSpPr>
                <a:spLocks noChangeAspect="1"/>
              </p:cNvSpPr>
              <p:nvPr/>
            </p:nvSpPr>
            <p:spPr>
              <a:xfrm>
                <a:off x="1082219" y="4302881"/>
                <a:ext cx="274320" cy="274320"/>
              </a:xfrm>
              <a:prstGeom prst="star5">
                <a:avLst/>
              </a:prstGeom>
              <a:solidFill>
                <a:srgbClr val="FF0000"/>
              </a:solidFill>
              <a:ln w="63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5-Point Star 40"/>
              <p:cNvSpPr>
                <a:spLocks noChangeAspect="1"/>
              </p:cNvSpPr>
              <p:nvPr/>
            </p:nvSpPr>
            <p:spPr>
              <a:xfrm>
                <a:off x="2307226" y="4302881"/>
                <a:ext cx="274320" cy="274320"/>
              </a:xfrm>
              <a:prstGeom prst="star5">
                <a:avLst/>
              </a:prstGeom>
              <a:solidFill>
                <a:srgbClr val="FF0000"/>
              </a:solidFill>
              <a:ln w="63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5-Point Star 41"/>
              <p:cNvSpPr>
                <a:spLocks noChangeAspect="1"/>
              </p:cNvSpPr>
              <p:nvPr/>
            </p:nvSpPr>
            <p:spPr>
              <a:xfrm>
                <a:off x="5982247" y="4302881"/>
                <a:ext cx="274320" cy="274320"/>
              </a:xfrm>
              <a:prstGeom prst="star5">
                <a:avLst/>
              </a:prstGeom>
              <a:solidFill>
                <a:srgbClr val="FF0000"/>
              </a:solidFill>
              <a:ln w="63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5-Point Star 42"/>
              <p:cNvSpPr>
                <a:spLocks noChangeAspect="1"/>
              </p:cNvSpPr>
              <p:nvPr/>
            </p:nvSpPr>
            <p:spPr>
              <a:xfrm>
                <a:off x="6857252" y="4302881"/>
                <a:ext cx="274320" cy="274320"/>
              </a:xfrm>
              <a:prstGeom prst="star5">
                <a:avLst/>
              </a:prstGeom>
              <a:solidFill>
                <a:srgbClr val="FF0000"/>
              </a:solidFill>
              <a:ln w="63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5-Point Star 43"/>
              <p:cNvSpPr>
                <a:spLocks noChangeAspect="1"/>
              </p:cNvSpPr>
              <p:nvPr/>
            </p:nvSpPr>
            <p:spPr>
              <a:xfrm>
                <a:off x="1432221" y="4302881"/>
                <a:ext cx="274320" cy="274320"/>
              </a:xfrm>
              <a:prstGeom prst="star5">
                <a:avLst/>
              </a:prstGeom>
              <a:solidFill>
                <a:srgbClr val="FF0000"/>
              </a:solidFill>
              <a:ln w="63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5-Point Star 44"/>
              <p:cNvSpPr>
                <a:spLocks noChangeAspect="1"/>
              </p:cNvSpPr>
              <p:nvPr/>
            </p:nvSpPr>
            <p:spPr>
              <a:xfrm>
                <a:off x="3532233" y="4302881"/>
                <a:ext cx="274320" cy="274320"/>
              </a:xfrm>
              <a:prstGeom prst="star5">
                <a:avLst/>
              </a:prstGeom>
              <a:solidFill>
                <a:srgbClr val="FF0000"/>
              </a:solidFill>
              <a:ln w="63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5-Point Star 45"/>
              <p:cNvSpPr>
                <a:spLocks noChangeAspect="1"/>
              </p:cNvSpPr>
              <p:nvPr/>
            </p:nvSpPr>
            <p:spPr>
              <a:xfrm>
                <a:off x="2832229" y="4302881"/>
                <a:ext cx="274320" cy="274320"/>
              </a:xfrm>
              <a:prstGeom prst="star5">
                <a:avLst/>
              </a:prstGeom>
              <a:solidFill>
                <a:srgbClr val="FF0000"/>
              </a:solidFill>
              <a:ln w="63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5-Point Star 46"/>
              <p:cNvSpPr>
                <a:spLocks noChangeAspect="1"/>
              </p:cNvSpPr>
              <p:nvPr/>
            </p:nvSpPr>
            <p:spPr>
              <a:xfrm>
                <a:off x="4232237" y="4302881"/>
                <a:ext cx="274320" cy="274320"/>
              </a:xfrm>
              <a:prstGeom prst="star5">
                <a:avLst/>
              </a:prstGeom>
              <a:solidFill>
                <a:srgbClr val="FF0000"/>
              </a:solidFill>
              <a:ln w="63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5-Point Star 47"/>
              <p:cNvSpPr>
                <a:spLocks noChangeAspect="1"/>
              </p:cNvSpPr>
              <p:nvPr/>
            </p:nvSpPr>
            <p:spPr>
              <a:xfrm>
                <a:off x="7732257" y="4302881"/>
                <a:ext cx="274320" cy="274320"/>
              </a:xfrm>
              <a:prstGeom prst="star5">
                <a:avLst/>
              </a:prstGeom>
              <a:solidFill>
                <a:srgbClr val="FF0000"/>
              </a:solidFill>
              <a:ln w="63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5-Point Star 48"/>
              <p:cNvSpPr>
                <a:spLocks noChangeAspect="1"/>
              </p:cNvSpPr>
              <p:nvPr/>
            </p:nvSpPr>
            <p:spPr>
              <a:xfrm>
                <a:off x="1782223" y="4302881"/>
                <a:ext cx="274320" cy="274320"/>
              </a:xfrm>
              <a:prstGeom prst="star5">
                <a:avLst/>
              </a:prstGeom>
              <a:solidFill>
                <a:srgbClr val="FF0000"/>
              </a:solidFill>
              <a:ln w="63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5-Point Star 49"/>
              <p:cNvSpPr>
                <a:spLocks noChangeAspect="1"/>
              </p:cNvSpPr>
              <p:nvPr/>
            </p:nvSpPr>
            <p:spPr>
              <a:xfrm>
                <a:off x="5107242" y="4302881"/>
                <a:ext cx="274320" cy="274320"/>
              </a:xfrm>
              <a:prstGeom prst="star5">
                <a:avLst/>
              </a:prstGeom>
              <a:solidFill>
                <a:srgbClr val="FF0000"/>
              </a:solidFill>
              <a:ln w="63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5-Point Star 50"/>
              <p:cNvSpPr>
                <a:spLocks noChangeAspect="1"/>
              </p:cNvSpPr>
              <p:nvPr/>
            </p:nvSpPr>
            <p:spPr>
              <a:xfrm>
                <a:off x="8607279" y="4302881"/>
                <a:ext cx="274320" cy="274320"/>
              </a:xfrm>
              <a:prstGeom prst="star5">
                <a:avLst/>
              </a:prstGeom>
              <a:solidFill>
                <a:srgbClr val="FF0000"/>
              </a:solidFill>
              <a:ln w="63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" name="TextBox 6"/>
          <p:cNvSpPr txBox="1"/>
          <p:nvPr/>
        </p:nvSpPr>
        <p:spPr>
          <a:xfrm>
            <a:off x="38101" y="57150"/>
            <a:ext cx="347666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Long-term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grainfall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traps at Green Mountain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546075" y="676949"/>
            <a:ext cx="2398343" cy="1647913"/>
            <a:chOff x="4546075" y="676949"/>
            <a:chExt cx="2398343" cy="1647913"/>
          </a:xfrm>
        </p:grpSpPr>
        <p:sp>
          <p:nvSpPr>
            <p:cNvPr id="2" name="Oval 1"/>
            <p:cNvSpPr/>
            <p:nvPr/>
          </p:nvSpPr>
          <p:spPr>
            <a:xfrm>
              <a:off x="4546075" y="1347330"/>
              <a:ext cx="232023" cy="2286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4712741" y="1510959"/>
              <a:ext cx="232023" cy="2286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4928568" y="1895073"/>
              <a:ext cx="232023" cy="2286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4953540" y="2096262"/>
              <a:ext cx="232023" cy="2286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6712395" y="676949"/>
              <a:ext cx="232023" cy="2286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6468822" y="822501"/>
              <a:ext cx="232023" cy="2286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57312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:\Users\bodenbender\Downloads\IMG_20181023_152200439_HD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857" y="0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1581150"/>
            <a:ext cx="2057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 of dune and traps 1–3 through backdune tree cover, Oct. 2018</a:t>
            </a:r>
            <a:endParaRPr lang="en-US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27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2286000" y="-19050"/>
            <a:ext cx="6858000" cy="5143500"/>
            <a:chOff x="1143000" y="0"/>
            <a:chExt cx="6858000" cy="51435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000" y="0"/>
              <a:ext cx="6858000" cy="5143500"/>
            </a:xfrm>
            <a:prstGeom prst="rect">
              <a:avLst/>
            </a:prstGeom>
          </p:spPr>
        </p:pic>
        <p:cxnSp>
          <p:nvCxnSpPr>
            <p:cNvPr id="6" name="Straight Arrow Connector 5"/>
            <p:cNvCxnSpPr/>
            <p:nvPr/>
          </p:nvCxnSpPr>
          <p:spPr>
            <a:xfrm>
              <a:off x="4038600" y="3105150"/>
              <a:ext cx="609600" cy="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H="1" flipV="1">
              <a:off x="4724400" y="2952750"/>
              <a:ext cx="457200" cy="1"/>
            </a:xfrm>
            <a:prstGeom prst="straightConnector1">
              <a:avLst/>
            </a:prstGeom>
            <a:ln w="317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4724400" y="2724150"/>
              <a:ext cx="228600" cy="1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V="1">
              <a:off x="4343400" y="2800350"/>
              <a:ext cx="304800" cy="1"/>
            </a:xfrm>
            <a:prstGeom prst="straightConnector1">
              <a:avLst/>
            </a:prstGeom>
            <a:ln w="254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152400" y="1581150"/>
            <a:ext cx="2057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 of dune and traps 1–5 through backdune tree cover, Oct. 2018</a:t>
            </a:r>
            <a:endParaRPr lang="en-US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64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52400" y="3181349"/>
            <a:ext cx="251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Leaf cover above trap 1</a:t>
            </a:r>
          </a:p>
          <a:p>
            <a:r>
              <a:rPr lang="en-US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Oct. 23, 2018</a:t>
            </a:r>
            <a:endParaRPr lang="en-US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6" r="10921"/>
          <a:stretch/>
        </p:blipFill>
        <p:spPr bwMode="auto">
          <a:xfrm>
            <a:off x="2873828" y="0"/>
            <a:ext cx="567798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214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bodenbender\Downloads\IMG_20181023_152610858_HD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4" r="5875"/>
          <a:stretch/>
        </p:blipFill>
        <p:spPr bwMode="auto">
          <a:xfrm>
            <a:off x="2743200" y="0"/>
            <a:ext cx="5718629" cy="5140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99571" y="3181350"/>
            <a:ext cx="251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Leaf cover above trap 4</a:t>
            </a:r>
          </a:p>
          <a:p>
            <a:r>
              <a:rPr lang="en-US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Oct. 23, 2018</a:t>
            </a:r>
            <a:endParaRPr lang="en-US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07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bodenbender\Downloads\IMG_20181023_154947609_HD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0" r="6511"/>
          <a:stretch/>
        </p:blipFill>
        <p:spPr bwMode="auto">
          <a:xfrm>
            <a:off x="2685144" y="2722"/>
            <a:ext cx="5704114" cy="514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8600" y="3181350"/>
            <a:ext cx="251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Leaf cover above trap 9</a:t>
            </a:r>
          </a:p>
          <a:p>
            <a:r>
              <a:rPr lang="en-US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Oct. 23, 2018</a:t>
            </a:r>
            <a:endParaRPr lang="en-US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20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14350"/>
            <a:ext cx="5230838" cy="4365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4" r="21067" b="13995"/>
          <a:stretch/>
        </p:blipFill>
        <p:spPr bwMode="auto">
          <a:xfrm>
            <a:off x="152400" y="964023"/>
            <a:ext cx="3352800" cy="3466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 rot="19956576">
            <a:off x="1578148" y="1872630"/>
            <a:ext cx="184539" cy="99492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89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200400" y="13174"/>
            <a:ext cx="4328391" cy="5130326"/>
            <a:chOff x="5073314" y="130629"/>
            <a:chExt cx="4849231" cy="5747663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53" t="16629" r="8878" b="4799"/>
            <a:stretch/>
          </p:blipFill>
          <p:spPr bwMode="auto">
            <a:xfrm>
              <a:off x="5073314" y="130629"/>
              <a:ext cx="4849231" cy="5747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5-Point Star 2"/>
            <p:cNvSpPr/>
            <p:nvPr/>
          </p:nvSpPr>
          <p:spPr>
            <a:xfrm>
              <a:off x="6553201" y="4019549"/>
              <a:ext cx="304801" cy="304801"/>
            </a:xfrm>
            <a:prstGeom prst="star5">
              <a:avLst>
                <a:gd name="adj" fmla="val 19382"/>
                <a:gd name="hf" fmla="val 105146"/>
                <a:gd name="vf" fmla="val 110557"/>
              </a:avLst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28600" y="1276350"/>
            <a:ext cx="2743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Mountain is a 40 m high parabolic dune on the lakeshore between Holland and Saugatuck, Michigan</a:t>
            </a:r>
            <a:endParaRPr lang="en-US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93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7341214"/>
              </p:ext>
            </p:extLst>
          </p:nvPr>
        </p:nvGraphicFramePr>
        <p:xfrm>
          <a:off x="19049" y="1109662"/>
          <a:ext cx="9124951" cy="2924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5470" y="3965633"/>
            <a:ext cx="911853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Dec. 4–6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39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3109674"/>
              </p:ext>
            </p:extLst>
          </p:nvPr>
        </p:nvGraphicFramePr>
        <p:xfrm>
          <a:off x="19049" y="1109662"/>
          <a:ext cx="9124951" cy="2924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Left Brace 1"/>
          <p:cNvSpPr/>
          <p:nvPr/>
        </p:nvSpPr>
        <p:spPr>
          <a:xfrm>
            <a:off x="594359" y="2286000"/>
            <a:ext cx="137160" cy="971550"/>
          </a:xfrm>
          <a:prstGeom prst="leftBrace">
            <a:avLst>
              <a:gd name="adj1" fmla="val 8333"/>
              <a:gd name="adj2" fmla="val 48906"/>
            </a:avLst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5470" y="3965633"/>
            <a:ext cx="911853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Dec. 4–6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371028" y="2749402"/>
            <a:ext cx="431710" cy="1477841"/>
          </a:xfrm>
          <a:custGeom>
            <a:avLst/>
            <a:gdLst>
              <a:gd name="connsiteX0" fmla="*/ 328668 w 548601"/>
              <a:gd name="connsiteY0" fmla="*/ 11199 h 1833420"/>
              <a:gd name="connsiteX1" fmla="*/ 190444 w 548601"/>
              <a:gd name="connsiteY1" fmla="*/ 74994 h 1833420"/>
              <a:gd name="connsiteX2" fmla="*/ 232975 w 548601"/>
              <a:gd name="connsiteY2" fmla="*/ 574724 h 1833420"/>
              <a:gd name="connsiteX3" fmla="*/ 424361 w 548601"/>
              <a:gd name="connsiteY3" fmla="*/ 1148882 h 1833420"/>
              <a:gd name="connsiteX4" fmla="*/ 52221 w 548601"/>
              <a:gd name="connsiteY4" fmla="*/ 1467859 h 1833420"/>
              <a:gd name="connsiteX5" fmla="*/ 30956 w 548601"/>
              <a:gd name="connsiteY5" fmla="*/ 1797468 h 1833420"/>
              <a:gd name="connsiteX6" fmla="*/ 318035 w 548601"/>
              <a:gd name="connsiteY6" fmla="*/ 1818733 h 1833420"/>
              <a:gd name="connsiteX7" fmla="*/ 541319 w 548601"/>
              <a:gd name="connsiteY7" fmla="*/ 1744306 h 1833420"/>
              <a:gd name="connsiteX0" fmla="*/ 303230 w 522894"/>
              <a:gd name="connsiteY0" fmla="*/ 11199 h 1820483"/>
              <a:gd name="connsiteX1" fmla="*/ 165006 w 522894"/>
              <a:gd name="connsiteY1" fmla="*/ 74994 h 1820483"/>
              <a:gd name="connsiteX2" fmla="*/ 207537 w 522894"/>
              <a:gd name="connsiteY2" fmla="*/ 574724 h 1820483"/>
              <a:gd name="connsiteX3" fmla="*/ 398923 w 522894"/>
              <a:gd name="connsiteY3" fmla="*/ 1148882 h 1820483"/>
              <a:gd name="connsiteX4" fmla="*/ 26783 w 522894"/>
              <a:gd name="connsiteY4" fmla="*/ 1467859 h 1820483"/>
              <a:gd name="connsiteX5" fmla="*/ 58681 w 522894"/>
              <a:gd name="connsiteY5" fmla="*/ 1659245 h 1820483"/>
              <a:gd name="connsiteX6" fmla="*/ 292597 w 522894"/>
              <a:gd name="connsiteY6" fmla="*/ 1818733 h 1820483"/>
              <a:gd name="connsiteX7" fmla="*/ 515881 w 522894"/>
              <a:gd name="connsiteY7" fmla="*/ 1744306 h 1820483"/>
              <a:gd name="connsiteX0" fmla="*/ 303230 w 522894"/>
              <a:gd name="connsiteY0" fmla="*/ 11199 h 1754284"/>
              <a:gd name="connsiteX1" fmla="*/ 165006 w 522894"/>
              <a:gd name="connsiteY1" fmla="*/ 74994 h 1754284"/>
              <a:gd name="connsiteX2" fmla="*/ 207537 w 522894"/>
              <a:gd name="connsiteY2" fmla="*/ 574724 h 1754284"/>
              <a:gd name="connsiteX3" fmla="*/ 398923 w 522894"/>
              <a:gd name="connsiteY3" fmla="*/ 1148882 h 1754284"/>
              <a:gd name="connsiteX4" fmla="*/ 26783 w 522894"/>
              <a:gd name="connsiteY4" fmla="*/ 1467859 h 1754284"/>
              <a:gd name="connsiteX5" fmla="*/ 58681 w 522894"/>
              <a:gd name="connsiteY5" fmla="*/ 1659245 h 1754284"/>
              <a:gd name="connsiteX6" fmla="*/ 292597 w 522894"/>
              <a:gd name="connsiteY6" fmla="*/ 1744305 h 1754284"/>
              <a:gd name="connsiteX7" fmla="*/ 515881 w 522894"/>
              <a:gd name="connsiteY7" fmla="*/ 1744306 h 1754284"/>
              <a:gd name="connsiteX0" fmla="*/ 303230 w 522894"/>
              <a:gd name="connsiteY0" fmla="*/ 7600 h 1750685"/>
              <a:gd name="connsiteX1" fmla="*/ 165006 w 522894"/>
              <a:gd name="connsiteY1" fmla="*/ 71395 h 1750685"/>
              <a:gd name="connsiteX2" fmla="*/ 143741 w 522894"/>
              <a:gd name="connsiteY2" fmla="*/ 475432 h 1750685"/>
              <a:gd name="connsiteX3" fmla="*/ 398923 w 522894"/>
              <a:gd name="connsiteY3" fmla="*/ 1145283 h 1750685"/>
              <a:gd name="connsiteX4" fmla="*/ 26783 w 522894"/>
              <a:gd name="connsiteY4" fmla="*/ 1464260 h 1750685"/>
              <a:gd name="connsiteX5" fmla="*/ 58681 w 522894"/>
              <a:gd name="connsiteY5" fmla="*/ 1655646 h 1750685"/>
              <a:gd name="connsiteX6" fmla="*/ 292597 w 522894"/>
              <a:gd name="connsiteY6" fmla="*/ 1740706 h 1750685"/>
              <a:gd name="connsiteX7" fmla="*/ 515881 w 522894"/>
              <a:gd name="connsiteY7" fmla="*/ 1740707 h 1750685"/>
              <a:gd name="connsiteX0" fmla="*/ 303230 w 522894"/>
              <a:gd name="connsiteY0" fmla="*/ 4430 h 1747515"/>
              <a:gd name="connsiteX1" fmla="*/ 111843 w 522894"/>
              <a:gd name="connsiteY1" fmla="*/ 89490 h 1747515"/>
              <a:gd name="connsiteX2" fmla="*/ 143741 w 522894"/>
              <a:gd name="connsiteY2" fmla="*/ 472262 h 1747515"/>
              <a:gd name="connsiteX3" fmla="*/ 398923 w 522894"/>
              <a:gd name="connsiteY3" fmla="*/ 1142113 h 1747515"/>
              <a:gd name="connsiteX4" fmla="*/ 26783 w 522894"/>
              <a:gd name="connsiteY4" fmla="*/ 1461090 h 1747515"/>
              <a:gd name="connsiteX5" fmla="*/ 58681 w 522894"/>
              <a:gd name="connsiteY5" fmla="*/ 1652476 h 1747515"/>
              <a:gd name="connsiteX6" fmla="*/ 292597 w 522894"/>
              <a:gd name="connsiteY6" fmla="*/ 1737536 h 1747515"/>
              <a:gd name="connsiteX7" fmla="*/ 515881 w 522894"/>
              <a:gd name="connsiteY7" fmla="*/ 1737537 h 1747515"/>
              <a:gd name="connsiteX0" fmla="*/ 294568 w 514232"/>
              <a:gd name="connsiteY0" fmla="*/ 4430 h 1747515"/>
              <a:gd name="connsiteX1" fmla="*/ 103181 w 514232"/>
              <a:gd name="connsiteY1" fmla="*/ 89490 h 1747515"/>
              <a:gd name="connsiteX2" fmla="*/ 135079 w 514232"/>
              <a:gd name="connsiteY2" fmla="*/ 472262 h 1747515"/>
              <a:gd name="connsiteX3" fmla="*/ 273302 w 514232"/>
              <a:gd name="connsiteY3" fmla="*/ 1088950 h 1747515"/>
              <a:gd name="connsiteX4" fmla="*/ 18121 w 514232"/>
              <a:gd name="connsiteY4" fmla="*/ 1461090 h 1747515"/>
              <a:gd name="connsiteX5" fmla="*/ 50019 w 514232"/>
              <a:gd name="connsiteY5" fmla="*/ 1652476 h 1747515"/>
              <a:gd name="connsiteX6" fmla="*/ 283935 w 514232"/>
              <a:gd name="connsiteY6" fmla="*/ 1737536 h 1747515"/>
              <a:gd name="connsiteX7" fmla="*/ 507219 w 514232"/>
              <a:gd name="connsiteY7" fmla="*/ 1737537 h 1747515"/>
              <a:gd name="connsiteX0" fmla="*/ 259567 w 479231"/>
              <a:gd name="connsiteY0" fmla="*/ 4430 h 1747515"/>
              <a:gd name="connsiteX1" fmla="*/ 68180 w 479231"/>
              <a:gd name="connsiteY1" fmla="*/ 89490 h 1747515"/>
              <a:gd name="connsiteX2" fmla="*/ 100078 w 479231"/>
              <a:gd name="connsiteY2" fmla="*/ 472262 h 1747515"/>
              <a:gd name="connsiteX3" fmla="*/ 238301 w 479231"/>
              <a:gd name="connsiteY3" fmla="*/ 1088950 h 1747515"/>
              <a:gd name="connsiteX4" fmla="*/ 46916 w 479231"/>
              <a:gd name="connsiteY4" fmla="*/ 1461090 h 1747515"/>
              <a:gd name="connsiteX5" fmla="*/ 15018 w 479231"/>
              <a:gd name="connsiteY5" fmla="*/ 1652476 h 1747515"/>
              <a:gd name="connsiteX6" fmla="*/ 248934 w 479231"/>
              <a:gd name="connsiteY6" fmla="*/ 1737536 h 1747515"/>
              <a:gd name="connsiteX7" fmla="*/ 472218 w 479231"/>
              <a:gd name="connsiteY7" fmla="*/ 1737537 h 1747515"/>
              <a:gd name="connsiteX0" fmla="*/ 212664 w 432328"/>
              <a:gd name="connsiteY0" fmla="*/ 4430 h 1747515"/>
              <a:gd name="connsiteX1" fmla="*/ 21277 w 432328"/>
              <a:gd name="connsiteY1" fmla="*/ 89490 h 1747515"/>
              <a:gd name="connsiteX2" fmla="*/ 53175 w 432328"/>
              <a:gd name="connsiteY2" fmla="*/ 472262 h 1747515"/>
              <a:gd name="connsiteX3" fmla="*/ 191398 w 432328"/>
              <a:gd name="connsiteY3" fmla="*/ 1088950 h 1747515"/>
              <a:gd name="connsiteX4" fmla="*/ 13 w 432328"/>
              <a:gd name="connsiteY4" fmla="*/ 1461090 h 1747515"/>
              <a:gd name="connsiteX5" fmla="*/ 202031 w 432328"/>
              <a:gd name="connsiteY5" fmla="*/ 1737536 h 1747515"/>
              <a:gd name="connsiteX6" fmla="*/ 425315 w 432328"/>
              <a:gd name="connsiteY6" fmla="*/ 1737537 h 1747515"/>
              <a:gd name="connsiteX0" fmla="*/ 213763 w 431710"/>
              <a:gd name="connsiteY0" fmla="*/ 4430 h 1739451"/>
              <a:gd name="connsiteX1" fmla="*/ 22376 w 431710"/>
              <a:gd name="connsiteY1" fmla="*/ 89490 h 1739451"/>
              <a:gd name="connsiteX2" fmla="*/ 54274 w 431710"/>
              <a:gd name="connsiteY2" fmla="*/ 472262 h 1739451"/>
              <a:gd name="connsiteX3" fmla="*/ 192497 w 431710"/>
              <a:gd name="connsiteY3" fmla="*/ 1088950 h 1739451"/>
              <a:gd name="connsiteX4" fmla="*/ 1112 w 431710"/>
              <a:gd name="connsiteY4" fmla="*/ 1461090 h 1739451"/>
              <a:gd name="connsiteX5" fmla="*/ 128702 w 431710"/>
              <a:gd name="connsiteY5" fmla="*/ 1684373 h 1739451"/>
              <a:gd name="connsiteX6" fmla="*/ 426414 w 431710"/>
              <a:gd name="connsiteY6" fmla="*/ 1737537 h 1739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1710" h="1739451">
                <a:moveTo>
                  <a:pt x="213763" y="4430"/>
                </a:moveTo>
                <a:cubicBezTo>
                  <a:pt x="152625" y="-10633"/>
                  <a:pt x="48957" y="11518"/>
                  <a:pt x="22376" y="89490"/>
                </a:cubicBezTo>
                <a:cubicBezTo>
                  <a:pt x="-4205" y="167462"/>
                  <a:pt x="25921" y="305685"/>
                  <a:pt x="54274" y="472262"/>
                </a:cubicBezTo>
                <a:cubicBezTo>
                  <a:pt x="82627" y="638839"/>
                  <a:pt x="201357" y="924145"/>
                  <a:pt x="192497" y="1088950"/>
                </a:cubicBezTo>
                <a:cubicBezTo>
                  <a:pt x="183637" y="1253755"/>
                  <a:pt x="11744" y="1361853"/>
                  <a:pt x="1112" y="1461090"/>
                </a:cubicBezTo>
                <a:cubicBezTo>
                  <a:pt x="-9520" y="1560327"/>
                  <a:pt x="57818" y="1638299"/>
                  <a:pt x="128702" y="1684373"/>
                </a:cubicBezTo>
                <a:cubicBezTo>
                  <a:pt x="204902" y="1698550"/>
                  <a:pt x="472488" y="1749941"/>
                  <a:pt x="426414" y="1737537"/>
                </a:cubicBezTo>
              </a:path>
            </a:pathLst>
          </a:cu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90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78646" y="45559"/>
            <a:ext cx="5184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Storm data for Dec. 4–6, 2017</a:t>
            </a:r>
            <a:endParaRPr lang="en-US" sz="2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>
            <a:spLocks noChangeAspect="1"/>
          </p:cNvSpPr>
          <p:nvPr/>
        </p:nvSpPr>
        <p:spPr>
          <a:xfrm>
            <a:off x="5270804" y="514350"/>
            <a:ext cx="3238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speed</a:t>
            </a:r>
            <a:endParaRPr lang="en-US" sz="2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109" y="1121275"/>
            <a:ext cx="4507891" cy="3426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21275"/>
            <a:ext cx="4495800" cy="3426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09600" y="514350"/>
            <a:ext cx="3662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direction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454807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Fastest winds paralleled dune axis (≈250–70°)</a:t>
            </a:r>
          </a:p>
        </p:txBody>
      </p:sp>
    </p:spTree>
    <p:extLst>
      <p:ext uri="{BB962C8B-B14F-4D97-AF65-F5344CB8AC3E}">
        <p14:creationId xmlns:p14="http://schemas.microsoft.com/office/powerpoint/2010/main" val="394822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4167947"/>
              </p:ext>
            </p:extLst>
          </p:nvPr>
        </p:nvGraphicFramePr>
        <p:xfrm>
          <a:off x="1100137" y="611981"/>
          <a:ext cx="6943725" cy="3919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3334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273772"/>
              </p:ext>
            </p:extLst>
          </p:nvPr>
        </p:nvGraphicFramePr>
        <p:xfrm>
          <a:off x="0" y="285750"/>
          <a:ext cx="44958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4648200" y="285750"/>
            <a:ext cx="4495800" cy="2743200"/>
            <a:chOff x="4648200" y="285750"/>
            <a:chExt cx="4495800" cy="2743200"/>
          </a:xfrm>
        </p:grpSpPr>
        <p:graphicFrame>
          <p:nvGraphicFramePr>
            <p:cNvPr id="2" name="Chart 1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763943116"/>
                </p:ext>
              </p:extLst>
            </p:nvPr>
          </p:nvGraphicFramePr>
          <p:xfrm>
            <a:off x="4648200" y="285750"/>
            <a:ext cx="4495800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pic>
          <p:nvPicPr>
            <p:cNvPr id="2053" name="Picture 5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356" t="29370" b="57336"/>
            <a:stretch/>
          </p:blipFill>
          <p:spPr bwMode="auto">
            <a:xfrm>
              <a:off x="7474393" y="1053508"/>
              <a:ext cx="1634165" cy="3663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94" t="59149" r="8672" b="25370"/>
          <a:stretch/>
        </p:blipFill>
        <p:spPr bwMode="auto">
          <a:xfrm>
            <a:off x="1219200" y="3409950"/>
            <a:ext cx="2327417" cy="1005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52" t="50757" r="11950" b="33751"/>
          <a:stretch/>
        </p:blipFill>
        <p:spPr bwMode="auto">
          <a:xfrm>
            <a:off x="5715000" y="3392672"/>
            <a:ext cx="2208375" cy="1005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481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350"/>
            <a:ext cx="8229600" cy="889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US" sz="3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47750"/>
            <a:ext cx="8915400" cy="33528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Grainfall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can occur at least 215 m leeward of the base of large parabolic dunes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Deposition likely occurs along a front at least 30° to either side of the dune axis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a season, </a:t>
            </a:r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grainfall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can deposit 9.3 kg/m</a:t>
            </a:r>
            <a:r>
              <a:rPr lang="en-US" sz="2800" baseline="30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10 m from the lee slope and 1.4 kg/m</a:t>
            </a:r>
            <a:r>
              <a:rPr lang="en-US" sz="2800" baseline="30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165 m</a:t>
            </a:r>
          </a:p>
        </p:txBody>
      </p:sp>
    </p:spTree>
    <p:extLst>
      <p:ext uri="{BB962C8B-B14F-4D97-AF65-F5344CB8AC3E}">
        <p14:creationId xmlns:p14="http://schemas.microsoft.com/office/powerpoint/2010/main" val="234714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"/>
            <a:ext cx="8229600" cy="628650"/>
          </a:xfrm>
        </p:spPr>
        <p:txBody>
          <a:bodyPr/>
          <a:lstStyle/>
          <a:p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US" sz="3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149" y="742950"/>
            <a:ext cx="9051851" cy="417195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 startAt="4"/>
            </a:pP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single storm accounted for the majority of </a:t>
            </a:r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grainfall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from late fall 2017 to fall 2018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single storm </a:t>
            </a:r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deposit at least 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6.1 </a:t>
            </a:r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kg/m</a:t>
            </a:r>
            <a:r>
              <a:rPr lang="en-US" sz="2800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 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sand at 10 m </a:t>
            </a:r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beyond the lee 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slope and 0.95 kg/m</a:t>
            </a:r>
            <a:r>
              <a:rPr lang="en-US" sz="2800" baseline="30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165 m</a:t>
            </a:r>
            <a:endParaRPr lang="en-US" sz="2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 startAt="4"/>
            </a:pPr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Grainfall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was very low from March through August, 2018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exponential model best fits the </a:t>
            </a:r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 of grains transported relative to distance from the 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dune</a:t>
            </a:r>
            <a:endParaRPr lang="en-US" sz="2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34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2881" y="0"/>
            <a:ext cx="8229600" cy="742950"/>
          </a:xfrm>
        </p:spPr>
        <p:txBody>
          <a:bodyPr/>
          <a:lstStyle/>
          <a:p>
            <a:pPr algn="l"/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US" sz="3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8142"/>
            <a:ext cx="5280250" cy="28194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8"/>
            </a:pPr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Grainfall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can transport sand to wetlands behind current dunes, supporting the use of sand in lake and wetland cores as proxies for dune activity</a:t>
            </a:r>
            <a:endParaRPr lang="en-US" sz="2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 descr="C:\Users\bodenbender\Downloads\IMG_20181014_0952533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38107" y="640329"/>
            <a:ext cx="5137150" cy="385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304800" y="3638550"/>
            <a:ext cx="4975450" cy="14967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Acknowledgements</a:t>
            </a:r>
          </a:p>
          <a:p>
            <a:pPr marL="0" indent="0">
              <a:buNone/>
            </a:pPr>
            <a:endParaRPr lang="en-US" sz="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Thank you for listening!</a:t>
            </a:r>
            <a:endParaRPr lang="en-US" sz="2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323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31" r="-963" b="-10"/>
          <a:stretch/>
        </p:blipFill>
        <p:spPr bwMode="auto">
          <a:xfrm>
            <a:off x="2514600" y="0"/>
            <a:ext cx="6687879" cy="5143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5076371" y="1123950"/>
            <a:ext cx="533399" cy="304800"/>
          </a:xfrm>
          <a:prstGeom prst="straightConnector1">
            <a:avLst/>
          </a:prstGeom>
          <a:ln w="63500">
            <a:solidFill>
              <a:schemeClr val="bg2">
                <a:lumMod val="50000"/>
              </a:schemeClr>
            </a:solidFill>
            <a:tailEnd type="triangle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H="1">
            <a:off x="4191000" y="285750"/>
            <a:ext cx="533399" cy="304800"/>
          </a:xfrm>
          <a:prstGeom prst="straightConnector1">
            <a:avLst/>
          </a:prstGeom>
          <a:ln w="635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H="1">
            <a:off x="3733801" y="2647950"/>
            <a:ext cx="533399" cy="304800"/>
          </a:xfrm>
          <a:prstGeom prst="straightConnector1">
            <a:avLst/>
          </a:prstGeom>
          <a:ln w="635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6200" y="1352550"/>
            <a:ext cx="2514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Mountain and smaller dunes to north and south</a:t>
            </a:r>
            <a:endParaRPr lang="en-US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62602" y="762984"/>
            <a:ext cx="9905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GM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696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23642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 of Green Mountain from dune 400 m southwest.</a:t>
            </a:r>
            <a:endParaRPr lang="en-US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62000" y="528083"/>
            <a:ext cx="7261755" cy="4084737"/>
            <a:chOff x="230372" y="895350"/>
            <a:chExt cx="6207051" cy="3491466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372" y="895350"/>
              <a:ext cx="6207051" cy="3491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Down Arrow 2"/>
            <p:cNvSpPr/>
            <p:nvPr/>
          </p:nvSpPr>
          <p:spPr>
            <a:xfrm rot="5400000">
              <a:off x="1466847" y="1638301"/>
              <a:ext cx="190504" cy="381002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scene3d>
              <a:camera prst="orthographicFront">
                <a:rot lat="1405170" lon="17795694" rev="12721895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48771" y="4612821"/>
            <a:ext cx="899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Arrow shows dune axis. Crest is well above leeward forest.</a:t>
            </a:r>
            <a:endParaRPr lang="en-US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01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 bwMode="auto">
          <a:xfrm>
            <a:off x="0" y="0"/>
            <a:ext cx="916305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81525" y="0"/>
            <a:ext cx="4333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Flow separation can affect saltation and suspension of sand in lee.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01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-19381"/>
            <a:ext cx="8305800" cy="5133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960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173" y="0"/>
            <a:ext cx="6854827" cy="5145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943" y="361950"/>
            <a:ext cx="22129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Turbulent eddies may lift sand vertically </a:t>
            </a:r>
            <a:endParaRPr lang="en-US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800" y="2572940"/>
            <a:ext cx="22129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prior studies concentrate on the lee slope itself</a:t>
            </a:r>
            <a:endParaRPr lang="en-US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1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91"/>
          <a:stretch/>
        </p:blipFill>
        <p:spPr bwMode="auto">
          <a:xfrm>
            <a:off x="0" y="0"/>
            <a:ext cx="91186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62196" y="2564018"/>
            <a:ext cx="5943603" cy="954107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Sand is commonly observed in the forest beyond the dune lee slope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782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91"/>
          <a:stretch/>
        </p:blipFill>
        <p:spPr bwMode="auto">
          <a:xfrm>
            <a:off x="0" y="0"/>
            <a:ext cx="91186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62198" y="3210349"/>
            <a:ext cx="5450115" cy="64633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Grainfall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62197" y="2564018"/>
            <a:ext cx="5450116" cy="64633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Niveo-aeolian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transport?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557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1533</TotalTime>
  <Words>572</Words>
  <Application>Microsoft Office PowerPoint</Application>
  <PresentationFormat>On-screen Show (16:9)</PresentationFormat>
  <Paragraphs>67</Paragraphs>
  <Slides>27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Sand Deposition by Grainfall beyond the Lee Slope of a Large Parabolic Dune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Conclusions</vt:lpstr>
      <vt:lpstr>Conclusions</vt:lpstr>
    </vt:vector>
  </TitlesOfParts>
  <Company>Hope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2018 GSA Grainfall presentation Bodenbender</dc:title>
  <dc:creator>Brian Bodenbender</dc:creator>
  <cp:lastModifiedBy>Brian Bodenbender</cp:lastModifiedBy>
  <cp:revision>58</cp:revision>
  <dcterms:created xsi:type="dcterms:W3CDTF">2018-10-18T14:34:05Z</dcterms:created>
  <dcterms:modified xsi:type="dcterms:W3CDTF">2018-11-03T11:54:08Z</dcterms:modified>
</cp:coreProperties>
</file>