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266" r:id="rId6"/>
    <p:sldId id="272" r:id="rId7"/>
    <p:sldId id="273" r:id="rId8"/>
    <p:sldId id="270" r:id="rId9"/>
    <p:sldId id="271" r:id="rId10"/>
    <p:sldId id="259" r:id="rId11"/>
    <p:sldId id="269" r:id="rId12"/>
    <p:sldId id="257" r:id="rId13"/>
    <p:sldId id="260" r:id="rId14"/>
    <p:sldId id="274" r:id="rId15"/>
    <p:sldId id="275" r:id="rId16"/>
    <p:sldId id="264" r:id="rId17"/>
    <p:sldId id="258" r:id="rId18"/>
    <p:sldId id="261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129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2015%20assessment\GLY%203202C%20Post%20test%20benefit%20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GLY%203202C%20assessment\MacDonald_ALL_pre_post_test_reseul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2018%20GSA\Misconcep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2018%20GSA\Misconcep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2018%20GSA\Misconcept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%20NSF%20Grant\2018%20GSA\Misconcepti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'All survey'!$W$9</c:f>
              <c:strCache>
                <c:ptCount val="1"/>
                <c:pt idx="0">
                  <c:v>Has given you confidence in your own abilities to understand research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survey'!$X$8:$AA$8</c:f>
              <c:strCache>
                <c:ptCount val="4"/>
                <c:pt idx="0">
                  <c:v>Definitely has not</c:v>
                </c:pt>
                <c:pt idx="1">
                  <c:v>Probably has not</c:v>
                </c:pt>
                <c:pt idx="2">
                  <c:v>Probably has</c:v>
                </c:pt>
                <c:pt idx="3">
                  <c:v>Definitely has</c:v>
                </c:pt>
              </c:strCache>
            </c:strRef>
          </c:cat>
          <c:val>
            <c:numRef>
              <c:f>'All survey'!$X$9:$AA$9</c:f>
              <c:numCache>
                <c:formatCode>0</c:formatCode>
                <c:ptCount val="4"/>
                <c:pt idx="0">
                  <c:v>2.7777777777777777</c:v>
                </c:pt>
                <c:pt idx="1">
                  <c:v>2.7777777777777777</c:v>
                </c:pt>
                <c:pt idx="2">
                  <c:v>66.666666666666657</c:v>
                </c:pt>
                <c:pt idx="3">
                  <c:v>27.777777777777779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6-45F3-90FF-31EE49A8AA1B}"/>
            </c:ext>
          </c:extLst>
        </c:ser>
        <c:ser>
          <c:idx val="1"/>
          <c:order val="1"/>
          <c:tx>
            <c:strRef>
              <c:f>'All survey'!$W$10</c:f>
              <c:strCache>
                <c:ptCount val="1"/>
                <c:pt idx="0">
                  <c:v>Has increased your awareness of how minerals are studied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survey'!$X$8:$AA$8</c:f>
              <c:strCache>
                <c:ptCount val="4"/>
                <c:pt idx="0">
                  <c:v>Definitely has not</c:v>
                </c:pt>
                <c:pt idx="1">
                  <c:v>Probably has not</c:v>
                </c:pt>
                <c:pt idx="2">
                  <c:v>Probably has</c:v>
                </c:pt>
                <c:pt idx="3">
                  <c:v>Definitely has</c:v>
                </c:pt>
              </c:strCache>
            </c:strRef>
          </c:cat>
          <c:val>
            <c:numRef>
              <c:f>'All survey'!$X$10:$AA$10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8.3333333333333321</c:v>
                </c:pt>
                <c:pt idx="3">
                  <c:v>91.666666666666657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86-45F3-90FF-31EE49A8AA1B}"/>
            </c:ext>
          </c:extLst>
        </c:ser>
        <c:ser>
          <c:idx val="2"/>
          <c:order val="2"/>
          <c:tx>
            <c:strRef>
              <c:f>'All survey'!$W$11</c:f>
              <c:strCache>
                <c:ptCount val="1"/>
                <c:pt idx="0">
                  <c:v>Has influenced your decision to conduct more research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survey'!$X$8:$AA$8</c:f>
              <c:strCache>
                <c:ptCount val="4"/>
                <c:pt idx="0">
                  <c:v>Definitely has not</c:v>
                </c:pt>
                <c:pt idx="1">
                  <c:v>Probably has not</c:v>
                </c:pt>
                <c:pt idx="2">
                  <c:v>Probably has</c:v>
                </c:pt>
                <c:pt idx="3">
                  <c:v>Definitely has</c:v>
                </c:pt>
              </c:strCache>
            </c:strRef>
          </c:cat>
          <c:val>
            <c:numRef>
              <c:f>'All survey'!$X$11:$AA$11</c:f>
              <c:numCache>
                <c:formatCode>0</c:formatCode>
                <c:ptCount val="4"/>
                <c:pt idx="0">
                  <c:v>2.7777777777777777</c:v>
                </c:pt>
                <c:pt idx="1">
                  <c:v>22.222222222222221</c:v>
                </c:pt>
                <c:pt idx="2">
                  <c:v>58.333333333333336</c:v>
                </c:pt>
                <c:pt idx="3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6-45F3-90FF-31EE49A8AA1B}"/>
            </c:ext>
          </c:extLst>
        </c:ser>
        <c:ser>
          <c:idx val="3"/>
          <c:order val="3"/>
          <c:tx>
            <c:strRef>
              <c:f>'All survey'!$W$12</c:f>
              <c:strCache>
                <c:ptCount val="1"/>
                <c:pt idx="0">
                  <c:v>Raised your confidence in your scientific abilities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survey'!$X$8:$AA$8</c:f>
              <c:strCache>
                <c:ptCount val="4"/>
                <c:pt idx="0">
                  <c:v>Definitely has not</c:v>
                </c:pt>
                <c:pt idx="1">
                  <c:v>Probably has not</c:v>
                </c:pt>
                <c:pt idx="2">
                  <c:v>Probably has</c:v>
                </c:pt>
                <c:pt idx="3">
                  <c:v>Definitely has</c:v>
                </c:pt>
              </c:strCache>
            </c:strRef>
          </c:cat>
          <c:val>
            <c:numRef>
              <c:f>'All survey'!$X$12:$AA$12</c:f>
              <c:numCache>
                <c:formatCode>0</c:formatCode>
                <c:ptCount val="4"/>
                <c:pt idx="0">
                  <c:v>0</c:v>
                </c:pt>
                <c:pt idx="1">
                  <c:v>8.3333333333333321</c:v>
                </c:pt>
                <c:pt idx="2">
                  <c:v>36.111111111111107</c:v>
                </c:pt>
                <c:pt idx="3">
                  <c:v>55.555555555555557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86-45F3-90FF-31EE49A8AA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980800"/>
        <c:axId val="185982336"/>
        <c:axId val="0"/>
      </c:bar3DChart>
      <c:catAx>
        <c:axId val="1859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82336"/>
        <c:crosses val="autoZero"/>
        <c:auto val="1"/>
        <c:lblAlgn val="ctr"/>
        <c:lblOffset val="100"/>
        <c:noMultiLvlLbl val="0"/>
      </c:catAx>
      <c:valAx>
        <c:axId val="1859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8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52265322395409"/>
          <c:y val="1.1405022352589922E-2"/>
          <c:w val="0.33132312481846043"/>
          <c:h val="0.97328676114790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'Overall score'!$B$2:$B$51</c:f>
              <c:numCache>
                <c:formatCode>General</c:formatCode>
                <c:ptCount val="50"/>
                <c:pt idx="0">
                  <c:v>25</c:v>
                </c:pt>
                <c:pt idx="1">
                  <c:v>18</c:v>
                </c:pt>
                <c:pt idx="2">
                  <c:v>31</c:v>
                </c:pt>
                <c:pt idx="3">
                  <c:v>28</c:v>
                </c:pt>
                <c:pt idx="4">
                  <c:v>26</c:v>
                </c:pt>
                <c:pt idx="5">
                  <c:v>22</c:v>
                </c:pt>
                <c:pt idx="6">
                  <c:v>28.5</c:v>
                </c:pt>
                <c:pt idx="7">
                  <c:v>32</c:v>
                </c:pt>
                <c:pt idx="8">
                  <c:v>27</c:v>
                </c:pt>
                <c:pt idx="9">
                  <c:v>28</c:v>
                </c:pt>
                <c:pt idx="10">
                  <c:v>40.5</c:v>
                </c:pt>
                <c:pt idx="11">
                  <c:v>16</c:v>
                </c:pt>
                <c:pt idx="12">
                  <c:v>35</c:v>
                </c:pt>
                <c:pt idx="13">
                  <c:v>31.5</c:v>
                </c:pt>
                <c:pt idx="14">
                  <c:v>26</c:v>
                </c:pt>
                <c:pt idx="15">
                  <c:v>24</c:v>
                </c:pt>
                <c:pt idx="16">
                  <c:v>22</c:v>
                </c:pt>
                <c:pt idx="17">
                  <c:v>23</c:v>
                </c:pt>
                <c:pt idx="18">
                  <c:v>19</c:v>
                </c:pt>
                <c:pt idx="19">
                  <c:v>24</c:v>
                </c:pt>
                <c:pt idx="20">
                  <c:v>32</c:v>
                </c:pt>
                <c:pt idx="21">
                  <c:v>23</c:v>
                </c:pt>
                <c:pt idx="22">
                  <c:v>27</c:v>
                </c:pt>
                <c:pt idx="23">
                  <c:v>20</c:v>
                </c:pt>
                <c:pt idx="24">
                  <c:v>45</c:v>
                </c:pt>
                <c:pt idx="25">
                  <c:v>19</c:v>
                </c:pt>
                <c:pt idx="26">
                  <c:v>31</c:v>
                </c:pt>
                <c:pt idx="27">
                  <c:v>18</c:v>
                </c:pt>
                <c:pt idx="28">
                  <c:v>28</c:v>
                </c:pt>
                <c:pt idx="29">
                  <c:v>30</c:v>
                </c:pt>
                <c:pt idx="30">
                  <c:v>42</c:v>
                </c:pt>
                <c:pt idx="31">
                  <c:v>27</c:v>
                </c:pt>
                <c:pt idx="32">
                  <c:v>32</c:v>
                </c:pt>
                <c:pt idx="33">
                  <c:v>28</c:v>
                </c:pt>
                <c:pt idx="34">
                  <c:v>36</c:v>
                </c:pt>
                <c:pt idx="35">
                  <c:v>30</c:v>
                </c:pt>
                <c:pt idx="36">
                  <c:v>34</c:v>
                </c:pt>
                <c:pt idx="37">
                  <c:v>39</c:v>
                </c:pt>
                <c:pt idx="38">
                  <c:v>29</c:v>
                </c:pt>
                <c:pt idx="39">
                  <c:v>26</c:v>
                </c:pt>
                <c:pt idx="40">
                  <c:v>40</c:v>
                </c:pt>
                <c:pt idx="41">
                  <c:v>17</c:v>
                </c:pt>
                <c:pt idx="42">
                  <c:v>18</c:v>
                </c:pt>
                <c:pt idx="43">
                  <c:v>27</c:v>
                </c:pt>
                <c:pt idx="44">
                  <c:v>23</c:v>
                </c:pt>
                <c:pt idx="45">
                  <c:v>37</c:v>
                </c:pt>
                <c:pt idx="46">
                  <c:v>27</c:v>
                </c:pt>
                <c:pt idx="47">
                  <c:v>36</c:v>
                </c:pt>
                <c:pt idx="48">
                  <c:v>29</c:v>
                </c:pt>
                <c:pt idx="49">
                  <c:v>31</c:v>
                </c:pt>
              </c:numCache>
            </c:numRef>
          </c:xVal>
          <c:yVal>
            <c:numRef>
              <c:f>'Overall score'!$C$2:$C$51</c:f>
              <c:numCache>
                <c:formatCode>General</c:formatCode>
                <c:ptCount val="50"/>
                <c:pt idx="0">
                  <c:v>23</c:v>
                </c:pt>
                <c:pt idx="1">
                  <c:v>24</c:v>
                </c:pt>
                <c:pt idx="2">
                  <c:v>28</c:v>
                </c:pt>
                <c:pt idx="3">
                  <c:v>28</c:v>
                </c:pt>
                <c:pt idx="4">
                  <c:v>30</c:v>
                </c:pt>
                <c:pt idx="5">
                  <c:v>31</c:v>
                </c:pt>
                <c:pt idx="6">
                  <c:v>31.5</c:v>
                </c:pt>
                <c:pt idx="7">
                  <c:v>32.5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35</c:v>
                </c:pt>
                <c:pt idx="15">
                  <c:v>35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40</c:v>
                </c:pt>
                <c:pt idx="25">
                  <c:v>41</c:v>
                </c:pt>
                <c:pt idx="26">
                  <c:v>42.5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  <c:pt idx="30">
                  <c:v>43.5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46</c:v>
                </c:pt>
                <c:pt idx="35">
                  <c:v>46</c:v>
                </c:pt>
                <c:pt idx="36">
                  <c:v>46</c:v>
                </c:pt>
                <c:pt idx="37">
                  <c:v>46.5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49</c:v>
                </c:pt>
                <c:pt idx="42">
                  <c:v>50</c:v>
                </c:pt>
                <c:pt idx="43">
                  <c:v>52</c:v>
                </c:pt>
                <c:pt idx="44">
                  <c:v>54</c:v>
                </c:pt>
                <c:pt idx="45">
                  <c:v>56</c:v>
                </c:pt>
                <c:pt idx="46">
                  <c:v>59</c:v>
                </c:pt>
                <c:pt idx="47">
                  <c:v>63</c:v>
                </c:pt>
                <c:pt idx="48">
                  <c:v>74</c:v>
                </c:pt>
                <c:pt idx="49">
                  <c:v>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18-43DB-9248-E4CE6822172E}"/>
            </c:ext>
          </c:extLst>
        </c:ser>
        <c:ser>
          <c:idx val="1"/>
          <c:order val="1"/>
          <c:spPr>
            <a:ln w="25400" cap="sq">
              <a:solidFill>
                <a:schemeClr val="tx1"/>
              </a:solidFill>
              <a:prstDash val="sysDash"/>
              <a:miter lim="800000"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sq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18-43DB-9248-E4CE6822172E}"/>
              </c:ext>
            </c:extLst>
          </c:dPt>
          <c:xVal>
            <c:numLit>
              <c:formatCode>General</c:formatCode>
              <c:ptCount val="2"/>
              <c:pt idx="0">
                <c:v>15</c:v>
              </c:pt>
              <c:pt idx="1">
                <c:v>90</c:v>
              </c:pt>
            </c:numLit>
          </c:xVal>
          <c:yVal>
            <c:numLit>
              <c:formatCode>General</c:formatCode>
              <c:ptCount val="2"/>
              <c:pt idx="0">
                <c:v>15</c:v>
              </c:pt>
              <c:pt idx="1">
                <c:v>90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4518-43DB-9248-E4CE68221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170752"/>
        <c:axId val="186185216"/>
      </c:scatterChart>
      <c:valAx>
        <c:axId val="186170752"/>
        <c:scaling>
          <c:orientation val="minMax"/>
          <c:max val="90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Pre-Test (total points correct out of 91)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85216"/>
        <c:crosses val="autoZero"/>
        <c:crossBetween val="midCat"/>
        <c:majorUnit val="10"/>
      </c:valAx>
      <c:valAx>
        <c:axId val="186185216"/>
        <c:scaling>
          <c:orientation val="minMax"/>
          <c:max val="9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Post-Test (total points correct out of 91)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7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 statements with high occurrences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vii Mafic Magma'!$C$1</c:f>
              <c:strCache>
                <c:ptCount val="1"/>
                <c:pt idx="0">
                  <c:v>Expressed as a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('Question vii Mafic Magma'!$A$2:$A$6,'Question vii Mafic Magma'!$A$8:$A$12)</c:f>
              <c:strCache>
                <c:ptCount val="10"/>
                <c:pt idx="0">
                  <c:v>Correctly mentions composition,(Fe, Mg, Ca, low Si, viscosity, density, pressure)</c:v>
                </c:pt>
                <c:pt idx="1">
                  <c:v>Mafic magma is partially melted from the mantle</c:v>
                </c:pt>
                <c:pt idx="2">
                  <c:v>Correctly mentions eruption locations </c:v>
                </c:pt>
                <c:pt idx="3">
                  <c:v>Correctly mentions temperature</c:v>
                </c:pt>
                <c:pt idx="4">
                  <c:v>Correctly mentions volcanic types</c:v>
                </c:pt>
                <c:pt idx="5">
                  <c:v>Mentions basalt directly</c:v>
                </c:pt>
                <c:pt idx="6">
                  <c:v>Mentions types of basalt flows (aa, pahoehoe, pillow)</c:v>
                </c:pt>
                <c:pt idx="7">
                  <c:v>Correctly mentions non-violent lava flows.  </c:v>
                </c:pt>
                <c:pt idx="8">
                  <c:v>Correctly says rocks are dark in color</c:v>
                </c:pt>
                <c:pt idx="9">
                  <c:v>Mentions minerals correctly</c:v>
                </c:pt>
              </c:strCache>
            </c:strRef>
          </c:cat>
          <c:val>
            <c:numRef>
              <c:f>('Question vii Mafic Magma'!$C$2:$C$6,'Question vii Mafic Magma'!$C$8:$C$12)</c:f>
              <c:numCache>
                <c:formatCode>0%</c:formatCode>
                <c:ptCount val="10"/>
                <c:pt idx="0">
                  <c:v>0.57999999999999996</c:v>
                </c:pt>
                <c:pt idx="1">
                  <c:v>0.36</c:v>
                </c:pt>
                <c:pt idx="2">
                  <c:v>0.36</c:v>
                </c:pt>
                <c:pt idx="3">
                  <c:v>0.3</c:v>
                </c:pt>
                <c:pt idx="4">
                  <c:v>0.24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E-4FB7-9417-87BC756D9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083120"/>
        <c:axId val="558085088"/>
      </c:barChart>
      <c:catAx>
        <c:axId val="55808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85088"/>
        <c:crosses val="autoZero"/>
        <c:auto val="1"/>
        <c:lblAlgn val="ctr"/>
        <c:lblOffset val="100"/>
        <c:noMultiLvlLbl val="0"/>
      </c:catAx>
      <c:valAx>
        <c:axId val="55808508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83120"/>
        <c:crosses val="autoZero"/>
        <c:crossBetween val="between"/>
      </c:valAx>
      <c:spPr>
        <a:solidFill>
          <a:schemeClr val="bg2">
            <a:alpha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Incorrect statements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('Question vii Mafic Magma'!$A$7,'Question vii Mafic Magma'!$A$17,'Question vii Mafic Magma'!$A$19,'Question vii Mafic Magma'!$A$20)</c:f>
              <c:strCache>
                <c:ptCount val="4"/>
                <c:pt idx="0">
                  <c:v>Incorrectly says mafic magma is dark in color</c:v>
                </c:pt>
                <c:pt idx="1">
                  <c:v>Incorrectly mentions metamorphism</c:v>
                </c:pt>
                <c:pt idx="2">
                  <c:v>Incorrectly mentions volatiles </c:v>
                </c:pt>
                <c:pt idx="3">
                  <c:v>Mentions contact metamorphism</c:v>
                </c:pt>
              </c:strCache>
            </c:strRef>
          </c:cat>
          <c:val>
            <c:numRef>
              <c:f>('Question vii Mafic Magma'!$C$7,'Question vii Mafic Magma'!$C$17,'Question vii Mafic Magma'!$C$19,'Question vii Mafic Magma'!$C$20)</c:f>
              <c:numCache>
                <c:formatCode>0%</c:formatCode>
                <c:ptCount val="4"/>
                <c:pt idx="0">
                  <c:v>0.2</c:v>
                </c:pt>
                <c:pt idx="1">
                  <c:v>0.04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E-4C7F-90C3-F63AB160F6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799544"/>
        <c:axId val="557797904"/>
      </c:barChart>
      <c:catAx>
        <c:axId val="55779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97904"/>
        <c:crosses val="autoZero"/>
        <c:auto val="1"/>
        <c:lblAlgn val="ctr"/>
        <c:lblOffset val="100"/>
        <c:noMultiLvlLbl val="0"/>
      </c:catAx>
      <c:valAx>
        <c:axId val="55779790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99544"/>
        <c:crosses val="autoZero"/>
        <c:crossBetween val="between"/>
      </c:valAx>
      <c:spPr>
        <a:solidFill>
          <a:schemeClr val="bg2">
            <a:alpha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 statements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xi Volcanoes erupt'!$C$1</c:f>
              <c:strCache>
                <c:ptCount val="1"/>
                <c:pt idx="0">
                  <c:v>Expressed as a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('Question xi Volcanoes erupt'!$A$2,'Question xi Volcanoes erupt'!$A$5,'Question xi Volcanoes erupt'!$A$8,'Question xi Volcanoes erupt'!$A$9)</c:f>
              <c:strCache>
                <c:ptCount val="4"/>
                <c:pt idx="0">
                  <c:v>Dissolved gasses building up pressure</c:v>
                </c:pt>
                <c:pt idx="1">
                  <c:v>Uncorking</c:v>
                </c:pt>
                <c:pt idx="2">
                  <c:v>Density and temp causing it to rise</c:v>
                </c:pt>
                <c:pt idx="3">
                  <c:v>Phreatomagmatic</c:v>
                </c:pt>
              </c:strCache>
            </c:strRef>
          </c:cat>
          <c:val>
            <c:numRef>
              <c:f>('Question xi Volcanoes erupt'!$C$2,'Question xi Volcanoes erupt'!$C$5,'Question xi Volcanoes erupt'!$C$8,'Question xi Volcanoes erupt'!$C$9)</c:f>
              <c:numCache>
                <c:formatCode>0%</c:formatCode>
                <c:ptCount val="4"/>
                <c:pt idx="0">
                  <c:v>0.8</c:v>
                </c:pt>
                <c:pt idx="1">
                  <c:v>0.34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7-41FF-B7B4-6C137DAB51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0676888"/>
        <c:axId val="370674920"/>
      </c:barChart>
      <c:catAx>
        <c:axId val="37067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674920"/>
        <c:crosses val="autoZero"/>
        <c:auto val="1"/>
        <c:lblAlgn val="ctr"/>
        <c:lblOffset val="100"/>
        <c:noMultiLvlLbl val="0"/>
      </c:catAx>
      <c:valAx>
        <c:axId val="370674920"/>
        <c:scaling>
          <c:orientation val="minMax"/>
          <c:max val="0.85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676888"/>
        <c:crosses val="autoZero"/>
        <c:crossBetween val="between"/>
      </c:valAx>
      <c:spPr>
        <a:solidFill>
          <a:schemeClr val="bg2">
            <a:alpha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Incorrect statements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xi Volcanoes erupt'!$C$1</c:f>
              <c:strCache>
                <c:ptCount val="1"/>
                <c:pt idx="0">
                  <c:v>Expressed as a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('Question xi Volcanoes erupt'!$A$3,'Question xi Volcanoes erupt'!$A$4,'Question xi Volcanoes erupt'!$A$6,'Question xi Volcanoes erupt'!$A$7,'Question xi Volcanoes erupt'!$A$10,'Question xi Volcanoes erupt'!$A$11,'Question xi Volcanoes erupt'!$A$12,'Question xi Volcanoes erupt'!$A$13,'Question xi Volcanoes erupt'!$A$14,'Question xi Volcanoes erupt'!$A$15,'Question xi Volcanoes erupt'!$A$16)</c:f>
              <c:strCache>
                <c:ptCount val="8"/>
                <c:pt idx="0">
                  <c:v>Volatile addition to the mantle</c:v>
                </c:pt>
                <c:pt idx="1">
                  <c:v>Hotspot or plume</c:v>
                </c:pt>
                <c:pt idx="2">
                  <c:v>Tectonic plates move</c:v>
                </c:pt>
                <c:pt idx="3">
                  <c:v>Subduction zones</c:v>
                </c:pt>
                <c:pt idx="4">
                  <c:v>Because magma is present</c:v>
                </c:pt>
                <c:pt idx="5">
                  <c:v>Convergent plate boundaries/collisions</c:v>
                </c:pt>
                <c:pt idx="6">
                  <c:v>Divergent plate boundaries</c:v>
                </c:pt>
                <c:pt idx="7">
                  <c:v>High temperature</c:v>
                </c:pt>
              </c:strCache>
            </c:strRef>
          </c:cat>
          <c:val>
            <c:numRef>
              <c:f>('Question xi Volcanoes erupt'!$C$3,'Question xi Volcanoes erupt'!$C$4,'Question xi Volcanoes erupt'!$C$6,'Question xi Volcanoes erupt'!$C$7,'Question xi Volcanoes erupt'!$C$10,'Question xi Volcanoes erupt'!$C$11,'Question xi Volcanoes erupt'!$C$12,'Question xi Volcanoes erupt'!$C$13,'Question xi Volcanoes erupt'!$C$14,'Question xi Volcanoes erupt'!$C$15,'Question xi Volcanoes erupt'!$C$16)</c:f>
              <c:numCache>
                <c:formatCode>0%</c:formatCode>
                <c:ptCount val="8"/>
                <c:pt idx="0">
                  <c:v>0.38</c:v>
                </c:pt>
                <c:pt idx="1">
                  <c:v>0.36</c:v>
                </c:pt>
                <c:pt idx="2">
                  <c:v>0.3</c:v>
                </c:pt>
                <c:pt idx="3">
                  <c:v>0.26</c:v>
                </c:pt>
                <c:pt idx="4">
                  <c:v>0.16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A-4FB0-B77C-D7EA0246AD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2067336"/>
        <c:axId val="372067664"/>
      </c:barChart>
      <c:catAx>
        <c:axId val="37206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67664"/>
        <c:crosses val="autoZero"/>
        <c:auto val="1"/>
        <c:lblAlgn val="ctr"/>
        <c:lblOffset val="100"/>
        <c:noMultiLvlLbl val="0"/>
      </c:catAx>
      <c:valAx>
        <c:axId val="372067664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67336"/>
        <c:crosses val="autoZero"/>
        <c:crossBetween val="between"/>
      </c:valAx>
      <c:spPr>
        <a:solidFill>
          <a:schemeClr val="bg2">
            <a:alpha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0.44945</cdr:x>
      <cdr:y>0.26208</cdr:y>
    </cdr:from>
    <cdr:to>
      <cdr:x>0.8633</cdr:x>
      <cdr:y>0.32891</cdr:y>
    </cdr:to>
    <cdr:sp macro="" textlink="">
      <cdr:nvSpPr>
        <cdr:cNvPr id="2" name="TextBox 1"/>
        <cdr:cNvSpPr txBox="1"/>
      </cdr:nvSpPr>
      <cdr:spPr>
        <a:xfrm xmlns:a="http://schemas.openxmlformats.org/drawingml/2006/main" rot="19275197">
          <a:off x="3602202" y="1689637"/>
          <a:ext cx="331677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 smtClean="0"/>
            <a:t>1:1 Pre-Test-Post-Test ratio</a:t>
          </a:r>
          <a:endParaRPr lang="en-US" sz="2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B8E-8ED7-477A-A50C-A4118E34DFB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DE8E-C917-42ED-9096-BBE2146D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536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/>
              <a:t>Utilizing creative exercise assessment of a course-based undergraduate research experience to identify and correct students’ misconceptions and misunderstandings in an introductory mineralogy &amp; petrology course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3000" b="1" dirty="0" smtClean="0"/>
              <a:t>Jamie MacDonald</a:t>
            </a:r>
            <a:r>
              <a:rPr lang="en-US" sz="3000" b="1" baseline="30000" dirty="0" smtClean="0"/>
              <a:t>1</a:t>
            </a:r>
            <a:r>
              <a:rPr lang="en-US" sz="3000" b="1" dirty="0" smtClean="0"/>
              <a:t>, Jeff Ryan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, Rosemary Hickey-Vargas</a:t>
            </a:r>
            <a:r>
              <a:rPr lang="en-US" sz="3000" b="1" baseline="30000" dirty="0" smtClean="0"/>
              <a:t>3</a:t>
            </a:r>
            <a:r>
              <a:rPr lang="en-US" sz="3000" b="1" dirty="0" smtClean="0"/>
              <a:t>, Mary Beck</a:t>
            </a:r>
            <a:r>
              <a:rPr lang="en-US" sz="3000" b="1" baseline="30000" dirty="0" smtClean="0"/>
              <a:t>4</a:t>
            </a:r>
            <a:r>
              <a:rPr lang="en-US" sz="3000" b="1" dirty="0" smtClean="0"/>
              <a:t>,     Sven Holbik</a:t>
            </a:r>
            <a:r>
              <a:rPr lang="en-US" sz="3000" b="1" baseline="30000" dirty="0" smtClean="0"/>
              <a:t>4</a:t>
            </a:r>
            <a:r>
              <a:rPr lang="en-US" sz="3000" b="1" dirty="0" smtClean="0"/>
              <a:t>, and, Scott Lewis</a:t>
            </a:r>
            <a:r>
              <a:rPr lang="en-US" sz="3000" b="1" baseline="30000" dirty="0" smtClean="0"/>
              <a:t>2</a:t>
            </a:r>
            <a:endParaRPr lang="en-US" sz="3000" b="1" dirty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1: Florida Gulf Coast University</a:t>
            </a:r>
          </a:p>
          <a:p>
            <a:pPr algn="ctr"/>
            <a:r>
              <a:rPr lang="en-US" sz="2000" b="1" dirty="0" smtClean="0"/>
              <a:t>2: University of South Florida</a:t>
            </a:r>
          </a:p>
          <a:p>
            <a:pPr algn="ctr"/>
            <a:r>
              <a:rPr lang="en-US" sz="2000" b="1" dirty="0" smtClean="0"/>
              <a:t>3: Florida International University</a:t>
            </a:r>
          </a:p>
          <a:p>
            <a:pPr algn="ctr"/>
            <a:r>
              <a:rPr lang="en-US" sz="2000" b="1" dirty="0" smtClean="0"/>
              <a:t>4: Valencia College</a:t>
            </a:r>
          </a:p>
          <a:p>
            <a:pPr algn="ctr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705775"/>
            <a:ext cx="2880903" cy="289755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26" name="Picture 2" descr="Image result for florida gulf coast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6" y="3705775"/>
            <a:ext cx="4047809" cy="28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8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24" t="11142" r="59673" b="5368"/>
          <a:stretch/>
        </p:blipFill>
        <p:spPr>
          <a:xfrm>
            <a:off x="156481" y="80674"/>
            <a:ext cx="5104176" cy="6658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8384" y="478967"/>
            <a:ext cx="6473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CURE Assessment </a:t>
            </a:r>
          </a:p>
          <a:p>
            <a:pPr algn="ctr"/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Utilized </a:t>
            </a:r>
            <a:r>
              <a:rPr lang="en-US" sz="2800" b="1" dirty="0"/>
              <a:t>the creative exercises question </a:t>
            </a:r>
            <a:r>
              <a:rPr lang="en-US" sz="2800" b="1" dirty="0" smtClean="0"/>
              <a:t>methods </a:t>
            </a:r>
            <a:r>
              <a:rPr lang="en-US" sz="2800" b="1" dirty="0"/>
              <a:t>of Lewis et al. (2010</a:t>
            </a:r>
            <a:r>
              <a:rPr lang="en-US" sz="2800" b="1" dirty="0" smtClean="0"/>
              <a:t>).</a:t>
            </a:r>
          </a:p>
          <a:p>
            <a:r>
              <a:rPr lang="en-US" sz="2800" b="1" dirty="0" smtClean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Creative exercise questions pre-test given early in the semester, usually first day of class.</a:t>
            </a:r>
          </a:p>
          <a:p>
            <a:endParaRPr lang="en-US" sz="28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/>
              <a:t>Creative exercise questions </a:t>
            </a:r>
            <a:r>
              <a:rPr lang="en-US" sz="2800" b="1" dirty="0" smtClean="0"/>
              <a:t>post-test </a:t>
            </a:r>
            <a:r>
              <a:rPr lang="en-US" sz="2800" b="1" dirty="0"/>
              <a:t>given </a:t>
            </a:r>
            <a:r>
              <a:rPr lang="en-US" sz="2800" b="1" dirty="0" smtClean="0"/>
              <a:t>late in the semester, </a:t>
            </a:r>
            <a:r>
              <a:rPr lang="en-US" sz="2800" b="1" dirty="0"/>
              <a:t>usually </a:t>
            </a:r>
            <a:r>
              <a:rPr lang="en-US" sz="2800" b="1" dirty="0" smtClean="0"/>
              <a:t>last </a:t>
            </a:r>
            <a:r>
              <a:rPr lang="en-US" sz="2800" b="1" dirty="0"/>
              <a:t>day of class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381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39718"/>
              </p:ext>
            </p:extLst>
          </p:nvPr>
        </p:nvGraphicFramePr>
        <p:xfrm>
          <a:off x="144153" y="159170"/>
          <a:ext cx="8014607" cy="644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64323" y="751212"/>
            <a:ext cx="3750198" cy="526297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/>
              <a:t>n = </a:t>
            </a:r>
            <a:r>
              <a:rPr lang="en-US" sz="2800" b="1" dirty="0" smtClean="0"/>
              <a:t>50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Pre-test Average: 28/91 points (SD 7 points)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Post Test Average: 42/91 points (SD 11 points)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Average Pre- to Post-Test Gain: 14 points</a:t>
            </a:r>
          </a:p>
        </p:txBody>
      </p:sp>
    </p:spTree>
    <p:extLst>
      <p:ext uri="{BB962C8B-B14F-4D97-AF65-F5344CB8AC3E}">
        <p14:creationId xmlns:p14="http://schemas.microsoft.com/office/powerpoint/2010/main" val="92609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Write down as many correct, distinct, and relevant facts you can about mafic magma.  You will receive 2 points for each correct statement.  Five statements will get you full credit.  Only two of your answers can be related to where mafic magma is found at the Earth’s surface.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391808"/>
              </p:ext>
            </p:extLst>
          </p:nvPr>
        </p:nvGraphicFramePr>
        <p:xfrm>
          <a:off x="0" y="1815882"/>
          <a:ext cx="12191999" cy="504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87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Write down as many correct, distinct, and relevant facts you can about mafic magma.  You will receive 2 points for each correct statement.  Five statements will get you full credit.  Only two of your answers can be related to where mafic magma is found at the Earth’s surface.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43889"/>
              </p:ext>
            </p:extLst>
          </p:nvPr>
        </p:nvGraphicFramePr>
        <p:xfrm>
          <a:off x="0" y="1815882"/>
          <a:ext cx="12192000" cy="504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977" y="1800225"/>
            <a:ext cx="7047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Students are commonly assigning mafic magma a dark color.  Suggests students’ have confusion between the rocks and minerals created by the magma, and the magma itself.  </a:t>
            </a:r>
            <a:endParaRPr lang="en-US" sz="2800" b="1" dirty="0"/>
          </a:p>
        </p:txBody>
      </p:sp>
      <p:pic>
        <p:nvPicPr>
          <p:cNvPr id="1028" name="Picture 4" descr="https://volcanoes.usgs.gov/observatories/hvo/multimedia_uploads/600x450/previewImage-2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0975"/>
            <a:ext cx="4893352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_0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8" r="19167" b="14134"/>
          <a:stretch/>
        </p:blipFill>
        <p:spPr>
          <a:xfrm>
            <a:off x="990599" y="0"/>
            <a:ext cx="3076575" cy="666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374" y="2425015"/>
            <a:ext cx="804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Students are never mentioning gabbro when answering question about mafic magma!  Suggests poor connections between magma chamber, magmatic processes, and volcanic rocks/features.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93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23" y="219919"/>
            <a:ext cx="1211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Assessment: Poor connection between mafic magma and metamorphism.</a:t>
            </a:r>
          </a:p>
          <a:p>
            <a:pPr algn="ctr"/>
            <a:r>
              <a:rPr lang="en-US" sz="2800" b="1" dirty="0" smtClean="0"/>
              <a:t>Students trying to make connections to contact metamorphism.</a:t>
            </a:r>
            <a:endParaRPr lang="en-US" sz="2800" b="1" dirty="0"/>
          </a:p>
        </p:txBody>
      </p:sp>
      <p:pic>
        <p:nvPicPr>
          <p:cNvPr id="3" name="Picture 1029" descr="Contact-Aureo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5257" r="3989" b="4336"/>
          <a:stretch/>
        </p:blipFill>
        <p:spPr bwMode="auto">
          <a:xfrm>
            <a:off x="272004" y="1678329"/>
            <a:ext cx="5773377" cy="42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1" y="1678329"/>
            <a:ext cx="5334831" cy="423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03" y="6111433"/>
            <a:ext cx="57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Winter, Igneous and Metamorphic petrology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34131" y="6111433"/>
            <a:ext cx="533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Lutgens</a:t>
            </a:r>
            <a:r>
              <a:rPr lang="en-US" b="1" dirty="0" smtClean="0"/>
              <a:t> and </a:t>
            </a:r>
            <a:r>
              <a:rPr lang="en-US" b="1" dirty="0" err="1" smtClean="0"/>
              <a:t>Tarbuck</a:t>
            </a:r>
            <a:r>
              <a:rPr lang="en-US" b="1" dirty="0" smtClean="0"/>
              <a:t> (and </a:t>
            </a:r>
            <a:r>
              <a:rPr lang="en-US" b="1" dirty="0" err="1" smtClean="0"/>
              <a:t>Tasa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2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Write down as many correct, distinct, and relevant facts you can about why volcanoes erupt.  You will receive 2 points for each correct statement.  Three statements will get you full credit.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384995"/>
            <a:ext cx="12065000" cy="5358705"/>
            <a:chOff x="0" y="1384995"/>
            <a:chExt cx="12065000" cy="535870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1724837"/>
                </p:ext>
              </p:extLst>
            </p:nvPr>
          </p:nvGraphicFramePr>
          <p:xfrm>
            <a:off x="0" y="1384995"/>
            <a:ext cx="12065000" cy="5358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190035" y="5960962"/>
              <a:ext cx="158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“                     “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95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Write down as many correct, distinct, and relevant facts you can about why volcanoes erupt.  You will receive 2 points for each correct statement.  Three statements will get you full credit.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94400"/>
              </p:ext>
            </p:extLst>
          </p:nvPr>
        </p:nvGraphicFramePr>
        <p:xfrm>
          <a:off x="0" y="1296365"/>
          <a:ext cx="12192000" cy="55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61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lu7671x_03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6237"/>
            <a:ext cx="5637967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02" t="17674" r="44401" b="14408"/>
          <a:stretch/>
        </p:blipFill>
        <p:spPr>
          <a:xfrm>
            <a:off x="5809997" y="376237"/>
            <a:ext cx="6203750" cy="2919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34930" y="2930009"/>
            <a:ext cx="1369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Begét</a:t>
            </a:r>
            <a:r>
              <a:rPr lang="en-US" sz="1200" dirty="0" smtClean="0"/>
              <a:t> et al., 2005)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809997" y="3457575"/>
            <a:ext cx="6203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Students are mixing concepts. 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Common </a:t>
            </a:r>
            <a:r>
              <a:rPr lang="en-US" sz="2800" b="1" dirty="0" smtClean="0"/>
              <a:t>misunderstanding between </a:t>
            </a:r>
            <a:r>
              <a:rPr lang="en-US" sz="2800" b="1" dirty="0" smtClean="0">
                <a:solidFill>
                  <a:srgbClr val="FF0000"/>
                </a:solidFill>
              </a:rPr>
              <a:t>magma generation by the addition of volatiles </a:t>
            </a:r>
            <a:r>
              <a:rPr lang="en-US" sz="2800" b="1" dirty="0" smtClean="0"/>
              <a:t>to the mantle through subduction </a:t>
            </a:r>
            <a:r>
              <a:rPr lang="en-US" sz="2800" b="1" dirty="0" smtClean="0">
                <a:solidFill>
                  <a:srgbClr val="FF0000"/>
                </a:solidFill>
              </a:rPr>
              <a:t>150 km below surface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phreatomagmatic volcanic </a:t>
            </a:r>
            <a:r>
              <a:rPr lang="en-US" sz="2800" b="1" dirty="0" smtClean="0">
                <a:solidFill>
                  <a:srgbClr val="002060"/>
                </a:solidFill>
              </a:rPr>
              <a:t>eruptions at the surface</a:t>
            </a:r>
            <a:r>
              <a:rPr lang="en-US" sz="2800" b="1" dirty="0" smtClean="0"/>
              <a:t>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815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869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00000"/>
            </a:pPr>
            <a:r>
              <a:rPr lang="en-US" sz="2800" b="1" dirty="0" smtClean="0"/>
              <a:t>INTRODUCTION</a:t>
            </a: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/>
              <a:t>Engaging students in undergraduate research </a:t>
            </a:r>
            <a:r>
              <a:rPr lang="en-US" sz="2800" b="1" dirty="0" smtClean="0"/>
              <a:t>is an effective </a:t>
            </a:r>
            <a:r>
              <a:rPr lang="en-US" sz="2800" b="1" dirty="0"/>
              <a:t>strategy for increasing interest and retention in </a:t>
            </a:r>
            <a:r>
              <a:rPr lang="en-US" sz="2800" b="1" dirty="0" smtClean="0"/>
              <a:t>STEM, and inspires </a:t>
            </a:r>
            <a:r>
              <a:rPr lang="en-US" sz="2800" b="1" dirty="0"/>
              <a:t>students to </a:t>
            </a:r>
            <a:r>
              <a:rPr lang="en-US" sz="2800" b="1" dirty="0" smtClean="0"/>
              <a:t>persist in STEM </a:t>
            </a:r>
            <a:r>
              <a:rPr lang="en-US" sz="2800" b="1" dirty="0"/>
              <a:t>(Lopatto, 2010; Linn et al., 2015; </a:t>
            </a:r>
            <a:r>
              <a:rPr lang="en-US" sz="2800" b="1" dirty="0" err="1"/>
              <a:t>Thiry</a:t>
            </a:r>
            <a:r>
              <a:rPr lang="en-US" sz="2800" b="1" dirty="0"/>
              <a:t> et al., 2012; and others</a:t>
            </a:r>
            <a:r>
              <a:rPr lang="en-US" sz="2800" b="1" dirty="0" smtClean="0"/>
              <a:t>).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Incorporating </a:t>
            </a:r>
            <a:r>
              <a:rPr lang="en-US" sz="2800" b="1" dirty="0"/>
              <a:t>advanced instrumentation into undergraduate research is an effective method towards providing students with an authentic research experience (Weaver et al., 2008</a:t>
            </a:r>
            <a:r>
              <a:rPr lang="en-US" sz="2800" b="1" dirty="0" smtClean="0"/>
              <a:t>).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/>
              <a:t>In an effort to reach a larger and more diverse student audience there has been a recent trend towards the development of course-based undergraduate research experiences (CUREs) (Wei and </a:t>
            </a:r>
            <a:r>
              <a:rPr lang="en-US" sz="2800" b="1" dirty="0" err="1"/>
              <a:t>Woodin</a:t>
            </a:r>
            <a:r>
              <a:rPr lang="en-US" sz="2800" b="1" dirty="0"/>
              <a:t>, 2011; Corwin et al., 2015</a:t>
            </a:r>
            <a:r>
              <a:rPr lang="en-US" sz="2800" b="1" dirty="0" smtClean="0"/>
              <a:t>).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Need for more CURE assessment (</a:t>
            </a:r>
            <a:r>
              <a:rPr lang="en-US" sz="2800" b="1" dirty="0" err="1" smtClean="0"/>
              <a:t>Auchincloss</a:t>
            </a:r>
            <a:r>
              <a:rPr lang="en-US" sz="2800" b="1" dirty="0" smtClean="0"/>
              <a:t> et al., 2014).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485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9356" y="1018143"/>
            <a:ext cx="62513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Students are not making the connection between the density and temperature differences of mafic magma vs. the mantle that forces the mafic magma to rise through the mantle.</a:t>
            </a:r>
          </a:p>
          <a:p>
            <a:endParaRPr lang="en-US" sz="2800" b="1" dirty="0"/>
          </a:p>
          <a:p>
            <a:r>
              <a:rPr lang="en-US" sz="2800" b="1" dirty="0" smtClean="0"/>
              <a:t>Instead they are just saying “</a:t>
            </a:r>
            <a:r>
              <a:rPr lang="en-US" sz="2800" b="1" dirty="0" smtClean="0">
                <a:solidFill>
                  <a:srgbClr val="7030A0"/>
                </a:solidFill>
              </a:rPr>
              <a:t>hotspot</a:t>
            </a:r>
            <a:r>
              <a:rPr lang="en-US" sz="2800" b="1" dirty="0" smtClean="0"/>
              <a:t>” or “</a:t>
            </a:r>
            <a:r>
              <a:rPr lang="en-US" sz="2800" b="1" dirty="0" smtClean="0">
                <a:solidFill>
                  <a:srgbClr val="7030A0"/>
                </a:solidFill>
              </a:rPr>
              <a:t>plume</a:t>
            </a:r>
            <a:r>
              <a:rPr lang="en-US" sz="2800" b="1" dirty="0" smtClean="0"/>
              <a:t>”.</a:t>
            </a:r>
          </a:p>
          <a:p>
            <a:endParaRPr lang="en-US" sz="2800" b="1" dirty="0"/>
          </a:p>
          <a:p>
            <a:r>
              <a:rPr lang="en-US" sz="2800" b="1" dirty="0" smtClean="0"/>
              <a:t>Also, commonly stating that </a:t>
            </a:r>
            <a:r>
              <a:rPr lang="en-US" sz="2800" b="1" dirty="0" smtClean="0">
                <a:solidFill>
                  <a:srgbClr val="C00000"/>
                </a:solidFill>
              </a:rPr>
              <a:t>movement of plates</a:t>
            </a:r>
            <a:r>
              <a:rPr lang="en-US" sz="2800" b="1" dirty="0" smtClean="0"/>
              <a:t> will cause a volcanic eruption.      </a:t>
            </a:r>
            <a:endParaRPr lang="en-US" sz="2800" b="1" dirty="0"/>
          </a:p>
        </p:txBody>
      </p:sp>
      <p:pic>
        <p:nvPicPr>
          <p:cNvPr id="4" name="Picture 3" descr="EOG_11e_Figure_04_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6" t="27698" b="8915"/>
          <a:stretch/>
        </p:blipFill>
        <p:spPr bwMode="auto">
          <a:xfrm>
            <a:off x="150123" y="180975"/>
            <a:ext cx="5418691" cy="650642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3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869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00000"/>
            </a:pPr>
            <a:r>
              <a:rPr lang="en-US" sz="2800" b="1" dirty="0" smtClean="0"/>
              <a:t>CONCLUSIONS</a:t>
            </a: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/>
              <a:t>Engaging students in undergraduate research </a:t>
            </a:r>
            <a:r>
              <a:rPr lang="en-US" sz="2800" b="1" dirty="0" smtClean="0"/>
              <a:t>is an effective </a:t>
            </a:r>
            <a:r>
              <a:rPr lang="en-US" sz="2800" b="1" dirty="0" smtClean="0"/>
              <a:t>strategy; however, assessment is critical to understanding all of the benefits of the CURE.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Students are commonly assigning mafic magma the attributes of the rocks and minerals it produces.  </a:t>
            </a:r>
            <a:endParaRPr lang="en-US" sz="2800" b="1" dirty="0" smtClean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Students are not making meaningful connections between magmatic processes and their volcanic products – focusing on the volcanic products.  </a:t>
            </a:r>
            <a:endParaRPr lang="en-US" sz="2800" b="1" dirty="0" smtClean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The physical scale of magmatic/volcanic processes may not be adequately conveyed to the students.  Confusing/mixing large-scale features with local, smaller-scale features.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984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35" t="10164" r="50772" b="6572"/>
          <a:stretch/>
        </p:blipFill>
        <p:spPr>
          <a:xfrm>
            <a:off x="168075" y="151992"/>
            <a:ext cx="8951231" cy="6577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19306" y="2124837"/>
            <a:ext cx="2950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 logic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model. From Auchincloss et al. (2014)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93" t="13839" r="64330" b="21205"/>
          <a:stretch/>
        </p:blipFill>
        <p:spPr>
          <a:xfrm>
            <a:off x="1366477" y="93596"/>
            <a:ext cx="3140407" cy="329318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3902299" y="1895554"/>
            <a:ext cx="2807594" cy="7446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405842" y="2438400"/>
            <a:ext cx="794558" cy="15926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0" y="134894"/>
            <a:ext cx="5276786" cy="352132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2057400"/>
            <a:ext cx="88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FGCU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7432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2685" y="202815"/>
            <a:ext cx="481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Probe Micro-Analyzer (EPMA) at FIU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5335" y="4028658"/>
            <a:ext cx="7271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 TUES CURE in GLY 3202C, Mineralogy &amp; Petrology.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FGCU students remotely used the EPMA at FIU to image and chemically analyze plagioclase feldspars. 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202084" cy="315052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9254" y="3699180"/>
            <a:ext cx="330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Min-Pet class at FGCU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31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9600" y="2305615"/>
            <a:ext cx="269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FGCU students operating the EPMA remotely as part of the CURE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575" y="214311"/>
            <a:ext cx="8572500" cy="64293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912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18607"/>
            <a:ext cx="1219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Finally, students could check to see if their formula units were correct and calculate their end members.  </a:t>
            </a:r>
          </a:p>
          <a:p>
            <a:pPr algn="ctr"/>
            <a:r>
              <a:rPr lang="en-US" sz="2800" b="1" dirty="0" smtClean="0"/>
              <a:t>Andesine e.g. from sample MAN17-1: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Si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4+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+ Al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3+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+ Fe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4.00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Ca</a:t>
            </a:r>
            <a:r>
              <a:rPr lang="en-US" sz="2800" b="1" baseline="30000" dirty="0" smtClean="0">
                <a:solidFill>
                  <a:schemeClr val="accent2">
                    <a:lumMod val="50000"/>
                  </a:schemeClr>
                </a:solidFill>
              </a:rPr>
              <a:t>2+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+ Na</a:t>
            </a:r>
            <a:r>
              <a:rPr lang="en-US" sz="2800" b="1" baseline="300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+ K</a:t>
            </a:r>
            <a:r>
              <a:rPr lang="en-US" sz="2800" b="1" baseline="300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= 1.00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43.36</a:t>
            </a:r>
            <a:r>
              <a:rPr lang="en-US" sz="2800" b="1" dirty="0" smtClean="0">
                <a:solidFill>
                  <a:srgbClr val="FF0000"/>
                </a:solidFill>
              </a:rPr>
              <a:t>; Ab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56.22</a:t>
            </a:r>
            <a:r>
              <a:rPr lang="en-US" sz="2800" b="1" dirty="0" smtClean="0">
                <a:solidFill>
                  <a:srgbClr val="FF0000"/>
                </a:solidFill>
              </a:rPr>
              <a:t>; Or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0.42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4067" r="10002" b="25396"/>
          <a:stretch/>
        </p:blipFill>
        <p:spPr bwMode="auto">
          <a:xfrm>
            <a:off x="1455282" y="148985"/>
            <a:ext cx="9281433" cy="381507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91" y="740120"/>
            <a:ext cx="3813839" cy="344783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09184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37 plagioclase feldspars </a:t>
            </a:r>
            <a:r>
              <a:rPr lang="en-US" sz="2800" b="1" dirty="0"/>
              <a:t>analyzed remotely via EPMA by FGCU students plotted on the feldspar composition triangle diagram.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33" y="740120"/>
            <a:ext cx="3749640" cy="344783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" y="740120"/>
            <a:ext cx="3749640" cy="344783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10" y="210312"/>
            <a:ext cx="382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2014 Class Section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25695" y="210312"/>
            <a:ext cx="382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2015 Class Section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2614" y="210312"/>
            <a:ext cx="382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2016 </a:t>
            </a:r>
            <a:r>
              <a:rPr lang="en-US" sz="2800" b="1" dirty="0" smtClean="0"/>
              <a:t>Class Section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5224" y="17007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01256" y="17007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70336" y="17007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3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48" t="8497" r="60953" b="5609"/>
          <a:stretch/>
        </p:blipFill>
        <p:spPr>
          <a:xfrm>
            <a:off x="155591" y="89817"/>
            <a:ext cx="4451500" cy="6649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478967"/>
            <a:ext cx="7178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Benefits assessment </a:t>
            </a:r>
          </a:p>
          <a:p>
            <a:pPr algn="ctr"/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Modeled after the CURE survey of </a:t>
            </a:r>
            <a:r>
              <a:rPr lang="en-US" sz="2800" b="1" dirty="0"/>
              <a:t>Lopatto (2010</a:t>
            </a:r>
            <a:r>
              <a:rPr lang="en-US" sz="2800" b="1" dirty="0" smtClean="0"/>
              <a:t>). 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Benefits assessment survey given as part of the creative exercise post-test.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Usually given on the last day of class.    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540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98525"/>
              </p:ext>
            </p:extLst>
          </p:nvPr>
        </p:nvGraphicFramePr>
        <p:xfrm>
          <a:off x="160420" y="101600"/>
          <a:ext cx="8754979" cy="650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17000" y="1123001"/>
            <a:ext cx="317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Benefits assessment of CUREs in Min-Pet course</a:t>
            </a:r>
          </a:p>
          <a:p>
            <a:pPr algn="ctr"/>
            <a:endParaRPr lang="en-US" sz="28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/>
              <a:t>Conducted over two years.</a:t>
            </a:r>
          </a:p>
          <a:p>
            <a:pPr marL="457200" indent="-457200" algn="ctr">
              <a:buFont typeface="+mj-lt"/>
              <a:buAutoNum type="arabicPeriod"/>
            </a:pPr>
            <a:endParaRPr lang="en-US" sz="28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/>
              <a:t>n = 36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77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953</Words>
  <Application>Microsoft Office PowerPoint</Application>
  <PresentationFormat>Widescreen</PresentationFormat>
  <Paragraphs>98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Gulf Coast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MacDonald, James</dc:creator>
  <cp:lastModifiedBy>MacDonald Jr, Dr James</cp:lastModifiedBy>
  <cp:revision>31</cp:revision>
  <dcterms:created xsi:type="dcterms:W3CDTF">2018-09-24T15:15:31Z</dcterms:created>
  <dcterms:modified xsi:type="dcterms:W3CDTF">2018-10-22T20:15:21Z</dcterms:modified>
</cp:coreProperties>
</file>