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28" r:id="rId1"/>
  </p:sldMasterIdLst>
  <p:notesMasterIdLst>
    <p:notesMasterId r:id="rId38"/>
  </p:notesMasterIdLst>
  <p:sldIdLst>
    <p:sldId id="256" r:id="rId2"/>
    <p:sldId id="291" r:id="rId3"/>
    <p:sldId id="257" r:id="rId4"/>
    <p:sldId id="333" r:id="rId5"/>
    <p:sldId id="279" r:id="rId6"/>
    <p:sldId id="280" r:id="rId7"/>
    <p:sldId id="281" r:id="rId8"/>
    <p:sldId id="321" r:id="rId9"/>
    <p:sldId id="294" r:id="rId10"/>
    <p:sldId id="295" r:id="rId11"/>
    <p:sldId id="285" r:id="rId12"/>
    <p:sldId id="315" r:id="rId13"/>
    <p:sldId id="346" r:id="rId14"/>
    <p:sldId id="314" r:id="rId15"/>
    <p:sldId id="335" r:id="rId16"/>
    <p:sldId id="336" r:id="rId17"/>
    <p:sldId id="298" r:id="rId18"/>
    <p:sldId id="302" r:id="rId19"/>
    <p:sldId id="301" r:id="rId20"/>
    <p:sldId id="303" r:id="rId21"/>
    <p:sldId id="286" r:id="rId22"/>
    <p:sldId id="287" r:id="rId23"/>
    <p:sldId id="344" r:id="rId24"/>
    <p:sldId id="345" r:id="rId25"/>
    <p:sldId id="274" r:id="rId26"/>
    <p:sldId id="305" r:id="rId27"/>
    <p:sldId id="353" r:id="rId28"/>
    <p:sldId id="309" r:id="rId29"/>
    <p:sldId id="352" r:id="rId30"/>
    <p:sldId id="328" r:id="rId31"/>
    <p:sldId id="330" r:id="rId32"/>
    <p:sldId id="340" r:id="rId33"/>
    <p:sldId id="348" r:id="rId34"/>
    <p:sldId id="341" r:id="rId35"/>
    <p:sldId id="342" r:id="rId36"/>
    <p:sldId id="343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7300"/>
    <a:srgbClr val="F72D00"/>
    <a:srgbClr val="55FF00"/>
    <a:srgbClr val="D2FFBE"/>
    <a:srgbClr val="046A38"/>
    <a:srgbClr val="D5EFFD"/>
    <a:srgbClr val="FFAA01"/>
    <a:srgbClr val="FF9F9F"/>
    <a:srgbClr val="FF5757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7" d="100"/>
          <a:sy n="107" d="100"/>
        </p:scale>
        <p:origin x="1728" y="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935724-5F81-4180-89D5-4F099AC8E1C4}" type="datetimeFigureOut">
              <a:rPr lang="en-US" smtClean="0"/>
              <a:t>11/15/2018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2EBB61-D0A8-4EF8-9F7B-AA491DD8C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528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1" t="39125" r="101" b="33080"/>
          <a:stretch/>
        </p:blipFill>
        <p:spPr>
          <a:xfrm>
            <a:off x="1449092" y="0"/>
            <a:ext cx="7694908" cy="142113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90700" y="-11430"/>
            <a:ext cx="7353300" cy="1436370"/>
          </a:xfrm>
          <a:custGeom>
            <a:avLst/>
            <a:gdLst>
              <a:gd name="connsiteX0" fmla="*/ 0 w 9144000"/>
              <a:gd name="connsiteY0" fmla="*/ 0 h 1425844"/>
              <a:gd name="connsiteX1" fmla="*/ 9144000 w 9144000"/>
              <a:gd name="connsiteY1" fmla="*/ 0 h 1425844"/>
              <a:gd name="connsiteX2" fmla="*/ 9144000 w 9144000"/>
              <a:gd name="connsiteY2" fmla="*/ 1425844 h 1425844"/>
              <a:gd name="connsiteX3" fmla="*/ 0 w 9144000"/>
              <a:gd name="connsiteY3" fmla="*/ 1425844 h 1425844"/>
              <a:gd name="connsiteX4" fmla="*/ 0 w 9144000"/>
              <a:gd name="connsiteY4" fmla="*/ 0 h 1425844"/>
              <a:gd name="connsiteX0" fmla="*/ 2487478 w 9144000"/>
              <a:gd name="connsiteY0" fmla="*/ 0 h 1425844"/>
              <a:gd name="connsiteX1" fmla="*/ 9144000 w 9144000"/>
              <a:gd name="connsiteY1" fmla="*/ 0 h 1425844"/>
              <a:gd name="connsiteX2" fmla="*/ 9144000 w 9144000"/>
              <a:gd name="connsiteY2" fmla="*/ 1425844 h 1425844"/>
              <a:gd name="connsiteX3" fmla="*/ 0 w 9144000"/>
              <a:gd name="connsiteY3" fmla="*/ 1425844 h 1425844"/>
              <a:gd name="connsiteX4" fmla="*/ 2487478 w 9144000"/>
              <a:gd name="connsiteY4" fmla="*/ 0 h 1425844"/>
              <a:gd name="connsiteX0" fmla="*/ 573437 w 7229959"/>
              <a:gd name="connsiteY0" fmla="*/ 0 h 1425844"/>
              <a:gd name="connsiteX1" fmla="*/ 7229959 w 7229959"/>
              <a:gd name="connsiteY1" fmla="*/ 0 h 1425844"/>
              <a:gd name="connsiteX2" fmla="*/ 7229959 w 7229959"/>
              <a:gd name="connsiteY2" fmla="*/ 1425844 h 1425844"/>
              <a:gd name="connsiteX3" fmla="*/ 0 w 7229959"/>
              <a:gd name="connsiteY3" fmla="*/ 1425844 h 1425844"/>
              <a:gd name="connsiteX4" fmla="*/ 573437 w 7229959"/>
              <a:gd name="connsiteY4" fmla="*/ 0 h 1425844"/>
              <a:gd name="connsiteX0" fmla="*/ 536662 w 7229959"/>
              <a:gd name="connsiteY0" fmla="*/ 7749 h 1425844"/>
              <a:gd name="connsiteX1" fmla="*/ 7229959 w 7229959"/>
              <a:gd name="connsiteY1" fmla="*/ 0 h 1425844"/>
              <a:gd name="connsiteX2" fmla="*/ 7229959 w 7229959"/>
              <a:gd name="connsiteY2" fmla="*/ 1425844 h 1425844"/>
              <a:gd name="connsiteX3" fmla="*/ 0 w 7229959"/>
              <a:gd name="connsiteY3" fmla="*/ 1425844 h 1425844"/>
              <a:gd name="connsiteX4" fmla="*/ 536662 w 7229959"/>
              <a:gd name="connsiteY4" fmla="*/ 7749 h 1425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29959" h="1425844">
                <a:moveTo>
                  <a:pt x="536662" y="7749"/>
                </a:moveTo>
                <a:lnTo>
                  <a:pt x="7229959" y="0"/>
                </a:lnTo>
                <a:lnTo>
                  <a:pt x="7229959" y="1425844"/>
                </a:lnTo>
                <a:lnTo>
                  <a:pt x="0" y="1425844"/>
                </a:lnTo>
                <a:lnTo>
                  <a:pt x="536662" y="7749"/>
                </a:lnTo>
                <a:close/>
              </a:path>
            </a:pathLst>
          </a:custGeom>
          <a:solidFill>
            <a:srgbClr val="046A38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6427" y="1813303"/>
            <a:ext cx="7760776" cy="1758654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84881" y="3888757"/>
            <a:ext cx="6900619" cy="215558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5ECD5-515E-4817-8A06-1D2ED2C83850}" type="datetime4">
              <a:rPr lang="en-US" smtClean="0"/>
              <a:pPr/>
              <a:t>November 15,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23820" y="5193224"/>
            <a:ext cx="7239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0" y="0"/>
            <a:ext cx="2491547" cy="1432560"/>
          </a:xfrm>
          <a:custGeom>
            <a:avLst/>
            <a:gdLst>
              <a:gd name="connsiteX0" fmla="*/ 0 w 2626963"/>
              <a:gd name="connsiteY0" fmla="*/ 0 h 1425844"/>
              <a:gd name="connsiteX1" fmla="*/ 2626963 w 2626963"/>
              <a:gd name="connsiteY1" fmla="*/ 0 h 1425844"/>
              <a:gd name="connsiteX2" fmla="*/ 2626963 w 2626963"/>
              <a:gd name="connsiteY2" fmla="*/ 1425844 h 1425844"/>
              <a:gd name="connsiteX3" fmla="*/ 0 w 2626963"/>
              <a:gd name="connsiteY3" fmla="*/ 1425844 h 1425844"/>
              <a:gd name="connsiteX4" fmla="*/ 0 w 2626963"/>
              <a:gd name="connsiteY4" fmla="*/ 0 h 1425844"/>
              <a:gd name="connsiteX0" fmla="*/ 0 w 2626963"/>
              <a:gd name="connsiteY0" fmla="*/ 7749 h 1433593"/>
              <a:gd name="connsiteX1" fmla="*/ 1952786 w 2626963"/>
              <a:gd name="connsiteY1" fmla="*/ 0 h 1433593"/>
              <a:gd name="connsiteX2" fmla="*/ 2626963 w 2626963"/>
              <a:gd name="connsiteY2" fmla="*/ 1433593 h 1433593"/>
              <a:gd name="connsiteX3" fmla="*/ 0 w 2626963"/>
              <a:gd name="connsiteY3" fmla="*/ 1433593 h 1433593"/>
              <a:gd name="connsiteX4" fmla="*/ 0 w 2626963"/>
              <a:gd name="connsiteY4" fmla="*/ 7749 h 1433593"/>
              <a:gd name="connsiteX0" fmla="*/ 0 w 2626963"/>
              <a:gd name="connsiteY0" fmla="*/ 7749 h 1433593"/>
              <a:gd name="connsiteX1" fmla="*/ 2433234 w 2626963"/>
              <a:gd name="connsiteY1" fmla="*/ 0 h 1433593"/>
              <a:gd name="connsiteX2" fmla="*/ 2626963 w 2626963"/>
              <a:gd name="connsiteY2" fmla="*/ 1433593 h 1433593"/>
              <a:gd name="connsiteX3" fmla="*/ 0 w 2626963"/>
              <a:gd name="connsiteY3" fmla="*/ 1433593 h 1433593"/>
              <a:gd name="connsiteX4" fmla="*/ 0 w 2626963"/>
              <a:gd name="connsiteY4" fmla="*/ 7749 h 1433593"/>
              <a:gd name="connsiteX0" fmla="*/ 0 w 2433234"/>
              <a:gd name="connsiteY0" fmla="*/ 7749 h 1433593"/>
              <a:gd name="connsiteX1" fmla="*/ 2433234 w 2433234"/>
              <a:gd name="connsiteY1" fmla="*/ 0 h 1433593"/>
              <a:gd name="connsiteX2" fmla="*/ 1890793 w 2433234"/>
              <a:gd name="connsiteY2" fmla="*/ 1425844 h 1433593"/>
              <a:gd name="connsiteX3" fmla="*/ 0 w 2433234"/>
              <a:gd name="connsiteY3" fmla="*/ 1433593 h 1433593"/>
              <a:gd name="connsiteX4" fmla="*/ 0 w 2433234"/>
              <a:gd name="connsiteY4" fmla="*/ 7749 h 1433593"/>
              <a:gd name="connsiteX0" fmla="*/ 0 w 2433234"/>
              <a:gd name="connsiteY0" fmla="*/ 7749 h 1433593"/>
              <a:gd name="connsiteX1" fmla="*/ 2433234 w 2433234"/>
              <a:gd name="connsiteY1" fmla="*/ 0 h 1433593"/>
              <a:gd name="connsiteX2" fmla="*/ 1859796 w 2433234"/>
              <a:gd name="connsiteY2" fmla="*/ 1433593 h 1433593"/>
              <a:gd name="connsiteX3" fmla="*/ 0 w 2433234"/>
              <a:gd name="connsiteY3" fmla="*/ 1433593 h 1433593"/>
              <a:gd name="connsiteX4" fmla="*/ 0 w 2433234"/>
              <a:gd name="connsiteY4" fmla="*/ 7749 h 1433593"/>
              <a:gd name="connsiteX0" fmla="*/ 0 w 2433234"/>
              <a:gd name="connsiteY0" fmla="*/ 7749 h 1433593"/>
              <a:gd name="connsiteX1" fmla="*/ 2433234 w 2433234"/>
              <a:gd name="connsiteY1" fmla="*/ 0 h 1433593"/>
              <a:gd name="connsiteX2" fmla="*/ 1883044 w 2433234"/>
              <a:gd name="connsiteY2" fmla="*/ 1433593 h 1433593"/>
              <a:gd name="connsiteX3" fmla="*/ 0 w 2433234"/>
              <a:gd name="connsiteY3" fmla="*/ 1433593 h 1433593"/>
              <a:gd name="connsiteX4" fmla="*/ 0 w 2433234"/>
              <a:gd name="connsiteY4" fmla="*/ 7749 h 1433593"/>
              <a:gd name="connsiteX0" fmla="*/ 0 w 2456481"/>
              <a:gd name="connsiteY0" fmla="*/ 0 h 1425844"/>
              <a:gd name="connsiteX1" fmla="*/ 2456481 w 2456481"/>
              <a:gd name="connsiteY1" fmla="*/ 0 h 1425844"/>
              <a:gd name="connsiteX2" fmla="*/ 1883044 w 2456481"/>
              <a:gd name="connsiteY2" fmla="*/ 1425844 h 1425844"/>
              <a:gd name="connsiteX3" fmla="*/ 0 w 2456481"/>
              <a:gd name="connsiteY3" fmla="*/ 1425844 h 1425844"/>
              <a:gd name="connsiteX4" fmla="*/ 0 w 2456481"/>
              <a:gd name="connsiteY4" fmla="*/ 0 h 1425844"/>
              <a:gd name="connsiteX0" fmla="*/ 0 w 2668769"/>
              <a:gd name="connsiteY0" fmla="*/ 0 h 1425844"/>
              <a:gd name="connsiteX1" fmla="*/ 2668769 w 2668769"/>
              <a:gd name="connsiteY1" fmla="*/ 0 h 1425844"/>
              <a:gd name="connsiteX2" fmla="*/ 1883044 w 2668769"/>
              <a:gd name="connsiteY2" fmla="*/ 1425844 h 1425844"/>
              <a:gd name="connsiteX3" fmla="*/ 0 w 2668769"/>
              <a:gd name="connsiteY3" fmla="*/ 1425844 h 1425844"/>
              <a:gd name="connsiteX4" fmla="*/ 0 w 2668769"/>
              <a:gd name="connsiteY4" fmla="*/ 0 h 1425844"/>
              <a:gd name="connsiteX0" fmla="*/ 0 w 2668769"/>
              <a:gd name="connsiteY0" fmla="*/ 0 h 1425844"/>
              <a:gd name="connsiteX1" fmla="*/ 2668769 w 2668769"/>
              <a:gd name="connsiteY1" fmla="*/ 0 h 1425844"/>
              <a:gd name="connsiteX2" fmla="*/ 1923480 w 2668769"/>
              <a:gd name="connsiteY2" fmla="*/ 1418095 h 1425844"/>
              <a:gd name="connsiteX3" fmla="*/ 0 w 2668769"/>
              <a:gd name="connsiteY3" fmla="*/ 1425844 h 1425844"/>
              <a:gd name="connsiteX4" fmla="*/ 0 w 2668769"/>
              <a:gd name="connsiteY4" fmla="*/ 0 h 1425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8769" h="1425844">
                <a:moveTo>
                  <a:pt x="0" y="0"/>
                </a:moveTo>
                <a:lnTo>
                  <a:pt x="2668769" y="0"/>
                </a:lnTo>
                <a:lnTo>
                  <a:pt x="1923480" y="1418095"/>
                </a:lnTo>
                <a:lnTo>
                  <a:pt x="0" y="1425844"/>
                </a:lnTo>
                <a:lnTo>
                  <a:pt x="0" y="0"/>
                </a:lnTo>
                <a:close/>
              </a:path>
            </a:pathLst>
          </a:custGeom>
          <a:solidFill>
            <a:srgbClr val="FFD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 flipH="1">
            <a:off x="1783081" y="-72390"/>
            <a:ext cx="742949" cy="152781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/>
        </p:nvGrpSpPr>
        <p:grpSpPr>
          <a:xfrm>
            <a:off x="-1" y="6579030"/>
            <a:ext cx="9144001" cy="278969"/>
            <a:chOff x="-1" y="6579030"/>
            <a:chExt cx="9144001" cy="278969"/>
          </a:xfrm>
        </p:grpSpPr>
        <p:sp>
          <p:nvSpPr>
            <p:cNvPr id="32" name="Rectangle 8"/>
            <p:cNvSpPr/>
            <p:nvPr/>
          </p:nvSpPr>
          <p:spPr>
            <a:xfrm>
              <a:off x="2130958" y="6579030"/>
              <a:ext cx="7013042" cy="277497"/>
            </a:xfrm>
            <a:custGeom>
              <a:avLst/>
              <a:gdLst>
                <a:gd name="connsiteX0" fmla="*/ 0 w 9144000"/>
                <a:gd name="connsiteY0" fmla="*/ 0 h 1425844"/>
                <a:gd name="connsiteX1" fmla="*/ 9144000 w 9144000"/>
                <a:gd name="connsiteY1" fmla="*/ 0 h 1425844"/>
                <a:gd name="connsiteX2" fmla="*/ 9144000 w 9144000"/>
                <a:gd name="connsiteY2" fmla="*/ 1425844 h 1425844"/>
                <a:gd name="connsiteX3" fmla="*/ 0 w 9144000"/>
                <a:gd name="connsiteY3" fmla="*/ 1425844 h 1425844"/>
                <a:gd name="connsiteX4" fmla="*/ 0 w 9144000"/>
                <a:gd name="connsiteY4" fmla="*/ 0 h 1425844"/>
                <a:gd name="connsiteX0" fmla="*/ 2487478 w 9144000"/>
                <a:gd name="connsiteY0" fmla="*/ 0 h 1425844"/>
                <a:gd name="connsiteX1" fmla="*/ 9144000 w 9144000"/>
                <a:gd name="connsiteY1" fmla="*/ 0 h 1425844"/>
                <a:gd name="connsiteX2" fmla="*/ 9144000 w 9144000"/>
                <a:gd name="connsiteY2" fmla="*/ 1425844 h 1425844"/>
                <a:gd name="connsiteX3" fmla="*/ 0 w 9144000"/>
                <a:gd name="connsiteY3" fmla="*/ 1425844 h 1425844"/>
                <a:gd name="connsiteX4" fmla="*/ 2487478 w 9144000"/>
                <a:gd name="connsiteY4" fmla="*/ 0 h 1425844"/>
                <a:gd name="connsiteX0" fmla="*/ 573437 w 7229959"/>
                <a:gd name="connsiteY0" fmla="*/ 0 h 1425844"/>
                <a:gd name="connsiteX1" fmla="*/ 7229959 w 7229959"/>
                <a:gd name="connsiteY1" fmla="*/ 0 h 1425844"/>
                <a:gd name="connsiteX2" fmla="*/ 7229959 w 7229959"/>
                <a:gd name="connsiteY2" fmla="*/ 1425844 h 1425844"/>
                <a:gd name="connsiteX3" fmla="*/ 0 w 7229959"/>
                <a:gd name="connsiteY3" fmla="*/ 1425844 h 1425844"/>
                <a:gd name="connsiteX4" fmla="*/ 573437 w 7229959"/>
                <a:gd name="connsiteY4" fmla="*/ 0 h 1425844"/>
                <a:gd name="connsiteX0" fmla="*/ 536662 w 7229959"/>
                <a:gd name="connsiteY0" fmla="*/ 7749 h 1425844"/>
                <a:gd name="connsiteX1" fmla="*/ 7229959 w 7229959"/>
                <a:gd name="connsiteY1" fmla="*/ 0 h 1425844"/>
                <a:gd name="connsiteX2" fmla="*/ 7229959 w 7229959"/>
                <a:gd name="connsiteY2" fmla="*/ 1425844 h 1425844"/>
                <a:gd name="connsiteX3" fmla="*/ 0 w 7229959"/>
                <a:gd name="connsiteY3" fmla="*/ 1425844 h 1425844"/>
                <a:gd name="connsiteX4" fmla="*/ 536662 w 7229959"/>
                <a:gd name="connsiteY4" fmla="*/ 7749 h 1425844"/>
                <a:gd name="connsiteX0" fmla="*/ 228836 w 6922133"/>
                <a:gd name="connsiteY0" fmla="*/ 7749 h 1425844"/>
                <a:gd name="connsiteX1" fmla="*/ 6922133 w 6922133"/>
                <a:gd name="connsiteY1" fmla="*/ 0 h 1425844"/>
                <a:gd name="connsiteX2" fmla="*/ 6922133 w 6922133"/>
                <a:gd name="connsiteY2" fmla="*/ 1425844 h 1425844"/>
                <a:gd name="connsiteX3" fmla="*/ 0 w 6922133"/>
                <a:gd name="connsiteY3" fmla="*/ 1425844 h 1425844"/>
                <a:gd name="connsiteX4" fmla="*/ 228836 w 6922133"/>
                <a:gd name="connsiteY4" fmla="*/ 7749 h 1425844"/>
                <a:gd name="connsiteX0" fmla="*/ 0 w 7143196"/>
                <a:gd name="connsiteY0" fmla="*/ 47565 h 1425844"/>
                <a:gd name="connsiteX1" fmla="*/ 7143196 w 7143196"/>
                <a:gd name="connsiteY1" fmla="*/ 0 h 1425844"/>
                <a:gd name="connsiteX2" fmla="*/ 7143196 w 7143196"/>
                <a:gd name="connsiteY2" fmla="*/ 1425844 h 1425844"/>
                <a:gd name="connsiteX3" fmla="*/ 221063 w 7143196"/>
                <a:gd name="connsiteY3" fmla="*/ 1425844 h 1425844"/>
                <a:gd name="connsiteX4" fmla="*/ 0 w 7143196"/>
                <a:gd name="connsiteY4" fmla="*/ 47565 h 1425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43196" h="1425844">
                  <a:moveTo>
                    <a:pt x="0" y="47565"/>
                  </a:moveTo>
                  <a:lnTo>
                    <a:pt x="7143196" y="0"/>
                  </a:lnTo>
                  <a:lnTo>
                    <a:pt x="7143196" y="1425844"/>
                  </a:lnTo>
                  <a:lnTo>
                    <a:pt x="221063" y="1425844"/>
                  </a:lnTo>
                  <a:lnTo>
                    <a:pt x="0" y="47565"/>
                  </a:lnTo>
                  <a:close/>
                </a:path>
              </a:pathLst>
            </a:custGeom>
            <a:solidFill>
              <a:srgbClr val="046A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17"/>
            <p:cNvSpPr/>
            <p:nvPr/>
          </p:nvSpPr>
          <p:spPr>
            <a:xfrm>
              <a:off x="-1" y="6581238"/>
              <a:ext cx="2307195" cy="276761"/>
            </a:xfrm>
            <a:custGeom>
              <a:avLst/>
              <a:gdLst>
                <a:gd name="connsiteX0" fmla="*/ 0 w 2626963"/>
                <a:gd name="connsiteY0" fmla="*/ 0 h 1425844"/>
                <a:gd name="connsiteX1" fmla="*/ 2626963 w 2626963"/>
                <a:gd name="connsiteY1" fmla="*/ 0 h 1425844"/>
                <a:gd name="connsiteX2" fmla="*/ 2626963 w 2626963"/>
                <a:gd name="connsiteY2" fmla="*/ 1425844 h 1425844"/>
                <a:gd name="connsiteX3" fmla="*/ 0 w 2626963"/>
                <a:gd name="connsiteY3" fmla="*/ 1425844 h 1425844"/>
                <a:gd name="connsiteX4" fmla="*/ 0 w 2626963"/>
                <a:gd name="connsiteY4" fmla="*/ 0 h 1425844"/>
                <a:gd name="connsiteX0" fmla="*/ 0 w 2626963"/>
                <a:gd name="connsiteY0" fmla="*/ 7749 h 1433593"/>
                <a:gd name="connsiteX1" fmla="*/ 1952786 w 2626963"/>
                <a:gd name="connsiteY1" fmla="*/ 0 h 1433593"/>
                <a:gd name="connsiteX2" fmla="*/ 2626963 w 2626963"/>
                <a:gd name="connsiteY2" fmla="*/ 1433593 h 1433593"/>
                <a:gd name="connsiteX3" fmla="*/ 0 w 2626963"/>
                <a:gd name="connsiteY3" fmla="*/ 1433593 h 1433593"/>
                <a:gd name="connsiteX4" fmla="*/ 0 w 2626963"/>
                <a:gd name="connsiteY4" fmla="*/ 7749 h 1433593"/>
                <a:gd name="connsiteX0" fmla="*/ 0 w 2626963"/>
                <a:gd name="connsiteY0" fmla="*/ 7749 h 1433593"/>
                <a:gd name="connsiteX1" fmla="*/ 2433234 w 2626963"/>
                <a:gd name="connsiteY1" fmla="*/ 0 h 1433593"/>
                <a:gd name="connsiteX2" fmla="*/ 2626963 w 2626963"/>
                <a:gd name="connsiteY2" fmla="*/ 1433593 h 1433593"/>
                <a:gd name="connsiteX3" fmla="*/ 0 w 2626963"/>
                <a:gd name="connsiteY3" fmla="*/ 1433593 h 1433593"/>
                <a:gd name="connsiteX4" fmla="*/ 0 w 2626963"/>
                <a:gd name="connsiteY4" fmla="*/ 7749 h 1433593"/>
                <a:gd name="connsiteX0" fmla="*/ 0 w 2433234"/>
                <a:gd name="connsiteY0" fmla="*/ 7749 h 1433593"/>
                <a:gd name="connsiteX1" fmla="*/ 2433234 w 2433234"/>
                <a:gd name="connsiteY1" fmla="*/ 0 h 1433593"/>
                <a:gd name="connsiteX2" fmla="*/ 1890793 w 2433234"/>
                <a:gd name="connsiteY2" fmla="*/ 1425844 h 1433593"/>
                <a:gd name="connsiteX3" fmla="*/ 0 w 2433234"/>
                <a:gd name="connsiteY3" fmla="*/ 1433593 h 1433593"/>
                <a:gd name="connsiteX4" fmla="*/ 0 w 2433234"/>
                <a:gd name="connsiteY4" fmla="*/ 7749 h 1433593"/>
                <a:gd name="connsiteX0" fmla="*/ 0 w 2433234"/>
                <a:gd name="connsiteY0" fmla="*/ 7749 h 1433593"/>
                <a:gd name="connsiteX1" fmla="*/ 2433234 w 2433234"/>
                <a:gd name="connsiteY1" fmla="*/ 0 h 1433593"/>
                <a:gd name="connsiteX2" fmla="*/ 1859796 w 2433234"/>
                <a:gd name="connsiteY2" fmla="*/ 1433593 h 1433593"/>
                <a:gd name="connsiteX3" fmla="*/ 0 w 2433234"/>
                <a:gd name="connsiteY3" fmla="*/ 1433593 h 1433593"/>
                <a:gd name="connsiteX4" fmla="*/ 0 w 2433234"/>
                <a:gd name="connsiteY4" fmla="*/ 7749 h 1433593"/>
                <a:gd name="connsiteX0" fmla="*/ 0 w 2433234"/>
                <a:gd name="connsiteY0" fmla="*/ 7749 h 1433593"/>
                <a:gd name="connsiteX1" fmla="*/ 2433234 w 2433234"/>
                <a:gd name="connsiteY1" fmla="*/ 0 h 1433593"/>
                <a:gd name="connsiteX2" fmla="*/ 1883044 w 2433234"/>
                <a:gd name="connsiteY2" fmla="*/ 1433593 h 1433593"/>
                <a:gd name="connsiteX3" fmla="*/ 0 w 2433234"/>
                <a:gd name="connsiteY3" fmla="*/ 1433593 h 1433593"/>
                <a:gd name="connsiteX4" fmla="*/ 0 w 2433234"/>
                <a:gd name="connsiteY4" fmla="*/ 7749 h 1433593"/>
                <a:gd name="connsiteX0" fmla="*/ 0 w 2456481"/>
                <a:gd name="connsiteY0" fmla="*/ 0 h 1425844"/>
                <a:gd name="connsiteX1" fmla="*/ 2456481 w 2456481"/>
                <a:gd name="connsiteY1" fmla="*/ 0 h 1425844"/>
                <a:gd name="connsiteX2" fmla="*/ 1883044 w 2456481"/>
                <a:gd name="connsiteY2" fmla="*/ 1425844 h 1425844"/>
                <a:gd name="connsiteX3" fmla="*/ 0 w 2456481"/>
                <a:gd name="connsiteY3" fmla="*/ 1425844 h 1425844"/>
                <a:gd name="connsiteX4" fmla="*/ 0 w 2456481"/>
                <a:gd name="connsiteY4" fmla="*/ 0 h 1425844"/>
                <a:gd name="connsiteX0" fmla="*/ 0 w 2668769"/>
                <a:gd name="connsiteY0" fmla="*/ 0 h 1425844"/>
                <a:gd name="connsiteX1" fmla="*/ 2668769 w 2668769"/>
                <a:gd name="connsiteY1" fmla="*/ 0 h 1425844"/>
                <a:gd name="connsiteX2" fmla="*/ 1883044 w 2668769"/>
                <a:gd name="connsiteY2" fmla="*/ 1425844 h 1425844"/>
                <a:gd name="connsiteX3" fmla="*/ 0 w 2668769"/>
                <a:gd name="connsiteY3" fmla="*/ 1425844 h 1425844"/>
                <a:gd name="connsiteX4" fmla="*/ 0 w 2668769"/>
                <a:gd name="connsiteY4" fmla="*/ 0 h 1425844"/>
                <a:gd name="connsiteX0" fmla="*/ 0 w 2668769"/>
                <a:gd name="connsiteY0" fmla="*/ 0 h 1425844"/>
                <a:gd name="connsiteX1" fmla="*/ 2668769 w 2668769"/>
                <a:gd name="connsiteY1" fmla="*/ 0 h 1425844"/>
                <a:gd name="connsiteX2" fmla="*/ 1923480 w 2668769"/>
                <a:gd name="connsiteY2" fmla="*/ 1418095 h 1425844"/>
                <a:gd name="connsiteX3" fmla="*/ 0 w 2668769"/>
                <a:gd name="connsiteY3" fmla="*/ 1425844 h 1425844"/>
                <a:gd name="connsiteX4" fmla="*/ 0 w 2668769"/>
                <a:gd name="connsiteY4" fmla="*/ 0 h 1425844"/>
                <a:gd name="connsiteX0" fmla="*/ 0 w 2668769"/>
                <a:gd name="connsiteY0" fmla="*/ 0 h 1425844"/>
                <a:gd name="connsiteX1" fmla="*/ 2668769 w 2668769"/>
                <a:gd name="connsiteY1" fmla="*/ 0 h 1425844"/>
                <a:gd name="connsiteX2" fmla="*/ 2471303 w 2668769"/>
                <a:gd name="connsiteY2" fmla="*/ 1418096 h 1425844"/>
                <a:gd name="connsiteX3" fmla="*/ 0 w 2668769"/>
                <a:gd name="connsiteY3" fmla="*/ 1425844 h 1425844"/>
                <a:gd name="connsiteX4" fmla="*/ 0 w 2668769"/>
                <a:gd name="connsiteY4" fmla="*/ 0 h 1425844"/>
                <a:gd name="connsiteX0" fmla="*/ 0 w 2726871"/>
                <a:gd name="connsiteY0" fmla="*/ 0 h 1425844"/>
                <a:gd name="connsiteX1" fmla="*/ 2726871 w 2726871"/>
                <a:gd name="connsiteY1" fmla="*/ 39927 h 1425844"/>
                <a:gd name="connsiteX2" fmla="*/ 2471303 w 2726871"/>
                <a:gd name="connsiteY2" fmla="*/ 1418096 h 1425844"/>
                <a:gd name="connsiteX3" fmla="*/ 0 w 2726871"/>
                <a:gd name="connsiteY3" fmla="*/ 1425844 h 1425844"/>
                <a:gd name="connsiteX4" fmla="*/ 0 w 2726871"/>
                <a:gd name="connsiteY4" fmla="*/ 0 h 1425844"/>
                <a:gd name="connsiteX0" fmla="*/ 0 w 2701970"/>
                <a:gd name="connsiteY0" fmla="*/ 0 h 1425844"/>
                <a:gd name="connsiteX1" fmla="*/ 2701970 w 2701970"/>
                <a:gd name="connsiteY1" fmla="*/ 39927 h 1425844"/>
                <a:gd name="connsiteX2" fmla="*/ 2471303 w 2701970"/>
                <a:gd name="connsiteY2" fmla="*/ 1418096 h 1425844"/>
                <a:gd name="connsiteX3" fmla="*/ 0 w 2701970"/>
                <a:gd name="connsiteY3" fmla="*/ 1425844 h 1425844"/>
                <a:gd name="connsiteX4" fmla="*/ 0 w 2701970"/>
                <a:gd name="connsiteY4" fmla="*/ 0 h 1425844"/>
                <a:gd name="connsiteX0" fmla="*/ 0 w 2471303"/>
                <a:gd name="connsiteY0" fmla="*/ 0 h 1425844"/>
                <a:gd name="connsiteX1" fmla="*/ 2237150 w 2471303"/>
                <a:gd name="connsiteY1" fmla="*/ 39927 h 1425844"/>
                <a:gd name="connsiteX2" fmla="*/ 2471303 w 2471303"/>
                <a:gd name="connsiteY2" fmla="*/ 1418096 h 1425844"/>
                <a:gd name="connsiteX3" fmla="*/ 0 w 2471303"/>
                <a:gd name="connsiteY3" fmla="*/ 1425844 h 1425844"/>
                <a:gd name="connsiteX4" fmla="*/ 0 w 2471303"/>
                <a:gd name="connsiteY4" fmla="*/ 0 h 1425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1303" h="1425844">
                  <a:moveTo>
                    <a:pt x="0" y="0"/>
                  </a:moveTo>
                  <a:lnTo>
                    <a:pt x="2237150" y="39927"/>
                  </a:lnTo>
                  <a:lnTo>
                    <a:pt x="2471303" y="1418096"/>
                  </a:lnTo>
                  <a:lnTo>
                    <a:pt x="0" y="14258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28" y="77187"/>
            <a:ext cx="905310" cy="132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46463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B59F4-DDCB-41FF-83F5-A48440F36FA7}" type="datetime4">
              <a:rPr lang="en-US" smtClean="0"/>
              <a:pPr/>
              <a:t>November 15,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6"/>
          <p:cNvSpPr/>
          <p:nvPr userDrawn="1"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 userDrawn="1"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 userDrawn="1"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 userDrawn="1"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2351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56348-D703-428C-A1C4-7D6796EF5F41}" type="datetime4">
              <a:rPr lang="en-US" smtClean="0"/>
              <a:pPr/>
              <a:t>November 15,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6"/>
          <p:cNvSpPr/>
          <p:nvPr userDrawn="1"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 userDrawn="1"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 userDrawn="1"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 userDrawn="1"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175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152" y="650929"/>
            <a:ext cx="7886700" cy="158857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378991"/>
            <a:ext cx="7886700" cy="37979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D1919-1B5F-4141-B613-3E5C6008A186}" type="datetime4">
              <a:rPr lang="en-US" smtClean="0"/>
              <a:pPr/>
              <a:t>November 15,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-1" y="6207071"/>
            <a:ext cx="9144001" cy="697423"/>
            <a:chOff x="-1" y="6160576"/>
            <a:chExt cx="9144001" cy="697423"/>
          </a:xfrm>
        </p:grpSpPr>
        <p:sp>
          <p:nvSpPr>
            <p:cNvPr id="17" name="Rectangle 8"/>
            <p:cNvSpPr/>
            <p:nvPr/>
          </p:nvSpPr>
          <p:spPr>
            <a:xfrm>
              <a:off x="1944978" y="6160576"/>
              <a:ext cx="7199022" cy="693743"/>
            </a:xfrm>
            <a:custGeom>
              <a:avLst/>
              <a:gdLst>
                <a:gd name="connsiteX0" fmla="*/ 0 w 9144000"/>
                <a:gd name="connsiteY0" fmla="*/ 0 h 1425844"/>
                <a:gd name="connsiteX1" fmla="*/ 9144000 w 9144000"/>
                <a:gd name="connsiteY1" fmla="*/ 0 h 1425844"/>
                <a:gd name="connsiteX2" fmla="*/ 9144000 w 9144000"/>
                <a:gd name="connsiteY2" fmla="*/ 1425844 h 1425844"/>
                <a:gd name="connsiteX3" fmla="*/ 0 w 9144000"/>
                <a:gd name="connsiteY3" fmla="*/ 1425844 h 1425844"/>
                <a:gd name="connsiteX4" fmla="*/ 0 w 9144000"/>
                <a:gd name="connsiteY4" fmla="*/ 0 h 1425844"/>
                <a:gd name="connsiteX0" fmla="*/ 2487478 w 9144000"/>
                <a:gd name="connsiteY0" fmla="*/ 0 h 1425844"/>
                <a:gd name="connsiteX1" fmla="*/ 9144000 w 9144000"/>
                <a:gd name="connsiteY1" fmla="*/ 0 h 1425844"/>
                <a:gd name="connsiteX2" fmla="*/ 9144000 w 9144000"/>
                <a:gd name="connsiteY2" fmla="*/ 1425844 h 1425844"/>
                <a:gd name="connsiteX3" fmla="*/ 0 w 9144000"/>
                <a:gd name="connsiteY3" fmla="*/ 1425844 h 1425844"/>
                <a:gd name="connsiteX4" fmla="*/ 2487478 w 9144000"/>
                <a:gd name="connsiteY4" fmla="*/ 0 h 1425844"/>
                <a:gd name="connsiteX0" fmla="*/ 573437 w 7229959"/>
                <a:gd name="connsiteY0" fmla="*/ 0 h 1425844"/>
                <a:gd name="connsiteX1" fmla="*/ 7229959 w 7229959"/>
                <a:gd name="connsiteY1" fmla="*/ 0 h 1425844"/>
                <a:gd name="connsiteX2" fmla="*/ 7229959 w 7229959"/>
                <a:gd name="connsiteY2" fmla="*/ 1425844 h 1425844"/>
                <a:gd name="connsiteX3" fmla="*/ 0 w 7229959"/>
                <a:gd name="connsiteY3" fmla="*/ 1425844 h 1425844"/>
                <a:gd name="connsiteX4" fmla="*/ 573437 w 7229959"/>
                <a:gd name="connsiteY4" fmla="*/ 0 h 1425844"/>
                <a:gd name="connsiteX0" fmla="*/ 536662 w 7229959"/>
                <a:gd name="connsiteY0" fmla="*/ 7749 h 1425844"/>
                <a:gd name="connsiteX1" fmla="*/ 7229959 w 7229959"/>
                <a:gd name="connsiteY1" fmla="*/ 0 h 1425844"/>
                <a:gd name="connsiteX2" fmla="*/ 7229959 w 7229959"/>
                <a:gd name="connsiteY2" fmla="*/ 1425844 h 1425844"/>
                <a:gd name="connsiteX3" fmla="*/ 0 w 7229959"/>
                <a:gd name="connsiteY3" fmla="*/ 1425844 h 1425844"/>
                <a:gd name="connsiteX4" fmla="*/ 536662 w 7229959"/>
                <a:gd name="connsiteY4" fmla="*/ 7749 h 1425844"/>
                <a:gd name="connsiteX0" fmla="*/ 228836 w 6922133"/>
                <a:gd name="connsiteY0" fmla="*/ 7749 h 1425844"/>
                <a:gd name="connsiteX1" fmla="*/ 6922133 w 6922133"/>
                <a:gd name="connsiteY1" fmla="*/ 0 h 1425844"/>
                <a:gd name="connsiteX2" fmla="*/ 6922133 w 6922133"/>
                <a:gd name="connsiteY2" fmla="*/ 1425844 h 1425844"/>
                <a:gd name="connsiteX3" fmla="*/ 0 w 6922133"/>
                <a:gd name="connsiteY3" fmla="*/ 1425844 h 1425844"/>
                <a:gd name="connsiteX4" fmla="*/ 228836 w 6922133"/>
                <a:gd name="connsiteY4" fmla="*/ 7749 h 1425844"/>
                <a:gd name="connsiteX0" fmla="*/ 0 w 7143196"/>
                <a:gd name="connsiteY0" fmla="*/ 47565 h 1425844"/>
                <a:gd name="connsiteX1" fmla="*/ 7143196 w 7143196"/>
                <a:gd name="connsiteY1" fmla="*/ 0 h 1425844"/>
                <a:gd name="connsiteX2" fmla="*/ 7143196 w 7143196"/>
                <a:gd name="connsiteY2" fmla="*/ 1425844 h 1425844"/>
                <a:gd name="connsiteX3" fmla="*/ 221063 w 7143196"/>
                <a:gd name="connsiteY3" fmla="*/ 1425844 h 1425844"/>
                <a:gd name="connsiteX4" fmla="*/ 0 w 7143196"/>
                <a:gd name="connsiteY4" fmla="*/ 47565 h 1425844"/>
                <a:gd name="connsiteX0" fmla="*/ 0 w 7332628"/>
                <a:gd name="connsiteY0" fmla="*/ 15711 h 1425844"/>
                <a:gd name="connsiteX1" fmla="*/ 7332628 w 7332628"/>
                <a:gd name="connsiteY1" fmla="*/ 0 h 1425844"/>
                <a:gd name="connsiteX2" fmla="*/ 7332628 w 7332628"/>
                <a:gd name="connsiteY2" fmla="*/ 1425844 h 1425844"/>
                <a:gd name="connsiteX3" fmla="*/ 410495 w 7332628"/>
                <a:gd name="connsiteY3" fmla="*/ 1425844 h 1425844"/>
                <a:gd name="connsiteX4" fmla="*/ 0 w 7332628"/>
                <a:gd name="connsiteY4" fmla="*/ 15711 h 1425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32628" h="1425844">
                  <a:moveTo>
                    <a:pt x="0" y="15711"/>
                  </a:moveTo>
                  <a:lnTo>
                    <a:pt x="7332628" y="0"/>
                  </a:lnTo>
                  <a:lnTo>
                    <a:pt x="7332628" y="1425844"/>
                  </a:lnTo>
                  <a:lnTo>
                    <a:pt x="410495" y="1425844"/>
                  </a:lnTo>
                  <a:lnTo>
                    <a:pt x="0" y="15711"/>
                  </a:lnTo>
                  <a:close/>
                </a:path>
              </a:pathLst>
            </a:custGeom>
            <a:solidFill>
              <a:srgbClr val="046A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-1" y="6166096"/>
              <a:ext cx="2283948" cy="691903"/>
            </a:xfrm>
            <a:custGeom>
              <a:avLst/>
              <a:gdLst>
                <a:gd name="connsiteX0" fmla="*/ 0 w 2626963"/>
                <a:gd name="connsiteY0" fmla="*/ 0 h 1425844"/>
                <a:gd name="connsiteX1" fmla="*/ 2626963 w 2626963"/>
                <a:gd name="connsiteY1" fmla="*/ 0 h 1425844"/>
                <a:gd name="connsiteX2" fmla="*/ 2626963 w 2626963"/>
                <a:gd name="connsiteY2" fmla="*/ 1425844 h 1425844"/>
                <a:gd name="connsiteX3" fmla="*/ 0 w 2626963"/>
                <a:gd name="connsiteY3" fmla="*/ 1425844 h 1425844"/>
                <a:gd name="connsiteX4" fmla="*/ 0 w 2626963"/>
                <a:gd name="connsiteY4" fmla="*/ 0 h 1425844"/>
                <a:gd name="connsiteX0" fmla="*/ 0 w 2626963"/>
                <a:gd name="connsiteY0" fmla="*/ 7749 h 1433593"/>
                <a:gd name="connsiteX1" fmla="*/ 1952786 w 2626963"/>
                <a:gd name="connsiteY1" fmla="*/ 0 h 1433593"/>
                <a:gd name="connsiteX2" fmla="*/ 2626963 w 2626963"/>
                <a:gd name="connsiteY2" fmla="*/ 1433593 h 1433593"/>
                <a:gd name="connsiteX3" fmla="*/ 0 w 2626963"/>
                <a:gd name="connsiteY3" fmla="*/ 1433593 h 1433593"/>
                <a:gd name="connsiteX4" fmla="*/ 0 w 2626963"/>
                <a:gd name="connsiteY4" fmla="*/ 7749 h 1433593"/>
                <a:gd name="connsiteX0" fmla="*/ 0 w 2626963"/>
                <a:gd name="connsiteY0" fmla="*/ 7749 h 1433593"/>
                <a:gd name="connsiteX1" fmla="*/ 2433234 w 2626963"/>
                <a:gd name="connsiteY1" fmla="*/ 0 h 1433593"/>
                <a:gd name="connsiteX2" fmla="*/ 2626963 w 2626963"/>
                <a:gd name="connsiteY2" fmla="*/ 1433593 h 1433593"/>
                <a:gd name="connsiteX3" fmla="*/ 0 w 2626963"/>
                <a:gd name="connsiteY3" fmla="*/ 1433593 h 1433593"/>
                <a:gd name="connsiteX4" fmla="*/ 0 w 2626963"/>
                <a:gd name="connsiteY4" fmla="*/ 7749 h 1433593"/>
                <a:gd name="connsiteX0" fmla="*/ 0 w 2433234"/>
                <a:gd name="connsiteY0" fmla="*/ 7749 h 1433593"/>
                <a:gd name="connsiteX1" fmla="*/ 2433234 w 2433234"/>
                <a:gd name="connsiteY1" fmla="*/ 0 h 1433593"/>
                <a:gd name="connsiteX2" fmla="*/ 1890793 w 2433234"/>
                <a:gd name="connsiteY2" fmla="*/ 1425844 h 1433593"/>
                <a:gd name="connsiteX3" fmla="*/ 0 w 2433234"/>
                <a:gd name="connsiteY3" fmla="*/ 1433593 h 1433593"/>
                <a:gd name="connsiteX4" fmla="*/ 0 w 2433234"/>
                <a:gd name="connsiteY4" fmla="*/ 7749 h 1433593"/>
                <a:gd name="connsiteX0" fmla="*/ 0 w 2433234"/>
                <a:gd name="connsiteY0" fmla="*/ 7749 h 1433593"/>
                <a:gd name="connsiteX1" fmla="*/ 2433234 w 2433234"/>
                <a:gd name="connsiteY1" fmla="*/ 0 h 1433593"/>
                <a:gd name="connsiteX2" fmla="*/ 1859796 w 2433234"/>
                <a:gd name="connsiteY2" fmla="*/ 1433593 h 1433593"/>
                <a:gd name="connsiteX3" fmla="*/ 0 w 2433234"/>
                <a:gd name="connsiteY3" fmla="*/ 1433593 h 1433593"/>
                <a:gd name="connsiteX4" fmla="*/ 0 w 2433234"/>
                <a:gd name="connsiteY4" fmla="*/ 7749 h 1433593"/>
                <a:gd name="connsiteX0" fmla="*/ 0 w 2433234"/>
                <a:gd name="connsiteY0" fmla="*/ 7749 h 1433593"/>
                <a:gd name="connsiteX1" fmla="*/ 2433234 w 2433234"/>
                <a:gd name="connsiteY1" fmla="*/ 0 h 1433593"/>
                <a:gd name="connsiteX2" fmla="*/ 1883044 w 2433234"/>
                <a:gd name="connsiteY2" fmla="*/ 1433593 h 1433593"/>
                <a:gd name="connsiteX3" fmla="*/ 0 w 2433234"/>
                <a:gd name="connsiteY3" fmla="*/ 1433593 h 1433593"/>
                <a:gd name="connsiteX4" fmla="*/ 0 w 2433234"/>
                <a:gd name="connsiteY4" fmla="*/ 7749 h 1433593"/>
                <a:gd name="connsiteX0" fmla="*/ 0 w 2456481"/>
                <a:gd name="connsiteY0" fmla="*/ 0 h 1425844"/>
                <a:gd name="connsiteX1" fmla="*/ 2456481 w 2456481"/>
                <a:gd name="connsiteY1" fmla="*/ 0 h 1425844"/>
                <a:gd name="connsiteX2" fmla="*/ 1883044 w 2456481"/>
                <a:gd name="connsiteY2" fmla="*/ 1425844 h 1425844"/>
                <a:gd name="connsiteX3" fmla="*/ 0 w 2456481"/>
                <a:gd name="connsiteY3" fmla="*/ 1425844 h 1425844"/>
                <a:gd name="connsiteX4" fmla="*/ 0 w 2456481"/>
                <a:gd name="connsiteY4" fmla="*/ 0 h 1425844"/>
                <a:gd name="connsiteX0" fmla="*/ 0 w 2668769"/>
                <a:gd name="connsiteY0" fmla="*/ 0 h 1425844"/>
                <a:gd name="connsiteX1" fmla="*/ 2668769 w 2668769"/>
                <a:gd name="connsiteY1" fmla="*/ 0 h 1425844"/>
                <a:gd name="connsiteX2" fmla="*/ 1883044 w 2668769"/>
                <a:gd name="connsiteY2" fmla="*/ 1425844 h 1425844"/>
                <a:gd name="connsiteX3" fmla="*/ 0 w 2668769"/>
                <a:gd name="connsiteY3" fmla="*/ 1425844 h 1425844"/>
                <a:gd name="connsiteX4" fmla="*/ 0 w 2668769"/>
                <a:gd name="connsiteY4" fmla="*/ 0 h 1425844"/>
                <a:gd name="connsiteX0" fmla="*/ 0 w 2668769"/>
                <a:gd name="connsiteY0" fmla="*/ 0 h 1425844"/>
                <a:gd name="connsiteX1" fmla="*/ 2668769 w 2668769"/>
                <a:gd name="connsiteY1" fmla="*/ 0 h 1425844"/>
                <a:gd name="connsiteX2" fmla="*/ 1923480 w 2668769"/>
                <a:gd name="connsiteY2" fmla="*/ 1418095 h 1425844"/>
                <a:gd name="connsiteX3" fmla="*/ 0 w 2668769"/>
                <a:gd name="connsiteY3" fmla="*/ 1425844 h 1425844"/>
                <a:gd name="connsiteX4" fmla="*/ 0 w 2668769"/>
                <a:gd name="connsiteY4" fmla="*/ 0 h 1425844"/>
                <a:gd name="connsiteX0" fmla="*/ 0 w 2668769"/>
                <a:gd name="connsiteY0" fmla="*/ 0 h 1425844"/>
                <a:gd name="connsiteX1" fmla="*/ 2668769 w 2668769"/>
                <a:gd name="connsiteY1" fmla="*/ 0 h 1425844"/>
                <a:gd name="connsiteX2" fmla="*/ 2471303 w 2668769"/>
                <a:gd name="connsiteY2" fmla="*/ 1418096 h 1425844"/>
                <a:gd name="connsiteX3" fmla="*/ 0 w 2668769"/>
                <a:gd name="connsiteY3" fmla="*/ 1425844 h 1425844"/>
                <a:gd name="connsiteX4" fmla="*/ 0 w 2668769"/>
                <a:gd name="connsiteY4" fmla="*/ 0 h 1425844"/>
                <a:gd name="connsiteX0" fmla="*/ 0 w 2726871"/>
                <a:gd name="connsiteY0" fmla="*/ 0 h 1425844"/>
                <a:gd name="connsiteX1" fmla="*/ 2726871 w 2726871"/>
                <a:gd name="connsiteY1" fmla="*/ 39927 h 1425844"/>
                <a:gd name="connsiteX2" fmla="*/ 2471303 w 2726871"/>
                <a:gd name="connsiteY2" fmla="*/ 1418096 h 1425844"/>
                <a:gd name="connsiteX3" fmla="*/ 0 w 2726871"/>
                <a:gd name="connsiteY3" fmla="*/ 1425844 h 1425844"/>
                <a:gd name="connsiteX4" fmla="*/ 0 w 2726871"/>
                <a:gd name="connsiteY4" fmla="*/ 0 h 1425844"/>
                <a:gd name="connsiteX0" fmla="*/ 0 w 2701970"/>
                <a:gd name="connsiteY0" fmla="*/ 0 h 1425844"/>
                <a:gd name="connsiteX1" fmla="*/ 2701970 w 2701970"/>
                <a:gd name="connsiteY1" fmla="*/ 39927 h 1425844"/>
                <a:gd name="connsiteX2" fmla="*/ 2471303 w 2701970"/>
                <a:gd name="connsiteY2" fmla="*/ 1418096 h 1425844"/>
                <a:gd name="connsiteX3" fmla="*/ 0 w 2701970"/>
                <a:gd name="connsiteY3" fmla="*/ 1425844 h 1425844"/>
                <a:gd name="connsiteX4" fmla="*/ 0 w 2701970"/>
                <a:gd name="connsiteY4" fmla="*/ 0 h 1425844"/>
                <a:gd name="connsiteX0" fmla="*/ 0 w 2471303"/>
                <a:gd name="connsiteY0" fmla="*/ 0 h 1425844"/>
                <a:gd name="connsiteX1" fmla="*/ 2237150 w 2471303"/>
                <a:gd name="connsiteY1" fmla="*/ 39927 h 1425844"/>
                <a:gd name="connsiteX2" fmla="*/ 2471303 w 2471303"/>
                <a:gd name="connsiteY2" fmla="*/ 1418096 h 1425844"/>
                <a:gd name="connsiteX3" fmla="*/ 0 w 2471303"/>
                <a:gd name="connsiteY3" fmla="*/ 1425844 h 1425844"/>
                <a:gd name="connsiteX4" fmla="*/ 0 w 2471303"/>
                <a:gd name="connsiteY4" fmla="*/ 0 h 1425844"/>
                <a:gd name="connsiteX0" fmla="*/ 0 w 2471303"/>
                <a:gd name="connsiteY0" fmla="*/ 0 h 1425844"/>
                <a:gd name="connsiteX1" fmla="*/ 2062843 w 2471303"/>
                <a:gd name="connsiteY1" fmla="*/ 39927 h 1425844"/>
                <a:gd name="connsiteX2" fmla="*/ 2471303 w 2471303"/>
                <a:gd name="connsiteY2" fmla="*/ 1418096 h 1425844"/>
                <a:gd name="connsiteX3" fmla="*/ 0 w 2471303"/>
                <a:gd name="connsiteY3" fmla="*/ 1425844 h 1425844"/>
                <a:gd name="connsiteX4" fmla="*/ 0 w 2471303"/>
                <a:gd name="connsiteY4" fmla="*/ 0 h 1425844"/>
                <a:gd name="connsiteX0" fmla="*/ 0 w 2471303"/>
                <a:gd name="connsiteY0" fmla="*/ 0 h 1425844"/>
                <a:gd name="connsiteX1" fmla="*/ 2029641 w 2471303"/>
                <a:gd name="connsiteY1" fmla="*/ 23958 h 1425844"/>
                <a:gd name="connsiteX2" fmla="*/ 2471303 w 2471303"/>
                <a:gd name="connsiteY2" fmla="*/ 1418096 h 1425844"/>
                <a:gd name="connsiteX3" fmla="*/ 0 w 2471303"/>
                <a:gd name="connsiteY3" fmla="*/ 1425844 h 1425844"/>
                <a:gd name="connsiteX4" fmla="*/ 0 w 2471303"/>
                <a:gd name="connsiteY4" fmla="*/ 0 h 1425844"/>
                <a:gd name="connsiteX0" fmla="*/ 0 w 2446402"/>
                <a:gd name="connsiteY0" fmla="*/ 0 h 1425844"/>
                <a:gd name="connsiteX1" fmla="*/ 2029641 w 2446402"/>
                <a:gd name="connsiteY1" fmla="*/ 23958 h 1425844"/>
                <a:gd name="connsiteX2" fmla="*/ 2446402 w 2446402"/>
                <a:gd name="connsiteY2" fmla="*/ 1418096 h 1425844"/>
                <a:gd name="connsiteX3" fmla="*/ 0 w 2446402"/>
                <a:gd name="connsiteY3" fmla="*/ 1425844 h 1425844"/>
                <a:gd name="connsiteX4" fmla="*/ 0 w 2446402"/>
                <a:gd name="connsiteY4" fmla="*/ 0 h 1425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6402" h="1425844">
                  <a:moveTo>
                    <a:pt x="0" y="0"/>
                  </a:moveTo>
                  <a:lnTo>
                    <a:pt x="2029641" y="23958"/>
                  </a:lnTo>
                  <a:lnTo>
                    <a:pt x="2446402" y="1418096"/>
                  </a:lnTo>
                  <a:lnTo>
                    <a:pt x="0" y="14258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61" y="6304011"/>
            <a:ext cx="1173126" cy="49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2532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97425"/>
            <a:ext cx="7886700" cy="2347992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7136" y="3146157"/>
            <a:ext cx="7886700" cy="293574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22427-B1DD-49E6-9F05-DE0F1467D7DC}" type="datetime4">
              <a:rPr lang="en-US" smtClean="0"/>
              <a:pPr/>
              <a:t>November 15,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219200" y="174356"/>
            <a:ext cx="777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cap="all" dirty="0" smtClean="0">
                <a:solidFill>
                  <a:schemeClr val="bg1"/>
                </a:solidFill>
                <a:latin typeface="Minion Pro" panose="02040503050306020203" pitchFamily="18" charset="0"/>
              </a:rPr>
              <a:t>College of Agriculture,</a:t>
            </a:r>
            <a:r>
              <a:rPr lang="en-US" sz="1600" b="0" cap="all" baseline="0" dirty="0" smtClean="0">
                <a:solidFill>
                  <a:schemeClr val="bg1"/>
                </a:solidFill>
                <a:latin typeface="Minion Pro" panose="02040503050306020203" pitchFamily="18" charset="0"/>
              </a:rPr>
              <a:t> communities, and the environment </a:t>
            </a:r>
          </a:p>
          <a:p>
            <a:r>
              <a:rPr lang="en-US" sz="1600" b="0" cap="all" baseline="0" dirty="0" smtClean="0">
                <a:solidFill>
                  <a:schemeClr val="bg1"/>
                </a:solidFill>
                <a:latin typeface="Minion Pro" panose="02040503050306020203" pitchFamily="18" charset="0"/>
              </a:rPr>
              <a:t>and Land Grant Program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-1" y="6207071"/>
            <a:ext cx="9144001" cy="697423"/>
            <a:chOff x="-1" y="6160576"/>
            <a:chExt cx="9144001" cy="697423"/>
          </a:xfrm>
        </p:grpSpPr>
        <p:sp>
          <p:nvSpPr>
            <p:cNvPr id="19" name="Rectangle 8"/>
            <p:cNvSpPr/>
            <p:nvPr/>
          </p:nvSpPr>
          <p:spPr>
            <a:xfrm>
              <a:off x="1944978" y="6160576"/>
              <a:ext cx="7199022" cy="693743"/>
            </a:xfrm>
            <a:custGeom>
              <a:avLst/>
              <a:gdLst>
                <a:gd name="connsiteX0" fmla="*/ 0 w 9144000"/>
                <a:gd name="connsiteY0" fmla="*/ 0 h 1425844"/>
                <a:gd name="connsiteX1" fmla="*/ 9144000 w 9144000"/>
                <a:gd name="connsiteY1" fmla="*/ 0 h 1425844"/>
                <a:gd name="connsiteX2" fmla="*/ 9144000 w 9144000"/>
                <a:gd name="connsiteY2" fmla="*/ 1425844 h 1425844"/>
                <a:gd name="connsiteX3" fmla="*/ 0 w 9144000"/>
                <a:gd name="connsiteY3" fmla="*/ 1425844 h 1425844"/>
                <a:gd name="connsiteX4" fmla="*/ 0 w 9144000"/>
                <a:gd name="connsiteY4" fmla="*/ 0 h 1425844"/>
                <a:gd name="connsiteX0" fmla="*/ 2487478 w 9144000"/>
                <a:gd name="connsiteY0" fmla="*/ 0 h 1425844"/>
                <a:gd name="connsiteX1" fmla="*/ 9144000 w 9144000"/>
                <a:gd name="connsiteY1" fmla="*/ 0 h 1425844"/>
                <a:gd name="connsiteX2" fmla="*/ 9144000 w 9144000"/>
                <a:gd name="connsiteY2" fmla="*/ 1425844 h 1425844"/>
                <a:gd name="connsiteX3" fmla="*/ 0 w 9144000"/>
                <a:gd name="connsiteY3" fmla="*/ 1425844 h 1425844"/>
                <a:gd name="connsiteX4" fmla="*/ 2487478 w 9144000"/>
                <a:gd name="connsiteY4" fmla="*/ 0 h 1425844"/>
                <a:gd name="connsiteX0" fmla="*/ 573437 w 7229959"/>
                <a:gd name="connsiteY0" fmla="*/ 0 h 1425844"/>
                <a:gd name="connsiteX1" fmla="*/ 7229959 w 7229959"/>
                <a:gd name="connsiteY1" fmla="*/ 0 h 1425844"/>
                <a:gd name="connsiteX2" fmla="*/ 7229959 w 7229959"/>
                <a:gd name="connsiteY2" fmla="*/ 1425844 h 1425844"/>
                <a:gd name="connsiteX3" fmla="*/ 0 w 7229959"/>
                <a:gd name="connsiteY3" fmla="*/ 1425844 h 1425844"/>
                <a:gd name="connsiteX4" fmla="*/ 573437 w 7229959"/>
                <a:gd name="connsiteY4" fmla="*/ 0 h 1425844"/>
                <a:gd name="connsiteX0" fmla="*/ 536662 w 7229959"/>
                <a:gd name="connsiteY0" fmla="*/ 7749 h 1425844"/>
                <a:gd name="connsiteX1" fmla="*/ 7229959 w 7229959"/>
                <a:gd name="connsiteY1" fmla="*/ 0 h 1425844"/>
                <a:gd name="connsiteX2" fmla="*/ 7229959 w 7229959"/>
                <a:gd name="connsiteY2" fmla="*/ 1425844 h 1425844"/>
                <a:gd name="connsiteX3" fmla="*/ 0 w 7229959"/>
                <a:gd name="connsiteY3" fmla="*/ 1425844 h 1425844"/>
                <a:gd name="connsiteX4" fmla="*/ 536662 w 7229959"/>
                <a:gd name="connsiteY4" fmla="*/ 7749 h 1425844"/>
                <a:gd name="connsiteX0" fmla="*/ 228836 w 6922133"/>
                <a:gd name="connsiteY0" fmla="*/ 7749 h 1425844"/>
                <a:gd name="connsiteX1" fmla="*/ 6922133 w 6922133"/>
                <a:gd name="connsiteY1" fmla="*/ 0 h 1425844"/>
                <a:gd name="connsiteX2" fmla="*/ 6922133 w 6922133"/>
                <a:gd name="connsiteY2" fmla="*/ 1425844 h 1425844"/>
                <a:gd name="connsiteX3" fmla="*/ 0 w 6922133"/>
                <a:gd name="connsiteY3" fmla="*/ 1425844 h 1425844"/>
                <a:gd name="connsiteX4" fmla="*/ 228836 w 6922133"/>
                <a:gd name="connsiteY4" fmla="*/ 7749 h 1425844"/>
                <a:gd name="connsiteX0" fmla="*/ 0 w 7143196"/>
                <a:gd name="connsiteY0" fmla="*/ 47565 h 1425844"/>
                <a:gd name="connsiteX1" fmla="*/ 7143196 w 7143196"/>
                <a:gd name="connsiteY1" fmla="*/ 0 h 1425844"/>
                <a:gd name="connsiteX2" fmla="*/ 7143196 w 7143196"/>
                <a:gd name="connsiteY2" fmla="*/ 1425844 h 1425844"/>
                <a:gd name="connsiteX3" fmla="*/ 221063 w 7143196"/>
                <a:gd name="connsiteY3" fmla="*/ 1425844 h 1425844"/>
                <a:gd name="connsiteX4" fmla="*/ 0 w 7143196"/>
                <a:gd name="connsiteY4" fmla="*/ 47565 h 1425844"/>
                <a:gd name="connsiteX0" fmla="*/ 0 w 7332628"/>
                <a:gd name="connsiteY0" fmla="*/ 15711 h 1425844"/>
                <a:gd name="connsiteX1" fmla="*/ 7332628 w 7332628"/>
                <a:gd name="connsiteY1" fmla="*/ 0 h 1425844"/>
                <a:gd name="connsiteX2" fmla="*/ 7332628 w 7332628"/>
                <a:gd name="connsiteY2" fmla="*/ 1425844 h 1425844"/>
                <a:gd name="connsiteX3" fmla="*/ 410495 w 7332628"/>
                <a:gd name="connsiteY3" fmla="*/ 1425844 h 1425844"/>
                <a:gd name="connsiteX4" fmla="*/ 0 w 7332628"/>
                <a:gd name="connsiteY4" fmla="*/ 15711 h 1425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32628" h="1425844">
                  <a:moveTo>
                    <a:pt x="0" y="15711"/>
                  </a:moveTo>
                  <a:lnTo>
                    <a:pt x="7332628" y="0"/>
                  </a:lnTo>
                  <a:lnTo>
                    <a:pt x="7332628" y="1425844"/>
                  </a:lnTo>
                  <a:lnTo>
                    <a:pt x="410495" y="1425844"/>
                  </a:lnTo>
                  <a:lnTo>
                    <a:pt x="0" y="15711"/>
                  </a:lnTo>
                  <a:close/>
                </a:path>
              </a:pathLst>
            </a:custGeom>
            <a:solidFill>
              <a:srgbClr val="046A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7"/>
            <p:cNvSpPr/>
            <p:nvPr/>
          </p:nvSpPr>
          <p:spPr>
            <a:xfrm>
              <a:off x="-1" y="6166096"/>
              <a:ext cx="2283948" cy="691903"/>
            </a:xfrm>
            <a:custGeom>
              <a:avLst/>
              <a:gdLst>
                <a:gd name="connsiteX0" fmla="*/ 0 w 2626963"/>
                <a:gd name="connsiteY0" fmla="*/ 0 h 1425844"/>
                <a:gd name="connsiteX1" fmla="*/ 2626963 w 2626963"/>
                <a:gd name="connsiteY1" fmla="*/ 0 h 1425844"/>
                <a:gd name="connsiteX2" fmla="*/ 2626963 w 2626963"/>
                <a:gd name="connsiteY2" fmla="*/ 1425844 h 1425844"/>
                <a:gd name="connsiteX3" fmla="*/ 0 w 2626963"/>
                <a:gd name="connsiteY3" fmla="*/ 1425844 h 1425844"/>
                <a:gd name="connsiteX4" fmla="*/ 0 w 2626963"/>
                <a:gd name="connsiteY4" fmla="*/ 0 h 1425844"/>
                <a:gd name="connsiteX0" fmla="*/ 0 w 2626963"/>
                <a:gd name="connsiteY0" fmla="*/ 7749 h 1433593"/>
                <a:gd name="connsiteX1" fmla="*/ 1952786 w 2626963"/>
                <a:gd name="connsiteY1" fmla="*/ 0 h 1433593"/>
                <a:gd name="connsiteX2" fmla="*/ 2626963 w 2626963"/>
                <a:gd name="connsiteY2" fmla="*/ 1433593 h 1433593"/>
                <a:gd name="connsiteX3" fmla="*/ 0 w 2626963"/>
                <a:gd name="connsiteY3" fmla="*/ 1433593 h 1433593"/>
                <a:gd name="connsiteX4" fmla="*/ 0 w 2626963"/>
                <a:gd name="connsiteY4" fmla="*/ 7749 h 1433593"/>
                <a:gd name="connsiteX0" fmla="*/ 0 w 2626963"/>
                <a:gd name="connsiteY0" fmla="*/ 7749 h 1433593"/>
                <a:gd name="connsiteX1" fmla="*/ 2433234 w 2626963"/>
                <a:gd name="connsiteY1" fmla="*/ 0 h 1433593"/>
                <a:gd name="connsiteX2" fmla="*/ 2626963 w 2626963"/>
                <a:gd name="connsiteY2" fmla="*/ 1433593 h 1433593"/>
                <a:gd name="connsiteX3" fmla="*/ 0 w 2626963"/>
                <a:gd name="connsiteY3" fmla="*/ 1433593 h 1433593"/>
                <a:gd name="connsiteX4" fmla="*/ 0 w 2626963"/>
                <a:gd name="connsiteY4" fmla="*/ 7749 h 1433593"/>
                <a:gd name="connsiteX0" fmla="*/ 0 w 2433234"/>
                <a:gd name="connsiteY0" fmla="*/ 7749 h 1433593"/>
                <a:gd name="connsiteX1" fmla="*/ 2433234 w 2433234"/>
                <a:gd name="connsiteY1" fmla="*/ 0 h 1433593"/>
                <a:gd name="connsiteX2" fmla="*/ 1890793 w 2433234"/>
                <a:gd name="connsiteY2" fmla="*/ 1425844 h 1433593"/>
                <a:gd name="connsiteX3" fmla="*/ 0 w 2433234"/>
                <a:gd name="connsiteY3" fmla="*/ 1433593 h 1433593"/>
                <a:gd name="connsiteX4" fmla="*/ 0 w 2433234"/>
                <a:gd name="connsiteY4" fmla="*/ 7749 h 1433593"/>
                <a:gd name="connsiteX0" fmla="*/ 0 w 2433234"/>
                <a:gd name="connsiteY0" fmla="*/ 7749 h 1433593"/>
                <a:gd name="connsiteX1" fmla="*/ 2433234 w 2433234"/>
                <a:gd name="connsiteY1" fmla="*/ 0 h 1433593"/>
                <a:gd name="connsiteX2" fmla="*/ 1859796 w 2433234"/>
                <a:gd name="connsiteY2" fmla="*/ 1433593 h 1433593"/>
                <a:gd name="connsiteX3" fmla="*/ 0 w 2433234"/>
                <a:gd name="connsiteY3" fmla="*/ 1433593 h 1433593"/>
                <a:gd name="connsiteX4" fmla="*/ 0 w 2433234"/>
                <a:gd name="connsiteY4" fmla="*/ 7749 h 1433593"/>
                <a:gd name="connsiteX0" fmla="*/ 0 w 2433234"/>
                <a:gd name="connsiteY0" fmla="*/ 7749 h 1433593"/>
                <a:gd name="connsiteX1" fmla="*/ 2433234 w 2433234"/>
                <a:gd name="connsiteY1" fmla="*/ 0 h 1433593"/>
                <a:gd name="connsiteX2" fmla="*/ 1883044 w 2433234"/>
                <a:gd name="connsiteY2" fmla="*/ 1433593 h 1433593"/>
                <a:gd name="connsiteX3" fmla="*/ 0 w 2433234"/>
                <a:gd name="connsiteY3" fmla="*/ 1433593 h 1433593"/>
                <a:gd name="connsiteX4" fmla="*/ 0 w 2433234"/>
                <a:gd name="connsiteY4" fmla="*/ 7749 h 1433593"/>
                <a:gd name="connsiteX0" fmla="*/ 0 w 2456481"/>
                <a:gd name="connsiteY0" fmla="*/ 0 h 1425844"/>
                <a:gd name="connsiteX1" fmla="*/ 2456481 w 2456481"/>
                <a:gd name="connsiteY1" fmla="*/ 0 h 1425844"/>
                <a:gd name="connsiteX2" fmla="*/ 1883044 w 2456481"/>
                <a:gd name="connsiteY2" fmla="*/ 1425844 h 1425844"/>
                <a:gd name="connsiteX3" fmla="*/ 0 w 2456481"/>
                <a:gd name="connsiteY3" fmla="*/ 1425844 h 1425844"/>
                <a:gd name="connsiteX4" fmla="*/ 0 w 2456481"/>
                <a:gd name="connsiteY4" fmla="*/ 0 h 1425844"/>
                <a:gd name="connsiteX0" fmla="*/ 0 w 2668769"/>
                <a:gd name="connsiteY0" fmla="*/ 0 h 1425844"/>
                <a:gd name="connsiteX1" fmla="*/ 2668769 w 2668769"/>
                <a:gd name="connsiteY1" fmla="*/ 0 h 1425844"/>
                <a:gd name="connsiteX2" fmla="*/ 1883044 w 2668769"/>
                <a:gd name="connsiteY2" fmla="*/ 1425844 h 1425844"/>
                <a:gd name="connsiteX3" fmla="*/ 0 w 2668769"/>
                <a:gd name="connsiteY3" fmla="*/ 1425844 h 1425844"/>
                <a:gd name="connsiteX4" fmla="*/ 0 w 2668769"/>
                <a:gd name="connsiteY4" fmla="*/ 0 h 1425844"/>
                <a:gd name="connsiteX0" fmla="*/ 0 w 2668769"/>
                <a:gd name="connsiteY0" fmla="*/ 0 h 1425844"/>
                <a:gd name="connsiteX1" fmla="*/ 2668769 w 2668769"/>
                <a:gd name="connsiteY1" fmla="*/ 0 h 1425844"/>
                <a:gd name="connsiteX2" fmla="*/ 1923480 w 2668769"/>
                <a:gd name="connsiteY2" fmla="*/ 1418095 h 1425844"/>
                <a:gd name="connsiteX3" fmla="*/ 0 w 2668769"/>
                <a:gd name="connsiteY3" fmla="*/ 1425844 h 1425844"/>
                <a:gd name="connsiteX4" fmla="*/ 0 w 2668769"/>
                <a:gd name="connsiteY4" fmla="*/ 0 h 1425844"/>
                <a:gd name="connsiteX0" fmla="*/ 0 w 2668769"/>
                <a:gd name="connsiteY0" fmla="*/ 0 h 1425844"/>
                <a:gd name="connsiteX1" fmla="*/ 2668769 w 2668769"/>
                <a:gd name="connsiteY1" fmla="*/ 0 h 1425844"/>
                <a:gd name="connsiteX2" fmla="*/ 2471303 w 2668769"/>
                <a:gd name="connsiteY2" fmla="*/ 1418096 h 1425844"/>
                <a:gd name="connsiteX3" fmla="*/ 0 w 2668769"/>
                <a:gd name="connsiteY3" fmla="*/ 1425844 h 1425844"/>
                <a:gd name="connsiteX4" fmla="*/ 0 w 2668769"/>
                <a:gd name="connsiteY4" fmla="*/ 0 h 1425844"/>
                <a:gd name="connsiteX0" fmla="*/ 0 w 2726871"/>
                <a:gd name="connsiteY0" fmla="*/ 0 h 1425844"/>
                <a:gd name="connsiteX1" fmla="*/ 2726871 w 2726871"/>
                <a:gd name="connsiteY1" fmla="*/ 39927 h 1425844"/>
                <a:gd name="connsiteX2" fmla="*/ 2471303 w 2726871"/>
                <a:gd name="connsiteY2" fmla="*/ 1418096 h 1425844"/>
                <a:gd name="connsiteX3" fmla="*/ 0 w 2726871"/>
                <a:gd name="connsiteY3" fmla="*/ 1425844 h 1425844"/>
                <a:gd name="connsiteX4" fmla="*/ 0 w 2726871"/>
                <a:gd name="connsiteY4" fmla="*/ 0 h 1425844"/>
                <a:gd name="connsiteX0" fmla="*/ 0 w 2701970"/>
                <a:gd name="connsiteY0" fmla="*/ 0 h 1425844"/>
                <a:gd name="connsiteX1" fmla="*/ 2701970 w 2701970"/>
                <a:gd name="connsiteY1" fmla="*/ 39927 h 1425844"/>
                <a:gd name="connsiteX2" fmla="*/ 2471303 w 2701970"/>
                <a:gd name="connsiteY2" fmla="*/ 1418096 h 1425844"/>
                <a:gd name="connsiteX3" fmla="*/ 0 w 2701970"/>
                <a:gd name="connsiteY3" fmla="*/ 1425844 h 1425844"/>
                <a:gd name="connsiteX4" fmla="*/ 0 w 2701970"/>
                <a:gd name="connsiteY4" fmla="*/ 0 h 1425844"/>
                <a:gd name="connsiteX0" fmla="*/ 0 w 2471303"/>
                <a:gd name="connsiteY0" fmla="*/ 0 h 1425844"/>
                <a:gd name="connsiteX1" fmla="*/ 2237150 w 2471303"/>
                <a:gd name="connsiteY1" fmla="*/ 39927 h 1425844"/>
                <a:gd name="connsiteX2" fmla="*/ 2471303 w 2471303"/>
                <a:gd name="connsiteY2" fmla="*/ 1418096 h 1425844"/>
                <a:gd name="connsiteX3" fmla="*/ 0 w 2471303"/>
                <a:gd name="connsiteY3" fmla="*/ 1425844 h 1425844"/>
                <a:gd name="connsiteX4" fmla="*/ 0 w 2471303"/>
                <a:gd name="connsiteY4" fmla="*/ 0 h 1425844"/>
                <a:gd name="connsiteX0" fmla="*/ 0 w 2471303"/>
                <a:gd name="connsiteY0" fmla="*/ 0 h 1425844"/>
                <a:gd name="connsiteX1" fmla="*/ 2062843 w 2471303"/>
                <a:gd name="connsiteY1" fmla="*/ 39927 h 1425844"/>
                <a:gd name="connsiteX2" fmla="*/ 2471303 w 2471303"/>
                <a:gd name="connsiteY2" fmla="*/ 1418096 h 1425844"/>
                <a:gd name="connsiteX3" fmla="*/ 0 w 2471303"/>
                <a:gd name="connsiteY3" fmla="*/ 1425844 h 1425844"/>
                <a:gd name="connsiteX4" fmla="*/ 0 w 2471303"/>
                <a:gd name="connsiteY4" fmla="*/ 0 h 1425844"/>
                <a:gd name="connsiteX0" fmla="*/ 0 w 2471303"/>
                <a:gd name="connsiteY0" fmla="*/ 0 h 1425844"/>
                <a:gd name="connsiteX1" fmla="*/ 2029641 w 2471303"/>
                <a:gd name="connsiteY1" fmla="*/ 23958 h 1425844"/>
                <a:gd name="connsiteX2" fmla="*/ 2471303 w 2471303"/>
                <a:gd name="connsiteY2" fmla="*/ 1418096 h 1425844"/>
                <a:gd name="connsiteX3" fmla="*/ 0 w 2471303"/>
                <a:gd name="connsiteY3" fmla="*/ 1425844 h 1425844"/>
                <a:gd name="connsiteX4" fmla="*/ 0 w 2471303"/>
                <a:gd name="connsiteY4" fmla="*/ 0 h 1425844"/>
                <a:gd name="connsiteX0" fmla="*/ 0 w 2446402"/>
                <a:gd name="connsiteY0" fmla="*/ 0 h 1425844"/>
                <a:gd name="connsiteX1" fmla="*/ 2029641 w 2446402"/>
                <a:gd name="connsiteY1" fmla="*/ 23958 h 1425844"/>
                <a:gd name="connsiteX2" fmla="*/ 2446402 w 2446402"/>
                <a:gd name="connsiteY2" fmla="*/ 1418096 h 1425844"/>
                <a:gd name="connsiteX3" fmla="*/ 0 w 2446402"/>
                <a:gd name="connsiteY3" fmla="*/ 1425844 h 1425844"/>
                <a:gd name="connsiteX4" fmla="*/ 0 w 2446402"/>
                <a:gd name="connsiteY4" fmla="*/ 0 h 1425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6402" h="1425844">
                  <a:moveTo>
                    <a:pt x="0" y="0"/>
                  </a:moveTo>
                  <a:lnTo>
                    <a:pt x="2029641" y="23958"/>
                  </a:lnTo>
                  <a:lnTo>
                    <a:pt x="2446402" y="1418096"/>
                  </a:lnTo>
                  <a:lnTo>
                    <a:pt x="0" y="14258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61" y="6304011"/>
            <a:ext cx="1173126" cy="49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214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720671"/>
            <a:ext cx="7886700" cy="1712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526224"/>
            <a:ext cx="3886200" cy="36507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1401" y="2533972"/>
            <a:ext cx="3886200" cy="413893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120D2-3948-4F8F-BE5D-E7E7D97880B2}" type="datetime4">
              <a:rPr lang="en-US" smtClean="0"/>
              <a:pPr/>
              <a:t>November 15, 2018</a:t>
            </a:fld>
            <a:endParaRPr lang="en-US" dirty="0" err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-1" y="6207071"/>
            <a:ext cx="9144001" cy="697423"/>
            <a:chOff x="-1" y="6160576"/>
            <a:chExt cx="9144001" cy="697423"/>
          </a:xfrm>
        </p:grpSpPr>
        <p:sp>
          <p:nvSpPr>
            <p:cNvPr id="18" name="Rectangle 8"/>
            <p:cNvSpPr/>
            <p:nvPr/>
          </p:nvSpPr>
          <p:spPr>
            <a:xfrm>
              <a:off x="1944978" y="6160576"/>
              <a:ext cx="7199022" cy="693743"/>
            </a:xfrm>
            <a:custGeom>
              <a:avLst/>
              <a:gdLst>
                <a:gd name="connsiteX0" fmla="*/ 0 w 9144000"/>
                <a:gd name="connsiteY0" fmla="*/ 0 h 1425844"/>
                <a:gd name="connsiteX1" fmla="*/ 9144000 w 9144000"/>
                <a:gd name="connsiteY1" fmla="*/ 0 h 1425844"/>
                <a:gd name="connsiteX2" fmla="*/ 9144000 w 9144000"/>
                <a:gd name="connsiteY2" fmla="*/ 1425844 h 1425844"/>
                <a:gd name="connsiteX3" fmla="*/ 0 w 9144000"/>
                <a:gd name="connsiteY3" fmla="*/ 1425844 h 1425844"/>
                <a:gd name="connsiteX4" fmla="*/ 0 w 9144000"/>
                <a:gd name="connsiteY4" fmla="*/ 0 h 1425844"/>
                <a:gd name="connsiteX0" fmla="*/ 2487478 w 9144000"/>
                <a:gd name="connsiteY0" fmla="*/ 0 h 1425844"/>
                <a:gd name="connsiteX1" fmla="*/ 9144000 w 9144000"/>
                <a:gd name="connsiteY1" fmla="*/ 0 h 1425844"/>
                <a:gd name="connsiteX2" fmla="*/ 9144000 w 9144000"/>
                <a:gd name="connsiteY2" fmla="*/ 1425844 h 1425844"/>
                <a:gd name="connsiteX3" fmla="*/ 0 w 9144000"/>
                <a:gd name="connsiteY3" fmla="*/ 1425844 h 1425844"/>
                <a:gd name="connsiteX4" fmla="*/ 2487478 w 9144000"/>
                <a:gd name="connsiteY4" fmla="*/ 0 h 1425844"/>
                <a:gd name="connsiteX0" fmla="*/ 573437 w 7229959"/>
                <a:gd name="connsiteY0" fmla="*/ 0 h 1425844"/>
                <a:gd name="connsiteX1" fmla="*/ 7229959 w 7229959"/>
                <a:gd name="connsiteY1" fmla="*/ 0 h 1425844"/>
                <a:gd name="connsiteX2" fmla="*/ 7229959 w 7229959"/>
                <a:gd name="connsiteY2" fmla="*/ 1425844 h 1425844"/>
                <a:gd name="connsiteX3" fmla="*/ 0 w 7229959"/>
                <a:gd name="connsiteY3" fmla="*/ 1425844 h 1425844"/>
                <a:gd name="connsiteX4" fmla="*/ 573437 w 7229959"/>
                <a:gd name="connsiteY4" fmla="*/ 0 h 1425844"/>
                <a:gd name="connsiteX0" fmla="*/ 536662 w 7229959"/>
                <a:gd name="connsiteY0" fmla="*/ 7749 h 1425844"/>
                <a:gd name="connsiteX1" fmla="*/ 7229959 w 7229959"/>
                <a:gd name="connsiteY1" fmla="*/ 0 h 1425844"/>
                <a:gd name="connsiteX2" fmla="*/ 7229959 w 7229959"/>
                <a:gd name="connsiteY2" fmla="*/ 1425844 h 1425844"/>
                <a:gd name="connsiteX3" fmla="*/ 0 w 7229959"/>
                <a:gd name="connsiteY3" fmla="*/ 1425844 h 1425844"/>
                <a:gd name="connsiteX4" fmla="*/ 536662 w 7229959"/>
                <a:gd name="connsiteY4" fmla="*/ 7749 h 1425844"/>
                <a:gd name="connsiteX0" fmla="*/ 228836 w 6922133"/>
                <a:gd name="connsiteY0" fmla="*/ 7749 h 1425844"/>
                <a:gd name="connsiteX1" fmla="*/ 6922133 w 6922133"/>
                <a:gd name="connsiteY1" fmla="*/ 0 h 1425844"/>
                <a:gd name="connsiteX2" fmla="*/ 6922133 w 6922133"/>
                <a:gd name="connsiteY2" fmla="*/ 1425844 h 1425844"/>
                <a:gd name="connsiteX3" fmla="*/ 0 w 6922133"/>
                <a:gd name="connsiteY3" fmla="*/ 1425844 h 1425844"/>
                <a:gd name="connsiteX4" fmla="*/ 228836 w 6922133"/>
                <a:gd name="connsiteY4" fmla="*/ 7749 h 1425844"/>
                <a:gd name="connsiteX0" fmla="*/ 0 w 7143196"/>
                <a:gd name="connsiteY0" fmla="*/ 47565 h 1425844"/>
                <a:gd name="connsiteX1" fmla="*/ 7143196 w 7143196"/>
                <a:gd name="connsiteY1" fmla="*/ 0 h 1425844"/>
                <a:gd name="connsiteX2" fmla="*/ 7143196 w 7143196"/>
                <a:gd name="connsiteY2" fmla="*/ 1425844 h 1425844"/>
                <a:gd name="connsiteX3" fmla="*/ 221063 w 7143196"/>
                <a:gd name="connsiteY3" fmla="*/ 1425844 h 1425844"/>
                <a:gd name="connsiteX4" fmla="*/ 0 w 7143196"/>
                <a:gd name="connsiteY4" fmla="*/ 47565 h 1425844"/>
                <a:gd name="connsiteX0" fmla="*/ 0 w 7332628"/>
                <a:gd name="connsiteY0" fmla="*/ 15711 h 1425844"/>
                <a:gd name="connsiteX1" fmla="*/ 7332628 w 7332628"/>
                <a:gd name="connsiteY1" fmla="*/ 0 h 1425844"/>
                <a:gd name="connsiteX2" fmla="*/ 7332628 w 7332628"/>
                <a:gd name="connsiteY2" fmla="*/ 1425844 h 1425844"/>
                <a:gd name="connsiteX3" fmla="*/ 410495 w 7332628"/>
                <a:gd name="connsiteY3" fmla="*/ 1425844 h 1425844"/>
                <a:gd name="connsiteX4" fmla="*/ 0 w 7332628"/>
                <a:gd name="connsiteY4" fmla="*/ 15711 h 1425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32628" h="1425844">
                  <a:moveTo>
                    <a:pt x="0" y="15711"/>
                  </a:moveTo>
                  <a:lnTo>
                    <a:pt x="7332628" y="0"/>
                  </a:lnTo>
                  <a:lnTo>
                    <a:pt x="7332628" y="1425844"/>
                  </a:lnTo>
                  <a:lnTo>
                    <a:pt x="410495" y="1425844"/>
                  </a:lnTo>
                  <a:lnTo>
                    <a:pt x="0" y="15711"/>
                  </a:lnTo>
                  <a:close/>
                </a:path>
              </a:pathLst>
            </a:custGeom>
            <a:solidFill>
              <a:srgbClr val="046A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7"/>
            <p:cNvSpPr/>
            <p:nvPr/>
          </p:nvSpPr>
          <p:spPr>
            <a:xfrm>
              <a:off x="-1" y="6166096"/>
              <a:ext cx="2283948" cy="691903"/>
            </a:xfrm>
            <a:custGeom>
              <a:avLst/>
              <a:gdLst>
                <a:gd name="connsiteX0" fmla="*/ 0 w 2626963"/>
                <a:gd name="connsiteY0" fmla="*/ 0 h 1425844"/>
                <a:gd name="connsiteX1" fmla="*/ 2626963 w 2626963"/>
                <a:gd name="connsiteY1" fmla="*/ 0 h 1425844"/>
                <a:gd name="connsiteX2" fmla="*/ 2626963 w 2626963"/>
                <a:gd name="connsiteY2" fmla="*/ 1425844 h 1425844"/>
                <a:gd name="connsiteX3" fmla="*/ 0 w 2626963"/>
                <a:gd name="connsiteY3" fmla="*/ 1425844 h 1425844"/>
                <a:gd name="connsiteX4" fmla="*/ 0 w 2626963"/>
                <a:gd name="connsiteY4" fmla="*/ 0 h 1425844"/>
                <a:gd name="connsiteX0" fmla="*/ 0 w 2626963"/>
                <a:gd name="connsiteY0" fmla="*/ 7749 h 1433593"/>
                <a:gd name="connsiteX1" fmla="*/ 1952786 w 2626963"/>
                <a:gd name="connsiteY1" fmla="*/ 0 h 1433593"/>
                <a:gd name="connsiteX2" fmla="*/ 2626963 w 2626963"/>
                <a:gd name="connsiteY2" fmla="*/ 1433593 h 1433593"/>
                <a:gd name="connsiteX3" fmla="*/ 0 w 2626963"/>
                <a:gd name="connsiteY3" fmla="*/ 1433593 h 1433593"/>
                <a:gd name="connsiteX4" fmla="*/ 0 w 2626963"/>
                <a:gd name="connsiteY4" fmla="*/ 7749 h 1433593"/>
                <a:gd name="connsiteX0" fmla="*/ 0 w 2626963"/>
                <a:gd name="connsiteY0" fmla="*/ 7749 h 1433593"/>
                <a:gd name="connsiteX1" fmla="*/ 2433234 w 2626963"/>
                <a:gd name="connsiteY1" fmla="*/ 0 h 1433593"/>
                <a:gd name="connsiteX2" fmla="*/ 2626963 w 2626963"/>
                <a:gd name="connsiteY2" fmla="*/ 1433593 h 1433593"/>
                <a:gd name="connsiteX3" fmla="*/ 0 w 2626963"/>
                <a:gd name="connsiteY3" fmla="*/ 1433593 h 1433593"/>
                <a:gd name="connsiteX4" fmla="*/ 0 w 2626963"/>
                <a:gd name="connsiteY4" fmla="*/ 7749 h 1433593"/>
                <a:gd name="connsiteX0" fmla="*/ 0 w 2433234"/>
                <a:gd name="connsiteY0" fmla="*/ 7749 h 1433593"/>
                <a:gd name="connsiteX1" fmla="*/ 2433234 w 2433234"/>
                <a:gd name="connsiteY1" fmla="*/ 0 h 1433593"/>
                <a:gd name="connsiteX2" fmla="*/ 1890793 w 2433234"/>
                <a:gd name="connsiteY2" fmla="*/ 1425844 h 1433593"/>
                <a:gd name="connsiteX3" fmla="*/ 0 w 2433234"/>
                <a:gd name="connsiteY3" fmla="*/ 1433593 h 1433593"/>
                <a:gd name="connsiteX4" fmla="*/ 0 w 2433234"/>
                <a:gd name="connsiteY4" fmla="*/ 7749 h 1433593"/>
                <a:gd name="connsiteX0" fmla="*/ 0 w 2433234"/>
                <a:gd name="connsiteY0" fmla="*/ 7749 h 1433593"/>
                <a:gd name="connsiteX1" fmla="*/ 2433234 w 2433234"/>
                <a:gd name="connsiteY1" fmla="*/ 0 h 1433593"/>
                <a:gd name="connsiteX2" fmla="*/ 1859796 w 2433234"/>
                <a:gd name="connsiteY2" fmla="*/ 1433593 h 1433593"/>
                <a:gd name="connsiteX3" fmla="*/ 0 w 2433234"/>
                <a:gd name="connsiteY3" fmla="*/ 1433593 h 1433593"/>
                <a:gd name="connsiteX4" fmla="*/ 0 w 2433234"/>
                <a:gd name="connsiteY4" fmla="*/ 7749 h 1433593"/>
                <a:gd name="connsiteX0" fmla="*/ 0 w 2433234"/>
                <a:gd name="connsiteY0" fmla="*/ 7749 h 1433593"/>
                <a:gd name="connsiteX1" fmla="*/ 2433234 w 2433234"/>
                <a:gd name="connsiteY1" fmla="*/ 0 h 1433593"/>
                <a:gd name="connsiteX2" fmla="*/ 1883044 w 2433234"/>
                <a:gd name="connsiteY2" fmla="*/ 1433593 h 1433593"/>
                <a:gd name="connsiteX3" fmla="*/ 0 w 2433234"/>
                <a:gd name="connsiteY3" fmla="*/ 1433593 h 1433593"/>
                <a:gd name="connsiteX4" fmla="*/ 0 w 2433234"/>
                <a:gd name="connsiteY4" fmla="*/ 7749 h 1433593"/>
                <a:gd name="connsiteX0" fmla="*/ 0 w 2456481"/>
                <a:gd name="connsiteY0" fmla="*/ 0 h 1425844"/>
                <a:gd name="connsiteX1" fmla="*/ 2456481 w 2456481"/>
                <a:gd name="connsiteY1" fmla="*/ 0 h 1425844"/>
                <a:gd name="connsiteX2" fmla="*/ 1883044 w 2456481"/>
                <a:gd name="connsiteY2" fmla="*/ 1425844 h 1425844"/>
                <a:gd name="connsiteX3" fmla="*/ 0 w 2456481"/>
                <a:gd name="connsiteY3" fmla="*/ 1425844 h 1425844"/>
                <a:gd name="connsiteX4" fmla="*/ 0 w 2456481"/>
                <a:gd name="connsiteY4" fmla="*/ 0 h 1425844"/>
                <a:gd name="connsiteX0" fmla="*/ 0 w 2668769"/>
                <a:gd name="connsiteY0" fmla="*/ 0 h 1425844"/>
                <a:gd name="connsiteX1" fmla="*/ 2668769 w 2668769"/>
                <a:gd name="connsiteY1" fmla="*/ 0 h 1425844"/>
                <a:gd name="connsiteX2" fmla="*/ 1883044 w 2668769"/>
                <a:gd name="connsiteY2" fmla="*/ 1425844 h 1425844"/>
                <a:gd name="connsiteX3" fmla="*/ 0 w 2668769"/>
                <a:gd name="connsiteY3" fmla="*/ 1425844 h 1425844"/>
                <a:gd name="connsiteX4" fmla="*/ 0 w 2668769"/>
                <a:gd name="connsiteY4" fmla="*/ 0 h 1425844"/>
                <a:gd name="connsiteX0" fmla="*/ 0 w 2668769"/>
                <a:gd name="connsiteY0" fmla="*/ 0 h 1425844"/>
                <a:gd name="connsiteX1" fmla="*/ 2668769 w 2668769"/>
                <a:gd name="connsiteY1" fmla="*/ 0 h 1425844"/>
                <a:gd name="connsiteX2" fmla="*/ 1923480 w 2668769"/>
                <a:gd name="connsiteY2" fmla="*/ 1418095 h 1425844"/>
                <a:gd name="connsiteX3" fmla="*/ 0 w 2668769"/>
                <a:gd name="connsiteY3" fmla="*/ 1425844 h 1425844"/>
                <a:gd name="connsiteX4" fmla="*/ 0 w 2668769"/>
                <a:gd name="connsiteY4" fmla="*/ 0 h 1425844"/>
                <a:gd name="connsiteX0" fmla="*/ 0 w 2668769"/>
                <a:gd name="connsiteY0" fmla="*/ 0 h 1425844"/>
                <a:gd name="connsiteX1" fmla="*/ 2668769 w 2668769"/>
                <a:gd name="connsiteY1" fmla="*/ 0 h 1425844"/>
                <a:gd name="connsiteX2" fmla="*/ 2471303 w 2668769"/>
                <a:gd name="connsiteY2" fmla="*/ 1418096 h 1425844"/>
                <a:gd name="connsiteX3" fmla="*/ 0 w 2668769"/>
                <a:gd name="connsiteY3" fmla="*/ 1425844 h 1425844"/>
                <a:gd name="connsiteX4" fmla="*/ 0 w 2668769"/>
                <a:gd name="connsiteY4" fmla="*/ 0 h 1425844"/>
                <a:gd name="connsiteX0" fmla="*/ 0 w 2726871"/>
                <a:gd name="connsiteY0" fmla="*/ 0 h 1425844"/>
                <a:gd name="connsiteX1" fmla="*/ 2726871 w 2726871"/>
                <a:gd name="connsiteY1" fmla="*/ 39927 h 1425844"/>
                <a:gd name="connsiteX2" fmla="*/ 2471303 w 2726871"/>
                <a:gd name="connsiteY2" fmla="*/ 1418096 h 1425844"/>
                <a:gd name="connsiteX3" fmla="*/ 0 w 2726871"/>
                <a:gd name="connsiteY3" fmla="*/ 1425844 h 1425844"/>
                <a:gd name="connsiteX4" fmla="*/ 0 w 2726871"/>
                <a:gd name="connsiteY4" fmla="*/ 0 h 1425844"/>
                <a:gd name="connsiteX0" fmla="*/ 0 w 2701970"/>
                <a:gd name="connsiteY0" fmla="*/ 0 h 1425844"/>
                <a:gd name="connsiteX1" fmla="*/ 2701970 w 2701970"/>
                <a:gd name="connsiteY1" fmla="*/ 39927 h 1425844"/>
                <a:gd name="connsiteX2" fmla="*/ 2471303 w 2701970"/>
                <a:gd name="connsiteY2" fmla="*/ 1418096 h 1425844"/>
                <a:gd name="connsiteX3" fmla="*/ 0 w 2701970"/>
                <a:gd name="connsiteY3" fmla="*/ 1425844 h 1425844"/>
                <a:gd name="connsiteX4" fmla="*/ 0 w 2701970"/>
                <a:gd name="connsiteY4" fmla="*/ 0 h 1425844"/>
                <a:gd name="connsiteX0" fmla="*/ 0 w 2471303"/>
                <a:gd name="connsiteY0" fmla="*/ 0 h 1425844"/>
                <a:gd name="connsiteX1" fmla="*/ 2237150 w 2471303"/>
                <a:gd name="connsiteY1" fmla="*/ 39927 h 1425844"/>
                <a:gd name="connsiteX2" fmla="*/ 2471303 w 2471303"/>
                <a:gd name="connsiteY2" fmla="*/ 1418096 h 1425844"/>
                <a:gd name="connsiteX3" fmla="*/ 0 w 2471303"/>
                <a:gd name="connsiteY3" fmla="*/ 1425844 h 1425844"/>
                <a:gd name="connsiteX4" fmla="*/ 0 w 2471303"/>
                <a:gd name="connsiteY4" fmla="*/ 0 h 1425844"/>
                <a:gd name="connsiteX0" fmla="*/ 0 w 2471303"/>
                <a:gd name="connsiteY0" fmla="*/ 0 h 1425844"/>
                <a:gd name="connsiteX1" fmla="*/ 2062843 w 2471303"/>
                <a:gd name="connsiteY1" fmla="*/ 39927 h 1425844"/>
                <a:gd name="connsiteX2" fmla="*/ 2471303 w 2471303"/>
                <a:gd name="connsiteY2" fmla="*/ 1418096 h 1425844"/>
                <a:gd name="connsiteX3" fmla="*/ 0 w 2471303"/>
                <a:gd name="connsiteY3" fmla="*/ 1425844 h 1425844"/>
                <a:gd name="connsiteX4" fmla="*/ 0 w 2471303"/>
                <a:gd name="connsiteY4" fmla="*/ 0 h 1425844"/>
                <a:gd name="connsiteX0" fmla="*/ 0 w 2471303"/>
                <a:gd name="connsiteY0" fmla="*/ 0 h 1425844"/>
                <a:gd name="connsiteX1" fmla="*/ 2029641 w 2471303"/>
                <a:gd name="connsiteY1" fmla="*/ 23958 h 1425844"/>
                <a:gd name="connsiteX2" fmla="*/ 2471303 w 2471303"/>
                <a:gd name="connsiteY2" fmla="*/ 1418096 h 1425844"/>
                <a:gd name="connsiteX3" fmla="*/ 0 w 2471303"/>
                <a:gd name="connsiteY3" fmla="*/ 1425844 h 1425844"/>
                <a:gd name="connsiteX4" fmla="*/ 0 w 2471303"/>
                <a:gd name="connsiteY4" fmla="*/ 0 h 1425844"/>
                <a:gd name="connsiteX0" fmla="*/ 0 w 2446402"/>
                <a:gd name="connsiteY0" fmla="*/ 0 h 1425844"/>
                <a:gd name="connsiteX1" fmla="*/ 2029641 w 2446402"/>
                <a:gd name="connsiteY1" fmla="*/ 23958 h 1425844"/>
                <a:gd name="connsiteX2" fmla="*/ 2446402 w 2446402"/>
                <a:gd name="connsiteY2" fmla="*/ 1418096 h 1425844"/>
                <a:gd name="connsiteX3" fmla="*/ 0 w 2446402"/>
                <a:gd name="connsiteY3" fmla="*/ 1425844 h 1425844"/>
                <a:gd name="connsiteX4" fmla="*/ 0 w 2446402"/>
                <a:gd name="connsiteY4" fmla="*/ 0 h 1425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6402" h="1425844">
                  <a:moveTo>
                    <a:pt x="0" y="0"/>
                  </a:moveTo>
                  <a:lnTo>
                    <a:pt x="2029641" y="23958"/>
                  </a:lnTo>
                  <a:lnTo>
                    <a:pt x="2446402" y="1418096"/>
                  </a:lnTo>
                  <a:lnTo>
                    <a:pt x="0" y="14258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61" y="6304011"/>
            <a:ext cx="1173126" cy="49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90012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7590" y="557939"/>
            <a:ext cx="7886700" cy="185979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2556818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3378631"/>
            <a:ext cx="3868340" cy="281103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1401" y="2572316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3409627"/>
            <a:ext cx="3887391" cy="278003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120D2-3948-4F8F-BE5D-E7E7D97880B2}" type="datetime4">
              <a:rPr lang="en-US" smtClean="0"/>
              <a:pPr/>
              <a:t>November 15, 2018</a:t>
            </a:fld>
            <a:endParaRPr lang="en-US" dirty="0" err="1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-1" y="6207071"/>
            <a:ext cx="9144001" cy="697423"/>
            <a:chOff x="-1" y="6160576"/>
            <a:chExt cx="9144001" cy="697423"/>
          </a:xfrm>
        </p:grpSpPr>
        <p:sp>
          <p:nvSpPr>
            <p:cNvPr id="19" name="Rectangle 8"/>
            <p:cNvSpPr/>
            <p:nvPr/>
          </p:nvSpPr>
          <p:spPr>
            <a:xfrm>
              <a:off x="1944978" y="6160576"/>
              <a:ext cx="7199022" cy="693743"/>
            </a:xfrm>
            <a:custGeom>
              <a:avLst/>
              <a:gdLst>
                <a:gd name="connsiteX0" fmla="*/ 0 w 9144000"/>
                <a:gd name="connsiteY0" fmla="*/ 0 h 1425844"/>
                <a:gd name="connsiteX1" fmla="*/ 9144000 w 9144000"/>
                <a:gd name="connsiteY1" fmla="*/ 0 h 1425844"/>
                <a:gd name="connsiteX2" fmla="*/ 9144000 w 9144000"/>
                <a:gd name="connsiteY2" fmla="*/ 1425844 h 1425844"/>
                <a:gd name="connsiteX3" fmla="*/ 0 w 9144000"/>
                <a:gd name="connsiteY3" fmla="*/ 1425844 h 1425844"/>
                <a:gd name="connsiteX4" fmla="*/ 0 w 9144000"/>
                <a:gd name="connsiteY4" fmla="*/ 0 h 1425844"/>
                <a:gd name="connsiteX0" fmla="*/ 2487478 w 9144000"/>
                <a:gd name="connsiteY0" fmla="*/ 0 h 1425844"/>
                <a:gd name="connsiteX1" fmla="*/ 9144000 w 9144000"/>
                <a:gd name="connsiteY1" fmla="*/ 0 h 1425844"/>
                <a:gd name="connsiteX2" fmla="*/ 9144000 w 9144000"/>
                <a:gd name="connsiteY2" fmla="*/ 1425844 h 1425844"/>
                <a:gd name="connsiteX3" fmla="*/ 0 w 9144000"/>
                <a:gd name="connsiteY3" fmla="*/ 1425844 h 1425844"/>
                <a:gd name="connsiteX4" fmla="*/ 2487478 w 9144000"/>
                <a:gd name="connsiteY4" fmla="*/ 0 h 1425844"/>
                <a:gd name="connsiteX0" fmla="*/ 573437 w 7229959"/>
                <a:gd name="connsiteY0" fmla="*/ 0 h 1425844"/>
                <a:gd name="connsiteX1" fmla="*/ 7229959 w 7229959"/>
                <a:gd name="connsiteY1" fmla="*/ 0 h 1425844"/>
                <a:gd name="connsiteX2" fmla="*/ 7229959 w 7229959"/>
                <a:gd name="connsiteY2" fmla="*/ 1425844 h 1425844"/>
                <a:gd name="connsiteX3" fmla="*/ 0 w 7229959"/>
                <a:gd name="connsiteY3" fmla="*/ 1425844 h 1425844"/>
                <a:gd name="connsiteX4" fmla="*/ 573437 w 7229959"/>
                <a:gd name="connsiteY4" fmla="*/ 0 h 1425844"/>
                <a:gd name="connsiteX0" fmla="*/ 536662 w 7229959"/>
                <a:gd name="connsiteY0" fmla="*/ 7749 h 1425844"/>
                <a:gd name="connsiteX1" fmla="*/ 7229959 w 7229959"/>
                <a:gd name="connsiteY1" fmla="*/ 0 h 1425844"/>
                <a:gd name="connsiteX2" fmla="*/ 7229959 w 7229959"/>
                <a:gd name="connsiteY2" fmla="*/ 1425844 h 1425844"/>
                <a:gd name="connsiteX3" fmla="*/ 0 w 7229959"/>
                <a:gd name="connsiteY3" fmla="*/ 1425844 h 1425844"/>
                <a:gd name="connsiteX4" fmla="*/ 536662 w 7229959"/>
                <a:gd name="connsiteY4" fmla="*/ 7749 h 1425844"/>
                <a:gd name="connsiteX0" fmla="*/ 228836 w 6922133"/>
                <a:gd name="connsiteY0" fmla="*/ 7749 h 1425844"/>
                <a:gd name="connsiteX1" fmla="*/ 6922133 w 6922133"/>
                <a:gd name="connsiteY1" fmla="*/ 0 h 1425844"/>
                <a:gd name="connsiteX2" fmla="*/ 6922133 w 6922133"/>
                <a:gd name="connsiteY2" fmla="*/ 1425844 h 1425844"/>
                <a:gd name="connsiteX3" fmla="*/ 0 w 6922133"/>
                <a:gd name="connsiteY3" fmla="*/ 1425844 h 1425844"/>
                <a:gd name="connsiteX4" fmla="*/ 228836 w 6922133"/>
                <a:gd name="connsiteY4" fmla="*/ 7749 h 1425844"/>
                <a:gd name="connsiteX0" fmla="*/ 0 w 7143196"/>
                <a:gd name="connsiteY0" fmla="*/ 47565 h 1425844"/>
                <a:gd name="connsiteX1" fmla="*/ 7143196 w 7143196"/>
                <a:gd name="connsiteY1" fmla="*/ 0 h 1425844"/>
                <a:gd name="connsiteX2" fmla="*/ 7143196 w 7143196"/>
                <a:gd name="connsiteY2" fmla="*/ 1425844 h 1425844"/>
                <a:gd name="connsiteX3" fmla="*/ 221063 w 7143196"/>
                <a:gd name="connsiteY3" fmla="*/ 1425844 h 1425844"/>
                <a:gd name="connsiteX4" fmla="*/ 0 w 7143196"/>
                <a:gd name="connsiteY4" fmla="*/ 47565 h 1425844"/>
                <a:gd name="connsiteX0" fmla="*/ 0 w 7332628"/>
                <a:gd name="connsiteY0" fmla="*/ 15711 h 1425844"/>
                <a:gd name="connsiteX1" fmla="*/ 7332628 w 7332628"/>
                <a:gd name="connsiteY1" fmla="*/ 0 h 1425844"/>
                <a:gd name="connsiteX2" fmla="*/ 7332628 w 7332628"/>
                <a:gd name="connsiteY2" fmla="*/ 1425844 h 1425844"/>
                <a:gd name="connsiteX3" fmla="*/ 410495 w 7332628"/>
                <a:gd name="connsiteY3" fmla="*/ 1425844 h 1425844"/>
                <a:gd name="connsiteX4" fmla="*/ 0 w 7332628"/>
                <a:gd name="connsiteY4" fmla="*/ 15711 h 1425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32628" h="1425844">
                  <a:moveTo>
                    <a:pt x="0" y="15711"/>
                  </a:moveTo>
                  <a:lnTo>
                    <a:pt x="7332628" y="0"/>
                  </a:lnTo>
                  <a:lnTo>
                    <a:pt x="7332628" y="1425844"/>
                  </a:lnTo>
                  <a:lnTo>
                    <a:pt x="410495" y="1425844"/>
                  </a:lnTo>
                  <a:lnTo>
                    <a:pt x="0" y="15711"/>
                  </a:lnTo>
                  <a:close/>
                </a:path>
              </a:pathLst>
            </a:custGeom>
            <a:solidFill>
              <a:srgbClr val="046A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7"/>
            <p:cNvSpPr/>
            <p:nvPr/>
          </p:nvSpPr>
          <p:spPr>
            <a:xfrm>
              <a:off x="-1" y="6166096"/>
              <a:ext cx="2283948" cy="691903"/>
            </a:xfrm>
            <a:custGeom>
              <a:avLst/>
              <a:gdLst>
                <a:gd name="connsiteX0" fmla="*/ 0 w 2626963"/>
                <a:gd name="connsiteY0" fmla="*/ 0 h 1425844"/>
                <a:gd name="connsiteX1" fmla="*/ 2626963 w 2626963"/>
                <a:gd name="connsiteY1" fmla="*/ 0 h 1425844"/>
                <a:gd name="connsiteX2" fmla="*/ 2626963 w 2626963"/>
                <a:gd name="connsiteY2" fmla="*/ 1425844 h 1425844"/>
                <a:gd name="connsiteX3" fmla="*/ 0 w 2626963"/>
                <a:gd name="connsiteY3" fmla="*/ 1425844 h 1425844"/>
                <a:gd name="connsiteX4" fmla="*/ 0 w 2626963"/>
                <a:gd name="connsiteY4" fmla="*/ 0 h 1425844"/>
                <a:gd name="connsiteX0" fmla="*/ 0 w 2626963"/>
                <a:gd name="connsiteY0" fmla="*/ 7749 h 1433593"/>
                <a:gd name="connsiteX1" fmla="*/ 1952786 w 2626963"/>
                <a:gd name="connsiteY1" fmla="*/ 0 h 1433593"/>
                <a:gd name="connsiteX2" fmla="*/ 2626963 w 2626963"/>
                <a:gd name="connsiteY2" fmla="*/ 1433593 h 1433593"/>
                <a:gd name="connsiteX3" fmla="*/ 0 w 2626963"/>
                <a:gd name="connsiteY3" fmla="*/ 1433593 h 1433593"/>
                <a:gd name="connsiteX4" fmla="*/ 0 w 2626963"/>
                <a:gd name="connsiteY4" fmla="*/ 7749 h 1433593"/>
                <a:gd name="connsiteX0" fmla="*/ 0 w 2626963"/>
                <a:gd name="connsiteY0" fmla="*/ 7749 h 1433593"/>
                <a:gd name="connsiteX1" fmla="*/ 2433234 w 2626963"/>
                <a:gd name="connsiteY1" fmla="*/ 0 h 1433593"/>
                <a:gd name="connsiteX2" fmla="*/ 2626963 w 2626963"/>
                <a:gd name="connsiteY2" fmla="*/ 1433593 h 1433593"/>
                <a:gd name="connsiteX3" fmla="*/ 0 w 2626963"/>
                <a:gd name="connsiteY3" fmla="*/ 1433593 h 1433593"/>
                <a:gd name="connsiteX4" fmla="*/ 0 w 2626963"/>
                <a:gd name="connsiteY4" fmla="*/ 7749 h 1433593"/>
                <a:gd name="connsiteX0" fmla="*/ 0 w 2433234"/>
                <a:gd name="connsiteY0" fmla="*/ 7749 h 1433593"/>
                <a:gd name="connsiteX1" fmla="*/ 2433234 w 2433234"/>
                <a:gd name="connsiteY1" fmla="*/ 0 h 1433593"/>
                <a:gd name="connsiteX2" fmla="*/ 1890793 w 2433234"/>
                <a:gd name="connsiteY2" fmla="*/ 1425844 h 1433593"/>
                <a:gd name="connsiteX3" fmla="*/ 0 w 2433234"/>
                <a:gd name="connsiteY3" fmla="*/ 1433593 h 1433593"/>
                <a:gd name="connsiteX4" fmla="*/ 0 w 2433234"/>
                <a:gd name="connsiteY4" fmla="*/ 7749 h 1433593"/>
                <a:gd name="connsiteX0" fmla="*/ 0 w 2433234"/>
                <a:gd name="connsiteY0" fmla="*/ 7749 h 1433593"/>
                <a:gd name="connsiteX1" fmla="*/ 2433234 w 2433234"/>
                <a:gd name="connsiteY1" fmla="*/ 0 h 1433593"/>
                <a:gd name="connsiteX2" fmla="*/ 1859796 w 2433234"/>
                <a:gd name="connsiteY2" fmla="*/ 1433593 h 1433593"/>
                <a:gd name="connsiteX3" fmla="*/ 0 w 2433234"/>
                <a:gd name="connsiteY3" fmla="*/ 1433593 h 1433593"/>
                <a:gd name="connsiteX4" fmla="*/ 0 w 2433234"/>
                <a:gd name="connsiteY4" fmla="*/ 7749 h 1433593"/>
                <a:gd name="connsiteX0" fmla="*/ 0 w 2433234"/>
                <a:gd name="connsiteY0" fmla="*/ 7749 h 1433593"/>
                <a:gd name="connsiteX1" fmla="*/ 2433234 w 2433234"/>
                <a:gd name="connsiteY1" fmla="*/ 0 h 1433593"/>
                <a:gd name="connsiteX2" fmla="*/ 1883044 w 2433234"/>
                <a:gd name="connsiteY2" fmla="*/ 1433593 h 1433593"/>
                <a:gd name="connsiteX3" fmla="*/ 0 w 2433234"/>
                <a:gd name="connsiteY3" fmla="*/ 1433593 h 1433593"/>
                <a:gd name="connsiteX4" fmla="*/ 0 w 2433234"/>
                <a:gd name="connsiteY4" fmla="*/ 7749 h 1433593"/>
                <a:gd name="connsiteX0" fmla="*/ 0 w 2456481"/>
                <a:gd name="connsiteY0" fmla="*/ 0 h 1425844"/>
                <a:gd name="connsiteX1" fmla="*/ 2456481 w 2456481"/>
                <a:gd name="connsiteY1" fmla="*/ 0 h 1425844"/>
                <a:gd name="connsiteX2" fmla="*/ 1883044 w 2456481"/>
                <a:gd name="connsiteY2" fmla="*/ 1425844 h 1425844"/>
                <a:gd name="connsiteX3" fmla="*/ 0 w 2456481"/>
                <a:gd name="connsiteY3" fmla="*/ 1425844 h 1425844"/>
                <a:gd name="connsiteX4" fmla="*/ 0 w 2456481"/>
                <a:gd name="connsiteY4" fmla="*/ 0 h 1425844"/>
                <a:gd name="connsiteX0" fmla="*/ 0 w 2668769"/>
                <a:gd name="connsiteY0" fmla="*/ 0 h 1425844"/>
                <a:gd name="connsiteX1" fmla="*/ 2668769 w 2668769"/>
                <a:gd name="connsiteY1" fmla="*/ 0 h 1425844"/>
                <a:gd name="connsiteX2" fmla="*/ 1883044 w 2668769"/>
                <a:gd name="connsiteY2" fmla="*/ 1425844 h 1425844"/>
                <a:gd name="connsiteX3" fmla="*/ 0 w 2668769"/>
                <a:gd name="connsiteY3" fmla="*/ 1425844 h 1425844"/>
                <a:gd name="connsiteX4" fmla="*/ 0 w 2668769"/>
                <a:gd name="connsiteY4" fmla="*/ 0 h 1425844"/>
                <a:gd name="connsiteX0" fmla="*/ 0 w 2668769"/>
                <a:gd name="connsiteY0" fmla="*/ 0 h 1425844"/>
                <a:gd name="connsiteX1" fmla="*/ 2668769 w 2668769"/>
                <a:gd name="connsiteY1" fmla="*/ 0 h 1425844"/>
                <a:gd name="connsiteX2" fmla="*/ 1923480 w 2668769"/>
                <a:gd name="connsiteY2" fmla="*/ 1418095 h 1425844"/>
                <a:gd name="connsiteX3" fmla="*/ 0 w 2668769"/>
                <a:gd name="connsiteY3" fmla="*/ 1425844 h 1425844"/>
                <a:gd name="connsiteX4" fmla="*/ 0 w 2668769"/>
                <a:gd name="connsiteY4" fmla="*/ 0 h 1425844"/>
                <a:gd name="connsiteX0" fmla="*/ 0 w 2668769"/>
                <a:gd name="connsiteY0" fmla="*/ 0 h 1425844"/>
                <a:gd name="connsiteX1" fmla="*/ 2668769 w 2668769"/>
                <a:gd name="connsiteY1" fmla="*/ 0 h 1425844"/>
                <a:gd name="connsiteX2" fmla="*/ 2471303 w 2668769"/>
                <a:gd name="connsiteY2" fmla="*/ 1418096 h 1425844"/>
                <a:gd name="connsiteX3" fmla="*/ 0 w 2668769"/>
                <a:gd name="connsiteY3" fmla="*/ 1425844 h 1425844"/>
                <a:gd name="connsiteX4" fmla="*/ 0 w 2668769"/>
                <a:gd name="connsiteY4" fmla="*/ 0 h 1425844"/>
                <a:gd name="connsiteX0" fmla="*/ 0 w 2726871"/>
                <a:gd name="connsiteY0" fmla="*/ 0 h 1425844"/>
                <a:gd name="connsiteX1" fmla="*/ 2726871 w 2726871"/>
                <a:gd name="connsiteY1" fmla="*/ 39927 h 1425844"/>
                <a:gd name="connsiteX2" fmla="*/ 2471303 w 2726871"/>
                <a:gd name="connsiteY2" fmla="*/ 1418096 h 1425844"/>
                <a:gd name="connsiteX3" fmla="*/ 0 w 2726871"/>
                <a:gd name="connsiteY3" fmla="*/ 1425844 h 1425844"/>
                <a:gd name="connsiteX4" fmla="*/ 0 w 2726871"/>
                <a:gd name="connsiteY4" fmla="*/ 0 h 1425844"/>
                <a:gd name="connsiteX0" fmla="*/ 0 w 2701970"/>
                <a:gd name="connsiteY0" fmla="*/ 0 h 1425844"/>
                <a:gd name="connsiteX1" fmla="*/ 2701970 w 2701970"/>
                <a:gd name="connsiteY1" fmla="*/ 39927 h 1425844"/>
                <a:gd name="connsiteX2" fmla="*/ 2471303 w 2701970"/>
                <a:gd name="connsiteY2" fmla="*/ 1418096 h 1425844"/>
                <a:gd name="connsiteX3" fmla="*/ 0 w 2701970"/>
                <a:gd name="connsiteY3" fmla="*/ 1425844 h 1425844"/>
                <a:gd name="connsiteX4" fmla="*/ 0 w 2701970"/>
                <a:gd name="connsiteY4" fmla="*/ 0 h 1425844"/>
                <a:gd name="connsiteX0" fmla="*/ 0 w 2471303"/>
                <a:gd name="connsiteY0" fmla="*/ 0 h 1425844"/>
                <a:gd name="connsiteX1" fmla="*/ 2237150 w 2471303"/>
                <a:gd name="connsiteY1" fmla="*/ 39927 h 1425844"/>
                <a:gd name="connsiteX2" fmla="*/ 2471303 w 2471303"/>
                <a:gd name="connsiteY2" fmla="*/ 1418096 h 1425844"/>
                <a:gd name="connsiteX3" fmla="*/ 0 w 2471303"/>
                <a:gd name="connsiteY3" fmla="*/ 1425844 h 1425844"/>
                <a:gd name="connsiteX4" fmla="*/ 0 w 2471303"/>
                <a:gd name="connsiteY4" fmla="*/ 0 h 1425844"/>
                <a:gd name="connsiteX0" fmla="*/ 0 w 2471303"/>
                <a:gd name="connsiteY0" fmla="*/ 0 h 1425844"/>
                <a:gd name="connsiteX1" fmla="*/ 2062843 w 2471303"/>
                <a:gd name="connsiteY1" fmla="*/ 39927 h 1425844"/>
                <a:gd name="connsiteX2" fmla="*/ 2471303 w 2471303"/>
                <a:gd name="connsiteY2" fmla="*/ 1418096 h 1425844"/>
                <a:gd name="connsiteX3" fmla="*/ 0 w 2471303"/>
                <a:gd name="connsiteY3" fmla="*/ 1425844 h 1425844"/>
                <a:gd name="connsiteX4" fmla="*/ 0 w 2471303"/>
                <a:gd name="connsiteY4" fmla="*/ 0 h 1425844"/>
                <a:gd name="connsiteX0" fmla="*/ 0 w 2471303"/>
                <a:gd name="connsiteY0" fmla="*/ 0 h 1425844"/>
                <a:gd name="connsiteX1" fmla="*/ 2029641 w 2471303"/>
                <a:gd name="connsiteY1" fmla="*/ 23958 h 1425844"/>
                <a:gd name="connsiteX2" fmla="*/ 2471303 w 2471303"/>
                <a:gd name="connsiteY2" fmla="*/ 1418096 h 1425844"/>
                <a:gd name="connsiteX3" fmla="*/ 0 w 2471303"/>
                <a:gd name="connsiteY3" fmla="*/ 1425844 h 1425844"/>
                <a:gd name="connsiteX4" fmla="*/ 0 w 2471303"/>
                <a:gd name="connsiteY4" fmla="*/ 0 h 1425844"/>
                <a:gd name="connsiteX0" fmla="*/ 0 w 2446402"/>
                <a:gd name="connsiteY0" fmla="*/ 0 h 1425844"/>
                <a:gd name="connsiteX1" fmla="*/ 2029641 w 2446402"/>
                <a:gd name="connsiteY1" fmla="*/ 23958 h 1425844"/>
                <a:gd name="connsiteX2" fmla="*/ 2446402 w 2446402"/>
                <a:gd name="connsiteY2" fmla="*/ 1418096 h 1425844"/>
                <a:gd name="connsiteX3" fmla="*/ 0 w 2446402"/>
                <a:gd name="connsiteY3" fmla="*/ 1425844 h 1425844"/>
                <a:gd name="connsiteX4" fmla="*/ 0 w 2446402"/>
                <a:gd name="connsiteY4" fmla="*/ 0 h 1425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6402" h="1425844">
                  <a:moveTo>
                    <a:pt x="0" y="0"/>
                  </a:moveTo>
                  <a:lnTo>
                    <a:pt x="2029641" y="23958"/>
                  </a:lnTo>
                  <a:lnTo>
                    <a:pt x="2446402" y="1418096"/>
                  </a:lnTo>
                  <a:lnTo>
                    <a:pt x="0" y="14258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61" y="6304011"/>
            <a:ext cx="1173126" cy="49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104159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27681"/>
            <a:ext cx="7886700" cy="23261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5437F-F4F9-44A9-B4D3-9191CA04E889}" type="datetime4">
              <a:rPr lang="en-US" smtClean="0"/>
              <a:pPr/>
              <a:t>November 15, 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-1" y="6207071"/>
            <a:ext cx="9144001" cy="697423"/>
            <a:chOff x="-1" y="6160576"/>
            <a:chExt cx="9144001" cy="697423"/>
          </a:xfrm>
        </p:grpSpPr>
        <p:sp>
          <p:nvSpPr>
            <p:cNvPr id="15" name="Rectangle 8"/>
            <p:cNvSpPr/>
            <p:nvPr/>
          </p:nvSpPr>
          <p:spPr>
            <a:xfrm>
              <a:off x="1944978" y="6160576"/>
              <a:ext cx="7199022" cy="693743"/>
            </a:xfrm>
            <a:custGeom>
              <a:avLst/>
              <a:gdLst>
                <a:gd name="connsiteX0" fmla="*/ 0 w 9144000"/>
                <a:gd name="connsiteY0" fmla="*/ 0 h 1425844"/>
                <a:gd name="connsiteX1" fmla="*/ 9144000 w 9144000"/>
                <a:gd name="connsiteY1" fmla="*/ 0 h 1425844"/>
                <a:gd name="connsiteX2" fmla="*/ 9144000 w 9144000"/>
                <a:gd name="connsiteY2" fmla="*/ 1425844 h 1425844"/>
                <a:gd name="connsiteX3" fmla="*/ 0 w 9144000"/>
                <a:gd name="connsiteY3" fmla="*/ 1425844 h 1425844"/>
                <a:gd name="connsiteX4" fmla="*/ 0 w 9144000"/>
                <a:gd name="connsiteY4" fmla="*/ 0 h 1425844"/>
                <a:gd name="connsiteX0" fmla="*/ 2487478 w 9144000"/>
                <a:gd name="connsiteY0" fmla="*/ 0 h 1425844"/>
                <a:gd name="connsiteX1" fmla="*/ 9144000 w 9144000"/>
                <a:gd name="connsiteY1" fmla="*/ 0 h 1425844"/>
                <a:gd name="connsiteX2" fmla="*/ 9144000 w 9144000"/>
                <a:gd name="connsiteY2" fmla="*/ 1425844 h 1425844"/>
                <a:gd name="connsiteX3" fmla="*/ 0 w 9144000"/>
                <a:gd name="connsiteY3" fmla="*/ 1425844 h 1425844"/>
                <a:gd name="connsiteX4" fmla="*/ 2487478 w 9144000"/>
                <a:gd name="connsiteY4" fmla="*/ 0 h 1425844"/>
                <a:gd name="connsiteX0" fmla="*/ 573437 w 7229959"/>
                <a:gd name="connsiteY0" fmla="*/ 0 h 1425844"/>
                <a:gd name="connsiteX1" fmla="*/ 7229959 w 7229959"/>
                <a:gd name="connsiteY1" fmla="*/ 0 h 1425844"/>
                <a:gd name="connsiteX2" fmla="*/ 7229959 w 7229959"/>
                <a:gd name="connsiteY2" fmla="*/ 1425844 h 1425844"/>
                <a:gd name="connsiteX3" fmla="*/ 0 w 7229959"/>
                <a:gd name="connsiteY3" fmla="*/ 1425844 h 1425844"/>
                <a:gd name="connsiteX4" fmla="*/ 573437 w 7229959"/>
                <a:gd name="connsiteY4" fmla="*/ 0 h 1425844"/>
                <a:gd name="connsiteX0" fmla="*/ 536662 w 7229959"/>
                <a:gd name="connsiteY0" fmla="*/ 7749 h 1425844"/>
                <a:gd name="connsiteX1" fmla="*/ 7229959 w 7229959"/>
                <a:gd name="connsiteY1" fmla="*/ 0 h 1425844"/>
                <a:gd name="connsiteX2" fmla="*/ 7229959 w 7229959"/>
                <a:gd name="connsiteY2" fmla="*/ 1425844 h 1425844"/>
                <a:gd name="connsiteX3" fmla="*/ 0 w 7229959"/>
                <a:gd name="connsiteY3" fmla="*/ 1425844 h 1425844"/>
                <a:gd name="connsiteX4" fmla="*/ 536662 w 7229959"/>
                <a:gd name="connsiteY4" fmla="*/ 7749 h 1425844"/>
                <a:gd name="connsiteX0" fmla="*/ 228836 w 6922133"/>
                <a:gd name="connsiteY0" fmla="*/ 7749 h 1425844"/>
                <a:gd name="connsiteX1" fmla="*/ 6922133 w 6922133"/>
                <a:gd name="connsiteY1" fmla="*/ 0 h 1425844"/>
                <a:gd name="connsiteX2" fmla="*/ 6922133 w 6922133"/>
                <a:gd name="connsiteY2" fmla="*/ 1425844 h 1425844"/>
                <a:gd name="connsiteX3" fmla="*/ 0 w 6922133"/>
                <a:gd name="connsiteY3" fmla="*/ 1425844 h 1425844"/>
                <a:gd name="connsiteX4" fmla="*/ 228836 w 6922133"/>
                <a:gd name="connsiteY4" fmla="*/ 7749 h 1425844"/>
                <a:gd name="connsiteX0" fmla="*/ 0 w 7143196"/>
                <a:gd name="connsiteY0" fmla="*/ 47565 h 1425844"/>
                <a:gd name="connsiteX1" fmla="*/ 7143196 w 7143196"/>
                <a:gd name="connsiteY1" fmla="*/ 0 h 1425844"/>
                <a:gd name="connsiteX2" fmla="*/ 7143196 w 7143196"/>
                <a:gd name="connsiteY2" fmla="*/ 1425844 h 1425844"/>
                <a:gd name="connsiteX3" fmla="*/ 221063 w 7143196"/>
                <a:gd name="connsiteY3" fmla="*/ 1425844 h 1425844"/>
                <a:gd name="connsiteX4" fmla="*/ 0 w 7143196"/>
                <a:gd name="connsiteY4" fmla="*/ 47565 h 1425844"/>
                <a:gd name="connsiteX0" fmla="*/ 0 w 7332628"/>
                <a:gd name="connsiteY0" fmla="*/ 15711 h 1425844"/>
                <a:gd name="connsiteX1" fmla="*/ 7332628 w 7332628"/>
                <a:gd name="connsiteY1" fmla="*/ 0 h 1425844"/>
                <a:gd name="connsiteX2" fmla="*/ 7332628 w 7332628"/>
                <a:gd name="connsiteY2" fmla="*/ 1425844 h 1425844"/>
                <a:gd name="connsiteX3" fmla="*/ 410495 w 7332628"/>
                <a:gd name="connsiteY3" fmla="*/ 1425844 h 1425844"/>
                <a:gd name="connsiteX4" fmla="*/ 0 w 7332628"/>
                <a:gd name="connsiteY4" fmla="*/ 15711 h 1425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32628" h="1425844">
                  <a:moveTo>
                    <a:pt x="0" y="15711"/>
                  </a:moveTo>
                  <a:lnTo>
                    <a:pt x="7332628" y="0"/>
                  </a:lnTo>
                  <a:lnTo>
                    <a:pt x="7332628" y="1425844"/>
                  </a:lnTo>
                  <a:lnTo>
                    <a:pt x="410495" y="1425844"/>
                  </a:lnTo>
                  <a:lnTo>
                    <a:pt x="0" y="15711"/>
                  </a:lnTo>
                  <a:close/>
                </a:path>
              </a:pathLst>
            </a:custGeom>
            <a:solidFill>
              <a:srgbClr val="046A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7"/>
            <p:cNvSpPr/>
            <p:nvPr/>
          </p:nvSpPr>
          <p:spPr>
            <a:xfrm>
              <a:off x="-1" y="6166096"/>
              <a:ext cx="2283948" cy="691903"/>
            </a:xfrm>
            <a:custGeom>
              <a:avLst/>
              <a:gdLst>
                <a:gd name="connsiteX0" fmla="*/ 0 w 2626963"/>
                <a:gd name="connsiteY0" fmla="*/ 0 h 1425844"/>
                <a:gd name="connsiteX1" fmla="*/ 2626963 w 2626963"/>
                <a:gd name="connsiteY1" fmla="*/ 0 h 1425844"/>
                <a:gd name="connsiteX2" fmla="*/ 2626963 w 2626963"/>
                <a:gd name="connsiteY2" fmla="*/ 1425844 h 1425844"/>
                <a:gd name="connsiteX3" fmla="*/ 0 w 2626963"/>
                <a:gd name="connsiteY3" fmla="*/ 1425844 h 1425844"/>
                <a:gd name="connsiteX4" fmla="*/ 0 w 2626963"/>
                <a:gd name="connsiteY4" fmla="*/ 0 h 1425844"/>
                <a:gd name="connsiteX0" fmla="*/ 0 w 2626963"/>
                <a:gd name="connsiteY0" fmla="*/ 7749 h 1433593"/>
                <a:gd name="connsiteX1" fmla="*/ 1952786 w 2626963"/>
                <a:gd name="connsiteY1" fmla="*/ 0 h 1433593"/>
                <a:gd name="connsiteX2" fmla="*/ 2626963 w 2626963"/>
                <a:gd name="connsiteY2" fmla="*/ 1433593 h 1433593"/>
                <a:gd name="connsiteX3" fmla="*/ 0 w 2626963"/>
                <a:gd name="connsiteY3" fmla="*/ 1433593 h 1433593"/>
                <a:gd name="connsiteX4" fmla="*/ 0 w 2626963"/>
                <a:gd name="connsiteY4" fmla="*/ 7749 h 1433593"/>
                <a:gd name="connsiteX0" fmla="*/ 0 w 2626963"/>
                <a:gd name="connsiteY0" fmla="*/ 7749 h 1433593"/>
                <a:gd name="connsiteX1" fmla="*/ 2433234 w 2626963"/>
                <a:gd name="connsiteY1" fmla="*/ 0 h 1433593"/>
                <a:gd name="connsiteX2" fmla="*/ 2626963 w 2626963"/>
                <a:gd name="connsiteY2" fmla="*/ 1433593 h 1433593"/>
                <a:gd name="connsiteX3" fmla="*/ 0 w 2626963"/>
                <a:gd name="connsiteY3" fmla="*/ 1433593 h 1433593"/>
                <a:gd name="connsiteX4" fmla="*/ 0 w 2626963"/>
                <a:gd name="connsiteY4" fmla="*/ 7749 h 1433593"/>
                <a:gd name="connsiteX0" fmla="*/ 0 w 2433234"/>
                <a:gd name="connsiteY0" fmla="*/ 7749 h 1433593"/>
                <a:gd name="connsiteX1" fmla="*/ 2433234 w 2433234"/>
                <a:gd name="connsiteY1" fmla="*/ 0 h 1433593"/>
                <a:gd name="connsiteX2" fmla="*/ 1890793 w 2433234"/>
                <a:gd name="connsiteY2" fmla="*/ 1425844 h 1433593"/>
                <a:gd name="connsiteX3" fmla="*/ 0 w 2433234"/>
                <a:gd name="connsiteY3" fmla="*/ 1433593 h 1433593"/>
                <a:gd name="connsiteX4" fmla="*/ 0 w 2433234"/>
                <a:gd name="connsiteY4" fmla="*/ 7749 h 1433593"/>
                <a:gd name="connsiteX0" fmla="*/ 0 w 2433234"/>
                <a:gd name="connsiteY0" fmla="*/ 7749 h 1433593"/>
                <a:gd name="connsiteX1" fmla="*/ 2433234 w 2433234"/>
                <a:gd name="connsiteY1" fmla="*/ 0 h 1433593"/>
                <a:gd name="connsiteX2" fmla="*/ 1859796 w 2433234"/>
                <a:gd name="connsiteY2" fmla="*/ 1433593 h 1433593"/>
                <a:gd name="connsiteX3" fmla="*/ 0 w 2433234"/>
                <a:gd name="connsiteY3" fmla="*/ 1433593 h 1433593"/>
                <a:gd name="connsiteX4" fmla="*/ 0 w 2433234"/>
                <a:gd name="connsiteY4" fmla="*/ 7749 h 1433593"/>
                <a:gd name="connsiteX0" fmla="*/ 0 w 2433234"/>
                <a:gd name="connsiteY0" fmla="*/ 7749 h 1433593"/>
                <a:gd name="connsiteX1" fmla="*/ 2433234 w 2433234"/>
                <a:gd name="connsiteY1" fmla="*/ 0 h 1433593"/>
                <a:gd name="connsiteX2" fmla="*/ 1883044 w 2433234"/>
                <a:gd name="connsiteY2" fmla="*/ 1433593 h 1433593"/>
                <a:gd name="connsiteX3" fmla="*/ 0 w 2433234"/>
                <a:gd name="connsiteY3" fmla="*/ 1433593 h 1433593"/>
                <a:gd name="connsiteX4" fmla="*/ 0 w 2433234"/>
                <a:gd name="connsiteY4" fmla="*/ 7749 h 1433593"/>
                <a:gd name="connsiteX0" fmla="*/ 0 w 2456481"/>
                <a:gd name="connsiteY0" fmla="*/ 0 h 1425844"/>
                <a:gd name="connsiteX1" fmla="*/ 2456481 w 2456481"/>
                <a:gd name="connsiteY1" fmla="*/ 0 h 1425844"/>
                <a:gd name="connsiteX2" fmla="*/ 1883044 w 2456481"/>
                <a:gd name="connsiteY2" fmla="*/ 1425844 h 1425844"/>
                <a:gd name="connsiteX3" fmla="*/ 0 w 2456481"/>
                <a:gd name="connsiteY3" fmla="*/ 1425844 h 1425844"/>
                <a:gd name="connsiteX4" fmla="*/ 0 w 2456481"/>
                <a:gd name="connsiteY4" fmla="*/ 0 h 1425844"/>
                <a:gd name="connsiteX0" fmla="*/ 0 w 2668769"/>
                <a:gd name="connsiteY0" fmla="*/ 0 h 1425844"/>
                <a:gd name="connsiteX1" fmla="*/ 2668769 w 2668769"/>
                <a:gd name="connsiteY1" fmla="*/ 0 h 1425844"/>
                <a:gd name="connsiteX2" fmla="*/ 1883044 w 2668769"/>
                <a:gd name="connsiteY2" fmla="*/ 1425844 h 1425844"/>
                <a:gd name="connsiteX3" fmla="*/ 0 w 2668769"/>
                <a:gd name="connsiteY3" fmla="*/ 1425844 h 1425844"/>
                <a:gd name="connsiteX4" fmla="*/ 0 w 2668769"/>
                <a:gd name="connsiteY4" fmla="*/ 0 h 1425844"/>
                <a:gd name="connsiteX0" fmla="*/ 0 w 2668769"/>
                <a:gd name="connsiteY0" fmla="*/ 0 h 1425844"/>
                <a:gd name="connsiteX1" fmla="*/ 2668769 w 2668769"/>
                <a:gd name="connsiteY1" fmla="*/ 0 h 1425844"/>
                <a:gd name="connsiteX2" fmla="*/ 1923480 w 2668769"/>
                <a:gd name="connsiteY2" fmla="*/ 1418095 h 1425844"/>
                <a:gd name="connsiteX3" fmla="*/ 0 w 2668769"/>
                <a:gd name="connsiteY3" fmla="*/ 1425844 h 1425844"/>
                <a:gd name="connsiteX4" fmla="*/ 0 w 2668769"/>
                <a:gd name="connsiteY4" fmla="*/ 0 h 1425844"/>
                <a:gd name="connsiteX0" fmla="*/ 0 w 2668769"/>
                <a:gd name="connsiteY0" fmla="*/ 0 h 1425844"/>
                <a:gd name="connsiteX1" fmla="*/ 2668769 w 2668769"/>
                <a:gd name="connsiteY1" fmla="*/ 0 h 1425844"/>
                <a:gd name="connsiteX2" fmla="*/ 2471303 w 2668769"/>
                <a:gd name="connsiteY2" fmla="*/ 1418096 h 1425844"/>
                <a:gd name="connsiteX3" fmla="*/ 0 w 2668769"/>
                <a:gd name="connsiteY3" fmla="*/ 1425844 h 1425844"/>
                <a:gd name="connsiteX4" fmla="*/ 0 w 2668769"/>
                <a:gd name="connsiteY4" fmla="*/ 0 h 1425844"/>
                <a:gd name="connsiteX0" fmla="*/ 0 w 2726871"/>
                <a:gd name="connsiteY0" fmla="*/ 0 h 1425844"/>
                <a:gd name="connsiteX1" fmla="*/ 2726871 w 2726871"/>
                <a:gd name="connsiteY1" fmla="*/ 39927 h 1425844"/>
                <a:gd name="connsiteX2" fmla="*/ 2471303 w 2726871"/>
                <a:gd name="connsiteY2" fmla="*/ 1418096 h 1425844"/>
                <a:gd name="connsiteX3" fmla="*/ 0 w 2726871"/>
                <a:gd name="connsiteY3" fmla="*/ 1425844 h 1425844"/>
                <a:gd name="connsiteX4" fmla="*/ 0 w 2726871"/>
                <a:gd name="connsiteY4" fmla="*/ 0 h 1425844"/>
                <a:gd name="connsiteX0" fmla="*/ 0 w 2701970"/>
                <a:gd name="connsiteY0" fmla="*/ 0 h 1425844"/>
                <a:gd name="connsiteX1" fmla="*/ 2701970 w 2701970"/>
                <a:gd name="connsiteY1" fmla="*/ 39927 h 1425844"/>
                <a:gd name="connsiteX2" fmla="*/ 2471303 w 2701970"/>
                <a:gd name="connsiteY2" fmla="*/ 1418096 h 1425844"/>
                <a:gd name="connsiteX3" fmla="*/ 0 w 2701970"/>
                <a:gd name="connsiteY3" fmla="*/ 1425844 h 1425844"/>
                <a:gd name="connsiteX4" fmla="*/ 0 w 2701970"/>
                <a:gd name="connsiteY4" fmla="*/ 0 h 1425844"/>
                <a:gd name="connsiteX0" fmla="*/ 0 w 2471303"/>
                <a:gd name="connsiteY0" fmla="*/ 0 h 1425844"/>
                <a:gd name="connsiteX1" fmla="*/ 2237150 w 2471303"/>
                <a:gd name="connsiteY1" fmla="*/ 39927 h 1425844"/>
                <a:gd name="connsiteX2" fmla="*/ 2471303 w 2471303"/>
                <a:gd name="connsiteY2" fmla="*/ 1418096 h 1425844"/>
                <a:gd name="connsiteX3" fmla="*/ 0 w 2471303"/>
                <a:gd name="connsiteY3" fmla="*/ 1425844 h 1425844"/>
                <a:gd name="connsiteX4" fmla="*/ 0 w 2471303"/>
                <a:gd name="connsiteY4" fmla="*/ 0 h 1425844"/>
                <a:gd name="connsiteX0" fmla="*/ 0 w 2471303"/>
                <a:gd name="connsiteY0" fmla="*/ 0 h 1425844"/>
                <a:gd name="connsiteX1" fmla="*/ 2062843 w 2471303"/>
                <a:gd name="connsiteY1" fmla="*/ 39927 h 1425844"/>
                <a:gd name="connsiteX2" fmla="*/ 2471303 w 2471303"/>
                <a:gd name="connsiteY2" fmla="*/ 1418096 h 1425844"/>
                <a:gd name="connsiteX3" fmla="*/ 0 w 2471303"/>
                <a:gd name="connsiteY3" fmla="*/ 1425844 h 1425844"/>
                <a:gd name="connsiteX4" fmla="*/ 0 w 2471303"/>
                <a:gd name="connsiteY4" fmla="*/ 0 h 1425844"/>
                <a:gd name="connsiteX0" fmla="*/ 0 w 2471303"/>
                <a:gd name="connsiteY0" fmla="*/ 0 h 1425844"/>
                <a:gd name="connsiteX1" fmla="*/ 2029641 w 2471303"/>
                <a:gd name="connsiteY1" fmla="*/ 23958 h 1425844"/>
                <a:gd name="connsiteX2" fmla="*/ 2471303 w 2471303"/>
                <a:gd name="connsiteY2" fmla="*/ 1418096 h 1425844"/>
                <a:gd name="connsiteX3" fmla="*/ 0 w 2471303"/>
                <a:gd name="connsiteY3" fmla="*/ 1425844 h 1425844"/>
                <a:gd name="connsiteX4" fmla="*/ 0 w 2471303"/>
                <a:gd name="connsiteY4" fmla="*/ 0 h 1425844"/>
                <a:gd name="connsiteX0" fmla="*/ 0 w 2446402"/>
                <a:gd name="connsiteY0" fmla="*/ 0 h 1425844"/>
                <a:gd name="connsiteX1" fmla="*/ 2029641 w 2446402"/>
                <a:gd name="connsiteY1" fmla="*/ 23958 h 1425844"/>
                <a:gd name="connsiteX2" fmla="*/ 2446402 w 2446402"/>
                <a:gd name="connsiteY2" fmla="*/ 1418096 h 1425844"/>
                <a:gd name="connsiteX3" fmla="*/ 0 w 2446402"/>
                <a:gd name="connsiteY3" fmla="*/ 1425844 h 1425844"/>
                <a:gd name="connsiteX4" fmla="*/ 0 w 2446402"/>
                <a:gd name="connsiteY4" fmla="*/ 0 h 1425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6402" h="1425844">
                  <a:moveTo>
                    <a:pt x="0" y="0"/>
                  </a:moveTo>
                  <a:lnTo>
                    <a:pt x="2029641" y="23958"/>
                  </a:lnTo>
                  <a:lnTo>
                    <a:pt x="2446402" y="1418096"/>
                  </a:lnTo>
                  <a:lnTo>
                    <a:pt x="0" y="14258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61" y="6304011"/>
            <a:ext cx="1173126" cy="49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677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24E59-01D0-4537-B876-7E5EC75B028D}" type="datetime4">
              <a:rPr lang="en-US" smtClean="0"/>
              <a:pPr/>
              <a:t>November 15, 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-1" y="6207071"/>
            <a:ext cx="9144001" cy="697423"/>
            <a:chOff x="-1" y="6160576"/>
            <a:chExt cx="9144001" cy="697423"/>
          </a:xfrm>
        </p:grpSpPr>
        <p:sp>
          <p:nvSpPr>
            <p:cNvPr id="14" name="Rectangle 8"/>
            <p:cNvSpPr/>
            <p:nvPr/>
          </p:nvSpPr>
          <p:spPr>
            <a:xfrm>
              <a:off x="1944978" y="6160576"/>
              <a:ext cx="7199022" cy="693743"/>
            </a:xfrm>
            <a:custGeom>
              <a:avLst/>
              <a:gdLst>
                <a:gd name="connsiteX0" fmla="*/ 0 w 9144000"/>
                <a:gd name="connsiteY0" fmla="*/ 0 h 1425844"/>
                <a:gd name="connsiteX1" fmla="*/ 9144000 w 9144000"/>
                <a:gd name="connsiteY1" fmla="*/ 0 h 1425844"/>
                <a:gd name="connsiteX2" fmla="*/ 9144000 w 9144000"/>
                <a:gd name="connsiteY2" fmla="*/ 1425844 h 1425844"/>
                <a:gd name="connsiteX3" fmla="*/ 0 w 9144000"/>
                <a:gd name="connsiteY3" fmla="*/ 1425844 h 1425844"/>
                <a:gd name="connsiteX4" fmla="*/ 0 w 9144000"/>
                <a:gd name="connsiteY4" fmla="*/ 0 h 1425844"/>
                <a:gd name="connsiteX0" fmla="*/ 2487478 w 9144000"/>
                <a:gd name="connsiteY0" fmla="*/ 0 h 1425844"/>
                <a:gd name="connsiteX1" fmla="*/ 9144000 w 9144000"/>
                <a:gd name="connsiteY1" fmla="*/ 0 h 1425844"/>
                <a:gd name="connsiteX2" fmla="*/ 9144000 w 9144000"/>
                <a:gd name="connsiteY2" fmla="*/ 1425844 h 1425844"/>
                <a:gd name="connsiteX3" fmla="*/ 0 w 9144000"/>
                <a:gd name="connsiteY3" fmla="*/ 1425844 h 1425844"/>
                <a:gd name="connsiteX4" fmla="*/ 2487478 w 9144000"/>
                <a:gd name="connsiteY4" fmla="*/ 0 h 1425844"/>
                <a:gd name="connsiteX0" fmla="*/ 573437 w 7229959"/>
                <a:gd name="connsiteY0" fmla="*/ 0 h 1425844"/>
                <a:gd name="connsiteX1" fmla="*/ 7229959 w 7229959"/>
                <a:gd name="connsiteY1" fmla="*/ 0 h 1425844"/>
                <a:gd name="connsiteX2" fmla="*/ 7229959 w 7229959"/>
                <a:gd name="connsiteY2" fmla="*/ 1425844 h 1425844"/>
                <a:gd name="connsiteX3" fmla="*/ 0 w 7229959"/>
                <a:gd name="connsiteY3" fmla="*/ 1425844 h 1425844"/>
                <a:gd name="connsiteX4" fmla="*/ 573437 w 7229959"/>
                <a:gd name="connsiteY4" fmla="*/ 0 h 1425844"/>
                <a:gd name="connsiteX0" fmla="*/ 536662 w 7229959"/>
                <a:gd name="connsiteY0" fmla="*/ 7749 h 1425844"/>
                <a:gd name="connsiteX1" fmla="*/ 7229959 w 7229959"/>
                <a:gd name="connsiteY1" fmla="*/ 0 h 1425844"/>
                <a:gd name="connsiteX2" fmla="*/ 7229959 w 7229959"/>
                <a:gd name="connsiteY2" fmla="*/ 1425844 h 1425844"/>
                <a:gd name="connsiteX3" fmla="*/ 0 w 7229959"/>
                <a:gd name="connsiteY3" fmla="*/ 1425844 h 1425844"/>
                <a:gd name="connsiteX4" fmla="*/ 536662 w 7229959"/>
                <a:gd name="connsiteY4" fmla="*/ 7749 h 1425844"/>
                <a:gd name="connsiteX0" fmla="*/ 228836 w 6922133"/>
                <a:gd name="connsiteY0" fmla="*/ 7749 h 1425844"/>
                <a:gd name="connsiteX1" fmla="*/ 6922133 w 6922133"/>
                <a:gd name="connsiteY1" fmla="*/ 0 h 1425844"/>
                <a:gd name="connsiteX2" fmla="*/ 6922133 w 6922133"/>
                <a:gd name="connsiteY2" fmla="*/ 1425844 h 1425844"/>
                <a:gd name="connsiteX3" fmla="*/ 0 w 6922133"/>
                <a:gd name="connsiteY3" fmla="*/ 1425844 h 1425844"/>
                <a:gd name="connsiteX4" fmla="*/ 228836 w 6922133"/>
                <a:gd name="connsiteY4" fmla="*/ 7749 h 1425844"/>
                <a:gd name="connsiteX0" fmla="*/ 0 w 7143196"/>
                <a:gd name="connsiteY0" fmla="*/ 47565 h 1425844"/>
                <a:gd name="connsiteX1" fmla="*/ 7143196 w 7143196"/>
                <a:gd name="connsiteY1" fmla="*/ 0 h 1425844"/>
                <a:gd name="connsiteX2" fmla="*/ 7143196 w 7143196"/>
                <a:gd name="connsiteY2" fmla="*/ 1425844 h 1425844"/>
                <a:gd name="connsiteX3" fmla="*/ 221063 w 7143196"/>
                <a:gd name="connsiteY3" fmla="*/ 1425844 h 1425844"/>
                <a:gd name="connsiteX4" fmla="*/ 0 w 7143196"/>
                <a:gd name="connsiteY4" fmla="*/ 47565 h 1425844"/>
                <a:gd name="connsiteX0" fmla="*/ 0 w 7332628"/>
                <a:gd name="connsiteY0" fmla="*/ 15711 h 1425844"/>
                <a:gd name="connsiteX1" fmla="*/ 7332628 w 7332628"/>
                <a:gd name="connsiteY1" fmla="*/ 0 h 1425844"/>
                <a:gd name="connsiteX2" fmla="*/ 7332628 w 7332628"/>
                <a:gd name="connsiteY2" fmla="*/ 1425844 h 1425844"/>
                <a:gd name="connsiteX3" fmla="*/ 410495 w 7332628"/>
                <a:gd name="connsiteY3" fmla="*/ 1425844 h 1425844"/>
                <a:gd name="connsiteX4" fmla="*/ 0 w 7332628"/>
                <a:gd name="connsiteY4" fmla="*/ 15711 h 1425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32628" h="1425844">
                  <a:moveTo>
                    <a:pt x="0" y="15711"/>
                  </a:moveTo>
                  <a:lnTo>
                    <a:pt x="7332628" y="0"/>
                  </a:lnTo>
                  <a:lnTo>
                    <a:pt x="7332628" y="1425844"/>
                  </a:lnTo>
                  <a:lnTo>
                    <a:pt x="410495" y="1425844"/>
                  </a:lnTo>
                  <a:lnTo>
                    <a:pt x="0" y="15711"/>
                  </a:lnTo>
                  <a:close/>
                </a:path>
              </a:pathLst>
            </a:custGeom>
            <a:solidFill>
              <a:srgbClr val="046A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7"/>
            <p:cNvSpPr/>
            <p:nvPr/>
          </p:nvSpPr>
          <p:spPr>
            <a:xfrm>
              <a:off x="-1" y="6166096"/>
              <a:ext cx="2283948" cy="691903"/>
            </a:xfrm>
            <a:custGeom>
              <a:avLst/>
              <a:gdLst>
                <a:gd name="connsiteX0" fmla="*/ 0 w 2626963"/>
                <a:gd name="connsiteY0" fmla="*/ 0 h 1425844"/>
                <a:gd name="connsiteX1" fmla="*/ 2626963 w 2626963"/>
                <a:gd name="connsiteY1" fmla="*/ 0 h 1425844"/>
                <a:gd name="connsiteX2" fmla="*/ 2626963 w 2626963"/>
                <a:gd name="connsiteY2" fmla="*/ 1425844 h 1425844"/>
                <a:gd name="connsiteX3" fmla="*/ 0 w 2626963"/>
                <a:gd name="connsiteY3" fmla="*/ 1425844 h 1425844"/>
                <a:gd name="connsiteX4" fmla="*/ 0 w 2626963"/>
                <a:gd name="connsiteY4" fmla="*/ 0 h 1425844"/>
                <a:gd name="connsiteX0" fmla="*/ 0 w 2626963"/>
                <a:gd name="connsiteY0" fmla="*/ 7749 h 1433593"/>
                <a:gd name="connsiteX1" fmla="*/ 1952786 w 2626963"/>
                <a:gd name="connsiteY1" fmla="*/ 0 h 1433593"/>
                <a:gd name="connsiteX2" fmla="*/ 2626963 w 2626963"/>
                <a:gd name="connsiteY2" fmla="*/ 1433593 h 1433593"/>
                <a:gd name="connsiteX3" fmla="*/ 0 w 2626963"/>
                <a:gd name="connsiteY3" fmla="*/ 1433593 h 1433593"/>
                <a:gd name="connsiteX4" fmla="*/ 0 w 2626963"/>
                <a:gd name="connsiteY4" fmla="*/ 7749 h 1433593"/>
                <a:gd name="connsiteX0" fmla="*/ 0 w 2626963"/>
                <a:gd name="connsiteY0" fmla="*/ 7749 h 1433593"/>
                <a:gd name="connsiteX1" fmla="*/ 2433234 w 2626963"/>
                <a:gd name="connsiteY1" fmla="*/ 0 h 1433593"/>
                <a:gd name="connsiteX2" fmla="*/ 2626963 w 2626963"/>
                <a:gd name="connsiteY2" fmla="*/ 1433593 h 1433593"/>
                <a:gd name="connsiteX3" fmla="*/ 0 w 2626963"/>
                <a:gd name="connsiteY3" fmla="*/ 1433593 h 1433593"/>
                <a:gd name="connsiteX4" fmla="*/ 0 w 2626963"/>
                <a:gd name="connsiteY4" fmla="*/ 7749 h 1433593"/>
                <a:gd name="connsiteX0" fmla="*/ 0 w 2433234"/>
                <a:gd name="connsiteY0" fmla="*/ 7749 h 1433593"/>
                <a:gd name="connsiteX1" fmla="*/ 2433234 w 2433234"/>
                <a:gd name="connsiteY1" fmla="*/ 0 h 1433593"/>
                <a:gd name="connsiteX2" fmla="*/ 1890793 w 2433234"/>
                <a:gd name="connsiteY2" fmla="*/ 1425844 h 1433593"/>
                <a:gd name="connsiteX3" fmla="*/ 0 w 2433234"/>
                <a:gd name="connsiteY3" fmla="*/ 1433593 h 1433593"/>
                <a:gd name="connsiteX4" fmla="*/ 0 w 2433234"/>
                <a:gd name="connsiteY4" fmla="*/ 7749 h 1433593"/>
                <a:gd name="connsiteX0" fmla="*/ 0 w 2433234"/>
                <a:gd name="connsiteY0" fmla="*/ 7749 h 1433593"/>
                <a:gd name="connsiteX1" fmla="*/ 2433234 w 2433234"/>
                <a:gd name="connsiteY1" fmla="*/ 0 h 1433593"/>
                <a:gd name="connsiteX2" fmla="*/ 1859796 w 2433234"/>
                <a:gd name="connsiteY2" fmla="*/ 1433593 h 1433593"/>
                <a:gd name="connsiteX3" fmla="*/ 0 w 2433234"/>
                <a:gd name="connsiteY3" fmla="*/ 1433593 h 1433593"/>
                <a:gd name="connsiteX4" fmla="*/ 0 w 2433234"/>
                <a:gd name="connsiteY4" fmla="*/ 7749 h 1433593"/>
                <a:gd name="connsiteX0" fmla="*/ 0 w 2433234"/>
                <a:gd name="connsiteY0" fmla="*/ 7749 h 1433593"/>
                <a:gd name="connsiteX1" fmla="*/ 2433234 w 2433234"/>
                <a:gd name="connsiteY1" fmla="*/ 0 h 1433593"/>
                <a:gd name="connsiteX2" fmla="*/ 1883044 w 2433234"/>
                <a:gd name="connsiteY2" fmla="*/ 1433593 h 1433593"/>
                <a:gd name="connsiteX3" fmla="*/ 0 w 2433234"/>
                <a:gd name="connsiteY3" fmla="*/ 1433593 h 1433593"/>
                <a:gd name="connsiteX4" fmla="*/ 0 w 2433234"/>
                <a:gd name="connsiteY4" fmla="*/ 7749 h 1433593"/>
                <a:gd name="connsiteX0" fmla="*/ 0 w 2456481"/>
                <a:gd name="connsiteY0" fmla="*/ 0 h 1425844"/>
                <a:gd name="connsiteX1" fmla="*/ 2456481 w 2456481"/>
                <a:gd name="connsiteY1" fmla="*/ 0 h 1425844"/>
                <a:gd name="connsiteX2" fmla="*/ 1883044 w 2456481"/>
                <a:gd name="connsiteY2" fmla="*/ 1425844 h 1425844"/>
                <a:gd name="connsiteX3" fmla="*/ 0 w 2456481"/>
                <a:gd name="connsiteY3" fmla="*/ 1425844 h 1425844"/>
                <a:gd name="connsiteX4" fmla="*/ 0 w 2456481"/>
                <a:gd name="connsiteY4" fmla="*/ 0 h 1425844"/>
                <a:gd name="connsiteX0" fmla="*/ 0 w 2668769"/>
                <a:gd name="connsiteY0" fmla="*/ 0 h 1425844"/>
                <a:gd name="connsiteX1" fmla="*/ 2668769 w 2668769"/>
                <a:gd name="connsiteY1" fmla="*/ 0 h 1425844"/>
                <a:gd name="connsiteX2" fmla="*/ 1883044 w 2668769"/>
                <a:gd name="connsiteY2" fmla="*/ 1425844 h 1425844"/>
                <a:gd name="connsiteX3" fmla="*/ 0 w 2668769"/>
                <a:gd name="connsiteY3" fmla="*/ 1425844 h 1425844"/>
                <a:gd name="connsiteX4" fmla="*/ 0 w 2668769"/>
                <a:gd name="connsiteY4" fmla="*/ 0 h 1425844"/>
                <a:gd name="connsiteX0" fmla="*/ 0 w 2668769"/>
                <a:gd name="connsiteY0" fmla="*/ 0 h 1425844"/>
                <a:gd name="connsiteX1" fmla="*/ 2668769 w 2668769"/>
                <a:gd name="connsiteY1" fmla="*/ 0 h 1425844"/>
                <a:gd name="connsiteX2" fmla="*/ 1923480 w 2668769"/>
                <a:gd name="connsiteY2" fmla="*/ 1418095 h 1425844"/>
                <a:gd name="connsiteX3" fmla="*/ 0 w 2668769"/>
                <a:gd name="connsiteY3" fmla="*/ 1425844 h 1425844"/>
                <a:gd name="connsiteX4" fmla="*/ 0 w 2668769"/>
                <a:gd name="connsiteY4" fmla="*/ 0 h 1425844"/>
                <a:gd name="connsiteX0" fmla="*/ 0 w 2668769"/>
                <a:gd name="connsiteY0" fmla="*/ 0 h 1425844"/>
                <a:gd name="connsiteX1" fmla="*/ 2668769 w 2668769"/>
                <a:gd name="connsiteY1" fmla="*/ 0 h 1425844"/>
                <a:gd name="connsiteX2" fmla="*/ 2471303 w 2668769"/>
                <a:gd name="connsiteY2" fmla="*/ 1418096 h 1425844"/>
                <a:gd name="connsiteX3" fmla="*/ 0 w 2668769"/>
                <a:gd name="connsiteY3" fmla="*/ 1425844 h 1425844"/>
                <a:gd name="connsiteX4" fmla="*/ 0 w 2668769"/>
                <a:gd name="connsiteY4" fmla="*/ 0 h 1425844"/>
                <a:gd name="connsiteX0" fmla="*/ 0 w 2726871"/>
                <a:gd name="connsiteY0" fmla="*/ 0 h 1425844"/>
                <a:gd name="connsiteX1" fmla="*/ 2726871 w 2726871"/>
                <a:gd name="connsiteY1" fmla="*/ 39927 h 1425844"/>
                <a:gd name="connsiteX2" fmla="*/ 2471303 w 2726871"/>
                <a:gd name="connsiteY2" fmla="*/ 1418096 h 1425844"/>
                <a:gd name="connsiteX3" fmla="*/ 0 w 2726871"/>
                <a:gd name="connsiteY3" fmla="*/ 1425844 h 1425844"/>
                <a:gd name="connsiteX4" fmla="*/ 0 w 2726871"/>
                <a:gd name="connsiteY4" fmla="*/ 0 h 1425844"/>
                <a:gd name="connsiteX0" fmla="*/ 0 w 2701970"/>
                <a:gd name="connsiteY0" fmla="*/ 0 h 1425844"/>
                <a:gd name="connsiteX1" fmla="*/ 2701970 w 2701970"/>
                <a:gd name="connsiteY1" fmla="*/ 39927 h 1425844"/>
                <a:gd name="connsiteX2" fmla="*/ 2471303 w 2701970"/>
                <a:gd name="connsiteY2" fmla="*/ 1418096 h 1425844"/>
                <a:gd name="connsiteX3" fmla="*/ 0 w 2701970"/>
                <a:gd name="connsiteY3" fmla="*/ 1425844 h 1425844"/>
                <a:gd name="connsiteX4" fmla="*/ 0 w 2701970"/>
                <a:gd name="connsiteY4" fmla="*/ 0 h 1425844"/>
                <a:gd name="connsiteX0" fmla="*/ 0 w 2471303"/>
                <a:gd name="connsiteY0" fmla="*/ 0 h 1425844"/>
                <a:gd name="connsiteX1" fmla="*/ 2237150 w 2471303"/>
                <a:gd name="connsiteY1" fmla="*/ 39927 h 1425844"/>
                <a:gd name="connsiteX2" fmla="*/ 2471303 w 2471303"/>
                <a:gd name="connsiteY2" fmla="*/ 1418096 h 1425844"/>
                <a:gd name="connsiteX3" fmla="*/ 0 w 2471303"/>
                <a:gd name="connsiteY3" fmla="*/ 1425844 h 1425844"/>
                <a:gd name="connsiteX4" fmla="*/ 0 w 2471303"/>
                <a:gd name="connsiteY4" fmla="*/ 0 h 1425844"/>
                <a:gd name="connsiteX0" fmla="*/ 0 w 2471303"/>
                <a:gd name="connsiteY0" fmla="*/ 0 h 1425844"/>
                <a:gd name="connsiteX1" fmla="*/ 2062843 w 2471303"/>
                <a:gd name="connsiteY1" fmla="*/ 39927 h 1425844"/>
                <a:gd name="connsiteX2" fmla="*/ 2471303 w 2471303"/>
                <a:gd name="connsiteY2" fmla="*/ 1418096 h 1425844"/>
                <a:gd name="connsiteX3" fmla="*/ 0 w 2471303"/>
                <a:gd name="connsiteY3" fmla="*/ 1425844 h 1425844"/>
                <a:gd name="connsiteX4" fmla="*/ 0 w 2471303"/>
                <a:gd name="connsiteY4" fmla="*/ 0 h 1425844"/>
                <a:gd name="connsiteX0" fmla="*/ 0 w 2471303"/>
                <a:gd name="connsiteY0" fmla="*/ 0 h 1425844"/>
                <a:gd name="connsiteX1" fmla="*/ 2029641 w 2471303"/>
                <a:gd name="connsiteY1" fmla="*/ 23958 h 1425844"/>
                <a:gd name="connsiteX2" fmla="*/ 2471303 w 2471303"/>
                <a:gd name="connsiteY2" fmla="*/ 1418096 h 1425844"/>
                <a:gd name="connsiteX3" fmla="*/ 0 w 2471303"/>
                <a:gd name="connsiteY3" fmla="*/ 1425844 h 1425844"/>
                <a:gd name="connsiteX4" fmla="*/ 0 w 2471303"/>
                <a:gd name="connsiteY4" fmla="*/ 0 h 1425844"/>
                <a:gd name="connsiteX0" fmla="*/ 0 w 2446402"/>
                <a:gd name="connsiteY0" fmla="*/ 0 h 1425844"/>
                <a:gd name="connsiteX1" fmla="*/ 2029641 w 2446402"/>
                <a:gd name="connsiteY1" fmla="*/ 23958 h 1425844"/>
                <a:gd name="connsiteX2" fmla="*/ 2446402 w 2446402"/>
                <a:gd name="connsiteY2" fmla="*/ 1418096 h 1425844"/>
                <a:gd name="connsiteX3" fmla="*/ 0 w 2446402"/>
                <a:gd name="connsiteY3" fmla="*/ 1425844 h 1425844"/>
                <a:gd name="connsiteX4" fmla="*/ 0 w 2446402"/>
                <a:gd name="connsiteY4" fmla="*/ 0 h 1425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6402" h="1425844">
                  <a:moveTo>
                    <a:pt x="0" y="0"/>
                  </a:moveTo>
                  <a:lnTo>
                    <a:pt x="2029641" y="23958"/>
                  </a:lnTo>
                  <a:lnTo>
                    <a:pt x="2446402" y="1418096"/>
                  </a:lnTo>
                  <a:lnTo>
                    <a:pt x="0" y="14258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61" y="6304011"/>
            <a:ext cx="1173126" cy="49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069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720672"/>
            <a:ext cx="2949178" cy="130960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05173"/>
            <a:ext cx="4629150" cy="515587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45776"/>
            <a:ext cx="2949178" cy="38232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120D2-3948-4F8F-BE5D-E7E7D97880B2}" type="datetime4">
              <a:rPr lang="en-US" smtClean="0"/>
              <a:pPr/>
              <a:t>November 15, 2018</a:t>
            </a:fld>
            <a:endParaRPr lang="en-US" dirty="0" err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-1" y="6207071"/>
            <a:ext cx="9144001" cy="697423"/>
            <a:chOff x="-1" y="6160576"/>
            <a:chExt cx="9144001" cy="697423"/>
          </a:xfrm>
        </p:grpSpPr>
        <p:sp>
          <p:nvSpPr>
            <p:cNvPr id="17" name="Rectangle 8"/>
            <p:cNvSpPr/>
            <p:nvPr/>
          </p:nvSpPr>
          <p:spPr>
            <a:xfrm>
              <a:off x="1944978" y="6160576"/>
              <a:ext cx="7199022" cy="693743"/>
            </a:xfrm>
            <a:custGeom>
              <a:avLst/>
              <a:gdLst>
                <a:gd name="connsiteX0" fmla="*/ 0 w 9144000"/>
                <a:gd name="connsiteY0" fmla="*/ 0 h 1425844"/>
                <a:gd name="connsiteX1" fmla="*/ 9144000 w 9144000"/>
                <a:gd name="connsiteY1" fmla="*/ 0 h 1425844"/>
                <a:gd name="connsiteX2" fmla="*/ 9144000 w 9144000"/>
                <a:gd name="connsiteY2" fmla="*/ 1425844 h 1425844"/>
                <a:gd name="connsiteX3" fmla="*/ 0 w 9144000"/>
                <a:gd name="connsiteY3" fmla="*/ 1425844 h 1425844"/>
                <a:gd name="connsiteX4" fmla="*/ 0 w 9144000"/>
                <a:gd name="connsiteY4" fmla="*/ 0 h 1425844"/>
                <a:gd name="connsiteX0" fmla="*/ 2487478 w 9144000"/>
                <a:gd name="connsiteY0" fmla="*/ 0 h 1425844"/>
                <a:gd name="connsiteX1" fmla="*/ 9144000 w 9144000"/>
                <a:gd name="connsiteY1" fmla="*/ 0 h 1425844"/>
                <a:gd name="connsiteX2" fmla="*/ 9144000 w 9144000"/>
                <a:gd name="connsiteY2" fmla="*/ 1425844 h 1425844"/>
                <a:gd name="connsiteX3" fmla="*/ 0 w 9144000"/>
                <a:gd name="connsiteY3" fmla="*/ 1425844 h 1425844"/>
                <a:gd name="connsiteX4" fmla="*/ 2487478 w 9144000"/>
                <a:gd name="connsiteY4" fmla="*/ 0 h 1425844"/>
                <a:gd name="connsiteX0" fmla="*/ 573437 w 7229959"/>
                <a:gd name="connsiteY0" fmla="*/ 0 h 1425844"/>
                <a:gd name="connsiteX1" fmla="*/ 7229959 w 7229959"/>
                <a:gd name="connsiteY1" fmla="*/ 0 h 1425844"/>
                <a:gd name="connsiteX2" fmla="*/ 7229959 w 7229959"/>
                <a:gd name="connsiteY2" fmla="*/ 1425844 h 1425844"/>
                <a:gd name="connsiteX3" fmla="*/ 0 w 7229959"/>
                <a:gd name="connsiteY3" fmla="*/ 1425844 h 1425844"/>
                <a:gd name="connsiteX4" fmla="*/ 573437 w 7229959"/>
                <a:gd name="connsiteY4" fmla="*/ 0 h 1425844"/>
                <a:gd name="connsiteX0" fmla="*/ 536662 w 7229959"/>
                <a:gd name="connsiteY0" fmla="*/ 7749 h 1425844"/>
                <a:gd name="connsiteX1" fmla="*/ 7229959 w 7229959"/>
                <a:gd name="connsiteY1" fmla="*/ 0 h 1425844"/>
                <a:gd name="connsiteX2" fmla="*/ 7229959 w 7229959"/>
                <a:gd name="connsiteY2" fmla="*/ 1425844 h 1425844"/>
                <a:gd name="connsiteX3" fmla="*/ 0 w 7229959"/>
                <a:gd name="connsiteY3" fmla="*/ 1425844 h 1425844"/>
                <a:gd name="connsiteX4" fmla="*/ 536662 w 7229959"/>
                <a:gd name="connsiteY4" fmla="*/ 7749 h 1425844"/>
                <a:gd name="connsiteX0" fmla="*/ 228836 w 6922133"/>
                <a:gd name="connsiteY0" fmla="*/ 7749 h 1425844"/>
                <a:gd name="connsiteX1" fmla="*/ 6922133 w 6922133"/>
                <a:gd name="connsiteY1" fmla="*/ 0 h 1425844"/>
                <a:gd name="connsiteX2" fmla="*/ 6922133 w 6922133"/>
                <a:gd name="connsiteY2" fmla="*/ 1425844 h 1425844"/>
                <a:gd name="connsiteX3" fmla="*/ 0 w 6922133"/>
                <a:gd name="connsiteY3" fmla="*/ 1425844 h 1425844"/>
                <a:gd name="connsiteX4" fmla="*/ 228836 w 6922133"/>
                <a:gd name="connsiteY4" fmla="*/ 7749 h 1425844"/>
                <a:gd name="connsiteX0" fmla="*/ 0 w 7143196"/>
                <a:gd name="connsiteY0" fmla="*/ 47565 h 1425844"/>
                <a:gd name="connsiteX1" fmla="*/ 7143196 w 7143196"/>
                <a:gd name="connsiteY1" fmla="*/ 0 h 1425844"/>
                <a:gd name="connsiteX2" fmla="*/ 7143196 w 7143196"/>
                <a:gd name="connsiteY2" fmla="*/ 1425844 h 1425844"/>
                <a:gd name="connsiteX3" fmla="*/ 221063 w 7143196"/>
                <a:gd name="connsiteY3" fmla="*/ 1425844 h 1425844"/>
                <a:gd name="connsiteX4" fmla="*/ 0 w 7143196"/>
                <a:gd name="connsiteY4" fmla="*/ 47565 h 1425844"/>
                <a:gd name="connsiteX0" fmla="*/ 0 w 7332628"/>
                <a:gd name="connsiteY0" fmla="*/ 15711 h 1425844"/>
                <a:gd name="connsiteX1" fmla="*/ 7332628 w 7332628"/>
                <a:gd name="connsiteY1" fmla="*/ 0 h 1425844"/>
                <a:gd name="connsiteX2" fmla="*/ 7332628 w 7332628"/>
                <a:gd name="connsiteY2" fmla="*/ 1425844 h 1425844"/>
                <a:gd name="connsiteX3" fmla="*/ 410495 w 7332628"/>
                <a:gd name="connsiteY3" fmla="*/ 1425844 h 1425844"/>
                <a:gd name="connsiteX4" fmla="*/ 0 w 7332628"/>
                <a:gd name="connsiteY4" fmla="*/ 15711 h 1425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32628" h="1425844">
                  <a:moveTo>
                    <a:pt x="0" y="15711"/>
                  </a:moveTo>
                  <a:lnTo>
                    <a:pt x="7332628" y="0"/>
                  </a:lnTo>
                  <a:lnTo>
                    <a:pt x="7332628" y="1425844"/>
                  </a:lnTo>
                  <a:lnTo>
                    <a:pt x="410495" y="1425844"/>
                  </a:lnTo>
                  <a:lnTo>
                    <a:pt x="0" y="15711"/>
                  </a:lnTo>
                  <a:close/>
                </a:path>
              </a:pathLst>
            </a:custGeom>
            <a:solidFill>
              <a:srgbClr val="046A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-1" y="6166096"/>
              <a:ext cx="2283948" cy="691903"/>
            </a:xfrm>
            <a:custGeom>
              <a:avLst/>
              <a:gdLst>
                <a:gd name="connsiteX0" fmla="*/ 0 w 2626963"/>
                <a:gd name="connsiteY0" fmla="*/ 0 h 1425844"/>
                <a:gd name="connsiteX1" fmla="*/ 2626963 w 2626963"/>
                <a:gd name="connsiteY1" fmla="*/ 0 h 1425844"/>
                <a:gd name="connsiteX2" fmla="*/ 2626963 w 2626963"/>
                <a:gd name="connsiteY2" fmla="*/ 1425844 h 1425844"/>
                <a:gd name="connsiteX3" fmla="*/ 0 w 2626963"/>
                <a:gd name="connsiteY3" fmla="*/ 1425844 h 1425844"/>
                <a:gd name="connsiteX4" fmla="*/ 0 w 2626963"/>
                <a:gd name="connsiteY4" fmla="*/ 0 h 1425844"/>
                <a:gd name="connsiteX0" fmla="*/ 0 w 2626963"/>
                <a:gd name="connsiteY0" fmla="*/ 7749 h 1433593"/>
                <a:gd name="connsiteX1" fmla="*/ 1952786 w 2626963"/>
                <a:gd name="connsiteY1" fmla="*/ 0 h 1433593"/>
                <a:gd name="connsiteX2" fmla="*/ 2626963 w 2626963"/>
                <a:gd name="connsiteY2" fmla="*/ 1433593 h 1433593"/>
                <a:gd name="connsiteX3" fmla="*/ 0 w 2626963"/>
                <a:gd name="connsiteY3" fmla="*/ 1433593 h 1433593"/>
                <a:gd name="connsiteX4" fmla="*/ 0 w 2626963"/>
                <a:gd name="connsiteY4" fmla="*/ 7749 h 1433593"/>
                <a:gd name="connsiteX0" fmla="*/ 0 w 2626963"/>
                <a:gd name="connsiteY0" fmla="*/ 7749 h 1433593"/>
                <a:gd name="connsiteX1" fmla="*/ 2433234 w 2626963"/>
                <a:gd name="connsiteY1" fmla="*/ 0 h 1433593"/>
                <a:gd name="connsiteX2" fmla="*/ 2626963 w 2626963"/>
                <a:gd name="connsiteY2" fmla="*/ 1433593 h 1433593"/>
                <a:gd name="connsiteX3" fmla="*/ 0 w 2626963"/>
                <a:gd name="connsiteY3" fmla="*/ 1433593 h 1433593"/>
                <a:gd name="connsiteX4" fmla="*/ 0 w 2626963"/>
                <a:gd name="connsiteY4" fmla="*/ 7749 h 1433593"/>
                <a:gd name="connsiteX0" fmla="*/ 0 w 2433234"/>
                <a:gd name="connsiteY0" fmla="*/ 7749 h 1433593"/>
                <a:gd name="connsiteX1" fmla="*/ 2433234 w 2433234"/>
                <a:gd name="connsiteY1" fmla="*/ 0 h 1433593"/>
                <a:gd name="connsiteX2" fmla="*/ 1890793 w 2433234"/>
                <a:gd name="connsiteY2" fmla="*/ 1425844 h 1433593"/>
                <a:gd name="connsiteX3" fmla="*/ 0 w 2433234"/>
                <a:gd name="connsiteY3" fmla="*/ 1433593 h 1433593"/>
                <a:gd name="connsiteX4" fmla="*/ 0 w 2433234"/>
                <a:gd name="connsiteY4" fmla="*/ 7749 h 1433593"/>
                <a:gd name="connsiteX0" fmla="*/ 0 w 2433234"/>
                <a:gd name="connsiteY0" fmla="*/ 7749 h 1433593"/>
                <a:gd name="connsiteX1" fmla="*/ 2433234 w 2433234"/>
                <a:gd name="connsiteY1" fmla="*/ 0 h 1433593"/>
                <a:gd name="connsiteX2" fmla="*/ 1859796 w 2433234"/>
                <a:gd name="connsiteY2" fmla="*/ 1433593 h 1433593"/>
                <a:gd name="connsiteX3" fmla="*/ 0 w 2433234"/>
                <a:gd name="connsiteY3" fmla="*/ 1433593 h 1433593"/>
                <a:gd name="connsiteX4" fmla="*/ 0 w 2433234"/>
                <a:gd name="connsiteY4" fmla="*/ 7749 h 1433593"/>
                <a:gd name="connsiteX0" fmla="*/ 0 w 2433234"/>
                <a:gd name="connsiteY0" fmla="*/ 7749 h 1433593"/>
                <a:gd name="connsiteX1" fmla="*/ 2433234 w 2433234"/>
                <a:gd name="connsiteY1" fmla="*/ 0 h 1433593"/>
                <a:gd name="connsiteX2" fmla="*/ 1883044 w 2433234"/>
                <a:gd name="connsiteY2" fmla="*/ 1433593 h 1433593"/>
                <a:gd name="connsiteX3" fmla="*/ 0 w 2433234"/>
                <a:gd name="connsiteY3" fmla="*/ 1433593 h 1433593"/>
                <a:gd name="connsiteX4" fmla="*/ 0 w 2433234"/>
                <a:gd name="connsiteY4" fmla="*/ 7749 h 1433593"/>
                <a:gd name="connsiteX0" fmla="*/ 0 w 2456481"/>
                <a:gd name="connsiteY0" fmla="*/ 0 h 1425844"/>
                <a:gd name="connsiteX1" fmla="*/ 2456481 w 2456481"/>
                <a:gd name="connsiteY1" fmla="*/ 0 h 1425844"/>
                <a:gd name="connsiteX2" fmla="*/ 1883044 w 2456481"/>
                <a:gd name="connsiteY2" fmla="*/ 1425844 h 1425844"/>
                <a:gd name="connsiteX3" fmla="*/ 0 w 2456481"/>
                <a:gd name="connsiteY3" fmla="*/ 1425844 h 1425844"/>
                <a:gd name="connsiteX4" fmla="*/ 0 w 2456481"/>
                <a:gd name="connsiteY4" fmla="*/ 0 h 1425844"/>
                <a:gd name="connsiteX0" fmla="*/ 0 w 2668769"/>
                <a:gd name="connsiteY0" fmla="*/ 0 h 1425844"/>
                <a:gd name="connsiteX1" fmla="*/ 2668769 w 2668769"/>
                <a:gd name="connsiteY1" fmla="*/ 0 h 1425844"/>
                <a:gd name="connsiteX2" fmla="*/ 1883044 w 2668769"/>
                <a:gd name="connsiteY2" fmla="*/ 1425844 h 1425844"/>
                <a:gd name="connsiteX3" fmla="*/ 0 w 2668769"/>
                <a:gd name="connsiteY3" fmla="*/ 1425844 h 1425844"/>
                <a:gd name="connsiteX4" fmla="*/ 0 w 2668769"/>
                <a:gd name="connsiteY4" fmla="*/ 0 h 1425844"/>
                <a:gd name="connsiteX0" fmla="*/ 0 w 2668769"/>
                <a:gd name="connsiteY0" fmla="*/ 0 h 1425844"/>
                <a:gd name="connsiteX1" fmla="*/ 2668769 w 2668769"/>
                <a:gd name="connsiteY1" fmla="*/ 0 h 1425844"/>
                <a:gd name="connsiteX2" fmla="*/ 1923480 w 2668769"/>
                <a:gd name="connsiteY2" fmla="*/ 1418095 h 1425844"/>
                <a:gd name="connsiteX3" fmla="*/ 0 w 2668769"/>
                <a:gd name="connsiteY3" fmla="*/ 1425844 h 1425844"/>
                <a:gd name="connsiteX4" fmla="*/ 0 w 2668769"/>
                <a:gd name="connsiteY4" fmla="*/ 0 h 1425844"/>
                <a:gd name="connsiteX0" fmla="*/ 0 w 2668769"/>
                <a:gd name="connsiteY0" fmla="*/ 0 h 1425844"/>
                <a:gd name="connsiteX1" fmla="*/ 2668769 w 2668769"/>
                <a:gd name="connsiteY1" fmla="*/ 0 h 1425844"/>
                <a:gd name="connsiteX2" fmla="*/ 2471303 w 2668769"/>
                <a:gd name="connsiteY2" fmla="*/ 1418096 h 1425844"/>
                <a:gd name="connsiteX3" fmla="*/ 0 w 2668769"/>
                <a:gd name="connsiteY3" fmla="*/ 1425844 h 1425844"/>
                <a:gd name="connsiteX4" fmla="*/ 0 w 2668769"/>
                <a:gd name="connsiteY4" fmla="*/ 0 h 1425844"/>
                <a:gd name="connsiteX0" fmla="*/ 0 w 2726871"/>
                <a:gd name="connsiteY0" fmla="*/ 0 h 1425844"/>
                <a:gd name="connsiteX1" fmla="*/ 2726871 w 2726871"/>
                <a:gd name="connsiteY1" fmla="*/ 39927 h 1425844"/>
                <a:gd name="connsiteX2" fmla="*/ 2471303 w 2726871"/>
                <a:gd name="connsiteY2" fmla="*/ 1418096 h 1425844"/>
                <a:gd name="connsiteX3" fmla="*/ 0 w 2726871"/>
                <a:gd name="connsiteY3" fmla="*/ 1425844 h 1425844"/>
                <a:gd name="connsiteX4" fmla="*/ 0 w 2726871"/>
                <a:gd name="connsiteY4" fmla="*/ 0 h 1425844"/>
                <a:gd name="connsiteX0" fmla="*/ 0 w 2701970"/>
                <a:gd name="connsiteY0" fmla="*/ 0 h 1425844"/>
                <a:gd name="connsiteX1" fmla="*/ 2701970 w 2701970"/>
                <a:gd name="connsiteY1" fmla="*/ 39927 h 1425844"/>
                <a:gd name="connsiteX2" fmla="*/ 2471303 w 2701970"/>
                <a:gd name="connsiteY2" fmla="*/ 1418096 h 1425844"/>
                <a:gd name="connsiteX3" fmla="*/ 0 w 2701970"/>
                <a:gd name="connsiteY3" fmla="*/ 1425844 h 1425844"/>
                <a:gd name="connsiteX4" fmla="*/ 0 w 2701970"/>
                <a:gd name="connsiteY4" fmla="*/ 0 h 1425844"/>
                <a:gd name="connsiteX0" fmla="*/ 0 w 2471303"/>
                <a:gd name="connsiteY0" fmla="*/ 0 h 1425844"/>
                <a:gd name="connsiteX1" fmla="*/ 2237150 w 2471303"/>
                <a:gd name="connsiteY1" fmla="*/ 39927 h 1425844"/>
                <a:gd name="connsiteX2" fmla="*/ 2471303 w 2471303"/>
                <a:gd name="connsiteY2" fmla="*/ 1418096 h 1425844"/>
                <a:gd name="connsiteX3" fmla="*/ 0 w 2471303"/>
                <a:gd name="connsiteY3" fmla="*/ 1425844 h 1425844"/>
                <a:gd name="connsiteX4" fmla="*/ 0 w 2471303"/>
                <a:gd name="connsiteY4" fmla="*/ 0 h 1425844"/>
                <a:gd name="connsiteX0" fmla="*/ 0 w 2471303"/>
                <a:gd name="connsiteY0" fmla="*/ 0 h 1425844"/>
                <a:gd name="connsiteX1" fmla="*/ 2062843 w 2471303"/>
                <a:gd name="connsiteY1" fmla="*/ 39927 h 1425844"/>
                <a:gd name="connsiteX2" fmla="*/ 2471303 w 2471303"/>
                <a:gd name="connsiteY2" fmla="*/ 1418096 h 1425844"/>
                <a:gd name="connsiteX3" fmla="*/ 0 w 2471303"/>
                <a:gd name="connsiteY3" fmla="*/ 1425844 h 1425844"/>
                <a:gd name="connsiteX4" fmla="*/ 0 w 2471303"/>
                <a:gd name="connsiteY4" fmla="*/ 0 h 1425844"/>
                <a:gd name="connsiteX0" fmla="*/ 0 w 2471303"/>
                <a:gd name="connsiteY0" fmla="*/ 0 h 1425844"/>
                <a:gd name="connsiteX1" fmla="*/ 2029641 w 2471303"/>
                <a:gd name="connsiteY1" fmla="*/ 23958 h 1425844"/>
                <a:gd name="connsiteX2" fmla="*/ 2471303 w 2471303"/>
                <a:gd name="connsiteY2" fmla="*/ 1418096 h 1425844"/>
                <a:gd name="connsiteX3" fmla="*/ 0 w 2471303"/>
                <a:gd name="connsiteY3" fmla="*/ 1425844 h 1425844"/>
                <a:gd name="connsiteX4" fmla="*/ 0 w 2471303"/>
                <a:gd name="connsiteY4" fmla="*/ 0 h 1425844"/>
                <a:gd name="connsiteX0" fmla="*/ 0 w 2446402"/>
                <a:gd name="connsiteY0" fmla="*/ 0 h 1425844"/>
                <a:gd name="connsiteX1" fmla="*/ 2029641 w 2446402"/>
                <a:gd name="connsiteY1" fmla="*/ 23958 h 1425844"/>
                <a:gd name="connsiteX2" fmla="*/ 2446402 w 2446402"/>
                <a:gd name="connsiteY2" fmla="*/ 1418096 h 1425844"/>
                <a:gd name="connsiteX3" fmla="*/ 0 w 2446402"/>
                <a:gd name="connsiteY3" fmla="*/ 1425844 h 1425844"/>
                <a:gd name="connsiteX4" fmla="*/ 0 w 2446402"/>
                <a:gd name="connsiteY4" fmla="*/ 0 h 1425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6402" h="1425844">
                  <a:moveTo>
                    <a:pt x="0" y="0"/>
                  </a:moveTo>
                  <a:lnTo>
                    <a:pt x="2029641" y="23958"/>
                  </a:lnTo>
                  <a:lnTo>
                    <a:pt x="2446402" y="1418096"/>
                  </a:lnTo>
                  <a:lnTo>
                    <a:pt x="0" y="14258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61" y="6304011"/>
            <a:ext cx="1173126" cy="49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396996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712923"/>
            <a:ext cx="2949178" cy="14103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689675"/>
            <a:ext cx="4629150" cy="5171376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131017"/>
            <a:ext cx="2949178" cy="377383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120D2-3948-4F8F-BE5D-E7E7D97880B2}" type="datetime4">
              <a:rPr lang="en-US" smtClean="0"/>
              <a:pPr/>
              <a:t>November 15, 2018</a:t>
            </a:fld>
            <a:endParaRPr lang="en-US" dirty="0" err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-1" y="6207071"/>
            <a:ext cx="9144001" cy="697423"/>
            <a:chOff x="-1" y="6160576"/>
            <a:chExt cx="9144001" cy="697423"/>
          </a:xfrm>
        </p:grpSpPr>
        <p:sp>
          <p:nvSpPr>
            <p:cNvPr id="14" name="Rectangle 8"/>
            <p:cNvSpPr/>
            <p:nvPr/>
          </p:nvSpPr>
          <p:spPr>
            <a:xfrm>
              <a:off x="1944978" y="6160576"/>
              <a:ext cx="7199022" cy="693743"/>
            </a:xfrm>
            <a:custGeom>
              <a:avLst/>
              <a:gdLst>
                <a:gd name="connsiteX0" fmla="*/ 0 w 9144000"/>
                <a:gd name="connsiteY0" fmla="*/ 0 h 1425844"/>
                <a:gd name="connsiteX1" fmla="*/ 9144000 w 9144000"/>
                <a:gd name="connsiteY1" fmla="*/ 0 h 1425844"/>
                <a:gd name="connsiteX2" fmla="*/ 9144000 w 9144000"/>
                <a:gd name="connsiteY2" fmla="*/ 1425844 h 1425844"/>
                <a:gd name="connsiteX3" fmla="*/ 0 w 9144000"/>
                <a:gd name="connsiteY3" fmla="*/ 1425844 h 1425844"/>
                <a:gd name="connsiteX4" fmla="*/ 0 w 9144000"/>
                <a:gd name="connsiteY4" fmla="*/ 0 h 1425844"/>
                <a:gd name="connsiteX0" fmla="*/ 2487478 w 9144000"/>
                <a:gd name="connsiteY0" fmla="*/ 0 h 1425844"/>
                <a:gd name="connsiteX1" fmla="*/ 9144000 w 9144000"/>
                <a:gd name="connsiteY1" fmla="*/ 0 h 1425844"/>
                <a:gd name="connsiteX2" fmla="*/ 9144000 w 9144000"/>
                <a:gd name="connsiteY2" fmla="*/ 1425844 h 1425844"/>
                <a:gd name="connsiteX3" fmla="*/ 0 w 9144000"/>
                <a:gd name="connsiteY3" fmla="*/ 1425844 h 1425844"/>
                <a:gd name="connsiteX4" fmla="*/ 2487478 w 9144000"/>
                <a:gd name="connsiteY4" fmla="*/ 0 h 1425844"/>
                <a:gd name="connsiteX0" fmla="*/ 573437 w 7229959"/>
                <a:gd name="connsiteY0" fmla="*/ 0 h 1425844"/>
                <a:gd name="connsiteX1" fmla="*/ 7229959 w 7229959"/>
                <a:gd name="connsiteY1" fmla="*/ 0 h 1425844"/>
                <a:gd name="connsiteX2" fmla="*/ 7229959 w 7229959"/>
                <a:gd name="connsiteY2" fmla="*/ 1425844 h 1425844"/>
                <a:gd name="connsiteX3" fmla="*/ 0 w 7229959"/>
                <a:gd name="connsiteY3" fmla="*/ 1425844 h 1425844"/>
                <a:gd name="connsiteX4" fmla="*/ 573437 w 7229959"/>
                <a:gd name="connsiteY4" fmla="*/ 0 h 1425844"/>
                <a:gd name="connsiteX0" fmla="*/ 536662 w 7229959"/>
                <a:gd name="connsiteY0" fmla="*/ 7749 h 1425844"/>
                <a:gd name="connsiteX1" fmla="*/ 7229959 w 7229959"/>
                <a:gd name="connsiteY1" fmla="*/ 0 h 1425844"/>
                <a:gd name="connsiteX2" fmla="*/ 7229959 w 7229959"/>
                <a:gd name="connsiteY2" fmla="*/ 1425844 h 1425844"/>
                <a:gd name="connsiteX3" fmla="*/ 0 w 7229959"/>
                <a:gd name="connsiteY3" fmla="*/ 1425844 h 1425844"/>
                <a:gd name="connsiteX4" fmla="*/ 536662 w 7229959"/>
                <a:gd name="connsiteY4" fmla="*/ 7749 h 1425844"/>
                <a:gd name="connsiteX0" fmla="*/ 228836 w 6922133"/>
                <a:gd name="connsiteY0" fmla="*/ 7749 h 1425844"/>
                <a:gd name="connsiteX1" fmla="*/ 6922133 w 6922133"/>
                <a:gd name="connsiteY1" fmla="*/ 0 h 1425844"/>
                <a:gd name="connsiteX2" fmla="*/ 6922133 w 6922133"/>
                <a:gd name="connsiteY2" fmla="*/ 1425844 h 1425844"/>
                <a:gd name="connsiteX3" fmla="*/ 0 w 6922133"/>
                <a:gd name="connsiteY3" fmla="*/ 1425844 h 1425844"/>
                <a:gd name="connsiteX4" fmla="*/ 228836 w 6922133"/>
                <a:gd name="connsiteY4" fmla="*/ 7749 h 1425844"/>
                <a:gd name="connsiteX0" fmla="*/ 0 w 7143196"/>
                <a:gd name="connsiteY0" fmla="*/ 47565 h 1425844"/>
                <a:gd name="connsiteX1" fmla="*/ 7143196 w 7143196"/>
                <a:gd name="connsiteY1" fmla="*/ 0 h 1425844"/>
                <a:gd name="connsiteX2" fmla="*/ 7143196 w 7143196"/>
                <a:gd name="connsiteY2" fmla="*/ 1425844 h 1425844"/>
                <a:gd name="connsiteX3" fmla="*/ 221063 w 7143196"/>
                <a:gd name="connsiteY3" fmla="*/ 1425844 h 1425844"/>
                <a:gd name="connsiteX4" fmla="*/ 0 w 7143196"/>
                <a:gd name="connsiteY4" fmla="*/ 47565 h 1425844"/>
                <a:gd name="connsiteX0" fmla="*/ 0 w 7332628"/>
                <a:gd name="connsiteY0" fmla="*/ 15711 h 1425844"/>
                <a:gd name="connsiteX1" fmla="*/ 7332628 w 7332628"/>
                <a:gd name="connsiteY1" fmla="*/ 0 h 1425844"/>
                <a:gd name="connsiteX2" fmla="*/ 7332628 w 7332628"/>
                <a:gd name="connsiteY2" fmla="*/ 1425844 h 1425844"/>
                <a:gd name="connsiteX3" fmla="*/ 410495 w 7332628"/>
                <a:gd name="connsiteY3" fmla="*/ 1425844 h 1425844"/>
                <a:gd name="connsiteX4" fmla="*/ 0 w 7332628"/>
                <a:gd name="connsiteY4" fmla="*/ 15711 h 1425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32628" h="1425844">
                  <a:moveTo>
                    <a:pt x="0" y="15711"/>
                  </a:moveTo>
                  <a:lnTo>
                    <a:pt x="7332628" y="0"/>
                  </a:lnTo>
                  <a:lnTo>
                    <a:pt x="7332628" y="1425844"/>
                  </a:lnTo>
                  <a:lnTo>
                    <a:pt x="410495" y="1425844"/>
                  </a:lnTo>
                  <a:lnTo>
                    <a:pt x="0" y="15711"/>
                  </a:lnTo>
                  <a:close/>
                </a:path>
              </a:pathLst>
            </a:custGeom>
            <a:solidFill>
              <a:srgbClr val="046A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7"/>
            <p:cNvSpPr/>
            <p:nvPr/>
          </p:nvSpPr>
          <p:spPr>
            <a:xfrm>
              <a:off x="-1" y="6166096"/>
              <a:ext cx="2283948" cy="691903"/>
            </a:xfrm>
            <a:custGeom>
              <a:avLst/>
              <a:gdLst>
                <a:gd name="connsiteX0" fmla="*/ 0 w 2626963"/>
                <a:gd name="connsiteY0" fmla="*/ 0 h 1425844"/>
                <a:gd name="connsiteX1" fmla="*/ 2626963 w 2626963"/>
                <a:gd name="connsiteY1" fmla="*/ 0 h 1425844"/>
                <a:gd name="connsiteX2" fmla="*/ 2626963 w 2626963"/>
                <a:gd name="connsiteY2" fmla="*/ 1425844 h 1425844"/>
                <a:gd name="connsiteX3" fmla="*/ 0 w 2626963"/>
                <a:gd name="connsiteY3" fmla="*/ 1425844 h 1425844"/>
                <a:gd name="connsiteX4" fmla="*/ 0 w 2626963"/>
                <a:gd name="connsiteY4" fmla="*/ 0 h 1425844"/>
                <a:gd name="connsiteX0" fmla="*/ 0 w 2626963"/>
                <a:gd name="connsiteY0" fmla="*/ 7749 h 1433593"/>
                <a:gd name="connsiteX1" fmla="*/ 1952786 w 2626963"/>
                <a:gd name="connsiteY1" fmla="*/ 0 h 1433593"/>
                <a:gd name="connsiteX2" fmla="*/ 2626963 w 2626963"/>
                <a:gd name="connsiteY2" fmla="*/ 1433593 h 1433593"/>
                <a:gd name="connsiteX3" fmla="*/ 0 w 2626963"/>
                <a:gd name="connsiteY3" fmla="*/ 1433593 h 1433593"/>
                <a:gd name="connsiteX4" fmla="*/ 0 w 2626963"/>
                <a:gd name="connsiteY4" fmla="*/ 7749 h 1433593"/>
                <a:gd name="connsiteX0" fmla="*/ 0 w 2626963"/>
                <a:gd name="connsiteY0" fmla="*/ 7749 h 1433593"/>
                <a:gd name="connsiteX1" fmla="*/ 2433234 w 2626963"/>
                <a:gd name="connsiteY1" fmla="*/ 0 h 1433593"/>
                <a:gd name="connsiteX2" fmla="*/ 2626963 w 2626963"/>
                <a:gd name="connsiteY2" fmla="*/ 1433593 h 1433593"/>
                <a:gd name="connsiteX3" fmla="*/ 0 w 2626963"/>
                <a:gd name="connsiteY3" fmla="*/ 1433593 h 1433593"/>
                <a:gd name="connsiteX4" fmla="*/ 0 w 2626963"/>
                <a:gd name="connsiteY4" fmla="*/ 7749 h 1433593"/>
                <a:gd name="connsiteX0" fmla="*/ 0 w 2433234"/>
                <a:gd name="connsiteY0" fmla="*/ 7749 h 1433593"/>
                <a:gd name="connsiteX1" fmla="*/ 2433234 w 2433234"/>
                <a:gd name="connsiteY1" fmla="*/ 0 h 1433593"/>
                <a:gd name="connsiteX2" fmla="*/ 1890793 w 2433234"/>
                <a:gd name="connsiteY2" fmla="*/ 1425844 h 1433593"/>
                <a:gd name="connsiteX3" fmla="*/ 0 w 2433234"/>
                <a:gd name="connsiteY3" fmla="*/ 1433593 h 1433593"/>
                <a:gd name="connsiteX4" fmla="*/ 0 w 2433234"/>
                <a:gd name="connsiteY4" fmla="*/ 7749 h 1433593"/>
                <a:gd name="connsiteX0" fmla="*/ 0 w 2433234"/>
                <a:gd name="connsiteY0" fmla="*/ 7749 h 1433593"/>
                <a:gd name="connsiteX1" fmla="*/ 2433234 w 2433234"/>
                <a:gd name="connsiteY1" fmla="*/ 0 h 1433593"/>
                <a:gd name="connsiteX2" fmla="*/ 1859796 w 2433234"/>
                <a:gd name="connsiteY2" fmla="*/ 1433593 h 1433593"/>
                <a:gd name="connsiteX3" fmla="*/ 0 w 2433234"/>
                <a:gd name="connsiteY3" fmla="*/ 1433593 h 1433593"/>
                <a:gd name="connsiteX4" fmla="*/ 0 w 2433234"/>
                <a:gd name="connsiteY4" fmla="*/ 7749 h 1433593"/>
                <a:gd name="connsiteX0" fmla="*/ 0 w 2433234"/>
                <a:gd name="connsiteY0" fmla="*/ 7749 h 1433593"/>
                <a:gd name="connsiteX1" fmla="*/ 2433234 w 2433234"/>
                <a:gd name="connsiteY1" fmla="*/ 0 h 1433593"/>
                <a:gd name="connsiteX2" fmla="*/ 1883044 w 2433234"/>
                <a:gd name="connsiteY2" fmla="*/ 1433593 h 1433593"/>
                <a:gd name="connsiteX3" fmla="*/ 0 w 2433234"/>
                <a:gd name="connsiteY3" fmla="*/ 1433593 h 1433593"/>
                <a:gd name="connsiteX4" fmla="*/ 0 w 2433234"/>
                <a:gd name="connsiteY4" fmla="*/ 7749 h 1433593"/>
                <a:gd name="connsiteX0" fmla="*/ 0 w 2456481"/>
                <a:gd name="connsiteY0" fmla="*/ 0 h 1425844"/>
                <a:gd name="connsiteX1" fmla="*/ 2456481 w 2456481"/>
                <a:gd name="connsiteY1" fmla="*/ 0 h 1425844"/>
                <a:gd name="connsiteX2" fmla="*/ 1883044 w 2456481"/>
                <a:gd name="connsiteY2" fmla="*/ 1425844 h 1425844"/>
                <a:gd name="connsiteX3" fmla="*/ 0 w 2456481"/>
                <a:gd name="connsiteY3" fmla="*/ 1425844 h 1425844"/>
                <a:gd name="connsiteX4" fmla="*/ 0 w 2456481"/>
                <a:gd name="connsiteY4" fmla="*/ 0 h 1425844"/>
                <a:gd name="connsiteX0" fmla="*/ 0 w 2668769"/>
                <a:gd name="connsiteY0" fmla="*/ 0 h 1425844"/>
                <a:gd name="connsiteX1" fmla="*/ 2668769 w 2668769"/>
                <a:gd name="connsiteY1" fmla="*/ 0 h 1425844"/>
                <a:gd name="connsiteX2" fmla="*/ 1883044 w 2668769"/>
                <a:gd name="connsiteY2" fmla="*/ 1425844 h 1425844"/>
                <a:gd name="connsiteX3" fmla="*/ 0 w 2668769"/>
                <a:gd name="connsiteY3" fmla="*/ 1425844 h 1425844"/>
                <a:gd name="connsiteX4" fmla="*/ 0 w 2668769"/>
                <a:gd name="connsiteY4" fmla="*/ 0 h 1425844"/>
                <a:gd name="connsiteX0" fmla="*/ 0 w 2668769"/>
                <a:gd name="connsiteY0" fmla="*/ 0 h 1425844"/>
                <a:gd name="connsiteX1" fmla="*/ 2668769 w 2668769"/>
                <a:gd name="connsiteY1" fmla="*/ 0 h 1425844"/>
                <a:gd name="connsiteX2" fmla="*/ 1923480 w 2668769"/>
                <a:gd name="connsiteY2" fmla="*/ 1418095 h 1425844"/>
                <a:gd name="connsiteX3" fmla="*/ 0 w 2668769"/>
                <a:gd name="connsiteY3" fmla="*/ 1425844 h 1425844"/>
                <a:gd name="connsiteX4" fmla="*/ 0 w 2668769"/>
                <a:gd name="connsiteY4" fmla="*/ 0 h 1425844"/>
                <a:gd name="connsiteX0" fmla="*/ 0 w 2668769"/>
                <a:gd name="connsiteY0" fmla="*/ 0 h 1425844"/>
                <a:gd name="connsiteX1" fmla="*/ 2668769 w 2668769"/>
                <a:gd name="connsiteY1" fmla="*/ 0 h 1425844"/>
                <a:gd name="connsiteX2" fmla="*/ 2471303 w 2668769"/>
                <a:gd name="connsiteY2" fmla="*/ 1418096 h 1425844"/>
                <a:gd name="connsiteX3" fmla="*/ 0 w 2668769"/>
                <a:gd name="connsiteY3" fmla="*/ 1425844 h 1425844"/>
                <a:gd name="connsiteX4" fmla="*/ 0 w 2668769"/>
                <a:gd name="connsiteY4" fmla="*/ 0 h 1425844"/>
                <a:gd name="connsiteX0" fmla="*/ 0 w 2726871"/>
                <a:gd name="connsiteY0" fmla="*/ 0 h 1425844"/>
                <a:gd name="connsiteX1" fmla="*/ 2726871 w 2726871"/>
                <a:gd name="connsiteY1" fmla="*/ 39927 h 1425844"/>
                <a:gd name="connsiteX2" fmla="*/ 2471303 w 2726871"/>
                <a:gd name="connsiteY2" fmla="*/ 1418096 h 1425844"/>
                <a:gd name="connsiteX3" fmla="*/ 0 w 2726871"/>
                <a:gd name="connsiteY3" fmla="*/ 1425844 h 1425844"/>
                <a:gd name="connsiteX4" fmla="*/ 0 w 2726871"/>
                <a:gd name="connsiteY4" fmla="*/ 0 h 1425844"/>
                <a:gd name="connsiteX0" fmla="*/ 0 w 2701970"/>
                <a:gd name="connsiteY0" fmla="*/ 0 h 1425844"/>
                <a:gd name="connsiteX1" fmla="*/ 2701970 w 2701970"/>
                <a:gd name="connsiteY1" fmla="*/ 39927 h 1425844"/>
                <a:gd name="connsiteX2" fmla="*/ 2471303 w 2701970"/>
                <a:gd name="connsiteY2" fmla="*/ 1418096 h 1425844"/>
                <a:gd name="connsiteX3" fmla="*/ 0 w 2701970"/>
                <a:gd name="connsiteY3" fmla="*/ 1425844 h 1425844"/>
                <a:gd name="connsiteX4" fmla="*/ 0 w 2701970"/>
                <a:gd name="connsiteY4" fmla="*/ 0 h 1425844"/>
                <a:gd name="connsiteX0" fmla="*/ 0 w 2471303"/>
                <a:gd name="connsiteY0" fmla="*/ 0 h 1425844"/>
                <a:gd name="connsiteX1" fmla="*/ 2237150 w 2471303"/>
                <a:gd name="connsiteY1" fmla="*/ 39927 h 1425844"/>
                <a:gd name="connsiteX2" fmla="*/ 2471303 w 2471303"/>
                <a:gd name="connsiteY2" fmla="*/ 1418096 h 1425844"/>
                <a:gd name="connsiteX3" fmla="*/ 0 w 2471303"/>
                <a:gd name="connsiteY3" fmla="*/ 1425844 h 1425844"/>
                <a:gd name="connsiteX4" fmla="*/ 0 w 2471303"/>
                <a:gd name="connsiteY4" fmla="*/ 0 h 1425844"/>
                <a:gd name="connsiteX0" fmla="*/ 0 w 2471303"/>
                <a:gd name="connsiteY0" fmla="*/ 0 h 1425844"/>
                <a:gd name="connsiteX1" fmla="*/ 2062843 w 2471303"/>
                <a:gd name="connsiteY1" fmla="*/ 39927 h 1425844"/>
                <a:gd name="connsiteX2" fmla="*/ 2471303 w 2471303"/>
                <a:gd name="connsiteY2" fmla="*/ 1418096 h 1425844"/>
                <a:gd name="connsiteX3" fmla="*/ 0 w 2471303"/>
                <a:gd name="connsiteY3" fmla="*/ 1425844 h 1425844"/>
                <a:gd name="connsiteX4" fmla="*/ 0 w 2471303"/>
                <a:gd name="connsiteY4" fmla="*/ 0 h 1425844"/>
                <a:gd name="connsiteX0" fmla="*/ 0 w 2471303"/>
                <a:gd name="connsiteY0" fmla="*/ 0 h 1425844"/>
                <a:gd name="connsiteX1" fmla="*/ 2029641 w 2471303"/>
                <a:gd name="connsiteY1" fmla="*/ 23958 h 1425844"/>
                <a:gd name="connsiteX2" fmla="*/ 2471303 w 2471303"/>
                <a:gd name="connsiteY2" fmla="*/ 1418096 h 1425844"/>
                <a:gd name="connsiteX3" fmla="*/ 0 w 2471303"/>
                <a:gd name="connsiteY3" fmla="*/ 1425844 h 1425844"/>
                <a:gd name="connsiteX4" fmla="*/ 0 w 2471303"/>
                <a:gd name="connsiteY4" fmla="*/ 0 h 1425844"/>
                <a:gd name="connsiteX0" fmla="*/ 0 w 2446402"/>
                <a:gd name="connsiteY0" fmla="*/ 0 h 1425844"/>
                <a:gd name="connsiteX1" fmla="*/ 2029641 w 2446402"/>
                <a:gd name="connsiteY1" fmla="*/ 23958 h 1425844"/>
                <a:gd name="connsiteX2" fmla="*/ 2446402 w 2446402"/>
                <a:gd name="connsiteY2" fmla="*/ 1418096 h 1425844"/>
                <a:gd name="connsiteX3" fmla="*/ 0 w 2446402"/>
                <a:gd name="connsiteY3" fmla="*/ 1425844 h 1425844"/>
                <a:gd name="connsiteX4" fmla="*/ 0 w 2446402"/>
                <a:gd name="connsiteY4" fmla="*/ 0 h 1425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6402" h="1425844">
                  <a:moveTo>
                    <a:pt x="0" y="0"/>
                  </a:moveTo>
                  <a:lnTo>
                    <a:pt x="2029641" y="23958"/>
                  </a:lnTo>
                  <a:lnTo>
                    <a:pt x="2446402" y="1418096"/>
                  </a:lnTo>
                  <a:lnTo>
                    <a:pt x="0" y="14258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61" y="6304011"/>
            <a:ext cx="1173126" cy="49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557631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2120D2-3948-4F8F-BE5D-E7E7D97880B2}" type="datetime4">
              <a:rPr lang="en-US" smtClean="0"/>
              <a:pPr/>
              <a:t>November 15, 2018</a:t>
            </a:fld>
            <a:endParaRPr lang="en-US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72EBF8-7CF5-44B7-B2BF-E22DE4D0703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9030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microsoft.com/office/2007/relationships/hdphoto" Target="../media/hdphoto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microsoft.com/office/2007/relationships/hdphoto" Target="../media/hdphoto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microsoft.com/office/2007/relationships/hdphoto" Target="../media/hdphoto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microsoft.com/office/2007/relationships/hdphoto" Target="../media/hdphoto6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microsoft.com/office/2007/relationships/hdphoto" Target="../media/hdphoto3.wdp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://energy.ky.gov/Coal%20Facts%20Library/Kentucky%20Coal%20Facts%20-%2016th%20Edition%20(2016).pdf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enviroatlas.epa.gov/enviroatlas/DataFactSheets/pdf/Supplemental/HUC.pdf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95000"/>
                <a:alpha val="75000"/>
              </a:schemeClr>
            </a:gs>
            <a:gs pos="100000">
              <a:schemeClr val="accent4">
                <a:lumMod val="20000"/>
                <a:lumOff val="8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203940"/>
            <a:ext cx="7315199" cy="1106261"/>
          </a:xfrm>
        </p:spPr>
        <p:txBody>
          <a:bodyPr anchor="ctr">
            <a:noAutofit/>
          </a:bodyPr>
          <a:lstStyle/>
          <a:p>
            <a:pPr algn="r"/>
            <a:r>
              <a:rPr lang="en-US" sz="2800" dirty="0">
                <a:solidFill>
                  <a:schemeClr val="bg1"/>
                </a:solidFill>
                <a:latin typeface="Adobe Garamond Pro Bold" panose="02020702060506020403" pitchFamily="18" charset="0"/>
              </a:rPr>
              <a:t/>
            </a:r>
            <a:br>
              <a:rPr lang="en-US" sz="2800" dirty="0">
                <a:solidFill>
                  <a:schemeClr val="bg1"/>
                </a:solidFill>
                <a:latin typeface="Adobe Garamond Pro Bold" panose="02020702060506020403" pitchFamily="18" charset="0"/>
              </a:rPr>
            </a:br>
            <a:r>
              <a:rPr lang="en-US" sz="2800" cap="none" dirty="0" smtClean="0">
                <a:solidFill>
                  <a:schemeClr val="bg1"/>
                </a:solidFill>
                <a:latin typeface="Adobe Garamond Pro Bold" panose="02020702060506020403" pitchFamily="18" charset="0"/>
              </a:rPr>
              <a:t>Water Quality </a:t>
            </a:r>
            <a:r>
              <a:rPr lang="en-US" sz="2800" dirty="0" smtClean="0">
                <a:solidFill>
                  <a:schemeClr val="bg1"/>
                </a:solidFill>
                <a:latin typeface="Adobe Garamond Pro Bold" panose="02020702060506020403" pitchFamily="18" charset="0"/>
              </a:rPr>
              <a:t>Predicting Model</a:t>
            </a:r>
            <a:r>
              <a:rPr lang="en-US" sz="2800" cap="none" dirty="0" smtClean="0">
                <a:solidFill>
                  <a:schemeClr val="bg1"/>
                </a:solidFill>
                <a:latin typeface="Adobe Garamond Pro Bold" panose="02020702060506020403" pitchFamily="18" charset="0"/>
              </a:rPr>
              <a:t> </a:t>
            </a:r>
            <a:r>
              <a:rPr lang="en-US" sz="2800" cap="none" dirty="0" smtClean="0">
                <a:solidFill>
                  <a:schemeClr val="bg1"/>
                </a:solidFill>
                <a:latin typeface="Adobe Garamond Pro Bold" panose="02020702060506020403" pitchFamily="18" charset="0"/>
              </a:rPr>
              <a:t>in </a:t>
            </a:r>
            <a:r>
              <a:rPr lang="en-US" sz="2800" cap="none" dirty="0" smtClean="0">
                <a:solidFill>
                  <a:schemeClr val="bg1"/>
                </a:solidFill>
                <a:latin typeface="Adobe Garamond Pro Bold" panose="02020702060506020403" pitchFamily="18" charset="0"/>
              </a:rPr>
              <a:t>Coal-Mine Impacted </a:t>
            </a:r>
            <a:r>
              <a:rPr lang="en-US" sz="2800" cap="none" dirty="0" smtClean="0">
                <a:solidFill>
                  <a:schemeClr val="bg1"/>
                </a:solidFill>
                <a:latin typeface="Adobe Garamond Pro Bold" panose="02020702060506020403" pitchFamily="18" charset="0"/>
              </a:rPr>
              <a:t>Watersheds in Eastern Kentucky </a:t>
            </a:r>
            <a:br>
              <a:rPr lang="en-US" sz="2800" cap="none" dirty="0" smtClean="0">
                <a:solidFill>
                  <a:schemeClr val="bg1"/>
                </a:solidFill>
                <a:latin typeface="Adobe Garamond Pro Bold" panose="02020702060506020403" pitchFamily="18" charset="0"/>
              </a:rPr>
            </a:br>
            <a:endParaRPr lang="en-US" sz="2800" cap="none" dirty="0">
              <a:solidFill>
                <a:schemeClr val="bg1"/>
              </a:solidFill>
              <a:latin typeface="Adobe Garamond Pro Bold" panose="02020702060506020403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88292" y="4235802"/>
            <a:ext cx="3326534" cy="2184049"/>
          </a:xfrm>
          <a:solidFill>
            <a:schemeClr val="accent4">
              <a:lumMod val="40000"/>
              <a:lumOff val="60000"/>
            </a:schemeClr>
          </a:solidFill>
        </p:spPr>
        <p:txBody>
          <a:bodyPr anchor="ctr" anchorCtr="0">
            <a:noAutofit/>
          </a:bodyPr>
          <a:lstStyle/>
          <a:p>
            <a:pPr algn="ctr"/>
            <a:endParaRPr lang="en-US" sz="1600" b="1" dirty="0" smtClean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</a:pPr>
            <a:r>
              <a:rPr lang="en-US" sz="1600" b="1" dirty="0" err="1"/>
              <a:t>Oguz</a:t>
            </a:r>
            <a:r>
              <a:rPr lang="en-US" sz="1600" b="1" dirty="0"/>
              <a:t> </a:t>
            </a:r>
            <a:r>
              <a:rPr lang="en-US" sz="1600" b="1" dirty="0" err="1" smtClean="0"/>
              <a:t>Sariyildiz</a:t>
            </a:r>
            <a:r>
              <a:rPr lang="en-US" sz="1600" b="1" dirty="0" smtClean="0"/>
              <a:t>, </a:t>
            </a:r>
            <a:r>
              <a:rPr lang="en-US" sz="1600" b="1" dirty="0" err="1" smtClean="0"/>
              <a:t>Buddhi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Gyawali</a:t>
            </a:r>
            <a:r>
              <a:rPr lang="en-US" sz="1600" b="1" dirty="0" smtClean="0"/>
              <a:t>, George </a:t>
            </a:r>
            <a:r>
              <a:rPr lang="en-US" sz="1600" b="1" dirty="0" err="1" smtClean="0"/>
              <a:t>Antonious</a:t>
            </a:r>
            <a:r>
              <a:rPr lang="en-US" sz="1600" b="1" dirty="0" smtClean="0"/>
              <a:t>, Ken </a:t>
            </a:r>
            <a:r>
              <a:rPr lang="en-US" sz="1600" b="1" dirty="0" err="1" smtClean="0"/>
              <a:t>Semmens</a:t>
            </a:r>
            <a:r>
              <a:rPr lang="en-US" sz="1600" b="1" dirty="0" smtClean="0"/>
              <a:t>, Demetrio </a:t>
            </a:r>
            <a:r>
              <a:rPr lang="en-US" sz="1600" b="1" dirty="0" err="1" smtClean="0"/>
              <a:t>Zourarakis</a:t>
            </a:r>
            <a:endParaRPr lang="en-US" sz="1600" b="1" dirty="0" smtClean="0"/>
          </a:p>
          <a:p>
            <a:pPr>
              <a:spcBef>
                <a:spcPts val="600"/>
              </a:spcBef>
            </a:pPr>
            <a:r>
              <a:rPr lang="en-US" sz="1600" b="1" dirty="0" smtClean="0"/>
              <a:t>GSA 2018</a:t>
            </a:r>
          </a:p>
          <a:p>
            <a:pPr>
              <a:spcBef>
                <a:spcPts val="600"/>
              </a:spcBef>
            </a:pPr>
            <a:r>
              <a:rPr lang="en-US" sz="1600" b="1" dirty="0" smtClean="0"/>
              <a:t>Kentucky State University</a:t>
            </a:r>
          </a:p>
          <a:p>
            <a:pPr algn="ctr"/>
            <a:endParaRPr lang="en-US" sz="1600" b="1" dirty="0">
              <a:solidFill>
                <a:schemeClr val="tx1"/>
              </a:solidFill>
            </a:endParaRPr>
          </a:p>
        </p:txBody>
      </p:sp>
      <p:pic>
        <p:nvPicPr>
          <p:cNvPr id="1030" name="Picture 6" descr="Related imag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226" y="4235802"/>
            <a:ext cx="3298278" cy="2184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292" y="1639968"/>
            <a:ext cx="3326534" cy="2265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Image result for surface coal min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226" y="1639968"/>
            <a:ext cx="3298278" cy="2265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3311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001524" y="776098"/>
            <a:ext cx="5888090" cy="4977737"/>
            <a:chOff x="-763887" y="-82497"/>
            <a:chExt cx="7851318" cy="4149117"/>
          </a:xfrm>
        </p:grpSpPr>
        <p:sp>
          <p:nvSpPr>
            <p:cNvPr id="3" name="Text Box 14"/>
            <p:cNvSpPr txBox="1">
              <a:spLocks noChangeArrowheads="1"/>
            </p:cNvSpPr>
            <p:nvPr/>
          </p:nvSpPr>
          <p:spPr bwMode="auto">
            <a:xfrm>
              <a:off x="-733220" y="1413065"/>
              <a:ext cx="2299551" cy="42420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May 15 Field study (n=9) </a:t>
              </a:r>
              <a:endPara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 Box 30"/>
            <p:cNvSpPr txBox="1">
              <a:spLocks noChangeArrowheads="1"/>
            </p:cNvSpPr>
            <p:nvPr/>
          </p:nvSpPr>
          <p:spPr bwMode="auto">
            <a:xfrm>
              <a:off x="1911660" y="1411751"/>
              <a:ext cx="2018678" cy="42683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Jul 21 Field study (n=15) </a:t>
              </a:r>
              <a:endPara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 Box 31"/>
            <p:cNvSpPr txBox="1">
              <a:spLocks noChangeArrowheads="1"/>
            </p:cNvSpPr>
            <p:nvPr/>
          </p:nvSpPr>
          <p:spPr bwMode="auto">
            <a:xfrm>
              <a:off x="5077459" y="1473199"/>
              <a:ext cx="2009972" cy="44212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Oct 21 Field study (n=58) </a:t>
              </a:r>
              <a:endPara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 Box 32"/>
            <p:cNvSpPr txBox="1">
              <a:spLocks noChangeArrowheads="1"/>
            </p:cNvSpPr>
            <p:nvPr/>
          </p:nvSpPr>
          <p:spPr bwMode="auto">
            <a:xfrm>
              <a:off x="-721333" y="2082375"/>
              <a:ext cx="2287665" cy="29525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Laboratory analysis</a:t>
              </a:r>
              <a:endPara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 Box 33"/>
            <p:cNvSpPr txBox="1">
              <a:spLocks noChangeArrowheads="1"/>
            </p:cNvSpPr>
            <p:nvPr/>
          </p:nvSpPr>
          <p:spPr bwMode="auto">
            <a:xfrm>
              <a:off x="1911659" y="2082375"/>
              <a:ext cx="2267080" cy="29525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Laboratory analysis</a:t>
              </a:r>
              <a:endPara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 Box 34"/>
            <p:cNvSpPr txBox="1">
              <a:spLocks noChangeArrowheads="1"/>
            </p:cNvSpPr>
            <p:nvPr/>
          </p:nvSpPr>
          <p:spPr bwMode="auto">
            <a:xfrm>
              <a:off x="5077459" y="2088142"/>
              <a:ext cx="2009972" cy="39632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In situ measurements</a:t>
              </a:r>
              <a:endPara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 Box 35"/>
            <p:cNvSpPr txBox="1">
              <a:spLocks noChangeArrowheads="1"/>
            </p:cNvSpPr>
            <p:nvPr/>
          </p:nvSpPr>
          <p:spPr bwMode="auto">
            <a:xfrm>
              <a:off x="-763887" y="3384915"/>
              <a:ext cx="2360882" cy="67372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4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SO</a:t>
              </a:r>
              <a:r>
                <a:rPr lang="en-US" sz="1400" b="1" baseline="-250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4</a:t>
              </a:r>
              <a:r>
                <a:rPr lang="en-US" sz="1400" b="1" baseline="300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2-</a:t>
              </a:r>
              <a:r>
                <a:rPr lang="en-US" sz="14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alkalinity, conductivity, Ca</a:t>
              </a:r>
              <a:r>
                <a:rPr lang="en-US" sz="1400" b="1" baseline="300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2+</a:t>
              </a:r>
              <a:r>
                <a:rPr lang="en-US" sz="14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Mg</a:t>
              </a:r>
              <a:r>
                <a:rPr lang="en-US" sz="1400" b="1" baseline="300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2+</a:t>
              </a:r>
              <a:r>
                <a:rPr lang="en-US" sz="14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1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Mn</a:t>
              </a:r>
              <a:r>
                <a:rPr lang="en-US" sz="1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Al, and Fe</a:t>
              </a:r>
            </a:p>
          </p:txBody>
        </p:sp>
        <p:sp>
          <p:nvSpPr>
            <p:cNvPr id="10" name="Text Box 36"/>
            <p:cNvSpPr txBox="1">
              <a:spLocks noChangeArrowheads="1"/>
            </p:cNvSpPr>
            <p:nvPr/>
          </p:nvSpPr>
          <p:spPr bwMode="auto">
            <a:xfrm>
              <a:off x="2092938" y="3397753"/>
              <a:ext cx="2267083" cy="66886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SO</a:t>
              </a:r>
              <a:r>
                <a:rPr lang="en-US" sz="1400" b="1" baseline="-25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4</a:t>
              </a:r>
              <a:r>
                <a:rPr lang="en-US" sz="1400" b="1" baseline="30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2-</a:t>
              </a:r>
              <a:r>
                <a:rPr lang="en-US" sz="1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alkalinity, conductivity, Ca</a:t>
              </a:r>
              <a:r>
                <a:rPr lang="en-US" sz="1400" b="1" baseline="30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2+</a:t>
              </a:r>
              <a:r>
                <a:rPr lang="en-US" sz="1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Mg</a:t>
              </a:r>
              <a:r>
                <a:rPr lang="en-US" sz="1400" b="1" baseline="30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2+</a:t>
              </a:r>
              <a:r>
                <a:rPr lang="en-US" sz="1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1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Mn</a:t>
              </a:r>
              <a:r>
                <a:rPr lang="en-US" sz="1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Al, and Fe</a:t>
              </a:r>
            </a:p>
          </p:txBody>
        </p:sp>
        <p:sp>
          <p:nvSpPr>
            <p:cNvPr id="11" name="Text Box 40"/>
            <p:cNvSpPr txBox="1">
              <a:spLocks noChangeArrowheads="1"/>
            </p:cNvSpPr>
            <p:nvPr/>
          </p:nvSpPr>
          <p:spPr bwMode="auto">
            <a:xfrm>
              <a:off x="-721331" y="2709850"/>
              <a:ext cx="2318326" cy="47620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Dependent variables</a:t>
              </a:r>
              <a:endPara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 Box 41"/>
            <p:cNvSpPr txBox="1">
              <a:spLocks noChangeArrowheads="1"/>
            </p:cNvSpPr>
            <p:nvPr/>
          </p:nvSpPr>
          <p:spPr bwMode="auto">
            <a:xfrm>
              <a:off x="2066177" y="2720367"/>
              <a:ext cx="2293845" cy="46569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Dependent variables</a:t>
              </a:r>
              <a:endPara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rot="20940000">
              <a:off x="19985" y="1833247"/>
              <a:ext cx="0" cy="254895"/>
            </a:xfrm>
            <a:prstGeom prst="straightConnector1">
              <a:avLst/>
            </a:prstGeom>
            <a:ln w="19050" cap="sq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  <a:scene3d>
              <a:camera prst="orthographicFront">
                <a:rot lat="0" lon="0" rev="20999999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rot="21360000">
              <a:off x="2878668" y="1837266"/>
              <a:ext cx="45716" cy="236200"/>
            </a:xfrm>
            <a:prstGeom prst="straightConnector1">
              <a:avLst/>
            </a:prstGeom>
            <a:ln w="19050" cap="sq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  <a:scene3d>
              <a:camera prst="orthographicFront">
                <a:rot lat="0" lon="0" rev="20999999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rot="21360000">
              <a:off x="6243793" y="1882636"/>
              <a:ext cx="45716" cy="236200"/>
            </a:xfrm>
            <a:prstGeom prst="straightConnector1">
              <a:avLst/>
            </a:prstGeom>
            <a:ln w="19050" cap="sq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  <a:scene3d>
              <a:camera prst="orthographicFront">
                <a:rot lat="0" lon="0" rev="20999999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rot="21360000">
              <a:off x="-18787" y="2475489"/>
              <a:ext cx="45084" cy="235585"/>
            </a:xfrm>
            <a:prstGeom prst="straightConnector1">
              <a:avLst/>
            </a:prstGeom>
            <a:ln w="19050" cap="sq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  <a:scene3d>
              <a:camera prst="orthographicFront">
                <a:rot lat="0" lon="0" rev="20999999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rot="21360000">
              <a:off x="2921000" y="2446866"/>
              <a:ext cx="45716" cy="236200"/>
            </a:xfrm>
            <a:prstGeom prst="straightConnector1">
              <a:avLst/>
            </a:prstGeom>
            <a:ln w="19050" cap="sq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  <a:scene3d>
              <a:camera prst="orthographicFront">
                <a:rot lat="0" lon="0" rev="20999999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rot="21360000">
              <a:off x="6220890" y="2491558"/>
              <a:ext cx="45716" cy="236200"/>
            </a:xfrm>
            <a:prstGeom prst="straightConnector1">
              <a:avLst/>
            </a:prstGeom>
            <a:ln w="19050" cap="sq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  <a:scene3d>
              <a:camera prst="orthographicFront">
                <a:rot lat="0" lon="0" rev="20999999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 Box 42"/>
            <p:cNvSpPr txBox="1">
              <a:spLocks noChangeArrowheads="1"/>
            </p:cNvSpPr>
            <p:nvPr/>
          </p:nvSpPr>
          <p:spPr bwMode="auto">
            <a:xfrm>
              <a:off x="5100315" y="2720368"/>
              <a:ext cx="1987116" cy="42757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Dependent variable</a:t>
              </a:r>
              <a:endPara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rot="21420000">
              <a:off x="-8088" y="3148643"/>
              <a:ext cx="45084" cy="228655"/>
            </a:xfrm>
            <a:prstGeom prst="straightConnector1">
              <a:avLst/>
            </a:prstGeom>
            <a:ln w="19050" cap="sq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  <a:scene3d>
              <a:camera prst="orthographicFront">
                <a:rot lat="0" lon="0" rev="20999999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 Box 38"/>
            <p:cNvSpPr txBox="1">
              <a:spLocks noChangeArrowheads="1"/>
            </p:cNvSpPr>
            <p:nvPr/>
          </p:nvSpPr>
          <p:spPr bwMode="auto">
            <a:xfrm>
              <a:off x="5371075" y="3397753"/>
              <a:ext cx="1540510" cy="2889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4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Conductivity</a:t>
              </a:r>
              <a:endParaRPr lang="en-US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rot="21360000">
              <a:off x="2937932" y="3148635"/>
              <a:ext cx="45084" cy="235585"/>
            </a:xfrm>
            <a:prstGeom prst="straightConnector1">
              <a:avLst/>
            </a:prstGeom>
            <a:ln w="19050" cap="sq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  <a:scene3d>
              <a:camera prst="orthographicFront">
                <a:rot lat="0" lon="0" rev="20999999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rot="21420000">
              <a:off x="6185226" y="3169413"/>
              <a:ext cx="45084" cy="235585"/>
            </a:xfrm>
            <a:prstGeom prst="straightConnector1">
              <a:avLst/>
            </a:prstGeom>
            <a:ln w="19050" cap="sq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  <a:scene3d>
              <a:camera prst="orthographicFront">
                <a:rot lat="0" lon="0" rev="20999999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 Box 54"/>
            <p:cNvSpPr txBox="1">
              <a:spLocks noChangeArrowheads="1"/>
            </p:cNvSpPr>
            <p:nvPr/>
          </p:nvSpPr>
          <p:spPr bwMode="auto">
            <a:xfrm>
              <a:off x="798507" y="829733"/>
              <a:ext cx="4465221" cy="28953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Sampling and measurement </a:t>
              </a:r>
              <a:endPara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Text Box 57"/>
            <p:cNvSpPr txBox="1">
              <a:spLocks noChangeArrowheads="1"/>
            </p:cNvSpPr>
            <p:nvPr/>
          </p:nvSpPr>
          <p:spPr bwMode="auto">
            <a:xfrm>
              <a:off x="-751872" y="-14481"/>
              <a:ext cx="1968436" cy="40553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NHD 100k </a:t>
              </a:r>
              <a:r>
                <a:rPr lang="en-US" sz="1400" b="1" dirty="0" smtClean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stream </a:t>
              </a:r>
              <a:r>
                <a:rPr lang="en-US" sz="1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shapefile</a:t>
              </a:r>
              <a:r>
                <a:rPr lang="en-US" sz="1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Text Box 58"/>
            <p:cNvSpPr txBox="1">
              <a:spLocks noChangeArrowheads="1"/>
            </p:cNvSpPr>
            <p:nvPr/>
          </p:nvSpPr>
          <p:spPr bwMode="auto">
            <a:xfrm>
              <a:off x="1651952" y="-70751"/>
              <a:ext cx="2460188" cy="45973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HUC10 </a:t>
              </a:r>
              <a:r>
                <a:rPr lang="en-US" sz="1400" b="1" dirty="0" smtClean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basin </a:t>
              </a:r>
              <a:r>
                <a:rPr lang="en-US" sz="1400" b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</a:t>
              </a:r>
              <a:r>
                <a:rPr lang="en-US" sz="1400" b="1" dirty="0" smtClean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olygons </a:t>
              </a:r>
              <a:endPara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Text Box 59"/>
            <p:cNvSpPr txBox="1">
              <a:spLocks noChangeArrowheads="1"/>
            </p:cNvSpPr>
            <p:nvPr/>
          </p:nvSpPr>
          <p:spPr bwMode="auto">
            <a:xfrm>
              <a:off x="4360021" y="-82497"/>
              <a:ext cx="2727410" cy="47010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Stream </a:t>
              </a:r>
              <a:r>
                <a:rPr lang="en-US" sz="1400" b="1" dirty="0" smtClean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reach </a:t>
              </a:r>
              <a:r>
                <a:rPr lang="en-US" sz="1400" b="1" dirty="0" smtClean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w</a:t>
              </a:r>
              <a:r>
                <a:rPr lang="en-US" sz="1400" b="1" dirty="0" smtClean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atershed </a:t>
              </a:r>
              <a:r>
                <a:rPr lang="en-US" sz="1400" b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</a:t>
              </a:r>
              <a:r>
                <a:rPr lang="en-US" sz="1400" b="1" dirty="0" smtClean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olygons</a:t>
              </a:r>
              <a:endPara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 rot="21420000">
              <a:off x="2836333" y="1176866"/>
              <a:ext cx="45712" cy="236200"/>
            </a:xfrm>
            <a:prstGeom prst="straightConnector1">
              <a:avLst/>
            </a:prstGeom>
            <a:ln w="19050" cap="sq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  <a:scene3d>
              <a:camera prst="orthographicFront">
                <a:rot lat="0" lon="0" rev="20999999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rot="21300000">
              <a:off x="2777067" y="419104"/>
              <a:ext cx="95885" cy="396451"/>
            </a:xfrm>
            <a:prstGeom prst="straightConnector1">
              <a:avLst/>
            </a:prstGeom>
            <a:ln w="19050" cap="sq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  <a:scene3d>
              <a:camera prst="orthographicFront">
                <a:rot lat="0" lon="0" rev="2082000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636165" y="459732"/>
              <a:ext cx="440140" cy="287867"/>
            </a:xfrm>
            <a:prstGeom prst="straightConnector1">
              <a:avLst/>
            </a:prstGeom>
            <a:ln w="19050" cap="sq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  <a:scene3d>
              <a:camera prst="orthographicFront">
                <a:rot lat="0" lon="0" rev="20999999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H="1">
              <a:off x="4930982" y="355600"/>
              <a:ext cx="338666" cy="398145"/>
            </a:xfrm>
            <a:prstGeom prst="straightConnector1">
              <a:avLst/>
            </a:prstGeom>
            <a:ln w="19050" cap="sq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  <a:scene3d>
              <a:camera prst="orthographicFront">
                <a:rot lat="0" lon="0" rev="20999999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5272479" y="1171655"/>
              <a:ext cx="398076" cy="236200"/>
            </a:xfrm>
            <a:prstGeom prst="straightConnector1">
              <a:avLst/>
            </a:prstGeom>
            <a:ln w="19050" cap="sq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  <a:scene3d>
              <a:camera prst="orthographicFront">
                <a:rot lat="0" lon="0" rev="20999999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H="1">
              <a:off x="457841" y="1093157"/>
              <a:ext cx="278977" cy="295487"/>
            </a:xfrm>
            <a:prstGeom prst="straightConnector1">
              <a:avLst/>
            </a:prstGeom>
            <a:ln w="19050" cap="sq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  <a:scene3d>
              <a:camera prst="orthographicFront">
                <a:rot lat="0" lon="0" rev="20999999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Rectangle 1"/>
          <p:cNvSpPr>
            <a:spLocks noChangeArrowheads="1"/>
          </p:cNvSpPr>
          <p:nvPr/>
        </p:nvSpPr>
        <p:spPr bwMode="auto">
          <a:xfrm>
            <a:off x="509047" y="71462"/>
            <a:ext cx="821074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42900" algn="l"/>
              </a:tabLst>
            </a:pP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046A38"/>
                </a:solidFill>
                <a:effectLst/>
                <a:latin typeface="+mn-lt"/>
                <a:cs typeface="Times New Roman" panose="02020603050405020304" pitchFamily="18" charset="0"/>
              </a:rPr>
              <a:t>Water Quality Analysis  </a:t>
            </a: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rgbClr val="046A38"/>
              </a:solidFill>
              <a:effectLst/>
              <a:latin typeface="+mn-lt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42900" algn="l"/>
              </a:tabLst>
            </a:pP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rgbClr val="046A38"/>
              </a:solidFill>
              <a:effectLst/>
              <a:latin typeface="+mn-lt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6" t="24635" r="24443" b="6229"/>
          <a:stretch/>
        </p:blipFill>
        <p:spPr>
          <a:xfrm>
            <a:off x="374905" y="815165"/>
            <a:ext cx="2051177" cy="156376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31" t="19786" r="29192" b="27240"/>
          <a:stretch/>
        </p:blipFill>
        <p:spPr>
          <a:xfrm>
            <a:off x="350915" y="2542677"/>
            <a:ext cx="2123707" cy="167511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52" r="22694"/>
          <a:stretch/>
        </p:blipFill>
        <p:spPr>
          <a:xfrm rot="5400000">
            <a:off x="577361" y="4282874"/>
            <a:ext cx="1676602" cy="193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13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0" y="111352"/>
            <a:ext cx="9144000" cy="62128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b="1" cap="none" dirty="0" smtClean="0">
                <a:solidFill>
                  <a:srgbClr val="046A38"/>
                </a:solidFill>
                <a:latin typeface="+mn-lt"/>
              </a:rPr>
              <a:t>              Mining (%)          vs       Conductivity (</a:t>
            </a:r>
            <a:r>
              <a:rPr lang="en-US" sz="2800" b="1" cap="none" dirty="0" err="1" smtClean="0">
                <a:solidFill>
                  <a:srgbClr val="046A38"/>
                </a:solidFill>
                <a:latin typeface="+mn-lt"/>
              </a:rPr>
              <a:t>uS</a:t>
            </a:r>
            <a:r>
              <a:rPr lang="en-US" sz="2800" b="1" cap="none" dirty="0" smtClean="0">
                <a:solidFill>
                  <a:srgbClr val="046A38"/>
                </a:solidFill>
                <a:latin typeface="+mn-lt"/>
              </a:rPr>
              <a:t>/cm)</a:t>
            </a:r>
            <a:endParaRPr lang="en-US" sz="2800" b="1" cap="none" dirty="0">
              <a:solidFill>
                <a:srgbClr val="046A38"/>
              </a:solidFill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4485" y="838054"/>
            <a:ext cx="1323975" cy="13239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 l="2209"/>
          <a:stretch/>
        </p:blipFill>
        <p:spPr>
          <a:xfrm>
            <a:off x="4490973" y="732641"/>
            <a:ext cx="3926079" cy="52108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38054"/>
            <a:ext cx="1762125" cy="133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5018" y="838053"/>
            <a:ext cx="3825955" cy="510539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596676" y="543518"/>
            <a:ext cx="21948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50000"/>
              </a:lnSpc>
              <a:spcAft>
                <a:spcPts val="0"/>
              </a:spcAft>
            </a:pPr>
            <a:r>
              <a:rPr lang="en-US" sz="2400" b="1" dirty="0" smtClean="0"/>
              <a:t>R= 0.86;</a:t>
            </a:r>
            <a:r>
              <a:rPr lang="en-US" sz="2400" b="1" baseline="30000" dirty="0" smtClean="0"/>
              <a:t> </a:t>
            </a:r>
            <a:r>
              <a:rPr lang="en-US" sz="2400" b="1" dirty="0" smtClean="0"/>
              <a:t> P&lt;0.01</a:t>
            </a:r>
            <a:endParaRPr lang="en-US" sz="32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934" y="5686351"/>
            <a:ext cx="1652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N=58, October 21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69746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11352"/>
            <a:ext cx="9144000" cy="62128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b="1" cap="none" dirty="0" smtClean="0">
                <a:solidFill>
                  <a:srgbClr val="046A38"/>
                </a:solidFill>
                <a:latin typeface="+mn-lt"/>
              </a:rPr>
              <a:t>Reclaimed Forest (%)        vs     Conductivity (</a:t>
            </a:r>
            <a:r>
              <a:rPr lang="en-US" sz="2800" b="1" cap="none" dirty="0" err="1" smtClean="0">
                <a:solidFill>
                  <a:srgbClr val="046A38"/>
                </a:solidFill>
                <a:latin typeface="+mn-lt"/>
              </a:rPr>
              <a:t>uS</a:t>
            </a:r>
            <a:r>
              <a:rPr lang="en-US" sz="2800" b="1" cap="none" dirty="0" smtClean="0">
                <a:solidFill>
                  <a:srgbClr val="046A38"/>
                </a:solidFill>
                <a:latin typeface="+mn-lt"/>
              </a:rPr>
              <a:t>/cm)</a:t>
            </a:r>
            <a:endParaRPr lang="en-US" sz="2800" b="1" cap="none" dirty="0">
              <a:solidFill>
                <a:srgbClr val="046A38"/>
              </a:solidFill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26" y="966787"/>
            <a:ext cx="1590675" cy="12668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 l="2822"/>
          <a:stretch/>
        </p:blipFill>
        <p:spPr>
          <a:xfrm>
            <a:off x="563417" y="966787"/>
            <a:ext cx="3730655" cy="49766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4485" y="838054"/>
            <a:ext cx="1323975" cy="13239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 l="2209"/>
          <a:stretch/>
        </p:blipFill>
        <p:spPr>
          <a:xfrm>
            <a:off x="4294072" y="732641"/>
            <a:ext cx="3926079" cy="521081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320530" y="672251"/>
            <a:ext cx="23583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50000"/>
              </a:lnSpc>
              <a:spcAft>
                <a:spcPts val="0"/>
              </a:spcAft>
            </a:pPr>
            <a:r>
              <a:rPr lang="en-US" sz="2400" b="1" dirty="0" smtClean="0"/>
              <a:t>R= -0.07;</a:t>
            </a:r>
            <a:r>
              <a:rPr lang="en-US" sz="2400" b="1" baseline="30000" dirty="0" smtClean="0"/>
              <a:t> </a:t>
            </a:r>
            <a:r>
              <a:rPr lang="en-US" sz="2400" b="1" dirty="0" smtClean="0"/>
              <a:t> P&gt; 0.05</a:t>
            </a:r>
            <a:endParaRPr lang="en-US" sz="32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9934" y="5686351"/>
            <a:ext cx="1652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N=58, October 21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76258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0" y="111352"/>
            <a:ext cx="9144000" cy="62128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b="1" cap="none" dirty="0" smtClean="0">
                <a:solidFill>
                  <a:srgbClr val="046A38"/>
                </a:solidFill>
                <a:latin typeface="+mn-lt"/>
              </a:rPr>
              <a:t>              Mining-RF (%)          vs       Conductivity (</a:t>
            </a:r>
            <a:r>
              <a:rPr lang="en-US" sz="2800" b="1" cap="none" dirty="0" err="1" smtClean="0">
                <a:solidFill>
                  <a:srgbClr val="046A38"/>
                </a:solidFill>
                <a:latin typeface="+mn-lt"/>
              </a:rPr>
              <a:t>uS</a:t>
            </a:r>
            <a:r>
              <a:rPr lang="en-US" sz="2800" b="1" cap="none" dirty="0" smtClean="0">
                <a:solidFill>
                  <a:srgbClr val="046A38"/>
                </a:solidFill>
                <a:latin typeface="+mn-lt"/>
              </a:rPr>
              <a:t>/cm)</a:t>
            </a:r>
            <a:endParaRPr lang="en-US" sz="2800" b="1" cap="none" dirty="0">
              <a:solidFill>
                <a:srgbClr val="046A38"/>
              </a:solidFill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4485" y="838054"/>
            <a:ext cx="1323975" cy="13239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 l="2209"/>
          <a:stretch/>
        </p:blipFill>
        <p:spPr>
          <a:xfrm>
            <a:off x="4490973" y="732641"/>
            <a:ext cx="3926079" cy="52108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38054"/>
            <a:ext cx="1762125" cy="133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5018" y="838053"/>
            <a:ext cx="3825955" cy="510539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596676" y="543518"/>
            <a:ext cx="21948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50000"/>
              </a:lnSpc>
              <a:spcAft>
                <a:spcPts val="0"/>
              </a:spcAft>
            </a:pPr>
            <a:r>
              <a:rPr lang="en-US" sz="2400" b="1" dirty="0" smtClean="0"/>
              <a:t>R= 0.90;</a:t>
            </a:r>
            <a:r>
              <a:rPr lang="en-US" sz="2400" b="1" baseline="30000" dirty="0" smtClean="0"/>
              <a:t> </a:t>
            </a:r>
            <a:r>
              <a:rPr lang="en-US" sz="2400" b="1" dirty="0" smtClean="0"/>
              <a:t> P&lt;0.01</a:t>
            </a:r>
            <a:endParaRPr lang="en-US" sz="32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9934" y="5686351"/>
            <a:ext cx="1652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N=58, October 21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12433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11352"/>
            <a:ext cx="9144000" cy="62128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b="1" cap="none" dirty="0" smtClean="0">
                <a:solidFill>
                  <a:srgbClr val="046A38"/>
                </a:solidFill>
                <a:latin typeface="+mn-lt"/>
              </a:rPr>
              <a:t>        Reclamation Age        vs     Conductivity (</a:t>
            </a:r>
            <a:r>
              <a:rPr lang="en-US" sz="2800" b="1" cap="none" dirty="0" err="1" smtClean="0">
                <a:solidFill>
                  <a:srgbClr val="046A38"/>
                </a:solidFill>
                <a:latin typeface="+mn-lt"/>
              </a:rPr>
              <a:t>uS</a:t>
            </a:r>
            <a:r>
              <a:rPr lang="en-US" sz="2800" b="1" cap="none" dirty="0" smtClean="0">
                <a:solidFill>
                  <a:srgbClr val="046A38"/>
                </a:solidFill>
                <a:latin typeface="+mn-lt"/>
              </a:rPr>
              <a:t>/cm)</a:t>
            </a:r>
            <a:endParaRPr lang="en-US" sz="2800" b="1" cap="none" dirty="0">
              <a:solidFill>
                <a:srgbClr val="046A38"/>
              </a:solidFill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8054"/>
            <a:ext cx="1552654" cy="13239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4485" y="838054"/>
            <a:ext cx="1323975" cy="13239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 l="2209"/>
          <a:stretch/>
        </p:blipFill>
        <p:spPr>
          <a:xfrm>
            <a:off x="4506508" y="732640"/>
            <a:ext cx="3926079" cy="52108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 t="1" b="1404"/>
          <a:stretch/>
        </p:blipFill>
        <p:spPr>
          <a:xfrm>
            <a:off x="581053" y="731025"/>
            <a:ext cx="3925455" cy="521242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615545" y="490812"/>
            <a:ext cx="22894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50000"/>
              </a:lnSpc>
              <a:spcAft>
                <a:spcPts val="0"/>
              </a:spcAft>
            </a:pPr>
            <a:r>
              <a:rPr lang="en-US" sz="2400" b="1" dirty="0" smtClean="0"/>
              <a:t>R= -0.67;</a:t>
            </a:r>
            <a:r>
              <a:rPr lang="en-US" sz="2400" b="1" baseline="30000" dirty="0" smtClean="0"/>
              <a:t> </a:t>
            </a:r>
            <a:r>
              <a:rPr lang="en-US" sz="2400" b="1" dirty="0" smtClean="0"/>
              <a:t> P&lt;0.01</a:t>
            </a:r>
            <a:endParaRPr lang="en-US" sz="32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9934" y="5686351"/>
            <a:ext cx="1652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N=58, October 21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15291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9501370"/>
              </p:ext>
            </p:extLst>
          </p:nvPr>
        </p:nvGraphicFramePr>
        <p:xfrm>
          <a:off x="333375" y="461804"/>
          <a:ext cx="8591551" cy="56921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02035">
                  <a:extLst>
                    <a:ext uri="{9D8B030D-6E8A-4147-A177-3AD203B41FA5}">
                      <a16:colId xmlns:a16="http://schemas.microsoft.com/office/drawing/2014/main" val="2476391612"/>
                    </a:ext>
                  </a:extLst>
                </a:gridCol>
                <a:gridCol w="741432">
                  <a:extLst>
                    <a:ext uri="{9D8B030D-6E8A-4147-A177-3AD203B41FA5}">
                      <a16:colId xmlns:a16="http://schemas.microsoft.com/office/drawing/2014/main" val="1708231923"/>
                    </a:ext>
                  </a:extLst>
                </a:gridCol>
                <a:gridCol w="741432">
                  <a:extLst>
                    <a:ext uri="{9D8B030D-6E8A-4147-A177-3AD203B41FA5}">
                      <a16:colId xmlns:a16="http://schemas.microsoft.com/office/drawing/2014/main" val="895950089"/>
                    </a:ext>
                  </a:extLst>
                </a:gridCol>
                <a:gridCol w="747667">
                  <a:extLst>
                    <a:ext uri="{9D8B030D-6E8A-4147-A177-3AD203B41FA5}">
                      <a16:colId xmlns:a16="http://schemas.microsoft.com/office/drawing/2014/main" val="3922519589"/>
                    </a:ext>
                  </a:extLst>
                </a:gridCol>
                <a:gridCol w="747667">
                  <a:extLst>
                    <a:ext uri="{9D8B030D-6E8A-4147-A177-3AD203B41FA5}">
                      <a16:colId xmlns:a16="http://schemas.microsoft.com/office/drawing/2014/main" val="2037885736"/>
                    </a:ext>
                  </a:extLst>
                </a:gridCol>
                <a:gridCol w="948813">
                  <a:extLst>
                    <a:ext uri="{9D8B030D-6E8A-4147-A177-3AD203B41FA5}">
                      <a16:colId xmlns:a16="http://schemas.microsoft.com/office/drawing/2014/main" val="988866460"/>
                    </a:ext>
                  </a:extLst>
                </a:gridCol>
                <a:gridCol w="745329">
                  <a:extLst>
                    <a:ext uri="{9D8B030D-6E8A-4147-A177-3AD203B41FA5}">
                      <a16:colId xmlns:a16="http://schemas.microsoft.com/office/drawing/2014/main" val="3617932663"/>
                    </a:ext>
                  </a:extLst>
                </a:gridCol>
                <a:gridCol w="972280">
                  <a:extLst>
                    <a:ext uri="{9D8B030D-6E8A-4147-A177-3AD203B41FA5}">
                      <a16:colId xmlns:a16="http://schemas.microsoft.com/office/drawing/2014/main" val="1173767556"/>
                    </a:ext>
                  </a:extLst>
                </a:gridCol>
                <a:gridCol w="831787">
                  <a:extLst>
                    <a:ext uri="{9D8B030D-6E8A-4147-A177-3AD203B41FA5}">
                      <a16:colId xmlns:a16="http://schemas.microsoft.com/office/drawing/2014/main" val="1000925287"/>
                    </a:ext>
                  </a:extLst>
                </a:gridCol>
                <a:gridCol w="548001">
                  <a:extLst>
                    <a:ext uri="{9D8B030D-6E8A-4147-A177-3AD203B41FA5}">
                      <a16:colId xmlns:a16="http://schemas.microsoft.com/office/drawing/2014/main" val="1028291154"/>
                    </a:ext>
                  </a:extLst>
                </a:gridCol>
                <a:gridCol w="665108">
                  <a:extLst>
                    <a:ext uri="{9D8B030D-6E8A-4147-A177-3AD203B41FA5}">
                      <a16:colId xmlns:a16="http://schemas.microsoft.com/office/drawing/2014/main" val="1132931069"/>
                    </a:ext>
                  </a:extLst>
                </a:gridCol>
              </a:tblGrid>
              <a:tr h="197788">
                <a:tc gridSpan="1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Pearson Correlation Matrix </a:t>
                      </a:r>
                      <a:r>
                        <a:rPr lang="en-US" sz="1800" dirty="0" smtClean="0">
                          <a:effectLst/>
                        </a:rPr>
                        <a:t>(May </a:t>
                      </a:r>
                      <a:r>
                        <a:rPr lang="en-US" sz="1800" dirty="0">
                          <a:effectLst/>
                        </a:rPr>
                        <a:t>15, 2017 n=9)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1110790"/>
                  </a:ext>
                </a:extLst>
              </a:tr>
              <a:tr h="59336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 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Mined (%)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Mined w/o RF (%)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Reclaimed Forest (%)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Reclaimed Woods (%)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Reclamation Age (Years)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Alkalinity (mg/L)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Conductivity (</a:t>
                      </a:r>
                      <a:r>
                        <a:rPr lang="en-US" sz="1100" b="1" dirty="0" err="1">
                          <a:effectLst/>
                        </a:rPr>
                        <a:t>uS</a:t>
                      </a:r>
                      <a:r>
                        <a:rPr lang="en-US" sz="1100" b="1" dirty="0">
                          <a:effectLst/>
                        </a:rPr>
                        <a:t>/cm)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</a:rPr>
                        <a:t>SO</a:t>
                      </a:r>
                      <a:r>
                        <a:rPr lang="en-US" sz="1100" b="1" baseline="-25000" dirty="0" smtClean="0">
                          <a:effectLst/>
                        </a:rPr>
                        <a:t>4</a:t>
                      </a:r>
                      <a:r>
                        <a:rPr lang="en-US" sz="1100" b="1" baseline="30000" dirty="0" smtClean="0">
                          <a:effectLst/>
                        </a:rPr>
                        <a:t>2-</a:t>
                      </a:r>
                      <a:r>
                        <a:rPr lang="en-US" sz="1100" b="1" dirty="0" smtClean="0">
                          <a:effectLst/>
                        </a:rPr>
                        <a:t> </a:t>
                      </a:r>
                      <a:r>
                        <a:rPr lang="en-US" sz="1100" b="1" dirty="0">
                          <a:effectLst/>
                        </a:rPr>
                        <a:t>(mg/L)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</a:rPr>
                        <a:t>Ca</a:t>
                      </a:r>
                      <a:r>
                        <a:rPr lang="en-US" sz="1100" b="1" baseline="30000" dirty="0" smtClean="0">
                          <a:effectLst/>
                        </a:rPr>
                        <a:t>2+</a:t>
                      </a:r>
                      <a:r>
                        <a:rPr lang="en-US" sz="1100" b="1" baseline="0" dirty="0" smtClean="0">
                          <a:effectLst/>
                        </a:rPr>
                        <a:t> </a:t>
                      </a:r>
                      <a:r>
                        <a:rPr lang="en-US" sz="1100" b="1" dirty="0" smtClean="0">
                          <a:effectLst/>
                        </a:rPr>
                        <a:t>(mg/L</a:t>
                      </a:r>
                      <a:r>
                        <a:rPr lang="en-US" sz="1100" b="1" dirty="0">
                          <a:effectLst/>
                        </a:rPr>
                        <a:t>)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</a:rPr>
                        <a:t>Mg</a:t>
                      </a:r>
                      <a:r>
                        <a:rPr lang="en-US" sz="1100" b="1" baseline="30000" dirty="0" smtClean="0">
                          <a:effectLst/>
                        </a:rPr>
                        <a:t>2+</a:t>
                      </a:r>
                      <a:r>
                        <a:rPr lang="en-US" sz="1100" b="1" dirty="0" smtClean="0">
                          <a:effectLst/>
                        </a:rPr>
                        <a:t> </a:t>
                      </a:r>
                      <a:r>
                        <a:rPr lang="en-US" sz="1100" b="1" dirty="0">
                          <a:effectLst/>
                        </a:rPr>
                        <a:t>(mg/L)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extLst>
                  <a:ext uri="{0D108BD9-81ED-4DB2-BD59-A6C34878D82A}">
                    <a16:rowId xmlns:a16="http://schemas.microsoft.com/office/drawing/2014/main" val="1622904"/>
                  </a:ext>
                </a:extLst>
              </a:tr>
              <a:tr h="19778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Mined (%)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.980</a:t>
                      </a:r>
                      <a:r>
                        <a:rPr lang="en-US" sz="1100" b="1" baseline="30000">
                          <a:effectLst/>
                        </a:rPr>
                        <a:t>**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.886</a:t>
                      </a:r>
                      <a:r>
                        <a:rPr lang="en-US" sz="1100" b="1" baseline="30000">
                          <a:effectLst/>
                        </a:rPr>
                        <a:t>**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.920</a:t>
                      </a:r>
                      <a:r>
                        <a:rPr lang="en-US" sz="1100" b="1" baseline="30000">
                          <a:effectLst/>
                        </a:rPr>
                        <a:t>**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.255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.751</a:t>
                      </a:r>
                      <a:r>
                        <a:rPr lang="en-US" sz="1100" b="1" baseline="30000">
                          <a:effectLst/>
                        </a:rPr>
                        <a:t>*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.761</a:t>
                      </a:r>
                      <a:r>
                        <a:rPr lang="en-US" sz="1100" b="1" baseline="30000">
                          <a:effectLst/>
                        </a:rPr>
                        <a:t>*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.749</a:t>
                      </a:r>
                      <a:r>
                        <a:rPr lang="en-US" sz="1100" b="1" baseline="30000">
                          <a:effectLst/>
                        </a:rPr>
                        <a:t>*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.776</a:t>
                      </a:r>
                      <a:r>
                        <a:rPr lang="en-US" sz="1100" b="1" baseline="30000">
                          <a:effectLst/>
                        </a:rPr>
                        <a:t>*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.791</a:t>
                      </a:r>
                      <a:r>
                        <a:rPr lang="en-US" sz="1100" b="1" baseline="30000" dirty="0">
                          <a:effectLst/>
                        </a:rPr>
                        <a:t>*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ctr"/>
                </a:tc>
                <a:extLst>
                  <a:ext uri="{0D108BD9-81ED-4DB2-BD59-A6C34878D82A}">
                    <a16:rowId xmlns:a16="http://schemas.microsoft.com/office/drawing/2014/main" val="3928006149"/>
                  </a:ext>
                </a:extLst>
              </a:tr>
              <a:tr h="39557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Mined w/o RF (%)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.980</a:t>
                      </a:r>
                      <a:r>
                        <a:rPr lang="en-US" sz="1100" b="1" baseline="30000">
                          <a:effectLst/>
                        </a:rPr>
                        <a:t>**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.775</a:t>
                      </a:r>
                      <a:r>
                        <a:rPr lang="en-US" sz="1100" b="1" baseline="30000">
                          <a:effectLst/>
                        </a:rPr>
                        <a:t>*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.940</a:t>
                      </a:r>
                      <a:r>
                        <a:rPr lang="en-US" sz="1100" b="1" baseline="30000">
                          <a:effectLst/>
                        </a:rPr>
                        <a:t>**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.155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.785</a:t>
                      </a:r>
                      <a:r>
                        <a:rPr lang="en-US" sz="1100" b="1" baseline="30000">
                          <a:effectLst/>
                        </a:rPr>
                        <a:t>*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.794</a:t>
                      </a:r>
                      <a:r>
                        <a:rPr lang="en-US" sz="1100" b="1" baseline="30000">
                          <a:effectLst/>
                        </a:rPr>
                        <a:t>*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.775</a:t>
                      </a:r>
                      <a:r>
                        <a:rPr lang="en-US" sz="1100" b="1" baseline="30000">
                          <a:effectLst/>
                        </a:rPr>
                        <a:t>*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.797</a:t>
                      </a:r>
                      <a:r>
                        <a:rPr lang="en-US" sz="1100" b="1" baseline="30000" dirty="0">
                          <a:effectLst/>
                        </a:rPr>
                        <a:t>*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.837</a:t>
                      </a:r>
                      <a:r>
                        <a:rPr lang="en-US" sz="1100" b="1" baseline="30000">
                          <a:effectLst/>
                        </a:rPr>
                        <a:t>**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ctr"/>
                </a:tc>
                <a:extLst>
                  <a:ext uri="{0D108BD9-81ED-4DB2-BD59-A6C34878D82A}">
                    <a16:rowId xmlns:a16="http://schemas.microsoft.com/office/drawing/2014/main" val="3728595759"/>
                  </a:ext>
                </a:extLst>
              </a:tr>
              <a:tr h="39557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Reclaimed Forest (%)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.886</a:t>
                      </a:r>
                      <a:r>
                        <a:rPr lang="en-US" sz="1100" b="1" baseline="30000">
                          <a:effectLst/>
                        </a:rPr>
                        <a:t>**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.775</a:t>
                      </a:r>
                      <a:r>
                        <a:rPr lang="en-US" sz="1100" b="1" baseline="30000">
                          <a:effectLst/>
                        </a:rPr>
                        <a:t>*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.726</a:t>
                      </a:r>
                      <a:r>
                        <a:rPr lang="en-US" sz="1100" b="1" baseline="30000" dirty="0">
                          <a:effectLst/>
                        </a:rPr>
                        <a:t>*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.443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.553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.563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.568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.601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.558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ctr"/>
                </a:tc>
                <a:extLst>
                  <a:ext uri="{0D108BD9-81ED-4DB2-BD59-A6C34878D82A}">
                    <a16:rowId xmlns:a16="http://schemas.microsoft.com/office/drawing/2014/main" val="1820576216"/>
                  </a:ext>
                </a:extLst>
              </a:tr>
              <a:tr h="39557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Reclaimed Woods (%)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.920</a:t>
                      </a:r>
                      <a:r>
                        <a:rPr lang="en-US" sz="1100" b="1" baseline="30000">
                          <a:effectLst/>
                        </a:rPr>
                        <a:t>**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.940</a:t>
                      </a:r>
                      <a:r>
                        <a:rPr lang="en-US" sz="1100" b="1" baseline="30000">
                          <a:effectLst/>
                        </a:rPr>
                        <a:t>**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.726</a:t>
                      </a:r>
                      <a:r>
                        <a:rPr lang="en-US" sz="1100" b="1" baseline="30000">
                          <a:effectLst/>
                        </a:rPr>
                        <a:t>*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.338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.907</a:t>
                      </a:r>
                      <a:r>
                        <a:rPr lang="en-US" sz="1100" b="1" baseline="30000" dirty="0">
                          <a:effectLst/>
                        </a:rPr>
                        <a:t>**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.884</a:t>
                      </a:r>
                      <a:r>
                        <a:rPr lang="en-US" sz="1100" b="1" baseline="30000">
                          <a:effectLst/>
                        </a:rPr>
                        <a:t>**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.843</a:t>
                      </a:r>
                      <a:r>
                        <a:rPr lang="en-US" sz="1100" b="1" baseline="30000">
                          <a:effectLst/>
                        </a:rPr>
                        <a:t>**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.903</a:t>
                      </a:r>
                      <a:r>
                        <a:rPr lang="en-US" sz="1100" b="1" baseline="30000">
                          <a:effectLst/>
                        </a:rPr>
                        <a:t>**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.914</a:t>
                      </a:r>
                      <a:r>
                        <a:rPr lang="en-US" sz="1100" b="1" baseline="30000">
                          <a:effectLst/>
                        </a:rPr>
                        <a:t>**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ctr"/>
                </a:tc>
                <a:extLst>
                  <a:ext uri="{0D108BD9-81ED-4DB2-BD59-A6C34878D82A}">
                    <a16:rowId xmlns:a16="http://schemas.microsoft.com/office/drawing/2014/main" val="1627607909"/>
                  </a:ext>
                </a:extLst>
              </a:tr>
              <a:tr h="39557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Reclamation Age (Years)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.255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.155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.443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.338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.241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.158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.182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.218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.159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ctr"/>
                </a:tc>
                <a:extLst>
                  <a:ext uri="{0D108BD9-81ED-4DB2-BD59-A6C34878D82A}">
                    <a16:rowId xmlns:a16="http://schemas.microsoft.com/office/drawing/2014/main" val="3734410759"/>
                  </a:ext>
                </a:extLst>
              </a:tr>
              <a:tr h="39557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Alkalinity (mg/L)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.751</a:t>
                      </a:r>
                      <a:r>
                        <a:rPr lang="en-US" sz="1100" b="1" baseline="30000">
                          <a:effectLst/>
                        </a:rPr>
                        <a:t>*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.785</a:t>
                      </a:r>
                      <a:r>
                        <a:rPr lang="en-US" sz="1100" b="1" baseline="30000">
                          <a:effectLst/>
                        </a:rPr>
                        <a:t>*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.553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.907</a:t>
                      </a:r>
                      <a:r>
                        <a:rPr lang="en-US" sz="1100" b="1" baseline="30000">
                          <a:effectLst/>
                        </a:rPr>
                        <a:t>**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.241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.985</a:t>
                      </a:r>
                      <a:r>
                        <a:rPr lang="en-US" sz="1100" b="1" baseline="30000" dirty="0">
                          <a:effectLst/>
                        </a:rPr>
                        <a:t>**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.897</a:t>
                      </a:r>
                      <a:r>
                        <a:rPr lang="en-US" sz="1100" b="1" baseline="30000" dirty="0">
                          <a:effectLst/>
                        </a:rPr>
                        <a:t>**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.993</a:t>
                      </a:r>
                      <a:r>
                        <a:rPr lang="en-US" sz="1100" b="1" baseline="30000">
                          <a:effectLst/>
                        </a:rPr>
                        <a:t>**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.962</a:t>
                      </a:r>
                      <a:r>
                        <a:rPr lang="en-US" sz="1100" b="1" baseline="30000">
                          <a:effectLst/>
                        </a:rPr>
                        <a:t>**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ctr"/>
                </a:tc>
                <a:extLst>
                  <a:ext uri="{0D108BD9-81ED-4DB2-BD59-A6C34878D82A}">
                    <a16:rowId xmlns:a16="http://schemas.microsoft.com/office/drawing/2014/main" val="2805521631"/>
                  </a:ext>
                </a:extLst>
              </a:tr>
              <a:tr h="39557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Conductivity (</a:t>
                      </a:r>
                      <a:r>
                        <a:rPr lang="en-US" sz="1100" b="1" dirty="0" err="1">
                          <a:effectLst/>
                        </a:rPr>
                        <a:t>uS</a:t>
                      </a:r>
                      <a:r>
                        <a:rPr lang="en-US" sz="1100" b="1" dirty="0">
                          <a:effectLst/>
                        </a:rPr>
                        <a:t>/cm)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FF5757"/>
                          </a:solidFill>
                          <a:effectLst/>
                        </a:rPr>
                        <a:t>.761</a:t>
                      </a:r>
                      <a:r>
                        <a:rPr lang="en-US" sz="1100" b="1" baseline="30000" dirty="0">
                          <a:solidFill>
                            <a:srgbClr val="FF5757"/>
                          </a:solidFill>
                          <a:effectLst/>
                        </a:rPr>
                        <a:t>*</a:t>
                      </a:r>
                      <a:endParaRPr lang="en-US" sz="1600" b="1" dirty="0">
                        <a:solidFill>
                          <a:srgbClr val="FF5757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5757"/>
                          </a:solidFill>
                          <a:effectLst/>
                        </a:rPr>
                        <a:t>.794</a:t>
                      </a:r>
                      <a:r>
                        <a:rPr lang="en-US" sz="1100" b="1" baseline="30000">
                          <a:solidFill>
                            <a:srgbClr val="FF5757"/>
                          </a:solidFill>
                          <a:effectLst/>
                        </a:rPr>
                        <a:t>*</a:t>
                      </a:r>
                      <a:endParaRPr lang="en-US" sz="1600" b="1">
                        <a:solidFill>
                          <a:srgbClr val="FF5757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FF5757"/>
                          </a:solidFill>
                          <a:effectLst/>
                        </a:rPr>
                        <a:t>.563</a:t>
                      </a:r>
                      <a:endParaRPr lang="en-US" sz="1600" b="1" dirty="0">
                        <a:solidFill>
                          <a:srgbClr val="FF5757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FF5757"/>
                          </a:solidFill>
                          <a:effectLst/>
                        </a:rPr>
                        <a:t>.884</a:t>
                      </a:r>
                      <a:r>
                        <a:rPr lang="en-US" sz="1100" b="1" baseline="30000" dirty="0">
                          <a:solidFill>
                            <a:srgbClr val="FF5757"/>
                          </a:solidFill>
                          <a:effectLst/>
                        </a:rPr>
                        <a:t>**</a:t>
                      </a:r>
                      <a:endParaRPr lang="en-US" sz="1600" b="1" dirty="0">
                        <a:solidFill>
                          <a:srgbClr val="FF5757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FF5757"/>
                          </a:solidFill>
                          <a:effectLst/>
                        </a:rPr>
                        <a:t>.158</a:t>
                      </a:r>
                      <a:endParaRPr lang="en-US" sz="1600" b="1" dirty="0">
                        <a:solidFill>
                          <a:srgbClr val="FF5757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FF5757"/>
                          </a:solidFill>
                          <a:effectLst/>
                        </a:rPr>
                        <a:t>.985</a:t>
                      </a:r>
                      <a:r>
                        <a:rPr lang="en-US" sz="1100" b="1" baseline="30000" dirty="0">
                          <a:solidFill>
                            <a:srgbClr val="FF5757"/>
                          </a:solidFill>
                          <a:effectLst/>
                        </a:rPr>
                        <a:t>**</a:t>
                      </a:r>
                      <a:endParaRPr lang="en-US" sz="1600" b="1" dirty="0">
                        <a:solidFill>
                          <a:srgbClr val="FF5757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FF5757"/>
                          </a:solidFill>
                          <a:effectLst/>
                        </a:rPr>
                        <a:t>1</a:t>
                      </a:r>
                      <a:endParaRPr lang="en-US" sz="1600" b="1" dirty="0">
                        <a:solidFill>
                          <a:srgbClr val="FF5757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FF5757"/>
                          </a:solidFill>
                          <a:effectLst/>
                        </a:rPr>
                        <a:t>.933</a:t>
                      </a:r>
                      <a:r>
                        <a:rPr lang="en-US" sz="1100" b="1" baseline="30000" dirty="0">
                          <a:solidFill>
                            <a:srgbClr val="FF5757"/>
                          </a:solidFill>
                          <a:effectLst/>
                        </a:rPr>
                        <a:t>**</a:t>
                      </a:r>
                      <a:endParaRPr lang="en-US" sz="1600" b="1" dirty="0">
                        <a:solidFill>
                          <a:srgbClr val="FF5757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FF5757"/>
                          </a:solidFill>
                          <a:effectLst/>
                        </a:rPr>
                        <a:t>.987</a:t>
                      </a:r>
                      <a:r>
                        <a:rPr lang="en-US" sz="1100" b="1" baseline="30000" dirty="0">
                          <a:solidFill>
                            <a:srgbClr val="FF5757"/>
                          </a:solidFill>
                          <a:effectLst/>
                        </a:rPr>
                        <a:t>**</a:t>
                      </a:r>
                      <a:endParaRPr lang="en-US" sz="1600" b="1" dirty="0">
                        <a:solidFill>
                          <a:srgbClr val="FF5757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FF5757"/>
                          </a:solidFill>
                          <a:effectLst/>
                        </a:rPr>
                        <a:t>.969</a:t>
                      </a:r>
                      <a:r>
                        <a:rPr lang="en-US" sz="1100" b="1" baseline="30000" dirty="0">
                          <a:solidFill>
                            <a:srgbClr val="FF5757"/>
                          </a:solidFill>
                          <a:effectLst/>
                        </a:rPr>
                        <a:t>**</a:t>
                      </a:r>
                      <a:endParaRPr lang="en-US" sz="1600" b="1" dirty="0">
                        <a:solidFill>
                          <a:srgbClr val="FF5757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ctr"/>
                </a:tc>
                <a:extLst>
                  <a:ext uri="{0D108BD9-81ED-4DB2-BD59-A6C34878D82A}">
                    <a16:rowId xmlns:a16="http://schemas.microsoft.com/office/drawing/2014/main" val="804083974"/>
                  </a:ext>
                </a:extLst>
              </a:tr>
              <a:tr h="19778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</a:rPr>
                        <a:t>SO</a:t>
                      </a:r>
                      <a:r>
                        <a:rPr lang="en-US" sz="1100" b="1" baseline="-25000" dirty="0" smtClean="0">
                          <a:effectLst/>
                        </a:rPr>
                        <a:t>4</a:t>
                      </a:r>
                      <a:r>
                        <a:rPr lang="en-US" sz="1100" b="1" baseline="30000" dirty="0" smtClean="0">
                          <a:effectLst/>
                        </a:rPr>
                        <a:t>2-</a:t>
                      </a:r>
                      <a:r>
                        <a:rPr lang="en-US" sz="1100" b="1" dirty="0" smtClean="0">
                          <a:effectLst/>
                        </a:rPr>
                        <a:t> </a:t>
                      </a:r>
                      <a:r>
                        <a:rPr lang="en-US" sz="1100" b="1" dirty="0">
                          <a:effectLst/>
                        </a:rPr>
                        <a:t>(mg/L)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.749</a:t>
                      </a:r>
                      <a:r>
                        <a:rPr lang="en-US" sz="1100" b="1" baseline="30000">
                          <a:effectLst/>
                        </a:rPr>
                        <a:t>*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.775</a:t>
                      </a:r>
                      <a:r>
                        <a:rPr lang="en-US" sz="1100" b="1" baseline="30000">
                          <a:effectLst/>
                        </a:rPr>
                        <a:t>*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.568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.843</a:t>
                      </a:r>
                      <a:r>
                        <a:rPr lang="en-US" sz="1100" b="1" baseline="30000">
                          <a:effectLst/>
                        </a:rPr>
                        <a:t>**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.182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.897</a:t>
                      </a:r>
                      <a:r>
                        <a:rPr lang="en-US" sz="1100" b="1" baseline="30000">
                          <a:effectLst/>
                        </a:rPr>
                        <a:t>**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.933</a:t>
                      </a:r>
                      <a:r>
                        <a:rPr lang="en-US" sz="1100" b="1" baseline="30000">
                          <a:effectLst/>
                        </a:rPr>
                        <a:t>**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1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.921</a:t>
                      </a:r>
                      <a:r>
                        <a:rPr lang="en-US" sz="1100" b="1" baseline="30000" dirty="0">
                          <a:effectLst/>
                        </a:rPr>
                        <a:t>**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.964</a:t>
                      </a:r>
                      <a:r>
                        <a:rPr lang="en-US" sz="1100" b="1" baseline="30000">
                          <a:effectLst/>
                        </a:rPr>
                        <a:t>**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ctr"/>
                </a:tc>
                <a:extLst>
                  <a:ext uri="{0D108BD9-81ED-4DB2-BD59-A6C34878D82A}">
                    <a16:rowId xmlns:a16="http://schemas.microsoft.com/office/drawing/2014/main" val="2653599724"/>
                  </a:ext>
                </a:extLst>
              </a:tr>
              <a:tr h="19778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</a:rPr>
                        <a:t>Ca</a:t>
                      </a:r>
                      <a:r>
                        <a:rPr lang="en-US" sz="1100" b="1" baseline="30000" dirty="0" smtClean="0">
                          <a:effectLst/>
                        </a:rPr>
                        <a:t>2+</a:t>
                      </a:r>
                      <a:r>
                        <a:rPr lang="en-US" sz="1100" b="1" baseline="0" dirty="0" smtClean="0">
                          <a:effectLst/>
                        </a:rPr>
                        <a:t> </a:t>
                      </a:r>
                      <a:r>
                        <a:rPr lang="en-US" sz="1100" b="1" dirty="0" smtClean="0">
                          <a:effectLst/>
                        </a:rPr>
                        <a:t>(mg/L</a:t>
                      </a:r>
                      <a:r>
                        <a:rPr lang="en-US" sz="1100" b="1" dirty="0">
                          <a:effectLst/>
                        </a:rPr>
                        <a:t>)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.776</a:t>
                      </a:r>
                      <a:r>
                        <a:rPr lang="en-US" sz="1100" b="1" baseline="30000">
                          <a:effectLst/>
                        </a:rPr>
                        <a:t>*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.797</a:t>
                      </a:r>
                      <a:r>
                        <a:rPr lang="en-US" sz="1100" b="1" baseline="30000">
                          <a:effectLst/>
                        </a:rPr>
                        <a:t>*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.601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.903</a:t>
                      </a:r>
                      <a:r>
                        <a:rPr lang="en-US" sz="1100" b="1" baseline="30000">
                          <a:effectLst/>
                        </a:rPr>
                        <a:t>**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.218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.993</a:t>
                      </a:r>
                      <a:r>
                        <a:rPr lang="en-US" sz="1100" b="1" baseline="30000">
                          <a:effectLst/>
                        </a:rPr>
                        <a:t>**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.987</a:t>
                      </a:r>
                      <a:r>
                        <a:rPr lang="en-US" sz="1100" b="1" baseline="30000">
                          <a:effectLst/>
                        </a:rPr>
                        <a:t>**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.921</a:t>
                      </a:r>
                      <a:r>
                        <a:rPr lang="en-US" sz="1100" b="1" baseline="30000">
                          <a:effectLst/>
                        </a:rPr>
                        <a:t>**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1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.974</a:t>
                      </a:r>
                      <a:r>
                        <a:rPr lang="en-US" sz="1100" b="1" baseline="30000" dirty="0">
                          <a:effectLst/>
                        </a:rPr>
                        <a:t>**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ctr"/>
                </a:tc>
                <a:extLst>
                  <a:ext uri="{0D108BD9-81ED-4DB2-BD59-A6C34878D82A}">
                    <a16:rowId xmlns:a16="http://schemas.microsoft.com/office/drawing/2014/main" val="1889708755"/>
                  </a:ext>
                </a:extLst>
              </a:tr>
              <a:tr h="19778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</a:rPr>
                        <a:t>Mg</a:t>
                      </a:r>
                      <a:r>
                        <a:rPr lang="en-US" sz="1100" b="1" baseline="30000" dirty="0" smtClean="0">
                          <a:effectLst/>
                        </a:rPr>
                        <a:t>2+</a:t>
                      </a:r>
                      <a:r>
                        <a:rPr lang="en-US" sz="1100" b="1" dirty="0" smtClean="0">
                          <a:effectLst/>
                        </a:rPr>
                        <a:t> </a:t>
                      </a:r>
                      <a:r>
                        <a:rPr lang="en-US" sz="1100" b="1" dirty="0">
                          <a:effectLst/>
                        </a:rPr>
                        <a:t>(mg/L)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.791</a:t>
                      </a:r>
                      <a:r>
                        <a:rPr lang="en-US" sz="1100" b="1" baseline="30000">
                          <a:effectLst/>
                        </a:rPr>
                        <a:t>*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.837</a:t>
                      </a:r>
                      <a:r>
                        <a:rPr lang="en-US" sz="1100" b="1" baseline="30000">
                          <a:effectLst/>
                        </a:rPr>
                        <a:t>**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.558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.914</a:t>
                      </a:r>
                      <a:r>
                        <a:rPr lang="en-US" sz="1100" b="1" baseline="30000">
                          <a:effectLst/>
                        </a:rPr>
                        <a:t>**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.159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.962</a:t>
                      </a:r>
                      <a:r>
                        <a:rPr lang="en-US" sz="1100" b="1" baseline="30000">
                          <a:effectLst/>
                        </a:rPr>
                        <a:t>**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.969</a:t>
                      </a:r>
                      <a:r>
                        <a:rPr lang="en-US" sz="1100" b="1" baseline="30000">
                          <a:effectLst/>
                        </a:rPr>
                        <a:t>**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.964</a:t>
                      </a:r>
                      <a:r>
                        <a:rPr lang="en-US" sz="1100" b="1" baseline="30000">
                          <a:effectLst/>
                        </a:rPr>
                        <a:t>**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.974</a:t>
                      </a:r>
                      <a:r>
                        <a:rPr lang="en-US" sz="1100" b="1" baseline="30000" dirty="0">
                          <a:effectLst/>
                        </a:rPr>
                        <a:t>**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1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ctr"/>
                </a:tc>
                <a:extLst>
                  <a:ext uri="{0D108BD9-81ED-4DB2-BD59-A6C34878D82A}">
                    <a16:rowId xmlns:a16="http://schemas.microsoft.com/office/drawing/2014/main" val="3043936099"/>
                  </a:ext>
                </a:extLst>
              </a:tr>
              <a:tr h="197788">
                <a:tc gridSpan="11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**. Correlation is significant at the 0.01 level (2-tailed).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885424"/>
                  </a:ext>
                </a:extLst>
              </a:tr>
              <a:tr h="197788">
                <a:tc gridSpan="11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*. Correlation is significant at the 0.05 level (2-tailed).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50637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197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8447952"/>
              </p:ext>
            </p:extLst>
          </p:nvPr>
        </p:nvGraphicFramePr>
        <p:xfrm>
          <a:off x="742950" y="466724"/>
          <a:ext cx="7905751" cy="56845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48139">
                  <a:extLst>
                    <a:ext uri="{9D8B030D-6E8A-4147-A177-3AD203B41FA5}">
                      <a16:colId xmlns:a16="http://schemas.microsoft.com/office/drawing/2014/main" val="3543125135"/>
                    </a:ext>
                  </a:extLst>
                </a:gridCol>
                <a:gridCol w="644641">
                  <a:extLst>
                    <a:ext uri="{9D8B030D-6E8A-4147-A177-3AD203B41FA5}">
                      <a16:colId xmlns:a16="http://schemas.microsoft.com/office/drawing/2014/main" val="1728245305"/>
                    </a:ext>
                  </a:extLst>
                </a:gridCol>
                <a:gridCol w="831320">
                  <a:extLst>
                    <a:ext uri="{9D8B030D-6E8A-4147-A177-3AD203B41FA5}">
                      <a16:colId xmlns:a16="http://schemas.microsoft.com/office/drawing/2014/main" val="3686640100"/>
                    </a:ext>
                  </a:extLst>
                </a:gridCol>
                <a:gridCol w="742950">
                  <a:extLst>
                    <a:ext uri="{9D8B030D-6E8A-4147-A177-3AD203B41FA5}">
                      <a16:colId xmlns:a16="http://schemas.microsoft.com/office/drawing/2014/main" val="2515001571"/>
                    </a:ext>
                  </a:extLst>
                </a:gridCol>
                <a:gridCol w="771525">
                  <a:extLst>
                    <a:ext uri="{9D8B030D-6E8A-4147-A177-3AD203B41FA5}">
                      <a16:colId xmlns:a16="http://schemas.microsoft.com/office/drawing/2014/main" val="906173746"/>
                    </a:ext>
                  </a:extLst>
                </a:gridCol>
                <a:gridCol w="819150">
                  <a:extLst>
                    <a:ext uri="{9D8B030D-6E8A-4147-A177-3AD203B41FA5}">
                      <a16:colId xmlns:a16="http://schemas.microsoft.com/office/drawing/2014/main" val="1138005181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553492385"/>
                    </a:ext>
                  </a:extLst>
                </a:gridCol>
                <a:gridCol w="828675">
                  <a:extLst>
                    <a:ext uri="{9D8B030D-6E8A-4147-A177-3AD203B41FA5}">
                      <a16:colId xmlns:a16="http://schemas.microsoft.com/office/drawing/2014/main" val="2187520523"/>
                    </a:ext>
                  </a:extLst>
                </a:gridCol>
                <a:gridCol w="581025">
                  <a:extLst>
                    <a:ext uri="{9D8B030D-6E8A-4147-A177-3AD203B41FA5}">
                      <a16:colId xmlns:a16="http://schemas.microsoft.com/office/drawing/2014/main" val="3001254338"/>
                    </a:ext>
                  </a:extLst>
                </a:gridCol>
                <a:gridCol w="523875">
                  <a:extLst>
                    <a:ext uri="{9D8B030D-6E8A-4147-A177-3AD203B41FA5}">
                      <a16:colId xmlns:a16="http://schemas.microsoft.com/office/drawing/2014/main" val="3659151486"/>
                    </a:ext>
                  </a:extLst>
                </a:gridCol>
                <a:gridCol w="628651">
                  <a:extLst>
                    <a:ext uri="{9D8B030D-6E8A-4147-A177-3AD203B41FA5}">
                      <a16:colId xmlns:a16="http://schemas.microsoft.com/office/drawing/2014/main" val="1163283269"/>
                    </a:ext>
                  </a:extLst>
                </a:gridCol>
              </a:tblGrid>
              <a:tr h="314326">
                <a:tc gridSpan="1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050" dirty="0" smtClean="0">
                          <a:effectLst/>
                        </a:rPr>
                        <a:t> </a:t>
                      </a:r>
                      <a:r>
                        <a:rPr lang="en-US" sz="1800" dirty="0">
                          <a:effectLst/>
                        </a:rPr>
                        <a:t>Pearson Correlation Matrix (July 21, 2017 n=15)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48" marR="56348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1167786"/>
                  </a:ext>
                </a:extLst>
              </a:tr>
              <a:tr h="69830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 dirty="0">
                          <a:effectLst/>
                        </a:rPr>
                        <a:t> 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48" marR="5634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Mined (%)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48" marR="5634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Mined w/o RF (%)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48" marR="5634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 dirty="0">
                          <a:effectLst/>
                        </a:rPr>
                        <a:t>Reclaimed Forest (%)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48" marR="5634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 dirty="0">
                          <a:effectLst/>
                        </a:rPr>
                        <a:t>Reclaimed Woods (%)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48" marR="5634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Reclamation Age (Years)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48" marR="5634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Alkalinity (mg/L)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48" marR="5634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 dirty="0">
                          <a:effectLst/>
                        </a:rPr>
                        <a:t>Conductivity (</a:t>
                      </a:r>
                      <a:r>
                        <a:rPr lang="en-US" sz="1050" b="1" dirty="0" err="1" smtClean="0">
                          <a:effectLst/>
                        </a:rPr>
                        <a:t>uS</a:t>
                      </a:r>
                      <a:r>
                        <a:rPr lang="en-US" sz="1050" b="1" dirty="0" smtClean="0">
                          <a:effectLst/>
                        </a:rPr>
                        <a:t>/cm</a:t>
                      </a:r>
                      <a:r>
                        <a:rPr lang="en-US" sz="1050" b="1" dirty="0">
                          <a:effectLst/>
                        </a:rPr>
                        <a:t>)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48" marR="5634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</a:rPr>
                        <a:t>SO</a:t>
                      </a:r>
                      <a:r>
                        <a:rPr lang="en-US" sz="1100" b="1" baseline="-25000" dirty="0" smtClean="0">
                          <a:effectLst/>
                        </a:rPr>
                        <a:t>4</a:t>
                      </a:r>
                      <a:r>
                        <a:rPr lang="en-US" sz="1100" b="1" baseline="30000" dirty="0" smtClean="0">
                          <a:effectLst/>
                        </a:rPr>
                        <a:t>2-</a:t>
                      </a:r>
                      <a:r>
                        <a:rPr lang="en-US" sz="1100" b="1" dirty="0" smtClean="0">
                          <a:effectLst/>
                        </a:rPr>
                        <a:t> </a:t>
                      </a:r>
                      <a:r>
                        <a:rPr lang="en-US" sz="1100" b="1" dirty="0">
                          <a:effectLst/>
                        </a:rPr>
                        <a:t>(mg/L)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</a:rPr>
                        <a:t>Ca</a:t>
                      </a:r>
                      <a:r>
                        <a:rPr lang="en-US" sz="1100" b="1" baseline="30000" dirty="0" smtClean="0">
                          <a:effectLst/>
                        </a:rPr>
                        <a:t>2+</a:t>
                      </a:r>
                      <a:r>
                        <a:rPr lang="en-US" sz="1100" b="1" baseline="0" dirty="0" smtClean="0">
                          <a:effectLst/>
                        </a:rPr>
                        <a:t> </a:t>
                      </a:r>
                      <a:r>
                        <a:rPr lang="en-US" sz="1100" b="1" dirty="0" smtClean="0">
                          <a:effectLst/>
                        </a:rPr>
                        <a:t>(mg/L</a:t>
                      </a:r>
                      <a:r>
                        <a:rPr lang="en-US" sz="1100" b="1" dirty="0">
                          <a:effectLst/>
                        </a:rPr>
                        <a:t>)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</a:rPr>
                        <a:t>Mg</a:t>
                      </a:r>
                      <a:r>
                        <a:rPr lang="en-US" sz="1100" b="1" baseline="30000" dirty="0" smtClean="0">
                          <a:effectLst/>
                        </a:rPr>
                        <a:t>2+</a:t>
                      </a:r>
                      <a:r>
                        <a:rPr lang="en-US" sz="1100" b="1" dirty="0" smtClean="0">
                          <a:effectLst/>
                        </a:rPr>
                        <a:t> </a:t>
                      </a:r>
                      <a:r>
                        <a:rPr lang="en-US" sz="1100" b="1" dirty="0">
                          <a:effectLst/>
                        </a:rPr>
                        <a:t>(mg/L)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extLst>
                  <a:ext uri="{0D108BD9-81ED-4DB2-BD59-A6C34878D82A}">
                    <a16:rowId xmlns:a16="http://schemas.microsoft.com/office/drawing/2014/main" val="4207472086"/>
                  </a:ext>
                </a:extLst>
              </a:tr>
              <a:tr h="21614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Mined (%)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48" marR="56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1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48" marR="5634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.956</a:t>
                      </a:r>
                      <a:r>
                        <a:rPr lang="en-US" sz="1050" b="1" baseline="30000">
                          <a:effectLst/>
                        </a:rPr>
                        <a:t>**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48" marR="5634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.280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48" marR="5634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.780</a:t>
                      </a:r>
                      <a:r>
                        <a:rPr lang="en-US" sz="1050" b="1" baseline="30000">
                          <a:effectLst/>
                        </a:rPr>
                        <a:t>**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48" marR="5634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-.407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48" marR="5634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.457</a:t>
                      </a:r>
                      <a:r>
                        <a:rPr lang="en-US" sz="1050" b="1" baseline="30000">
                          <a:effectLst/>
                        </a:rPr>
                        <a:t>*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48" marR="5634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.790</a:t>
                      </a:r>
                      <a:r>
                        <a:rPr lang="en-US" sz="1050" b="1" baseline="30000">
                          <a:effectLst/>
                        </a:rPr>
                        <a:t>**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48" marR="5634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.777</a:t>
                      </a:r>
                      <a:r>
                        <a:rPr lang="en-US" sz="1050" b="1" baseline="30000">
                          <a:effectLst/>
                        </a:rPr>
                        <a:t>**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48" marR="5634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.795</a:t>
                      </a:r>
                      <a:r>
                        <a:rPr lang="en-US" sz="1050" b="1" baseline="30000">
                          <a:effectLst/>
                        </a:rPr>
                        <a:t>**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48" marR="5634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.754</a:t>
                      </a:r>
                      <a:r>
                        <a:rPr lang="en-US" sz="1050" b="1" baseline="30000">
                          <a:effectLst/>
                        </a:rPr>
                        <a:t>**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48" marR="56348" marT="0" marB="0" anchor="ctr"/>
                </a:tc>
                <a:extLst>
                  <a:ext uri="{0D108BD9-81ED-4DB2-BD59-A6C34878D82A}">
                    <a16:rowId xmlns:a16="http://schemas.microsoft.com/office/drawing/2014/main" val="675495934"/>
                  </a:ext>
                </a:extLst>
              </a:tr>
              <a:tr h="45722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Mined w/o RF (%)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48" marR="56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.956</a:t>
                      </a:r>
                      <a:r>
                        <a:rPr lang="en-US" sz="1050" b="1" baseline="30000">
                          <a:effectLst/>
                        </a:rPr>
                        <a:t>**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48" marR="5634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1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48" marR="5634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-.013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48" marR="5634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.705</a:t>
                      </a:r>
                      <a:r>
                        <a:rPr lang="en-US" sz="1050" b="1" baseline="30000">
                          <a:effectLst/>
                        </a:rPr>
                        <a:t>**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48" marR="5634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-.626</a:t>
                      </a:r>
                      <a:r>
                        <a:rPr lang="en-US" sz="1050" b="1" baseline="30000">
                          <a:effectLst/>
                        </a:rPr>
                        <a:t>**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48" marR="5634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.581</a:t>
                      </a:r>
                      <a:r>
                        <a:rPr lang="en-US" sz="1050" b="1" baseline="30000">
                          <a:effectLst/>
                        </a:rPr>
                        <a:t>**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48" marR="5634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.899</a:t>
                      </a:r>
                      <a:r>
                        <a:rPr lang="en-US" sz="1050" b="1" baseline="30000">
                          <a:effectLst/>
                        </a:rPr>
                        <a:t>**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48" marR="5634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.891</a:t>
                      </a:r>
                      <a:r>
                        <a:rPr lang="en-US" sz="1050" b="1" baseline="30000">
                          <a:effectLst/>
                        </a:rPr>
                        <a:t>**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48" marR="5634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.904</a:t>
                      </a:r>
                      <a:r>
                        <a:rPr lang="en-US" sz="1050" b="1" baseline="30000">
                          <a:effectLst/>
                        </a:rPr>
                        <a:t>**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48" marR="5634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.879</a:t>
                      </a:r>
                      <a:r>
                        <a:rPr lang="en-US" sz="1050" b="1" baseline="30000">
                          <a:effectLst/>
                        </a:rPr>
                        <a:t>**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48" marR="56348" marT="0" marB="0" anchor="ctr"/>
                </a:tc>
                <a:extLst>
                  <a:ext uri="{0D108BD9-81ED-4DB2-BD59-A6C34878D82A}">
                    <a16:rowId xmlns:a16="http://schemas.microsoft.com/office/drawing/2014/main" val="422212352"/>
                  </a:ext>
                </a:extLst>
              </a:tr>
              <a:tr h="45722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Reclaimed Forest (%)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48" marR="56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.280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48" marR="5634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-.013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48" marR="5634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1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48" marR="5634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.352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48" marR="5634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.665</a:t>
                      </a:r>
                      <a:r>
                        <a:rPr lang="en-US" sz="1050" b="1" baseline="30000">
                          <a:effectLst/>
                        </a:rPr>
                        <a:t>**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48" marR="5634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-.344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48" marR="5634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-.251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48" marR="5634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-.269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48" marR="5634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-.249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48" marR="5634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-.308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48" marR="56348" marT="0" marB="0" anchor="ctr"/>
                </a:tc>
                <a:extLst>
                  <a:ext uri="{0D108BD9-81ED-4DB2-BD59-A6C34878D82A}">
                    <a16:rowId xmlns:a16="http://schemas.microsoft.com/office/drawing/2014/main" val="4056630708"/>
                  </a:ext>
                </a:extLst>
              </a:tr>
              <a:tr h="45722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Reclaimed Woods (%)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48" marR="56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.780</a:t>
                      </a:r>
                      <a:r>
                        <a:rPr lang="en-US" sz="1050" b="1" baseline="30000">
                          <a:effectLst/>
                        </a:rPr>
                        <a:t>**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48" marR="5634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.705</a:t>
                      </a:r>
                      <a:r>
                        <a:rPr lang="en-US" sz="1050" b="1" baseline="30000">
                          <a:effectLst/>
                        </a:rPr>
                        <a:t>**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48" marR="5634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.352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48" marR="5634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1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48" marR="5634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-.240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48" marR="5634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.287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48" marR="5634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.550</a:t>
                      </a:r>
                      <a:r>
                        <a:rPr lang="en-US" sz="1050" b="1" baseline="30000">
                          <a:effectLst/>
                        </a:rPr>
                        <a:t>**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48" marR="5634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.467</a:t>
                      </a:r>
                      <a:r>
                        <a:rPr lang="en-US" sz="1050" b="1" baseline="30000">
                          <a:effectLst/>
                        </a:rPr>
                        <a:t>*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48" marR="5634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.486</a:t>
                      </a:r>
                      <a:r>
                        <a:rPr lang="en-US" sz="1050" b="1" baseline="30000">
                          <a:effectLst/>
                        </a:rPr>
                        <a:t>*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48" marR="5634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.474</a:t>
                      </a:r>
                      <a:r>
                        <a:rPr lang="en-US" sz="1050" b="1" baseline="30000">
                          <a:effectLst/>
                        </a:rPr>
                        <a:t>*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48" marR="56348" marT="0" marB="0" anchor="ctr"/>
                </a:tc>
                <a:extLst>
                  <a:ext uri="{0D108BD9-81ED-4DB2-BD59-A6C34878D82A}">
                    <a16:rowId xmlns:a16="http://schemas.microsoft.com/office/drawing/2014/main" val="3112522996"/>
                  </a:ext>
                </a:extLst>
              </a:tr>
              <a:tr h="45722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Reclamation Age (Years)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48" marR="56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-.407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48" marR="5634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-.626</a:t>
                      </a:r>
                      <a:r>
                        <a:rPr lang="en-US" sz="1050" b="1" baseline="30000">
                          <a:effectLst/>
                        </a:rPr>
                        <a:t>**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48" marR="5634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.665</a:t>
                      </a:r>
                      <a:r>
                        <a:rPr lang="en-US" sz="1050" b="1" baseline="30000">
                          <a:effectLst/>
                        </a:rPr>
                        <a:t>**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48" marR="5634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-.240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48" marR="5634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1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48" marR="5634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-.478</a:t>
                      </a:r>
                      <a:r>
                        <a:rPr lang="en-US" sz="1050" b="1" baseline="30000">
                          <a:effectLst/>
                        </a:rPr>
                        <a:t>*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48" marR="5634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-.702</a:t>
                      </a:r>
                      <a:r>
                        <a:rPr lang="en-US" sz="1050" b="1" baseline="30000">
                          <a:effectLst/>
                        </a:rPr>
                        <a:t>**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48" marR="5634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-.712</a:t>
                      </a:r>
                      <a:r>
                        <a:rPr lang="en-US" sz="1050" b="1" baseline="30000">
                          <a:effectLst/>
                        </a:rPr>
                        <a:t>**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48" marR="5634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-.702</a:t>
                      </a:r>
                      <a:r>
                        <a:rPr lang="en-US" sz="1050" b="1" baseline="30000">
                          <a:effectLst/>
                        </a:rPr>
                        <a:t>**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48" marR="5634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-.715</a:t>
                      </a:r>
                      <a:r>
                        <a:rPr lang="en-US" sz="1050" b="1" baseline="30000">
                          <a:effectLst/>
                        </a:rPr>
                        <a:t>**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48" marR="56348" marT="0" marB="0" anchor="ctr"/>
                </a:tc>
                <a:extLst>
                  <a:ext uri="{0D108BD9-81ED-4DB2-BD59-A6C34878D82A}">
                    <a16:rowId xmlns:a16="http://schemas.microsoft.com/office/drawing/2014/main" val="3382629762"/>
                  </a:ext>
                </a:extLst>
              </a:tr>
              <a:tr h="45722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Alkalinity (mg/L)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48" marR="56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.457</a:t>
                      </a:r>
                      <a:r>
                        <a:rPr lang="en-US" sz="1050" b="1" baseline="30000">
                          <a:effectLst/>
                        </a:rPr>
                        <a:t>*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48" marR="5634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.581</a:t>
                      </a:r>
                      <a:r>
                        <a:rPr lang="en-US" sz="1050" b="1" baseline="30000">
                          <a:effectLst/>
                        </a:rPr>
                        <a:t>**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48" marR="5634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-.344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48" marR="5634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.287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48" marR="5634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-.478</a:t>
                      </a:r>
                      <a:r>
                        <a:rPr lang="en-US" sz="1050" b="1" baseline="30000">
                          <a:effectLst/>
                        </a:rPr>
                        <a:t>*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48" marR="5634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 dirty="0">
                          <a:effectLst/>
                        </a:rPr>
                        <a:t>1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48" marR="5634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 dirty="0">
                          <a:effectLst/>
                        </a:rPr>
                        <a:t>.693</a:t>
                      </a:r>
                      <a:r>
                        <a:rPr lang="en-US" sz="1050" b="1" baseline="30000" dirty="0">
                          <a:effectLst/>
                        </a:rPr>
                        <a:t>**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48" marR="5634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.640</a:t>
                      </a:r>
                      <a:r>
                        <a:rPr lang="en-US" sz="1050" b="1" baseline="30000">
                          <a:effectLst/>
                        </a:rPr>
                        <a:t>**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48" marR="5634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.679</a:t>
                      </a:r>
                      <a:r>
                        <a:rPr lang="en-US" sz="1050" b="1" baseline="30000">
                          <a:effectLst/>
                        </a:rPr>
                        <a:t>**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48" marR="5634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.723</a:t>
                      </a:r>
                      <a:r>
                        <a:rPr lang="en-US" sz="1050" b="1" baseline="30000">
                          <a:effectLst/>
                        </a:rPr>
                        <a:t>**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48" marR="56348" marT="0" marB="0" anchor="ctr"/>
                </a:tc>
                <a:extLst>
                  <a:ext uri="{0D108BD9-81ED-4DB2-BD59-A6C34878D82A}">
                    <a16:rowId xmlns:a16="http://schemas.microsoft.com/office/drawing/2014/main" val="2794542431"/>
                  </a:ext>
                </a:extLst>
              </a:tr>
              <a:tr h="45722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 dirty="0">
                          <a:effectLst/>
                        </a:rPr>
                        <a:t>Conductivity (</a:t>
                      </a:r>
                      <a:r>
                        <a:rPr lang="en-US" sz="1050" b="1" dirty="0" err="1" smtClean="0">
                          <a:effectLst/>
                        </a:rPr>
                        <a:t>uS</a:t>
                      </a:r>
                      <a:r>
                        <a:rPr lang="en-US" sz="1050" b="1" dirty="0" smtClean="0">
                          <a:effectLst/>
                        </a:rPr>
                        <a:t>/cm</a:t>
                      </a:r>
                      <a:r>
                        <a:rPr lang="en-US" sz="1050" b="1" dirty="0">
                          <a:effectLst/>
                        </a:rPr>
                        <a:t>)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48" marR="56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rgbClr val="FF5757"/>
                          </a:solidFill>
                          <a:effectLst/>
                        </a:rPr>
                        <a:t>.790</a:t>
                      </a:r>
                      <a:r>
                        <a:rPr lang="en-US" sz="1050" b="1" baseline="30000" dirty="0">
                          <a:solidFill>
                            <a:srgbClr val="FF5757"/>
                          </a:solidFill>
                          <a:effectLst/>
                        </a:rPr>
                        <a:t>**</a:t>
                      </a:r>
                      <a:endParaRPr lang="en-US" sz="1200" b="1" dirty="0">
                        <a:solidFill>
                          <a:srgbClr val="FF5757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48" marR="5634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FF5757"/>
                          </a:solidFill>
                          <a:effectLst/>
                        </a:rPr>
                        <a:t>.899</a:t>
                      </a:r>
                      <a:r>
                        <a:rPr lang="en-US" sz="1050" b="1" baseline="30000">
                          <a:solidFill>
                            <a:srgbClr val="FF5757"/>
                          </a:solidFill>
                          <a:effectLst/>
                        </a:rPr>
                        <a:t>**</a:t>
                      </a:r>
                      <a:endParaRPr lang="en-US" sz="1200" b="1">
                        <a:solidFill>
                          <a:srgbClr val="FF5757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48" marR="5634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FF5757"/>
                          </a:solidFill>
                          <a:effectLst/>
                        </a:rPr>
                        <a:t>-.251</a:t>
                      </a:r>
                      <a:endParaRPr lang="en-US" sz="1200" b="1">
                        <a:solidFill>
                          <a:srgbClr val="FF5757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48" marR="5634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rgbClr val="FF5757"/>
                          </a:solidFill>
                          <a:effectLst/>
                        </a:rPr>
                        <a:t>.550</a:t>
                      </a:r>
                      <a:r>
                        <a:rPr lang="en-US" sz="1050" b="1" baseline="30000" dirty="0">
                          <a:solidFill>
                            <a:srgbClr val="FF5757"/>
                          </a:solidFill>
                          <a:effectLst/>
                        </a:rPr>
                        <a:t>**</a:t>
                      </a:r>
                      <a:endParaRPr lang="en-US" sz="1200" b="1" dirty="0">
                        <a:solidFill>
                          <a:srgbClr val="FF5757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48" marR="5634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rgbClr val="FF5757"/>
                          </a:solidFill>
                          <a:effectLst/>
                        </a:rPr>
                        <a:t>-.702</a:t>
                      </a:r>
                      <a:r>
                        <a:rPr lang="en-US" sz="1050" b="1" baseline="30000" dirty="0">
                          <a:solidFill>
                            <a:srgbClr val="FF5757"/>
                          </a:solidFill>
                          <a:effectLst/>
                        </a:rPr>
                        <a:t>**</a:t>
                      </a:r>
                      <a:endParaRPr lang="en-US" sz="1200" b="1" dirty="0">
                        <a:solidFill>
                          <a:srgbClr val="FF5757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48" marR="5634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rgbClr val="FF5757"/>
                          </a:solidFill>
                          <a:effectLst/>
                        </a:rPr>
                        <a:t>.693</a:t>
                      </a:r>
                      <a:r>
                        <a:rPr lang="en-US" sz="1050" b="1" baseline="30000" dirty="0">
                          <a:solidFill>
                            <a:srgbClr val="FF5757"/>
                          </a:solidFill>
                          <a:effectLst/>
                        </a:rPr>
                        <a:t>**</a:t>
                      </a:r>
                      <a:endParaRPr lang="en-US" sz="1200" b="1" dirty="0">
                        <a:solidFill>
                          <a:srgbClr val="FF5757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48" marR="5634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rgbClr val="FF5757"/>
                          </a:solidFill>
                          <a:effectLst/>
                        </a:rPr>
                        <a:t>1</a:t>
                      </a:r>
                      <a:endParaRPr lang="en-US" sz="1200" b="1" dirty="0">
                        <a:solidFill>
                          <a:srgbClr val="FF5757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48" marR="5634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rgbClr val="FF5757"/>
                          </a:solidFill>
                          <a:effectLst/>
                        </a:rPr>
                        <a:t>.983</a:t>
                      </a:r>
                      <a:r>
                        <a:rPr lang="en-US" sz="1050" b="1" baseline="30000" dirty="0">
                          <a:solidFill>
                            <a:srgbClr val="FF5757"/>
                          </a:solidFill>
                          <a:effectLst/>
                        </a:rPr>
                        <a:t>**</a:t>
                      </a:r>
                      <a:endParaRPr lang="en-US" sz="1200" b="1" dirty="0">
                        <a:solidFill>
                          <a:srgbClr val="FF5757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48" marR="5634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rgbClr val="FF5757"/>
                          </a:solidFill>
                          <a:effectLst/>
                        </a:rPr>
                        <a:t>.990</a:t>
                      </a:r>
                      <a:r>
                        <a:rPr lang="en-US" sz="1050" b="1" baseline="30000" dirty="0">
                          <a:solidFill>
                            <a:srgbClr val="FF5757"/>
                          </a:solidFill>
                          <a:effectLst/>
                        </a:rPr>
                        <a:t>**</a:t>
                      </a:r>
                      <a:endParaRPr lang="en-US" sz="1200" b="1" dirty="0">
                        <a:solidFill>
                          <a:srgbClr val="FF5757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48" marR="5634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rgbClr val="FF5757"/>
                          </a:solidFill>
                          <a:effectLst/>
                        </a:rPr>
                        <a:t>.988</a:t>
                      </a:r>
                      <a:r>
                        <a:rPr lang="en-US" sz="1050" b="1" baseline="30000" dirty="0">
                          <a:solidFill>
                            <a:srgbClr val="FF5757"/>
                          </a:solidFill>
                          <a:effectLst/>
                        </a:rPr>
                        <a:t>**</a:t>
                      </a:r>
                      <a:endParaRPr lang="en-US" sz="1200" b="1" dirty="0">
                        <a:solidFill>
                          <a:srgbClr val="FF5757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48" marR="56348" marT="0" marB="0" anchor="ctr"/>
                </a:tc>
                <a:extLst>
                  <a:ext uri="{0D108BD9-81ED-4DB2-BD59-A6C34878D82A}">
                    <a16:rowId xmlns:a16="http://schemas.microsoft.com/office/drawing/2014/main" val="800339669"/>
                  </a:ext>
                </a:extLst>
              </a:tr>
              <a:tr h="34627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</a:rPr>
                        <a:t>SO</a:t>
                      </a:r>
                      <a:r>
                        <a:rPr lang="en-US" sz="1100" b="1" baseline="-25000" dirty="0" smtClean="0">
                          <a:effectLst/>
                        </a:rPr>
                        <a:t>4</a:t>
                      </a:r>
                      <a:r>
                        <a:rPr lang="en-US" sz="1100" b="1" baseline="30000" dirty="0" smtClean="0">
                          <a:effectLst/>
                        </a:rPr>
                        <a:t>2-</a:t>
                      </a:r>
                      <a:r>
                        <a:rPr lang="en-US" sz="1100" b="1" dirty="0" smtClean="0">
                          <a:effectLst/>
                        </a:rPr>
                        <a:t> </a:t>
                      </a:r>
                      <a:r>
                        <a:rPr lang="en-US" sz="1100" b="1" dirty="0">
                          <a:effectLst/>
                        </a:rPr>
                        <a:t>(mg/L)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.777</a:t>
                      </a:r>
                      <a:r>
                        <a:rPr lang="en-US" sz="1050" b="1" baseline="30000">
                          <a:effectLst/>
                        </a:rPr>
                        <a:t>**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48" marR="5634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.891</a:t>
                      </a:r>
                      <a:r>
                        <a:rPr lang="en-US" sz="1050" b="1" baseline="30000">
                          <a:effectLst/>
                        </a:rPr>
                        <a:t>**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48" marR="5634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-.269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48" marR="5634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.467</a:t>
                      </a:r>
                      <a:r>
                        <a:rPr lang="en-US" sz="1050" b="1" baseline="30000">
                          <a:effectLst/>
                        </a:rPr>
                        <a:t>*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48" marR="5634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-.712</a:t>
                      </a:r>
                      <a:r>
                        <a:rPr lang="en-US" sz="1050" b="1" baseline="30000">
                          <a:effectLst/>
                        </a:rPr>
                        <a:t>**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48" marR="5634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.640</a:t>
                      </a:r>
                      <a:r>
                        <a:rPr lang="en-US" sz="1050" b="1" baseline="30000">
                          <a:effectLst/>
                        </a:rPr>
                        <a:t>**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48" marR="5634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.983</a:t>
                      </a:r>
                      <a:r>
                        <a:rPr lang="en-US" sz="1050" b="1" baseline="30000">
                          <a:effectLst/>
                        </a:rPr>
                        <a:t>**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48" marR="5634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 dirty="0">
                          <a:effectLst/>
                        </a:rPr>
                        <a:t>1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48" marR="5634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.994</a:t>
                      </a:r>
                      <a:r>
                        <a:rPr lang="en-US" sz="1050" b="1" baseline="30000">
                          <a:effectLst/>
                        </a:rPr>
                        <a:t>**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48" marR="5634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.991</a:t>
                      </a:r>
                      <a:r>
                        <a:rPr lang="en-US" sz="1050" b="1" baseline="30000">
                          <a:effectLst/>
                        </a:rPr>
                        <a:t>**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48" marR="56348" marT="0" marB="0" anchor="ctr"/>
                </a:tc>
                <a:extLst>
                  <a:ext uri="{0D108BD9-81ED-4DB2-BD59-A6C34878D82A}">
                    <a16:rowId xmlns:a16="http://schemas.microsoft.com/office/drawing/2014/main" val="3512746580"/>
                  </a:ext>
                </a:extLst>
              </a:tr>
              <a:tr h="33540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</a:rPr>
                        <a:t>Ca</a:t>
                      </a:r>
                      <a:r>
                        <a:rPr lang="en-US" sz="1100" b="1" baseline="30000" dirty="0" smtClean="0">
                          <a:effectLst/>
                        </a:rPr>
                        <a:t>2+</a:t>
                      </a:r>
                      <a:r>
                        <a:rPr lang="en-US" sz="1100" b="1" baseline="0" dirty="0" smtClean="0">
                          <a:effectLst/>
                        </a:rPr>
                        <a:t> </a:t>
                      </a:r>
                      <a:r>
                        <a:rPr lang="en-US" sz="1100" b="1" dirty="0" smtClean="0">
                          <a:effectLst/>
                        </a:rPr>
                        <a:t>(mg/L</a:t>
                      </a:r>
                      <a:r>
                        <a:rPr lang="en-US" sz="1100" b="1" dirty="0">
                          <a:effectLst/>
                        </a:rPr>
                        <a:t>)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.795</a:t>
                      </a:r>
                      <a:r>
                        <a:rPr lang="en-US" sz="1050" b="1" baseline="30000">
                          <a:effectLst/>
                        </a:rPr>
                        <a:t>**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48" marR="5634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.904</a:t>
                      </a:r>
                      <a:r>
                        <a:rPr lang="en-US" sz="1050" b="1" baseline="30000">
                          <a:effectLst/>
                        </a:rPr>
                        <a:t>**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48" marR="5634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-.249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48" marR="5634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.486</a:t>
                      </a:r>
                      <a:r>
                        <a:rPr lang="en-US" sz="1050" b="1" baseline="30000">
                          <a:effectLst/>
                        </a:rPr>
                        <a:t>*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48" marR="5634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-.702</a:t>
                      </a:r>
                      <a:r>
                        <a:rPr lang="en-US" sz="1050" b="1" baseline="30000">
                          <a:effectLst/>
                        </a:rPr>
                        <a:t>**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48" marR="5634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.679</a:t>
                      </a:r>
                      <a:r>
                        <a:rPr lang="en-US" sz="1050" b="1" baseline="30000">
                          <a:effectLst/>
                        </a:rPr>
                        <a:t>**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48" marR="5634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.990</a:t>
                      </a:r>
                      <a:r>
                        <a:rPr lang="en-US" sz="1050" b="1" baseline="30000">
                          <a:effectLst/>
                        </a:rPr>
                        <a:t>**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48" marR="5634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 dirty="0">
                          <a:effectLst/>
                        </a:rPr>
                        <a:t>.994</a:t>
                      </a:r>
                      <a:r>
                        <a:rPr lang="en-US" sz="1050" b="1" baseline="30000" dirty="0">
                          <a:effectLst/>
                        </a:rPr>
                        <a:t>**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48" marR="5634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 dirty="0">
                          <a:effectLst/>
                        </a:rPr>
                        <a:t>1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48" marR="5634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.988</a:t>
                      </a:r>
                      <a:r>
                        <a:rPr lang="en-US" sz="1050" b="1" baseline="30000">
                          <a:effectLst/>
                        </a:rPr>
                        <a:t>**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48" marR="56348" marT="0" marB="0" anchor="ctr"/>
                </a:tc>
                <a:extLst>
                  <a:ext uri="{0D108BD9-81ED-4DB2-BD59-A6C34878D82A}">
                    <a16:rowId xmlns:a16="http://schemas.microsoft.com/office/drawing/2014/main" val="4081162009"/>
                  </a:ext>
                </a:extLst>
              </a:tr>
              <a:tr h="29261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</a:rPr>
                        <a:t>Mg</a:t>
                      </a:r>
                      <a:r>
                        <a:rPr lang="en-US" sz="1100" b="1" baseline="30000" dirty="0" smtClean="0">
                          <a:effectLst/>
                        </a:rPr>
                        <a:t>2+</a:t>
                      </a:r>
                      <a:r>
                        <a:rPr lang="en-US" sz="1100" b="1" dirty="0" smtClean="0">
                          <a:effectLst/>
                        </a:rPr>
                        <a:t> </a:t>
                      </a:r>
                      <a:r>
                        <a:rPr lang="en-US" sz="1100" b="1" dirty="0">
                          <a:effectLst/>
                        </a:rPr>
                        <a:t>(mg/L)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.754</a:t>
                      </a:r>
                      <a:r>
                        <a:rPr lang="en-US" sz="1050" b="1" baseline="30000">
                          <a:effectLst/>
                        </a:rPr>
                        <a:t>**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48" marR="5634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.879</a:t>
                      </a:r>
                      <a:r>
                        <a:rPr lang="en-US" sz="1050" b="1" baseline="30000">
                          <a:effectLst/>
                        </a:rPr>
                        <a:t>**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48" marR="5634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-.308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48" marR="5634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.474</a:t>
                      </a:r>
                      <a:r>
                        <a:rPr lang="en-US" sz="1050" b="1" baseline="30000">
                          <a:effectLst/>
                        </a:rPr>
                        <a:t>*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48" marR="5634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 dirty="0">
                          <a:effectLst/>
                        </a:rPr>
                        <a:t>-.715</a:t>
                      </a:r>
                      <a:r>
                        <a:rPr lang="en-US" sz="1050" b="1" baseline="30000" dirty="0">
                          <a:effectLst/>
                        </a:rPr>
                        <a:t>**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48" marR="5634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.723</a:t>
                      </a:r>
                      <a:r>
                        <a:rPr lang="en-US" sz="1050" b="1" baseline="30000">
                          <a:effectLst/>
                        </a:rPr>
                        <a:t>**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48" marR="5634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.988</a:t>
                      </a:r>
                      <a:r>
                        <a:rPr lang="en-US" sz="1050" b="1" baseline="30000">
                          <a:effectLst/>
                        </a:rPr>
                        <a:t>**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48" marR="5634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</a:rPr>
                        <a:t>.991</a:t>
                      </a:r>
                      <a:r>
                        <a:rPr lang="en-US" sz="1050" b="1" baseline="30000">
                          <a:effectLst/>
                        </a:rPr>
                        <a:t>**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48" marR="5634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 dirty="0">
                          <a:effectLst/>
                        </a:rPr>
                        <a:t>.988</a:t>
                      </a:r>
                      <a:r>
                        <a:rPr lang="en-US" sz="1050" b="1" baseline="30000" dirty="0">
                          <a:effectLst/>
                        </a:rPr>
                        <a:t>**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48" marR="5634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 dirty="0">
                          <a:effectLst/>
                        </a:rPr>
                        <a:t>1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48" marR="56348" marT="0" marB="0" anchor="ctr"/>
                </a:tc>
                <a:extLst>
                  <a:ext uri="{0D108BD9-81ED-4DB2-BD59-A6C34878D82A}">
                    <a16:rowId xmlns:a16="http://schemas.microsoft.com/office/drawing/2014/main" val="1927775341"/>
                  </a:ext>
                </a:extLst>
              </a:tr>
              <a:tr h="216144">
                <a:tc gridSpan="11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 dirty="0">
                          <a:effectLst/>
                        </a:rPr>
                        <a:t>**. Correlation is significant at the 0.01 level (2-tailed).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48" marR="56348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6708684"/>
                  </a:ext>
                </a:extLst>
              </a:tr>
              <a:tr h="216144">
                <a:tc gridSpan="11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 dirty="0">
                          <a:effectLst/>
                        </a:rPr>
                        <a:t>*. Correlation is significant at the 0.05 level (2-tailed).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48" marR="56348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93798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9742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633024"/>
              </p:ext>
            </p:extLst>
          </p:nvPr>
        </p:nvGraphicFramePr>
        <p:xfrm>
          <a:off x="638176" y="800894"/>
          <a:ext cx="7783829" cy="4800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40781">
                  <a:extLst>
                    <a:ext uri="{9D8B030D-6E8A-4147-A177-3AD203B41FA5}">
                      <a16:colId xmlns:a16="http://schemas.microsoft.com/office/drawing/2014/main" val="1229089176"/>
                    </a:ext>
                  </a:extLst>
                </a:gridCol>
                <a:gridCol w="693373">
                  <a:extLst>
                    <a:ext uri="{9D8B030D-6E8A-4147-A177-3AD203B41FA5}">
                      <a16:colId xmlns:a16="http://schemas.microsoft.com/office/drawing/2014/main" val="4123916506"/>
                    </a:ext>
                  </a:extLst>
                </a:gridCol>
                <a:gridCol w="970945">
                  <a:extLst>
                    <a:ext uri="{9D8B030D-6E8A-4147-A177-3AD203B41FA5}">
                      <a16:colId xmlns:a16="http://schemas.microsoft.com/office/drawing/2014/main" val="655600735"/>
                    </a:ext>
                  </a:extLst>
                </a:gridCol>
                <a:gridCol w="952500">
                  <a:extLst>
                    <a:ext uri="{9D8B030D-6E8A-4147-A177-3AD203B41FA5}">
                      <a16:colId xmlns:a16="http://schemas.microsoft.com/office/drawing/2014/main" val="3790149046"/>
                    </a:ext>
                  </a:extLst>
                </a:gridCol>
                <a:gridCol w="1200150">
                  <a:extLst>
                    <a:ext uri="{9D8B030D-6E8A-4147-A177-3AD203B41FA5}">
                      <a16:colId xmlns:a16="http://schemas.microsoft.com/office/drawing/2014/main" val="1309135213"/>
                    </a:ext>
                  </a:extLst>
                </a:gridCol>
                <a:gridCol w="1343025">
                  <a:extLst>
                    <a:ext uri="{9D8B030D-6E8A-4147-A177-3AD203B41FA5}">
                      <a16:colId xmlns:a16="http://schemas.microsoft.com/office/drawing/2014/main" val="445794324"/>
                    </a:ext>
                  </a:extLst>
                </a:gridCol>
                <a:gridCol w="649169">
                  <a:extLst>
                    <a:ext uri="{9D8B030D-6E8A-4147-A177-3AD203B41FA5}">
                      <a16:colId xmlns:a16="http://schemas.microsoft.com/office/drawing/2014/main" val="3360776883"/>
                    </a:ext>
                  </a:extLst>
                </a:gridCol>
                <a:gridCol w="933886">
                  <a:extLst>
                    <a:ext uri="{9D8B030D-6E8A-4147-A177-3AD203B41FA5}">
                      <a16:colId xmlns:a16="http://schemas.microsoft.com/office/drawing/2014/main" val="2136013753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7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Pearson Correlation Matrix (Oct 11, 2017 n=58)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0296564"/>
                  </a:ext>
                </a:extLst>
              </a:tr>
              <a:tr h="44958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 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Mined (%)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Reclaimed Forest (%)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Reclaimed Woods (%)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Reclamation Age (year)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Conductivity (</a:t>
                      </a:r>
                      <a:r>
                        <a:rPr lang="en-US" sz="1200" b="1" dirty="0" err="1">
                          <a:effectLst/>
                        </a:rPr>
                        <a:t>uS</a:t>
                      </a:r>
                      <a:r>
                        <a:rPr lang="en-US" sz="1200" b="1" dirty="0">
                          <a:effectLst/>
                        </a:rPr>
                        <a:t>/cm)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Log Mined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Mined w/o </a:t>
                      </a:r>
                      <a:r>
                        <a:rPr lang="en-US" sz="1200" b="1" dirty="0" smtClean="0">
                          <a:effectLst/>
                        </a:rPr>
                        <a:t>RF </a:t>
                      </a:r>
                      <a:r>
                        <a:rPr lang="en-US" sz="1200" b="1" dirty="0">
                          <a:effectLst/>
                        </a:rPr>
                        <a:t>(%)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8219138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Mined (%)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1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0.223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.831</a:t>
                      </a:r>
                      <a:r>
                        <a:rPr lang="en-US" sz="1200" b="1" baseline="30000">
                          <a:effectLst/>
                        </a:rPr>
                        <a:t>**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-.496</a:t>
                      </a:r>
                      <a:r>
                        <a:rPr lang="en-US" sz="1200" b="1" baseline="30000">
                          <a:effectLst/>
                        </a:rPr>
                        <a:t>**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.863</a:t>
                      </a:r>
                      <a:r>
                        <a:rPr lang="en-US" sz="1200" b="1" baseline="30000">
                          <a:effectLst/>
                        </a:rPr>
                        <a:t>**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.908</a:t>
                      </a:r>
                      <a:r>
                        <a:rPr lang="en-US" sz="1200" b="1" baseline="30000">
                          <a:effectLst/>
                        </a:rPr>
                        <a:t>**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.965</a:t>
                      </a:r>
                      <a:r>
                        <a:rPr lang="en-US" sz="1200" b="1" baseline="30000">
                          <a:effectLst/>
                        </a:rPr>
                        <a:t>**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7662311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Reclaimed Forest (%)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   .223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1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    .246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.500</a:t>
                      </a:r>
                      <a:r>
                        <a:rPr lang="en-US" sz="1200" b="1" baseline="30000">
                          <a:effectLst/>
                        </a:rPr>
                        <a:t>**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-0.072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.451</a:t>
                      </a:r>
                      <a:r>
                        <a:rPr lang="en-US" sz="1200" b="1" baseline="30000">
                          <a:effectLst/>
                        </a:rPr>
                        <a:t>**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-.032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4986744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Reclaimed Woods (%)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.831</a:t>
                      </a:r>
                      <a:r>
                        <a:rPr lang="en-US" sz="1200" b="1" baseline="30000">
                          <a:effectLst/>
                        </a:rPr>
                        <a:t>**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.246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1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-.329</a:t>
                      </a:r>
                      <a:r>
                        <a:rPr lang="en-US" sz="1200" b="1" baseline="30000" dirty="0">
                          <a:effectLst/>
                        </a:rPr>
                        <a:t>*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.720</a:t>
                      </a:r>
                      <a:r>
                        <a:rPr lang="en-US" sz="1200" b="1" baseline="30000" dirty="0">
                          <a:effectLst/>
                        </a:rPr>
                        <a:t>**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.796</a:t>
                      </a:r>
                      <a:r>
                        <a:rPr lang="en-US" sz="1200" b="1" baseline="30000">
                          <a:effectLst/>
                        </a:rPr>
                        <a:t>**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.799</a:t>
                      </a:r>
                      <a:r>
                        <a:rPr lang="en-US" sz="1200" b="1" baseline="30000">
                          <a:effectLst/>
                        </a:rPr>
                        <a:t>**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1627444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Reclamation Age (year)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-.496</a:t>
                      </a:r>
                      <a:r>
                        <a:rPr lang="en-US" sz="1200" b="1" baseline="30000">
                          <a:effectLst/>
                        </a:rPr>
                        <a:t>**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.500</a:t>
                      </a:r>
                      <a:r>
                        <a:rPr lang="en-US" sz="1200" b="1" baseline="30000">
                          <a:effectLst/>
                        </a:rPr>
                        <a:t>**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-.329</a:t>
                      </a:r>
                      <a:r>
                        <a:rPr lang="en-US" sz="1200" b="1" baseline="30000">
                          <a:effectLst/>
                        </a:rPr>
                        <a:t>*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1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-.672</a:t>
                      </a:r>
                      <a:r>
                        <a:rPr lang="en-US" sz="1200" b="1" baseline="30000" dirty="0">
                          <a:effectLst/>
                        </a:rPr>
                        <a:t>**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.294</a:t>
                      </a:r>
                      <a:r>
                        <a:rPr lang="en-US" sz="1200" b="1" baseline="30000">
                          <a:effectLst/>
                        </a:rPr>
                        <a:t>*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.636</a:t>
                      </a:r>
                      <a:r>
                        <a:rPr lang="en-US" sz="1200" b="1" baseline="30000">
                          <a:effectLst/>
                        </a:rPr>
                        <a:t>**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6048316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Conductivity (</a:t>
                      </a:r>
                      <a:r>
                        <a:rPr lang="en-US" sz="1200" b="1" dirty="0" err="1">
                          <a:effectLst/>
                        </a:rPr>
                        <a:t>uS</a:t>
                      </a:r>
                      <a:r>
                        <a:rPr lang="en-US" sz="1200" b="1" dirty="0">
                          <a:effectLst/>
                        </a:rPr>
                        <a:t>/cm)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5757"/>
                          </a:solidFill>
                          <a:effectLst/>
                        </a:rPr>
                        <a:t>.863</a:t>
                      </a:r>
                      <a:r>
                        <a:rPr lang="en-US" sz="1200" b="1" baseline="30000" dirty="0">
                          <a:solidFill>
                            <a:srgbClr val="FF5757"/>
                          </a:solidFill>
                          <a:effectLst/>
                        </a:rPr>
                        <a:t>**</a:t>
                      </a:r>
                      <a:endParaRPr lang="en-US" sz="1600" b="1" dirty="0">
                        <a:solidFill>
                          <a:srgbClr val="FF5757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FF5757"/>
                          </a:solidFill>
                          <a:effectLst/>
                        </a:rPr>
                        <a:t>-.072</a:t>
                      </a:r>
                      <a:endParaRPr lang="en-US" sz="1600" b="1">
                        <a:solidFill>
                          <a:srgbClr val="FF5757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FF5757"/>
                          </a:solidFill>
                          <a:effectLst/>
                        </a:rPr>
                        <a:t>.720</a:t>
                      </a:r>
                      <a:r>
                        <a:rPr lang="en-US" sz="1200" b="1" baseline="30000">
                          <a:solidFill>
                            <a:srgbClr val="FF5757"/>
                          </a:solidFill>
                          <a:effectLst/>
                        </a:rPr>
                        <a:t>**</a:t>
                      </a:r>
                      <a:endParaRPr lang="en-US" sz="1600" b="1">
                        <a:solidFill>
                          <a:srgbClr val="FF5757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5757"/>
                          </a:solidFill>
                          <a:effectLst/>
                        </a:rPr>
                        <a:t>-.672</a:t>
                      </a:r>
                      <a:r>
                        <a:rPr lang="en-US" sz="1200" b="1" baseline="30000" dirty="0">
                          <a:solidFill>
                            <a:srgbClr val="FF5757"/>
                          </a:solidFill>
                          <a:effectLst/>
                        </a:rPr>
                        <a:t>**</a:t>
                      </a:r>
                      <a:endParaRPr lang="en-US" sz="1600" b="1" dirty="0">
                        <a:solidFill>
                          <a:srgbClr val="FF5757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5757"/>
                          </a:solidFill>
                          <a:effectLst/>
                        </a:rPr>
                        <a:t>1</a:t>
                      </a:r>
                      <a:endParaRPr lang="en-US" sz="1600" b="1" dirty="0">
                        <a:solidFill>
                          <a:srgbClr val="FF5757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5757"/>
                          </a:solidFill>
                          <a:effectLst/>
                        </a:rPr>
                        <a:t>.726</a:t>
                      </a:r>
                      <a:r>
                        <a:rPr lang="en-US" sz="1200" b="1" baseline="30000" dirty="0">
                          <a:solidFill>
                            <a:srgbClr val="FF5757"/>
                          </a:solidFill>
                          <a:effectLst/>
                        </a:rPr>
                        <a:t>*</a:t>
                      </a:r>
                      <a:endParaRPr lang="en-US" sz="1600" b="1" dirty="0">
                        <a:solidFill>
                          <a:srgbClr val="FF5757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5757"/>
                          </a:solidFill>
                          <a:effectLst/>
                        </a:rPr>
                        <a:t>.904</a:t>
                      </a:r>
                      <a:r>
                        <a:rPr lang="en-US" sz="1200" b="1" baseline="30000" dirty="0">
                          <a:solidFill>
                            <a:srgbClr val="FF5757"/>
                          </a:solidFill>
                          <a:effectLst/>
                        </a:rPr>
                        <a:t>**</a:t>
                      </a:r>
                      <a:endParaRPr lang="en-US" sz="1600" b="1" dirty="0">
                        <a:solidFill>
                          <a:srgbClr val="FF5757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8443072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Log Mined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.908</a:t>
                      </a:r>
                      <a:r>
                        <a:rPr lang="en-US" sz="1200" b="1" baseline="30000">
                          <a:effectLst/>
                        </a:rPr>
                        <a:t>**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.451</a:t>
                      </a:r>
                      <a:r>
                        <a:rPr lang="en-US" sz="1200" b="1" baseline="30000">
                          <a:effectLst/>
                        </a:rPr>
                        <a:t>**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.796</a:t>
                      </a:r>
                      <a:r>
                        <a:rPr lang="en-US" sz="1200" b="1" baseline="30000">
                          <a:effectLst/>
                        </a:rPr>
                        <a:t>**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.294*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.726</a:t>
                      </a:r>
                      <a:r>
                        <a:rPr lang="en-US" sz="1200" b="1" baseline="30000" dirty="0">
                          <a:effectLst/>
                        </a:rPr>
                        <a:t>**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1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.823</a:t>
                      </a:r>
                      <a:r>
                        <a:rPr lang="en-US" sz="1200" b="1" baseline="30000" dirty="0">
                          <a:effectLst/>
                        </a:rPr>
                        <a:t>**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190303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Mined w/o </a:t>
                      </a:r>
                      <a:r>
                        <a:rPr lang="en-US" sz="1200" b="1" dirty="0" smtClean="0">
                          <a:effectLst/>
                        </a:rPr>
                        <a:t>RF </a:t>
                      </a:r>
                      <a:r>
                        <a:rPr lang="en-US" sz="1200" b="1" dirty="0">
                          <a:effectLst/>
                        </a:rPr>
                        <a:t>(%)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.965</a:t>
                      </a:r>
                      <a:r>
                        <a:rPr lang="en-US" sz="1200" b="1" baseline="30000">
                          <a:effectLst/>
                        </a:rPr>
                        <a:t>**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-.032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.799</a:t>
                      </a:r>
                      <a:r>
                        <a:rPr lang="en-US" sz="1200" b="1" baseline="30000">
                          <a:effectLst/>
                        </a:rPr>
                        <a:t>**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.636</a:t>
                      </a:r>
                      <a:r>
                        <a:rPr lang="en-US" sz="1200" b="1" baseline="30000">
                          <a:effectLst/>
                        </a:rPr>
                        <a:t>**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.904</a:t>
                      </a:r>
                      <a:r>
                        <a:rPr lang="en-US" sz="1200" b="1" baseline="30000">
                          <a:effectLst/>
                        </a:rPr>
                        <a:t>**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.823</a:t>
                      </a:r>
                      <a:r>
                        <a:rPr lang="en-US" sz="1200" b="1" baseline="30000" dirty="0">
                          <a:effectLst/>
                        </a:rPr>
                        <a:t>**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1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40298681"/>
                  </a:ext>
                </a:extLst>
              </a:tr>
              <a:tr h="190500">
                <a:tc gridSpan="8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**. Correlation is significant at the 0.01 level (2-tailed).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5996345"/>
                  </a:ext>
                </a:extLst>
              </a:tr>
              <a:tr h="182880">
                <a:tc gridSpan="8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*. Correlation is significant at the 0.05 level (2-tailed).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6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1992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1507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4670786"/>
              </p:ext>
            </p:extLst>
          </p:nvPr>
        </p:nvGraphicFramePr>
        <p:xfrm>
          <a:off x="1026284" y="444275"/>
          <a:ext cx="6649134" cy="28803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78307">
                  <a:extLst>
                    <a:ext uri="{9D8B030D-6E8A-4147-A177-3AD203B41FA5}">
                      <a16:colId xmlns:a16="http://schemas.microsoft.com/office/drawing/2014/main" val="2945637522"/>
                    </a:ext>
                  </a:extLst>
                </a:gridCol>
                <a:gridCol w="1185882">
                  <a:extLst>
                    <a:ext uri="{9D8B030D-6E8A-4147-A177-3AD203B41FA5}">
                      <a16:colId xmlns:a16="http://schemas.microsoft.com/office/drawing/2014/main" val="1644162406"/>
                    </a:ext>
                  </a:extLst>
                </a:gridCol>
                <a:gridCol w="1242344">
                  <a:extLst>
                    <a:ext uri="{9D8B030D-6E8A-4147-A177-3AD203B41FA5}">
                      <a16:colId xmlns:a16="http://schemas.microsoft.com/office/drawing/2014/main" val="3420531027"/>
                    </a:ext>
                  </a:extLst>
                </a:gridCol>
                <a:gridCol w="1842601">
                  <a:extLst>
                    <a:ext uri="{9D8B030D-6E8A-4147-A177-3AD203B41FA5}">
                      <a16:colId xmlns:a16="http://schemas.microsoft.com/office/drawing/2014/main" val="2229947309"/>
                    </a:ext>
                  </a:extLst>
                </a:gridCol>
              </a:tblGrid>
              <a:tr h="29844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 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Minimum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Mean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Maximum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35227909"/>
                  </a:ext>
                </a:extLst>
              </a:tr>
              <a:tr h="33286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Mined (%)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2.52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38.09</a:t>
                      </a:r>
                      <a:endParaRPr lang="en-US" sz="1800" b="1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92.23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20194514"/>
                  </a:ext>
                </a:extLst>
              </a:tr>
              <a:tr h="33286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Reclaimed Forest (%)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effectLst/>
                        </a:rPr>
                        <a:t>0.42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8.21</a:t>
                      </a:r>
                      <a:endParaRPr lang="en-US" sz="1800" b="1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30.41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41456004"/>
                  </a:ext>
                </a:extLst>
              </a:tr>
              <a:tr h="33286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Reclaimed Woods (%)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1.27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17.42</a:t>
                      </a:r>
                      <a:endParaRPr lang="en-US" sz="1800" b="1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44.01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31694712"/>
                  </a:ext>
                </a:extLst>
              </a:tr>
              <a:tr h="33286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Reclamation Age (year)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4.12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15.99</a:t>
                      </a:r>
                      <a:endParaRPr lang="en-US" sz="1800" b="1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27.95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05689797"/>
                  </a:ext>
                </a:extLst>
              </a:tr>
              <a:tr h="33286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Mined w/o RF (%)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2.10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29.88</a:t>
                      </a:r>
                      <a:endParaRPr lang="en-US" sz="1800" b="1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90.92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74511985"/>
                  </a:ext>
                </a:extLst>
              </a:tr>
              <a:tr h="33286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Conductivity (</a:t>
                      </a:r>
                      <a:r>
                        <a:rPr lang="en-US" sz="1800" dirty="0" err="1">
                          <a:effectLst/>
                        </a:rPr>
                        <a:t>uS</a:t>
                      </a:r>
                      <a:r>
                        <a:rPr lang="en-US" sz="1800" dirty="0">
                          <a:effectLst/>
                        </a:rPr>
                        <a:t>/cm)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120.00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763.10</a:t>
                      </a:r>
                      <a:endParaRPr lang="en-US" sz="1800" b="1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1970.00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2129520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509046" y="61509"/>
            <a:ext cx="821074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42900" algn="l"/>
              </a:tabLst>
            </a:pP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046A38"/>
                </a:solidFill>
                <a:effectLst/>
                <a:latin typeface="+mn-lt"/>
                <a:cs typeface="Times New Roman" panose="02020603050405020304" pitchFamily="18" charset="0"/>
              </a:rPr>
              <a:t>Descriptive Statistics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42900" algn="l"/>
              </a:tabLst>
            </a:pP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rgbClr val="046A38"/>
              </a:solidFill>
              <a:effectLst/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9095" y="3297503"/>
            <a:ext cx="9010649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ea typeface="Calibri" panose="020F0502020204030204" pitchFamily="34" charset="0"/>
              </a:rPr>
              <a:t>O</a:t>
            </a:r>
            <a:r>
              <a:rPr lang="en-US" b="1" dirty="0" smtClean="0">
                <a:ea typeface="Calibri" panose="020F0502020204030204" pitchFamily="34" charset="0"/>
              </a:rPr>
              <a:t>nly 21% </a:t>
            </a:r>
            <a:r>
              <a:rPr lang="en-US" b="1" dirty="0">
                <a:ea typeface="Calibri" panose="020F0502020204030204" pitchFamily="34" charset="0"/>
              </a:rPr>
              <a:t>of mined area on average was converted to reclaimed forest between 1986 to 2017. </a:t>
            </a:r>
            <a:endParaRPr lang="en-US" b="1" dirty="0" smtClean="0">
              <a:ea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ea typeface="Calibri" panose="020F0502020204030204" pitchFamily="34" charset="0"/>
              </a:rPr>
              <a:t>C</a:t>
            </a:r>
            <a:r>
              <a:rPr lang="en-US" b="1" dirty="0" smtClean="0">
                <a:ea typeface="Calibri" panose="020F0502020204030204" pitchFamily="34" charset="0"/>
              </a:rPr>
              <a:t>onductivity &gt;300 </a:t>
            </a:r>
            <a:r>
              <a:rPr lang="en-US" b="1" dirty="0" err="1">
                <a:ea typeface="Calibri" panose="020F0502020204030204" pitchFamily="34" charset="0"/>
              </a:rPr>
              <a:t>uS</a:t>
            </a:r>
            <a:r>
              <a:rPr lang="en-US" b="1" dirty="0">
                <a:ea typeface="Calibri" panose="020F0502020204030204" pitchFamily="34" charset="0"/>
              </a:rPr>
              <a:t>/cm affects aquatic environment </a:t>
            </a:r>
            <a:r>
              <a:rPr lang="en-US" b="1" dirty="0" smtClean="0">
                <a:ea typeface="Calibri" panose="020F0502020204030204" pitchFamily="34" charset="0"/>
              </a:rPr>
              <a:t>negatively (</a:t>
            </a:r>
            <a:r>
              <a:rPr lang="en-US" b="1" dirty="0">
                <a:ea typeface="Calibri" panose="020F0502020204030204" pitchFamily="34" charset="0"/>
              </a:rPr>
              <a:t>Bernhardt </a:t>
            </a:r>
            <a:r>
              <a:rPr lang="en-US" b="1" dirty="0" smtClean="0">
                <a:ea typeface="Calibri" panose="020F0502020204030204" pitchFamily="34" charset="0"/>
              </a:rPr>
              <a:t>et al. 2011; </a:t>
            </a:r>
            <a:r>
              <a:rPr lang="en-US" b="1" dirty="0">
                <a:ea typeface="Calibri" panose="020F0502020204030204" pitchFamily="34" charset="0"/>
              </a:rPr>
              <a:t>Griffith et al. </a:t>
            </a:r>
            <a:r>
              <a:rPr lang="en-US" b="1" dirty="0" smtClean="0">
                <a:ea typeface="Calibri" panose="020F0502020204030204" pitchFamily="34" charset="0"/>
              </a:rPr>
              <a:t>2012). 72% of the watersheds</a:t>
            </a:r>
            <a:r>
              <a:rPr lang="en-US" b="1" dirty="0">
                <a:ea typeface="Calibri" panose="020F0502020204030204" pitchFamily="34" charset="0"/>
              </a:rPr>
              <a:t> </a:t>
            </a:r>
            <a:r>
              <a:rPr lang="en-US" b="1" dirty="0" smtClean="0">
                <a:ea typeface="Calibri" panose="020F0502020204030204" pitchFamily="34" charset="0"/>
              </a:rPr>
              <a:t> had conductivity &gt;300 </a:t>
            </a:r>
            <a:r>
              <a:rPr lang="en-US" b="1" dirty="0" err="1">
                <a:ea typeface="Calibri" panose="020F0502020204030204" pitchFamily="34" charset="0"/>
              </a:rPr>
              <a:t>uS</a:t>
            </a:r>
            <a:r>
              <a:rPr lang="en-US" b="1" dirty="0">
                <a:ea typeface="Calibri" panose="020F0502020204030204" pitchFamily="34" charset="0"/>
              </a:rPr>
              <a:t>/cm </a:t>
            </a:r>
            <a:endParaRPr lang="en-US" b="1" dirty="0" smtClean="0">
              <a:ea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ea typeface="Calibri" panose="020F0502020204030204" pitchFamily="34" charset="0"/>
              </a:rPr>
              <a:t>C</a:t>
            </a:r>
            <a:r>
              <a:rPr lang="en-US" b="1" dirty="0" smtClean="0">
                <a:ea typeface="Calibri" panose="020F0502020204030204" pitchFamily="34" charset="0"/>
              </a:rPr>
              <a:t>onductivity &gt;500 </a:t>
            </a:r>
            <a:r>
              <a:rPr lang="en-US" b="1" dirty="0" err="1">
                <a:ea typeface="Calibri" panose="020F0502020204030204" pitchFamily="34" charset="0"/>
              </a:rPr>
              <a:t>uS</a:t>
            </a:r>
            <a:r>
              <a:rPr lang="en-US" b="1" dirty="0">
                <a:ea typeface="Calibri" panose="020F0502020204030204" pitchFamily="34" charset="0"/>
              </a:rPr>
              <a:t>/cm indicates ecological impairment and decreases biological diversity (</a:t>
            </a:r>
            <a:r>
              <a:rPr lang="en-US" b="1" dirty="0" err="1">
                <a:ea typeface="Calibri" panose="020F0502020204030204" pitchFamily="34" charset="0"/>
              </a:rPr>
              <a:t>Agouridis</a:t>
            </a:r>
            <a:r>
              <a:rPr lang="en-US" b="1" dirty="0">
                <a:ea typeface="Calibri" panose="020F0502020204030204" pitchFamily="34" charset="0"/>
              </a:rPr>
              <a:t> et al. 2012; Pond et al. 2008). </a:t>
            </a:r>
            <a:r>
              <a:rPr lang="en-US" b="1" dirty="0" smtClean="0">
                <a:ea typeface="Calibri" panose="020F0502020204030204" pitchFamily="34" charset="0"/>
              </a:rPr>
              <a:t>55% of watersheds had conductivity &gt;500 </a:t>
            </a:r>
            <a:r>
              <a:rPr lang="en-US" b="1" dirty="0" err="1">
                <a:ea typeface="Calibri" panose="020F0502020204030204" pitchFamily="34" charset="0"/>
              </a:rPr>
              <a:t>uS</a:t>
            </a:r>
            <a:r>
              <a:rPr lang="en-US" b="1" dirty="0">
                <a:ea typeface="Calibri" panose="020F0502020204030204" pitchFamily="34" charset="0"/>
              </a:rPr>
              <a:t>/cm.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55931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301" y="219237"/>
            <a:ext cx="7886700" cy="444446"/>
          </a:xfrm>
        </p:spPr>
        <p:txBody>
          <a:bodyPr>
            <a:noAutofit/>
          </a:bodyPr>
          <a:lstStyle/>
          <a:p>
            <a:r>
              <a:rPr lang="en-US" sz="2000" b="1" dirty="0">
                <a:solidFill>
                  <a:srgbClr val="046A38"/>
                </a:solidFill>
                <a:latin typeface="+mn-lt"/>
              </a:rPr>
              <a:t>Effects of mined and reclamation age parameters on conductivity </a:t>
            </a:r>
            <a:endParaRPr lang="en-US" sz="2000" dirty="0">
              <a:solidFill>
                <a:srgbClr val="046A38"/>
              </a:solidFill>
              <a:latin typeface="+mn-lt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8423793"/>
              </p:ext>
            </p:extLst>
          </p:nvPr>
        </p:nvGraphicFramePr>
        <p:xfrm>
          <a:off x="1580582" y="1355194"/>
          <a:ext cx="4776513" cy="129212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44299">
                  <a:extLst>
                    <a:ext uri="{9D8B030D-6E8A-4147-A177-3AD203B41FA5}">
                      <a16:colId xmlns:a16="http://schemas.microsoft.com/office/drawing/2014/main" val="2046432555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2100060164"/>
                    </a:ext>
                  </a:extLst>
                </a:gridCol>
                <a:gridCol w="562981">
                  <a:extLst>
                    <a:ext uri="{9D8B030D-6E8A-4147-A177-3AD203B41FA5}">
                      <a16:colId xmlns:a16="http://schemas.microsoft.com/office/drawing/2014/main" val="1861338628"/>
                    </a:ext>
                  </a:extLst>
                </a:gridCol>
                <a:gridCol w="861148">
                  <a:extLst>
                    <a:ext uri="{9D8B030D-6E8A-4147-A177-3AD203B41FA5}">
                      <a16:colId xmlns:a16="http://schemas.microsoft.com/office/drawing/2014/main" val="3338478921"/>
                    </a:ext>
                  </a:extLst>
                </a:gridCol>
                <a:gridCol w="796885">
                  <a:extLst>
                    <a:ext uri="{9D8B030D-6E8A-4147-A177-3AD203B41FA5}">
                      <a16:colId xmlns:a16="http://schemas.microsoft.com/office/drawing/2014/main" val="1396625801"/>
                    </a:ext>
                  </a:extLst>
                </a:gridCol>
              </a:tblGrid>
              <a:tr h="268351">
                <a:tc gridSpan="5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Regression Model A Summary –Conductivity</a:t>
                      </a:r>
                      <a:r>
                        <a:rPr lang="en-US" sz="1400" b="1" baseline="0" dirty="0" smtClean="0">
                          <a:effectLst/>
                        </a:rPr>
                        <a:t> Prediction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6657722"/>
                  </a:ext>
                </a:extLst>
              </a:tr>
              <a:tr h="26835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+mn-lt"/>
                          <a:cs typeface="+mn-cs"/>
                        </a:rPr>
                        <a:t>Step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R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R</a:t>
                      </a:r>
                      <a:r>
                        <a:rPr lang="en-US" sz="1400" b="1" baseline="30000" dirty="0" smtClean="0">
                          <a:effectLst/>
                        </a:rPr>
                        <a:t>2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R</a:t>
                      </a:r>
                      <a:r>
                        <a:rPr lang="en-US" sz="1400" b="1" baseline="30000" dirty="0" smtClean="0">
                          <a:effectLst/>
                        </a:rPr>
                        <a:t>2</a:t>
                      </a:r>
                      <a:r>
                        <a:rPr lang="en-US" sz="1400" b="1" baseline="0" dirty="0" smtClean="0">
                          <a:effectLst/>
                        </a:rPr>
                        <a:t> </a:t>
                      </a:r>
                      <a:r>
                        <a:rPr lang="en-US" sz="1400" b="1" baseline="-25000" dirty="0" err="1" smtClean="0">
                          <a:effectLst/>
                        </a:rPr>
                        <a:t>adj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l-GR" sz="1200" b="1" dirty="0" smtClean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Δ</a:t>
                      </a:r>
                      <a:r>
                        <a:rPr lang="en-US" sz="1200" b="1" baseline="0" dirty="0" smtClean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R</a:t>
                      </a:r>
                      <a:r>
                        <a:rPr lang="en-US" sz="1200" b="1" baseline="-25000" dirty="0" smtClean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80960676"/>
                  </a:ext>
                </a:extLst>
              </a:tr>
              <a:tr h="26835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+mn-lt"/>
                          <a:cs typeface="+mn-cs"/>
                        </a:rPr>
                        <a:t>Mining</a:t>
                      </a:r>
                      <a:r>
                        <a:rPr lang="en-US" sz="1400" b="1" baseline="0" dirty="0" smtClean="0">
                          <a:effectLst/>
                          <a:latin typeface="+mn-lt"/>
                          <a:cs typeface="+mn-cs"/>
                        </a:rPr>
                        <a:t> Percentage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.863</a:t>
                      </a:r>
                      <a:r>
                        <a:rPr lang="en-US" sz="1400" b="0" baseline="30000" dirty="0">
                          <a:effectLst/>
                        </a:rPr>
                        <a:t>a</a:t>
                      </a:r>
                      <a:endParaRPr lang="en-US" sz="1200" b="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.745</a:t>
                      </a:r>
                      <a:endParaRPr lang="en-US" sz="1200" b="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.741</a:t>
                      </a:r>
                      <a:endParaRPr lang="en-US" sz="1200" b="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.745</a:t>
                      </a:r>
                      <a:endParaRPr lang="en-US" sz="1200" b="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43509130"/>
                  </a:ext>
                </a:extLst>
              </a:tr>
              <a:tr h="33200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+mn-lt"/>
                          <a:cs typeface="+mn-cs"/>
                        </a:rPr>
                        <a:t>Reclamation</a:t>
                      </a:r>
                      <a:r>
                        <a:rPr lang="en-US" sz="1400" b="1" baseline="0" dirty="0" smtClean="0">
                          <a:effectLst/>
                          <a:latin typeface="+mn-lt"/>
                          <a:cs typeface="+mn-cs"/>
                        </a:rPr>
                        <a:t> Age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.908</a:t>
                      </a:r>
                      <a:r>
                        <a:rPr lang="en-US" sz="1400" b="0" baseline="30000" dirty="0">
                          <a:effectLst/>
                        </a:rPr>
                        <a:t>b</a:t>
                      </a:r>
                      <a:endParaRPr lang="en-US" sz="1200" b="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.825</a:t>
                      </a:r>
                      <a:endParaRPr lang="en-US" sz="1200" b="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.818</a:t>
                      </a:r>
                      <a:endParaRPr lang="en-US" sz="1200" b="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0.08</a:t>
                      </a:r>
                      <a:endParaRPr lang="en-US" sz="1200" b="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22257723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238551"/>
              </p:ext>
            </p:extLst>
          </p:nvPr>
        </p:nvGraphicFramePr>
        <p:xfrm>
          <a:off x="1580582" y="2771304"/>
          <a:ext cx="4776514" cy="15087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15525">
                  <a:extLst>
                    <a:ext uri="{9D8B030D-6E8A-4147-A177-3AD203B41FA5}">
                      <a16:colId xmlns:a16="http://schemas.microsoft.com/office/drawing/2014/main" val="3176097283"/>
                    </a:ext>
                  </a:extLst>
                </a:gridCol>
                <a:gridCol w="869324">
                  <a:extLst>
                    <a:ext uri="{9D8B030D-6E8A-4147-A177-3AD203B41FA5}">
                      <a16:colId xmlns:a16="http://schemas.microsoft.com/office/drawing/2014/main" val="1444936136"/>
                    </a:ext>
                  </a:extLst>
                </a:gridCol>
                <a:gridCol w="1092915">
                  <a:extLst>
                    <a:ext uri="{9D8B030D-6E8A-4147-A177-3AD203B41FA5}">
                      <a16:colId xmlns:a16="http://schemas.microsoft.com/office/drawing/2014/main" val="2761787830"/>
                    </a:ext>
                  </a:extLst>
                </a:gridCol>
                <a:gridCol w="1098750">
                  <a:extLst>
                    <a:ext uri="{9D8B030D-6E8A-4147-A177-3AD203B41FA5}">
                      <a16:colId xmlns:a16="http://schemas.microsoft.com/office/drawing/2014/main" val="3138219731"/>
                    </a:ext>
                  </a:extLst>
                </a:gridCol>
              </a:tblGrid>
              <a:tr h="207759">
                <a:tc grid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Coefficients</a:t>
                      </a:r>
                      <a:r>
                        <a:rPr lang="en-US" sz="1400" baseline="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for Final Model</a:t>
                      </a:r>
                      <a:endParaRPr lang="en-US" sz="14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45518450"/>
                  </a:ext>
                </a:extLst>
              </a:tr>
              <a:tr h="23741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B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l-GR" sz="1400" b="1" i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β</a:t>
                      </a:r>
                      <a:endParaRPr lang="en-US" sz="1800" b="1" i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</a:rPr>
                        <a:t>p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79114463"/>
                  </a:ext>
                </a:extLst>
              </a:tr>
              <a:tr h="17810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(Constant)</a:t>
                      </a:r>
                      <a:endParaRPr lang="en-US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610.732</a:t>
                      </a:r>
                      <a:endParaRPr lang="en-US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&lt;.001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62237321"/>
                  </a:ext>
                </a:extLst>
              </a:tr>
              <a:tr h="17810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Mining</a:t>
                      </a:r>
                      <a:r>
                        <a:rPr lang="en-US" sz="1200" baseline="0" dirty="0" smtClean="0">
                          <a:effectLst/>
                        </a:rPr>
                        <a:t> Percentage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16.956</a:t>
                      </a:r>
                      <a:endParaRPr lang="en-US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.703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&lt;.001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02785877"/>
                  </a:ext>
                </a:extLst>
              </a:tr>
              <a:tr h="17810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Reclamation Age (year)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-30.860</a:t>
                      </a:r>
                      <a:endParaRPr lang="en-US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-.324</a:t>
                      </a:r>
                      <a:endParaRPr lang="en-US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&lt;.001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96212528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289301" y="702212"/>
            <a:ext cx="84010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Hypothesis: 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o 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significant correlation between </a:t>
            </a:r>
            <a:r>
              <a:rPr lang="en-US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mining percentage, 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reclamation age, and </a:t>
            </a:r>
            <a:r>
              <a:rPr lang="en-US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water quality 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parameters in watersheds mined between 1986 to 2017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89302" y="4117238"/>
            <a:ext cx="8401052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Other studies reported conductivity </a:t>
            </a:r>
            <a:r>
              <a:rPr lang="en-US" dirty="0"/>
              <a:t>was best predicted with mining percentage (Hopkins et 2013; Merriam et al 2015; </a:t>
            </a:r>
            <a:r>
              <a:rPr lang="en-US" dirty="0" smtClean="0"/>
              <a:t>Bernhardt et al. </a:t>
            </a:r>
            <a:r>
              <a:rPr lang="en-US" dirty="0"/>
              <a:t>2012</a:t>
            </a:r>
            <a:r>
              <a:rPr lang="en-US" dirty="0" smtClean="0"/>
              <a:t>) </a:t>
            </a:r>
            <a:endParaRPr lang="en-US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None </a:t>
            </a:r>
            <a:r>
              <a:rPr lang="en-US" dirty="0"/>
              <a:t>of these studies reported a correlation between reclamation age and conductivity</a:t>
            </a:r>
            <a:r>
              <a:rPr lang="en-US" dirty="0" smtClean="0"/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In this study, reclamation age was a significant contributor in conductivity prediction 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45589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4493"/>
            <a:ext cx="7772400" cy="533459"/>
          </a:xfrm>
        </p:spPr>
        <p:txBody>
          <a:bodyPr>
            <a:noAutofit/>
          </a:bodyPr>
          <a:lstStyle/>
          <a:p>
            <a:pPr algn="ctr"/>
            <a:r>
              <a:rPr lang="en-US" sz="3600" b="1" cap="none" dirty="0" smtClean="0">
                <a:solidFill>
                  <a:srgbClr val="046A38"/>
                </a:solidFill>
                <a:latin typeface="+mn-lt"/>
              </a:rPr>
              <a:t>Outline</a:t>
            </a:r>
            <a:endParaRPr lang="en-US" sz="4000" b="1" cap="none" dirty="0">
              <a:solidFill>
                <a:srgbClr val="046A38"/>
              </a:solidFill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9951" y="1444222"/>
            <a:ext cx="551201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800" b="1" dirty="0" smtClean="0"/>
              <a:t>Introduction 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800" b="1" dirty="0" smtClean="0"/>
              <a:t>Research Problem, Objectives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800" b="1" dirty="0" smtClean="0"/>
              <a:t>Methodology 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800" b="1" dirty="0" smtClean="0"/>
              <a:t>Results &amp; </a:t>
            </a:r>
            <a:r>
              <a:rPr lang="en-US" sz="2800" b="1" dirty="0"/>
              <a:t>Discussion</a:t>
            </a:r>
            <a:endParaRPr lang="en-US" sz="2800" b="1" dirty="0" smtClean="0"/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800" b="1" dirty="0" smtClean="0"/>
              <a:t>Conclusion &amp; Limitations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 smtClean="0"/>
              <a:t>Acknowledgements &amp; References</a:t>
            </a:r>
            <a:endParaRPr lang="en-US" sz="28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2134" y="4346600"/>
            <a:ext cx="2236066" cy="1674891"/>
          </a:xfrm>
          <a:prstGeom prst="rect">
            <a:avLst/>
          </a:prstGeom>
        </p:spPr>
      </p:pic>
      <p:pic>
        <p:nvPicPr>
          <p:cNvPr id="2050" name="Picture 2" descr="Image result for hypothesis funn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568" y="1224763"/>
            <a:ext cx="1545096" cy="2043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5406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976" y="135126"/>
            <a:ext cx="7886700" cy="377771"/>
          </a:xfrm>
        </p:spPr>
        <p:txBody>
          <a:bodyPr>
            <a:noAutofit/>
          </a:bodyPr>
          <a:lstStyle/>
          <a:p>
            <a:pPr lvl="0"/>
            <a:r>
              <a:rPr lang="en-US" sz="2400" b="1" dirty="0">
                <a:solidFill>
                  <a:srgbClr val="046A38"/>
                </a:solidFill>
                <a:latin typeface="+mn-lt"/>
              </a:rPr>
              <a:t>Effects of vegetation cover change on conductivity 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825572"/>
              </p:ext>
            </p:extLst>
          </p:nvPr>
        </p:nvGraphicFramePr>
        <p:xfrm>
          <a:off x="1466797" y="1191877"/>
          <a:ext cx="5187574" cy="12801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06274">
                  <a:extLst>
                    <a:ext uri="{9D8B030D-6E8A-4147-A177-3AD203B41FA5}">
                      <a16:colId xmlns:a16="http://schemas.microsoft.com/office/drawing/2014/main" val="2673289856"/>
                    </a:ext>
                  </a:extLst>
                </a:gridCol>
                <a:gridCol w="742950">
                  <a:extLst>
                    <a:ext uri="{9D8B030D-6E8A-4147-A177-3AD203B41FA5}">
                      <a16:colId xmlns:a16="http://schemas.microsoft.com/office/drawing/2014/main" val="3219709782"/>
                    </a:ext>
                  </a:extLst>
                </a:gridCol>
                <a:gridCol w="733425">
                  <a:extLst>
                    <a:ext uri="{9D8B030D-6E8A-4147-A177-3AD203B41FA5}">
                      <a16:colId xmlns:a16="http://schemas.microsoft.com/office/drawing/2014/main" val="3249520022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3713337468"/>
                    </a:ext>
                  </a:extLst>
                </a:gridCol>
                <a:gridCol w="590550">
                  <a:extLst>
                    <a:ext uri="{9D8B030D-6E8A-4147-A177-3AD203B41FA5}">
                      <a16:colId xmlns:a16="http://schemas.microsoft.com/office/drawing/2014/main" val="374346008"/>
                    </a:ext>
                  </a:extLst>
                </a:gridCol>
              </a:tblGrid>
              <a:tr h="198457">
                <a:tc gridSpan="5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Regression</a:t>
                      </a:r>
                      <a:r>
                        <a:rPr lang="en-US" sz="1400" baseline="0" dirty="0" smtClean="0">
                          <a:effectLst/>
                        </a:rPr>
                        <a:t> </a:t>
                      </a:r>
                      <a:r>
                        <a:rPr lang="en-US" sz="1400" dirty="0" smtClean="0">
                          <a:effectLst/>
                        </a:rPr>
                        <a:t>Model B Summary – Conductivity Prediction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9846327"/>
                  </a:ext>
                </a:extLst>
              </a:tr>
              <a:tr h="19845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Step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R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R</a:t>
                      </a:r>
                      <a:r>
                        <a:rPr lang="en-US" sz="1400" b="1" baseline="30000" dirty="0" smtClean="0">
                          <a:effectLst/>
                        </a:rPr>
                        <a:t>2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R</a:t>
                      </a:r>
                      <a:r>
                        <a:rPr lang="en-US" sz="1400" b="1" baseline="30000" dirty="0" smtClean="0">
                          <a:effectLst/>
                        </a:rPr>
                        <a:t>2</a:t>
                      </a:r>
                      <a:r>
                        <a:rPr lang="en-US" sz="1400" b="1" baseline="0" dirty="0" smtClean="0">
                          <a:effectLst/>
                        </a:rPr>
                        <a:t> </a:t>
                      </a:r>
                      <a:r>
                        <a:rPr lang="en-US" sz="1400" b="1" baseline="-25000" dirty="0" err="1" smtClean="0">
                          <a:effectLst/>
                        </a:rPr>
                        <a:t>adj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l-GR" sz="1400" b="1" dirty="0" smtClean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Δ</a:t>
                      </a:r>
                      <a:r>
                        <a:rPr lang="en-US" sz="1400" b="1" baseline="0" dirty="0" smtClean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R</a:t>
                      </a:r>
                      <a:r>
                        <a:rPr lang="en-US" sz="1400" b="1" baseline="-25000" dirty="0" smtClean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41473180"/>
                  </a:ext>
                </a:extLst>
              </a:tr>
              <a:tr h="19845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cs typeface="+mn-cs"/>
                        </a:rPr>
                        <a:t>Mined</a:t>
                      </a:r>
                      <a:r>
                        <a:rPr lang="en-US" sz="1400" baseline="0" dirty="0" smtClean="0">
                          <a:effectLst/>
                          <a:latin typeface="+mn-lt"/>
                          <a:cs typeface="+mn-cs"/>
                        </a:rPr>
                        <a:t> w/o RF (%)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.</a:t>
                      </a:r>
                      <a:r>
                        <a:rPr lang="en-US" sz="1400" dirty="0" smtClean="0">
                          <a:effectLst/>
                        </a:rPr>
                        <a:t>904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.816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.813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.816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10832621"/>
                  </a:ext>
                </a:extLst>
              </a:tr>
              <a:tr h="19845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cs typeface="+mn-cs"/>
                        </a:rPr>
                        <a:t>Reclamation</a:t>
                      </a:r>
                      <a:r>
                        <a:rPr lang="en-US" sz="1400" baseline="0" dirty="0" smtClean="0">
                          <a:effectLst/>
                          <a:latin typeface="+mn-lt"/>
                          <a:cs typeface="+mn-cs"/>
                        </a:rPr>
                        <a:t> Age (years)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.</a:t>
                      </a:r>
                      <a:r>
                        <a:rPr lang="en-US" sz="1400" dirty="0" smtClean="0">
                          <a:effectLst/>
                        </a:rPr>
                        <a:t>912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.832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.826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.016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93888940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1107068"/>
              </p:ext>
            </p:extLst>
          </p:nvPr>
        </p:nvGraphicFramePr>
        <p:xfrm>
          <a:off x="1466797" y="2588425"/>
          <a:ext cx="5187574" cy="17208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68132">
                  <a:extLst>
                    <a:ext uri="{9D8B030D-6E8A-4147-A177-3AD203B41FA5}">
                      <a16:colId xmlns:a16="http://schemas.microsoft.com/office/drawing/2014/main" val="3966361222"/>
                    </a:ext>
                  </a:extLst>
                </a:gridCol>
                <a:gridCol w="1062315">
                  <a:extLst>
                    <a:ext uri="{9D8B030D-6E8A-4147-A177-3AD203B41FA5}">
                      <a16:colId xmlns:a16="http://schemas.microsoft.com/office/drawing/2014/main" val="434375611"/>
                    </a:ext>
                  </a:extLst>
                </a:gridCol>
                <a:gridCol w="657102">
                  <a:extLst>
                    <a:ext uri="{9D8B030D-6E8A-4147-A177-3AD203B41FA5}">
                      <a16:colId xmlns:a16="http://schemas.microsoft.com/office/drawing/2014/main" val="3218760565"/>
                    </a:ext>
                  </a:extLst>
                </a:gridCol>
                <a:gridCol w="800025">
                  <a:extLst>
                    <a:ext uri="{9D8B030D-6E8A-4147-A177-3AD203B41FA5}">
                      <a16:colId xmlns:a16="http://schemas.microsoft.com/office/drawing/2014/main" val="3212965728"/>
                    </a:ext>
                  </a:extLst>
                </a:gridCol>
              </a:tblGrid>
              <a:tr h="217824">
                <a:tc grid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Coefficients for Final Model 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533" marR="26533" marT="0" marB="0" anchor="b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533" marR="26533" marT="0" marB="0" anchor="b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533" marR="26533" marT="0" marB="0" anchor="b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533" marR="26533" marT="0" marB="0" anchor="b"/>
                </a:tc>
                <a:extLst>
                  <a:ext uri="{0D108BD9-81ED-4DB2-BD59-A6C34878D82A}">
                    <a16:rowId xmlns:a16="http://schemas.microsoft.com/office/drawing/2014/main" val="1430138887"/>
                  </a:ext>
                </a:extLst>
              </a:tr>
              <a:tr h="19061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Model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533" marR="2653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B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533" marR="2653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l-GR" sz="1200" b="1" i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β</a:t>
                      </a:r>
                      <a:endParaRPr lang="en-US" sz="1200" b="1" i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33" marR="2653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+mn-lt"/>
                          <a:cs typeface="+mn-cs"/>
                        </a:rPr>
                        <a:t>p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533" marR="26533" marT="0" marB="0" anchor="b"/>
                </a:tc>
                <a:extLst>
                  <a:ext uri="{0D108BD9-81ED-4DB2-BD59-A6C34878D82A}">
                    <a16:rowId xmlns:a16="http://schemas.microsoft.com/office/drawing/2014/main" val="818883488"/>
                  </a:ext>
                </a:extLst>
              </a:tr>
              <a:tr h="19061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(Constant)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533" marR="2653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429.20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533" marR="2653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533" marR="26533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&lt;.</a:t>
                      </a:r>
                      <a:r>
                        <a:rPr lang="en-US" sz="1200" dirty="0">
                          <a:effectLst/>
                        </a:rPr>
                        <a:t>006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533" marR="26533" marT="0" marB="0" anchor="ctr"/>
                </a:tc>
                <a:extLst>
                  <a:ext uri="{0D108BD9-81ED-4DB2-BD59-A6C34878D82A}">
                    <a16:rowId xmlns:a16="http://schemas.microsoft.com/office/drawing/2014/main" val="500343368"/>
                  </a:ext>
                </a:extLst>
              </a:tr>
              <a:tr h="40321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Mined w/o RF </a:t>
                      </a:r>
                      <a:r>
                        <a:rPr lang="en-US" sz="1400" dirty="0" smtClean="0">
                          <a:effectLst/>
                        </a:rPr>
                        <a:t>(%)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533" marR="2653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19.54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533" marR="26533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.799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533" marR="26533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&lt;.001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533" marR="26533" marT="0" marB="0" anchor="ctr"/>
                </a:tc>
                <a:extLst>
                  <a:ext uri="{0D108BD9-81ED-4DB2-BD59-A6C34878D82A}">
                    <a16:rowId xmlns:a16="http://schemas.microsoft.com/office/drawing/2014/main" val="1456702775"/>
                  </a:ext>
                </a:extLst>
              </a:tr>
              <a:tr h="40321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Reclamation Age (</a:t>
                      </a:r>
                      <a:r>
                        <a:rPr lang="en-US" sz="1400" dirty="0" smtClean="0">
                          <a:effectLst/>
                        </a:rPr>
                        <a:t>years)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533" marR="2653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-15.64</a:t>
                      </a:r>
                      <a:endParaRPr lang="en-US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533" marR="26533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-.164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533" marR="26533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&lt;.</a:t>
                      </a:r>
                      <a:r>
                        <a:rPr lang="en-US" sz="1200" dirty="0">
                          <a:effectLst/>
                        </a:rPr>
                        <a:t>026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533" marR="26533" marT="0" marB="0" anchor="ctr"/>
                </a:tc>
                <a:extLst>
                  <a:ext uri="{0D108BD9-81ED-4DB2-BD59-A6C34878D82A}">
                    <a16:rowId xmlns:a16="http://schemas.microsoft.com/office/drawing/2014/main" val="310719273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422651" y="623876"/>
            <a:ext cx="71497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Hypothesis: Reclaimed 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forest or reclaimed woods do not affect CMRWQ in watersheds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55976" y="4101361"/>
            <a:ext cx="872135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R</a:t>
            </a:r>
            <a:r>
              <a:rPr lang="en-US" dirty="0" smtClean="0"/>
              <a:t>emoving </a:t>
            </a:r>
            <a:r>
              <a:rPr lang="en-US" dirty="0"/>
              <a:t>the reclaimed forested </a:t>
            </a:r>
            <a:r>
              <a:rPr lang="en-US" dirty="0" smtClean="0"/>
              <a:t>areas </a:t>
            </a:r>
            <a:r>
              <a:rPr lang="en-US" dirty="0"/>
              <a:t>suggests that reclaimed forest has a positive effect on conductivity mitigation (Wei et al. 2011). </a:t>
            </a:r>
            <a:endParaRPr lang="en-US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This model indicated that the model improved slightly on the prediction of conductivity.</a:t>
            </a:r>
          </a:p>
        </p:txBody>
      </p:sp>
    </p:spTree>
    <p:extLst>
      <p:ext uri="{BB962C8B-B14F-4D97-AF65-F5344CB8AC3E}">
        <p14:creationId xmlns:p14="http://schemas.microsoft.com/office/powerpoint/2010/main" val="2331805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27"/>
            <a:ext cx="7772400" cy="620712"/>
          </a:xfrm>
        </p:spPr>
        <p:txBody>
          <a:bodyPr>
            <a:normAutofit fontScale="90000"/>
          </a:bodyPr>
          <a:lstStyle/>
          <a:p>
            <a:r>
              <a:rPr lang="en-US" sz="4000" b="1" cap="none" dirty="0" smtClean="0">
                <a:solidFill>
                  <a:srgbClr val="046A38"/>
                </a:solidFill>
                <a:latin typeface="+mn-lt"/>
              </a:rPr>
              <a:t>Conclusion</a:t>
            </a:r>
            <a:endParaRPr lang="en-US" sz="4000" b="1" cap="none" dirty="0">
              <a:solidFill>
                <a:srgbClr val="046A38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854075"/>
            <a:ext cx="7772400" cy="3439898"/>
          </a:xfrm>
        </p:spPr>
        <p:txBody>
          <a:bodyPr>
            <a:noAutofit/>
          </a:bodyPr>
          <a:lstStyle/>
          <a:p>
            <a:r>
              <a:rPr lang="en-US" sz="2400" dirty="0" smtClean="0"/>
              <a:t>Conductivity was highly associated with other coal mine water quality parameters (alkalinity, SO</a:t>
            </a:r>
            <a:r>
              <a:rPr lang="en-US" sz="2400" baseline="-25000" dirty="0" smtClean="0"/>
              <a:t>4</a:t>
            </a:r>
            <a:r>
              <a:rPr lang="en-US" sz="2400" baseline="30000" dirty="0" smtClean="0"/>
              <a:t>2-</a:t>
            </a:r>
            <a:r>
              <a:rPr lang="en-US" sz="2400" dirty="0" smtClean="0"/>
              <a:t>, Ca</a:t>
            </a:r>
            <a:r>
              <a:rPr lang="en-US" sz="2400" baseline="30000" dirty="0" smtClean="0"/>
              <a:t>2+</a:t>
            </a:r>
            <a:r>
              <a:rPr lang="en-US" sz="2400" dirty="0" smtClean="0"/>
              <a:t>, Mg</a:t>
            </a:r>
            <a:r>
              <a:rPr lang="en-US" sz="2400" baseline="30000" dirty="0" smtClean="0"/>
              <a:t>+2</a:t>
            </a:r>
            <a:r>
              <a:rPr lang="en-US" sz="2400" dirty="0" smtClean="0"/>
              <a:t>) except Al, Fe.</a:t>
            </a:r>
          </a:p>
          <a:p>
            <a:r>
              <a:rPr lang="en-US" sz="2400" dirty="0" smtClean="0"/>
              <a:t>Mining percentage (1986-2017) inversely related with water quality. </a:t>
            </a:r>
          </a:p>
          <a:p>
            <a:r>
              <a:rPr lang="en-US" sz="2400" dirty="0" smtClean="0"/>
              <a:t>There </a:t>
            </a:r>
            <a:r>
              <a:rPr lang="en-US" sz="2400" dirty="0"/>
              <a:t>was a moderate but significant correlation between reclamation age and water </a:t>
            </a:r>
            <a:r>
              <a:rPr lang="en-US" sz="2400" dirty="0" smtClean="0"/>
              <a:t>quality.</a:t>
            </a:r>
          </a:p>
          <a:p>
            <a:r>
              <a:rPr lang="en-US" sz="2400" dirty="0" smtClean="0"/>
              <a:t>Accounting vegetation cover change (reclaimed forest areas) improved the conductivity prediction. 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674728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752" y="161402"/>
            <a:ext cx="7886700" cy="428013"/>
          </a:xfrm>
        </p:spPr>
        <p:txBody>
          <a:bodyPr>
            <a:normAutofit fontScale="90000"/>
          </a:bodyPr>
          <a:lstStyle/>
          <a:p>
            <a:r>
              <a:rPr lang="en-US" sz="2800" b="1" cap="none" dirty="0" smtClean="0">
                <a:solidFill>
                  <a:srgbClr val="046A38"/>
                </a:solidFill>
              </a:rPr>
              <a:t>Acknowledgments &amp; Thanks</a:t>
            </a:r>
            <a:endParaRPr lang="en-US" sz="2800" b="1" cap="none" dirty="0">
              <a:solidFill>
                <a:srgbClr val="046A38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30411"/>
            <a:ext cx="7886700" cy="3627553"/>
          </a:xfrm>
        </p:spPr>
        <p:txBody>
          <a:bodyPr>
            <a:noAutofit/>
          </a:bodyPr>
          <a:lstStyle/>
          <a:p>
            <a:r>
              <a:rPr lang="en-US" sz="1600" dirty="0"/>
              <a:t>This research is funded by USDA / NIFA “Enhancing Research-and-Extension Capability by Studying Land Cover Change, Quality of Life, and Microclimate Variation in Kentucky.” Award Number: 2014-38821-22398, Kentucky State </a:t>
            </a:r>
            <a:r>
              <a:rPr lang="en-US" sz="1600" dirty="0" smtClean="0"/>
              <a:t>University (PI Dr. </a:t>
            </a:r>
            <a:r>
              <a:rPr lang="en-US" sz="1600" dirty="0" err="1" smtClean="0"/>
              <a:t>Buddhi</a:t>
            </a:r>
            <a:r>
              <a:rPr lang="en-US" sz="1600" dirty="0" smtClean="0"/>
              <a:t> </a:t>
            </a:r>
            <a:r>
              <a:rPr lang="en-US" sz="1600" dirty="0" err="1" smtClean="0"/>
              <a:t>Gyawali</a:t>
            </a:r>
            <a:r>
              <a:rPr lang="en-US" sz="1600" dirty="0" smtClean="0"/>
              <a:t>).</a:t>
            </a:r>
          </a:p>
          <a:p>
            <a:r>
              <a:rPr lang="en-US" sz="1600" dirty="0"/>
              <a:t>This research was funded by  USDA Forest Service  McIntire Stennis grant- Geospatial Characterization of Kentucky Forests for Agroforestry and Bioenergy Production” 2013-2017, Grant Number  </a:t>
            </a:r>
            <a:r>
              <a:rPr lang="en-US" sz="1600" dirty="0" smtClean="0"/>
              <a:t>210165 (PI Dr. Kirk </a:t>
            </a:r>
            <a:r>
              <a:rPr lang="en-US" sz="1600" dirty="0" err="1" smtClean="0"/>
              <a:t>Pomper</a:t>
            </a:r>
            <a:r>
              <a:rPr lang="en-US" sz="1600" dirty="0" smtClean="0"/>
              <a:t>).  </a:t>
            </a:r>
          </a:p>
          <a:p>
            <a:r>
              <a:rPr lang="en-US" sz="1600" dirty="0" smtClean="0"/>
              <a:t>Dr</a:t>
            </a:r>
            <a:r>
              <a:rPr lang="en-US" sz="1600" dirty="0"/>
              <a:t>. </a:t>
            </a:r>
            <a:r>
              <a:rPr lang="en-US" sz="1600" dirty="0" err="1"/>
              <a:t>Buddhi</a:t>
            </a:r>
            <a:r>
              <a:rPr lang="en-US" sz="1600" dirty="0"/>
              <a:t> </a:t>
            </a:r>
            <a:r>
              <a:rPr lang="en-US" sz="1600" dirty="0" err="1" smtClean="0"/>
              <a:t>Gyawali</a:t>
            </a:r>
            <a:r>
              <a:rPr lang="en-US" sz="1600" dirty="0"/>
              <a:t>, Dr. George </a:t>
            </a:r>
            <a:r>
              <a:rPr lang="en-US" sz="1600" dirty="0" err="1"/>
              <a:t>Antonious</a:t>
            </a:r>
            <a:r>
              <a:rPr lang="en-US" sz="1600" dirty="0"/>
              <a:t>, Dr. Ken </a:t>
            </a:r>
            <a:r>
              <a:rPr lang="en-US" sz="1600" dirty="0" err="1"/>
              <a:t>Semmens</a:t>
            </a:r>
            <a:r>
              <a:rPr lang="en-US" sz="1600" dirty="0"/>
              <a:t>, Dr. Demetrio </a:t>
            </a:r>
            <a:r>
              <a:rPr lang="en-US" sz="1600" dirty="0" err="1"/>
              <a:t>Zourarakis</a:t>
            </a:r>
            <a:r>
              <a:rPr lang="en-US" sz="1600" dirty="0"/>
              <a:t> </a:t>
            </a:r>
            <a:endParaRPr lang="en-US" sz="1600" dirty="0" smtClean="0"/>
          </a:p>
          <a:p>
            <a:r>
              <a:rPr lang="en-US" sz="1600" dirty="0" smtClean="0"/>
              <a:t>Jeremy </a:t>
            </a:r>
            <a:r>
              <a:rPr lang="en-US" sz="1600" dirty="0"/>
              <a:t>Sandifer, Ken Bates and Dr. </a:t>
            </a:r>
            <a:r>
              <a:rPr lang="en-US" sz="1600" dirty="0" err="1"/>
              <a:t>Tilak</a:t>
            </a:r>
            <a:r>
              <a:rPr lang="en-US" sz="1600" dirty="0"/>
              <a:t> </a:t>
            </a:r>
            <a:r>
              <a:rPr lang="en-US" sz="1600" dirty="0" err="1" smtClean="0"/>
              <a:t>Shresta</a:t>
            </a:r>
            <a:r>
              <a:rPr lang="en-US" sz="1600" dirty="0" smtClean="0"/>
              <a:t>, Laura Rogers, Ralph Rogers</a:t>
            </a:r>
          </a:p>
          <a:p>
            <a:r>
              <a:rPr lang="en-US" sz="1600" dirty="0" smtClean="0"/>
              <a:t>Marty </a:t>
            </a:r>
            <a:r>
              <a:rPr lang="en-US" sz="1600" dirty="0" err="1"/>
              <a:t>Matisoff</a:t>
            </a:r>
            <a:r>
              <a:rPr lang="en-US" sz="1600" dirty="0"/>
              <a:t> </a:t>
            </a:r>
            <a:r>
              <a:rPr lang="en-US" sz="1600" dirty="0" smtClean="0"/>
              <a:t>and Dr. Christina McManus </a:t>
            </a:r>
          </a:p>
          <a:p>
            <a:r>
              <a:rPr lang="en-US" sz="1600" dirty="0" smtClean="0"/>
              <a:t>Jarod </a:t>
            </a:r>
            <a:r>
              <a:rPr lang="en-US" sz="1600" dirty="0"/>
              <a:t>Jones, Gabriel Stone and </a:t>
            </a:r>
            <a:r>
              <a:rPr lang="en-US" sz="1600" dirty="0" err="1"/>
              <a:t>Sujan</a:t>
            </a:r>
            <a:r>
              <a:rPr lang="en-US" sz="1600" dirty="0"/>
              <a:t> </a:t>
            </a:r>
            <a:r>
              <a:rPr lang="en-US" sz="1600" dirty="0" err="1"/>
              <a:t>Bhattarai</a:t>
            </a:r>
            <a:r>
              <a:rPr lang="en-US" sz="1600" dirty="0"/>
              <a:t> </a:t>
            </a:r>
            <a:endParaRPr lang="en-US" sz="1600" dirty="0" smtClean="0"/>
          </a:p>
          <a:p>
            <a:r>
              <a:rPr lang="en-US" sz="1600" dirty="0" smtClean="0"/>
              <a:t>Dr</a:t>
            </a:r>
            <a:r>
              <a:rPr lang="en-US" sz="1600" dirty="0"/>
              <a:t>. Carmen </a:t>
            </a:r>
            <a:r>
              <a:rPr lang="en-US" sz="1600" dirty="0" err="1"/>
              <a:t>Agouridis</a:t>
            </a:r>
            <a:r>
              <a:rPr lang="en-US" sz="1600" dirty="0"/>
              <a:t>, Chris Osborne and University of Kentucky Robinson Forest </a:t>
            </a:r>
            <a:endParaRPr lang="en-US" sz="1600" dirty="0" smtClean="0"/>
          </a:p>
          <a:p>
            <a:r>
              <a:rPr lang="en-US" sz="1600" dirty="0" smtClean="0"/>
              <a:t>Kentucky State University College </a:t>
            </a:r>
            <a:r>
              <a:rPr lang="en-US" sz="1600" dirty="0"/>
              <a:t>of Agriculture, Food Science and Sustainable Systems. </a:t>
            </a:r>
            <a:endParaRPr lang="en-US" sz="1600" dirty="0" smtClean="0"/>
          </a:p>
        </p:txBody>
      </p:sp>
      <p:pic>
        <p:nvPicPr>
          <p:cNvPr id="4" name="Picture 2" descr="Image result for usda logo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531" y="6252099"/>
            <a:ext cx="894019" cy="610550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1028" name="Picture 4" descr="Image result for University of Kentucky Robinson forest logo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60"/>
          <a:stretch/>
        </p:blipFill>
        <p:spPr bwMode="auto">
          <a:xfrm>
            <a:off x="3732850" y="6255670"/>
            <a:ext cx="743900" cy="61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308" y="4353043"/>
            <a:ext cx="3077617" cy="180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574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72655"/>
            <a:ext cx="9144000" cy="601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lnSpc>
                <a:spcPct val="150000"/>
              </a:lnSpc>
              <a:spcAft>
                <a:spcPts val="1200"/>
              </a:spcAft>
              <a:tabLst>
                <a:tab pos="571500" algn="l"/>
              </a:tabLst>
            </a:pPr>
            <a:r>
              <a:rPr lang="en-US" sz="1000" dirty="0" err="1"/>
              <a:t>Agouridis</a:t>
            </a:r>
            <a:r>
              <a:rPr lang="en-US" sz="1000" dirty="0"/>
              <a:t>, C. T.; P. N. Angel; T. J. Taylor; C. D. Barton; R. C. Warner; X. Yu &amp; C. D. Wood (2012). Water quality characteristics of discharge from reforested loose-dumped mine spoil in eastern Kentucky. Journal of Environmental Quality 41: 454–468.</a:t>
            </a:r>
          </a:p>
          <a:p>
            <a:pPr marL="228600">
              <a:lnSpc>
                <a:spcPct val="150000"/>
              </a:lnSpc>
              <a:spcAft>
                <a:spcPts val="1200"/>
              </a:spcAft>
              <a:tabLst>
                <a:tab pos="571500" algn="l"/>
              </a:tabLst>
            </a:pPr>
            <a:r>
              <a:rPr lang="en-US" sz="1000" dirty="0"/>
              <a:t>Bernhardt, E. S.; B. D. Lutz; R. S. King; J. P. Fay; C. E. Carter; A. M. Helton ... &amp; J. Amos (2012). How many mountains can we mine? Assessing the regional degradation of central Appalachian rivers by surface coal mining. </a:t>
            </a:r>
            <a:r>
              <a:rPr lang="en-US" sz="1000" i="1" dirty="0"/>
              <a:t>Environmental science &amp; technology</a:t>
            </a:r>
            <a:r>
              <a:rPr lang="en-US" sz="1000" dirty="0"/>
              <a:t>, </a:t>
            </a:r>
            <a:r>
              <a:rPr lang="en-US" sz="1000" i="1" dirty="0"/>
              <a:t>46</a:t>
            </a:r>
            <a:r>
              <a:rPr lang="en-US" sz="1000" dirty="0"/>
              <a:t>(15), 8115-8122</a:t>
            </a:r>
            <a:r>
              <a:rPr lang="en-US" sz="1000" dirty="0" smtClean="0"/>
              <a:t>.</a:t>
            </a:r>
          </a:p>
          <a:p>
            <a:pPr marL="228600" marR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tabLst>
                <a:tab pos="571500" algn="l"/>
              </a:tabLst>
            </a:pPr>
            <a:r>
              <a:rPr lang="en-US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Energy and Environment Cabinet (EEC) (2016). History of Coal in Kentucky, </a:t>
            </a:r>
            <a:r>
              <a:rPr lang="en-US" sz="1000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http://energy.ky.gov/Coal%20Facts%20Library/Kentucky%20Coal%20Facts%20-%2016th%20Edition%20(2016).pdf</a:t>
            </a:r>
            <a:r>
              <a:rPr lang="en-US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Accessed on Aug 19, 2017</a:t>
            </a:r>
          </a:p>
          <a:p>
            <a:pPr marL="228600">
              <a:lnSpc>
                <a:spcPct val="150000"/>
              </a:lnSpc>
              <a:spcAft>
                <a:spcPts val="1200"/>
              </a:spcAft>
              <a:tabLst>
                <a:tab pos="571500" algn="l"/>
              </a:tabLst>
            </a:pPr>
            <a:r>
              <a:rPr lang="en-US" sz="1000" dirty="0"/>
              <a:t>Evans, D. M.; C. E. Zipper; E. T. Hester &amp; S. H. </a:t>
            </a:r>
            <a:r>
              <a:rPr lang="en-US" sz="1000" dirty="0" err="1"/>
              <a:t>Schoenholtz</a:t>
            </a:r>
            <a:r>
              <a:rPr lang="en-US" sz="1000" dirty="0"/>
              <a:t> (2015). Hydrologic effects of surface coal mining in Appalachia (US). </a:t>
            </a:r>
            <a:r>
              <a:rPr lang="en-US" sz="1000" i="1" dirty="0"/>
              <a:t>JAWRA Journal of the American Water Resources Association</a:t>
            </a:r>
            <a:r>
              <a:rPr lang="en-US" sz="1000" dirty="0"/>
              <a:t>, </a:t>
            </a:r>
            <a:r>
              <a:rPr lang="en-US" sz="1000" i="1" dirty="0"/>
              <a:t>51</a:t>
            </a:r>
            <a:r>
              <a:rPr lang="en-US" sz="1000" dirty="0"/>
              <a:t>(5), 1436-1452</a:t>
            </a:r>
            <a:r>
              <a:rPr lang="en-US" sz="1000" dirty="0" smtClean="0"/>
              <a:t>.</a:t>
            </a:r>
            <a:endParaRPr lang="en-US" sz="1000" dirty="0"/>
          </a:p>
          <a:p>
            <a:pPr marL="228600">
              <a:lnSpc>
                <a:spcPct val="150000"/>
              </a:lnSpc>
              <a:spcAft>
                <a:spcPts val="1200"/>
              </a:spcAft>
              <a:tabLst>
                <a:tab pos="571500" algn="l"/>
              </a:tabLst>
            </a:pPr>
            <a:r>
              <a:rPr lang="en-US" sz="1000" dirty="0"/>
              <a:t>Griffith, J. A. (2002). Geographic techniques and recent applications of remote sensing to landscape-water quality studies. Water, Air, &amp; Soil Pollution, 138, 181−197</a:t>
            </a:r>
            <a:r>
              <a:rPr lang="en-US" sz="1000" dirty="0" smtClean="0"/>
              <a:t>.</a:t>
            </a:r>
          </a:p>
          <a:p>
            <a:pPr marL="228600">
              <a:lnSpc>
                <a:spcPct val="150000"/>
              </a:lnSpc>
              <a:spcAft>
                <a:spcPts val="1200"/>
              </a:spcAft>
              <a:tabLst>
                <a:tab pos="571500" algn="l"/>
              </a:tabLst>
            </a:pPr>
            <a:r>
              <a:rPr lang="en-US" sz="1000" dirty="0"/>
              <a:t>Hopkins, R. L.; B. M. </a:t>
            </a:r>
            <a:r>
              <a:rPr lang="en-US" sz="1000" dirty="0" err="1"/>
              <a:t>Altier</a:t>
            </a:r>
            <a:r>
              <a:rPr lang="en-US" sz="1000" dirty="0"/>
              <a:t>; D. </a:t>
            </a:r>
            <a:r>
              <a:rPr lang="en-US" sz="1000" dirty="0" err="1"/>
              <a:t>Haselman</a:t>
            </a:r>
            <a:r>
              <a:rPr lang="en-US" sz="1000" dirty="0"/>
              <a:t>; A. D. Merry &amp; J. J. White (2013). Exploring the legacy effects of surface coal mining on stream chemistry. </a:t>
            </a:r>
            <a:r>
              <a:rPr lang="en-US" sz="1000" i="1" dirty="0" err="1"/>
              <a:t>Hydrobiologia</a:t>
            </a:r>
            <a:r>
              <a:rPr lang="en-US" sz="1000" dirty="0"/>
              <a:t>, </a:t>
            </a:r>
            <a:r>
              <a:rPr lang="en-US" sz="1000" i="1" dirty="0"/>
              <a:t>713</a:t>
            </a:r>
            <a:r>
              <a:rPr lang="en-US" sz="1000" dirty="0"/>
              <a:t>(1), 87-95.</a:t>
            </a:r>
          </a:p>
          <a:p>
            <a:pPr marL="228600">
              <a:lnSpc>
                <a:spcPct val="150000"/>
              </a:lnSpc>
              <a:spcAft>
                <a:spcPts val="1200"/>
              </a:spcAft>
              <a:tabLst>
                <a:tab pos="571500" algn="l"/>
              </a:tabLst>
            </a:pPr>
            <a:r>
              <a:rPr lang="en-US" sz="1000" dirty="0" smtClean="0"/>
              <a:t>Hooke</a:t>
            </a:r>
            <a:r>
              <a:rPr lang="en-US" sz="1000" dirty="0"/>
              <a:t>, R. (1999). Spatial distribution of human geomorphic activity in the United States: comparison with rivers. </a:t>
            </a:r>
            <a:r>
              <a:rPr lang="en-US" sz="1000" i="1" dirty="0"/>
              <a:t>Earth Surface Processes and Landforms</a:t>
            </a:r>
            <a:r>
              <a:rPr lang="en-US" sz="1000" dirty="0"/>
              <a:t>, </a:t>
            </a:r>
            <a:r>
              <a:rPr lang="en-US" sz="1000" i="1" dirty="0"/>
              <a:t>24</a:t>
            </a:r>
            <a:r>
              <a:rPr lang="en-US" sz="1000" dirty="0"/>
              <a:t>(8), </a:t>
            </a:r>
            <a:r>
              <a:rPr lang="en-US" sz="1000" dirty="0" smtClean="0"/>
              <a:t>687-692.</a:t>
            </a:r>
          </a:p>
          <a:p>
            <a:pPr marL="228600">
              <a:lnSpc>
                <a:spcPct val="150000"/>
              </a:lnSpc>
              <a:spcAft>
                <a:spcPts val="1200"/>
              </a:spcAft>
              <a:tabLst>
                <a:tab pos="571500" algn="l"/>
              </a:tabLst>
            </a:pPr>
            <a:r>
              <a:rPr lang="en-US" sz="1000" dirty="0"/>
              <a:t>Lindberg, T. T.; E. S. Bernhardt; R. Bier; A. M. Helton; R. B. </a:t>
            </a:r>
            <a:r>
              <a:rPr lang="en-US" sz="1000" dirty="0" err="1"/>
              <a:t>Merola</a:t>
            </a:r>
            <a:r>
              <a:rPr lang="en-US" sz="1000" dirty="0"/>
              <a:t>; A. </a:t>
            </a:r>
            <a:r>
              <a:rPr lang="en-US" sz="1000" dirty="0" err="1"/>
              <a:t>Vengosh</a:t>
            </a:r>
            <a:r>
              <a:rPr lang="en-US" sz="1000" dirty="0"/>
              <a:t> &amp; R. T. Di Giulio (2011). Cumulative impacts of mountaintop mining on an Appalachian watershed. </a:t>
            </a:r>
            <a:r>
              <a:rPr lang="en-US" sz="1000" i="1" dirty="0"/>
              <a:t>Proceedings of the National Academy of Sciences</a:t>
            </a:r>
            <a:r>
              <a:rPr lang="en-US" sz="1000" dirty="0"/>
              <a:t>, </a:t>
            </a:r>
            <a:r>
              <a:rPr lang="en-US" sz="1000" i="1" dirty="0"/>
              <a:t>108</a:t>
            </a:r>
            <a:r>
              <a:rPr lang="en-US" sz="1000" dirty="0"/>
              <a:t>(52), 20929-20934</a:t>
            </a:r>
            <a:r>
              <a:rPr lang="en-US" sz="1000" dirty="0" smtClean="0"/>
              <a:t>.</a:t>
            </a:r>
          </a:p>
          <a:p>
            <a:pPr marL="228600">
              <a:lnSpc>
                <a:spcPct val="150000"/>
              </a:lnSpc>
              <a:spcAft>
                <a:spcPts val="1200"/>
              </a:spcAft>
              <a:tabLst>
                <a:tab pos="571500" algn="l"/>
              </a:tabLst>
            </a:pPr>
            <a:r>
              <a:rPr lang="en-US" sz="1000" dirty="0" smtClean="0"/>
              <a:t>Merriam</a:t>
            </a:r>
            <a:r>
              <a:rPr lang="en-US" sz="1000" dirty="0"/>
              <a:t>, E. R.; J. T. Petty; M. P. </a:t>
            </a:r>
            <a:r>
              <a:rPr lang="en-US" sz="1000" dirty="0" err="1"/>
              <a:t>Strager</a:t>
            </a:r>
            <a:r>
              <a:rPr lang="en-US" sz="1000" dirty="0"/>
              <a:t>; A. E. Maxwell &amp; P. F. </a:t>
            </a:r>
            <a:r>
              <a:rPr lang="en-US" sz="1000" dirty="0" err="1"/>
              <a:t>Ziemkiewicz</a:t>
            </a:r>
            <a:r>
              <a:rPr lang="en-US" sz="1000" dirty="0"/>
              <a:t> (2015). Landscape-based cumulative effects models for predicting stream response to mountaintop mining in </a:t>
            </a:r>
            <a:r>
              <a:rPr lang="en-US" sz="1000" dirty="0" err="1"/>
              <a:t>multistressor</a:t>
            </a:r>
            <a:r>
              <a:rPr lang="en-US" sz="1000" dirty="0"/>
              <a:t> Appalachian watersheds. </a:t>
            </a:r>
            <a:r>
              <a:rPr lang="en-US" sz="1000" i="1" dirty="0"/>
              <a:t>Freshwater Science</a:t>
            </a:r>
            <a:r>
              <a:rPr lang="en-US" sz="1000" dirty="0"/>
              <a:t>, </a:t>
            </a:r>
            <a:r>
              <a:rPr lang="en-US" sz="1000" i="1" dirty="0"/>
              <a:t>34</a:t>
            </a:r>
            <a:r>
              <a:rPr lang="en-US" sz="1000" dirty="0"/>
              <a:t>(3), 1006-1019</a:t>
            </a:r>
            <a:r>
              <a:rPr lang="en-US" sz="1000" dirty="0" smtClean="0"/>
              <a:t>.</a:t>
            </a:r>
          </a:p>
          <a:p>
            <a:pPr marL="228600">
              <a:lnSpc>
                <a:spcPct val="150000"/>
              </a:lnSpc>
              <a:spcAft>
                <a:spcPts val="1200"/>
              </a:spcAft>
              <a:tabLst>
                <a:tab pos="571500" algn="l"/>
              </a:tabLst>
            </a:pPr>
            <a:r>
              <a:rPr lang="en-US" sz="1000" dirty="0" err="1" smtClean="0"/>
              <a:t>Merricks</a:t>
            </a:r>
            <a:r>
              <a:rPr lang="en-US" sz="1000" dirty="0"/>
              <a:t>, T. C.; D. S. Cherry; C. E. Zipper; R. J. Currie &amp; T. W. </a:t>
            </a:r>
            <a:r>
              <a:rPr lang="en-US" sz="1000" dirty="0" err="1"/>
              <a:t>Valenti</a:t>
            </a:r>
            <a:r>
              <a:rPr lang="en-US" sz="1000" dirty="0"/>
              <a:t> (2007). Coal-mine hollow fill and settling pond influences on headwater streams in southern West Virginia, USA. </a:t>
            </a:r>
            <a:r>
              <a:rPr lang="en-US" sz="1000" i="1" dirty="0"/>
              <a:t>Environmental Monitoring and Assessment</a:t>
            </a:r>
            <a:r>
              <a:rPr lang="en-US" sz="1000" dirty="0"/>
              <a:t>, </a:t>
            </a:r>
            <a:r>
              <a:rPr lang="en-US" sz="1000" i="1" dirty="0"/>
              <a:t>129</a:t>
            </a:r>
            <a:r>
              <a:rPr lang="en-US" sz="1000" dirty="0"/>
              <a:t>(1-3), 359-378.</a:t>
            </a:r>
          </a:p>
          <a:p>
            <a:pPr marL="228600" marR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tabLst>
                <a:tab pos="571500" algn="l"/>
              </a:tabLst>
            </a:pP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5716" y="233402"/>
            <a:ext cx="16815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46A38"/>
                </a:solidFill>
              </a:rPr>
              <a:t>Key References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702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10136"/>
            <a:ext cx="7255164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lnSpc>
                <a:spcPct val="150000"/>
              </a:lnSpc>
              <a:spcAft>
                <a:spcPts val="1200"/>
              </a:spcAft>
              <a:tabLst>
                <a:tab pos="571500" algn="l"/>
              </a:tabLst>
            </a:pPr>
            <a:r>
              <a:rPr lang="en-US" sz="1000" dirty="0" err="1"/>
              <a:t>Negley</a:t>
            </a:r>
            <a:r>
              <a:rPr lang="en-US" sz="1000" dirty="0"/>
              <a:t>, T. L. &amp; K. N. </a:t>
            </a:r>
            <a:r>
              <a:rPr lang="en-US" sz="1000" dirty="0" err="1"/>
              <a:t>Eshleman</a:t>
            </a:r>
            <a:r>
              <a:rPr lang="en-US" sz="1000" dirty="0"/>
              <a:t> (2006). Comparison of stormflow responses of surface mined and forested watersheds in the Appalachian Mountains, USA. Hydrological Processes, 20, 3467−3483.</a:t>
            </a:r>
          </a:p>
          <a:p>
            <a:pPr marL="228600">
              <a:lnSpc>
                <a:spcPct val="150000"/>
              </a:lnSpc>
              <a:spcAft>
                <a:spcPts val="1200"/>
              </a:spcAft>
              <a:tabLst>
                <a:tab pos="571500" algn="l"/>
              </a:tabLst>
            </a:pPr>
            <a:r>
              <a:rPr lang="en-US" sz="1000" dirty="0"/>
              <a:t>Palmer, M. A.; E. S. Bernhardt; W. H. Schlesinger; K. N. </a:t>
            </a:r>
            <a:r>
              <a:rPr lang="en-US" sz="1000" dirty="0" err="1"/>
              <a:t>Eshleman</a:t>
            </a:r>
            <a:r>
              <a:rPr lang="en-US" sz="1000" dirty="0"/>
              <a:t>; E. </a:t>
            </a:r>
            <a:r>
              <a:rPr lang="en-US" sz="1000" dirty="0" err="1"/>
              <a:t>Foufoula</a:t>
            </a:r>
            <a:r>
              <a:rPr lang="en-US" sz="1000" dirty="0"/>
              <a:t>-Georgiou; M. S. </a:t>
            </a:r>
            <a:r>
              <a:rPr lang="en-US" sz="1000" dirty="0" err="1"/>
              <a:t>Hendryx</a:t>
            </a:r>
            <a:r>
              <a:rPr lang="en-US" sz="1000" dirty="0"/>
              <a:t> ... &amp; P. S. White, (2010). Mountaintop mining consequences. </a:t>
            </a:r>
            <a:r>
              <a:rPr lang="en-US" sz="1000" i="1" dirty="0"/>
              <a:t>Science</a:t>
            </a:r>
            <a:r>
              <a:rPr lang="en-US" sz="1000" dirty="0"/>
              <a:t>, </a:t>
            </a:r>
            <a:r>
              <a:rPr lang="en-US" sz="1000" i="1" dirty="0"/>
              <a:t>327</a:t>
            </a:r>
            <a:r>
              <a:rPr lang="en-US" sz="1000" dirty="0"/>
              <a:t>(5962), 148-149.</a:t>
            </a:r>
          </a:p>
          <a:p>
            <a:pPr marL="228600">
              <a:lnSpc>
                <a:spcPct val="150000"/>
              </a:lnSpc>
              <a:spcAft>
                <a:spcPts val="1200"/>
              </a:spcAft>
              <a:tabLst>
                <a:tab pos="571500" algn="l"/>
              </a:tabLst>
            </a:pPr>
            <a:r>
              <a:rPr lang="en-US" sz="1000" dirty="0"/>
              <a:t>Petty, J. T.; J. B. Fulton; M. P. </a:t>
            </a:r>
            <a:r>
              <a:rPr lang="en-US" sz="1000" dirty="0" err="1"/>
              <a:t>Strager</a:t>
            </a:r>
            <a:r>
              <a:rPr lang="en-US" sz="1000" dirty="0"/>
              <a:t>; G. T. </a:t>
            </a:r>
            <a:r>
              <a:rPr lang="en-US" sz="1000" dirty="0" err="1"/>
              <a:t>Merovich</a:t>
            </a:r>
            <a:r>
              <a:rPr lang="en-US" sz="1000" dirty="0"/>
              <a:t> Jr; J. M. Stiles &amp; P. F. </a:t>
            </a:r>
            <a:r>
              <a:rPr lang="en-US" sz="1000" dirty="0" err="1"/>
              <a:t>Ziemkiewicz</a:t>
            </a:r>
            <a:r>
              <a:rPr lang="en-US" sz="1000" dirty="0"/>
              <a:t> (2010). Landscape indicators and thresholds of stream ecological impairment in an intensively mined Appalachian watershed. Journal of the North American </a:t>
            </a:r>
            <a:r>
              <a:rPr lang="en-US" sz="1000" dirty="0" err="1"/>
              <a:t>Benthological</a:t>
            </a:r>
            <a:r>
              <a:rPr lang="en-US" sz="1000" dirty="0"/>
              <a:t> Society, 29(4), 1292-1309.</a:t>
            </a:r>
          </a:p>
          <a:p>
            <a:pPr marL="228600">
              <a:lnSpc>
                <a:spcPct val="150000"/>
              </a:lnSpc>
              <a:spcAft>
                <a:spcPts val="1200"/>
              </a:spcAft>
              <a:tabLst>
                <a:tab pos="571500" algn="l"/>
              </a:tabLst>
            </a:pPr>
            <a:r>
              <a:rPr lang="en-US" sz="1000" dirty="0"/>
              <a:t>Phillips, J. D. (2004). Impacts of surface mine valley fills on headwater floods in eastern Kentucky. </a:t>
            </a:r>
            <a:r>
              <a:rPr lang="en-US" sz="1000" i="1" dirty="0"/>
              <a:t>Environmental Geology</a:t>
            </a:r>
            <a:r>
              <a:rPr lang="en-US" sz="1000" dirty="0"/>
              <a:t>, </a:t>
            </a:r>
            <a:r>
              <a:rPr lang="en-US" sz="1000" i="1" dirty="0"/>
              <a:t>45</a:t>
            </a:r>
            <a:r>
              <a:rPr lang="en-US" sz="1000" dirty="0"/>
              <a:t>(3), 367-380.</a:t>
            </a:r>
          </a:p>
          <a:p>
            <a:pPr marL="228600">
              <a:lnSpc>
                <a:spcPct val="150000"/>
              </a:lnSpc>
              <a:spcAft>
                <a:spcPts val="1200"/>
              </a:spcAft>
              <a:tabLst>
                <a:tab pos="571500" algn="l"/>
              </a:tabLst>
            </a:pPr>
            <a:r>
              <a:rPr lang="en-US" sz="1000" dirty="0"/>
              <a:t>US EPA (2011). In The Effects of Mountaintop Mines and Valley Fills on Aquatic Ecosystems of the Central Appalachian Coalfields; EPA/600/ R-09/138F; U.S. Environmental Protection                    Agency: Washington, DC, 2011.</a:t>
            </a:r>
          </a:p>
          <a:p>
            <a:pPr marL="228600">
              <a:lnSpc>
                <a:spcPct val="150000"/>
              </a:lnSpc>
              <a:spcAft>
                <a:spcPts val="1200"/>
              </a:spcAft>
              <a:tabLst>
                <a:tab pos="571500" algn="l"/>
              </a:tabLst>
            </a:pPr>
            <a:r>
              <a:rPr lang="en-US" sz="1000" dirty="0"/>
              <a:t>US EPA (2013). Enviro-atlas, Hydrologic Unit Codes </a:t>
            </a:r>
            <a:r>
              <a:rPr lang="en-US" sz="1000" u="sng" dirty="0">
                <a:hlinkClick r:id="rId2"/>
              </a:rPr>
              <a:t>https://enviroatlas.epa.gov/enviroatlas/DataFactSheets/pdf/Supplemental/HUC.pdf</a:t>
            </a:r>
            <a:r>
              <a:rPr lang="en-US" sz="1000" dirty="0"/>
              <a:t> Accessed on Feb 12, 2018 </a:t>
            </a:r>
          </a:p>
          <a:p>
            <a:pPr marL="228600">
              <a:lnSpc>
                <a:spcPct val="150000"/>
              </a:lnSpc>
              <a:spcAft>
                <a:spcPts val="1200"/>
              </a:spcAft>
              <a:tabLst>
                <a:tab pos="571500" algn="l"/>
              </a:tabLst>
            </a:pPr>
            <a:r>
              <a:rPr lang="en-US" sz="1000" dirty="0"/>
              <a:t>Wei, X.; H. Wei &amp; R. C. </a:t>
            </a:r>
            <a:r>
              <a:rPr lang="en-US" sz="1000" dirty="0" err="1"/>
              <a:t>Viadero</a:t>
            </a:r>
            <a:r>
              <a:rPr lang="en-US" sz="1000" dirty="0"/>
              <a:t> Jr (2011). Post-reclamation water quality trend in a Mid-Appalachian watershed of abandoned mine lands. </a:t>
            </a:r>
            <a:r>
              <a:rPr lang="en-US" sz="1000" i="1" dirty="0"/>
              <a:t>Science of the Total Environment</a:t>
            </a:r>
            <a:r>
              <a:rPr lang="en-US" sz="1000" dirty="0"/>
              <a:t>, </a:t>
            </a:r>
            <a:r>
              <a:rPr lang="en-US" sz="1000" i="1" dirty="0"/>
              <a:t>409</a:t>
            </a:r>
            <a:r>
              <a:rPr lang="en-US" sz="1000" dirty="0"/>
              <a:t>(5), 941-948.</a:t>
            </a:r>
          </a:p>
          <a:p>
            <a:pPr marL="228600">
              <a:lnSpc>
                <a:spcPct val="150000"/>
              </a:lnSpc>
              <a:spcAft>
                <a:spcPts val="1200"/>
              </a:spcAft>
              <a:tabLst>
                <a:tab pos="571500" algn="l"/>
              </a:tabLst>
            </a:pPr>
            <a:r>
              <a:rPr lang="en-US" sz="1000" dirty="0"/>
              <a:t>Zipper, C. E.; J. A. Burger; J. G. </a:t>
            </a:r>
            <a:r>
              <a:rPr lang="en-US" sz="1000" dirty="0" err="1"/>
              <a:t>Skousen</a:t>
            </a:r>
            <a:r>
              <a:rPr lang="en-US" sz="1000" dirty="0"/>
              <a:t>; P. N. Angel; C. D. Barton; V. Davis &amp; J. A. Franklin (2011). Restoring forests and associated ecosystem services on Appalachian coal surface mines. </a:t>
            </a:r>
            <a:r>
              <a:rPr lang="en-US" sz="1000" i="1" dirty="0"/>
              <a:t>Environmental Management</a:t>
            </a:r>
            <a:r>
              <a:rPr lang="en-US" sz="1000" dirty="0"/>
              <a:t>, </a:t>
            </a:r>
            <a:r>
              <a:rPr lang="en-US" sz="1000" i="1" dirty="0"/>
              <a:t>47</a:t>
            </a:r>
            <a:r>
              <a:rPr lang="en-US" sz="1000" dirty="0"/>
              <a:t>(5), 751-765.</a:t>
            </a:r>
          </a:p>
          <a:p>
            <a:pPr marL="228600">
              <a:lnSpc>
                <a:spcPct val="150000"/>
              </a:lnSpc>
              <a:spcAft>
                <a:spcPts val="1200"/>
              </a:spcAft>
              <a:tabLst>
                <a:tab pos="571500" algn="l"/>
              </a:tabLst>
            </a:pPr>
            <a:endParaRPr lang="en-US" sz="1000" dirty="0"/>
          </a:p>
          <a:p>
            <a:pPr marL="228600" marR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tabLst>
                <a:tab pos="571500" algn="l"/>
              </a:tabLst>
            </a:pPr>
            <a:endParaRPr lang="en-US" sz="1000" dirty="0"/>
          </a:p>
          <a:p>
            <a:pPr marL="228600">
              <a:lnSpc>
                <a:spcPct val="150000"/>
              </a:lnSpc>
              <a:spcAft>
                <a:spcPts val="1200"/>
              </a:spcAft>
              <a:tabLst>
                <a:tab pos="571500" algn="l"/>
              </a:tabLst>
            </a:pPr>
            <a:endParaRPr lang="en-US" sz="1000" dirty="0"/>
          </a:p>
        </p:txBody>
      </p:sp>
      <p:sp>
        <p:nvSpPr>
          <p:cNvPr id="5" name="Rectangle 4"/>
          <p:cNvSpPr/>
          <p:nvPr/>
        </p:nvSpPr>
        <p:spPr>
          <a:xfrm>
            <a:off x="235716" y="233402"/>
            <a:ext cx="16815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46A38"/>
                </a:solidFill>
              </a:rPr>
              <a:t>Key References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785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637"/>
            <a:ext cx="7772400" cy="5807508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 smtClean="0"/>
              <a:t>Thank you!</a:t>
            </a:r>
            <a:br>
              <a:rPr lang="en-US" sz="4800" b="1" dirty="0" smtClean="0"/>
            </a:br>
            <a:r>
              <a:rPr lang="en-US" sz="4800" b="1" dirty="0" smtClean="0"/>
              <a:t>QUESTIONS &amp; COMMENTS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3572004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152" y="339833"/>
            <a:ext cx="7886700" cy="311096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>
                <a:solidFill>
                  <a:srgbClr val="046A38"/>
                </a:solidFill>
                <a:latin typeface="+mn-lt"/>
              </a:rPr>
              <a:t>Limitations &amp; Future Studies</a:t>
            </a:r>
            <a:r>
              <a:rPr lang="en-US" b="1" dirty="0" smtClean="0">
                <a:solidFill>
                  <a:srgbClr val="046A38"/>
                </a:solidFill>
              </a:rPr>
              <a:t> </a:t>
            </a:r>
            <a:endParaRPr lang="en-US" b="1" dirty="0">
              <a:solidFill>
                <a:srgbClr val="046A38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3152" y="650929"/>
            <a:ext cx="801649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ea typeface="Calibri" panose="020F0502020204030204" pitchFamily="34" charset="0"/>
              </a:rPr>
              <a:t>Regression Model A and B are specific to </a:t>
            </a:r>
            <a:r>
              <a:rPr lang="en-US" sz="2400" dirty="0" smtClean="0">
                <a:ea typeface="Calibri" panose="020F0502020204030204" pitchFamily="34" charset="0"/>
              </a:rPr>
              <a:t>impacted areas </a:t>
            </a:r>
            <a:r>
              <a:rPr lang="en-US" sz="2400" dirty="0">
                <a:ea typeface="Calibri" panose="020F0502020204030204" pitchFamily="34" charset="0"/>
              </a:rPr>
              <a:t>with a</a:t>
            </a:r>
            <a:r>
              <a:rPr lang="en-US" sz="2400" dirty="0" smtClean="0">
                <a:ea typeface="Calibri" panose="020F0502020204030204" pitchFamily="34" charset="0"/>
              </a:rPr>
              <a:t> </a:t>
            </a:r>
            <a:r>
              <a:rPr lang="en-US" sz="2400" dirty="0">
                <a:ea typeface="Calibri" panose="020F0502020204030204" pitchFamily="34" charset="0"/>
              </a:rPr>
              <a:t>low proportion of developed  and agricultural lands, </a:t>
            </a:r>
            <a:r>
              <a:rPr lang="en-US" sz="2400" dirty="0" smtClean="0">
                <a:ea typeface="Calibri" panose="020F0502020204030204" pitchFamily="34" charset="0"/>
              </a:rPr>
              <a:t>although </a:t>
            </a:r>
            <a:r>
              <a:rPr lang="en-US" sz="2400" dirty="0">
                <a:ea typeface="Calibri" panose="020F0502020204030204" pitchFamily="34" charset="0"/>
              </a:rPr>
              <a:t>this situation is common in central Appalachia. </a:t>
            </a:r>
            <a:endParaRPr lang="en-US" sz="2400" dirty="0" smtClean="0"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</a:t>
            </a:r>
            <a:r>
              <a:rPr lang="en-US" sz="2400" dirty="0" smtClean="0"/>
              <a:t>emporal </a:t>
            </a:r>
            <a:r>
              <a:rPr lang="en-US" sz="2400" dirty="0"/>
              <a:t>and spatial bias on reclamation age and delineated mined areas. Most of the active areas, however, overlapped between time intervals</a:t>
            </a:r>
            <a:r>
              <a:rPr lang="en-US" sz="2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Vegetation </a:t>
            </a:r>
            <a:r>
              <a:rPr lang="en-US" sz="2400" dirty="0"/>
              <a:t>cover </a:t>
            </a:r>
            <a:r>
              <a:rPr lang="en-US" sz="2400" dirty="0" smtClean="0"/>
              <a:t>change conductivity </a:t>
            </a:r>
            <a:r>
              <a:rPr lang="en-US" sz="2400" dirty="0"/>
              <a:t>examination can be repeated using more reliable data to improve the prediction models.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Future studies may possibly include underground mining, developed </a:t>
            </a:r>
            <a:r>
              <a:rPr lang="en-US" sz="2400" dirty="0" smtClean="0"/>
              <a:t>areas </a:t>
            </a:r>
            <a:r>
              <a:rPr lang="en-US" sz="2400" dirty="0"/>
              <a:t>and agricultural area effects with increased sample size.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40350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333343" y="312654"/>
            <a:ext cx="8562156" cy="5857768"/>
            <a:chOff x="-1487526" y="610265"/>
            <a:chExt cx="8562854" cy="5857887"/>
          </a:xfrm>
        </p:grpSpPr>
        <p:sp>
          <p:nvSpPr>
            <p:cNvPr id="74" name="Text Box 1059"/>
            <p:cNvSpPr txBox="1">
              <a:spLocks noChangeArrowheads="1"/>
            </p:cNvSpPr>
            <p:nvPr/>
          </p:nvSpPr>
          <p:spPr bwMode="auto">
            <a:xfrm>
              <a:off x="1916665" y="1962282"/>
              <a:ext cx="640032" cy="24665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5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Linear</a:t>
              </a:r>
              <a:endParaRPr lang="en-US" sz="12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5" name="Text Box 197"/>
            <p:cNvSpPr txBox="1">
              <a:spLocks noChangeArrowheads="1"/>
            </p:cNvSpPr>
            <p:nvPr/>
          </p:nvSpPr>
          <p:spPr bwMode="auto">
            <a:xfrm>
              <a:off x="-1468383" y="678550"/>
              <a:ext cx="1859140" cy="24381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4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Independent variables</a:t>
              </a:r>
              <a:endParaRPr lang="en-US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6" name="Text Box 1054"/>
            <p:cNvSpPr txBox="1">
              <a:spLocks noChangeArrowheads="1"/>
            </p:cNvSpPr>
            <p:nvPr/>
          </p:nvSpPr>
          <p:spPr bwMode="auto">
            <a:xfrm>
              <a:off x="-1487526" y="1135796"/>
              <a:ext cx="2150372" cy="29630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Normal </a:t>
              </a:r>
              <a:r>
                <a:rPr lang="en-US" sz="1200" b="1" dirty="0" smtClean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distribution</a:t>
              </a:r>
              <a:endParaRPr lang="en-U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7" name="Text Box 1055"/>
            <p:cNvSpPr txBox="1">
              <a:spLocks noChangeArrowheads="1"/>
            </p:cNvSpPr>
            <p:nvPr/>
          </p:nvSpPr>
          <p:spPr bwMode="auto">
            <a:xfrm>
              <a:off x="-249276" y="1716822"/>
              <a:ext cx="640032" cy="24665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5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Normal </a:t>
              </a:r>
              <a:endParaRPr lang="en-US" sz="12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8" name="Text Box 192"/>
            <p:cNvSpPr txBox="1">
              <a:spLocks noChangeArrowheads="1"/>
            </p:cNvSpPr>
            <p:nvPr/>
          </p:nvSpPr>
          <p:spPr bwMode="auto">
            <a:xfrm>
              <a:off x="-1468476" y="1707296"/>
              <a:ext cx="960713" cy="24481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5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Not normal</a:t>
              </a:r>
              <a:endParaRPr lang="en-US" sz="12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9" name="Text Box 1053"/>
            <p:cNvSpPr txBox="1">
              <a:spLocks noChangeArrowheads="1"/>
            </p:cNvSpPr>
            <p:nvPr/>
          </p:nvSpPr>
          <p:spPr bwMode="auto">
            <a:xfrm>
              <a:off x="2010182" y="1206154"/>
              <a:ext cx="1440072" cy="32763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Linearity </a:t>
              </a:r>
              <a:r>
                <a:rPr lang="en-US" sz="1400" b="1" dirty="0" smtClean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check</a:t>
              </a:r>
              <a:endPara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0" name="Text Box 193"/>
            <p:cNvSpPr txBox="1">
              <a:spLocks noChangeArrowheads="1"/>
            </p:cNvSpPr>
            <p:nvPr/>
          </p:nvSpPr>
          <p:spPr bwMode="auto">
            <a:xfrm>
              <a:off x="-1468476" y="2288321"/>
              <a:ext cx="1107233" cy="21814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5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Transformation</a:t>
              </a:r>
              <a:endPara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1" name="Text Box 198"/>
            <p:cNvSpPr txBox="1">
              <a:spLocks noChangeArrowheads="1"/>
            </p:cNvSpPr>
            <p:nvPr/>
          </p:nvSpPr>
          <p:spPr bwMode="auto">
            <a:xfrm>
              <a:off x="5121196" y="610265"/>
              <a:ext cx="1932160" cy="28953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4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Dependent variables</a:t>
              </a:r>
              <a:endParaRPr lang="en-US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2" name="Text Box 199"/>
            <p:cNvSpPr txBox="1">
              <a:spLocks noChangeArrowheads="1"/>
            </p:cNvSpPr>
            <p:nvPr/>
          </p:nvSpPr>
          <p:spPr bwMode="auto">
            <a:xfrm>
              <a:off x="4901780" y="1094795"/>
              <a:ext cx="2154816" cy="31324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Normal </a:t>
              </a:r>
              <a:r>
                <a:rPr lang="en-US" sz="1200" b="1" dirty="0" smtClean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distribution</a:t>
              </a:r>
              <a:endParaRPr lang="en-U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3" name="Text Box 200"/>
            <p:cNvSpPr txBox="1">
              <a:spLocks noChangeArrowheads="1"/>
            </p:cNvSpPr>
            <p:nvPr/>
          </p:nvSpPr>
          <p:spPr bwMode="auto">
            <a:xfrm>
              <a:off x="6047948" y="1647245"/>
              <a:ext cx="1027380" cy="23870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5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Not normal</a:t>
              </a:r>
              <a:endPara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4" name="Text Box 201"/>
            <p:cNvSpPr txBox="1">
              <a:spLocks noChangeArrowheads="1"/>
            </p:cNvSpPr>
            <p:nvPr/>
          </p:nvSpPr>
          <p:spPr bwMode="auto">
            <a:xfrm>
              <a:off x="5149430" y="1666296"/>
              <a:ext cx="640032" cy="24665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5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Normal </a:t>
              </a:r>
              <a:endParaRPr lang="en-US" sz="12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5" name="Text Box 202"/>
            <p:cNvSpPr txBox="1">
              <a:spLocks noChangeArrowheads="1"/>
            </p:cNvSpPr>
            <p:nvPr/>
          </p:nvSpPr>
          <p:spPr bwMode="auto">
            <a:xfrm>
              <a:off x="5995246" y="2161595"/>
              <a:ext cx="1076258" cy="21524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5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Transformation</a:t>
              </a:r>
              <a:endParaRPr lang="en-US" sz="12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6" name="Text Box 194"/>
            <p:cNvSpPr txBox="1">
              <a:spLocks noChangeArrowheads="1"/>
            </p:cNvSpPr>
            <p:nvPr/>
          </p:nvSpPr>
          <p:spPr bwMode="auto">
            <a:xfrm>
              <a:off x="-449300" y="2802672"/>
              <a:ext cx="640032" cy="24665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5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Normal </a:t>
              </a:r>
              <a:endParaRPr lang="en-US" sz="12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7" name="Text Box 195"/>
            <p:cNvSpPr txBox="1">
              <a:spLocks noChangeArrowheads="1"/>
            </p:cNvSpPr>
            <p:nvPr/>
          </p:nvSpPr>
          <p:spPr bwMode="auto">
            <a:xfrm>
              <a:off x="-1468475" y="2802672"/>
              <a:ext cx="845756" cy="24635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50" b="1" dirty="0" smtClean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Not </a:t>
              </a:r>
              <a:r>
                <a:rPr lang="en-US" sz="1050" b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</a:t>
              </a:r>
              <a:r>
                <a:rPr lang="en-US" sz="1050" b="1" dirty="0" smtClean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ormal </a:t>
              </a:r>
              <a:endPara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88" name="Straight Arrow Connector 87"/>
            <p:cNvCxnSpPr/>
            <p:nvPr/>
          </p:nvCxnSpPr>
          <p:spPr>
            <a:xfrm>
              <a:off x="-616942" y="906740"/>
              <a:ext cx="45716" cy="236200"/>
            </a:xfrm>
            <a:prstGeom prst="straightConnector1">
              <a:avLst/>
            </a:prstGeom>
            <a:ln w="19050" cap="sq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  <a:scene3d>
              <a:camera prst="orthographicFront">
                <a:rot lat="0" lon="0" rev="20999999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/>
            <p:cNvCxnSpPr/>
            <p:nvPr/>
          </p:nvCxnSpPr>
          <p:spPr>
            <a:xfrm>
              <a:off x="6227356" y="878942"/>
              <a:ext cx="45716" cy="236200"/>
            </a:xfrm>
            <a:prstGeom prst="straightConnector1">
              <a:avLst/>
            </a:prstGeom>
            <a:ln w="19050" cap="sq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  <a:scene3d>
              <a:camera prst="orthographicFront">
                <a:rot lat="0" lon="0" rev="20999999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/>
            <p:nvPr/>
          </p:nvCxnSpPr>
          <p:spPr>
            <a:xfrm flipH="1">
              <a:off x="5463755" y="1409121"/>
              <a:ext cx="98418" cy="243819"/>
            </a:xfrm>
            <a:prstGeom prst="straightConnector1">
              <a:avLst/>
            </a:prstGeom>
            <a:ln w="19050" cap="sq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  <a:scene3d>
              <a:camera prst="orthographicFront">
                <a:rot lat="0" lon="0" rev="20999999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/>
            <p:nvPr/>
          </p:nvCxnSpPr>
          <p:spPr>
            <a:xfrm flipH="1">
              <a:off x="-1144626" y="1431071"/>
              <a:ext cx="98418" cy="243819"/>
            </a:xfrm>
            <a:prstGeom prst="straightConnector1">
              <a:avLst/>
            </a:prstGeom>
            <a:ln w="19050" cap="sq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  <a:scene3d>
              <a:camera prst="orthographicFront">
                <a:rot lat="0" lon="0" rev="20999999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/>
            <p:cNvCxnSpPr/>
            <p:nvPr/>
          </p:nvCxnSpPr>
          <p:spPr>
            <a:xfrm>
              <a:off x="7899" y="1450121"/>
              <a:ext cx="45716" cy="236200"/>
            </a:xfrm>
            <a:prstGeom prst="straightConnector1">
              <a:avLst/>
            </a:prstGeom>
            <a:ln w="19050" cap="sq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  <a:scene3d>
              <a:camera prst="orthographicFront">
                <a:rot lat="0" lon="0" rev="20999999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/>
            <p:cNvCxnSpPr/>
            <p:nvPr/>
          </p:nvCxnSpPr>
          <p:spPr>
            <a:xfrm>
              <a:off x="6606755" y="1409121"/>
              <a:ext cx="45716" cy="236200"/>
            </a:xfrm>
            <a:prstGeom prst="straightConnector1">
              <a:avLst/>
            </a:prstGeom>
            <a:ln w="19050" cap="sq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  <a:scene3d>
              <a:camera prst="orthographicFront">
                <a:rot lat="0" lon="0" rev="20999999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/>
            <p:cNvCxnSpPr>
              <a:endCxn id="79" idx="3"/>
            </p:cNvCxnSpPr>
            <p:nvPr/>
          </p:nvCxnSpPr>
          <p:spPr>
            <a:xfrm flipH="1" flipV="1">
              <a:off x="3450255" y="1369971"/>
              <a:ext cx="1609375" cy="433857"/>
            </a:xfrm>
            <a:prstGeom prst="straightConnector1">
              <a:avLst/>
            </a:prstGeom>
            <a:ln w="19050" cap="sq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  <a:scene3d>
              <a:camera prst="orthographicFront">
                <a:rot lat="0" lon="0" rev="20999999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/>
            <p:cNvCxnSpPr/>
            <p:nvPr/>
          </p:nvCxnSpPr>
          <p:spPr>
            <a:xfrm>
              <a:off x="6623053" y="1962282"/>
              <a:ext cx="45716" cy="236200"/>
            </a:xfrm>
            <a:prstGeom prst="straightConnector1">
              <a:avLst/>
            </a:prstGeom>
            <a:ln w="19050" cap="sq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  <a:scene3d>
              <a:camera prst="orthographicFront">
                <a:rot lat="0" lon="0" rev="20999999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Arrow Connector 95"/>
            <p:cNvCxnSpPr/>
            <p:nvPr/>
          </p:nvCxnSpPr>
          <p:spPr>
            <a:xfrm>
              <a:off x="-1144626" y="2002571"/>
              <a:ext cx="45716" cy="236200"/>
            </a:xfrm>
            <a:prstGeom prst="straightConnector1">
              <a:avLst/>
            </a:prstGeom>
            <a:ln w="19050" cap="sq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  <a:scene3d>
              <a:camera prst="orthographicFront">
                <a:rot lat="0" lon="0" rev="20999999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/>
            <p:cNvCxnSpPr/>
            <p:nvPr/>
          </p:nvCxnSpPr>
          <p:spPr>
            <a:xfrm flipH="1">
              <a:off x="5949530" y="2437821"/>
              <a:ext cx="98418" cy="243819"/>
            </a:xfrm>
            <a:prstGeom prst="straightConnector1">
              <a:avLst/>
            </a:prstGeom>
            <a:ln w="19050" cap="sq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  <a:scene3d>
              <a:camera prst="orthographicFront">
                <a:rot lat="0" lon="0" rev="20999999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/>
            <p:nvPr/>
          </p:nvCxnSpPr>
          <p:spPr>
            <a:xfrm flipV="1">
              <a:off x="426999" y="1274816"/>
              <a:ext cx="1532574" cy="727756"/>
            </a:xfrm>
            <a:prstGeom prst="straightConnector1">
              <a:avLst/>
            </a:prstGeom>
            <a:ln w="19050" cap="sq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  <a:scene3d>
              <a:camera prst="orthographicFront">
                <a:rot lat="0" lon="0" rev="21299999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/>
            <p:cNvCxnSpPr/>
            <p:nvPr/>
          </p:nvCxnSpPr>
          <p:spPr>
            <a:xfrm>
              <a:off x="6606755" y="2456870"/>
              <a:ext cx="45716" cy="236200"/>
            </a:xfrm>
            <a:prstGeom prst="straightConnector1">
              <a:avLst/>
            </a:prstGeom>
            <a:ln w="19050" cap="sq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  <a:scene3d>
              <a:camera prst="orthographicFront">
                <a:rot lat="0" lon="0" rev="20999999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/>
            <p:cNvCxnSpPr/>
            <p:nvPr/>
          </p:nvCxnSpPr>
          <p:spPr>
            <a:xfrm>
              <a:off x="-439776" y="2526446"/>
              <a:ext cx="190486" cy="175245"/>
            </a:xfrm>
            <a:prstGeom prst="straightConnector1">
              <a:avLst/>
            </a:prstGeom>
            <a:ln w="19050" cap="sq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  <a:scene3d>
              <a:camera prst="orthographicFront">
                <a:rot lat="0" lon="0" rev="20999999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Text Box 203"/>
            <p:cNvSpPr txBox="1">
              <a:spLocks noChangeArrowheads="1"/>
            </p:cNvSpPr>
            <p:nvPr/>
          </p:nvSpPr>
          <p:spPr bwMode="auto">
            <a:xfrm>
              <a:off x="6225755" y="2742621"/>
              <a:ext cx="845756" cy="24635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50" b="1" dirty="0" smtClean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Not </a:t>
              </a:r>
              <a:r>
                <a:rPr lang="en-US" sz="1050" b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</a:t>
              </a:r>
              <a:r>
                <a:rPr lang="en-US" sz="1050" b="1" dirty="0" smtClean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ormal </a:t>
              </a:r>
              <a:endPara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2" name="Text Box 204"/>
            <p:cNvSpPr txBox="1">
              <a:spLocks noChangeArrowheads="1"/>
            </p:cNvSpPr>
            <p:nvPr/>
          </p:nvSpPr>
          <p:spPr bwMode="auto">
            <a:xfrm>
              <a:off x="5416130" y="2742621"/>
              <a:ext cx="640032" cy="24635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5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Normal </a:t>
              </a:r>
              <a:endParaRPr lang="en-US" sz="12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03" name="Straight Arrow Connector 102"/>
            <p:cNvCxnSpPr/>
            <p:nvPr/>
          </p:nvCxnSpPr>
          <p:spPr>
            <a:xfrm rot="60000">
              <a:off x="-1154151" y="2574071"/>
              <a:ext cx="45716" cy="236200"/>
            </a:xfrm>
            <a:prstGeom prst="straightConnector1">
              <a:avLst/>
            </a:prstGeom>
            <a:ln w="19050" cap="sq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  <a:scene3d>
              <a:camera prst="orthographicFront">
                <a:rot lat="0" lon="0" rev="20999999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/>
            <p:cNvCxnSpPr/>
            <p:nvPr/>
          </p:nvCxnSpPr>
          <p:spPr>
            <a:xfrm flipV="1">
              <a:off x="255549" y="1533786"/>
              <a:ext cx="1739150" cy="1318398"/>
            </a:xfrm>
            <a:prstGeom prst="straightConnector1">
              <a:avLst/>
            </a:prstGeom>
            <a:ln w="19050" cap="sq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  <a:scene3d>
              <a:camera prst="orthographicFront">
                <a:rot lat="0" lon="0" rev="30000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/>
            <p:cNvCxnSpPr/>
            <p:nvPr/>
          </p:nvCxnSpPr>
          <p:spPr>
            <a:xfrm flipH="1" flipV="1">
              <a:off x="3457016" y="1548759"/>
              <a:ext cx="1974140" cy="1152932"/>
            </a:xfrm>
            <a:prstGeom prst="straightConnector1">
              <a:avLst/>
            </a:prstGeom>
            <a:ln w="19050" cap="sq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  <a:scene3d>
              <a:camera prst="orthographicFront">
                <a:rot lat="0" lon="0" rev="20999999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Arrow Connector 105"/>
            <p:cNvCxnSpPr/>
            <p:nvPr/>
          </p:nvCxnSpPr>
          <p:spPr>
            <a:xfrm>
              <a:off x="2962682" y="1663355"/>
              <a:ext cx="45716" cy="305620"/>
            </a:xfrm>
            <a:prstGeom prst="straightConnector1">
              <a:avLst/>
            </a:prstGeom>
            <a:ln w="19050" cap="sq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  <a:scene3d>
              <a:camera prst="orthographicFront">
                <a:rot lat="0" lon="0" rev="2112000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Arrow Connector 106"/>
            <p:cNvCxnSpPr/>
            <p:nvPr/>
          </p:nvCxnSpPr>
          <p:spPr>
            <a:xfrm>
              <a:off x="2286407" y="1644304"/>
              <a:ext cx="45716" cy="305620"/>
            </a:xfrm>
            <a:prstGeom prst="straightConnector1">
              <a:avLst/>
            </a:prstGeom>
            <a:ln w="19050" cap="sq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  <a:scene3d>
              <a:camera prst="orthographicFront">
                <a:rot lat="0" lon="0" rev="2112000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Text Box 1060"/>
            <p:cNvSpPr txBox="1">
              <a:spLocks noChangeArrowheads="1"/>
            </p:cNvSpPr>
            <p:nvPr/>
          </p:nvSpPr>
          <p:spPr bwMode="auto">
            <a:xfrm>
              <a:off x="2676931" y="1939579"/>
              <a:ext cx="935920" cy="26286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5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Not linear</a:t>
              </a:r>
              <a:endParaRPr lang="en-US" sz="12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09" name="Straight Arrow Connector 108"/>
            <p:cNvCxnSpPr/>
            <p:nvPr/>
          </p:nvCxnSpPr>
          <p:spPr>
            <a:xfrm>
              <a:off x="6568622" y="3037979"/>
              <a:ext cx="45716" cy="236200"/>
            </a:xfrm>
            <a:prstGeom prst="straightConnector1">
              <a:avLst/>
            </a:prstGeom>
            <a:ln w="19050" cap="sq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  <a:scene3d>
              <a:camera prst="orthographicFront">
                <a:rot lat="0" lon="0" rev="20999999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Arrow Connector 109"/>
            <p:cNvCxnSpPr/>
            <p:nvPr/>
          </p:nvCxnSpPr>
          <p:spPr>
            <a:xfrm>
              <a:off x="-1097001" y="3078896"/>
              <a:ext cx="45716" cy="236200"/>
            </a:xfrm>
            <a:prstGeom prst="straightConnector1">
              <a:avLst/>
            </a:prstGeom>
            <a:ln w="19050" cap="sq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  <a:scene3d>
              <a:camera prst="orthographicFront">
                <a:rot lat="0" lon="0" rev="20999999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Text Box 196"/>
            <p:cNvSpPr txBox="1">
              <a:spLocks noChangeArrowheads="1"/>
            </p:cNvSpPr>
            <p:nvPr/>
          </p:nvSpPr>
          <p:spPr bwMode="auto">
            <a:xfrm>
              <a:off x="-1487526" y="3317021"/>
              <a:ext cx="1340828" cy="24665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5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Variable </a:t>
              </a:r>
              <a:r>
                <a:rPr lang="en-US" sz="1050" b="1" dirty="0" smtClean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removed </a:t>
              </a:r>
              <a:endPara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2" name="Text Box 205"/>
            <p:cNvSpPr txBox="1">
              <a:spLocks noChangeArrowheads="1"/>
            </p:cNvSpPr>
            <p:nvPr/>
          </p:nvSpPr>
          <p:spPr bwMode="auto">
            <a:xfrm>
              <a:off x="5657165" y="3276021"/>
              <a:ext cx="1414327" cy="23528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5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Variable </a:t>
              </a:r>
              <a:r>
                <a:rPr lang="en-US" sz="1050" b="1" dirty="0" smtClean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removed </a:t>
              </a:r>
              <a:endPara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13" name="Straight Arrow Connector 112"/>
            <p:cNvCxnSpPr/>
            <p:nvPr/>
          </p:nvCxnSpPr>
          <p:spPr>
            <a:xfrm>
              <a:off x="3029357" y="2339629"/>
              <a:ext cx="45716" cy="236200"/>
            </a:xfrm>
            <a:prstGeom prst="straightConnector1">
              <a:avLst/>
            </a:prstGeom>
            <a:ln w="19050" cap="sq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  <a:scene3d>
              <a:camera prst="orthographicFront">
                <a:rot lat="0" lon="0" rev="20999999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/>
            <p:cNvCxnSpPr/>
            <p:nvPr/>
          </p:nvCxnSpPr>
          <p:spPr>
            <a:xfrm>
              <a:off x="2238782" y="2272954"/>
              <a:ext cx="87412" cy="837281"/>
            </a:xfrm>
            <a:prstGeom prst="straightConnector1">
              <a:avLst/>
            </a:prstGeom>
            <a:ln w="19050" cap="sq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  <a:scene3d>
              <a:camera prst="orthographicFront">
                <a:rot lat="0" lon="0" rev="2124000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Text Box 1062"/>
            <p:cNvSpPr txBox="1">
              <a:spLocks noChangeArrowheads="1"/>
            </p:cNvSpPr>
            <p:nvPr/>
          </p:nvSpPr>
          <p:spPr bwMode="auto">
            <a:xfrm>
              <a:off x="2558789" y="2608907"/>
              <a:ext cx="1080821" cy="26329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5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Transformation</a:t>
              </a:r>
              <a:endParaRPr lang="en-US" sz="12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16" name="Straight Arrow Connector 115"/>
            <p:cNvCxnSpPr/>
            <p:nvPr/>
          </p:nvCxnSpPr>
          <p:spPr>
            <a:xfrm>
              <a:off x="3048407" y="2873029"/>
              <a:ext cx="45716" cy="236200"/>
            </a:xfrm>
            <a:prstGeom prst="straightConnector1">
              <a:avLst/>
            </a:prstGeom>
            <a:ln w="19050" cap="sq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  <a:scene3d>
              <a:camera prst="orthographicFront">
                <a:rot lat="0" lon="0" rev="20999999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Text Box 206"/>
            <p:cNvSpPr txBox="1">
              <a:spLocks noChangeArrowheads="1"/>
            </p:cNvSpPr>
            <p:nvPr/>
          </p:nvSpPr>
          <p:spPr bwMode="auto">
            <a:xfrm>
              <a:off x="1467517" y="3111154"/>
              <a:ext cx="2638166" cy="33525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Bivariate Pearson Correlation</a:t>
              </a:r>
              <a:endPara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18" name="Straight Arrow Connector 117"/>
            <p:cNvCxnSpPr/>
            <p:nvPr/>
          </p:nvCxnSpPr>
          <p:spPr>
            <a:xfrm flipH="1">
              <a:off x="676681" y="3263554"/>
              <a:ext cx="668605" cy="397899"/>
            </a:xfrm>
            <a:prstGeom prst="straightConnector1">
              <a:avLst/>
            </a:prstGeom>
            <a:ln w="19050" cap="sq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  <a:scene3d>
              <a:camera prst="orthographicFront">
                <a:rot lat="0" lon="0" rev="20999999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Text Box 1067"/>
            <p:cNvSpPr txBox="1">
              <a:spLocks noChangeArrowheads="1"/>
            </p:cNvSpPr>
            <p:nvPr/>
          </p:nvSpPr>
          <p:spPr bwMode="auto">
            <a:xfrm>
              <a:off x="202226" y="3634379"/>
              <a:ext cx="877554" cy="29264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6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 &gt; 0.05</a:t>
              </a:r>
            </a:p>
          </p:txBody>
        </p:sp>
        <p:sp>
          <p:nvSpPr>
            <p:cNvPr id="120" name="Text Box 1068"/>
            <p:cNvSpPr txBox="1">
              <a:spLocks noChangeArrowheads="1"/>
            </p:cNvSpPr>
            <p:nvPr/>
          </p:nvSpPr>
          <p:spPr bwMode="auto">
            <a:xfrm>
              <a:off x="2499820" y="3673378"/>
              <a:ext cx="925722" cy="31159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6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 </a:t>
              </a:r>
              <a:r>
                <a:rPr lang="en-US" sz="16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≤</a:t>
              </a:r>
              <a:r>
                <a:rPr lang="en-US" sz="16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0.05</a:t>
              </a:r>
            </a:p>
          </p:txBody>
        </p:sp>
        <p:cxnSp>
          <p:nvCxnSpPr>
            <p:cNvPr id="121" name="Straight Arrow Connector 120"/>
            <p:cNvCxnSpPr/>
            <p:nvPr/>
          </p:nvCxnSpPr>
          <p:spPr>
            <a:xfrm rot="21360000">
              <a:off x="2993592" y="4093382"/>
              <a:ext cx="13508" cy="368434"/>
            </a:xfrm>
            <a:prstGeom prst="straightConnector1">
              <a:avLst/>
            </a:prstGeom>
            <a:ln w="19050" cap="sq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  <a:scene3d>
              <a:camera prst="orthographicFront">
                <a:rot lat="0" lon="0" rev="2124000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Text Box 1070"/>
            <p:cNvSpPr txBox="1">
              <a:spLocks noChangeArrowheads="1"/>
            </p:cNvSpPr>
            <p:nvPr/>
          </p:nvSpPr>
          <p:spPr bwMode="auto">
            <a:xfrm>
              <a:off x="-113893" y="4177847"/>
              <a:ext cx="1329167" cy="66358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b="1" dirty="0" smtClean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No </a:t>
              </a:r>
              <a:r>
                <a:rPr lang="en-US" sz="12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significant </a:t>
              </a:r>
              <a:r>
                <a:rPr lang="en-US" sz="1200" b="1" dirty="0" smtClean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relation </a:t>
              </a:r>
              <a:r>
                <a:rPr lang="en-US" sz="12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between variables</a:t>
              </a:r>
            </a:p>
          </p:txBody>
        </p:sp>
        <p:sp>
          <p:nvSpPr>
            <p:cNvPr id="123" name="Text Box 1073"/>
            <p:cNvSpPr txBox="1">
              <a:spLocks noChangeArrowheads="1"/>
            </p:cNvSpPr>
            <p:nvPr/>
          </p:nvSpPr>
          <p:spPr bwMode="auto">
            <a:xfrm>
              <a:off x="1593933" y="4527672"/>
              <a:ext cx="2802257" cy="33525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6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Multivariate Regression Model</a:t>
              </a:r>
              <a:endPara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6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4" name="Text Box 1074"/>
            <p:cNvSpPr txBox="1">
              <a:spLocks noChangeArrowheads="1"/>
            </p:cNvSpPr>
            <p:nvPr/>
          </p:nvSpPr>
          <p:spPr bwMode="auto">
            <a:xfrm>
              <a:off x="357573" y="5900935"/>
              <a:ext cx="5128311" cy="56721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/>
              <a:r>
                <a:rPr lang="en-US" sz="1600" b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Multivariate Regression Model Equation</a:t>
              </a:r>
              <a:endParaRPr lang="en-US" sz="24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0" marR="0" algn="ctr"/>
              <a:r>
                <a:rPr lang="en-US" sz="1600" b="1" i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Y = β</a:t>
              </a:r>
              <a:r>
                <a:rPr lang="en-US" sz="1600" b="1" i="1" baseline="-250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0</a:t>
              </a:r>
              <a:r>
                <a:rPr lang="en-US" sz="1600" b="1" i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+ β</a:t>
              </a:r>
              <a:r>
                <a:rPr lang="en-US" sz="1600" b="1" i="1" baseline="-250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1 </a:t>
              </a:r>
              <a:r>
                <a:rPr lang="en-US" sz="1600" b="1" i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X</a:t>
              </a:r>
              <a:r>
                <a:rPr lang="en-US" sz="1600" b="1" i="1" baseline="-250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I </a:t>
              </a:r>
              <a:r>
                <a:rPr lang="en-US" sz="1600" b="1" i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+……..+ β</a:t>
              </a:r>
              <a:r>
                <a:rPr lang="en-US" sz="1600" b="1" i="1" baseline="-250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</a:t>
              </a:r>
              <a:r>
                <a:rPr lang="en-US" sz="1600" b="1" i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X</a:t>
              </a:r>
              <a:r>
                <a:rPr lang="en-US" sz="1600" b="1" i="1" baseline="-250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</a:t>
              </a:r>
              <a:r>
                <a:rPr lang="en-US" sz="1600" b="1" i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+ e</a:t>
              </a:r>
              <a:endParaRPr lang="en-US" sz="24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125" name="Straight Arrow Connector 124"/>
            <p:cNvCxnSpPr/>
            <p:nvPr/>
          </p:nvCxnSpPr>
          <p:spPr>
            <a:xfrm>
              <a:off x="2947877" y="4903259"/>
              <a:ext cx="45716" cy="236200"/>
            </a:xfrm>
            <a:prstGeom prst="straightConnector1">
              <a:avLst/>
            </a:prstGeom>
            <a:ln w="19050" cap="sq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  <a:scene3d>
              <a:camera prst="orthographicFront">
                <a:rot lat="0" lon="0" rev="20999999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Text Box 1076"/>
            <p:cNvSpPr txBox="1">
              <a:spLocks noChangeArrowheads="1"/>
            </p:cNvSpPr>
            <p:nvPr/>
          </p:nvSpPr>
          <p:spPr bwMode="auto">
            <a:xfrm>
              <a:off x="-249290" y="5176465"/>
              <a:ext cx="6400247" cy="38943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3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Removing insignificant coefficients, collinear variables and checking heteroscedasticity</a:t>
              </a:r>
            </a:p>
          </p:txBody>
        </p:sp>
        <p:cxnSp>
          <p:nvCxnSpPr>
            <p:cNvPr id="127" name="Straight Arrow Connector 126"/>
            <p:cNvCxnSpPr/>
            <p:nvPr/>
          </p:nvCxnSpPr>
          <p:spPr>
            <a:xfrm>
              <a:off x="2925019" y="5616802"/>
              <a:ext cx="45716" cy="236200"/>
            </a:xfrm>
            <a:prstGeom prst="straightConnector1">
              <a:avLst/>
            </a:prstGeom>
            <a:ln w="19050" cap="sq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  <a:scene3d>
              <a:camera prst="orthographicFront">
                <a:rot lat="0" lon="0" rev="20999999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Arrow Connector 127"/>
            <p:cNvCxnSpPr/>
            <p:nvPr/>
          </p:nvCxnSpPr>
          <p:spPr>
            <a:xfrm>
              <a:off x="461240" y="3927027"/>
              <a:ext cx="45713" cy="236180"/>
            </a:xfrm>
            <a:prstGeom prst="straightConnector1">
              <a:avLst/>
            </a:prstGeom>
            <a:ln w="19050" cap="sq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  <a:scene3d>
              <a:camera prst="orthographicFront">
                <a:rot lat="0" lon="0" rev="20999999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Arrow Connector 128"/>
            <p:cNvCxnSpPr/>
            <p:nvPr/>
          </p:nvCxnSpPr>
          <p:spPr>
            <a:xfrm>
              <a:off x="2972207" y="3425479"/>
              <a:ext cx="45713" cy="236180"/>
            </a:xfrm>
            <a:prstGeom prst="straightConnector1">
              <a:avLst/>
            </a:prstGeom>
            <a:ln w="19050" cap="sq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  <a:scene3d>
              <a:camera prst="orthographicFront">
                <a:rot lat="0" lon="0" rev="20999999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Text Box 37"/>
            <p:cNvSpPr txBox="1">
              <a:spLocks noChangeArrowheads="1"/>
            </p:cNvSpPr>
            <p:nvPr/>
          </p:nvSpPr>
          <p:spPr bwMode="auto">
            <a:xfrm>
              <a:off x="4534794" y="3544496"/>
              <a:ext cx="935355" cy="26225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5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Not linear</a:t>
              </a:r>
              <a:endParaRPr lang="en-US" sz="12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31" name="Straight Arrow Connector 130"/>
            <p:cNvCxnSpPr>
              <a:stCxn id="115" idx="3"/>
              <a:endCxn id="130" idx="0"/>
            </p:cNvCxnSpPr>
            <p:nvPr/>
          </p:nvCxnSpPr>
          <p:spPr>
            <a:xfrm>
              <a:off x="3639610" y="2740552"/>
              <a:ext cx="1362862" cy="803943"/>
            </a:xfrm>
            <a:prstGeom prst="straightConnector1">
              <a:avLst/>
            </a:prstGeom>
            <a:ln w="19050" cap="sq">
              <a:solidFill>
                <a:schemeClr val="tx1"/>
              </a:solidFill>
              <a:tailEnd type="triangle"/>
            </a:ln>
            <a:scene3d>
              <a:camera prst="orthographicFront">
                <a:rot lat="20470765" lon="510528" rev="21568122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2" name="Text Box 53"/>
            <p:cNvSpPr txBox="1">
              <a:spLocks noChangeArrowheads="1"/>
            </p:cNvSpPr>
            <p:nvPr/>
          </p:nvSpPr>
          <p:spPr bwMode="auto">
            <a:xfrm>
              <a:off x="4412168" y="4140028"/>
              <a:ext cx="1377294" cy="26779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5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Variable </a:t>
              </a:r>
              <a:r>
                <a:rPr lang="en-US" sz="1050" b="1" dirty="0" smtClean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adjusted </a:t>
              </a:r>
              <a:endPara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33" name="Straight Arrow Connector 132"/>
            <p:cNvCxnSpPr/>
            <p:nvPr/>
          </p:nvCxnSpPr>
          <p:spPr>
            <a:xfrm rot="21180000">
              <a:off x="5059630" y="3850191"/>
              <a:ext cx="0" cy="248666"/>
            </a:xfrm>
            <a:prstGeom prst="straightConnector1">
              <a:avLst/>
            </a:prstGeom>
            <a:ln w="19050" cap="sq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  <a:scene3d>
              <a:camera prst="orthographicFront">
                <a:rot lat="0" lon="0" rev="2124000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Arrow Connector 133"/>
            <p:cNvCxnSpPr/>
            <p:nvPr/>
          </p:nvCxnSpPr>
          <p:spPr>
            <a:xfrm flipH="1" flipV="1">
              <a:off x="4105682" y="3530254"/>
              <a:ext cx="306486" cy="584168"/>
            </a:xfrm>
            <a:prstGeom prst="straightConnector1">
              <a:avLst/>
            </a:prstGeom>
            <a:ln w="19050" cap="sq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  <a:scene3d>
              <a:camera prst="orthographicFront">
                <a:rot lat="0" lon="0" rev="20999999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2" name="Rectangle 1"/>
          <p:cNvSpPr>
            <a:spLocks noChangeArrowheads="1"/>
          </p:cNvSpPr>
          <p:nvPr/>
        </p:nvSpPr>
        <p:spPr bwMode="auto">
          <a:xfrm>
            <a:off x="509047" y="-58580"/>
            <a:ext cx="821074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42900" algn="l"/>
              </a:tabLst>
            </a:pP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046A38"/>
                </a:solidFill>
                <a:effectLst/>
                <a:latin typeface="+mn-lt"/>
                <a:cs typeface="Times New Roman" panose="02020603050405020304" pitchFamily="18" charset="0"/>
              </a:rPr>
              <a:t>Statistical Analyses </a:t>
            </a: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rgbClr val="046A38"/>
              </a:solidFill>
              <a:effectLst/>
              <a:latin typeface="+mn-lt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42900" algn="l"/>
              </a:tabLst>
            </a:pP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rgbClr val="046A38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282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95564" y="253273"/>
                <a:ext cx="8682182" cy="57384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  <a:tabLst>
                    <a:tab pos="571500" algn="l"/>
                  </a:tabLst>
                </a:pPr>
                <a:r>
                  <a:rPr lang="en-US" sz="1400" b="1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Appendix 1. </a:t>
                </a:r>
                <a:r>
                  <a:rPr lang="en-US" sz="1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Example calculations for used equations in vegetation cover analysis</a:t>
                </a:r>
                <a:endParaRPr lang="en-US" sz="1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tabLst>
                    <a:tab pos="5943600" algn="r"/>
                  </a:tabLst>
                </a:pP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𝐴𝑣𝑔</m:t>
                    </m:r>
                    <m:r>
                      <a:rPr lang="en-US" sz="14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𝑅𝑒𝑐</m:t>
                    </m:r>
                    <m:r>
                      <a:rPr lang="en-US" sz="14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𝑌𝑒𝑎𝑟</m:t>
                    </m:r>
                    <m:r>
                      <a:rPr lang="en-US" sz="14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4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1986 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  <m:d>
                          <m:dPr>
                            <m:ctrlPr>
                              <a:rPr lang="en-US" sz="1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𝐶𝑜𝑢𝑛𝑡</m:t>
                            </m:r>
                            <m:r>
                              <a:rPr lang="en-US" sz="140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𝑜𝑓</m:t>
                            </m:r>
                            <m:r>
                              <a:rPr lang="en-US" sz="140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𝐵𝑎𝑟𝑟𝑒𝑛</m:t>
                            </m:r>
                            <m:r>
                              <a:rPr lang="en-US" sz="140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𝑃𝑖𝑥𝑒𝑙𝑠</m:t>
                            </m:r>
                          </m:e>
                        </m:d>
                        <m:r>
                          <a:rPr lang="en-US" sz="14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 …….+2017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  <m:r>
                          <a:rPr lang="en-US" sz="14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𝐶𝑜𝑢𝑛𝑡</m:t>
                        </m:r>
                        <m:r>
                          <a:rPr lang="en-US" sz="14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𝑜𝑓</m:t>
                        </m:r>
                        <m:r>
                          <a:rPr lang="en-US" sz="14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𝐵𝑎𝑟𝑟𝑒𝑛</m:t>
                        </m:r>
                        <m:r>
                          <a:rPr lang="en-US" sz="14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𝑃𝑖𝑥𝑒𝑙𝑠</m:t>
                        </m:r>
                        <m:r>
                          <a:rPr lang="en-US" sz="14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𝑇𝑜𝑡𝑎𝑙</m:t>
                        </m:r>
                        <m:r>
                          <a:rPr lang="en-US" sz="14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𝐶𝑜𝑢𝑛𝑡</m:t>
                        </m:r>
                        <m:r>
                          <a:rPr lang="en-US" sz="14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𝑜𝑓</m:t>
                        </m:r>
                        <m:r>
                          <a:rPr lang="en-US" sz="14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𝐵𝑎𝑟𝑟𝑒𝑛</m:t>
                        </m:r>
                        <m:r>
                          <a:rPr lang="en-US" sz="14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𝑃𝑖𝑥𝑒𝑙𝑠</m:t>
                        </m:r>
                      </m:den>
                    </m:f>
                  </m:oMath>
                </a14:m>
                <a:r>
                  <a:rPr lang="en-US" sz="1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	</a:t>
                </a:r>
                <a:endParaRPr lang="en-US" sz="1400" dirty="0">
                  <a:effectLst/>
                </a:endParaRPr>
              </a:p>
              <a:p>
                <a:pPr>
                  <a:lnSpc>
                    <a:spcPct val="150000"/>
                  </a:lnSpc>
                  <a:tabLst>
                    <a:tab pos="5943600" algn="r"/>
                  </a:tabLst>
                </a:pPr>
                <a:r>
                  <a:rPr lang="en-US" sz="1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              2000.66 </a:t>
                </a:r>
                <a:r>
                  <a:rPr lang="en-US" sz="14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4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(19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86</m:t>
                        </m:r>
                        <m:r>
                          <a:rPr lang="en-US" sz="1400" i="1">
                            <a:effectLst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  <m:r>
                          <a:rPr lang="en-US" sz="14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235)+(1990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  <m:r>
                          <a:rPr lang="en-US" sz="14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336)+(1994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  <m:r>
                          <a:rPr lang="en-US" sz="14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675)+(1999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  <m:r>
                          <a:rPr lang="en-US" sz="14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95)+(2002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  <m:r>
                          <a:rPr lang="en-US" sz="14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1235)+(2006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  <m:r>
                          <a:rPr lang="en-US" sz="14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456)+(2010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  <m:r>
                          <a:rPr lang="en-US" sz="14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300)+(2014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  <m:r>
                          <a:rPr lang="en-US" sz="14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250)+(2017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∗89</m:t>
                        </m:r>
                        <m:r>
                          <a:rPr lang="en-US" sz="14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3671</m:t>
                        </m:r>
                      </m:den>
                    </m:f>
                  </m:oMath>
                </a14:m>
                <a:endParaRPr lang="en-US" sz="1400" dirty="0">
                  <a:effectLst/>
                </a:endParaRPr>
              </a:p>
              <a:p>
                <a:pPr>
                  <a:lnSpc>
                    <a:spcPct val="150000"/>
                  </a:lnSpc>
                  <a:tabLst>
                    <a:tab pos="5943600" algn="r"/>
                  </a:tabLst>
                </a:pP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𝐴𝑣𝑒𝑟𝑎𝑔𝑒</m:t>
                    </m:r>
                    <m:r>
                      <a:rPr lang="en-US" sz="1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𝑅𝑒𝑐𝑙𝑎𝑚𝑎𝑡𝑖𝑜𝑛</m:t>
                    </m:r>
                    <m:r>
                      <a:rPr lang="en-US" sz="1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𝐴𝑔𝑒</m:t>
                    </m:r>
                    <m:r>
                      <a:rPr lang="en-US" sz="1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=2017−</m:t>
                    </m:r>
                    <m:r>
                      <a:rPr lang="en-US" sz="1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𝑎𝑣𝑔</m:t>
                    </m:r>
                    <m:r>
                      <a:rPr lang="en-US" sz="1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𝑟𝑒𝑐</m:t>
                    </m:r>
                    <m:r>
                      <a:rPr lang="en-US" sz="1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𝑦𝑒𝑎𝑟</m:t>
                    </m:r>
                  </m:oMath>
                </a14:m>
                <a:r>
                  <a:rPr lang="en-US" sz="14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	   </a:t>
                </a:r>
                <a:endParaRPr lang="en-US" sz="1400" dirty="0">
                  <a:effectLst/>
                </a:endParaRPr>
              </a:p>
              <a:p>
                <a:pPr marL="139700">
                  <a:lnSpc>
                    <a:spcPct val="150000"/>
                  </a:lnSpc>
                  <a:tabLst>
                    <a:tab pos="5943600" algn="r"/>
                  </a:tabLst>
                </a:pPr>
                <a:r>
                  <a:rPr lang="en-US" sz="1400" dirty="0">
                    <a:effectLst/>
                    <a:latin typeface="Times New Roman" panose="02020603050405020304" pitchFamily="18" charset="0"/>
                  </a:rPr>
                  <a:t>                                          16.34 = 2017-2000.66</a:t>
                </a:r>
                <a:endParaRPr lang="en-US" sz="1400" dirty="0">
                  <a:effectLst/>
                </a:endParaRPr>
              </a:p>
              <a:p>
                <a:pPr marL="139700">
                  <a:lnSpc>
                    <a:spcPct val="150000"/>
                  </a:lnSpc>
                  <a:tabLst>
                    <a:tab pos="5943600" algn="r"/>
                  </a:tabLst>
                </a:pPr>
                <a:r>
                  <a:rPr lang="en-US" sz="1400" dirty="0">
                    <a:effectLst/>
                    <a:latin typeface="Times New Roman" panose="02020603050405020304" pitchFamily="18" charset="0"/>
                  </a:rPr>
                  <a:t> </a:t>
                </a:r>
                <a:endParaRPr lang="en-US" sz="1400" dirty="0">
                  <a:effectLst/>
                </a:endParaRPr>
              </a:p>
              <a:p>
                <a:pPr>
                  <a:lnSpc>
                    <a:spcPct val="150000"/>
                  </a:lnSpc>
                  <a:tabLst>
                    <a:tab pos="5943600" algn="r"/>
                  </a:tabLst>
                </a:pP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𝑀𝑖𝑛𝑖𝑛𝑔</m:t>
                    </m:r>
                    <m:r>
                      <a:rPr lang="en-US" sz="1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𝑃𝑒𝑟𝑐𝑒𝑛𝑡𝑎𝑔𝑒</m:t>
                    </m:r>
                    <m:r>
                      <a:rPr lang="en-US" sz="14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d>
                      <m:dPr>
                        <m:ctrlPr>
                          <a:rPr lang="en-US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4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%</m:t>
                        </m:r>
                      </m:e>
                    </m:d>
                    <m:r>
                      <a:rPr lang="en-US" sz="14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sz="1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𝑀𝑖𝑛𝑒𝑑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𝑃𝑖𝑥𝑒𝑙𝑠</m:t>
                            </m:r>
                            <m:r>
                              <a:rPr lang="en-US" sz="140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𝑜𝑓</m:t>
                            </m:r>
                            <m:r>
                              <a:rPr lang="en-US" sz="140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1986</m:t>
                            </m:r>
                          </m:e>
                        </m:d>
                        <m:r>
                          <a:rPr lang="en-US" sz="14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 ….+</m:t>
                        </m:r>
                        <m:d>
                          <m:dPr>
                            <m:ctrlPr>
                              <a:rPr lang="en-US" sz="1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𝑀𝑖𝑛𝑒𝑑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𝑃𝑖𝑥𝑒𝑙𝑠</m:t>
                            </m:r>
                            <m:r>
                              <a:rPr lang="en-US" sz="140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𝑜𝑓</m:t>
                            </m:r>
                            <m:r>
                              <a:rPr lang="en-US" sz="140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2017</m:t>
                            </m:r>
                          </m:e>
                        </m:d>
                      </m:num>
                      <m:den>
                        <m:r>
                          <a:rPr lang="en-US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𝑇𝑜𝑡𝑎𝑙</m:t>
                        </m:r>
                        <m:r>
                          <a:rPr lang="en-US" sz="14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𝐶𝑜𝑢𝑛𝑡</m:t>
                        </m:r>
                        <m:r>
                          <a:rPr lang="en-US" sz="14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𝑜𝑓</m:t>
                        </m:r>
                        <m:r>
                          <a:rPr lang="en-US" sz="14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𝑃𝑖𝑥𝑒𝑙𝑠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𝑓𝑜𝑟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𝑤𝑎𝑡𝑒𝑟𝑠h𝑒𝑑</m:t>
                        </m:r>
                      </m:den>
                    </m:f>
                    <m:r>
                      <a:rPr lang="en-US" sz="1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∗</m:t>
                    </m:r>
                    <m:r>
                      <a:rPr lang="en-US" sz="14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100</m:t>
                    </m:r>
                  </m:oMath>
                </a14:m>
                <a:r>
                  <a:rPr lang="en-US" sz="1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	</a:t>
                </a:r>
                <a:endParaRPr lang="en-US" sz="1400" dirty="0">
                  <a:effectLst/>
                </a:endParaRPr>
              </a:p>
              <a:p>
                <a:pPr marL="139700">
                  <a:lnSpc>
                    <a:spcPct val="150000"/>
                  </a:lnSpc>
                  <a:tabLst>
                    <a:tab pos="5943600" algn="r"/>
                  </a:tabLst>
                </a:pPr>
                <a:r>
                  <a:rPr lang="en-US" sz="14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                          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65%=</m:t>
                    </m:r>
                    <m:f>
                      <m:fPr>
                        <m:ctrlPr>
                          <a:rPr lang="en-US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4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235+336+675+95+1235+456+300+250+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89</m:t>
                        </m:r>
                      </m:num>
                      <m:den>
                        <m:r>
                          <a:rPr lang="en-US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5632</m:t>
                        </m:r>
                      </m:den>
                    </m:f>
                  </m:oMath>
                </a14:m>
                <a:r>
                  <a:rPr lang="en-US" sz="1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*100</a:t>
                </a:r>
                <a:endParaRPr lang="en-US" sz="1400" dirty="0">
                  <a:effectLst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1400" dirty="0">
                    <a:effectLst/>
                    <a:latin typeface="Times New Roman" panose="02020603050405020304" pitchFamily="18" charset="0"/>
                  </a:rPr>
                  <a:t> </a:t>
                </a:r>
                <a:endParaRPr lang="en-US" sz="1400" dirty="0">
                  <a:effectLst/>
                </a:endParaRPr>
              </a:p>
              <a:p>
                <a:pPr>
                  <a:lnSpc>
                    <a:spcPct val="150000"/>
                  </a:lnSpc>
                  <a:tabLst>
                    <a:tab pos="5943600" algn="r"/>
                  </a:tabLst>
                </a:pP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𝑅𝑒𝑐𝑙𝑎𝑖𝑚𝑒𝑑</m:t>
                    </m:r>
                    <m:r>
                      <a:rPr lang="en-US" sz="14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𝐹𝑜𝑟𝑒𝑠𝑡</m:t>
                    </m:r>
                    <m:r>
                      <a:rPr lang="en-US" sz="14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(%)=</m:t>
                    </m:r>
                    <m:f>
                      <m:fPr>
                        <m:ctrlPr>
                          <a:rPr lang="en-US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𝑅𝑒𝑐𝑙𝑎𝑖𝑚𝑒𝑑</m:t>
                        </m:r>
                        <m:r>
                          <a:rPr lang="en-US" sz="14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𝐹𝑜𝑟𝑒𝑠𝑡</m:t>
                        </m:r>
                        <m:r>
                          <a:rPr lang="en-US" sz="14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𝑜𝑓</m:t>
                        </m:r>
                        <m:r>
                          <a:rPr lang="en-US" sz="14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𝑃𝑖𝑥𝑒𝑙𝑠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(1986….2017)</m:t>
                        </m:r>
                      </m:num>
                      <m:den>
                        <m:r>
                          <a:rPr lang="en-US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𝑇𝑜𝑡𝑎𝑙</m:t>
                        </m:r>
                        <m:r>
                          <a:rPr lang="en-US" sz="14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𝐶𝑜𝑢𝑛𝑡</m:t>
                        </m:r>
                        <m:r>
                          <a:rPr lang="en-US" sz="14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𝑜𝑓</m:t>
                        </m:r>
                        <m:r>
                          <a:rPr lang="en-US" sz="14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𝑃𝑖𝑥𝑒𝑙𝑠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𝑓𝑜𝑟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𝑤𝑎𝑡𝑒𝑟𝑠h𝑒𝑑</m:t>
                        </m:r>
                      </m:den>
                    </m:f>
                    <m:r>
                      <a:rPr lang="en-US" sz="1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∗</m:t>
                    </m:r>
                    <m:r>
                      <a:rPr lang="en-US" sz="14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100</m:t>
                    </m:r>
                  </m:oMath>
                </a14:m>
                <a:r>
                  <a:rPr lang="en-US" sz="1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	</a:t>
                </a:r>
                <a:endParaRPr lang="en-US" sz="1400" dirty="0">
                  <a:effectLst/>
                </a:endParaRPr>
              </a:p>
              <a:p>
                <a:pPr>
                  <a:lnSpc>
                    <a:spcPct val="150000"/>
                  </a:lnSpc>
                  <a:tabLst>
                    <a:tab pos="5943600" algn="r"/>
                  </a:tabLst>
                </a:pPr>
                <a:r>
                  <a:rPr lang="en-US" sz="14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                            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23%=</m:t>
                    </m:r>
                    <m:f>
                      <m:fPr>
                        <m:ctrlPr>
                          <a:rPr lang="en-US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4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200+275+400+40+300+90+15+6+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5632</m:t>
                        </m:r>
                      </m:den>
                    </m:f>
                  </m:oMath>
                </a14:m>
                <a:r>
                  <a:rPr lang="en-US" sz="1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*100</a:t>
                </a:r>
                <a:endParaRPr lang="en-US" sz="1400" dirty="0">
                  <a:effectLst/>
                </a:endParaRPr>
              </a:p>
              <a:p>
                <a:pPr>
                  <a:lnSpc>
                    <a:spcPct val="150000"/>
                  </a:lnSpc>
                  <a:tabLst>
                    <a:tab pos="5943600" algn="r"/>
                  </a:tabLst>
                </a:pP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𝑅𝑒𝑐𝑙𝑎𝑖𝑚𝑒𝑑</m:t>
                    </m:r>
                    <m:r>
                      <a:rPr lang="en-US" sz="14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𝑊𝑜𝑜𝑑𝑠</m:t>
                    </m:r>
                    <m:r>
                      <a:rPr lang="en-US" sz="14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(%)=</m:t>
                    </m:r>
                    <m:f>
                      <m:fPr>
                        <m:ctrlPr>
                          <a:rPr lang="en-US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𝑅𝑒𝑐𝑙𝑎𝑖𝑚𝑒𝑑</m:t>
                        </m:r>
                        <m:r>
                          <a:rPr lang="en-US" sz="14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𝑊𝑜𝑜𝑑𝑠</m:t>
                        </m:r>
                        <m:r>
                          <a:rPr lang="en-US" sz="14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𝑜𝑓</m:t>
                        </m:r>
                        <m:r>
                          <a:rPr lang="en-US" sz="14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𝑃𝑖𝑥𝑒𝑙𝑠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(1986….2017)</m:t>
                        </m:r>
                      </m:num>
                      <m:den>
                        <m:r>
                          <a:rPr lang="en-US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𝑇𝑜𝑡𝑎𝑙</m:t>
                        </m:r>
                        <m:r>
                          <a:rPr lang="en-US" sz="14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𝐶𝑜𝑢𝑛𝑡</m:t>
                        </m:r>
                        <m:r>
                          <a:rPr lang="en-US" sz="14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𝑜𝑓</m:t>
                        </m:r>
                        <m:r>
                          <a:rPr lang="en-US" sz="14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𝑃𝑖𝑥𝑒𝑙𝑠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𝑓𝑜𝑟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𝑤𝑎𝑡𝑒𝑟𝑠h𝑒𝑑</m:t>
                        </m:r>
                      </m:den>
                    </m:f>
                    <m:r>
                      <a:rPr lang="en-US" sz="1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∗</m:t>
                    </m:r>
                    <m:r>
                      <a:rPr lang="en-US" sz="14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100</m:t>
                    </m:r>
                  </m:oMath>
                </a14:m>
                <a:r>
                  <a:rPr lang="en-US" sz="14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	</a:t>
                </a:r>
                <a:endParaRPr lang="en-US" sz="1400" dirty="0">
                  <a:effectLst/>
                </a:endParaRPr>
              </a:p>
              <a:p>
                <a:pPr>
                  <a:lnSpc>
                    <a:spcPct val="150000"/>
                  </a:lnSpc>
                  <a:tabLst>
                    <a:tab pos="5943600" algn="r"/>
                  </a:tabLst>
                </a:pPr>
                <a:r>
                  <a:rPr lang="en-US" sz="14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                              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36%=</m:t>
                    </m:r>
                    <m:f>
                      <m:fPr>
                        <m:ctrlPr>
                          <a:rPr lang="en-US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4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180+302+447+80+873+120+20+8+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5632</m:t>
                        </m:r>
                      </m:den>
                    </m:f>
                  </m:oMath>
                </a14:m>
                <a:r>
                  <a:rPr lang="en-US" sz="1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*</a:t>
                </a:r>
                <a:r>
                  <a:rPr lang="en-US" sz="1400" dirty="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100</a:t>
                </a:r>
                <a:endParaRPr lang="en-US" sz="1400" dirty="0">
                  <a:effectLst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564" y="253273"/>
                <a:ext cx="8682182" cy="5738430"/>
              </a:xfrm>
              <a:prstGeom prst="rect">
                <a:avLst/>
              </a:prstGeom>
              <a:blipFill>
                <a:blip r:embed="rId2"/>
                <a:stretch>
                  <a:fillRect l="-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27506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81501" y="575500"/>
                <a:ext cx="8049700" cy="39190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39700">
                  <a:lnSpc>
                    <a:spcPct val="150000"/>
                  </a:lnSpc>
                  <a:tabLst>
                    <a:tab pos="5943600" algn="r"/>
                  </a:tabLst>
                </a:pP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𝐴𝑣𝑔</m:t>
                    </m:r>
                    <m:r>
                      <a:rPr lang="en-US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𝑅𝑒𝑐</m:t>
                    </m:r>
                    <m:r>
                      <a:rPr lang="en-US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𝑌𝑒𝑎𝑟</m:t>
                    </m:r>
                    <m:r>
                      <a:rPr lang="en-US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986</m:t>
                        </m:r>
                        <m:r>
                          <a:rPr lang="en-US" sz="800" i="1">
                            <a:effectLst/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𝐶𝑜𝑢𝑛𝑡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𝑜𝑓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𝐵𝑎𝑟𝑟𝑒𝑛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𝑃𝑖𝑥𝑒𝑙𝑠</m:t>
                            </m:r>
                          </m:e>
                        </m:d>
                        <m:r>
                          <a:rPr lang="en-US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 …….+2017</m:t>
                        </m:r>
                        <m: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  <m:r>
                          <a:rPr lang="en-US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𝐶𝑜𝑢𝑛𝑡</m:t>
                        </m:r>
                        <m:r>
                          <a:rPr lang="en-US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𝑜𝑓</m:t>
                        </m:r>
                        <m:r>
                          <a:rPr lang="en-US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𝐵𝑎𝑟𝑟𝑒𝑛</m:t>
                        </m:r>
                        <m:r>
                          <a:rPr lang="en-US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𝑃𝑖𝑥𝑒𝑙𝑠</m:t>
                        </m:r>
                        <m:r>
                          <a:rPr lang="en-US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𝑇𝑜𝑡𝑎𝑙</m:t>
                        </m:r>
                        <m:r>
                          <a:rPr lang="en-US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𝐶𝑜𝑢𝑛𝑡</m:t>
                        </m:r>
                        <m:r>
                          <a:rPr lang="en-US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𝑜𝑓</m:t>
                        </m:r>
                        <m:r>
                          <a:rPr lang="en-US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𝐵𝑎𝑟𝑟𝑒𝑛</m:t>
                        </m:r>
                        <m:r>
                          <a:rPr lang="en-US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𝑃𝑖𝑥𝑒𝑙𝑠</m:t>
                        </m:r>
                      </m:den>
                    </m:f>
                  </m:oMath>
                </a14:m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2000" i="1"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𝐴𝑣𝑒𝑟𝑎𝑔𝑒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𝑅𝑒𝑐𝑙𝑎𝑚𝑎𝑡𝑖𝑜𝑛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𝐴𝑔𝑒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=2017−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𝑎𝑣𝑔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𝑟𝑒𝑐𝑙𝑎𝑚𝑎𝑡𝑖𝑜𝑛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𝑦𝑒𝑎</m:t>
                    </m:r>
                  </m:oMath>
                </a14:m>
                <a:r>
                  <a:rPr lang="en-US" sz="2000" i="1" dirty="0" smtClean="0">
                    <a:effectLst/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r</a:t>
                </a:r>
              </a:p>
              <a:p>
                <a:pPr marL="139700">
                  <a:lnSpc>
                    <a:spcPct val="150000"/>
                  </a:lnSpc>
                  <a:tabLst>
                    <a:tab pos="5943600" algn="r"/>
                  </a:tabLst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𝑀𝑖𝑛𝑖𝑛𝑔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𝑃𝑒𝑟𝑐𝑒𝑛𝑡𝑎𝑔𝑒</m:t>
                    </m:r>
                    <m:r>
                      <a:rPr lang="en-US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%</m:t>
                        </m:r>
                      </m:e>
                    </m:d>
                    <m:r>
                      <a:rPr lang="en-US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𝑀𝑖𝑛𝑒𝑑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𝑃𝑖𝑥𝑒𝑙𝑠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𝑜𝑓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1986</m:t>
                            </m:r>
                          </m:e>
                        </m:d>
                        <m:r>
                          <a:rPr lang="en-US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 ….+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𝑀𝑖𝑛𝑒𝑑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𝑃𝑖𝑥𝑒𝑙𝑠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𝑜𝑓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2017</m:t>
                            </m:r>
                          </m:e>
                        </m:d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𝑇𝑜𝑡𝑎𝑙</m:t>
                        </m:r>
                        <m:r>
                          <a:rPr lang="en-US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𝐶𝑜𝑢𝑛𝑡</m:t>
                        </m:r>
                        <m:r>
                          <a:rPr lang="en-US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𝑜𝑓</m:t>
                        </m:r>
                        <m:r>
                          <a:rPr lang="en-US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𝑃𝑖𝑥𝑒𝑙𝑠</m:t>
                        </m:r>
                        <m: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𝑓𝑜𝑟</m:t>
                        </m:r>
                        <m: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𝑤𝑎𝑡𝑒𝑟𝑠h𝑒𝑑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∗</m:t>
                    </m:r>
                    <m:r>
                      <a:rPr lang="en-US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100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	</a:t>
                </a:r>
                <a:endParaRPr lang="en-US" dirty="0" smtClean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tabLst>
                    <a:tab pos="5943600" algn="r"/>
                  </a:tabLst>
                </a:pPr>
                <a14:m>
                  <m:oMath xmlns:m="http://schemas.openxmlformats.org/officeDocument/2006/math">
                    <m:r>
                      <a:rPr lang="en-US" sz="2000" i="1"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𝑅𝑒𝑐𝑙𝑎𝑖𝑚𝑒𝑑</m:t>
                    </m:r>
                    <m:r>
                      <a:rPr lang="en-US" sz="2000"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𝐹𝑜𝑟𝑒𝑠𝑡</m:t>
                    </m:r>
                    <m:r>
                      <a:rPr lang="en-US" sz="2000"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(%)=</m:t>
                    </m:r>
                    <m:f>
                      <m:f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𝑅𝑒𝑐𝑙𝑎𝑖𝑚𝑒𝑑</m:t>
                        </m:r>
                        <m:r>
                          <a:rPr lang="en-US" sz="200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𝐹𝑜𝑟𝑒𝑠𝑡</m:t>
                        </m:r>
                        <m:r>
                          <a:rPr lang="en-US" sz="200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𝑜𝑓</m:t>
                        </m:r>
                        <m:r>
                          <a:rPr lang="en-US" sz="200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𝑃𝑖𝑥𝑒𝑙𝑠</m:t>
                        </m:r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(1986…2017)</m:t>
                        </m:r>
                      </m:num>
                      <m:den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𝑇𝑜𝑡𝑎𝑙</m:t>
                        </m:r>
                        <m:r>
                          <a:rPr lang="en-US" sz="200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𝐶𝑜𝑢𝑛𝑡</m:t>
                        </m:r>
                        <m:r>
                          <a:rPr lang="en-US" sz="200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𝑜𝑓</m:t>
                        </m:r>
                        <m:r>
                          <a:rPr lang="en-US" sz="200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𝑃𝑖𝑥𝑒𝑙𝑠</m:t>
                        </m:r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𝑓𝑜𝑟</m:t>
                        </m:r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𝑤𝑎𝑡𝑒𝑟𝑠h𝑒𝑑</m:t>
                        </m:r>
                      </m:den>
                    </m:f>
                    <m:r>
                      <a:rPr lang="en-US" sz="2000" i="1"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∗</m:t>
                    </m:r>
                    <m:r>
                      <a:rPr lang="en-US" sz="2000"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100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	</a:t>
                </a:r>
                <a:endParaRPr lang="en-US" dirty="0" smtClean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tabLst>
                    <a:tab pos="5943600" algn="r"/>
                  </a:tabLst>
                </a:pPr>
                <a14:m>
                  <m:oMath xmlns:m="http://schemas.openxmlformats.org/officeDocument/2006/math">
                    <m:r>
                      <a:rPr lang="en-US" sz="2000" i="1"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𝑅𝑒𝑐𝑙𝑎𝑖𝑚𝑒𝑑</m:t>
                    </m:r>
                    <m:r>
                      <a:rPr lang="en-US" sz="2000"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𝑊𝑜𝑜𝑑𝑠</m:t>
                    </m:r>
                    <m:r>
                      <a:rPr lang="en-US" sz="2000"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(%)=</m:t>
                    </m:r>
                    <m:f>
                      <m:f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𝑅𝑒𝑐𝑙𝑎𝑖𝑚𝑒𝑑</m:t>
                        </m:r>
                        <m:r>
                          <a:rPr lang="en-US" sz="200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𝑊𝑜𝑜𝑑𝑠</m:t>
                        </m:r>
                        <m:r>
                          <a:rPr lang="en-US" sz="200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𝑜𝑓</m:t>
                        </m:r>
                        <m:r>
                          <a:rPr lang="en-US" sz="200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𝑃𝑖𝑥𝑒𝑙𝑠</m:t>
                        </m:r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(1986..2017)</m:t>
                        </m:r>
                      </m:num>
                      <m:den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𝑇𝑜𝑡𝑎𝑙</m:t>
                        </m:r>
                        <m:r>
                          <a:rPr lang="en-US" sz="200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𝐶𝑜𝑢𝑛𝑡</m:t>
                        </m:r>
                        <m:r>
                          <a:rPr lang="en-US" sz="200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𝑜𝑓</m:t>
                        </m:r>
                        <m:r>
                          <a:rPr lang="en-US" sz="200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𝑃𝑖𝑥𝑒𝑙𝑠</m:t>
                        </m:r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𝑓𝑜𝑟</m:t>
                        </m:r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𝑤𝑎𝑡𝑒𝑟𝑠h𝑒𝑑</m:t>
                        </m:r>
                      </m:den>
                    </m:f>
                    <m:r>
                      <a:rPr lang="en-US" sz="2000" i="1"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∗</m:t>
                    </m:r>
                    <m:r>
                      <a:rPr lang="en-US" sz="2000"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100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	</a:t>
                </a:r>
                <a:endParaRPr lang="en-US" dirty="0">
                  <a:latin typeface="Times New Roman" panose="02020603050405020304" pitchFamily="18" charset="0"/>
                </a:endParaRPr>
              </a:p>
              <a:p>
                <a:pPr>
                  <a:spcAft>
                    <a:spcPts val="1200"/>
                  </a:spcAft>
                  <a:tabLst>
                    <a:tab pos="139700" algn="l"/>
                    <a:tab pos="457200" algn="l"/>
                  </a:tabLst>
                </a:pPr>
                <a:r>
                  <a:rPr lang="en-US" sz="105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 </a:t>
                </a:r>
                <a:endParaRPr lang="en-US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501" y="575500"/>
                <a:ext cx="8049700" cy="391902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438708" y="160002"/>
            <a:ext cx="821074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42900" algn="l"/>
              </a:tabLst>
            </a:pP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046A38"/>
                </a:solidFill>
                <a:effectLst/>
                <a:latin typeface="+mn-lt"/>
                <a:cs typeface="Times New Roman" panose="02020603050405020304" pitchFamily="18" charset="0"/>
              </a:rPr>
              <a:t>Calculation of </a:t>
            </a:r>
            <a:r>
              <a:rPr lang="en-US" altLang="en-US" sz="2400" b="1" dirty="0" smtClean="0">
                <a:solidFill>
                  <a:srgbClr val="046A38"/>
                </a:solidFill>
                <a:latin typeface="+mn-lt"/>
                <a:cs typeface="Times New Roman" panose="02020603050405020304" pitchFamily="18" charset="0"/>
              </a:rPr>
              <a:t>Remote Sensing 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046A38"/>
                </a:solidFill>
                <a:effectLst/>
                <a:latin typeface="+mn-lt"/>
                <a:cs typeface="Times New Roman" panose="02020603050405020304" pitchFamily="18" charset="0"/>
              </a:rPr>
              <a:t>Variables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42900" algn="l"/>
              </a:tabLst>
            </a:pP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rgbClr val="046A38"/>
              </a:solidFill>
              <a:effectLst/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708" y="4338060"/>
            <a:ext cx="2090943" cy="16193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86858" y="4451989"/>
            <a:ext cx="143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Undisturbed</a:t>
            </a:r>
            <a:endParaRPr lang="en-US" dirty="0"/>
          </a:p>
        </p:txBody>
      </p:sp>
      <p:cxnSp>
        <p:nvCxnSpPr>
          <p:cNvPr id="7" name="Straight Arrow Connector 6"/>
          <p:cNvCxnSpPr>
            <a:stCxn id="5" idx="1"/>
          </p:cNvCxnSpPr>
          <p:nvPr/>
        </p:nvCxnSpPr>
        <p:spPr>
          <a:xfrm flipH="1">
            <a:off x="2087418" y="4636655"/>
            <a:ext cx="599440" cy="18466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686858" y="4922420"/>
            <a:ext cx="143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Active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1366982" y="5055424"/>
            <a:ext cx="1346472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922385" y="5392851"/>
            <a:ext cx="258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Mined in 1986, now reclaimed Forest 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2198255" y="5721527"/>
            <a:ext cx="732254" cy="13112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558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533459"/>
          </a:xfrm>
        </p:spPr>
        <p:txBody>
          <a:bodyPr>
            <a:noAutofit/>
          </a:bodyPr>
          <a:lstStyle/>
          <a:p>
            <a:pPr algn="ctr"/>
            <a:r>
              <a:rPr lang="en-US" sz="4000" b="1" cap="none" dirty="0" smtClean="0">
                <a:solidFill>
                  <a:srgbClr val="046A38"/>
                </a:solidFill>
                <a:latin typeface="+mn-lt"/>
              </a:rPr>
              <a:t>Introduction</a:t>
            </a:r>
            <a:endParaRPr lang="en-US" sz="4000" b="1" cap="none" dirty="0">
              <a:solidFill>
                <a:srgbClr val="046A38"/>
              </a:solidFill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6345" y="937357"/>
            <a:ext cx="532707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Coal is the most important energy resource in Kentucky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Kentucky</a:t>
            </a:r>
            <a:r>
              <a:rPr lang="en-US" sz="2400" dirty="0"/>
              <a:t>, the </a:t>
            </a:r>
            <a:r>
              <a:rPr lang="en-US" sz="2400" dirty="0" smtClean="0"/>
              <a:t>fourth-largest coal mining </a:t>
            </a:r>
            <a:r>
              <a:rPr lang="en-US" sz="2400" dirty="0"/>
              <a:t>state, produced more than </a:t>
            </a:r>
            <a:r>
              <a:rPr lang="en-US" sz="2400" dirty="0" smtClean="0"/>
              <a:t>39 million </a:t>
            </a:r>
            <a:r>
              <a:rPr lang="en-US" sz="2400" dirty="0"/>
              <a:t>tons of bituminous coal in </a:t>
            </a:r>
            <a:r>
              <a:rPr lang="en-US" sz="2400" dirty="0" smtClean="0"/>
              <a:t>2016 (EIA, 2017)</a:t>
            </a:r>
            <a:endParaRPr lang="en-US" sz="2400" dirty="0"/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87</a:t>
            </a:r>
            <a:r>
              <a:rPr lang="en-US" sz="2400" dirty="0"/>
              <a:t>% of Kentucky's net electricity generation was produced by </a:t>
            </a:r>
            <a:r>
              <a:rPr lang="en-US" sz="2400" dirty="0" smtClean="0"/>
              <a:t>coal (</a:t>
            </a:r>
            <a:r>
              <a:rPr lang="en-US" sz="2400" dirty="0"/>
              <a:t>EIA, </a:t>
            </a:r>
            <a:r>
              <a:rPr lang="en-US" sz="2400" dirty="0" smtClean="0"/>
              <a:t>2016).  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About 162 million tons of coal produced in </a:t>
            </a:r>
            <a:r>
              <a:rPr lang="en-US" sz="2400" dirty="0"/>
              <a:t>1990 (EIA, </a:t>
            </a:r>
            <a:r>
              <a:rPr lang="en-US" sz="2400" dirty="0" smtClean="0"/>
              <a:t>2016) at its peak level which is equivalent of 100,000 times volume of </a:t>
            </a:r>
            <a:r>
              <a:rPr lang="en-US" sz="2400" dirty="0" err="1" smtClean="0"/>
              <a:t>Wembley</a:t>
            </a:r>
            <a:r>
              <a:rPr lang="en-US" sz="2400" dirty="0" smtClean="0"/>
              <a:t> Soccer Stadium.</a:t>
            </a:r>
            <a:endParaRPr lang="en-US" sz="2400" dirty="0"/>
          </a:p>
        </p:txBody>
      </p:sp>
      <p:pic>
        <p:nvPicPr>
          <p:cNvPr id="1026" name="Picture 2" descr="http://mediad.publicbroadcasting.net/p/wkyu/files/styles/large/public/201310/ParadiseCoalPlant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716" y="937357"/>
            <a:ext cx="2335433" cy="154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tesla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257" y="2586133"/>
            <a:ext cx="2359403" cy="144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480257" y="2478411"/>
            <a:ext cx="128272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 smtClean="0"/>
              <a:t>Tennesee</a:t>
            </a:r>
            <a:r>
              <a:rPr lang="en-US" sz="800" dirty="0" smtClean="0"/>
              <a:t> Valley Authority</a:t>
            </a:r>
            <a:endParaRPr lang="en-US" sz="800" dirty="0"/>
          </a:p>
        </p:txBody>
      </p:sp>
      <p:sp>
        <p:nvSpPr>
          <p:cNvPr id="7" name="TextBox 6"/>
          <p:cNvSpPr txBox="1"/>
          <p:nvPr/>
        </p:nvSpPr>
        <p:spPr>
          <a:xfrm>
            <a:off x="6632657" y="3811611"/>
            <a:ext cx="93487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Caranddriver.com</a:t>
            </a:r>
            <a:endParaRPr lang="en-US" sz="800" dirty="0"/>
          </a:p>
        </p:txBody>
      </p:sp>
      <p:sp>
        <p:nvSpPr>
          <p:cNvPr id="9" name="TextBox 8"/>
          <p:cNvSpPr txBox="1"/>
          <p:nvPr/>
        </p:nvSpPr>
        <p:spPr>
          <a:xfrm>
            <a:off x="6165221" y="5664957"/>
            <a:ext cx="56778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FIFA.com</a:t>
            </a:r>
            <a:endParaRPr lang="en-US" sz="800" dirty="0"/>
          </a:p>
        </p:txBody>
      </p:sp>
      <p:pic>
        <p:nvPicPr>
          <p:cNvPr id="3074" name="Picture 2" descr="Image result for wembley stadi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608" y="4027055"/>
            <a:ext cx="3003839" cy="168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9357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6323999"/>
              </p:ext>
            </p:extLst>
          </p:nvPr>
        </p:nvGraphicFramePr>
        <p:xfrm>
          <a:off x="400050" y="621792"/>
          <a:ext cx="5631295" cy="23482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97841">
                  <a:extLst>
                    <a:ext uri="{9D8B030D-6E8A-4147-A177-3AD203B41FA5}">
                      <a16:colId xmlns:a16="http://schemas.microsoft.com/office/drawing/2014/main" val="144517652"/>
                    </a:ext>
                  </a:extLst>
                </a:gridCol>
                <a:gridCol w="1025236">
                  <a:extLst>
                    <a:ext uri="{9D8B030D-6E8A-4147-A177-3AD203B41FA5}">
                      <a16:colId xmlns:a16="http://schemas.microsoft.com/office/drawing/2014/main" val="1312164291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3284411968"/>
                    </a:ext>
                  </a:extLst>
                </a:gridCol>
                <a:gridCol w="895928">
                  <a:extLst>
                    <a:ext uri="{9D8B030D-6E8A-4147-A177-3AD203B41FA5}">
                      <a16:colId xmlns:a16="http://schemas.microsoft.com/office/drawing/2014/main" val="1780414463"/>
                    </a:ext>
                  </a:extLst>
                </a:gridCol>
                <a:gridCol w="757381">
                  <a:extLst>
                    <a:ext uri="{9D8B030D-6E8A-4147-A177-3AD203B41FA5}">
                      <a16:colId xmlns:a16="http://schemas.microsoft.com/office/drawing/2014/main" val="4185594360"/>
                    </a:ext>
                  </a:extLst>
                </a:gridCol>
                <a:gridCol w="276926">
                  <a:extLst>
                    <a:ext uri="{9D8B030D-6E8A-4147-A177-3AD203B41FA5}">
                      <a16:colId xmlns:a16="http://schemas.microsoft.com/office/drawing/2014/main" val="524523982"/>
                    </a:ext>
                  </a:extLst>
                </a:gridCol>
                <a:gridCol w="461983">
                  <a:extLst>
                    <a:ext uri="{9D8B030D-6E8A-4147-A177-3AD203B41FA5}">
                      <a16:colId xmlns:a16="http://schemas.microsoft.com/office/drawing/2014/main" val="544544447"/>
                    </a:ext>
                  </a:extLst>
                </a:gridCol>
              </a:tblGrid>
              <a:tr h="1676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gridSpan="3"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Conductivity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89518610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Watershed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Mined-RF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Rec. Age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15-May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21-Jul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gridSpan="2"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21-Oct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9659089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C00000"/>
                          </a:solidFill>
                          <a:effectLst/>
                        </a:rPr>
                        <a:t>9</a:t>
                      </a:r>
                      <a:endParaRPr lang="en-US" sz="16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C00000"/>
                          </a:solidFill>
                          <a:effectLst/>
                        </a:rPr>
                        <a:t>9.05</a:t>
                      </a:r>
                      <a:endParaRPr lang="en-US" sz="16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C00000"/>
                          </a:solidFill>
                          <a:effectLst/>
                        </a:rPr>
                        <a:t>20.3</a:t>
                      </a:r>
                      <a:endParaRPr lang="en-US" sz="160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C00000"/>
                          </a:solidFill>
                          <a:effectLst/>
                        </a:rPr>
                        <a:t>88</a:t>
                      </a:r>
                      <a:endParaRPr lang="en-US" sz="16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C00000"/>
                          </a:solidFill>
                          <a:effectLst/>
                        </a:rPr>
                        <a:t>203</a:t>
                      </a:r>
                      <a:endParaRPr lang="en-US" sz="16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gridSpan="2"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C00000"/>
                          </a:solidFill>
                          <a:effectLst/>
                        </a:rPr>
                        <a:t>190</a:t>
                      </a:r>
                      <a:endParaRPr lang="en-US" sz="16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9068873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11.53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18.47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165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279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gridSpan="2"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270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3155282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21.97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22.1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176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348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gridSpan="2"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310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0188229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29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32.99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280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627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gridSpan="2"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560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5696105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C00000"/>
                          </a:solidFill>
                          <a:effectLst/>
                        </a:rPr>
                        <a:t>32</a:t>
                      </a:r>
                      <a:endParaRPr lang="en-US" sz="16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C00000"/>
                          </a:solidFill>
                          <a:effectLst/>
                        </a:rPr>
                        <a:t>7.71</a:t>
                      </a:r>
                      <a:endParaRPr lang="en-US" sz="16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C00000"/>
                          </a:solidFill>
                          <a:effectLst/>
                        </a:rPr>
                        <a:t>14.24</a:t>
                      </a:r>
                      <a:endParaRPr lang="en-US" sz="16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C00000"/>
                          </a:solidFill>
                          <a:effectLst/>
                        </a:rPr>
                        <a:t>130</a:t>
                      </a:r>
                      <a:endParaRPr lang="en-US" sz="16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C00000"/>
                          </a:solidFill>
                          <a:effectLst/>
                        </a:rPr>
                        <a:t>174</a:t>
                      </a:r>
                      <a:endParaRPr lang="en-US" sz="16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gridSpan="2"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C00000"/>
                          </a:solidFill>
                          <a:effectLst/>
                        </a:rPr>
                        <a:t>160</a:t>
                      </a:r>
                      <a:endParaRPr lang="en-US" sz="16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8339257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33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18.28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16.45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153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245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gridSpan="2"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210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8054888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34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12.62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21.62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120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266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gridSpan="2"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190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2238909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4711432"/>
              </p:ext>
            </p:extLst>
          </p:nvPr>
        </p:nvGraphicFramePr>
        <p:xfrm>
          <a:off x="400050" y="3331381"/>
          <a:ext cx="4488095" cy="12718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18653">
                  <a:extLst>
                    <a:ext uri="{9D8B030D-6E8A-4147-A177-3AD203B41FA5}">
                      <a16:colId xmlns:a16="http://schemas.microsoft.com/office/drawing/2014/main" val="2139842489"/>
                    </a:ext>
                  </a:extLst>
                </a:gridCol>
                <a:gridCol w="818653">
                  <a:extLst>
                    <a:ext uri="{9D8B030D-6E8A-4147-A177-3AD203B41FA5}">
                      <a16:colId xmlns:a16="http://schemas.microsoft.com/office/drawing/2014/main" val="2925368719"/>
                    </a:ext>
                  </a:extLst>
                </a:gridCol>
                <a:gridCol w="896255">
                  <a:extLst>
                    <a:ext uri="{9D8B030D-6E8A-4147-A177-3AD203B41FA5}">
                      <a16:colId xmlns:a16="http://schemas.microsoft.com/office/drawing/2014/main" val="56733615"/>
                    </a:ext>
                  </a:extLst>
                </a:gridCol>
                <a:gridCol w="1058279">
                  <a:extLst>
                    <a:ext uri="{9D8B030D-6E8A-4147-A177-3AD203B41FA5}">
                      <a16:colId xmlns:a16="http://schemas.microsoft.com/office/drawing/2014/main" val="1806499691"/>
                    </a:ext>
                  </a:extLst>
                </a:gridCol>
                <a:gridCol w="896255">
                  <a:extLst>
                    <a:ext uri="{9D8B030D-6E8A-4147-A177-3AD203B41FA5}">
                      <a16:colId xmlns:a16="http://schemas.microsoft.com/office/drawing/2014/main" val="2256123715"/>
                    </a:ext>
                  </a:extLst>
                </a:gridCol>
              </a:tblGrid>
              <a:tr h="167640"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ANOVA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841315587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source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df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SS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MS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F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786235796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Total N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20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0.000103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255843513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Group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4.23E-05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2.11E-05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6.292259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243165853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Error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18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6.05E-05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3.36E-06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899392817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-89477" y="4792013"/>
            <a:ext cx="2957861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 &gt; F(2,18) Then p &lt; 0.05</a:t>
            </a:r>
          </a:p>
        </p:txBody>
      </p:sp>
      <p:sp>
        <p:nvSpPr>
          <p:cNvPr id="7" name="Rectangle 6"/>
          <p:cNvSpPr/>
          <p:nvPr/>
        </p:nvSpPr>
        <p:spPr>
          <a:xfrm>
            <a:off x="400050" y="64000"/>
            <a:ext cx="6137564" cy="463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  <a:tabLst>
                <a:tab pos="571500" algn="l"/>
              </a:tabLst>
            </a:pP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Appendix 5</a:t>
            </a:r>
            <a:r>
              <a:rPr lang="en-US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Seasonal conductivity change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458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18" y="526317"/>
            <a:ext cx="7171493" cy="55416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37614" y="2462499"/>
            <a:ext cx="1173018" cy="1200329"/>
          </a:xfrm>
          <a:prstGeom prst="rect">
            <a:avLst/>
          </a:prstGeom>
          <a:solidFill>
            <a:srgbClr val="FFAA0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ReclaimedGrass</a:t>
            </a:r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</p:txBody>
      </p:sp>
      <p:sp>
        <p:nvSpPr>
          <p:cNvPr id="6" name="Rectangle 5"/>
          <p:cNvSpPr/>
          <p:nvPr/>
        </p:nvSpPr>
        <p:spPr>
          <a:xfrm>
            <a:off x="400050" y="64000"/>
            <a:ext cx="6137564" cy="463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  <a:tabLst>
                <a:tab pos="571500" algn="l"/>
              </a:tabLst>
            </a:pP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Appendix </a:t>
            </a:r>
            <a:r>
              <a:rPr lang="en-US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 Vegetation Cover Change Analysis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37614" y="3789993"/>
            <a:ext cx="1173018" cy="923330"/>
          </a:xfrm>
          <a:prstGeom prst="rect">
            <a:avLst/>
          </a:prstGeom>
          <a:solidFill>
            <a:srgbClr val="D2FFB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Reclaimed</a:t>
            </a:r>
          </a:p>
          <a:p>
            <a:pPr algn="ctr"/>
            <a:r>
              <a:rPr lang="en-US" dirty="0" smtClean="0"/>
              <a:t>Woods</a:t>
            </a:r>
            <a:endParaRPr lang="en-US" dirty="0"/>
          </a:p>
          <a:p>
            <a:pPr algn="ctr"/>
            <a:endParaRPr lang="en-US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6537614" y="4860227"/>
            <a:ext cx="1173018" cy="923330"/>
          </a:xfrm>
          <a:prstGeom prst="rect">
            <a:avLst/>
          </a:prstGeom>
          <a:solidFill>
            <a:srgbClr val="55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Reclaimed</a:t>
            </a:r>
          </a:p>
          <a:p>
            <a:pPr algn="ctr"/>
            <a:r>
              <a:rPr lang="en-US" dirty="0" smtClean="0"/>
              <a:t>Forest</a:t>
            </a:r>
            <a:endParaRPr lang="en-US" dirty="0"/>
          </a:p>
          <a:p>
            <a:pPr algn="ctr"/>
            <a:endParaRPr lang="en-US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6537614" y="1646565"/>
            <a:ext cx="1173018" cy="584775"/>
          </a:xfrm>
          <a:prstGeom prst="rect">
            <a:avLst/>
          </a:prstGeom>
          <a:solidFill>
            <a:srgbClr val="F72D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Active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Mining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37614" y="1258596"/>
            <a:ext cx="1173018" cy="338554"/>
          </a:xfrm>
          <a:prstGeom prst="rect">
            <a:avLst/>
          </a:prstGeom>
          <a:solidFill>
            <a:srgbClr val="2673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Unmined</a:t>
            </a:r>
          </a:p>
        </p:txBody>
      </p:sp>
    </p:spTree>
    <p:extLst>
      <p:ext uri="{BB962C8B-B14F-4D97-AF65-F5344CB8AC3E}">
        <p14:creationId xmlns:p14="http://schemas.microsoft.com/office/powerpoint/2010/main" val="297127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0050" y="2081996"/>
            <a:ext cx="846051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9700">
              <a:lnSpc>
                <a:spcPct val="150000"/>
              </a:lnSpc>
              <a:tabLst>
                <a:tab pos="5943600" algn="r"/>
              </a:tabLst>
            </a:pPr>
            <a:r>
              <a:rPr lang="en-US" sz="2800" dirty="0">
                <a:latin typeface="Times New Roman" panose="02020603050405020304" pitchFamily="18" charset="0"/>
              </a:rPr>
              <a:t>FeS</a:t>
            </a:r>
            <a:r>
              <a:rPr lang="en-US" sz="2800" baseline="-25000" dirty="0">
                <a:latin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</a:rPr>
              <a:t> + 3.75O</a:t>
            </a:r>
            <a:r>
              <a:rPr lang="en-US" sz="2800" baseline="-25000" dirty="0">
                <a:latin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</a:rPr>
              <a:t> + 3.5H</a:t>
            </a:r>
            <a:r>
              <a:rPr lang="en-US" sz="2800" baseline="-25000" dirty="0">
                <a:latin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</a:rPr>
              <a:t>O → Fe(OH)</a:t>
            </a:r>
            <a:r>
              <a:rPr lang="en-US" sz="2800" baseline="-25000" dirty="0">
                <a:latin typeface="Times New Roman" panose="02020603050405020304" pitchFamily="18" charset="0"/>
              </a:rPr>
              <a:t> 3</a:t>
            </a:r>
            <a:r>
              <a:rPr lang="en-US" sz="2800" dirty="0">
                <a:latin typeface="Times New Roman" panose="02020603050405020304" pitchFamily="18" charset="0"/>
              </a:rPr>
              <a:t> + 2SO</a:t>
            </a:r>
            <a:r>
              <a:rPr lang="en-US" sz="2800" baseline="-25000" dirty="0">
                <a:latin typeface="Times New Roman" panose="02020603050405020304" pitchFamily="18" charset="0"/>
              </a:rPr>
              <a:t>4</a:t>
            </a:r>
            <a:r>
              <a:rPr lang="en-US" sz="2800" baseline="30000" dirty="0">
                <a:latin typeface="Times New Roman" panose="02020603050405020304" pitchFamily="18" charset="0"/>
              </a:rPr>
              <a:t>2-</a:t>
            </a:r>
            <a:r>
              <a:rPr lang="en-US" sz="2800" dirty="0">
                <a:latin typeface="Times New Roman" panose="02020603050405020304" pitchFamily="18" charset="0"/>
              </a:rPr>
              <a:t> + 4H</a:t>
            </a:r>
            <a:r>
              <a:rPr lang="en-US" sz="2800" baseline="30000" dirty="0" smtClean="0">
                <a:latin typeface="Times New Roman" panose="02020603050405020304" pitchFamily="18" charset="0"/>
              </a:rPr>
              <a:t>+</a:t>
            </a:r>
            <a:endParaRPr lang="en-US" sz="2800" dirty="0"/>
          </a:p>
          <a:p>
            <a:pPr marL="139700">
              <a:lnSpc>
                <a:spcPct val="150000"/>
              </a:lnSpc>
              <a:tabLst>
                <a:tab pos="5943600" algn="r"/>
              </a:tabLst>
            </a:pPr>
            <a:r>
              <a:rPr lang="en-US" sz="2800" dirty="0">
                <a:latin typeface="Times New Roman" panose="02020603050405020304" pitchFamily="18" charset="0"/>
              </a:rPr>
              <a:t>2CaCO</a:t>
            </a:r>
            <a:r>
              <a:rPr lang="en-US" sz="2800" baseline="-25000" dirty="0">
                <a:latin typeface="Times New Roman" panose="02020603050405020304" pitchFamily="18" charset="0"/>
              </a:rPr>
              <a:t>3</a:t>
            </a:r>
            <a:r>
              <a:rPr lang="en-US" sz="2800" dirty="0">
                <a:latin typeface="Times New Roman" panose="02020603050405020304" pitchFamily="18" charset="0"/>
              </a:rPr>
              <a:t> + 2H</a:t>
            </a:r>
            <a:r>
              <a:rPr lang="en-US" sz="2800" baseline="30000" dirty="0">
                <a:latin typeface="Times New Roman" panose="02020603050405020304" pitchFamily="18" charset="0"/>
              </a:rPr>
              <a:t>+</a:t>
            </a:r>
            <a:r>
              <a:rPr lang="en-US" sz="2800" dirty="0">
                <a:latin typeface="Times New Roman" panose="02020603050405020304" pitchFamily="18" charset="0"/>
              </a:rPr>
              <a:t> → Ca</a:t>
            </a:r>
            <a:r>
              <a:rPr lang="en-US" sz="2800" baseline="30000" dirty="0">
                <a:latin typeface="Times New Roman" panose="02020603050405020304" pitchFamily="18" charset="0"/>
              </a:rPr>
              <a:t>2+</a:t>
            </a:r>
            <a:r>
              <a:rPr lang="en-US" sz="2800" dirty="0">
                <a:latin typeface="Times New Roman" panose="02020603050405020304" pitchFamily="18" charset="0"/>
              </a:rPr>
              <a:t> + </a:t>
            </a:r>
            <a:r>
              <a:rPr lang="en-US" sz="2800" dirty="0" smtClean="0">
                <a:latin typeface="Times New Roman" panose="02020603050405020304" pitchFamily="18" charset="0"/>
              </a:rPr>
              <a:t>2HCO</a:t>
            </a:r>
            <a:r>
              <a:rPr lang="en-US" sz="2800" baseline="-25000" dirty="0" smtClean="0">
                <a:latin typeface="Times New Roman" panose="02020603050405020304" pitchFamily="18" charset="0"/>
              </a:rPr>
              <a:t>3</a:t>
            </a:r>
            <a:r>
              <a:rPr lang="en-US" sz="2800" baseline="30000" dirty="0" smtClean="0">
                <a:latin typeface="Times New Roman" panose="02020603050405020304" pitchFamily="18" charset="0"/>
              </a:rPr>
              <a:t>-</a:t>
            </a:r>
            <a:r>
              <a:rPr lang="en-US" sz="2800" baseline="-250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</a:rPr>
              <a:t>                                                                           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CaMgCO</a:t>
            </a:r>
            <a:r>
              <a:rPr lang="en-US" sz="2800" baseline="-25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3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+ 2H</a:t>
            </a:r>
            <a:r>
              <a:rPr lang="en-US" sz="2800" baseline="30000" dirty="0">
                <a:latin typeface="Times New Roman" panose="02020603050405020304" pitchFamily="18" charset="0"/>
                <a:ea typeface="Calibri" panose="020F0502020204030204" pitchFamily="34" charset="0"/>
              </a:rPr>
              <a:t>+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→ Ca</a:t>
            </a:r>
            <a:r>
              <a:rPr lang="en-US" sz="2800" baseline="30000" dirty="0">
                <a:latin typeface="Times New Roman" panose="02020603050405020304" pitchFamily="18" charset="0"/>
                <a:ea typeface="Calibri" panose="020F0502020204030204" pitchFamily="34" charset="0"/>
              </a:rPr>
              <a:t>2+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+Mg</a:t>
            </a:r>
            <a:r>
              <a:rPr lang="en-US" sz="2800" baseline="30000" dirty="0">
                <a:latin typeface="Times New Roman" panose="02020603050405020304" pitchFamily="18" charset="0"/>
                <a:ea typeface="Calibri" panose="020F0502020204030204" pitchFamily="34" charset="0"/>
              </a:rPr>
              <a:t>2+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+ 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2HCO</a:t>
            </a:r>
            <a:r>
              <a:rPr lang="en-US" sz="2800" baseline="-25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3</a:t>
            </a:r>
            <a:r>
              <a:rPr lang="en-US" sz="2800" baseline="30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-</a:t>
            </a:r>
          </a:p>
          <a:p>
            <a:pPr marL="139700">
              <a:lnSpc>
                <a:spcPct val="150000"/>
              </a:lnSpc>
              <a:tabLst>
                <a:tab pos="5943600" algn="r"/>
              </a:tabLst>
            </a:pPr>
            <a:r>
              <a:rPr lang="en-US" sz="2800" dirty="0" smtClean="0">
                <a:latin typeface="Times New Roman" panose="02020603050405020304" pitchFamily="18" charset="0"/>
              </a:rPr>
              <a:t>FeCO</a:t>
            </a:r>
            <a:r>
              <a:rPr lang="en-US" sz="2800" baseline="-25000" dirty="0" smtClean="0">
                <a:latin typeface="Times New Roman" panose="02020603050405020304" pitchFamily="18" charset="0"/>
              </a:rPr>
              <a:t>3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</a:rPr>
              <a:t>+ 2H</a:t>
            </a:r>
            <a:r>
              <a:rPr lang="en-US" sz="2800" baseline="30000" dirty="0">
                <a:latin typeface="Times New Roman" panose="02020603050405020304" pitchFamily="18" charset="0"/>
              </a:rPr>
              <a:t>+</a:t>
            </a:r>
            <a:r>
              <a:rPr lang="en-US" sz="2800" dirty="0">
                <a:latin typeface="Times New Roman" panose="02020603050405020304" pitchFamily="18" charset="0"/>
              </a:rPr>
              <a:t> → </a:t>
            </a:r>
            <a:r>
              <a:rPr lang="en-US" sz="2800" dirty="0" smtClean="0">
                <a:latin typeface="Times New Roman" panose="02020603050405020304" pitchFamily="18" charset="0"/>
              </a:rPr>
              <a:t>Fe</a:t>
            </a:r>
            <a:r>
              <a:rPr lang="en-US" sz="2800" baseline="30000" dirty="0" smtClean="0">
                <a:latin typeface="Times New Roman" panose="02020603050405020304" pitchFamily="18" charset="0"/>
              </a:rPr>
              <a:t>2</a:t>
            </a:r>
            <a:r>
              <a:rPr lang="en-US" sz="2800" baseline="30000" dirty="0">
                <a:latin typeface="Times New Roman" panose="02020603050405020304" pitchFamily="18" charset="0"/>
              </a:rPr>
              <a:t>+</a:t>
            </a:r>
            <a:r>
              <a:rPr lang="en-US" sz="2800" dirty="0">
                <a:latin typeface="Times New Roman" panose="02020603050405020304" pitchFamily="18" charset="0"/>
              </a:rPr>
              <a:t> + 2HCO</a:t>
            </a:r>
            <a:r>
              <a:rPr lang="en-US" sz="2800" baseline="-25000" dirty="0">
                <a:latin typeface="Times New Roman" panose="02020603050405020304" pitchFamily="18" charset="0"/>
              </a:rPr>
              <a:t>3</a:t>
            </a:r>
            <a:r>
              <a:rPr lang="en-US" sz="2800" baseline="30000" dirty="0">
                <a:latin typeface="Times New Roman" panose="02020603050405020304" pitchFamily="18" charset="0"/>
              </a:rPr>
              <a:t>-</a:t>
            </a:r>
            <a:endParaRPr lang="en-US" sz="2800" baseline="300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139700">
              <a:lnSpc>
                <a:spcPct val="150000"/>
              </a:lnSpc>
              <a:tabLst>
                <a:tab pos="5943600" algn="r"/>
              </a:tabLst>
            </a:pP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547254" y="704532"/>
            <a:ext cx="82526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Major inorganic minerals in coal are: quartz (SiO</a:t>
            </a:r>
            <a:r>
              <a:rPr lang="en-US" sz="2400" baseline="-25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), clay minerals (contain Al and (OH)), pyrite (Fe</a:t>
            </a:r>
            <a:r>
              <a:rPr lang="en-US" sz="2400" baseline="-25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S), calcite (CaCO</a:t>
            </a:r>
            <a:r>
              <a:rPr lang="en-US" sz="2400" baseline="-25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), siderite (FeCO</a:t>
            </a:r>
            <a:r>
              <a:rPr lang="en-US" sz="2400" baseline="-25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400050" y="64000"/>
            <a:ext cx="6137564" cy="463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  <a:tabLst>
                <a:tab pos="571500" algn="l"/>
              </a:tabLst>
            </a:pP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Appendix 7</a:t>
            </a:r>
            <a:r>
              <a:rPr lang="en-US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Major elements and minerals found in coal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929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745" y="612175"/>
            <a:ext cx="8617960" cy="514597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0050" y="64000"/>
            <a:ext cx="6137564" cy="463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  <a:tabLst>
                <a:tab pos="571500" algn="l"/>
              </a:tabLst>
            </a:pP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Appendix </a:t>
            </a:r>
            <a:r>
              <a:rPr lang="en-US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8. 2011 NLCD Land cover classes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90011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486" y="177198"/>
            <a:ext cx="7886700" cy="250003"/>
          </a:xfrm>
        </p:spPr>
        <p:txBody>
          <a:bodyPr>
            <a:normAutofit fontScale="90000"/>
          </a:bodyPr>
          <a:lstStyle/>
          <a:p>
            <a:r>
              <a:rPr lang="en-US" sz="2800" b="1" dirty="0" smtClean="0">
                <a:solidFill>
                  <a:srgbClr val="046A38"/>
                </a:solidFill>
              </a:rPr>
              <a:t>References</a:t>
            </a:r>
            <a:endParaRPr lang="en-US" sz="2800" b="1" dirty="0">
              <a:solidFill>
                <a:srgbClr val="046A38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038" y="502391"/>
            <a:ext cx="6487104" cy="5575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32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31486" y="177198"/>
            <a:ext cx="7886700" cy="250003"/>
          </a:xfrm>
        </p:spPr>
        <p:txBody>
          <a:bodyPr>
            <a:normAutofit fontScale="90000"/>
          </a:bodyPr>
          <a:lstStyle/>
          <a:p>
            <a:r>
              <a:rPr lang="en-US" sz="2800" b="1" dirty="0" smtClean="0">
                <a:solidFill>
                  <a:srgbClr val="046A38"/>
                </a:solidFill>
              </a:rPr>
              <a:t>References</a:t>
            </a:r>
            <a:endParaRPr lang="en-US" sz="2800" b="1" dirty="0">
              <a:solidFill>
                <a:srgbClr val="046A38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486" y="427201"/>
            <a:ext cx="6160653" cy="5871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240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31486" y="177198"/>
            <a:ext cx="7886700" cy="250003"/>
          </a:xfrm>
        </p:spPr>
        <p:txBody>
          <a:bodyPr>
            <a:normAutofit fontScale="90000"/>
          </a:bodyPr>
          <a:lstStyle/>
          <a:p>
            <a:r>
              <a:rPr lang="en-US" sz="2800" b="1" dirty="0" smtClean="0">
                <a:solidFill>
                  <a:srgbClr val="046A38"/>
                </a:solidFill>
              </a:rPr>
              <a:t>References</a:t>
            </a:r>
            <a:endParaRPr lang="en-US" sz="2800" b="1" dirty="0">
              <a:solidFill>
                <a:srgbClr val="046A38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486" y="427201"/>
            <a:ext cx="6249241" cy="5870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822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enquirer.com/editions/2000/10/21/fish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914" y="611661"/>
            <a:ext cx="3272022" cy="2473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84980" y="611661"/>
            <a:ext cx="509493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</a:t>
            </a:r>
            <a:r>
              <a:rPr lang="en-US" sz="2400" dirty="0" smtClean="0"/>
              <a:t>egative </a:t>
            </a:r>
            <a:r>
              <a:rPr lang="en-US" sz="2400" dirty="0"/>
              <a:t>influence on local ecologies, stream habitat </a:t>
            </a: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</a:t>
            </a:r>
            <a:r>
              <a:rPr lang="en-US" sz="2400" dirty="0" smtClean="0"/>
              <a:t>egative </a:t>
            </a:r>
            <a:r>
              <a:rPr lang="en-US" sz="2400" dirty="0"/>
              <a:t>impact on  </a:t>
            </a:r>
            <a:r>
              <a:rPr lang="en-US" sz="2400" dirty="0" smtClean="0"/>
              <a:t>hydrology </a:t>
            </a:r>
            <a:r>
              <a:rPr lang="en-US" sz="2400" dirty="0"/>
              <a:t>of a watershed </a:t>
            </a: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Changes </a:t>
            </a:r>
            <a:r>
              <a:rPr lang="en-US" sz="2400" dirty="0"/>
              <a:t>in pH, higher conductivity, and elevated dissolved </a:t>
            </a:r>
            <a:r>
              <a:rPr lang="en-US" sz="2400" dirty="0" smtClean="0"/>
              <a:t>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Valley fills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Forest loss</a:t>
            </a:r>
            <a:endParaRPr lang="en-US" sz="2400" dirty="0"/>
          </a:p>
          <a:p>
            <a:endParaRPr lang="en-US" sz="2400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7985" y="0"/>
            <a:ext cx="7886700" cy="535709"/>
          </a:xfrm>
        </p:spPr>
        <p:txBody>
          <a:bodyPr>
            <a:normAutofit/>
          </a:bodyPr>
          <a:lstStyle/>
          <a:p>
            <a:pPr algn="ctr"/>
            <a:r>
              <a:rPr lang="en-US" sz="3200" b="1" cap="none" dirty="0" smtClean="0">
                <a:solidFill>
                  <a:srgbClr val="046A38"/>
                </a:solidFill>
                <a:latin typeface="+mn-lt"/>
              </a:rPr>
              <a:t>How Coal Mining Affects Environment</a:t>
            </a:r>
            <a:endParaRPr lang="en-US" sz="3200" b="1" cap="none" dirty="0">
              <a:solidFill>
                <a:srgbClr val="046A38"/>
              </a:solidFill>
              <a:latin typeface="+mn-lt"/>
            </a:endParaRPr>
          </a:p>
        </p:txBody>
      </p:sp>
      <p:pic>
        <p:nvPicPr>
          <p:cNvPr id="11" name="Picture 10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037" y="3288145"/>
            <a:ext cx="2333088" cy="2653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9315" y="3174262"/>
            <a:ext cx="2223981" cy="2767622"/>
          </a:xfrm>
          <a:prstGeom prst="rect">
            <a:avLst/>
          </a:prstGeom>
        </p:spPr>
      </p:pic>
      <p:pic>
        <p:nvPicPr>
          <p:cNvPr id="8" name="Picture 2" descr="Image result for coal mine valley fill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76" y="3682206"/>
            <a:ext cx="1545297" cy="215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2276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820" y="640135"/>
            <a:ext cx="5548253" cy="2331092"/>
          </a:xfrm>
        </p:spPr>
        <p:txBody>
          <a:bodyPr>
            <a:noAutofit/>
          </a:bodyPr>
          <a:lstStyle/>
          <a:p>
            <a:pPr marL="411480" indent="-342900" algn="just">
              <a:lnSpc>
                <a:spcPct val="100000"/>
              </a:lnSpc>
            </a:pPr>
            <a:r>
              <a:rPr lang="en-US" sz="1800" dirty="0"/>
              <a:t>M</a:t>
            </a:r>
            <a:r>
              <a:rPr lang="en-US" sz="1800" dirty="0" smtClean="0"/>
              <a:t>ining percentage </a:t>
            </a:r>
            <a:r>
              <a:rPr lang="en-US" sz="1800" dirty="0"/>
              <a:t>is inversely related to local ecology health </a:t>
            </a:r>
            <a:r>
              <a:rPr lang="en-US" sz="1800" dirty="0" smtClean="0"/>
              <a:t>and water quality, </a:t>
            </a:r>
          </a:p>
          <a:p>
            <a:pPr marL="868680" lvl="1" indent="-342900" algn="just">
              <a:lnSpc>
                <a:spcPct val="100000"/>
              </a:lnSpc>
            </a:pPr>
            <a:r>
              <a:rPr lang="en-US" sz="1800" dirty="0" smtClean="0"/>
              <a:t>However, </a:t>
            </a:r>
            <a:r>
              <a:rPr lang="en-US" sz="1800" dirty="0"/>
              <a:t>some of the reclaimed lands turn to reclaimed forest after </a:t>
            </a:r>
            <a:r>
              <a:rPr lang="en-US" sz="1800" dirty="0" smtClean="0"/>
              <a:t>several years of </a:t>
            </a:r>
            <a:r>
              <a:rPr lang="en-US" sz="1800" dirty="0"/>
              <a:t>reclamation. </a:t>
            </a:r>
            <a:endParaRPr lang="en-US" sz="1800" dirty="0" smtClean="0"/>
          </a:p>
          <a:p>
            <a:pPr marL="411480" indent="-342900" algn="just">
              <a:lnSpc>
                <a:spcPct val="100000"/>
              </a:lnSpc>
            </a:pPr>
            <a:r>
              <a:rPr lang="en-US" sz="1800" dirty="0" smtClean="0"/>
              <a:t>Influence </a:t>
            </a:r>
            <a:r>
              <a:rPr lang="en-US" sz="1800" dirty="0"/>
              <a:t>of reclaimed forests </a:t>
            </a:r>
            <a:r>
              <a:rPr lang="en-US" sz="1800" dirty="0" smtClean="0"/>
              <a:t>to water quality has </a:t>
            </a:r>
            <a:r>
              <a:rPr lang="en-US" sz="1800" dirty="0"/>
              <a:t>not been studied</a:t>
            </a:r>
            <a:r>
              <a:rPr lang="en-US" sz="1800" dirty="0" smtClean="0"/>
              <a:t>. 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25581" y="55680"/>
            <a:ext cx="7772400" cy="501217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b="1" cap="none" dirty="0" smtClean="0">
                <a:solidFill>
                  <a:srgbClr val="046A38"/>
                </a:solidFill>
                <a:latin typeface="+mn-lt"/>
              </a:rPr>
              <a:t>Research Problem </a:t>
            </a:r>
            <a:endParaRPr lang="en-US" sz="2800" b="1" cap="none" dirty="0">
              <a:solidFill>
                <a:srgbClr val="046A38"/>
              </a:solidFill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173" t="34" r="-288" b="-1"/>
          <a:stretch/>
        </p:blipFill>
        <p:spPr>
          <a:xfrm>
            <a:off x="686291" y="3240218"/>
            <a:ext cx="5003533" cy="2782629"/>
          </a:xfrm>
          <a:prstGeom prst="rect">
            <a:avLst/>
          </a:prstGeom>
        </p:spPr>
      </p:pic>
      <p:sp>
        <p:nvSpPr>
          <p:cNvPr id="2" name="Down Arrow 1"/>
          <p:cNvSpPr/>
          <p:nvPr/>
        </p:nvSpPr>
        <p:spPr>
          <a:xfrm rot="2552973">
            <a:off x="4292659" y="3369785"/>
            <a:ext cx="344666" cy="616454"/>
          </a:xfrm>
          <a:prstGeom prst="downArrow">
            <a:avLst>
              <a:gd name="adj1" fmla="val 35185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436764" y="3417645"/>
            <a:ext cx="1330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Exit Point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2548915"/>
              </p:ext>
            </p:extLst>
          </p:nvPr>
        </p:nvGraphicFramePr>
        <p:xfrm>
          <a:off x="630649" y="5712022"/>
          <a:ext cx="3128103" cy="4419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18355">
                  <a:extLst>
                    <a:ext uri="{9D8B030D-6E8A-4147-A177-3AD203B41FA5}">
                      <a16:colId xmlns:a16="http://schemas.microsoft.com/office/drawing/2014/main" val="4221501461"/>
                    </a:ext>
                  </a:extLst>
                </a:gridCol>
                <a:gridCol w="1029094">
                  <a:extLst>
                    <a:ext uri="{9D8B030D-6E8A-4147-A177-3AD203B41FA5}">
                      <a16:colId xmlns:a16="http://schemas.microsoft.com/office/drawing/2014/main" val="1748905381"/>
                    </a:ext>
                  </a:extLst>
                </a:gridCol>
                <a:gridCol w="1080654">
                  <a:extLst>
                    <a:ext uri="{9D8B030D-6E8A-4147-A177-3AD203B41FA5}">
                      <a16:colId xmlns:a16="http://schemas.microsoft.com/office/drawing/2014/main" val="1013158155"/>
                    </a:ext>
                  </a:extLst>
                </a:gridCol>
              </a:tblGrid>
              <a:tr h="1676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 smtClean="0">
                          <a:effectLst/>
                        </a:rPr>
                        <a:t>Mined  </a:t>
                      </a:r>
                      <a:r>
                        <a:rPr lang="en-US" sz="1400" b="1" u="none" strike="noStrike" dirty="0">
                          <a:effectLst/>
                        </a:rPr>
                        <a:t>(%)</a:t>
                      </a:r>
                      <a:endParaRPr lang="en-US" sz="1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F9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 smtClean="0">
                          <a:effectLst/>
                        </a:rPr>
                        <a:t>Mined-RF (%)</a:t>
                      </a:r>
                      <a:endParaRPr lang="en-US" sz="1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F9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 smtClean="0">
                          <a:effectLst/>
                        </a:rPr>
                        <a:t>Rec</a:t>
                      </a:r>
                      <a:r>
                        <a:rPr lang="en-US" sz="1400" b="1" u="none" strike="noStrike" dirty="0">
                          <a:effectLst/>
                        </a:rPr>
                        <a:t>. Age</a:t>
                      </a:r>
                      <a:endParaRPr lang="en-US" sz="1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F9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6740383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 smtClean="0">
                          <a:effectLst/>
                        </a:rPr>
                        <a:t>40</a:t>
                      </a:r>
                      <a:endParaRPr lang="en-US" sz="1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F9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 smtClean="0">
                          <a:effectLst/>
                        </a:rPr>
                        <a:t>28</a:t>
                      </a:r>
                      <a:endParaRPr lang="en-US" sz="1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F9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 smtClean="0">
                          <a:effectLst/>
                        </a:rPr>
                        <a:t>16</a:t>
                      </a:r>
                      <a:r>
                        <a:rPr lang="en-US" sz="1400" b="1" u="none" strike="noStrike" baseline="0" dirty="0" smtClean="0">
                          <a:effectLst/>
                        </a:rPr>
                        <a:t> year</a:t>
                      </a:r>
                      <a:endParaRPr lang="en-US" sz="1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F9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607183"/>
                  </a:ext>
                </a:extLst>
              </a:tr>
            </a:tbl>
          </a:graphicData>
        </a:graphic>
      </p:graphicFrame>
      <p:grpSp>
        <p:nvGrpSpPr>
          <p:cNvPr id="13" name="Group 12"/>
          <p:cNvGrpSpPr/>
          <p:nvPr/>
        </p:nvGrpSpPr>
        <p:grpSpPr>
          <a:xfrm>
            <a:off x="6019984" y="443346"/>
            <a:ext cx="3121931" cy="2796872"/>
            <a:chOff x="6396065" y="603993"/>
            <a:chExt cx="2078181" cy="2230332"/>
          </a:xfrm>
        </p:grpSpPr>
        <p:pic>
          <p:nvPicPr>
            <p:cNvPr id="8" name="Picture 7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6396065" y="603993"/>
              <a:ext cx="2078181" cy="2230332"/>
            </a:xfrm>
            <a:prstGeom prst="rect">
              <a:avLst/>
            </a:prstGeom>
            <a:ln>
              <a:noFill/>
            </a:ln>
          </p:spPr>
        </p:pic>
        <p:sp>
          <p:nvSpPr>
            <p:cNvPr id="9" name="Rectangle 8"/>
            <p:cNvSpPr/>
            <p:nvPr/>
          </p:nvSpPr>
          <p:spPr>
            <a:xfrm>
              <a:off x="6418555" y="616041"/>
              <a:ext cx="805999" cy="8461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019984" y="3255326"/>
            <a:ext cx="3105634" cy="2930657"/>
            <a:chOff x="5915774" y="3682179"/>
            <a:chExt cx="2078181" cy="2340668"/>
          </a:xfrm>
        </p:grpSpPr>
        <p:pic>
          <p:nvPicPr>
            <p:cNvPr id="7" name="Picture 6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5915774" y="3682179"/>
              <a:ext cx="2078181" cy="2340668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5934129" y="3692660"/>
              <a:ext cx="856414" cy="8461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6019985" y="458454"/>
            <a:ext cx="309755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Adjusted Mining Percentage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019984" y="3240218"/>
            <a:ext cx="312040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Cumulative Mining Percentage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624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96139" y="247586"/>
            <a:ext cx="8032173" cy="612621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b="1" cap="none" dirty="0" smtClean="0">
                <a:solidFill>
                  <a:srgbClr val="046A38"/>
                </a:solidFill>
                <a:latin typeface="+mn-lt"/>
              </a:rPr>
              <a:t>Objectives</a:t>
            </a:r>
            <a:endParaRPr lang="en-US" sz="2800" b="1" dirty="0">
              <a:solidFill>
                <a:srgbClr val="046A38"/>
              </a:solidFill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6139" y="737332"/>
            <a:ext cx="8653897" cy="340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tabLst>
                <a:tab pos="57150" algn="l"/>
                <a:tab pos="228600" algn="l"/>
              </a:tabLst>
            </a:pPr>
            <a:r>
              <a:rPr lang="en-US" sz="2800" b="1" dirty="0">
                <a:ea typeface="Calibri" panose="020F0502020204030204" pitchFamily="34" charset="0"/>
                <a:cs typeface="Times New Roman" panose="02020603050405020304" pitchFamily="18" charset="0"/>
              </a:rPr>
              <a:t>Identify the correlation between mined </a:t>
            </a:r>
            <a:r>
              <a:rPr lang="en-US" sz="28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areas, </a:t>
            </a:r>
            <a:r>
              <a:rPr lang="en-US" sz="2800" b="1" dirty="0">
                <a:ea typeface="Calibri" panose="020F0502020204030204" pitchFamily="34" charset="0"/>
                <a:cs typeface="Times New Roman" panose="02020603050405020304" pitchFamily="18" charset="0"/>
              </a:rPr>
              <a:t>reclamation age, and w</a:t>
            </a:r>
            <a:r>
              <a:rPr lang="en-US" sz="28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ater </a:t>
            </a:r>
            <a:r>
              <a:rPr lang="en-US" sz="2800" b="1" dirty="0">
                <a:ea typeface="Calibri" panose="020F0502020204030204" pitchFamily="34" charset="0"/>
                <a:cs typeface="Times New Roman" panose="02020603050405020304" pitchFamily="18" charset="0"/>
              </a:rPr>
              <a:t>q</a:t>
            </a:r>
            <a:r>
              <a:rPr lang="en-US" sz="28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uality parameters </a:t>
            </a:r>
            <a:r>
              <a:rPr lang="en-US" sz="2800" b="1" dirty="0">
                <a:ea typeface="Calibri" panose="020F0502020204030204" pitchFamily="34" charset="0"/>
                <a:cs typeface="Times New Roman" panose="02020603050405020304" pitchFamily="18" charset="0"/>
              </a:rPr>
              <a:t>in watersheds mined between 1986-2017;</a:t>
            </a:r>
            <a:endParaRPr lang="en-US" sz="24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tabLst>
                <a:tab pos="57150" algn="l"/>
                <a:tab pos="228600" algn="l"/>
              </a:tabLst>
            </a:pPr>
            <a:r>
              <a:rPr lang="en-US" sz="2800" b="1" dirty="0">
                <a:ea typeface="Calibri" panose="020F0502020204030204" pitchFamily="34" charset="0"/>
                <a:cs typeface="Times New Roman" panose="02020603050405020304" pitchFamily="18" charset="0"/>
              </a:rPr>
              <a:t>Investigate the effects of reclaimed forest and reclaimed woods to CMRWQ in </a:t>
            </a:r>
            <a:r>
              <a:rPr lang="en-US" sz="28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watersheds;</a:t>
            </a:r>
            <a:endParaRPr lang="en-US" sz="24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096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1610" y="80674"/>
            <a:ext cx="2474340" cy="519689"/>
          </a:xfrm>
        </p:spPr>
        <p:txBody>
          <a:bodyPr>
            <a:noAutofit/>
          </a:bodyPr>
          <a:lstStyle/>
          <a:p>
            <a:r>
              <a:rPr lang="en-US" sz="3200" b="1" cap="none" dirty="0" smtClean="0">
                <a:solidFill>
                  <a:srgbClr val="046A38"/>
                </a:solidFill>
                <a:latin typeface="+mn-lt"/>
              </a:rPr>
              <a:t>Methodology</a:t>
            </a:r>
            <a:endParaRPr lang="en-US" sz="3200" b="1" dirty="0">
              <a:solidFill>
                <a:srgbClr val="046A38"/>
              </a:solidFill>
              <a:latin typeface="+mn-lt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48792" y="1800911"/>
            <a:ext cx="4878990" cy="678963"/>
          </a:xfrm>
          <a:prstGeom prst="round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NDVI Maps and Vegetation Classification (Barren, Grass,  Rec. Woods, Rec. Forest, Unmined)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832115" y="1785358"/>
            <a:ext cx="2844800" cy="526862"/>
          </a:xfrm>
          <a:prstGeom prst="round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Water Sampling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Snip Diagonal Corner Rectangle 5"/>
          <p:cNvSpPr/>
          <p:nvPr/>
        </p:nvSpPr>
        <p:spPr>
          <a:xfrm>
            <a:off x="316350" y="2972687"/>
            <a:ext cx="3478491" cy="833130"/>
          </a:xfrm>
          <a:prstGeom prst="snip2Diag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Mining Percentage (%)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Vegetation Cover Change (%)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Reclamation Age (years)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Snip Diagonal Corner Rectangle 6"/>
          <p:cNvSpPr/>
          <p:nvPr/>
        </p:nvSpPr>
        <p:spPr>
          <a:xfrm>
            <a:off x="5963158" y="3011019"/>
            <a:ext cx="2817091" cy="647053"/>
          </a:xfrm>
          <a:prstGeom prst="snip2Diag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Conductivity, Alkalinity, pH, SO</a:t>
            </a:r>
            <a:r>
              <a:rPr lang="en-US" baseline="-25000" dirty="0" smtClean="0">
                <a:solidFill>
                  <a:schemeClr val="tx1"/>
                </a:solidFill>
              </a:rPr>
              <a:t>4</a:t>
            </a:r>
            <a:r>
              <a:rPr lang="en-US" dirty="0" smtClean="0">
                <a:solidFill>
                  <a:schemeClr val="tx1"/>
                </a:solidFill>
              </a:rPr>
              <a:t>, Mg, Ca, Al, Fe, </a:t>
            </a:r>
            <a:r>
              <a:rPr lang="en-US" dirty="0" err="1" smtClean="0">
                <a:solidFill>
                  <a:schemeClr val="tx1"/>
                </a:solidFill>
              </a:rPr>
              <a:t>Mn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72296" y="703567"/>
            <a:ext cx="5599408" cy="481517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Defining Research Area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6772424" y="1306251"/>
            <a:ext cx="484632" cy="431800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>
            <a:off x="6786279" y="2402255"/>
            <a:ext cx="484632" cy="431800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/>
          <p:cNvSpPr/>
          <p:nvPr/>
        </p:nvSpPr>
        <p:spPr>
          <a:xfrm>
            <a:off x="2375695" y="2540887"/>
            <a:ext cx="484632" cy="431800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Snip Same Side Corner Rectangle 14"/>
          <p:cNvSpPr/>
          <p:nvPr/>
        </p:nvSpPr>
        <p:spPr>
          <a:xfrm>
            <a:off x="1242287" y="4226158"/>
            <a:ext cx="6682512" cy="1146897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Correlation Analyses</a:t>
            </a:r>
          </a:p>
          <a:p>
            <a:pPr algn="ctr"/>
            <a:r>
              <a:rPr lang="en-US" dirty="0" smtClean="0"/>
              <a:t>Mining Percentage (%) – Water Quality Parameters</a:t>
            </a:r>
          </a:p>
          <a:p>
            <a:pPr algn="ctr"/>
            <a:r>
              <a:rPr lang="en-US" dirty="0" smtClean="0"/>
              <a:t>Vegetation Cover Change (%) </a:t>
            </a:r>
            <a:r>
              <a:rPr lang="en-US" dirty="0"/>
              <a:t>– Water </a:t>
            </a:r>
            <a:r>
              <a:rPr lang="en-US" dirty="0" smtClean="0"/>
              <a:t>Quality Parameters</a:t>
            </a:r>
          </a:p>
          <a:p>
            <a:pPr algn="ctr"/>
            <a:r>
              <a:rPr lang="en-US" dirty="0" smtClean="0"/>
              <a:t>Reclamation Age (years)  – Reclaimed Forest Percentage</a:t>
            </a:r>
            <a:endParaRPr lang="en-US" dirty="0"/>
          </a:p>
        </p:txBody>
      </p:sp>
      <p:sp>
        <p:nvSpPr>
          <p:cNvPr id="16" name="Down Arrow 15"/>
          <p:cNvSpPr/>
          <p:nvPr/>
        </p:nvSpPr>
        <p:spPr>
          <a:xfrm rot="19733258">
            <a:off x="2394661" y="3829777"/>
            <a:ext cx="484632" cy="431800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/>
          <p:cNvSpPr/>
          <p:nvPr/>
        </p:nvSpPr>
        <p:spPr>
          <a:xfrm rot="1897812">
            <a:off x="6772424" y="3744322"/>
            <a:ext cx="484632" cy="431800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nip Same Side Corner Rectangle 17"/>
          <p:cNvSpPr/>
          <p:nvPr/>
        </p:nvSpPr>
        <p:spPr>
          <a:xfrm>
            <a:off x="1242287" y="5719755"/>
            <a:ext cx="6682512" cy="488547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Regression Model </a:t>
            </a:r>
            <a:endParaRPr lang="en-US" dirty="0"/>
          </a:p>
        </p:txBody>
      </p:sp>
      <p:sp>
        <p:nvSpPr>
          <p:cNvPr id="19" name="Down Arrow 18"/>
          <p:cNvSpPr/>
          <p:nvPr/>
        </p:nvSpPr>
        <p:spPr>
          <a:xfrm>
            <a:off x="4430763" y="5373055"/>
            <a:ext cx="484632" cy="353632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own Arrow 20"/>
          <p:cNvSpPr/>
          <p:nvPr/>
        </p:nvSpPr>
        <p:spPr>
          <a:xfrm>
            <a:off x="2375695" y="1314526"/>
            <a:ext cx="484632" cy="431800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97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" y="156479"/>
            <a:ext cx="9144000" cy="653617"/>
          </a:xfrm>
        </p:spPr>
        <p:txBody>
          <a:bodyPr>
            <a:noAutofit/>
          </a:bodyPr>
          <a:lstStyle/>
          <a:p>
            <a:pPr algn="ctr"/>
            <a:r>
              <a:rPr lang="en-US" sz="2800" b="1" cap="none" dirty="0" smtClean="0">
                <a:latin typeface="+mn-lt"/>
              </a:rPr>
              <a:t>Research Area and </a:t>
            </a:r>
            <a:r>
              <a:rPr lang="en-US" sz="2800" b="1" dirty="0" smtClean="0">
                <a:latin typeface="+mn-lt"/>
              </a:rPr>
              <a:t>Kentucky </a:t>
            </a:r>
            <a:r>
              <a:rPr lang="en-US" sz="2800" b="1" cap="none" dirty="0" smtClean="0">
                <a:latin typeface="+mn-lt"/>
              </a:rPr>
              <a:t>Coal Reserve Map</a:t>
            </a:r>
            <a:endParaRPr lang="en-US" sz="2800" b="1" cap="none" dirty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0991" y="3445667"/>
            <a:ext cx="46040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Research Area Characteristics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Developed= 5%, Agriculture= 1.5%, Grass/Pasture=15.5%, Forest/Woods=76%, Barren=3.5% (2011 NLCD)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1768 km</a:t>
            </a:r>
            <a:r>
              <a:rPr lang="en-US" baseline="30000" dirty="0" smtClean="0"/>
              <a:t>2 </a:t>
            </a:r>
            <a:r>
              <a:rPr lang="en-US" dirty="0" smtClean="0"/>
              <a:t>(683 </a:t>
            </a:r>
            <a:r>
              <a:rPr lang="en-US" dirty="0" err="1" smtClean="0"/>
              <a:t>sq</a:t>
            </a:r>
            <a:r>
              <a:rPr lang="en-US" dirty="0" smtClean="0"/>
              <a:t>-mi)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Minimal underground </a:t>
            </a:r>
            <a:r>
              <a:rPr lang="en-US" dirty="0"/>
              <a:t>m</a:t>
            </a:r>
            <a:r>
              <a:rPr lang="en-US" dirty="0" smtClean="0"/>
              <a:t>ining (KDMP)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Variety in mining </a:t>
            </a:r>
            <a:r>
              <a:rPr lang="en-US" dirty="0"/>
              <a:t>e</a:t>
            </a:r>
            <a:r>
              <a:rPr lang="en-US" dirty="0" smtClean="0"/>
              <a:t>xtent and reclamation </a:t>
            </a:r>
            <a:r>
              <a:rPr lang="en-US" dirty="0"/>
              <a:t>a</a:t>
            </a:r>
            <a:r>
              <a:rPr lang="en-US" dirty="0" smtClean="0"/>
              <a:t>ge (Landsat 5,7,8)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55"/>
          <a:stretch/>
        </p:blipFill>
        <p:spPr>
          <a:xfrm>
            <a:off x="177563" y="729671"/>
            <a:ext cx="4835611" cy="28078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532" y="628072"/>
            <a:ext cx="4268796" cy="5524324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4174836" y="1681019"/>
            <a:ext cx="1490024" cy="45257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099256" y="2408151"/>
            <a:ext cx="1201864" cy="1396812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362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438708" y="-11941"/>
            <a:ext cx="821074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42900" algn="l"/>
              </a:tabLst>
            </a:pP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046A38"/>
                </a:solidFill>
                <a:effectLst/>
                <a:latin typeface="+mn-lt"/>
                <a:cs typeface="Times New Roman" panose="02020603050405020304" pitchFamily="18" charset="0"/>
              </a:rPr>
              <a:t>Vegetation Cover Change Analysis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42900" algn="l"/>
              </a:tabLst>
            </a:pP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rgbClr val="046A38"/>
              </a:solidFill>
              <a:effectLst/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7036" y="3725901"/>
            <a:ext cx="228074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/>
              <a:t>Landsat </a:t>
            </a:r>
          </a:p>
          <a:p>
            <a:r>
              <a:rPr lang="en-US" sz="1400" b="1" dirty="0" smtClean="0"/>
              <a:t>1986, 1990</a:t>
            </a:r>
            <a:r>
              <a:rPr lang="en-US" sz="1400" b="1" dirty="0"/>
              <a:t>, 1994, 1999, 2002, 2006, 2010, 2014 and </a:t>
            </a:r>
            <a:r>
              <a:rPr lang="en-US" sz="1400" b="1" dirty="0" smtClean="0"/>
              <a:t>2017</a:t>
            </a:r>
          </a:p>
          <a:p>
            <a:r>
              <a:rPr lang="en-US" sz="14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RGB, NIR</a:t>
            </a:r>
            <a:endParaRPr lang="en-US" sz="14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69827" y="3676837"/>
            <a:ext cx="228074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/>
              <a:t>NDVI</a:t>
            </a:r>
          </a:p>
          <a:p>
            <a:r>
              <a:rPr lang="en-US" sz="1400" b="1" dirty="0" smtClean="0"/>
              <a:t>1986, 1990</a:t>
            </a:r>
            <a:r>
              <a:rPr lang="en-US" sz="1400" b="1" dirty="0"/>
              <a:t>, 1994, 1999, 2002, 2006, 2010, 2014 and </a:t>
            </a:r>
            <a:r>
              <a:rPr lang="en-US" sz="1400" b="1" dirty="0" smtClean="0"/>
              <a:t>2017</a:t>
            </a:r>
          </a:p>
          <a:p>
            <a:endParaRPr lang="en-US" sz="14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85641" y="3771464"/>
            <a:ext cx="2438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/>
              <a:t>Reclassification</a:t>
            </a:r>
          </a:p>
          <a:p>
            <a:r>
              <a:rPr lang="en-US" sz="1400" b="1" dirty="0" smtClean="0"/>
              <a:t>1986, 1990</a:t>
            </a:r>
            <a:r>
              <a:rPr lang="en-US" sz="1400" b="1" dirty="0"/>
              <a:t>, 1994, 1999, 2002, 2006, 2010, 2014 and </a:t>
            </a:r>
            <a:r>
              <a:rPr lang="en-US" sz="1400" b="1" dirty="0" smtClean="0"/>
              <a:t>2017</a:t>
            </a:r>
          </a:p>
          <a:p>
            <a:r>
              <a:rPr lang="en-US" sz="14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Barren, Grass, Woods, Forest</a:t>
            </a:r>
            <a:endParaRPr lang="en-US" sz="14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Image result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707" y="4406246"/>
            <a:ext cx="1831593" cy="67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71721" y="568301"/>
            <a:ext cx="2756090" cy="2988037"/>
            <a:chOff x="4276925" y="4484794"/>
            <a:chExt cx="3045282" cy="341614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 l="5928"/>
            <a:stretch/>
          </p:blipFill>
          <p:spPr>
            <a:xfrm>
              <a:off x="4276925" y="4484794"/>
              <a:ext cx="2364510" cy="2711663"/>
            </a:xfrm>
            <a:prstGeom prst="rect">
              <a:avLst/>
            </a:prstGeom>
            <a:ln>
              <a:solidFill>
                <a:srgbClr val="0070C0"/>
              </a:solidFill>
            </a:ln>
            <a:scene3d>
              <a:camera prst="orthographicFront">
                <a:rot lat="0" lon="0" rev="0"/>
              </a:camera>
              <a:lightRig rig="threePt" dir="t"/>
            </a:scene3d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 l="5928"/>
            <a:stretch/>
          </p:blipFill>
          <p:spPr>
            <a:xfrm>
              <a:off x="4367326" y="4562717"/>
              <a:ext cx="2364510" cy="2711664"/>
            </a:xfrm>
            <a:prstGeom prst="rect">
              <a:avLst/>
            </a:prstGeom>
            <a:ln>
              <a:solidFill>
                <a:srgbClr val="0070C0"/>
              </a:solidFill>
            </a:ln>
            <a:scene3d>
              <a:camera prst="orthographicFront">
                <a:rot lat="0" lon="0" rev="0"/>
              </a:camera>
              <a:lightRig rig="threePt" dir="t"/>
            </a:scene3d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 l="5928"/>
            <a:stretch/>
          </p:blipFill>
          <p:spPr>
            <a:xfrm>
              <a:off x="4456732" y="4640325"/>
              <a:ext cx="2364510" cy="2711664"/>
            </a:xfrm>
            <a:prstGeom prst="rect">
              <a:avLst/>
            </a:prstGeom>
            <a:ln>
              <a:solidFill>
                <a:srgbClr val="0070C0"/>
              </a:solidFill>
            </a:ln>
            <a:scene3d>
              <a:camera prst="orthographicFront">
                <a:rot lat="0" lon="0" rev="0"/>
              </a:camera>
              <a:lightRig rig="threePt" dir="t"/>
            </a:scene3d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 l="5928"/>
            <a:stretch/>
          </p:blipFill>
          <p:spPr>
            <a:xfrm>
              <a:off x="4549130" y="4757140"/>
              <a:ext cx="2364510" cy="2711664"/>
            </a:xfrm>
            <a:prstGeom prst="rect">
              <a:avLst/>
            </a:prstGeom>
            <a:ln>
              <a:solidFill>
                <a:srgbClr val="0070C0"/>
              </a:solidFill>
            </a:ln>
            <a:scene3d>
              <a:camera prst="orthographicFront">
                <a:rot lat="0" lon="0" rev="0"/>
              </a:camera>
              <a:lightRig rig="threePt" dir="t"/>
            </a:scene3d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 l="5928"/>
            <a:stretch/>
          </p:blipFill>
          <p:spPr>
            <a:xfrm>
              <a:off x="4630552" y="4880606"/>
              <a:ext cx="2364510" cy="2711664"/>
            </a:xfrm>
            <a:prstGeom prst="rect">
              <a:avLst/>
            </a:prstGeom>
            <a:ln>
              <a:solidFill>
                <a:srgbClr val="0070C0"/>
              </a:solidFill>
            </a:ln>
            <a:scene3d>
              <a:camera prst="orthographicFront">
                <a:rot lat="0" lon="0" rev="0"/>
              </a:camera>
              <a:lightRig rig="threePt" dir="t"/>
            </a:scene3d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 l="5928"/>
            <a:stretch/>
          </p:blipFill>
          <p:spPr>
            <a:xfrm>
              <a:off x="4719540" y="4983941"/>
              <a:ext cx="2364510" cy="2711664"/>
            </a:xfrm>
            <a:prstGeom prst="rect">
              <a:avLst/>
            </a:prstGeom>
            <a:ln>
              <a:solidFill>
                <a:srgbClr val="0070C0"/>
              </a:solidFill>
            </a:ln>
            <a:scene3d>
              <a:camera prst="orthographicFront">
                <a:rot lat="0" lon="0" rev="0"/>
              </a:camera>
              <a:lightRig rig="threePt" dir="t"/>
            </a:scene3d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 l="5928"/>
            <a:stretch/>
          </p:blipFill>
          <p:spPr>
            <a:xfrm>
              <a:off x="4826000" y="5088778"/>
              <a:ext cx="2364510" cy="2711664"/>
            </a:xfrm>
            <a:prstGeom prst="rect">
              <a:avLst/>
            </a:prstGeom>
            <a:ln>
              <a:solidFill>
                <a:srgbClr val="0070C0"/>
              </a:solidFill>
            </a:ln>
            <a:scene3d>
              <a:camera prst="orthographicFront">
                <a:rot lat="0" lon="0" rev="0"/>
              </a:camera>
              <a:lightRig rig="threePt" dir="t"/>
            </a:scene3d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 l="5928"/>
            <a:stretch/>
          </p:blipFill>
          <p:spPr>
            <a:xfrm>
              <a:off x="4957697" y="5189278"/>
              <a:ext cx="2364510" cy="2711665"/>
            </a:xfrm>
            <a:prstGeom prst="rect">
              <a:avLst/>
            </a:prstGeom>
            <a:ln>
              <a:solidFill>
                <a:srgbClr val="0070C0"/>
              </a:solidFill>
            </a:ln>
            <a:scene3d>
              <a:camera prst="orthographicFront">
                <a:rot lat="0" lon="0" rev="0"/>
              </a:camera>
              <a:lightRig rig="threePt" dir="t"/>
            </a:scene3d>
          </p:spPr>
        </p:pic>
      </p:grpSp>
      <p:grpSp>
        <p:nvGrpSpPr>
          <p:cNvPr id="8" name="Group 7"/>
          <p:cNvGrpSpPr/>
          <p:nvPr/>
        </p:nvGrpSpPr>
        <p:grpSpPr>
          <a:xfrm>
            <a:off x="2990245" y="642374"/>
            <a:ext cx="2952584" cy="2981730"/>
            <a:chOff x="4508067" y="3438457"/>
            <a:chExt cx="3154193" cy="307930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508067" y="3438457"/>
              <a:ext cx="2445218" cy="2383202"/>
            </a:xfrm>
            <a:prstGeom prst="rect">
              <a:avLst/>
            </a:prstGeom>
            <a:ln w="9525">
              <a:solidFill>
                <a:srgbClr val="0070C0"/>
              </a:solidFill>
            </a:ln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610245" y="3543731"/>
              <a:ext cx="2445218" cy="2383202"/>
            </a:xfrm>
            <a:prstGeom prst="rect">
              <a:avLst/>
            </a:prstGeom>
            <a:ln w="9525">
              <a:solidFill>
                <a:srgbClr val="0070C0"/>
              </a:solidFill>
            </a:ln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12423" y="3628265"/>
              <a:ext cx="2445218" cy="2383202"/>
            </a:xfrm>
            <a:prstGeom prst="rect">
              <a:avLst/>
            </a:prstGeom>
            <a:ln w="9525">
              <a:solidFill>
                <a:srgbClr val="0070C0"/>
              </a:solidFill>
            </a:ln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803632" y="3720474"/>
              <a:ext cx="2445218" cy="2383202"/>
            </a:xfrm>
            <a:prstGeom prst="rect">
              <a:avLst/>
            </a:prstGeom>
            <a:ln w="9525">
              <a:solidFill>
                <a:srgbClr val="0070C0"/>
              </a:solidFill>
            </a:ln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917152" y="3820042"/>
              <a:ext cx="2445218" cy="2383202"/>
            </a:xfrm>
            <a:prstGeom prst="rect">
              <a:avLst/>
            </a:prstGeom>
            <a:ln w="9525">
              <a:solidFill>
                <a:srgbClr val="0070C0"/>
              </a:solidFill>
            </a:ln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24336" y="3940666"/>
              <a:ext cx="2445218" cy="2383202"/>
            </a:xfrm>
            <a:prstGeom prst="rect">
              <a:avLst/>
            </a:prstGeom>
            <a:ln w="9525">
              <a:solidFill>
                <a:srgbClr val="0070C0"/>
              </a:solidFill>
            </a:ln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116593" y="4042153"/>
              <a:ext cx="2445218" cy="2383202"/>
            </a:xfrm>
            <a:prstGeom prst="rect">
              <a:avLst/>
            </a:prstGeom>
            <a:ln w="9525">
              <a:solidFill>
                <a:srgbClr val="0070C0"/>
              </a:solidFill>
            </a:ln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217042" y="4134557"/>
              <a:ext cx="2445218" cy="2383202"/>
            </a:xfrm>
            <a:prstGeom prst="rect">
              <a:avLst/>
            </a:prstGeom>
            <a:ln w="9525">
              <a:solidFill>
                <a:srgbClr val="0070C0"/>
              </a:solidFill>
            </a:ln>
          </p:spPr>
        </p:pic>
      </p:grpSp>
      <p:grpSp>
        <p:nvGrpSpPr>
          <p:cNvPr id="9" name="Group 8"/>
          <p:cNvGrpSpPr/>
          <p:nvPr/>
        </p:nvGrpSpPr>
        <p:grpSpPr>
          <a:xfrm>
            <a:off x="6087392" y="682054"/>
            <a:ext cx="3027894" cy="3017520"/>
            <a:chOff x="4784165" y="4028036"/>
            <a:chExt cx="3451827" cy="352096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84165" y="4028036"/>
              <a:ext cx="2622485" cy="2796118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82616" y="4117323"/>
              <a:ext cx="2622485" cy="2796118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96916" y="4222847"/>
              <a:ext cx="2622485" cy="2796118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17911" y="4310867"/>
              <a:ext cx="2622485" cy="2796118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28477" y="4427303"/>
              <a:ext cx="2622485" cy="2796118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56404" y="4527725"/>
              <a:ext cx="2622485" cy="2796118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77629" y="4628147"/>
              <a:ext cx="2622485" cy="2796118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13507" y="4752886"/>
              <a:ext cx="2622485" cy="2796118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</p:pic>
      </p:grpSp>
      <p:graphicFrame>
        <p:nvGraphicFramePr>
          <p:cNvPr id="2048" name="Table 20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2086377"/>
              </p:ext>
            </p:extLst>
          </p:nvPr>
        </p:nvGraphicFramePr>
        <p:xfrm>
          <a:off x="153534" y="5067817"/>
          <a:ext cx="8889498" cy="8327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7722">
                  <a:extLst>
                    <a:ext uri="{9D8B030D-6E8A-4147-A177-3AD203B41FA5}">
                      <a16:colId xmlns:a16="http://schemas.microsoft.com/office/drawing/2014/main" val="347434474"/>
                    </a:ext>
                  </a:extLst>
                </a:gridCol>
                <a:gridCol w="987722">
                  <a:extLst>
                    <a:ext uri="{9D8B030D-6E8A-4147-A177-3AD203B41FA5}">
                      <a16:colId xmlns:a16="http://schemas.microsoft.com/office/drawing/2014/main" val="1979238855"/>
                    </a:ext>
                  </a:extLst>
                </a:gridCol>
                <a:gridCol w="987722">
                  <a:extLst>
                    <a:ext uri="{9D8B030D-6E8A-4147-A177-3AD203B41FA5}">
                      <a16:colId xmlns:a16="http://schemas.microsoft.com/office/drawing/2014/main" val="336398354"/>
                    </a:ext>
                  </a:extLst>
                </a:gridCol>
                <a:gridCol w="987722">
                  <a:extLst>
                    <a:ext uri="{9D8B030D-6E8A-4147-A177-3AD203B41FA5}">
                      <a16:colId xmlns:a16="http://schemas.microsoft.com/office/drawing/2014/main" val="4238479795"/>
                    </a:ext>
                  </a:extLst>
                </a:gridCol>
                <a:gridCol w="987722">
                  <a:extLst>
                    <a:ext uri="{9D8B030D-6E8A-4147-A177-3AD203B41FA5}">
                      <a16:colId xmlns:a16="http://schemas.microsoft.com/office/drawing/2014/main" val="4291415234"/>
                    </a:ext>
                  </a:extLst>
                </a:gridCol>
                <a:gridCol w="987722">
                  <a:extLst>
                    <a:ext uri="{9D8B030D-6E8A-4147-A177-3AD203B41FA5}">
                      <a16:colId xmlns:a16="http://schemas.microsoft.com/office/drawing/2014/main" val="1131498070"/>
                    </a:ext>
                  </a:extLst>
                </a:gridCol>
                <a:gridCol w="987722">
                  <a:extLst>
                    <a:ext uri="{9D8B030D-6E8A-4147-A177-3AD203B41FA5}">
                      <a16:colId xmlns:a16="http://schemas.microsoft.com/office/drawing/2014/main" val="4141965078"/>
                    </a:ext>
                  </a:extLst>
                </a:gridCol>
                <a:gridCol w="987722">
                  <a:extLst>
                    <a:ext uri="{9D8B030D-6E8A-4147-A177-3AD203B41FA5}">
                      <a16:colId xmlns:a16="http://schemas.microsoft.com/office/drawing/2014/main" val="1792920159"/>
                    </a:ext>
                  </a:extLst>
                </a:gridCol>
                <a:gridCol w="987722">
                  <a:extLst>
                    <a:ext uri="{9D8B030D-6E8A-4147-A177-3AD203B41FA5}">
                      <a16:colId xmlns:a16="http://schemas.microsoft.com/office/drawing/2014/main" val="2361732324"/>
                    </a:ext>
                  </a:extLst>
                </a:gridCol>
              </a:tblGrid>
              <a:tr h="8327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</a:rPr>
                        <a:t>Earth Explorer </a:t>
                      </a:r>
                    </a:p>
                    <a:p>
                      <a:endParaRPr lang="en-US" sz="14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</a:rPr>
                        <a:t>Image Analysis</a:t>
                      </a:r>
                    </a:p>
                    <a:p>
                      <a:endParaRPr lang="en-US" sz="14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</a:rPr>
                        <a:t>Reclassify tool  </a:t>
                      </a:r>
                      <a:endParaRPr lang="en-US" sz="1400" b="1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en-US" sz="14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</a:rPr>
                        <a:t>Raster Calculator</a:t>
                      </a:r>
                      <a:endParaRPr lang="en-US" sz="14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</a:rPr>
                        <a:t>Cell Statistics</a:t>
                      </a:r>
                    </a:p>
                    <a:p>
                      <a:endParaRPr lang="en-US" sz="14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</a:rPr>
                        <a:t>Con Tool</a:t>
                      </a:r>
                      <a:endParaRPr lang="en-US" sz="1400" b="1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en-US" sz="14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</a:rPr>
                        <a:t>Zonal Histogram</a:t>
                      </a:r>
                      <a:endParaRPr lang="en-US" sz="1400" b="1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en-US" sz="14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+mn-cs"/>
                        </a:rPr>
                        <a:t>Table to Excel</a:t>
                      </a:r>
                      <a:endParaRPr lang="en-US" sz="1400" b="1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en-US" sz="14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SPSS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6844809"/>
                  </a:ext>
                </a:extLst>
              </a:tr>
            </a:tbl>
          </a:graphicData>
        </a:graphic>
      </p:graphicFrame>
      <p:cxnSp>
        <p:nvCxnSpPr>
          <p:cNvPr id="21" name="Straight Arrow Connector 20"/>
          <p:cNvCxnSpPr/>
          <p:nvPr/>
        </p:nvCxnSpPr>
        <p:spPr>
          <a:xfrm>
            <a:off x="252877" y="6022109"/>
            <a:ext cx="63155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1282732" y="6022109"/>
            <a:ext cx="63155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2296494" y="6022109"/>
            <a:ext cx="63155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3266918" y="6017491"/>
            <a:ext cx="63155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4279931" y="6017491"/>
            <a:ext cx="63155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5217246" y="6026727"/>
            <a:ext cx="63155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7175531" y="6017491"/>
            <a:ext cx="63155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6183325" y="6017491"/>
            <a:ext cx="63155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1915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SU_2018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SU_2018" id="{CDDBA553-5AF7-4B97-A48E-CF3054971396}" vid="{3DE0C434-A758-45A8-8963-C6AFD508B5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KSU_2018</Template>
  <TotalTime>17889</TotalTime>
  <Words>3283</Words>
  <Application>Microsoft Office PowerPoint</Application>
  <PresentationFormat>On-screen Show (4:3)</PresentationFormat>
  <Paragraphs>716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Adobe Garamond Pro Bold</vt:lpstr>
      <vt:lpstr>Arial</vt:lpstr>
      <vt:lpstr>Calibri</vt:lpstr>
      <vt:lpstr>Calibri Light</vt:lpstr>
      <vt:lpstr>Cambria Math</vt:lpstr>
      <vt:lpstr>Minion Pro</vt:lpstr>
      <vt:lpstr>Times New Roman</vt:lpstr>
      <vt:lpstr>KSU_2018</vt:lpstr>
      <vt:lpstr> Water Quality Predicting Model in Coal-Mine Impacted Watersheds in Eastern Kentucky  </vt:lpstr>
      <vt:lpstr>Outline</vt:lpstr>
      <vt:lpstr>Introduction</vt:lpstr>
      <vt:lpstr>How Coal Mining Affects Environment</vt:lpstr>
      <vt:lpstr>PowerPoint Presentation</vt:lpstr>
      <vt:lpstr>PowerPoint Presentation</vt:lpstr>
      <vt:lpstr>Methodology</vt:lpstr>
      <vt:lpstr>Research Area and Kentucky Coal Reserve Map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Effects of mined and reclamation age parameters on conductivity </vt:lpstr>
      <vt:lpstr>Effects of vegetation cover change on conductivity </vt:lpstr>
      <vt:lpstr>Conclusion</vt:lpstr>
      <vt:lpstr>Acknowledgments &amp; Thanks</vt:lpstr>
      <vt:lpstr>PowerPoint Presentation</vt:lpstr>
      <vt:lpstr>PowerPoint Presentation</vt:lpstr>
      <vt:lpstr>Thank you! QUESTIONS &amp; COMMENTS</vt:lpstr>
      <vt:lpstr>Limitations &amp; Future Studies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References</vt:lpstr>
      <vt:lpstr>References</vt:lpstr>
      <vt:lpstr>References</vt:lpstr>
    </vt:vector>
  </TitlesOfParts>
  <Company>Lexington Bakery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Stream Discharge and Microclimate Response to Land Use Change in Eastern Kentucky Thesis Proposal</dc:title>
  <dc:creator>Oguz Sariyildiz</dc:creator>
  <cp:lastModifiedBy>Sariyildiz, Oguz</cp:lastModifiedBy>
  <cp:revision>365</cp:revision>
  <dcterms:created xsi:type="dcterms:W3CDTF">2017-02-11T22:30:26Z</dcterms:created>
  <dcterms:modified xsi:type="dcterms:W3CDTF">2018-11-15T16:44:30Z</dcterms:modified>
</cp:coreProperties>
</file>