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1" r:id="rId1"/>
  </p:sldMasterIdLst>
  <p:notesMasterIdLst>
    <p:notesMasterId r:id="rId16"/>
  </p:notesMasterIdLst>
  <p:handoutMasterIdLst>
    <p:handoutMasterId r:id="rId17"/>
  </p:handoutMasterIdLst>
  <p:sldIdLst>
    <p:sldId id="256" r:id="rId2"/>
    <p:sldId id="258" r:id="rId3"/>
    <p:sldId id="276" r:id="rId4"/>
    <p:sldId id="285" r:id="rId5"/>
    <p:sldId id="260" r:id="rId6"/>
    <p:sldId id="259" r:id="rId7"/>
    <p:sldId id="271" r:id="rId8"/>
    <p:sldId id="279" r:id="rId9"/>
    <p:sldId id="295" r:id="rId10"/>
    <p:sldId id="294" r:id="rId11"/>
    <p:sldId id="288" r:id="rId12"/>
    <p:sldId id="293" r:id="rId13"/>
    <p:sldId id="292" r:id="rId14"/>
    <p:sldId id="296" r:id="rId15"/>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706" autoAdjust="0"/>
  </p:normalViewPr>
  <p:slideViewPr>
    <p:cSldViewPr snapToGrid="0">
      <p:cViewPr varScale="1">
        <p:scale>
          <a:sx n="86" d="100"/>
          <a:sy n="86" d="100"/>
        </p:scale>
        <p:origin x="240" y="90"/>
      </p:cViewPr>
      <p:guideLst/>
    </p:cSldViewPr>
  </p:slideViewPr>
  <p:outlineViewPr>
    <p:cViewPr>
      <p:scale>
        <a:sx n="33" d="100"/>
        <a:sy n="33" d="100"/>
      </p:scale>
      <p:origin x="0" y="-637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BD68AF-3E36-43AD-A733-7274D3B60301}"/>
              </a:ext>
            </a:extLst>
          </p:cNvPr>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7D1B13B-E80C-48FB-9463-062FAA222C5E}"/>
              </a:ext>
            </a:extLst>
          </p:cNvPr>
          <p:cNvSpPr>
            <a:spLocks noGrp="1"/>
          </p:cNvSpPr>
          <p:nvPr>
            <p:ph type="dt" sz="quarter" idx="1"/>
          </p:nvPr>
        </p:nvSpPr>
        <p:spPr>
          <a:xfrm>
            <a:off x="3976333" y="0"/>
            <a:ext cx="3041968" cy="466912"/>
          </a:xfrm>
          <a:prstGeom prst="rect">
            <a:avLst/>
          </a:prstGeom>
        </p:spPr>
        <p:txBody>
          <a:bodyPr vert="horz" lIns="93287" tIns="46644" rIns="93287" bIns="46644" rtlCol="0"/>
          <a:lstStyle>
            <a:lvl1pPr algn="r">
              <a:defRPr sz="1200"/>
            </a:lvl1pPr>
          </a:lstStyle>
          <a:p>
            <a:fld id="{D6E1933C-817F-465D-BFA6-AD9643B2F5E6}" type="datetimeFigureOut">
              <a:rPr lang="en-US" smtClean="0"/>
              <a:t>11/15/2018</a:t>
            </a:fld>
            <a:endParaRPr lang="en-US"/>
          </a:p>
        </p:txBody>
      </p:sp>
      <p:sp>
        <p:nvSpPr>
          <p:cNvPr id="4" name="Footer Placeholder 3">
            <a:extLst>
              <a:ext uri="{FF2B5EF4-FFF2-40B4-BE49-F238E27FC236}">
                <a16:creationId xmlns:a16="http://schemas.microsoft.com/office/drawing/2014/main" id="{3FFB5DFA-1FAE-44CB-A0CF-DB693E08AA51}"/>
              </a:ext>
            </a:extLst>
          </p:cNvPr>
          <p:cNvSpPr>
            <a:spLocks noGrp="1"/>
          </p:cNvSpPr>
          <p:nvPr>
            <p:ph type="ftr" sz="quarter" idx="2"/>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6F676C-7684-4C3E-9B45-FA2FBCBF3683}"/>
              </a:ext>
            </a:extLst>
          </p:cNvPr>
          <p:cNvSpPr>
            <a:spLocks noGrp="1"/>
          </p:cNvSpPr>
          <p:nvPr>
            <p:ph type="sldNum" sz="quarter" idx="3"/>
          </p:nvPr>
        </p:nvSpPr>
        <p:spPr>
          <a:xfrm>
            <a:off x="3976333" y="8839014"/>
            <a:ext cx="3041968" cy="466911"/>
          </a:xfrm>
          <a:prstGeom prst="rect">
            <a:avLst/>
          </a:prstGeom>
        </p:spPr>
        <p:txBody>
          <a:bodyPr vert="horz" lIns="93287" tIns="46644" rIns="93287" bIns="46644" rtlCol="0" anchor="b"/>
          <a:lstStyle>
            <a:lvl1pPr algn="r">
              <a:defRPr sz="1200"/>
            </a:lvl1pPr>
          </a:lstStyle>
          <a:p>
            <a:fld id="{40F1F07E-0A18-4C99-8D1C-5862D2D4019A}" type="slidenum">
              <a:rPr lang="en-US" smtClean="0"/>
              <a:t>‹#›</a:t>
            </a:fld>
            <a:endParaRPr lang="en-US"/>
          </a:p>
        </p:txBody>
      </p:sp>
    </p:spTree>
    <p:extLst>
      <p:ext uri="{BB962C8B-B14F-4D97-AF65-F5344CB8AC3E}">
        <p14:creationId xmlns:p14="http://schemas.microsoft.com/office/powerpoint/2010/main" val="3014426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C09C1CDC-F312-4207-A8A5-166028403DDE}" type="datetimeFigureOut">
              <a:rPr lang="en-US" smtClean="0"/>
              <a:t>11/15/2018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D8472917-B56D-4ADC-A211-3BA30E0CE96E}" type="slidenum">
              <a:rPr lang="en-US" smtClean="0"/>
              <a:t>‹#›</a:t>
            </a:fld>
            <a:endParaRPr lang="en-US"/>
          </a:p>
        </p:txBody>
      </p:sp>
    </p:spTree>
    <p:extLst>
      <p:ext uri="{BB962C8B-B14F-4D97-AF65-F5344CB8AC3E}">
        <p14:creationId xmlns:p14="http://schemas.microsoft.com/office/powerpoint/2010/main" val="4069399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72917-B56D-4ADC-A211-3BA30E0CE96E}" type="slidenum">
              <a:rPr lang="en-US" smtClean="0"/>
              <a:t>1</a:t>
            </a:fld>
            <a:endParaRPr lang="en-US"/>
          </a:p>
        </p:txBody>
      </p:sp>
    </p:spTree>
    <p:extLst>
      <p:ext uri="{BB962C8B-B14F-4D97-AF65-F5344CB8AC3E}">
        <p14:creationId xmlns:p14="http://schemas.microsoft.com/office/powerpoint/2010/main" val="3627028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72917-B56D-4ADC-A211-3BA30E0CE96E}" type="slidenum">
              <a:rPr lang="en-US" smtClean="0"/>
              <a:t>3</a:t>
            </a:fld>
            <a:endParaRPr lang="en-US"/>
          </a:p>
        </p:txBody>
      </p:sp>
    </p:spTree>
    <p:extLst>
      <p:ext uri="{BB962C8B-B14F-4D97-AF65-F5344CB8AC3E}">
        <p14:creationId xmlns:p14="http://schemas.microsoft.com/office/powerpoint/2010/main" val="1568415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n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85"/>
          </a:xfrm>
          <a:prstGeom prst="rect">
            <a:avLst/>
          </a:prstGeom>
        </p:spPr>
      </p:pic>
      <p:pic>
        <p:nvPicPr>
          <p:cNvPr id="15" name="Picture 14"/>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 y="2677"/>
            <a:ext cx="12193683" cy="5893640"/>
          </a:xfrm>
          <a:prstGeom prst="rect">
            <a:avLst/>
          </a:prstGeom>
        </p:spPr>
      </p:pic>
      <p:pic>
        <p:nvPicPr>
          <p:cNvPr id="6" name="Picture 5"/>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0"/>
            <a:ext cx="5198364" cy="6858000"/>
          </a:xfrm>
          <a:prstGeom prst="rect">
            <a:avLst/>
          </a:prstGeom>
        </p:spPr>
      </p:pic>
      <p:sp>
        <p:nvSpPr>
          <p:cNvPr id="14" name="Freeform 13"/>
          <p:cNvSpPr/>
          <p:nvPr/>
        </p:nvSpPr>
        <p:spPr>
          <a:xfrm>
            <a:off x="0" y="0"/>
            <a:ext cx="253341" cy="2042556"/>
          </a:xfrm>
          <a:custGeom>
            <a:avLst/>
            <a:gdLst>
              <a:gd name="connsiteX0" fmla="*/ 0 w 253341"/>
              <a:gd name="connsiteY0" fmla="*/ 0 h 2042556"/>
              <a:gd name="connsiteX1" fmla="*/ 253341 w 253341"/>
              <a:gd name="connsiteY1" fmla="*/ 0 h 2042556"/>
              <a:gd name="connsiteX2" fmla="*/ 253341 w 253341"/>
              <a:gd name="connsiteY2" fmla="*/ 2042556 h 2042556"/>
              <a:gd name="connsiteX3" fmla="*/ 0 w 253341"/>
              <a:gd name="connsiteY3" fmla="*/ 1975262 h 2042556"/>
              <a:gd name="connsiteX4" fmla="*/ 0 w 253341"/>
              <a:gd name="connsiteY4" fmla="*/ 0 h 20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41" h="2042556">
                <a:moveTo>
                  <a:pt x="0" y="0"/>
                </a:moveTo>
                <a:lnTo>
                  <a:pt x="253341" y="0"/>
                </a:lnTo>
                <a:lnTo>
                  <a:pt x="253341" y="2042556"/>
                </a:lnTo>
                <a:lnTo>
                  <a:pt x="0" y="1975262"/>
                </a:lnTo>
                <a:lnTo>
                  <a:pt x="0" y="0"/>
                </a:lnTo>
                <a:close/>
              </a:path>
            </a:pathLst>
          </a:custGeom>
          <a:solidFill>
            <a:srgbClr val="073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8927" y="758283"/>
            <a:ext cx="4767239" cy="477004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807" y="5751174"/>
            <a:ext cx="2485668" cy="766064"/>
          </a:xfrm>
          <a:prstGeom prst="rect">
            <a:avLst/>
          </a:prstGeom>
        </p:spPr>
      </p:pic>
      <p:sp>
        <p:nvSpPr>
          <p:cNvPr id="2" name="Rectangle 1"/>
          <p:cNvSpPr/>
          <p:nvPr/>
        </p:nvSpPr>
        <p:spPr>
          <a:xfrm>
            <a:off x="-1" y="6723193"/>
            <a:ext cx="12192001" cy="1449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33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Two">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85"/>
          </a:xfrm>
          <a:prstGeom prst="rect">
            <a:avLst/>
          </a:prstGeom>
        </p:spPr>
      </p:pic>
      <p:pic>
        <p:nvPicPr>
          <p:cNvPr id="11" name="Picture 10"/>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 y="2677"/>
            <a:ext cx="12193683" cy="5893640"/>
          </a:xfrm>
          <a:prstGeom prst="rect">
            <a:avLst/>
          </a:prstGeom>
        </p:spPr>
      </p:pic>
      <p:pic>
        <p:nvPicPr>
          <p:cNvPr id="12" name="Picture 11"/>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0"/>
            <a:ext cx="5198364" cy="6858000"/>
          </a:xfrm>
          <a:prstGeom prst="rect">
            <a:avLst/>
          </a:prstGeom>
        </p:spPr>
      </p:pic>
      <p:sp>
        <p:nvSpPr>
          <p:cNvPr id="13" name="Freeform 12"/>
          <p:cNvSpPr/>
          <p:nvPr/>
        </p:nvSpPr>
        <p:spPr>
          <a:xfrm>
            <a:off x="0" y="0"/>
            <a:ext cx="253341" cy="2042556"/>
          </a:xfrm>
          <a:custGeom>
            <a:avLst/>
            <a:gdLst>
              <a:gd name="connsiteX0" fmla="*/ 0 w 253341"/>
              <a:gd name="connsiteY0" fmla="*/ 0 h 2042556"/>
              <a:gd name="connsiteX1" fmla="*/ 253341 w 253341"/>
              <a:gd name="connsiteY1" fmla="*/ 0 h 2042556"/>
              <a:gd name="connsiteX2" fmla="*/ 253341 w 253341"/>
              <a:gd name="connsiteY2" fmla="*/ 2042556 h 2042556"/>
              <a:gd name="connsiteX3" fmla="*/ 0 w 253341"/>
              <a:gd name="connsiteY3" fmla="*/ 1975262 h 2042556"/>
              <a:gd name="connsiteX4" fmla="*/ 0 w 253341"/>
              <a:gd name="connsiteY4" fmla="*/ 0 h 20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41" h="2042556">
                <a:moveTo>
                  <a:pt x="0" y="0"/>
                </a:moveTo>
                <a:lnTo>
                  <a:pt x="253341" y="0"/>
                </a:lnTo>
                <a:lnTo>
                  <a:pt x="253341" y="2042556"/>
                </a:lnTo>
                <a:lnTo>
                  <a:pt x="0" y="1975262"/>
                </a:lnTo>
                <a:lnTo>
                  <a:pt x="0" y="0"/>
                </a:lnTo>
                <a:close/>
              </a:path>
            </a:pathLst>
          </a:custGeom>
          <a:solidFill>
            <a:srgbClr val="073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807" y="5751174"/>
            <a:ext cx="2485668" cy="766064"/>
          </a:xfrm>
          <a:prstGeom prst="rect">
            <a:avLst/>
          </a:prstGeom>
        </p:spPr>
      </p:pic>
      <p:sp>
        <p:nvSpPr>
          <p:cNvPr id="19" name="Rectangle 18"/>
          <p:cNvSpPr/>
          <p:nvPr/>
        </p:nvSpPr>
        <p:spPr>
          <a:xfrm>
            <a:off x="-1" y="6723193"/>
            <a:ext cx="12192001" cy="1449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82204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685"/>
          </a:xfrm>
          <a:prstGeom prst="rect">
            <a:avLst/>
          </a:prstGeom>
        </p:spPr>
      </p:pic>
      <p:pic>
        <p:nvPicPr>
          <p:cNvPr id="11" name="Picture 10"/>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1" y="2677"/>
            <a:ext cx="12193683" cy="5893640"/>
          </a:xfrm>
          <a:prstGeom prst="rect">
            <a:avLst/>
          </a:prstGeom>
        </p:spPr>
      </p:pic>
      <p:pic>
        <p:nvPicPr>
          <p:cNvPr id="12" name="Picture 11"/>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0"/>
            <a:ext cx="5198364" cy="6858000"/>
          </a:xfrm>
          <a:prstGeom prst="rect">
            <a:avLst/>
          </a:prstGeom>
        </p:spPr>
      </p:pic>
      <p:sp>
        <p:nvSpPr>
          <p:cNvPr id="13" name="Freeform 12"/>
          <p:cNvSpPr/>
          <p:nvPr/>
        </p:nvSpPr>
        <p:spPr>
          <a:xfrm>
            <a:off x="0" y="0"/>
            <a:ext cx="253341" cy="2042556"/>
          </a:xfrm>
          <a:custGeom>
            <a:avLst/>
            <a:gdLst>
              <a:gd name="connsiteX0" fmla="*/ 0 w 253341"/>
              <a:gd name="connsiteY0" fmla="*/ 0 h 2042556"/>
              <a:gd name="connsiteX1" fmla="*/ 253341 w 253341"/>
              <a:gd name="connsiteY1" fmla="*/ 0 h 2042556"/>
              <a:gd name="connsiteX2" fmla="*/ 253341 w 253341"/>
              <a:gd name="connsiteY2" fmla="*/ 2042556 h 2042556"/>
              <a:gd name="connsiteX3" fmla="*/ 0 w 253341"/>
              <a:gd name="connsiteY3" fmla="*/ 1975262 h 2042556"/>
              <a:gd name="connsiteX4" fmla="*/ 0 w 253341"/>
              <a:gd name="connsiteY4" fmla="*/ 0 h 20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41" h="2042556">
                <a:moveTo>
                  <a:pt x="0" y="0"/>
                </a:moveTo>
                <a:lnTo>
                  <a:pt x="253341" y="0"/>
                </a:lnTo>
                <a:lnTo>
                  <a:pt x="253341" y="2042556"/>
                </a:lnTo>
                <a:lnTo>
                  <a:pt x="0" y="1975262"/>
                </a:lnTo>
                <a:lnTo>
                  <a:pt x="0" y="0"/>
                </a:lnTo>
                <a:close/>
              </a:path>
            </a:pathLst>
          </a:custGeom>
          <a:solidFill>
            <a:srgbClr val="073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 y="6723193"/>
            <a:ext cx="12192001" cy="1449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4589782"/>
            <a:ext cx="9144000" cy="1088528"/>
          </a:xfrm>
        </p:spPr>
        <p:txBody>
          <a:bodyPr anchor="b">
            <a:normAutofit/>
          </a:bodyPr>
          <a:lstStyle>
            <a:lvl1pPr algn="ctr">
              <a:defRPr sz="32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5678310"/>
            <a:ext cx="9144000" cy="1035407"/>
          </a:xfrm>
        </p:spPr>
        <p:txBody>
          <a:bodyPr/>
          <a:lstStyle>
            <a:lvl1pPr marL="0" indent="0" algn="ctr">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700" y="2166290"/>
            <a:ext cx="2491740" cy="2414016"/>
          </a:xfrm>
          <a:prstGeom prst="rect">
            <a:avLst/>
          </a:prstGeom>
        </p:spPr>
      </p:pic>
    </p:spTree>
    <p:extLst>
      <p:ext uri="{BB962C8B-B14F-4D97-AF65-F5344CB8AC3E}">
        <p14:creationId xmlns:p14="http://schemas.microsoft.com/office/powerpoint/2010/main" val="70185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467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11/15/2018</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518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11/15/2018</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5818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11/15/2018</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442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838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11/15/2018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95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3341" y="0"/>
            <a:ext cx="11938658" cy="5984227"/>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2059805" y="6244525"/>
            <a:ext cx="7757963"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5047" y="6051790"/>
            <a:ext cx="1769350" cy="520219"/>
          </a:xfrm>
          <a:prstGeom prst="rect">
            <a:avLst/>
          </a:prstGeom>
        </p:spPr>
      </p:pic>
      <p:sp>
        <p:nvSpPr>
          <p:cNvPr id="4" name="Date Placeholder 3"/>
          <p:cNvSpPr>
            <a:spLocks noGrp="1"/>
          </p:cNvSpPr>
          <p:nvPr>
            <p:ph type="dt" sz="half" idx="2"/>
          </p:nvPr>
        </p:nvSpPr>
        <p:spPr>
          <a:xfrm>
            <a:off x="838200" y="6244525"/>
            <a:ext cx="1221606"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fld id="{B61BEF0D-F0BB-DE4B-95CE-6DB70DBA9567}" type="datetimeFigureOut">
              <a:rPr lang="en-US" smtClean="0"/>
              <a:pPr/>
              <a:t>11/15/2018</a:t>
            </a:fld>
            <a:endParaRPr lang="en-US" dirty="0"/>
          </a:p>
        </p:txBody>
      </p:sp>
      <p:sp>
        <p:nvSpPr>
          <p:cNvPr id="9" name="Rectangle 8"/>
          <p:cNvSpPr/>
          <p:nvPr/>
        </p:nvSpPr>
        <p:spPr>
          <a:xfrm>
            <a:off x="1" y="6675062"/>
            <a:ext cx="10209790" cy="188163"/>
          </a:xfrm>
          <a:prstGeom prst="rect">
            <a:avLst/>
          </a:prstGeom>
          <a:solidFill>
            <a:srgbClr val="073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9817768" y="6675062"/>
            <a:ext cx="2374232" cy="188163"/>
          </a:xfrm>
          <a:custGeom>
            <a:avLst/>
            <a:gdLst>
              <a:gd name="connsiteX0" fmla="*/ 2670314 w 2683566"/>
              <a:gd name="connsiteY0" fmla="*/ 165653 h 165653"/>
              <a:gd name="connsiteX1" fmla="*/ 165653 w 2683566"/>
              <a:gd name="connsiteY1" fmla="*/ 165653 h 165653"/>
              <a:gd name="connsiteX2" fmla="*/ 0 w 2683566"/>
              <a:gd name="connsiteY2" fmla="*/ 0 h 165653"/>
              <a:gd name="connsiteX3" fmla="*/ 2683566 w 2683566"/>
              <a:gd name="connsiteY3" fmla="*/ 0 h 165653"/>
              <a:gd name="connsiteX4" fmla="*/ 2670314 w 2683566"/>
              <a:gd name="connsiteY4" fmla="*/ 165653 h 16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566" h="165653">
                <a:moveTo>
                  <a:pt x="2670314" y="165653"/>
                </a:moveTo>
                <a:lnTo>
                  <a:pt x="165653" y="165653"/>
                </a:lnTo>
                <a:lnTo>
                  <a:pt x="0" y="0"/>
                </a:lnTo>
                <a:lnTo>
                  <a:pt x="2683566" y="0"/>
                </a:lnTo>
                <a:lnTo>
                  <a:pt x="2670314" y="16565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0"/>
            <a:ext cx="253341" cy="2042556"/>
          </a:xfrm>
          <a:custGeom>
            <a:avLst/>
            <a:gdLst>
              <a:gd name="connsiteX0" fmla="*/ 0 w 253341"/>
              <a:gd name="connsiteY0" fmla="*/ 0 h 2042556"/>
              <a:gd name="connsiteX1" fmla="*/ 253341 w 253341"/>
              <a:gd name="connsiteY1" fmla="*/ 0 h 2042556"/>
              <a:gd name="connsiteX2" fmla="*/ 253341 w 253341"/>
              <a:gd name="connsiteY2" fmla="*/ 2042556 h 2042556"/>
              <a:gd name="connsiteX3" fmla="*/ 0 w 253341"/>
              <a:gd name="connsiteY3" fmla="*/ 1975262 h 2042556"/>
              <a:gd name="connsiteX4" fmla="*/ 0 w 253341"/>
              <a:gd name="connsiteY4" fmla="*/ 0 h 20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41" h="2042556">
                <a:moveTo>
                  <a:pt x="0" y="0"/>
                </a:moveTo>
                <a:lnTo>
                  <a:pt x="253341" y="0"/>
                </a:lnTo>
                <a:lnTo>
                  <a:pt x="253341" y="2042556"/>
                </a:lnTo>
                <a:lnTo>
                  <a:pt x="0" y="1975262"/>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8ADD57-E8E8-6F45-AC05-E272920E2EB0}"/>
              </a:ext>
            </a:extLst>
          </p:cNvPr>
          <p:cNvSpPr txBox="1"/>
          <p:nvPr/>
        </p:nvSpPr>
        <p:spPr>
          <a:xfrm>
            <a:off x="149629" y="6244525"/>
            <a:ext cx="688571" cy="365125"/>
          </a:xfrm>
          <a:prstGeom prst="rect">
            <a:avLst/>
          </a:prstGeom>
          <a:noFill/>
        </p:spPr>
        <p:txBody>
          <a:bodyPr wrap="square" rtlCol="0" anchor="ctr" anchorCtr="0">
            <a:noAutofit/>
          </a:bodyPr>
          <a:lstStyle/>
          <a:p>
            <a:pPr algn="ctr"/>
            <a:fld id="{479BDA1F-085D-3742-BB72-CE0249E0F669}" type="slidenum">
              <a:rPr lang="en-US" sz="1000" smtClean="0">
                <a:solidFill>
                  <a:schemeClr val="bg1">
                    <a:lumMod val="50000"/>
                  </a:schemeClr>
                </a:solidFill>
                <a:latin typeface="Arial" panose="020B0604020202020204" pitchFamily="34" charset="0"/>
                <a:cs typeface="Arial" panose="020B0604020202020204" pitchFamily="34" charset="0"/>
              </a:rPr>
              <a:pPr algn="ctr"/>
              <a:t>‹#›</a:t>
            </a:fld>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03628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txStyles>
    <p:titleStyle>
      <a:lvl1pPr algn="l" defTabSz="914400" rtl="0" eaLnBrk="1" latinLnBrk="0" hangingPunct="1">
        <a:lnSpc>
          <a:spcPct val="90000"/>
        </a:lnSpc>
        <a:spcBef>
          <a:spcPct val="0"/>
        </a:spcBef>
        <a:buNone/>
        <a:defRPr sz="3200" b="1" kern="1200">
          <a:solidFill>
            <a:srgbClr val="0730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b="1" kern="1200">
          <a:solidFill>
            <a:srgbClr val="0730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16.emf"/><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effectLst/>
              </a:rPr>
              <a:t>Geochemistry, Provenance, and Cultural Significance of</a:t>
            </a:r>
            <a:br>
              <a:rPr lang="en-US" b="1" dirty="0">
                <a:effectLst/>
              </a:rPr>
            </a:br>
            <a:r>
              <a:rPr lang="en-US" b="1" dirty="0">
                <a:effectLst/>
              </a:rPr>
              <a:t>Chert Stone Tools, </a:t>
            </a:r>
            <a:br>
              <a:rPr lang="en-US" b="1" dirty="0">
                <a:effectLst/>
              </a:rPr>
            </a:br>
            <a:r>
              <a:rPr lang="en-US" sz="6000" b="1" dirty="0">
                <a:effectLst/>
              </a:rPr>
              <a:t>Coshocton County, Ohio</a:t>
            </a:r>
            <a:endParaRPr lang="en-US" sz="6000" dirty="0"/>
          </a:p>
        </p:txBody>
      </p:sp>
      <p:sp>
        <p:nvSpPr>
          <p:cNvPr id="3" name="Subtitle 2"/>
          <p:cNvSpPr>
            <a:spLocks noGrp="1"/>
          </p:cNvSpPr>
          <p:nvPr>
            <p:ph type="subTitle" idx="1"/>
          </p:nvPr>
        </p:nvSpPr>
        <p:spPr>
          <a:xfrm>
            <a:off x="1375983" y="4667697"/>
            <a:ext cx="9440034" cy="1442427"/>
          </a:xfrm>
        </p:spPr>
        <p:txBody>
          <a:bodyPr>
            <a:noAutofit/>
          </a:bodyPr>
          <a:lstStyle/>
          <a:p>
            <a:r>
              <a:rPr lang="en-US" sz="3600" dirty="0"/>
              <a:t>Diana Simone</a:t>
            </a:r>
          </a:p>
          <a:p>
            <a:r>
              <a:rPr lang="en-US" sz="2400" dirty="0"/>
              <a:t>Department of </a:t>
            </a:r>
            <a:r>
              <a:rPr lang="en-US" sz="2400" dirty="0" smtClean="0"/>
              <a:t>Geology</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6" y="4518210"/>
            <a:ext cx="1736725" cy="1741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2799" y="4518210"/>
            <a:ext cx="1736725" cy="1741400"/>
          </a:xfrm>
          <a:prstGeom prst="rect">
            <a:avLst/>
          </a:prstGeom>
        </p:spPr>
      </p:pic>
    </p:spTree>
    <p:extLst>
      <p:ext uri="{BB962C8B-B14F-4D97-AF65-F5344CB8AC3E}">
        <p14:creationId xmlns:p14="http://schemas.microsoft.com/office/powerpoint/2010/main" val="927809094"/>
      </p:ext>
    </p:extLst>
  </p:cSld>
  <p:clrMapOvr>
    <a:masterClrMapping/>
  </p:clrMapOvr>
  <mc:AlternateContent xmlns:mc="http://schemas.openxmlformats.org/markup-compatibility/2006" xmlns:p14="http://schemas.microsoft.com/office/powerpoint/2010/main">
    <mc:Choice Requires="p14">
      <p:transition spd="slow" p14:dur="2000" advTm="6313"/>
    </mc:Choice>
    <mc:Fallback xmlns="">
      <p:transition spd="slow" advTm="631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147690"/>
            <a:ext cx="10353762" cy="1600428"/>
          </a:xfrm>
        </p:spPr>
        <p:txBody>
          <a:bodyPr>
            <a:normAutofit/>
          </a:bodyPr>
          <a:lstStyle/>
          <a:p>
            <a:pPr algn="ctr"/>
            <a:r>
              <a:rPr lang="en-US" dirty="0"/>
              <a:t>Results:</a:t>
            </a:r>
            <a:br>
              <a:rPr lang="en-US" dirty="0"/>
            </a:br>
            <a:r>
              <a:rPr lang="en-US" sz="3600" dirty="0"/>
              <a:t>TiO</a:t>
            </a:r>
            <a:r>
              <a:rPr lang="en-US" sz="3600" baseline="-25000" dirty="0"/>
              <a:t>2</a:t>
            </a:r>
            <a:endParaRPr lang="en-US" sz="3100" baseline="-25000" dirty="0"/>
          </a:p>
        </p:txBody>
      </p:sp>
      <p:pic>
        <p:nvPicPr>
          <p:cNvPr id="7" name="Picture 6">
            <a:extLst>
              <a:ext uri="{FF2B5EF4-FFF2-40B4-BE49-F238E27FC236}">
                <a16:creationId xmlns:a16="http://schemas.microsoft.com/office/drawing/2014/main" id="{A9AF269A-625D-44B0-AF91-BB76D7B3AACD}"/>
              </a:ext>
            </a:extLst>
          </p:cNvPr>
          <p:cNvPicPr>
            <a:picLocks noChangeAspect="1"/>
          </p:cNvPicPr>
          <p:nvPr/>
        </p:nvPicPr>
        <p:blipFill>
          <a:blip r:embed="rId2"/>
          <a:stretch>
            <a:fillRect/>
          </a:stretch>
        </p:blipFill>
        <p:spPr>
          <a:xfrm>
            <a:off x="6571894" y="1953640"/>
            <a:ext cx="5157663" cy="2950720"/>
          </a:xfrm>
          <a:prstGeom prst="rect">
            <a:avLst/>
          </a:prstGeom>
        </p:spPr>
      </p:pic>
      <p:pic>
        <p:nvPicPr>
          <p:cNvPr id="11" name="Picture 10"/>
          <p:cNvPicPr>
            <a:picLocks noChangeAspect="1"/>
          </p:cNvPicPr>
          <p:nvPr/>
        </p:nvPicPr>
        <p:blipFill>
          <a:blip r:embed="rId3"/>
          <a:stretch>
            <a:fillRect/>
          </a:stretch>
        </p:blipFill>
        <p:spPr>
          <a:xfrm>
            <a:off x="6571893" y="1953640"/>
            <a:ext cx="5157663" cy="3011685"/>
          </a:xfrm>
          <a:prstGeom prst="rect">
            <a:avLst/>
          </a:prstGeom>
        </p:spPr>
      </p:pic>
      <p:pic>
        <p:nvPicPr>
          <p:cNvPr id="12" name="Picture 11"/>
          <p:cNvPicPr>
            <a:picLocks noChangeAspect="1"/>
          </p:cNvPicPr>
          <p:nvPr/>
        </p:nvPicPr>
        <p:blipFill>
          <a:blip r:embed="rId4"/>
          <a:stretch>
            <a:fillRect/>
          </a:stretch>
        </p:blipFill>
        <p:spPr>
          <a:xfrm>
            <a:off x="2260574" y="5372300"/>
            <a:ext cx="7660201" cy="1040400"/>
          </a:xfrm>
          <a:prstGeom prst="rect">
            <a:avLst/>
          </a:prstGeom>
        </p:spPr>
      </p:pic>
      <p:pic>
        <p:nvPicPr>
          <p:cNvPr id="6" name="Picture 5"/>
          <p:cNvPicPr>
            <a:picLocks noChangeAspect="1"/>
          </p:cNvPicPr>
          <p:nvPr/>
        </p:nvPicPr>
        <p:blipFill>
          <a:blip r:embed="rId5"/>
          <a:stretch>
            <a:fillRect/>
          </a:stretch>
        </p:blipFill>
        <p:spPr>
          <a:xfrm>
            <a:off x="512956" y="1953640"/>
            <a:ext cx="5452946" cy="3011685"/>
          </a:xfrm>
          <a:prstGeom prst="rect">
            <a:avLst/>
          </a:prstGeom>
        </p:spPr>
      </p:pic>
      <p:pic>
        <p:nvPicPr>
          <p:cNvPr id="3" name="Picture 2"/>
          <p:cNvPicPr>
            <a:picLocks noChangeAspect="1"/>
          </p:cNvPicPr>
          <p:nvPr/>
        </p:nvPicPr>
        <p:blipFill>
          <a:blip r:embed="rId6"/>
          <a:stretch>
            <a:fillRect/>
          </a:stretch>
        </p:blipFill>
        <p:spPr>
          <a:xfrm>
            <a:off x="512955" y="1483112"/>
            <a:ext cx="5596938" cy="3482213"/>
          </a:xfrm>
          <a:prstGeom prst="rect">
            <a:avLst/>
          </a:prstGeom>
        </p:spPr>
      </p:pic>
      <p:pic>
        <p:nvPicPr>
          <p:cNvPr id="4" name="Picture 3"/>
          <p:cNvPicPr>
            <a:picLocks noChangeAspect="1"/>
          </p:cNvPicPr>
          <p:nvPr/>
        </p:nvPicPr>
        <p:blipFill>
          <a:blip r:embed="rId7"/>
          <a:stretch>
            <a:fillRect/>
          </a:stretch>
        </p:blipFill>
        <p:spPr>
          <a:xfrm>
            <a:off x="6266984" y="1483112"/>
            <a:ext cx="5462571" cy="3482213"/>
          </a:xfrm>
          <a:prstGeom prst="rect">
            <a:avLst/>
          </a:prstGeom>
        </p:spPr>
      </p:pic>
    </p:spTree>
    <p:extLst>
      <p:ext uri="{BB962C8B-B14F-4D97-AF65-F5344CB8AC3E}">
        <p14:creationId xmlns:p14="http://schemas.microsoft.com/office/powerpoint/2010/main" val="751192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147690"/>
            <a:ext cx="10353762" cy="1600428"/>
          </a:xfrm>
        </p:spPr>
        <p:txBody>
          <a:bodyPr>
            <a:normAutofit/>
          </a:bodyPr>
          <a:lstStyle/>
          <a:p>
            <a:pPr algn="ctr"/>
            <a:r>
              <a:rPr lang="en-US" dirty="0"/>
              <a:t>Results:</a:t>
            </a:r>
            <a:br>
              <a:rPr lang="en-US" dirty="0"/>
            </a:br>
            <a:r>
              <a:rPr lang="en-US" sz="3600" dirty="0"/>
              <a:t>SO</a:t>
            </a:r>
            <a:r>
              <a:rPr lang="en-US" sz="3600" baseline="-25000" dirty="0"/>
              <a:t>3</a:t>
            </a:r>
            <a:endParaRPr lang="en-US" sz="3100" baseline="-25000" dirty="0"/>
          </a:p>
        </p:txBody>
      </p:sp>
      <p:pic>
        <p:nvPicPr>
          <p:cNvPr id="3" name="Picture 2">
            <a:extLst>
              <a:ext uri="{FF2B5EF4-FFF2-40B4-BE49-F238E27FC236}">
                <a16:creationId xmlns:a16="http://schemas.microsoft.com/office/drawing/2014/main" id="{729433F5-3D56-4588-B16E-234A46A24CE5}"/>
              </a:ext>
            </a:extLst>
          </p:cNvPr>
          <p:cNvPicPr>
            <a:picLocks noChangeAspect="1"/>
          </p:cNvPicPr>
          <p:nvPr/>
        </p:nvPicPr>
        <p:blipFill>
          <a:blip r:embed="rId2"/>
          <a:stretch>
            <a:fillRect/>
          </a:stretch>
        </p:blipFill>
        <p:spPr>
          <a:xfrm>
            <a:off x="512171" y="1953641"/>
            <a:ext cx="5468841" cy="2950719"/>
          </a:xfrm>
          <a:prstGeom prst="rect">
            <a:avLst/>
          </a:prstGeom>
        </p:spPr>
      </p:pic>
      <p:pic>
        <p:nvPicPr>
          <p:cNvPr id="7" name="Picture 6">
            <a:extLst>
              <a:ext uri="{FF2B5EF4-FFF2-40B4-BE49-F238E27FC236}">
                <a16:creationId xmlns:a16="http://schemas.microsoft.com/office/drawing/2014/main" id="{A9AF269A-625D-44B0-AF91-BB76D7B3AACD}"/>
              </a:ext>
            </a:extLst>
          </p:cNvPr>
          <p:cNvPicPr>
            <a:picLocks noChangeAspect="1"/>
          </p:cNvPicPr>
          <p:nvPr/>
        </p:nvPicPr>
        <p:blipFill>
          <a:blip r:embed="rId3"/>
          <a:stretch>
            <a:fillRect/>
          </a:stretch>
        </p:blipFill>
        <p:spPr>
          <a:xfrm>
            <a:off x="6571894" y="1953640"/>
            <a:ext cx="5157663" cy="2950720"/>
          </a:xfrm>
          <a:prstGeom prst="rect">
            <a:avLst/>
          </a:prstGeom>
        </p:spPr>
      </p:pic>
      <p:pic>
        <p:nvPicPr>
          <p:cNvPr id="4" name="Picture 3"/>
          <p:cNvPicPr>
            <a:picLocks noChangeAspect="1"/>
          </p:cNvPicPr>
          <p:nvPr/>
        </p:nvPicPr>
        <p:blipFill>
          <a:blip r:embed="rId4"/>
          <a:stretch>
            <a:fillRect/>
          </a:stretch>
        </p:blipFill>
        <p:spPr>
          <a:xfrm>
            <a:off x="2260574" y="5372302"/>
            <a:ext cx="7660201" cy="1040400"/>
          </a:xfrm>
          <a:prstGeom prst="rect">
            <a:avLst/>
          </a:prstGeom>
        </p:spPr>
      </p:pic>
      <p:pic>
        <p:nvPicPr>
          <p:cNvPr id="5" name="Picture 4"/>
          <p:cNvPicPr>
            <a:picLocks noChangeAspect="1"/>
          </p:cNvPicPr>
          <p:nvPr/>
        </p:nvPicPr>
        <p:blipFill>
          <a:blip r:embed="rId5"/>
          <a:stretch>
            <a:fillRect/>
          </a:stretch>
        </p:blipFill>
        <p:spPr>
          <a:xfrm>
            <a:off x="512171" y="1953640"/>
            <a:ext cx="5468841" cy="2950720"/>
          </a:xfrm>
          <a:prstGeom prst="rect">
            <a:avLst/>
          </a:prstGeom>
        </p:spPr>
      </p:pic>
      <p:pic>
        <p:nvPicPr>
          <p:cNvPr id="8" name="Picture 7"/>
          <p:cNvPicPr>
            <a:picLocks noChangeAspect="1"/>
          </p:cNvPicPr>
          <p:nvPr/>
        </p:nvPicPr>
        <p:blipFill>
          <a:blip r:embed="rId6"/>
          <a:stretch>
            <a:fillRect/>
          </a:stretch>
        </p:blipFill>
        <p:spPr>
          <a:xfrm>
            <a:off x="512170" y="1953641"/>
            <a:ext cx="5468841" cy="2950720"/>
          </a:xfrm>
          <a:prstGeom prst="rect">
            <a:avLst/>
          </a:prstGeom>
        </p:spPr>
      </p:pic>
      <p:pic>
        <p:nvPicPr>
          <p:cNvPr id="9" name="Picture 8"/>
          <p:cNvPicPr>
            <a:picLocks noChangeAspect="1"/>
          </p:cNvPicPr>
          <p:nvPr/>
        </p:nvPicPr>
        <p:blipFill>
          <a:blip r:embed="rId7"/>
          <a:stretch>
            <a:fillRect/>
          </a:stretch>
        </p:blipFill>
        <p:spPr>
          <a:xfrm>
            <a:off x="512169" y="1485701"/>
            <a:ext cx="5597724" cy="3418659"/>
          </a:xfrm>
          <a:prstGeom prst="rect">
            <a:avLst/>
          </a:prstGeom>
        </p:spPr>
      </p:pic>
      <p:pic>
        <p:nvPicPr>
          <p:cNvPr id="10" name="Picture 9"/>
          <p:cNvPicPr>
            <a:picLocks noChangeAspect="1"/>
          </p:cNvPicPr>
          <p:nvPr/>
        </p:nvPicPr>
        <p:blipFill>
          <a:blip r:embed="rId8"/>
          <a:stretch>
            <a:fillRect/>
          </a:stretch>
        </p:blipFill>
        <p:spPr>
          <a:xfrm>
            <a:off x="6271803" y="1485701"/>
            <a:ext cx="5457754" cy="3418659"/>
          </a:xfrm>
          <a:prstGeom prst="rect">
            <a:avLst/>
          </a:prstGeom>
        </p:spPr>
      </p:pic>
    </p:spTree>
    <p:extLst>
      <p:ext uri="{BB962C8B-B14F-4D97-AF65-F5344CB8AC3E}">
        <p14:creationId xmlns:p14="http://schemas.microsoft.com/office/powerpoint/2010/main" val="3021191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147690"/>
            <a:ext cx="10353762" cy="1600428"/>
          </a:xfrm>
        </p:spPr>
        <p:txBody>
          <a:bodyPr>
            <a:normAutofit/>
          </a:bodyPr>
          <a:lstStyle/>
          <a:p>
            <a:pPr algn="ctr"/>
            <a:r>
              <a:rPr lang="en-US" dirty="0"/>
              <a:t>Results:</a:t>
            </a:r>
            <a:br>
              <a:rPr lang="en-US" dirty="0"/>
            </a:br>
            <a:r>
              <a:rPr lang="en-US" sz="3600" dirty="0" err="1"/>
              <a:t>CaO</a:t>
            </a:r>
            <a:endParaRPr lang="en-US" sz="3100" dirty="0"/>
          </a:p>
        </p:txBody>
      </p:sp>
      <p:pic>
        <p:nvPicPr>
          <p:cNvPr id="7" name="Picture 6">
            <a:extLst>
              <a:ext uri="{FF2B5EF4-FFF2-40B4-BE49-F238E27FC236}">
                <a16:creationId xmlns:a16="http://schemas.microsoft.com/office/drawing/2014/main" id="{A9AF269A-625D-44B0-AF91-BB76D7B3AACD}"/>
              </a:ext>
            </a:extLst>
          </p:cNvPr>
          <p:cNvPicPr>
            <a:picLocks noChangeAspect="1"/>
          </p:cNvPicPr>
          <p:nvPr/>
        </p:nvPicPr>
        <p:blipFill>
          <a:blip r:embed="rId2"/>
          <a:stretch>
            <a:fillRect/>
          </a:stretch>
        </p:blipFill>
        <p:spPr>
          <a:xfrm>
            <a:off x="6571894" y="1953640"/>
            <a:ext cx="5157663" cy="2950720"/>
          </a:xfrm>
          <a:prstGeom prst="rect">
            <a:avLst/>
          </a:prstGeom>
        </p:spPr>
      </p:pic>
      <p:pic>
        <p:nvPicPr>
          <p:cNvPr id="11" name="Picture 10"/>
          <p:cNvPicPr>
            <a:picLocks noChangeAspect="1"/>
          </p:cNvPicPr>
          <p:nvPr/>
        </p:nvPicPr>
        <p:blipFill>
          <a:blip r:embed="rId3"/>
          <a:stretch>
            <a:fillRect/>
          </a:stretch>
        </p:blipFill>
        <p:spPr>
          <a:xfrm>
            <a:off x="6571893" y="1953640"/>
            <a:ext cx="5157663" cy="3011685"/>
          </a:xfrm>
          <a:prstGeom prst="rect">
            <a:avLst/>
          </a:prstGeom>
        </p:spPr>
      </p:pic>
      <p:pic>
        <p:nvPicPr>
          <p:cNvPr id="12" name="Picture 11"/>
          <p:cNvPicPr>
            <a:picLocks noChangeAspect="1"/>
          </p:cNvPicPr>
          <p:nvPr/>
        </p:nvPicPr>
        <p:blipFill>
          <a:blip r:embed="rId4"/>
          <a:stretch>
            <a:fillRect/>
          </a:stretch>
        </p:blipFill>
        <p:spPr>
          <a:xfrm>
            <a:off x="2260574" y="5372300"/>
            <a:ext cx="7660201" cy="1040400"/>
          </a:xfrm>
          <a:prstGeom prst="rect">
            <a:avLst/>
          </a:prstGeom>
        </p:spPr>
      </p:pic>
      <p:pic>
        <p:nvPicPr>
          <p:cNvPr id="6" name="Picture 5"/>
          <p:cNvPicPr>
            <a:picLocks noChangeAspect="1"/>
          </p:cNvPicPr>
          <p:nvPr/>
        </p:nvPicPr>
        <p:blipFill>
          <a:blip r:embed="rId5"/>
          <a:stretch>
            <a:fillRect/>
          </a:stretch>
        </p:blipFill>
        <p:spPr>
          <a:xfrm>
            <a:off x="512956" y="1953640"/>
            <a:ext cx="5452946" cy="3011685"/>
          </a:xfrm>
          <a:prstGeom prst="rect">
            <a:avLst/>
          </a:prstGeom>
        </p:spPr>
      </p:pic>
      <p:pic>
        <p:nvPicPr>
          <p:cNvPr id="9" name="Picture 8"/>
          <p:cNvPicPr>
            <a:picLocks noChangeAspect="1"/>
          </p:cNvPicPr>
          <p:nvPr/>
        </p:nvPicPr>
        <p:blipFill>
          <a:blip r:embed="rId6"/>
          <a:stretch>
            <a:fillRect/>
          </a:stretch>
        </p:blipFill>
        <p:spPr>
          <a:xfrm>
            <a:off x="512954" y="1953639"/>
            <a:ext cx="5468841" cy="3011685"/>
          </a:xfrm>
          <a:prstGeom prst="rect">
            <a:avLst/>
          </a:prstGeom>
        </p:spPr>
      </p:pic>
      <p:pic>
        <p:nvPicPr>
          <p:cNvPr id="10" name="Picture 9"/>
          <p:cNvPicPr>
            <a:picLocks noChangeAspect="1"/>
          </p:cNvPicPr>
          <p:nvPr/>
        </p:nvPicPr>
        <p:blipFill>
          <a:blip r:embed="rId7"/>
          <a:stretch>
            <a:fillRect/>
          </a:stretch>
        </p:blipFill>
        <p:spPr>
          <a:xfrm>
            <a:off x="6556000" y="1953638"/>
            <a:ext cx="5175083" cy="3011686"/>
          </a:xfrm>
          <a:prstGeom prst="rect">
            <a:avLst/>
          </a:prstGeom>
        </p:spPr>
      </p:pic>
      <p:pic>
        <p:nvPicPr>
          <p:cNvPr id="3" name="Picture 2"/>
          <p:cNvPicPr>
            <a:picLocks noChangeAspect="1"/>
          </p:cNvPicPr>
          <p:nvPr/>
        </p:nvPicPr>
        <p:blipFill>
          <a:blip r:embed="rId8"/>
          <a:stretch>
            <a:fillRect/>
          </a:stretch>
        </p:blipFill>
        <p:spPr>
          <a:xfrm>
            <a:off x="511427" y="1460811"/>
            <a:ext cx="5598466" cy="3504514"/>
          </a:xfrm>
          <a:prstGeom prst="rect">
            <a:avLst/>
          </a:prstGeom>
        </p:spPr>
      </p:pic>
      <p:pic>
        <p:nvPicPr>
          <p:cNvPr id="4" name="Picture 3"/>
          <p:cNvPicPr>
            <a:picLocks noChangeAspect="1"/>
          </p:cNvPicPr>
          <p:nvPr/>
        </p:nvPicPr>
        <p:blipFill>
          <a:blip r:embed="rId9"/>
          <a:stretch>
            <a:fillRect/>
          </a:stretch>
        </p:blipFill>
        <p:spPr>
          <a:xfrm>
            <a:off x="6255834" y="1460811"/>
            <a:ext cx="5473723" cy="3504513"/>
          </a:xfrm>
          <a:prstGeom prst="rect">
            <a:avLst/>
          </a:prstGeom>
        </p:spPr>
      </p:pic>
    </p:spTree>
    <p:extLst>
      <p:ext uri="{BB962C8B-B14F-4D97-AF65-F5344CB8AC3E}">
        <p14:creationId xmlns:p14="http://schemas.microsoft.com/office/powerpoint/2010/main" val="953794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Conclusions</a:t>
            </a:r>
          </a:p>
        </p:txBody>
      </p:sp>
      <p:sp>
        <p:nvSpPr>
          <p:cNvPr id="3" name="Content Placeholder 2"/>
          <p:cNvSpPr>
            <a:spLocks noGrp="1"/>
          </p:cNvSpPr>
          <p:nvPr>
            <p:ph idx="1"/>
          </p:nvPr>
        </p:nvSpPr>
        <p:spPr>
          <a:xfrm>
            <a:off x="913795" y="1969117"/>
            <a:ext cx="10353762" cy="4058751"/>
          </a:xfrm>
        </p:spPr>
        <p:txBody>
          <a:bodyPr>
            <a:normAutofit/>
          </a:bodyPr>
          <a:lstStyle/>
          <a:p>
            <a:r>
              <a:rPr lang="en-US" sz="2800" dirty="0"/>
              <a:t>Geochemically, the 59 artifact samples fall within the Upper Mercer range. </a:t>
            </a:r>
            <a:r>
              <a:rPr lang="en-US" sz="2800" dirty="0" smtClean="0"/>
              <a:t>Therefore, I </a:t>
            </a:r>
            <a:r>
              <a:rPr lang="en-US" sz="2800" dirty="0"/>
              <a:t>conclude that they were all produced from Upper Mercer chert.</a:t>
            </a:r>
          </a:p>
          <a:p>
            <a:endParaRPr lang="en-US" sz="2400" dirty="0"/>
          </a:p>
          <a:p>
            <a:r>
              <a:rPr lang="en-US" sz="2800" dirty="0"/>
              <a:t>Holocene cultures appear to </a:t>
            </a:r>
            <a:r>
              <a:rPr lang="en-US" sz="2800" dirty="0" smtClean="0"/>
              <a:t>have selected </a:t>
            </a:r>
            <a:r>
              <a:rPr lang="en-US" sz="2800" dirty="0"/>
              <a:t>higher quality chert to construct their tools.  </a:t>
            </a:r>
          </a:p>
        </p:txBody>
      </p:sp>
    </p:spTree>
    <p:extLst>
      <p:ext uri="{BB962C8B-B14F-4D97-AF65-F5344CB8AC3E}">
        <p14:creationId xmlns:p14="http://schemas.microsoft.com/office/powerpoint/2010/main" val="3673379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37" y="2370393"/>
            <a:ext cx="3870403" cy="1325563"/>
          </a:xfrm>
        </p:spPr>
        <p:txBody>
          <a:bodyPr>
            <a:normAutofit/>
          </a:bodyPr>
          <a:lstStyle/>
          <a:p>
            <a:r>
              <a:rPr lang="en-US" sz="4800" i="1" dirty="0" smtClean="0"/>
              <a:t>Thank you</a:t>
            </a:r>
            <a:endParaRPr lang="en-US" sz="4800" i="1" dirty="0"/>
          </a:p>
        </p:txBody>
      </p:sp>
    </p:spTree>
    <p:extLst>
      <p:ext uri="{BB962C8B-B14F-4D97-AF65-F5344CB8AC3E}">
        <p14:creationId xmlns:p14="http://schemas.microsoft.com/office/powerpoint/2010/main" val="510371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863" y="211872"/>
            <a:ext cx="5228821" cy="749755"/>
          </a:xfrm>
        </p:spPr>
        <p:txBody>
          <a:bodyPr>
            <a:noAutofit/>
          </a:bodyPr>
          <a:lstStyle/>
          <a:p>
            <a:pPr algn="ctr"/>
            <a:r>
              <a:rPr lang="en-US" sz="3600" dirty="0"/>
              <a:t>Purpose of Research</a:t>
            </a:r>
          </a:p>
        </p:txBody>
      </p:sp>
      <p:pic>
        <p:nvPicPr>
          <p:cNvPr id="7" name="Picture Placeholder 10"/>
          <p:cNvPicPr>
            <a:picLocks noGrp="1" noChangeAspect="1"/>
          </p:cNvPicPr>
          <p:nvPr>
            <p:ph idx="1"/>
          </p:nvPr>
        </p:nvPicPr>
        <p:blipFill>
          <a:blip r:embed="rId2"/>
          <a:srcRect l="6245" r="6245"/>
          <a:stretch>
            <a:fillRect/>
          </a:stretch>
        </p:blipFill>
        <p:spPr>
          <a:xfrm>
            <a:off x="7929837" y="586749"/>
            <a:ext cx="3453812" cy="5181600"/>
          </a:xfrm>
          <a:prstGeom prst="rect">
            <a:avLst/>
          </a:prstGeom>
        </p:spPr>
      </p:pic>
      <p:sp>
        <p:nvSpPr>
          <p:cNvPr id="4" name="Text Placeholder 3"/>
          <p:cNvSpPr>
            <a:spLocks noGrp="1"/>
          </p:cNvSpPr>
          <p:nvPr>
            <p:ph type="body" sz="half" idx="2"/>
          </p:nvPr>
        </p:nvSpPr>
        <p:spPr>
          <a:xfrm>
            <a:off x="385107" y="1120800"/>
            <a:ext cx="7092175" cy="5296829"/>
          </a:xfrm>
        </p:spPr>
        <p:txBody>
          <a:bodyPr>
            <a:normAutofit/>
          </a:bodyPr>
          <a:lstStyle/>
          <a:p>
            <a:pPr marL="457200" indent="-457200" algn="l">
              <a:buFont typeface="Arial" panose="020B0604020202020204" pitchFamily="34" charset="0"/>
              <a:buChar char="•"/>
            </a:pPr>
            <a:r>
              <a:rPr lang="en-US" sz="3200" dirty="0"/>
              <a:t>Provide insight for prehistoric American cultures</a:t>
            </a:r>
          </a:p>
          <a:p>
            <a:pPr marL="457200" indent="-457200" algn="l">
              <a:buFont typeface="Arial" panose="020B0604020202020204" pitchFamily="34" charset="0"/>
              <a:buChar char="•"/>
            </a:pPr>
            <a:endParaRPr lang="en-US" sz="3000" dirty="0"/>
          </a:p>
          <a:p>
            <a:pPr marL="457200" indent="-457200" algn="l">
              <a:buFont typeface="Arial" panose="020B0604020202020204" pitchFamily="34" charset="0"/>
              <a:buChar char="•"/>
            </a:pPr>
            <a:r>
              <a:rPr lang="en-US" sz="3000" dirty="0"/>
              <a:t>Cultures are studied through their technology and stone tools made from chert, flint, and chalcedony</a:t>
            </a:r>
          </a:p>
          <a:p>
            <a:pPr marL="914400" lvl="1" indent="-457200">
              <a:buFont typeface="Arial" panose="020B0604020202020204" pitchFamily="34" charset="0"/>
              <a:buChar char="•"/>
            </a:pPr>
            <a:endParaRPr lang="en-US" sz="2600" dirty="0"/>
          </a:p>
          <a:p>
            <a:pPr marL="457200" indent="-457200" algn="l">
              <a:buFont typeface="Arial" panose="020B0604020202020204" pitchFamily="34" charset="0"/>
              <a:buChar char="•"/>
            </a:pPr>
            <a:r>
              <a:rPr lang="en-US" sz="3000" dirty="0"/>
              <a:t>Visible color comparison is the most common way for provenance of artifacts to be determined</a:t>
            </a:r>
          </a:p>
          <a:p>
            <a:pPr algn="l"/>
            <a:endParaRPr lang="en-US" sz="2000" dirty="0"/>
          </a:p>
        </p:txBody>
      </p:sp>
      <p:sp>
        <p:nvSpPr>
          <p:cNvPr id="6" name="Rectangle 5"/>
          <p:cNvSpPr/>
          <p:nvPr/>
        </p:nvSpPr>
        <p:spPr>
          <a:xfrm>
            <a:off x="4923051" y="5927522"/>
            <a:ext cx="5274526" cy="523220"/>
          </a:xfrm>
          <a:prstGeom prst="rect">
            <a:avLst/>
          </a:prstGeom>
        </p:spPr>
        <p:txBody>
          <a:bodyPr wrap="square">
            <a:spAutoFit/>
          </a:bodyPr>
          <a:lstStyle/>
          <a:p>
            <a:pPr algn="ctr"/>
            <a:r>
              <a:rPr lang="en-US" sz="1400" i="1" dirty="0">
                <a:solidFill>
                  <a:schemeClr val="accent4">
                    <a:lumMod val="60000"/>
                    <a:lumOff val="40000"/>
                  </a:schemeClr>
                </a:solidFill>
              </a:rPr>
              <a:t>Welling site artifact. Courtesy of Dr. Metin Eren, Kent State University Anthropology Department.</a:t>
            </a:r>
          </a:p>
        </p:txBody>
      </p:sp>
    </p:spTree>
    <p:extLst>
      <p:ext uri="{BB962C8B-B14F-4D97-AF65-F5344CB8AC3E}">
        <p14:creationId xmlns:p14="http://schemas.microsoft.com/office/powerpoint/2010/main" val="793685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1905-2D05-4DC5-88D7-2705D6286DF1}"/>
              </a:ext>
            </a:extLst>
          </p:cNvPr>
          <p:cNvSpPr>
            <a:spLocks noGrp="1"/>
          </p:cNvSpPr>
          <p:nvPr>
            <p:ph type="title"/>
          </p:nvPr>
        </p:nvSpPr>
        <p:spPr>
          <a:xfrm>
            <a:off x="837810" y="281532"/>
            <a:ext cx="10353762" cy="970450"/>
          </a:xfrm>
        </p:spPr>
        <p:txBody>
          <a:bodyPr>
            <a:normAutofit/>
          </a:bodyPr>
          <a:lstStyle/>
          <a:p>
            <a:pPr algn="ctr"/>
            <a:r>
              <a:rPr lang="en-US" sz="4400" dirty="0" smtClean="0"/>
              <a:t>Samples for Chemical Analysis</a:t>
            </a:r>
            <a:endParaRPr lang="en-US" sz="4400" dirty="0"/>
          </a:p>
        </p:txBody>
      </p:sp>
      <p:sp>
        <p:nvSpPr>
          <p:cNvPr id="3" name="Content Placeholder 2">
            <a:extLst>
              <a:ext uri="{FF2B5EF4-FFF2-40B4-BE49-F238E27FC236}">
                <a16:creationId xmlns:a16="http://schemas.microsoft.com/office/drawing/2014/main" id="{69B9E5D7-A57E-4061-89DE-80E3AD89FE41}"/>
              </a:ext>
            </a:extLst>
          </p:cNvPr>
          <p:cNvSpPr>
            <a:spLocks noGrp="1"/>
          </p:cNvSpPr>
          <p:nvPr>
            <p:ph sz="half" idx="1"/>
          </p:nvPr>
        </p:nvSpPr>
        <p:spPr>
          <a:xfrm>
            <a:off x="211873" y="1464077"/>
            <a:ext cx="7592425" cy="5070538"/>
          </a:xfrm>
        </p:spPr>
        <p:txBody>
          <a:bodyPr>
            <a:normAutofit/>
          </a:bodyPr>
          <a:lstStyle/>
          <a:p>
            <a:pPr marL="36900" indent="0">
              <a:buNone/>
            </a:pPr>
            <a:r>
              <a:rPr lang="en-US" sz="3200" dirty="0">
                <a:effectLst/>
              </a:rPr>
              <a:t>  </a:t>
            </a:r>
            <a:r>
              <a:rPr lang="en-US" sz="3200" b="1" dirty="0">
                <a:effectLst/>
              </a:rPr>
              <a:t>Artifacts</a:t>
            </a:r>
          </a:p>
          <a:p>
            <a:pPr lvl="1"/>
            <a:r>
              <a:rPr lang="en-US" sz="3200" b="1" dirty="0"/>
              <a:t>59 samples found at the Welling archaeological site in Nellie, Ohio </a:t>
            </a:r>
          </a:p>
          <a:p>
            <a:r>
              <a:rPr lang="en-US" sz="3200" b="1" dirty="0"/>
              <a:t>Outcrops</a:t>
            </a:r>
          </a:p>
          <a:p>
            <a:pPr lvl="1"/>
            <a:r>
              <a:rPr lang="en-US" sz="3200" b="1" dirty="0">
                <a:effectLst/>
              </a:rPr>
              <a:t>89 samples from Ohio, Illinois, Michigan, Maine, Indiana, North Carolina, Kentucky, West Virginia, Delaware, Idaho, Tennessee, and Ontario</a:t>
            </a:r>
          </a:p>
          <a:p>
            <a:pPr lvl="1">
              <a:buFont typeface="Wingdings" panose="05000000000000000000" pitchFamily="2" charset="2"/>
              <a:buChar char="v"/>
            </a:pPr>
            <a:endParaRPr lang="en-US" sz="3200" b="1" dirty="0">
              <a:effectLst/>
            </a:endParaRPr>
          </a:p>
          <a:p>
            <a:pPr lvl="2">
              <a:buFont typeface="Wingdings" panose="05000000000000000000" pitchFamily="2" charset="2"/>
              <a:buChar char="v"/>
            </a:pPr>
            <a:endParaRPr lang="en-US" sz="1800" dirty="0"/>
          </a:p>
          <a:p>
            <a:pPr lvl="1">
              <a:buFont typeface="Wingdings" panose="05000000000000000000" pitchFamily="2" charset="2"/>
              <a:buChar char="v"/>
            </a:pPr>
            <a:endParaRPr lang="en-US" sz="2000" dirty="0"/>
          </a:p>
          <a:p>
            <a:pPr marL="810000" lvl="2" indent="0">
              <a:buNone/>
            </a:pPr>
            <a:endParaRPr lang="en-US" sz="1800" dirty="0"/>
          </a:p>
          <a:p>
            <a:endParaRPr lang="en-US" dirty="0"/>
          </a:p>
        </p:txBody>
      </p:sp>
      <p:pic>
        <p:nvPicPr>
          <p:cNvPr id="6" name="Picture 5"/>
          <p:cNvPicPr>
            <a:picLocks noChangeAspect="1"/>
          </p:cNvPicPr>
          <p:nvPr/>
        </p:nvPicPr>
        <p:blipFill>
          <a:blip r:embed="rId3"/>
          <a:stretch>
            <a:fillRect/>
          </a:stretch>
        </p:blipFill>
        <p:spPr>
          <a:xfrm>
            <a:off x="8596471" y="1246241"/>
            <a:ext cx="2978495" cy="4818637"/>
          </a:xfrm>
          <a:prstGeom prst="rect">
            <a:avLst/>
          </a:prstGeom>
        </p:spPr>
      </p:pic>
      <p:sp>
        <p:nvSpPr>
          <p:cNvPr id="7" name="TextBox 6"/>
          <p:cNvSpPr txBox="1"/>
          <p:nvPr/>
        </p:nvSpPr>
        <p:spPr>
          <a:xfrm>
            <a:off x="5287008" y="6082716"/>
            <a:ext cx="5034579" cy="461665"/>
          </a:xfrm>
          <a:prstGeom prst="rect">
            <a:avLst/>
          </a:prstGeom>
          <a:noFill/>
        </p:spPr>
        <p:txBody>
          <a:bodyPr wrap="square" rtlCol="0">
            <a:spAutoFit/>
          </a:bodyPr>
          <a:lstStyle/>
          <a:p>
            <a:pPr algn="ctr"/>
            <a:r>
              <a:rPr lang="en-US" sz="1200" i="1" dirty="0">
                <a:solidFill>
                  <a:schemeClr val="accent4">
                    <a:lumMod val="60000"/>
                    <a:lumOff val="40000"/>
                  </a:schemeClr>
                </a:solidFill>
              </a:rPr>
              <a:t>Welling site sample. Courtesy of Dr. Metin Eren, Kent State University Anthropology Department.</a:t>
            </a:r>
          </a:p>
        </p:txBody>
      </p:sp>
    </p:spTree>
    <p:extLst>
      <p:ext uri="{BB962C8B-B14F-4D97-AF65-F5344CB8AC3E}">
        <p14:creationId xmlns:p14="http://schemas.microsoft.com/office/powerpoint/2010/main" val="3451224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t>Prehistoric Ohio</a:t>
            </a:r>
          </a:p>
        </p:txBody>
      </p:sp>
      <p:sp>
        <p:nvSpPr>
          <p:cNvPr id="5" name="Text Placeholder 4"/>
          <p:cNvSpPr>
            <a:spLocks noGrp="1"/>
          </p:cNvSpPr>
          <p:nvPr>
            <p:ph type="body" idx="1"/>
          </p:nvPr>
        </p:nvSpPr>
        <p:spPr>
          <a:xfrm>
            <a:off x="6294967" y="1705123"/>
            <a:ext cx="4876344" cy="544884"/>
          </a:xfrm>
        </p:spPr>
        <p:txBody>
          <a:bodyPr/>
          <a:lstStyle/>
          <a:p>
            <a:pPr algn="ctr"/>
            <a:r>
              <a:rPr lang="en-US" sz="3200" b="1" dirty="0"/>
              <a:t>Artifacts</a:t>
            </a:r>
          </a:p>
        </p:txBody>
      </p:sp>
      <p:sp>
        <p:nvSpPr>
          <p:cNvPr id="4" name="Text Placeholder 3"/>
          <p:cNvSpPr>
            <a:spLocks noGrp="1"/>
          </p:cNvSpPr>
          <p:nvPr>
            <p:ph sz="half" idx="2"/>
          </p:nvPr>
        </p:nvSpPr>
        <p:spPr>
          <a:xfrm>
            <a:off x="6294967" y="2326901"/>
            <a:ext cx="4876344" cy="3411063"/>
          </a:xfrm>
        </p:spPr>
        <p:txBody>
          <a:bodyPr>
            <a:normAutofit/>
          </a:bodyPr>
          <a:lstStyle/>
          <a:p>
            <a:pPr algn="l"/>
            <a:r>
              <a:rPr lang="en-US" sz="2800" b="1" dirty="0"/>
              <a:t>Samples are from the </a:t>
            </a:r>
            <a:r>
              <a:rPr lang="en-US" sz="2800" b="1" dirty="0" smtClean="0"/>
              <a:t>Holocene, specificall</a:t>
            </a:r>
            <a:r>
              <a:rPr lang="en-US" sz="2800" dirty="0"/>
              <a:t>y</a:t>
            </a:r>
            <a:endParaRPr lang="en-US" sz="2800" b="1" dirty="0"/>
          </a:p>
          <a:p>
            <a:pPr lvl="1"/>
            <a:r>
              <a:rPr lang="en-US" sz="2800" b="1" dirty="0"/>
              <a:t>Early Archaic to Late </a:t>
            </a:r>
            <a:r>
              <a:rPr lang="en-US" sz="2800" b="1" dirty="0" smtClean="0"/>
              <a:t>Woodland Cultures</a:t>
            </a:r>
          </a:p>
          <a:p>
            <a:pPr marL="457200" lvl="1" indent="0">
              <a:buNone/>
            </a:pPr>
            <a:r>
              <a:rPr lang="en-US" sz="1100" b="1" dirty="0" smtClean="0"/>
              <a:t> </a:t>
            </a:r>
            <a:endParaRPr lang="en-US" sz="1100" b="1" dirty="0"/>
          </a:p>
          <a:p>
            <a:pPr lvl="1"/>
            <a:r>
              <a:rPr lang="en-US" sz="2800" b="1" dirty="0"/>
              <a:t>9000 </a:t>
            </a:r>
            <a:r>
              <a:rPr lang="en-US" sz="2800" b="1" dirty="0" smtClean="0"/>
              <a:t>to 400 BP</a:t>
            </a:r>
            <a:endParaRPr lang="en-US" sz="1600" b="1" dirty="0"/>
          </a:p>
        </p:txBody>
      </p:sp>
      <p:sp>
        <p:nvSpPr>
          <p:cNvPr id="6" name="Text Placeholder 5"/>
          <p:cNvSpPr>
            <a:spLocks noGrp="1"/>
          </p:cNvSpPr>
          <p:nvPr>
            <p:ph type="body" sz="quarter" idx="3"/>
          </p:nvPr>
        </p:nvSpPr>
        <p:spPr>
          <a:xfrm>
            <a:off x="913795" y="1674470"/>
            <a:ext cx="4895330" cy="544883"/>
          </a:xfrm>
        </p:spPr>
        <p:txBody>
          <a:bodyPr/>
          <a:lstStyle/>
          <a:p>
            <a:pPr algn="ctr"/>
            <a:r>
              <a:rPr lang="en-US" sz="3200" b="1" dirty="0"/>
              <a:t>People</a:t>
            </a:r>
          </a:p>
        </p:txBody>
      </p:sp>
      <p:sp>
        <p:nvSpPr>
          <p:cNvPr id="7" name="Content Placeholder 6"/>
          <p:cNvSpPr>
            <a:spLocks noGrp="1"/>
          </p:cNvSpPr>
          <p:nvPr>
            <p:ph sz="quarter" idx="4"/>
          </p:nvPr>
        </p:nvSpPr>
        <p:spPr>
          <a:xfrm>
            <a:off x="839788" y="2320619"/>
            <a:ext cx="4969337" cy="3411063"/>
          </a:xfrm>
        </p:spPr>
        <p:txBody>
          <a:bodyPr>
            <a:normAutofit/>
          </a:bodyPr>
          <a:lstStyle/>
          <a:p>
            <a:r>
              <a:rPr lang="en-US" sz="2800" b="1" dirty="0"/>
              <a:t>Hunter/gathers eventually becoming less nomadic</a:t>
            </a:r>
          </a:p>
          <a:p>
            <a:r>
              <a:rPr lang="en-US" sz="2800" b="1" dirty="0"/>
              <a:t>Used chert to create tools</a:t>
            </a:r>
          </a:p>
          <a:p>
            <a:r>
              <a:rPr lang="en-US" sz="2800" b="1" dirty="0"/>
              <a:t>Traded </a:t>
            </a:r>
            <a:r>
              <a:rPr lang="en-US" sz="2800" dirty="0"/>
              <a:t>fabricated tools </a:t>
            </a:r>
            <a:r>
              <a:rPr lang="en-US" sz="2800" b="1" dirty="0" smtClean="0"/>
              <a:t>and </a:t>
            </a:r>
            <a:r>
              <a:rPr lang="en-US" sz="2800" dirty="0" smtClean="0"/>
              <a:t>chert</a:t>
            </a:r>
            <a:r>
              <a:rPr lang="en-US" sz="2800" b="1" dirty="0" smtClean="0"/>
              <a:t> for </a:t>
            </a:r>
            <a:r>
              <a:rPr lang="en-US" sz="2800" b="1" dirty="0"/>
              <a:t>other commodities</a:t>
            </a:r>
          </a:p>
        </p:txBody>
      </p:sp>
    </p:spTree>
    <p:extLst>
      <p:ext uri="{BB962C8B-B14F-4D97-AF65-F5344CB8AC3E}">
        <p14:creationId xmlns:p14="http://schemas.microsoft.com/office/powerpoint/2010/main" val="509945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1386" y="1265816"/>
            <a:ext cx="11780873" cy="3930128"/>
          </a:xfrm>
        </p:spPr>
        <p:txBody>
          <a:bodyPr>
            <a:normAutofit fontScale="90000"/>
          </a:bodyPr>
          <a:lstStyle/>
          <a:p>
            <a:pPr algn="ctr"/>
            <a:r>
              <a:rPr lang="en-US" sz="4400" b="1" dirty="0"/>
              <a:t>Hypotheses:</a:t>
            </a:r>
            <a:r>
              <a:rPr lang="en-US" dirty="0"/>
              <a:t/>
            </a:r>
            <a:br>
              <a:rPr lang="en-US" dirty="0"/>
            </a:br>
            <a:r>
              <a:rPr lang="en-US" dirty="0"/>
              <a:t/>
            </a:r>
            <a:br>
              <a:rPr lang="en-US" dirty="0"/>
            </a:br>
            <a:r>
              <a:rPr lang="en-US" sz="4400" b="1" dirty="0" smtClean="0"/>
              <a:t>The </a:t>
            </a:r>
            <a:r>
              <a:rPr lang="en-US" sz="4400" b="1" dirty="0"/>
              <a:t>artifacts found at the Welling archaeological site were produced from Upper Mercer Chert.</a:t>
            </a:r>
            <a:br>
              <a:rPr lang="en-US" sz="4400" b="1" dirty="0"/>
            </a:br>
            <a:r>
              <a:rPr lang="en-US" sz="4400" b="1" dirty="0"/>
              <a:t/>
            </a:r>
            <a:br>
              <a:rPr lang="en-US" sz="4400" b="1" dirty="0"/>
            </a:br>
            <a:r>
              <a:rPr lang="en-US" sz="4400" b="1" dirty="0"/>
              <a:t>Holocene cultures were specific when choosing the </a:t>
            </a:r>
            <a:r>
              <a:rPr lang="en-US" sz="4400" b="1" dirty="0" smtClean="0"/>
              <a:t>natural materials </a:t>
            </a:r>
            <a:r>
              <a:rPr lang="en-US" sz="4400" b="1" dirty="0"/>
              <a:t>used to create their tools and chose chert with a high silica content.</a:t>
            </a:r>
            <a:br>
              <a:rPr lang="en-US" sz="4400" b="1" dirty="0"/>
            </a:br>
            <a:endParaRPr lang="en-US" sz="4400" b="1" dirty="0"/>
          </a:p>
        </p:txBody>
      </p:sp>
    </p:spTree>
    <p:extLst>
      <p:ext uri="{BB962C8B-B14F-4D97-AF65-F5344CB8AC3E}">
        <p14:creationId xmlns:p14="http://schemas.microsoft.com/office/powerpoint/2010/main" val="2665742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41248"/>
            <a:ext cx="10353762" cy="970450"/>
          </a:xfrm>
        </p:spPr>
        <p:txBody>
          <a:bodyPr>
            <a:normAutofit/>
          </a:bodyPr>
          <a:lstStyle/>
          <a:p>
            <a:pPr algn="ctr"/>
            <a:r>
              <a:rPr lang="en-US" sz="3600" dirty="0"/>
              <a:t>Study Area</a:t>
            </a:r>
          </a:p>
        </p:txBody>
      </p:sp>
      <p:pic>
        <p:nvPicPr>
          <p:cNvPr id="4" name="Picture 3"/>
          <p:cNvPicPr>
            <a:picLocks noChangeAspect="1"/>
          </p:cNvPicPr>
          <p:nvPr/>
        </p:nvPicPr>
        <p:blipFill rotWithShape="1">
          <a:blip r:embed="rId2"/>
          <a:srcRect b="2055"/>
          <a:stretch/>
        </p:blipFill>
        <p:spPr>
          <a:xfrm>
            <a:off x="2110513" y="1003608"/>
            <a:ext cx="7960325" cy="5592419"/>
          </a:xfrm>
          <a:prstGeom prst="rect">
            <a:avLst/>
          </a:prstGeom>
        </p:spPr>
      </p:pic>
      <p:pic>
        <p:nvPicPr>
          <p:cNvPr id="5" name="Picture 4"/>
          <p:cNvPicPr>
            <a:picLocks noChangeAspect="1"/>
          </p:cNvPicPr>
          <p:nvPr/>
        </p:nvPicPr>
        <p:blipFill>
          <a:blip r:embed="rId3"/>
          <a:stretch>
            <a:fillRect/>
          </a:stretch>
        </p:blipFill>
        <p:spPr>
          <a:xfrm>
            <a:off x="2031389" y="905479"/>
            <a:ext cx="8039449" cy="5687124"/>
          </a:xfrm>
          <a:prstGeom prst="rect">
            <a:avLst/>
          </a:prstGeom>
        </p:spPr>
      </p:pic>
    </p:spTree>
    <p:extLst>
      <p:ext uri="{BB962C8B-B14F-4D97-AF65-F5344CB8AC3E}">
        <p14:creationId xmlns:p14="http://schemas.microsoft.com/office/powerpoint/2010/main" val="3788296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57C43A-1AA5-4DE1-B5B1-336189F74CF6}"/>
              </a:ext>
            </a:extLst>
          </p:cNvPr>
          <p:cNvSpPr>
            <a:spLocks noGrp="1"/>
          </p:cNvSpPr>
          <p:nvPr>
            <p:ph type="title"/>
          </p:nvPr>
        </p:nvSpPr>
        <p:spPr/>
        <p:txBody>
          <a:bodyPr/>
          <a:lstStyle/>
          <a:p>
            <a:pPr algn="ctr"/>
            <a:r>
              <a:rPr lang="en-US" sz="4000" dirty="0"/>
              <a:t>Methods</a:t>
            </a:r>
            <a:endParaRPr lang="en-US" dirty="0"/>
          </a:p>
        </p:txBody>
      </p:sp>
      <p:sp>
        <p:nvSpPr>
          <p:cNvPr id="8" name="Content Placeholder 7">
            <a:extLst>
              <a:ext uri="{FF2B5EF4-FFF2-40B4-BE49-F238E27FC236}">
                <a16:creationId xmlns:a16="http://schemas.microsoft.com/office/drawing/2014/main" id="{0E07D47E-D6C3-4C71-A557-21437ADF360E}"/>
              </a:ext>
            </a:extLst>
          </p:cNvPr>
          <p:cNvSpPr>
            <a:spLocks noGrp="1"/>
          </p:cNvSpPr>
          <p:nvPr>
            <p:ph idx="1"/>
          </p:nvPr>
        </p:nvSpPr>
        <p:spPr>
          <a:xfrm>
            <a:off x="913795" y="2100439"/>
            <a:ext cx="10353762" cy="4058751"/>
          </a:xfrm>
        </p:spPr>
        <p:txBody>
          <a:bodyPr/>
          <a:lstStyle/>
          <a:p>
            <a:r>
              <a:rPr lang="en-US" sz="3600" dirty="0"/>
              <a:t>Major and Minor Element Analysis</a:t>
            </a:r>
          </a:p>
          <a:p>
            <a:endParaRPr lang="en-US" sz="3600" dirty="0"/>
          </a:p>
          <a:p>
            <a:r>
              <a:rPr lang="en-US" sz="3600" dirty="0"/>
              <a:t>Energy Dispersive X-ray Fluorescence (ED-XRF)</a:t>
            </a:r>
          </a:p>
          <a:p>
            <a:pPr lvl="2"/>
            <a:r>
              <a:rPr lang="en-US" sz="3600" dirty="0"/>
              <a:t>Loss on ignition (L.O.I.)</a:t>
            </a:r>
          </a:p>
          <a:p>
            <a:pPr lvl="2"/>
            <a:r>
              <a:rPr lang="en-US" sz="3600" dirty="0" err="1"/>
              <a:t>LeNeo</a:t>
            </a:r>
            <a:r>
              <a:rPr lang="en-US" sz="3600" dirty="0"/>
              <a:t> </a:t>
            </a:r>
            <a:r>
              <a:rPr lang="en-US" sz="3600" dirty="0" err="1"/>
              <a:t>Fluxer</a:t>
            </a:r>
            <a:endParaRPr lang="en-US" sz="3600" dirty="0"/>
          </a:p>
          <a:p>
            <a:pPr marL="379800" indent="-342900"/>
            <a:endParaRPr lang="en-US" sz="2800" dirty="0"/>
          </a:p>
          <a:p>
            <a:pPr lvl="2">
              <a:buFont typeface="Wingdings" panose="05000000000000000000" pitchFamily="2" charset="2"/>
              <a:buChar char="v"/>
            </a:pPr>
            <a:endParaRPr lang="en-US" dirty="0"/>
          </a:p>
        </p:txBody>
      </p:sp>
    </p:spTree>
    <p:extLst>
      <p:ext uri="{BB962C8B-B14F-4D97-AF65-F5344CB8AC3E}">
        <p14:creationId xmlns:p14="http://schemas.microsoft.com/office/powerpoint/2010/main" val="218518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2" cy="970450"/>
          </a:xfrm>
        </p:spPr>
        <p:txBody>
          <a:bodyPr>
            <a:normAutofit/>
          </a:bodyPr>
          <a:lstStyle/>
          <a:p>
            <a:pPr algn="ctr"/>
            <a:r>
              <a:rPr lang="en-US" dirty="0"/>
              <a:t>Results</a:t>
            </a:r>
          </a:p>
        </p:txBody>
      </p:sp>
      <p:sp>
        <p:nvSpPr>
          <p:cNvPr id="7" name="Content Placeholder 6"/>
          <p:cNvSpPr>
            <a:spLocks noGrp="1"/>
          </p:cNvSpPr>
          <p:nvPr>
            <p:ph idx="1"/>
          </p:nvPr>
        </p:nvSpPr>
        <p:spPr>
          <a:xfrm>
            <a:off x="991854" y="1215777"/>
            <a:ext cx="10353762" cy="5419199"/>
          </a:xfrm>
        </p:spPr>
        <p:txBody>
          <a:bodyPr>
            <a:noAutofit/>
          </a:bodyPr>
          <a:lstStyle/>
          <a:p>
            <a:r>
              <a:rPr lang="en-US" sz="3200" dirty="0"/>
              <a:t>Element </a:t>
            </a:r>
            <a:r>
              <a:rPr lang="en-US" sz="3200" dirty="0" smtClean="0"/>
              <a:t>analysis</a:t>
            </a:r>
          </a:p>
          <a:p>
            <a:endParaRPr lang="en-US" sz="1100" dirty="0"/>
          </a:p>
          <a:p>
            <a:pPr lvl="1"/>
            <a:r>
              <a:rPr lang="en-US" sz="3200" b="1" dirty="0"/>
              <a:t>The silica content for the Upper Mercer chert is between 87.8% to 97.8% and the majority of the artifacts plot above 94%, and the lowest is 90%. </a:t>
            </a:r>
            <a:endParaRPr lang="en-US" sz="3200" b="1" dirty="0" smtClean="0"/>
          </a:p>
          <a:p>
            <a:pPr lvl="1"/>
            <a:endParaRPr lang="en-US" sz="3200" b="1" dirty="0" smtClean="0"/>
          </a:p>
          <a:p>
            <a:pPr lvl="1"/>
            <a:r>
              <a:rPr lang="en-US" sz="3200" b="1" dirty="0" smtClean="0"/>
              <a:t>I prepared graphs of all elements analyzed plotted against the SiO2 content, comparing Welling artifacts with various outcrops including the Upper Mercer.</a:t>
            </a:r>
            <a:endParaRPr lang="en-US" sz="3200" b="1" dirty="0"/>
          </a:p>
          <a:p>
            <a:endParaRPr lang="en-US" sz="3200" dirty="0"/>
          </a:p>
        </p:txBody>
      </p:sp>
    </p:spTree>
    <p:extLst>
      <p:ext uri="{BB962C8B-B14F-4D97-AF65-F5344CB8AC3E}">
        <p14:creationId xmlns:p14="http://schemas.microsoft.com/office/powerpoint/2010/main" val="2917728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147690"/>
            <a:ext cx="10353762" cy="1600428"/>
          </a:xfrm>
        </p:spPr>
        <p:txBody>
          <a:bodyPr>
            <a:normAutofit/>
          </a:bodyPr>
          <a:lstStyle/>
          <a:p>
            <a:pPr algn="ctr"/>
            <a:r>
              <a:rPr lang="en-US" dirty="0"/>
              <a:t>Results:</a:t>
            </a:r>
            <a:br>
              <a:rPr lang="en-US" dirty="0"/>
            </a:br>
            <a:r>
              <a:rPr lang="en-US" sz="3600" dirty="0"/>
              <a:t>Na</a:t>
            </a:r>
            <a:r>
              <a:rPr lang="en-US" sz="3600" baseline="-25000" dirty="0"/>
              <a:t>2</a:t>
            </a:r>
            <a:r>
              <a:rPr lang="en-US" sz="3600" dirty="0"/>
              <a:t>O</a:t>
            </a:r>
            <a:endParaRPr lang="en-US" sz="3100" baseline="-25000" dirty="0"/>
          </a:p>
        </p:txBody>
      </p:sp>
      <p:pic>
        <p:nvPicPr>
          <p:cNvPr id="3" name="Picture 2">
            <a:extLst>
              <a:ext uri="{FF2B5EF4-FFF2-40B4-BE49-F238E27FC236}">
                <a16:creationId xmlns:a16="http://schemas.microsoft.com/office/drawing/2014/main" id="{729433F5-3D56-4588-B16E-234A46A24CE5}"/>
              </a:ext>
            </a:extLst>
          </p:cNvPr>
          <p:cNvPicPr>
            <a:picLocks noChangeAspect="1"/>
          </p:cNvPicPr>
          <p:nvPr/>
        </p:nvPicPr>
        <p:blipFill>
          <a:blip r:embed="rId2"/>
          <a:stretch>
            <a:fillRect/>
          </a:stretch>
        </p:blipFill>
        <p:spPr>
          <a:xfrm>
            <a:off x="512171" y="1953641"/>
            <a:ext cx="5468841" cy="2950719"/>
          </a:xfrm>
          <a:prstGeom prst="rect">
            <a:avLst/>
          </a:prstGeom>
        </p:spPr>
      </p:pic>
      <p:pic>
        <p:nvPicPr>
          <p:cNvPr id="7" name="Picture 6">
            <a:extLst>
              <a:ext uri="{FF2B5EF4-FFF2-40B4-BE49-F238E27FC236}">
                <a16:creationId xmlns:a16="http://schemas.microsoft.com/office/drawing/2014/main" id="{A9AF269A-625D-44B0-AF91-BB76D7B3AACD}"/>
              </a:ext>
            </a:extLst>
          </p:cNvPr>
          <p:cNvPicPr>
            <a:picLocks noChangeAspect="1"/>
          </p:cNvPicPr>
          <p:nvPr/>
        </p:nvPicPr>
        <p:blipFill>
          <a:blip r:embed="rId3"/>
          <a:stretch>
            <a:fillRect/>
          </a:stretch>
        </p:blipFill>
        <p:spPr>
          <a:xfrm>
            <a:off x="6571894" y="1953640"/>
            <a:ext cx="5157663" cy="2950720"/>
          </a:xfrm>
          <a:prstGeom prst="rect">
            <a:avLst/>
          </a:prstGeom>
        </p:spPr>
      </p:pic>
      <p:pic>
        <p:nvPicPr>
          <p:cNvPr id="4" name="Picture 3"/>
          <p:cNvPicPr>
            <a:picLocks noChangeAspect="1"/>
          </p:cNvPicPr>
          <p:nvPr/>
        </p:nvPicPr>
        <p:blipFill>
          <a:blip r:embed="rId4"/>
          <a:stretch>
            <a:fillRect/>
          </a:stretch>
        </p:blipFill>
        <p:spPr>
          <a:xfrm>
            <a:off x="2260574" y="5368825"/>
            <a:ext cx="7660201" cy="1040400"/>
          </a:xfrm>
          <a:prstGeom prst="rect">
            <a:avLst/>
          </a:prstGeom>
        </p:spPr>
      </p:pic>
      <p:pic>
        <p:nvPicPr>
          <p:cNvPr id="5" name="Picture 4"/>
          <p:cNvPicPr>
            <a:picLocks noChangeAspect="1"/>
          </p:cNvPicPr>
          <p:nvPr/>
        </p:nvPicPr>
        <p:blipFill>
          <a:blip r:embed="rId5"/>
          <a:stretch>
            <a:fillRect/>
          </a:stretch>
        </p:blipFill>
        <p:spPr>
          <a:xfrm>
            <a:off x="512171" y="1953640"/>
            <a:ext cx="5468841" cy="2950720"/>
          </a:xfrm>
          <a:prstGeom prst="rect">
            <a:avLst/>
          </a:prstGeom>
        </p:spPr>
      </p:pic>
      <p:pic>
        <p:nvPicPr>
          <p:cNvPr id="8" name="Picture 7"/>
          <p:cNvPicPr>
            <a:picLocks noChangeAspect="1"/>
          </p:cNvPicPr>
          <p:nvPr/>
        </p:nvPicPr>
        <p:blipFill>
          <a:blip r:embed="rId6"/>
          <a:stretch>
            <a:fillRect/>
          </a:stretch>
        </p:blipFill>
        <p:spPr>
          <a:xfrm>
            <a:off x="512170" y="1953641"/>
            <a:ext cx="5468841" cy="2950720"/>
          </a:xfrm>
          <a:prstGeom prst="rect">
            <a:avLst/>
          </a:prstGeom>
        </p:spPr>
      </p:pic>
      <p:pic>
        <p:nvPicPr>
          <p:cNvPr id="14" name="Picture 13"/>
          <p:cNvPicPr>
            <a:picLocks noChangeAspect="1"/>
          </p:cNvPicPr>
          <p:nvPr/>
        </p:nvPicPr>
        <p:blipFill>
          <a:blip r:embed="rId7"/>
          <a:stretch>
            <a:fillRect/>
          </a:stretch>
        </p:blipFill>
        <p:spPr>
          <a:xfrm>
            <a:off x="512169" y="1944495"/>
            <a:ext cx="5468842" cy="2969009"/>
          </a:xfrm>
          <a:prstGeom prst="rect">
            <a:avLst/>
          </a:prstGeom>
        </p:spPr>
      </p:pic>
      <p:pic>
        <p:nvPicPr>
          <p:cNvPr id="15" name="Picture 14"/>
          <p:cNvPicPr>
            <a:picLocks noChangeAspect="1"/>
          </p:cNvPicPr>
          <p:nvPr/>
        </p:nvPicPr>
        <p:blipFill>
          <a:blip r:embed="rId8"/>
          <a:stretch>
            <a:fillRect/>
          </a:stretch>
        </p:blipFill>
        <p:spPr>
          <a:xfrm>
            <a:off x="6571894" y="1944495"/>
            <a:ext cx="5157663" cy="2969009"/>
          </a:xfrm>
          <a:prstGeom prst="rect">
            <a:avLst/>
          </a:prstGeom>
        </p:spPr>
      </p:pic>
      <p:pic>
        <p:nvPicPr>
          <p:cNvPr id="6" name="Picture 5"/>
          <p:cNvPicPr>
            <a:picLocks noChangeAspect="1"/>
          </p:cNvPicPr>
          <p:nvPr/>
        </p:nvPicPr>
        <p:blipFill>
          <a:blip r:embed="rId9"/>
          <a:stretch>
            <a:fillRect/>
          </a:stretch>
        </p:blipFill>
        <p:spPr>
          <a:xfrm>
            <a:off x="512169" y="1935350"/>
            <a:ext cx="5468842" cy="2969009"/>
          </a:xfrm>
          <a:prstGeom prst="rect">
            <a:avLst/>
          </a:prstGeom>
        </p:spPr>
      </p:pic>
      <p:pic>
        <p:nvPicPr>
          <p:cNvPr id="9" name="Picture 8"/>
          <p:cNvPicPr>
            <a:picLocks noChangeAspect="1"/>
          </p:cNvPicPr>
          <p:nvPr/>
        </p:nvPicPr>
        <p:blipFill>
          <a:blip r:embed="rId10"/>
          <a:stretch>
            <a:fillRect/>
          </a:stretch>
        </p:blipFill>
        <p:spPr>
          <a:xfrm>
            <a:off x="6571894" y="1953639"/>
            <a:ext cx="5164240" cy="2950720"/>
          </a:xfrm>
          <a:prstGeom prst="rect">
            <a:avLst/>
          </a:prstGeom>
        </p:spPr>
      </p:pic>
      <p:pic>
        <p:nvPicPr>
          <p:cNvPr id="10" name="Picture 9"/>
          <p:cNvPicPr>
            <a:picLocks noChangeAspect="1"/>
          </p:cNvPicPr>
          <p:nvPr/>
        </p:nvPicPr>
        <p:blipFill>
          <a:blip r:embed="rId11"/>
          <a:stretch>
            <a:fillRect/>
          </a:stretch>
        </p:blipFill>
        <p:spPr>
          <a:xfrm>
            <a:off x="512168" y="1494842"/>
            <a:ext cx="5591147" cy="3464385"/>
          </a:xfrm>
          <a:prstGeom prst="rect">
            <a:avLst/>
          </a:prstGeom>
        </p:spPr>
      </p:pic>
      <p:pic>
        <p:nvPicPr>
          <p:cNvPr id="11" name="Picture 10"/>
          <p:cNvPicPr>
            <a:picLocks noChangeAspect="1"/>
          </p:cNvPicPr>
          <p:nvPr/>
        </p:nvPicPr>
        <p:blipFill>
          <a:blip r:embed="rId12"/>
          <a:stretch>
            <a:fillRect/>
          </a:stretch>
        </p:blipFill>
        <p:spPr>
          <a:xfrm>
            <a:off x="6571893" y="1944495"/>
            <a:ext cx="5157664" cy="3023878"/>
          </a:xfrm>
          <a:prstGeom prst="rect">
            <a:avLst/>
          </a:prstGeom>
        </p:spPr>
      </p:pic>
      <p:pic>
        <p:nvPicPr>
          <p:cNvPr id="12" name="Picture 11">
            <a:extLst>
              <a:ext uri="{FF2B5EF4-FFF2-40B4-BE49-F238E27FC236}">
                <a16:creationId xmlns:a16="http://schemas.microsoft.com/office/drawing/2014/main" id="{13B639A9-890E-45C8-BC30-4A56A1DD7778}"/>
              </a:ext>
            </a:extLst>
          </p:cNvPr>
          <p:cNvPicPr>
            <a:picLocks noChangeAspect="1"/>
          </p:cNvPicPr>
          <p:nvPr/>
        </p:nvPicPr>
        <p:blipFill>
          <a:blip r:embed="rId13"/>
          <a:stretch>
            <a:fillRect/>
          </a:stretch>
        </p:blipFill>
        <p:spPr>
          <a:xfrm>
            <a:off x="6266985" y="1494843"/>
            <a:ext cx="5469149" cy="3473530"/>
          </a:xfrm>
          <a:prstGeom prst="rect">
            <a:avLst/>
          </a:prstGeom>
        </p:spPr>
      </p:pic>
    </p:spTree>
    <p:extLst>
      <p:ext uri="{BB962C8B-B14F-4D97-AF65-F5344CB8AC3E}">
        <p14:creationId xmlns:p14="http://schemas.microsoft.com/office/powerpoint/2010/main" val="765351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KSU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U 1" id="{79494A0F-2C26-48CA-B57C-9D39C44C7720}" vid="{5846A952-D497-40D4-BFF4-AFA16FA7AD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4463</TotalTime>
  <Words>313</Words>
  <Application>Microsoft Office PowerPoint</Application>
  <PresentationFormat>Widescreen</PresentationFormat>
  <Paragraphs>54</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KSU 1</vt:lpstr>
      <vt:lpstr>Geochemistry, Provenance, and Cultural Significance of Chert Stone Tools,  Coshocton County, Ohio</vt:lpstr>
      <vt:lpstr>Purpose of Research</vt:lpstr>
      <vt:lpstr>Samples for Chemical Analysis</vt:lpstr>
      <vt:lpstr>Prehistoric Ohio</vt:lpstr>
      <vt:lpstr>Hypotheses:  The artifacts found at the Welling archaeological site were produced from Upper Mercer Chert.  Holocene cultures were specific when choosing the natural materials used to create their tools and chose chert with a high silica content. </vt:lpstr>
      <vt:lpstr>Study Area</vt:lpstr>
      <vt:lpstr>Methods</vt:lpstr>
      <vt:lpstr>Results</vt:lpstr>
      <vt:lpstr>Results: Na2O</vt:lpstr>
      <vt:lpstr>Results: TiO2</vt:lpstr>
      <vt:lpstr>Results: SO3</vt:lpstr>
      <vt:lpstr>Results: CaO</vt:lpstr>
      <vt:lpstr>Conclusions</vt:lpstr>
      <vt:lpstr>Thank you</vt:lpstr>
    </vt:vector>
  </TitlesOfParts>
  <Company>Kent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Geochemistry of Chert Stone Tools, Coshocton County, Ohio</dc:title>
  <dc:creator>Simone, Diana</dc:creator>
  <cp:lastModifiedBy>Simone, Diana</cp:lastModifiedBy>
  <cp:revision>151</cp:revision>
  <cp:lastPrinted>2018-11-04T15:36:59Z</cp:lastPrinted>
  <dcterms:created xsi:type="dcterms:W3CDTF">2018-04-06T13:00:27Z</dcterms:created>
  <dcterms:modified xsi:type="dcterms:W3CDTF">2018-11-15T16:17:52Z</dcterms:modified>
</cp:coreProperties>
</file>