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embedTrueTypeFonts="1" autoCompressPictures="0">
  <p:sldMasterIdLst>
    <p:sldMasterId id="2147483648" r:id="rId1"/>
  </p:sldMasterIdLst>
  <p:notesMasterIdLst>
    <p:notesMasterId r:id="rId12"/>
  </p:notesMasterIdLst>
  <p:sldIdLst>
    <p:sldId id="259" r:id="rId2"/>
    <p:sldId id="260" r:id="rId3"/>
    <p:sldId id="261" r:id="rId4"/>
    <p:sldId id="262" r:id="rId5"/>
    <p:sldId id="263" r:id="rId6"/>
    <p:sldId id="264" r:id="rId7"/>
    <p:sldId id="266" r:id="rId8"/>
    <p:sldId id="270" r:id="rId9"/>
    <p:sldId id="271" r:id="rId10"/>
    <p:sldId id="269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Adobe Devanagari" panose="02040503050201020203" pitchFamily="18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Georgia Pro" panose="020B0604020202020204" charset="0"/>
      <p:regular r:id="rId22"/>
      <p:bold r:id="rId23"/>
      <p:italic r:id="rId24"/>
      <p:boldItalic r:id="rId25"/>
    </p:embeddedFont>
    <p:embeddedFont>
      <p:font typeface="BentonSans Regular" panose="02000503000000020004" pitchFamily="50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0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120" d="100"/>
          <a:sy n="120" d="100"/>
        </p:scale>
        <p:origin x="24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F35BC-B072-447D-AFB4-0B2DD1915AD9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C4CD9-88E4-4BDA-AF2D-A3D77CC7F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68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2665667"/>
            <a:ext cx="8693276" cy="3777466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Drag picture here</a:t>
            </a: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816624" y="1557867"/>
            <a:ext cx="3375377" cy="234236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Drag picture here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8816624" y="3987425"/>
            <a:ext cx="3375377" cy="2455709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Drag picture here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" y="1557867"/>
            <a:ext cx="8693276" cy="101919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309033" y="1742725"/>
            <a:ext cx="8128000" cy="611355"/>
          </a:xfrm>
        </p:spPr>
        <p:txBody>
          <a:bodyPr/>
          <a:lstStyle>
            <a:lvl1pPr algn="ctr">
              <a:defRPr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Add Presentation TITLE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25" y="329237"/>
            <a:ext cx="2675691" cy="5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17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8808" y="274638"/>
            <a:ext cx="9093593" cy="107156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2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559443"/>
            <a:ext cx="4011084" cy="4566721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67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710941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86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1557867"/>
            <a:ext cx="8693276" cy="101919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309033" y="1742725"/>
            <a:ext cx="8128000" cy="611355"/>
          </a:xfrm>
        </p:spPr>
        <p:txBody>
          <a:bodyPr/>
          <a:lstStyle>
            <a:lvl1pPr algn="ctr">
              <a:defRPr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QUESTIONS?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282637" y="2761915"/>
            <a:ext cx="8128000" cy="3687807"/>
          </a:xfrm>
        </p:spPr>
        <p:txBody>
          <a:bodyPr anchor="ctr" anchorCtr="0"/>
          <a:lstStyle>
            <a:lvl1pPr algn="ctr">
              <a:defRPr sz="32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 sz="1800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25" y="329237"/>
            <a:ext cx="2675691" cy="5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02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ENGAGING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66334"/>
            <a:ext cx="10972800" cy="4275666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cs typeface="Georgia Pro"/>
              </a:defRPr>
            </a:lvl1pPr>
            <a:lvl2pPr>
              <a:defRPr>
                <a:solidFill>
                  <a:schemeClr val="tx1"/>
                </a:solidFill>
                <a:latin typeface="+mn-lt"/>
                <a:cs typeface="Georgia Pro"/>
              </a:defRPr>
            </a:lvl2pPr>
            <a:lvl3pPr>
              <a:defRPr>
                <a:solidFill>
                  <a:schemeClr val="tx1"/>
                </a:solidFill>
                <a:latin typeface="+mn-lt"/>
                <a:cs typeface="Georgia Pro"/>
              </a:defRPr>
            </a:lvl3pPr>
            <a:lvl4pPr>
              <a:defRPr>
                <a:solidFill>
                  <a:schemeClr val="tx1"/>
                </a:solidFill>
                <a:latin typeface="+mn-lt"/>
                <a:cs typeface="Georgia Pro"/>
              </a:defRPr>
            </a:lvl4pPr>
            <a:lvl5pPr>
              <a:defRPr>
                <a:solidFill>
                  <a:schemeClr val="tx1"/>
                </a:solidFill>
                <a:latin typeface="+mn-lt"/>
                <a:cs typeface="Georgia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3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>
              <a:defRPr>
                <a:latin typeface="+mj-lt"/>
              </a:defRPr>
            </a:lvl1pPr>
          </a:lstStyle>
          <a:p>
            <a:r>
              <a:rPr lang="en-US" dirty="0" smtClean="0"/>
              <a:t>Click to add ENGAGING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" y="1487488"/>
            <a:ext cx="10972800" cy="4319587"/>
          </a:xfrm>
        </p:spPr>
        <p:txBody>
          <a:bodyPr>
            <a:normAutofit/>
          </a:bodyPr>
          <a:lstStyle>
            <a:lvl1pPr>
              <a:defRPr sz="2400" baseline="0">
                <a:latin typeface="+mn-lt"/>
                <a:cs typeface="Georgia Pro"/>
              </a:defRPr>
            </a:lvl1pPr>
          </a:lstStyle>
          <a:p>
            <a:r>
              <a:rPr lang="en-US" dirty="0" smtClean="0"/>
              <a:t>Drag your dynamic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442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Coll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" y="1447801"/>
            <a:ext cx="5012267" cy="2091267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 dirty="0" smtClean="0"/>
              <a:t>Drag picture here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744934" y="1447801"/>
            <a:ext cx="2765777" cy="2836863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 dirty="0" smtClean="0"/>
              <a:t>Drag picture here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609599" y="3641943"/>
            <a:ext cx="2501471" cy="2260601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 dirty="0" smtClean="0"/>
              <a:t>Drag picture here</a:t>
            </a:r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3234417" y="4387009"/>
            <a:ext cx="5276295" cy="1515534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 dirty="0" smtClean="0"/>
              <a:t>Drag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271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No pictures - 1 of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44134"/>
            <a:ext cx="10972800" cy="1856317"/>
          </a:xfrm>
        </p:spPr>
        <p:txBody>
          <a:bodyPr/>
          <a:lstStyle>
            <a:lvl1pPr algn="ctr"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  <a:cs typeface="Adobe Devanagari" panose="020405030502010202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25" y="329237"/>
            <a:ext cx="2675691" cy="5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53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No pictures - 2 of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06901"/>
            <a:ext cx="10972800" cy="1362075"/>
          </a:xfrm>
        </p:spPr>
        <p:txBody>
          <a:bodyPr anchor="t"/>
          <a:lstStyle>
            <a:lvl1pPr algn="l">
              <a:defRPr sz="4000" b="1" cap="all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06713"/>
            <a:ext cx="109728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25" y="329237"/>
            <a:ext cx="2675691" cy="5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41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8808" y="274639"/>
            <a:ext cx="9093593" cy="108849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71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j-lt"/>
                <a:cs typeface="Georgia Pro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j-lt"/>
                <a:cs typeface="Georgia Pro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21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88808" y="274639"/>
            <a:ext cx="9093593" cy="1088495"/>
          </a:xfrm>
          <a:prstGeom prst="rect">
            <a:avLst/>
          </a:prstGeom>
          <a:effectLst>
            <a:outerShdw blurRad="50800" dist="25400" dir="6000000" algn="tl" rotWithShape="0">
              <a:srgbClr val="000000">
                <a:alpha val="37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add ENGAGING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66334"/>
            <a:ext cx="10972800" cy="4275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4533" y="6520284"/>
            <a:ext cx="15578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1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fld id="{A2CEE53A-19EC-654D-82C1-D215F6FEFF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" y="0"/>
            <a:ext cx="12192001" cy="88232"/>
          </a:xfrm>
          <a:prstGeom prst="rect">
            <a:avLst/>
          </a:prstGeom>
          <a:solidFill>
            <a:srgbClr val="A905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90533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546746"/>
            <a:ext cx="12192001" cy="311253"/>
          </a:xfrm>
          <a:prstGeom prst="rect">
            <a:avLst/>
          </a:prstGeom>
          <a:solidFill>
            <a:srgbClr val="A905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90533"/>
              </a:solidFill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1425883" y="6200775"/>
            <a:ext cx="306058" cy="345585"/>
            <a:chOff x="9550266" y="4729162"/>
            <a:chExt cx="576261" cy="650686"/>
          </a:xfrm>
        </p:grpSpPr>
        <p:sp>
          <p:nvSpPr>
            <p:cNvPr id="14" name="Rectangle 13"/>
            <p:cNvSpPr/>
            <p:nvPr userDrawn="1"/>
          </p:nvSpPr>
          <p:spPr>
            <a:xfrm>
              <a:off x="9550266" y="4729162"/>
              <a:ext cx="576261" cy="650686"/>
            </a:xfrm>
            <a:prstGeom prst="rect">
              <a:avLst/>
            </a:prstGeom>
            <a:solidFill>
              <a:srgbClr val="A905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90533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0275" y="4825905"/>
              <a:ext cx="374258" cy="45720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618658"/>
            <a:ext cx="4322329" cy="18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8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0" r:id="rId3"/>
    <p:sldLayoutId id="2147483660" r:id="rId4"/>
    <p:sldLayoutId id="2147483658" r:id="rId5"/>
    <p:sldLayoutId id="2147483649" r:id="rId6"/>
    <p:sldLayoutId id="2147483651" r:id="rId7"/>
    <p:sldLayoutId id="2147483652" r:id="rId8"/>
    <p:sldLayoutId id="2147483653" r:id="rId9"/>
    <p:sldLayoutId id="2147483654" r:id="rId10"/>
    <p:sldLayoutId id="2147483656" r:id="rId11"/>
    <p:sldLayoutId id="2147483657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457200" rtl="0" eaLnBrk="1" latinLnBrk="0" hangingPunct="1">
        <a:spcBef>
          <a:spcPct val="0"/>
        </a:spcBef>
        <a:buNone/>
        <a:defRPr sz="3600" b="0" i="0" kern="1200">
          <a:solidFill>
            <a:schemeClr val="tx1"/>
          </a:solidFill>
          <a:latin typeface="+mj-lt"/>
          <a:ea typeface="+mj-ea"/>
          <a:cs typeface="Georgia Pro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Georgia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BentonSans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BentonSans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BentonSans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BentonSans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fuel.2017.02.086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oi.org/10.1007/s11242-017-0941-x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oi.org/10.2118/171613-MS" TargetMode="Externa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150" y="1744134"/>
            <a:ext cx="10972800" cy="1856317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/>
              <a:t>Ascertaining the Effects of Gaseous Pore Pressure and Net Confining Stress on Permeability of Tight Cores Using a New Steady-State Approach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6223" y="3810000"/>
            <a:ext cx="9074727" cy="1752600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/>
              <a:t>Michael J. Hannon, Jr.* - Indiana Geological and Water Survey</a:t>
            </a:r>
          </a:p>
          <a:p>
            <a:pPr algn="r"/>
            <a:r>
              <a:rPr lang="en-US" sz="2400" dirty="0" smtClean="0"/>
              <a:t>Yael T. Tucker – National Energy Technology Laboratory, ORISE</a:t>
            </a:r>
          </a:p>
          <a:p>
            <a:pPr algn="r"/>
            <a:r>
              <a:rPr lang="en-US" sz="2400" dirty="0" smtClean="0"/>
              <a:t>Daniel J. Soeder – South Dakota School of Mines &amp; Technology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>
                <a:latin typeface="+mj-lt"/>
              </a:rPr>
              <a:t>0</a:t>
            </a:fld>
            <a:endParaRPr lang="en-US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762" y="159868"/>
            <a:ext cx="2063502" cy="8212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361" y="83668"/>
            <a:ext cx="973607" cy="97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9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4575" y="1566334"/>
                <a:ext cx="6730872" cy="4275666"/>
              </a:xfrm>
            </p:spPr>
            <p:txBody>
              <a:bodyPr>
                <a:normAutofit fontScale="77500" lnSpcReduction="20000"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j-lt"/>
                  </a:rPr>
                  <a:t>More comprehensive data set needed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j-lt"/>
                  </a:rPr>
                  <a:t>More comprehensive </a:t>
                </a:r>
                <a:r>
                  <a:rPr lang="en-US" dirty="0" smtClean="0">
                    <a:latin typeface="+mj-lt"/>
                  </a:rPr>
                  <a:t>models:</a:t>
                </a:r>
                <a:endParaRPr lang="en-US" dirty="0" smtClean="0">
                  <a:latin typeface="+mj-lt"/>
                </a:endParaRP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+mj-lt"/>
                          </a:rPr>
                        </m:ctrlPr>
                      </m:sSubPr>
                      <m:e>
                        <m:r>
                          <a:rPr lang="en-US" i="1">
                            <a:latin typeface="+mj-lt"/>
                          </a:rPr>
                          <m:t>𝑘</m:t>
                        </m:r>
                        <m:r>
                          <a:rPr lang="en-US" i="1">
                            <a:latin typeface="+mj-lt"/>
                          </a:rPr>
                          <m:t>= </m:t>
                        </m:r>
                        <m:r>
                          <a:rPr lang="en-US" i="1">
                            <a:latin typeface="+mj-lt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+mj-lt"/>
                            <a:ea typeface="Cambria Math" panose="02040503050406030204" pitchFamily="18" charset="0"/>
                          </a:rPr>
                          <m:t>∞,0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+mj-lt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+mj-lt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i="1">
                                <a:latin typeface="+mj-lt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+mj-lt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+mj-lt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+mj-lt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+mj-lt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+mj-lt"/>
                                <a:ea typeface="Cambria Math" panose="02040503050406030204" pitchFamily="18" charset="0"/>
                              </a:rPr>
                              <m:t>𝛽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+mj-lt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+mj-lt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+mj-lt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+mj-lt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+mj-lt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+mj-lt"/>
                                    <a:ea typeface="Cambria Math" panose="02040503050406030204" pitchFamily="18" charset="0"/>
                                  </a:rPr>
                                  <m:t>𝜒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+mj-lt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+mj-lt"/>
                                <a:ea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i="1">
                            <a:latin typeface="+mj-lt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+mj-lt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+mj-lt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+mj-lt"/>
                            <a:ea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n-US" i="1">
                                <a:latin typeface="+mj-lt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+mj-lt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+mj-lt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+mj-lt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i="1">
                                <a:latin typeface="+mj-lt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+mj-lt"/>
                                <a:ea typeface="Cambria Math" panose="02040503050406030204" pitchFamily="18" charset="0"/>
                              </a:rPr>
                              <m:t>𝜒</m:t>
                            </m:r>
                            <m:r>
                              <a:rPr lang="en-US" i="1">
                                <a:latin typeface="+mj-lt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sup>
                    </m:sSup>
                  </m:oMath>
                </a14:m>
                <a:endParaRPr lang="en-US" dirty="0" smtClean="0">
                  <a:latin typeface="+mj-lt"/>
                </a:endParaRPr>
              </a:p>
              <a:p>
                <a:pPr marL="1600200" lvl="2" indent="-45720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j-lt"/>
                  </a:rPr>
                  <a:t>Covers </a:t>
                </a:r>
                <a:r>
                  <a:rPr lang="en-US" dirty="0" err="1" smtClean="0">
                    <a:latin typeface="+mj-lt"/>
                  </a:rPr>
                  <a:t>poro</a:t>
                </a:r>
                <a:r>
                  <a:rPr lang="en-US" dirty="0" smtClean="0">
                    <a:latin typeface="+mj-lt"/>
                  </a:rPr>
                  <a:t>-elastic </a:t>
                </a:r>
                <a:r>
                  <a:rPr lang="en-US" dirty="0" smtClean="0">
                    <a:latin typeface="+mj-lt"/>
                  </a:rPr>
                  <a:t>effects</a:t>
                </a:r>
                <a:r>
                  <a:rPr lang="en-US" baseline="30000" dirty="0" smtClean="0">
                    <a:latin typeface="+mj-lt"/>
                  </a:rPr>
                  <a:t>*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j-lt"/>
                  </a:rPr>
                  <a:t>Transitional regime (</a:t>
                </a:r>
                <a:r>
                  <a:rPr lang="en-US" dirty="0" err="1" smtClean="0">
                    <a:latin typeface="+mj-lt"/>
                  </a:rPr>
                  <a:t>Kn</a:t>
                </a:r>
                <a:r>
                  <a:rPr lang="en-US" dirty="0" smtClean="0">
                    <a:latin typeface="+mj-lt"/>
                  </a:rPr>
                  <a:t> &gt; 0.1)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j-lt"/>
                  </a:rPr>
                  <a:t>More parameters = more data</a:t>
                </a:r>
                <a:endParaRPr lang="en-US" dirty="0" smtClean="0">
                  <a:latin typeface="+mj-lt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j-lt"/>
                  </a:rPr>
                  <a:t>Upgrades </a:t>
                </a:r>
                <a:r>
                  <a:rPr lang="en-US" dirty="0" smtClean="0">
                    <a:latin typeface="+mj-lt"/>
                  </a:rPr>
                  <a:t>to </a:t>
                </a:r>
                <a:r>
                  <a:rPr lang="en-US" dirty="0" smtClean="0">
                    <a:latin typeface="+mj-lt"/>
                  </a:rPr>
                  <a:t>the experimental </a:t>
                </a:r>
                <a:r>
                  <a:rPr lang="en-US" dirty="0" smtClean="0">
                    <a:latin typeface="+mj-lt"/>
                  </a:rPr>
                  <a:t>apparatus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j-lt"/>
                  </a:rPr>
                  <a:t>Automatic syringe pump rather than large volumes for pressure control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j-lt"/>
                  </a:rPr>
                  <a:t>Trigger “</a:t>
                </a:r>
                <a:r>
                  <a:rPr lang="en-US" dirty="0" err="1" smtClean="0">
                    <a:latin typeface="+mj-lt"/>
                  </a:rPr>
                  <a:t>RaSSCAL</a:t>
                </a:r>
                <a:r>
                  <a:rPr lang="en-US" dirty="0" smtClean="0">
                    <a:latin typeface="+mj-lt"/>
                  </a:rPr>
                  <a:t>” approach when flow rates are too low to </a:t>
                </a:r>
                <a:r>
                  <a:rPr lang="en-US" dirty="0" smtClean="0">
                    <a:latin typeface="+mj-lt"/>
                  </a:rPr>
                  <a:t>measure directly</a:t>
                </a:r>
                <a:endParaRPr lang="en-US" dirty="0">
                  <a:latin typeface="+mj-lt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575" y="1566334"/>
                <a:ext cx="6730872" cy="4275666"/>
              </a:xfrm>
              <a:blipFill>
                <a:blip r:embed="rId2"/>
                <a:stretch>
                  <a:fillRect l="-1267" t="-2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>
                <a:latin typeface="+mj-lt"/>
              </a:rPr>
              <a:t>9</a:t>
            </a:fld>
            <a:endParaRPr lang="en-US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873953"/>
            <a:ext cx="732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*Fink et al</a:t>
            </a:r>
            <a:r>
              <a:rPr lang="en-US" sz="1200" dirty="0">
                <a:latin typeface="+mj-lt"/>
              </a:rPr>
              <a:t>. Apparent permeability of gas shales – Superposition of </a:t>
            </a:r>
            <a:r>
              <a:rPr lang="en-US" sz="1200" dirty="0" smtClean="0">
                <a:latin typeface="+mj-lt"/>
              </a:rPr>
              <a:t>fluid-dynamic and </a:t>
            </a:r>
            <a:r>
              <a:rPr lang="en-US" sz="1200" dirty="0" err="1">
                <a:latin typeface="+mj-lt"/>
              </a:rPr>
              <a:t>poro</a:t>
            </a:r>
            <a:r>
              <a:rPr lang="en-US" sz="1200" dirty="0">
                <a:latin typeface="+mj-lt"/>
              </a:rPr>
              <a:t>-elastic effects</a:t>
            </a:r>
            <a:r>
              <a:rPr lang="en-US" sz="1200" dirty="0" smtClean="0">
                <a:latin typeface="+mj-lt"/>
              </a:rPr>
              <a:t>.      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smtClean="0">
                <a:latin typeface="+mj-lt"/>
              </a:rPr>
              <a:t>   </a:t>
            </a: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*</a:t>
            </a:r>
            <a:r>
              <a:rPr lang="en-US" sz="1200" dirty="0" smtClean="0">
                <a:latin typeface="+mj-lt"/>
              </a:rPr>
              <a:t>Fuel (2017). 199:532–550</a:t>
            </a:r>
            <a:r>
              <a:rPr lang="en-US" sz="1200" dirty="0">
                <a:latin typeface="+mj-lt"/>
              </a:rPr>
              <a:t>. </a:t>
            </a:r>
            <a:r>
              <a:rPr lang="en-US" sz="1200" dirty="0">
                <a:latin typeface="+mj-lt"/>
                <a:hlinkClick r:id="rId3"/>
              </a:rPr>
              <a:t>https://</a:t>
            </a:r>
            <a:r>
              <a:rPr lang="en-US" sz="1200" dirty="0" smtClean="0">
                <a:latin typeface="+mj-lt"/>
                <a:hlinkClick r:id="rId3"/>
              </a:rPr>
              <a:t>doi.org/10.1016/j.fuel.2017.02.086</a:t>
            </a:r>
            <a:r>
              <a:rPr lang="en-US" sz="1200" dirty="0" smtClean="0">
                <a:latin typeface="+mj-lt"/>
              </a:rPr>
              <a:t> </a:t>
            </a:r>
            <a:endParaRPr lang="en-US" sz="1200" dirty="0">
              <a:latin typeface="+mj-lt"/>
            </a:endParaRPr>
          </a:p>
        </p:txBody>
      </p:sp>
      <p:sp>
        <p:nvSpPr>
          <p:cNvPr id="13" name="Arc 12"/>
          <p:cNvSpPr/>
          <p:nvPr/>
        </p:nvSpPr>
        <p:spPr>
          <a:xfrm>
            <a:off x="3940610" y="1566334"/>
            <a:ext cx="2638424" cy="2133600"/>
          </a:xfrm>
          <a:prstGeom prst="arc">
            <a:avLst>
              <a:gd name="adj1" fmla="val 18466377"/>
              <a:gd name="adj2" fmla="val 5384085"/>
            </a:avLst>
          </a:prstGeom>
          <a:ln>
            <a:solidFill>
              <a:srgbClr val="FF0000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776662" y="2505481"/>
            <a:ext cx="5040832" cy="1664463"/>
            <a:chOff x="7031104" y="2867702"/>
            <a:chExt cx="5040832" cy="1664463"/>
          </a:xfrm>
        </p:grpSpPr>
        <p:grpSp>
          <p:nvGrpSpPr>
            <p:cNvPr id="44" name="Group 43"/>
            <p:cNvGrpSpPr/>
            <p:nvPr/>
          </p:nvGrpSpPr>
          <p:grpSpPr>
            <a:xfrm>
              <a:off x="7031104" y="2867702"/>
              <a:ext cx="4305633" cy="1664463"/>
              <a:chOff x="7332881" y="4525291"/>
              <a:chExt cx="4305633" cy="1664463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8216041" y="4525291"/>
                <a:ext cx="3422473" cy="1664463"/>
                <a:chOff x="8216041" y="4525291"/>
                <a:chExt cx="3422473" cy="1664463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8489402" y="4833091"/>
                  <a:ext cx="179280" cy="179280"/>
                  <a:chOff x="2844360" y="636480"/>
                  <a:chExt cx="179280" cy="179280"/>
                </a:xfrm>
                <a:noFill/>
              </p:grpSpPr>
              <p:sp>
                <p:nvSpPr>
                  <p:cNvPr id="15" name="Freeform 14"/>
                  <p:cNvSpPr/>
                  <p:nvPr/>
                </p:nvSpPr>
                <p:spPr>
                  <a:xfrm>
                    <a:off x="2844720" y="636480"/>
                    <a:ext cx="178920" cy="179280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*/ 5419351 1 1725033"/>
                      <a:gd name="f6" fmla="*/ 10800 10800 1"/>
                      <a:gd name="f7" fmla="+- 0 0 0"/>
                      <a:gd name="f8" fmla="+- 0 0 360"/>
                      <a:gd name="f9" fmla="val 10800"/>
                      <a:gd name="f10" fmla="*/ f3 1 21600"/>
                      <a:gd name="f11" fmla="*/ f4 1 21600"/>
                      <a:gd name="f12" fmla="*/ 0 f5 1"/>
                      <a:gd name="f13" fmla="*/ f7 f0 1"/>
                      <a:gd name="f14" fmla="*/ f8 f0 1"/>
                      <a:gd name="f15" fmla="*/ 3163 f10 1"/>
                      <a:gd name="f16" fmla="*/ 18437 f10 1"/>
                      <a:gd name="f17" fmla="*/ 18437 f11 1"/>
                      <a:gd name="f18" fmla="*/ 3163 f11 1"/>
                      <a:gd name="f19" fmla="*/ f12 1 f2"/>
                      <a:gd name="f20" fmla="*/ f13 1 f2"/>
                      <a:gd name="f21" fmla="*/ f14 1 f2"/>
                      <a:gd name="f22" fmla="*/ 10800 f10 1"/>
                      <a:gd name="f23" fmla="*/ 0 f11 1"/>
                      <a:gd name="f24" fmla="*/ 0 f10 1"/>
                      <a:gd name="f25" fmla="*/ 10800 f11 1"/>
                      <a:gd name="f26" fmla="*/ 21600 f11 1"/>
                      <a:gd name="f27" fmla="*/ 21600 f10 1"/>
                      <a:gd name="f28" fmla="+- 0 0 f19"/>
                      <a:gd name="f29" fmla="+- f20 0 f1"/>
                      <a:gd name="f30" fmla="+- f21 0 f1"/>
                      <a:gd name="f31" fmla="*/ f28 f0 1"/>
                      <a:gd name="f32" fmla="+- f30 0 f29"/>
                      <a:gd name="f33" fmla="*/ f31 1 f5"/>
                      <a:gd name="f34" fmla="+- f33 0 f1"/>
                      <a:gd name="f35" fmla="cos 1 f34"/>
                      <a:gd name="f36" fmla="sin 1 f34"/>
                      <a:gd name="f37" fmla="+- 0 0 f35"/>
                      <a:gd name="f38" fmla="+- 0 0 f36"/>
                      <a:gd name="f39" fmla="*/ 10800 f37 1"/>
                      <a:gd name="f40" fmla="*/ 10800 f38 1"/>
                      <a:gd name="f41" fmla="*/ f39 f39 1"/>
                      <a:gd name="f42" fmla="*/ f40 f40 1"/>
                      <a:gd name="f43" fmla="+- f41 f42 0"/>
                      <a:gd name="f44" fmla="sqrt f43"/>
                      <a:gd name="f45" fmla="*/ f6 1 f44"/>
                      <a:gd name="f46" fmla="*/ f37 f45 1"/>
                      <a:gd name="f47" fmla="*/ f38 f45 1"/>
                      <a:gd name="f48" fmla="+- 10800 0 f46"/>
                      <a:gd name="f49" fmla="+- 10800 0 f47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29">
                        <a:pos x="f22" y="f23"/>
                      </a:cxn>
                      <a:cxn ang="f29">
                        <a:pos x="f15" y="f18"/>
                      </a:cxn>
                      <a:cxn ang="f29">
                        <a:pos x="f24" y="f25"/>
                      </a:cxn>
                      <a:cxn ang="f29">
                        <a:pos x="f15" y="f17"/>
                      </a:cxn>
                      <a:cxn ang="f29">
                        <a:pos x="f22" y="f26"/>
                      </a:cxn>
                      <a:cxn ang="f29">
                        <a:pos x="f16" y="f17"/>
                      </a:cxn>
                      <a:cxn ang="f29">
                        <a:pos x="f27" y="f25"/>
                      </a:cxn>
                      <a:cxn ang="f29">
                        <a:pos x="f16" y="f18"/>
                      </a:cxn>
                    </a:cxnLst>
                    <a:rect l="f15" t="f18" r="f16" b="f17"/>
                    <a:pathLst>
                      <a:path w="21600" h="21600">
                        <a:moveTo>
                          <a:pt x="f48" y="f49"/>
                        </a:moveTo>
                        <a:arcTo wR="f9" hR="f9" stAng="f29" swAng="f32"/>
                        <a:close/>
                      </a:path>
                    </a:pathLst>
                  </a:custGeom>
                  <a:grpFill/>
                  <a:ln w="12600">
                    <a:solidFill>
                      <a:srgbClr val="000000"/>
                    </a:solidFill>
                    <a:prstDash val="solid"/>
                  </a:ln>
                </p:spPr>
                <p:txBody>
                  <a:bodyPr wrap="none" lIns="96120" tIns="51120" rIns="96120" bIns="51120" anchor="ctr" anchorCtr="0" compatLnSpc="0">
                    <a:noAutofit/>
                  </a:bodyPr>
                  <a:lstStyle/>
                  <a:p>
                    <a:pPr marL="0" marR="0" lvl="0" indent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US" sz="1100" b="0" i="0" u="none" strike="noStrike" kern="1200" cap="none">
                      <a:ln>
                        <a:noFill/>
                      </a:ln>
                      <a:latin typeface="+mj-lt"/>
                      <a:ea typeface="Noto Sans CJK SC Regular" pitchFamily="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" name="Straight Connector 15"/>
                  <p:cNvSpPr/>
                  <p:nvPr/>
                </p:nvSpPr>
                <p:spPr>
                  <a:xfrm flipH="1">
                    <a:off x="2844360" y="636840"/>
                    <a:ext cx="178920" cy="178920"/>
                  </a:xfrm>
                  <a:prstGeom prst="line">
                    <a:avLst/>
                  </a:prstGeom>
                  <a:grpFill/>
                  <a:ln w="0">
                    <a:solidFill>
                      <a:srgbClr val="000000"/>
                    </a:solidFill>
                    <a:prstDash val="solid"/>
                  </a:ln>
                </p:spPr>
                <p:txBody>
                  <a:bodyPr wrap="none" lIns="90000" tIns="45000" rIns="90000" bIns="45000" anchor="ctr" anchorCtr="0" compatLnSpc="0"/>
                  <a:lstStyle/>
                  <a:p>
                    <a:pPr marL="0" marR="0" lvl="0" indent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US" sz="1100" b="0" i="0" u="none" strike="noStrike" kern="1200" cap="none">
                      <a:ln>
                        <a:noFill/>
                      </a:ln>
                      <a:latin typeface="+mj-lt"/>
                      <a:ea typeface="Noto Sans CJK SC Regular" pitchFamily="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" name="Straight Connector 16"/>
                  <p:cNvSpPr/>
                  <p:nvPr/>
                </p:nvSpPr>
                <p:spPr>
                  <a:xfrm>
                    <a:off x="2844720" y="636840"/>
                    <a:ext cx="178920" cy="178920"/>
                  </a:xfrm>
                  <a:prstGeom prst="line">
                    <a:avLst/>
                  </a:prstGeom>
                  <a:grpFill/>
                  <a:ln w="0">
                    <a:solidFill>
                      <a:srgbClr val="000000"/>
                    </a:solidFill>
                    <a:prstDash val="solid"/>
                  </a:ln>
                </p:spPr>
                <p:txBody>
                  <a:bodyPr wrap="none" lIns="90000" tIns="45000" rIns="90000" bIns="45000" anchor="ctr" anchorCtr="0" compatLnSpc="0"/>
                  <a:lstStyle/>
                  <a:p>
                    <a:pPr marL="0" marR="0" lvl="0" indent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US" sz="1100" b="0" i="0" u="none" strike="noStrike" kern="1200" cap="none">
                      <a:ln>
                        <a:noFill/>
                      </a:ln>
                      <a:latin typeface="+mj-lt"/>
                      <a:ea typeface="Noto Sans CJK SC Regular" pitchFamily="2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8" name="Straight Connector 17"/>
                <p:cNvSpPr/>
                <p:nvPr/>
              </p:nvSpPr>
              <p:spPr>
                <a:xfrm>
                  <a:off x="8216041" y="4924530"/>
                  <a:ext cx="274320" cy="0"/>
                </a:xfrm>
                <a:prstGeom prst="line">
                  <a:avLst/>
                </a:prstGeom>
                <a:noFill/>
                <a:ln w="12600">
                  <a:solidFill>
                    <a:srgbClr val="000000"/>
                  </a:solidFill>
                  <a:prstDash val="solid"/>
                  <a:tailEnd type="triangle"/>
                </a:ln>
              </p:spPr>
              <p:txBody>
                <a:bodyPr wrap="none" lIns="96120" tIns="51120" rIns="96120" bIns="51120" anchor="ctr" anchorCtr="0" compatLnSpc="0"/>
                <a:lstStyle/>
                <a:p>
                  <a:pPr marL="0" marR="0" lvl="0" indent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100" b="0" i="0" u="none" strike="noStrike" kern="1200" cap="none">
                    <a:ln>
                      <a:noFill/>
                    </a:ln>
                    <a:latin typeface="+mj-lt"/>
                    <a:ea typeface="Noto Sans CJK SC Regular" pitchFamily="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8822834" y="4525291"/>
                  <a:ext cx="1934280" cy="7880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 w="12600">
                  <a:solidFill>
                    <a:srgbClr val="000000"/>
                  </a:solidFill>
                  <a:prstDash val="solid"/>
                </a:ln>
              </p:spPr>
              <p:txBody>
                <a:bodyPr wrap="none" lIns="96120" tIns="51120" rIns="96120" bIns="51120" anchor="ctr" anchorCtr="0" compatLnSpc="0">
                  <a:noAutofit/>
                </a:bodyPr>
                <a:lstStyle/>
                <a:p>
                  <a:pPr marL="0" marR="0" lvl="0" indent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100" b="0" i="0" u="none" strike="noStrike" kern="1200" cap="none">
                    <a:ln>
                      <a:noFill/>
                    </a:ln>
                    <a:latin typeface="+mj-lt"/>
                    <a:ea typeface="Noto Sans CJK SC Regular" pitchFamily="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Straight Connector 19"/>
                <p:cNvSpPr/>
                <p:nvPr/>
              </p:nvSpPr>
              <p:spPr>
                <a:xfrm>
                  <a:off x="8676086" y="4922791"/>
                  <a:ext cx="143508" cy="0"/>
                </a:xfrm>
                <a:prstGeom prst="line">
                  <a:avLst/>
                </a:prstGeom>
                <a:noFill/>
                <a:ln w="12600">
                  <a:solidFill>
                    <a:srgbClr val="000000"/>
                  </a:solidFill>
                  <a:prstDash val="solid"/>
                </a:ln>
              </p:spPr>
              <p:txBody>
                <a:bodyPr wrap="none" lIns="96120" tIns="51120" rIns="96120" bIns="51120" anchor="ctr" anchorCtr="0" compatLnSpc="0"/>
                <a:lstStyle/>
                <a:p>
                  <a:pPr marL="0" marR="0" lvl="0" indent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100" b="0" i="0" u="none" strike="noStrike" kern="1200" cap="none">
                    <a:ln>
                      <a:noFill/>
                    </a:ln>
                    <a:latin typeface="+mj-lt"/>
                    <a:ea typeface="Noto Sans CJK SC Regular" pitchFamily="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9342538" y="4792791"/>
                  <a:ext cx="946647" cy="25111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90000" tIns="45000" rIns="90000" bIns="45000" anchorCtr="0" compatLnSpc="0">
                  <a:spAutoFit/>
                </a:bodyPr>
                <a:lstStyle/>
                <a:p>
                  <a:pPr marL="0" marR="0" lvl="0" indent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200">
                      <a:latin typeface="Times New Roman" pitchFamily="18"/>
                    </a:defRPr>
                  </a:pPr>
                  <a:r>
                    <a:rPr lang="en-US" sz="1100" b="0" i="0" u="none" strike="noStrike" kern="1200" cap="none" dirty="0">
                      <a:ln>
                        <a:noFill/>
                      </a:ln>
                      <a:latin typeface="+mj-lt"/>
                      <a:ea typeface="Noto Sans CJK SC Regular" pitchFamily="2"/>
                      <a:cs typeface="Times New Roman" panose="02020603050405020304" pitchFamily="18" charset="0"/>
                    </a:rPr>
                    <a:t>Core </a:t>
                  </a:r>
                  <a:r>
                    <a:rPr lang="en-US" sz="1100" b="0" i="0" u="none" strike="noStrike" kern="1200" cap="none" dirty="0" smtClean="0">
                      <a:ln>
                        <a:noFill/>
                      </a:ln>
                      <a:latin typeface="+mj-lt"/>
                      <a:ea typeface="Noto Sans CJK SC Regular" pitchFamily="2"/>
                      <a:cs typeface="Times New Roman" panose="02020603050405020304" pitchFamily="18" charset="0"/>
                    </a:rPr>
                    <a:t>Holder</a:t>
                  </a:r>
                  <a:endParaRPr lang="en-US" sz="1100" b="0" i="0" u="none" strike="noStrike" kern="1200" cap="none" dirty="0">
                    <a:ln>
                      <a:noFill/>
                    </a:ln>
                    <a:latin typeface="+mj-lt"/>
                    <a:ea typeface="Noto Sans CJK SC Regular" pitchFamily="2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11041490" y="4833091"/>
                  <a:ext cx="179280" cy="179280"/>
                  <a:chOff x="2844360" y="636480"/>
                  <a:chExt cx="179280" cy="179280"/>
                </a:xfrm>
                <a:noFill/>
              </p:grpSpPr>
              <p:sp>
                <p:nvSpPr>
                  <p:cNvPr id="27" name="Freeform 26"/>
                  <p:cNvSpPr/>
                  <p:nvPr/>
                </p:nvSpPr>
                <p:spPr>
                  <a:xfrm>
                    <a:off x="2844720" y="636480"/>
                    <a:ext cx="178920" cy="179280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*/ 5419351 1 1725033"/>
                      <a:gd name="f6" fmla="*/ 10800 10800 1"/>
                      <a:gd name="f7" fmla="+- 0 0 0"/>
                      <a:gd name="f8" fmla="+- 0 0 360"/>
                      <a:gd name="f9" fmla="val 10800"/>
                      <a:gd name="f10" fmla="*/ f3 1 21600"/>
                      <a:gd name="f11" fmla="*/ f4 1 21600"/>
                      <a:gd name="f12" fmla="*/ 0 f5 1"/>
                      <a:gd name="f13" fmla="*/ f7 f0 1"/>
                      <a:gd name="f14" fmla="*/ f8 f0 1"/>
                      <a:gd name="f15" fmla="*/ 3163 f10 1"/>
                      <a:gd name="f16" fmla="*/ 18437 f10 1"/>
                      <a:gd name="f17" fmla="*/ 18437 f11 1"/>
                      <a:gd name="f18" fmla="*/ 3163 f11 1"/>
                      <a:gd name="f19" fmla="*/ f12 1 f2"/>
                      <a:gd name="f20" fmla="*/ f13 1 f2"/>
                      <a:gd name="f21" fmla="*/ f14 1 f2"/>
                      <a:gd name="f22" fmla="*/ 10800 f10 1"/>
                      <a:gd name="f23" fmla="*/ 0 f11 1"/>
                      <a:gd name="f24" fmla="*/ 0 f10 1"/>
                      <a:gd name="f25" fmla="*/ 10800 f11 1"/>
                      <a:gd name="f26" fmla="*/ 21600 f11 1"/>
                      <a:gd name="f27" fmla="*/ 21600 f10 1"/>
                      <a:gd name="f28" fmla="+- 0 0 f19"/>
                      <a:gd name="f29" fmla="+- f20 0 f1"/>
                      <a:gd name="f30" fmla="+- f21 0 f1"/>
                      <a:gd name="f31" fmla="*/ f28 f0 1"/>
                      <a:gd name="f32" fmla="+- f30 0 f29"/>
                      <a:gd name="f33" fmla="*/ f31 1 f5"/>
                      <a:gd name="f34" fmla="+- f33 0 f1"/>
                      <a:gd name="f35" fmla="cos 1 f34"/>
                      <a:gd name="f36" fmla="sin 1 f34"/>
                      <a:gd name="f37" fmla="+- 0 0 f35"/>
                      <a:gd name="f38" fmla="+- 0 0 f36"/>
                      <a:gd name="f39" fmla="*/ 10800 f37 1"/>
                      <a:gd name="f40" fmla="*/ 10800 f38 1"/>
                      <a:gd name="f41" fmla="*/ f39 f39 1"/>
                      <a:gd name="f42" fmla="*/ f40 f40 1"/>
                      <a:gd name="f43" fmla="+- f41 f42 0"/>
                      <a:gd name="f44" fmla="sqrt f43"/>
                      <a:gd name="f45" fmla="*/ f6 1 f44"/>
                      <a:gd name="f46" fmla="*/ f37 f45 1"/>
                      <a:gd name="f47" fmla="*/ f38 f45 1"/>
                      <a:gd name="f48" fmla="+- 10800 0 f46"/>
                      <a:gd name="f49" fmla="+- 10800 0 f47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29">
                        <a:pos x="f22" y="f23"/>
                      </a:cxn>
                      <a:cxn ang="f29">
                        <a:pos x="f15" y="f18"/>
                      </a:cxn>
                      <a:cxn ang="f29">
                        <a:pos x="f24" y="f25"/>
                      </a:cxn>
                      <a:cxn ang="f29">
                        <a:pos x="f15" y="f17"/>
                      </a:cxn>
                      <a:cxn ang="f29">
                        <a:pos x="f22" y="f26"/>
                      </a:cxn>
                      <a:cxn ang="f29">
                        <a:pos x="f16" y="f17"/>
                      </a:cxn>
                      <a:cxn ang="f29">
                        <a:pos x="f27" y="f25"/>
                      </a:cxn>
                      <a:cxn ang="f29">
                        <a:pos x="f16" y="f18"/>
                      </a:cxn>
                    </a:cxnLst>
                    <a:rect l="f15" t="f18" r="f16" b="f17"/>
                    <a:pathLst>
                      <a:path w="21600" h="21600">
                        <a:moveTo>
                          <a:pt x="f48" y="f49"/>
                        </a:moveTo>
                        <a:arcTo wR="f9" hR="f9" stAng="f29" swAng="f32"/>
                        <a:close/>
                      </a:path>
                    </a:pathLst>
                  </a:custGeom>
                  <a:grpFill/>
                  <a:ln w="12600">
                    <a:solidFill>
                      <a:srgbClr val="000000"/>
                    </a:solidFill>
                    <a:prstDash val="solid"/>
                  </a:ln>
                </p:spPr>
                <p:txBody>
                  <a:bodyPr wrap="none" lIns="96120" tIns="51120" rIns="96120" bIns="51120" anchor="ctr" anchorCtr="0" compatLnSpc="0">
                    <a:noAutofit/>
                  </a:bodyPr>
                  <a:lstStyle/>
                  <a:p>
                    <a:pPr marL="0" marR="0" lvl="0" indent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US" sz="1100" b="0" i="0" u="none" strike="noStrike" kern="1200" cap="none">
                      <a:ln>
                        <a:noFill/>
                      </a:ln>
                      <a:latin typeface="+mj-lt"/>
                      <a:ea typeface="Noto Sans CJK SC Regular" pitchFamily="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" name="Straight Connector 27"/>
                  <p:cNvSpPr/>
                  <p:nvPr/>
                </p:nvSpPr>
                <p:spPr>
                  <a:xfrm flipH="1">
                    <a:off x="2844360" y="636840"/>
                    <a:ext cx="178920" cy="178920"/>
                  </a:xfrm>
                  <a:prstGeom prst="line">
                    <a:avLst/>
                  </a:prstGeom>
                  <a:grpFill/>
                  <a:ln w="0">
                    <a:solidFill>
                      <a:srgbClr val="000000"/>
                    </a:solidFill>
                    <a:prstDash val="solid"/>
                  </a:ln>
                </p:spPr>
                <p:txBody>
                  <a:bodyPr wrap="none" lIns="90000" tIns="45000" rIns="90000" bIns="45000" anchor="ctr" anchorCtr="0" compatLnSpc="0"/>
                  <a:lstStyle/>
                  <a:p>
                    <a:pPr marL="0" marR="0" lvl="0" indent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US" sz="1100" b="0" i="0" u="none" strike="noStrike" kern="1200" cap="none">
                      <a:ln>
                        <a:noFill/>
                      </a:ln>
                      <a:latin typeface="+mj-lt"/>
                      <a:ea typeface="Noto Sans CJK SC Regular" pitchFamily="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9" name="Straight Connector 28"/>
                  <p:cNvSpPr/>
                  <p:nvPr/>
                </p:nvSpPr>
                <p:spPr>
                  <a:xfrm>
                    <a:off x="2844720" y="636840"/>
                    <a:ext cx="178920" cy="178920"/>
                  </a:xfrm>
                  <a:prstGeom prst="line">
                    <a:avLst/>
                  </a:prstGeom>
                  <a:grpFill/>
                  <a:ln w="0">
                    <a:solidFill>
                      <a:srgbClr val="000000"/>
                    </a:solidFill>
                    <a:prstDash val="solid"/>
                  </a:ln>
                </p:spPr>
                <p:txBody>
                  <a:bodyPr wrap="none" lIns="90000" tIns="45000" rIns="90000" bIns="45000" anchor="ctr" anchorCtr="0" compatLnSpc="0"/>
                  <a:lstStyle/>
                  <a:p>
                    <a:pPr marL="0" marR="0" lvl="0" indent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US" sz="1100" b="0" i="0" u="none" strike="noStrike" kern="1200" cap="none">
                      <a:ln>
                        <a:noFill/>
                      </a:ln>
                      <a:latin typeface="+mj-lt"/>
                      <a:ea typeface="Noto Sans CJK SC Regular" pitchFamily="2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30" name="Straight Connector 29"/>
                <p:cNvSpPr/>
                <p:nvPr/>
              </p:nvSpPr>
              <p:spPr>
                <a:xfrm>
                  <a:off x="10755290" y="4924530"/>
                  <a:ext cx="286560" cy="0"/>
                </a:xfrm>
                <a:prstGeom prst="line">
                  <a:avLst/>
                </a:prstGeom>
                <a:noFill/>
                <a:ln w="12600">
                  <a:solidFill>
                    <a:srgbClr val="000000"/>
                  </a:solidFill>
                  <a:prstDash val="solid"/>
                </a:ln>
              </p:spPr>
              <p:txBody>
                <a:bodyPr wrap="none" lIns="96120" tIns="51120" rIns="96120" bIns="51120" anchor="ctr" anchorCtr="0" compatLnSpc="0"/>
                <a:lstStyle/>
                <a:p>
                  <a:pPr marL="0" marR="0" lvl="0" indent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100" b="0" i="0" u="none" strike="noStrike" kern="1200" cap="none">
                    <a:ln>
                      <a:noFill/>
                    </a:ln>
                    <a:latin typeface="+mj-lt"/>
                    <a:ea typeface="Noto Sans CJK SC Regular" pitchFamily="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Straight Connector 30"/>
                <p:cNvSpPr/>
                <p:nvPr/>
              </p:nvSpPr>
              <p:spPr>
                <a:xfrm>
                  <a:off x="11217890" y="4924530"/>
                  <a:ext cx="42062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headEnd type="none"/>
                  <a:tailEnd type="triangle"/>
                </a:ln>
              </p:spPr>
              <p:txBody>
                <a:bodyPr wrap="none" lIns="96120" tIns="51120" rIns="96120" bIns="51120" anchor="ctr" anchorCtr="0" compatLnSpc="0"/>
                <a:lstStyle/>
                <a:p>
                  <a:pPr marL="0" marR="0" lvl="0" indent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100" b="0" i="0" u="none" strike="noStrike" kern="1200" cap="none">
                    <a:ln>
                      <a:noFill/>
                    </a:ln>
                    <a:latin typeface="+mj-lt"/>
                    <a:ea typeface="Noto Sans CJK SC Regular" pitchFamily="2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36" name="Group 35"/>
                <p:cNvGrpSpPr/>
                <p:nvPr/>
              </p:nvGrpSpPr>
              <p:grpSpPr>
                <a:xfrm>
                  <a:off x="9630905" y="5503026"/>
                  <a:ext cx="1157025" cy="686728"/>
                  <a:chOff x="981261" y="1430116"/>
                  <a:chExt cx="1157025" cy="686728"/>
                </a:xfrm>
              </p:grpSpPr>
              <p:sp>
                <p:nvSpPr>
                  <p:cNvPr id="32" name="Freeform 31"/>
                  <p:cNvSpPr/>
                  <p:nvPr/>
                </p:nvSpPr>
                <p:spPr>
                  <a:xfrm>
                    <a:off x="1693349" y="1430116"/>
                    <a:ext cx="357840" cy="42984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noFill/>
                  <a:ln w="12600">
                    <a:solidFill>
                      <a:schemeClr val="tx1"/>
                    </a:solidFill>
                    <a:prstDash val="solid"/>
                  </a:ln>
                </p:spPr>
                <p:txBody>
                  <a:bodyPr wrap="none" lIns="96120" tIns="51120" rIns="96120" bIns="51120" anchor="ctr" anchorCtr="0" compatLnSpc="0">
                    <a:noAutofit/>
                  </a:bodyPr>
                  <a:lstStyle/>
                  <a:p>
                    <a:pPr marL="0" marR="0" lvl="0" indent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US" sz="1100" b="0" i="0" u="none" strike="noStrike" kern="1200" cap="none">
                      <a:ln>
                        <a:noFill/>
                      </a:ln>
                      <a:latin typeface="+mj-lt"/>
                      <a:ea typeface="Noto Sans CJK SC Regular" pitchFamily="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1836629" y="1466116"/>
                    <a:ext cx="296726" cy="2511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90000" tIns="45000" rIns="90000" bIns="45000" anchorCtr="0" compatLnSpc="0">
                    <a:spAutoFit/>
                  </a:bodyPr>
                  <a:lstStyle/>
                  <a:p>
                    <a:pPr marL="0" marR="0" lvl="0" indent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200">
                        <a:latin typeface="Times New Roman" pitchFamily="18"/>
                      </a:defRPr>
                    </a:pPr>
                    <a:r>
                      <a:rPr lang="en-US" sz="1100" b="0" i="0" u="none" strike="noStrike" kern="1200" cap="none" dirty="0">
                        <a:ln>
                          <a:noFill/>
                        </a:ln>
                        <a:latin typeface="+mj-lt"/>
                        <a:ea typeface="Noto Sans CJK SC Regular" pitchFamily="2"/>
                        <a:cs typeface="Times New Roman" panose="02020603050405020304" pitchFamily="18" charset="0"/>
                      </a:rPr>
                      <a:t>H</a:t>
                    </a:r>
                  </a:p>
                </p:txBody>
              </p:sp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1836629" y="1643236"/>
                    <a:ext cx="267935" cy="25303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90000" tIns="45000" rIns="90000" bIns="45000" anchorCtr="0" compatLnSpc="0">
                    <a:spAutoFit/>
                  </a:bodyPr>
                  <a:lstStyle/>
                  <a:p>
                    <a:pPr marL="0" marR="0" lvl="0" indent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200">
                        <a:latin typeface="Times New Roman" pitchFamily="18"/>
                      </a:defRPr>
                    </a:pPr>
                    <a:r>
                      <a:rPr lang="en-US" sz="1100" b="0" i="0" u="none" strike="noStrike" kern="1200" cap="none" dirty="0">
                        <a:ln>
                          <a:noFill/>
                        </a:ln>
                        <a:latin typeface="+mj-lt"/>
                        <a:ea typeface="Noto Sans CJK SC Regular" pitchFamily="2"/>
                        <a:cs typeface="Times New Roman" panose="02020603050405020304" pitchFamily="18" charset="0"/>
                      </a:rPr>
                      <a:t>L</a:t>
                    </a:r>
                  </a:p>
                </p:txBody>
              </p:sp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981261" y="1865728"/>
                    <a:ext cx="1157025" cy="2511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90000" tIns="45000" rIns="90000" bIns="45000" anchorCtr="0" compatLnSpc="0">
                    <a:spAutoFit/>
                  </a:bodyPr>
                  <a:lstStyle/>
                  <a:p>
                    <a:pPr marL="0" marR="0" lvl="0" indent="0" algn="r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200">
                        <a:latin typeface="Times New Roman" pitchFamily="18"/>
                      </a:defRPr>
                    </a:pPr>
                    <a:r>
                      <a:rPr lang="en-US" sz="1100" b="0" i="0" u="none" strike="noStrike" kern="1200" cap="none" dirty="0">
                        <a:ln>
                          <a:noFill/>
                        </a:ln>
                        <a:latin typeface="+mj-lt"/>
                        <a:ea typeface="Noto Sans CJK SC Regular" pitchFamily="2"/>
                        <a:cs typeface="Times New Roman" panose="02020603050405020304" pitchFamily="18" charset="0"/>
                      </a:rPr>
                      <a:t>DP </a:t>
                    </a:r>
                    <a:r>
                      <a:rPr lang="en-US" sz="1100" b="0" i="0" u="none" strike="noStrike" kern="1200" cap="none" dirty="0" smtClean="0">
                        <a:ln>
                          <a:noFill/>
                        </a:ln>
                        <a:latin typeface="+mj-lt"/>
                        <a:ea typeface="Noto Sans CJK SC Regular" pitchFamily="2"/>
                        <a:cs typeface="Times New Roman" panose="02020603050405020304" pitchFamily="18" charset="0"/>
                      </a:rPr>
                      <a:t>Transmitter</a:t>
                    </a:r>
                    <a:endParaRPr lang="en-US" sz="1100" b="0" i="0" u="none" strike="noStrike" kern="1200" cap="none" dirty="0">
                      <a:ln>
                        <a:noFill/>
                      </a:ln>
                      <a:latin typeface="+mj-lt"/>
                      <a:ea typeface="Noto Sans CJK SC Regular" pitchFamily="2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37" name="Straight Connector 36"/>
                <p:cNvSpPr/>
                <p:nvPr/>
              </p:nvSpPr>
              <p:spPr>
                <a:xfrm>
                  <a:off x="10696118" y="5678372"/>
                  <a:ext cx="228208" cy="0"/>
                </a:xfrm>
                <a:prstGeom prst="line">
                  <a:avLst/>
                </a:prstGeom>
                <a:noFill/>
                <a:ln w="12600">
                  <a:solidFill>
                    <a:schemeClr val="tx1"/>
                  </a:solidFill>
                  <a:prstDash val="solid"/>
                </a:ln>
              </p:spPr>
              <p:txBody>
                <a:bodyPr wrap="none" lIns="96120" tIns="51120" rIns="96120" bIns="51120" anchor="ctr" anchorCtr="0" compatLnSpc="0"/>
                <a:lstStyle/>
                <a:p>
                  <a:pPr marL="0" marR="0" lvl="0" indent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100" b="0" i="0" u="none" strike="noStrike" kern="1200" cap="none">
                    <a:ln>
                      <a:noFill/>
                    </a:ln>
                    <a:latin typeface="+mj-lt"/>
                    <a:ea typeface="Noto Sans CJK SC Regular" pitchFamily="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Straight Connector 37"/>
                <p:cNvSpPr/>
                <p:nvPr/>
              </p:nvSpPr>
              <p:spPr>
                <a:xfrm flipV="1">
                  <a:off x="10924326" y="4922792"/>
                  <a:ext cx="0" cy="755580"/>
                </a:xfrm>
                <a:prstGeom prst="line">
                  <a:avLst/>
                </a:prstGeom>
                <a:noFill/>
                <a:ln w="12600">
                  <a:solidFill>
                    <a:schemeClr val="tx1"/>
                  </a:solidFill>
                  <a:prstDash val="solid"/>
                </a:ln>
              </p:spPr>
              <p:txBody>
                <a:bodyPr wrap="none" lIns="96120" tIns="51120" rIns="96120" bIns="51120" anchor="ctr" anchorCtr="0" compatLnSpc="0"/>
                <a:lstStyle/>
                <a:p>
                  <a:pPr marL="0" marR="0" lvl="0" indent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100" b="0" i="0" u="none" strike="noStrike" kern="1200" cap="none">
                    <a:ln>
                      <a:noFill/>
                    </a:ln>
                    <a:latin typeface="+mj-lt"/>
                    <a:ea typeface="Noto Sans CJK SC Regular" pitchFamily="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Straight Connector 38"/>
                <p:cNvSpPr/>
                <p:nvPr/>
              </p:nvSpPr>
              <p:spPr>
                <a:xfrm flipV="1">
                  <a:off x="10698338" y="5867930"/>
                  <a:ext cx="656552" cy="0"/>
                </a:xfrm>
                <a:prstGeom prst="line">
                  <a:avLst/>
                </a:prstGeom>
                <a:noFill/>
                <a:ln w="12600">
                  <a:solidFill>
                    <a:schemeClr val="tx1"/>
                  </a:solidFill>
                  <a:prstDash val="solid"/>
                </a:ln>
              </p:spPr>
              <p:txBody>
                <a:bodyPr wrap="none" lIns="96120" tIns="51120" rIns="96120" bIns="51120" anchor="ctr" anchorCtr="0" compatLnSpc="0"/>
                <a:lstStyle/>
                <a:p>
                  <a:pPr marL="0" marR="0" lvl="0" indent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100" b="0" i="0" u="none" strike="noStrike" kern="1200" cap="none">
                    <a:ln>
                      <a:noFill/>
                    </a:ln>
                    <a:latin typeface="+mj-lt"/>
                    <a:ea typeface="Noto Sans CJK SC Regular" pitchFamily="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Straight Connector 39"/>
                <p:cNvSpPr/>
                <p:nvPr/>
              </p:nvSpPr>
              <p:spPr>
                <a:xfrm flipV="1">
                  <a:off x="11354530" y="4922790"/>
                  <a:ext cx="360" cy="945139"/>
                </a:xfrm>
                <a:prstGeom prst="line">
                  <a:avLst/>
                </a:prstGeom>
                <a:noFill/>
                <a:ln w="12600">
                  <a:solidFill>
                    <a:schemeClr val="tx1"/>
                  </a:solidFill>
                  <a:prstDash val="solid"/>
                </a:ln>
              </p:spPr>
              <p:txBody>
                <a:bodyPr wrap="none" lIns="96120" tIns="51120" rIns="96120" bIns="51120" anchor="ctr" anchorCtr="0" compatLnSpc="0"/>
                <a:lstStyle/>
                <a:p>
                  <a:pPr marL="0" marR="0" lvl="0" indent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100" b="0" i="0" u="none" strike="noStrike" kern="1200" cap="none">
                    <a:ln>
                      <a:noFill/>
                    </a:ln>
                    <a:latin typeface="+mj-lt"/>
                    <a:ea typeface="Noto Sans CJK SC Regular" pitchFamily="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7332881" y="4792791"/>
                <a:ext cx="930425" cy="2511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0000" tIns="45000" rIns="90000" bIns="45000" anchorCtr="0" compatLnSpc="0">
                <a:spAutoFit/>
              </a:bodyPr>
              <a:lstStyle/>
              <a:p>
                <a:pPr marL="0" marR="0" lvl="0" indent="0" algn="r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200">
                    <a:latin typeface="Times New Roman" pitchFamily="18"/>
                  </a:defRPr>
                </a:pPr>
                <a:r>
                  <a:rPr lang="en-US" sz="1100" b="0" i="0" u="none" strike="noStrike" kern="1200" cap="none" dirty="0" smtClean="0">
                    <a:ln>
                      <a:noFill/>
                    </a:ln>
                    <a:latin typeface="+mj-lt"/>
                    <a:ea typeface="Noto Sans CJK SC Regular" pitchFamily="2"/>
                    <a:cs typeface="Times New Roman" panose="02020603050405020304" pitchFamily="18" charset="0"/>
                  </a:rPr>
                  <a:t>From Pump</a:t>
                </a:r>
                <a:endParaRPr lang="en-US" sz="1100" b="0" i="0" u="none" strike="noStrike" kern="1200" cap="none" dirty="0">
                  <a:ln>
                    <a:noFill/>
                  </a:ln>
                  <a:latin typeface="+mj-lt"/>
                  <a:ea typeface="Noto Sans CJK SC Regular" pitchFamily="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1349196" y="3055084"/>
              <a:ext cx="722740" cy="41135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 anchorCtr="0" compatLnSpc="0">
              <a:sp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200">
                  <a:latin typeface="Times New Roman" pitchFamily="18"/>
                </a:defRPr>
              </a:pPr>
              <a:r>
                <a:rPr lang="en-US" sz="1100" b="0" i="0" u="none" strike="noStrike" kern="1200" cap="none" dirty="0" smtClean="0">
                  <a:ln>
                    <a:noFill/>
                  </a:ln>
                  <a:latin typeface="+mj-lt"/>
                  <a:ea typeface="Noto Sans CJK SC Regular" pitchFamily="2"/>
                  <a:cs typeface="Times New Roman" panose="02020603050405020304" pitchFamily="18" charset="0"/>
                </a:rPr>
                <a:t>Const. </a:t>
              </a:r>
            </a:p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200">
                  <a:latin typeface="Times New Roman" pitchFamily="18"/>
                </a:defRPr>
              </a:pPr>
              <a:r>
                <a:rPr lang="en-US" sz="1100" b="0" i="0" u="none" strike="noStrike" kern="1200" cap="none" dirty="0" smtClean="0">
                  <a:ln>
                    <a:noFill/>
                  </a:ln>
                  <a:latin typeface="+mj-lt"/>
                  <a:ea typeface="Noto Sans CJK SC Regular" pitchFamily="2"/>
                  <a:cs typeface="Times New Roman" panose="02020603050405020304" pitchFamily="18" charset="0"/>
                </a:rPr>
                <a:t>Pressure</a:t>
              </a:r>
              <a:endParaRPr lang="en-US" sz="1100" b="0" i="0" u="none" strike="noStrike" kern="1200" cap="none" dirty="0">
                <a:ln>
                  <a:noFill/>
                </a:ln>
                <a:latin typeface="+mj-lt"/>
                <a:ea typeface="Noto Sans CJK SC Regular" pitchFamily="2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7627624" y="4374047"/>
            <a:ext cx="326403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dirty="0" smtClean="0">
                <a:latin typeface="+mj-lt"/>
              </a:rPr>
              <a:t>Thanks for your time!</a:t>
            </a:r>
          </a:p>
          <a:p>
            <a:pPr algn="ctr"/>
            <a:r>
              <a:rPr lang="en-US" sz="2500" dirty="0" smtClean="0">
                <a:latin typeface="+mj-lt"/>
              </a:rPr>
              <a:t>Any questions?</a:t>
            </a:r>
            <a:endParaRPr lang="en-US" sz="2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452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/>
      <p:bldP spid="13" grpId="0" uiExpand="1" animBg="1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Shale Oil &amp; Gas Recovery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>
                <a:latin typeface="+mj-lt"/>
              </a:rPr>
              <a:t>1</a:t>
            </a:fld>
            <a:endParaRPr lang="en-US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8808" y="4401298"/>
            <a:ext cx="7343004" cy="12258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03597" y="4495352"/>
            <a:ext cx="7258271" cy="1036303"/>
            <a:chOff x="1920143" y="4673361"/>
            <a:chExt cx="7258271" cy="1036303"/>
          </a:xfrm>
        </p:grpSpPr>
        <p:grpSp>
          <p:nvGrpSpPr>
            <p:cNvPr id="7" name="Group 6"/>
            <p:cNvGrpSpPr/>
            <p:nvPr/>
          </p:nvGrpSpPr>
          <p:grpSpPr>
            <a:xfrm>
              <a:off x="2233360" y="4673361"/>
              <a:ext cx="6566851" cy="491753"/>
              <a:chOff x="1151792" y="1972738"/>
              <a:chExt cx="4197980" cy="338136"/>
            </a:xfrm>
          </p:grpSpPr>
          <p:sp>
            <p:nvSpPr>
              <p:cNvPr id="79" name="Freeform 78"/>
              <p:cNvSpPr/>
              <p:nvPr/>
            </p:nvSpPr>
            <p:spPr>
              <a:xfrm>
                <a:off x="1151792" y="1987062"/>
                <a:ext cx="52754" cy="322384"/>
              </a:xfrm>
              <a:custGeom>
                <a:avLst/>
                <a:gdLst>
                  <a:gd name="connsiteX0" fmla="*/ 5862 w 52754"/>
                  <a:gd name="connsiteY0" fmla="*/ 322384 h 322384"/>
                  <a:gd name="connsiteX1" fmla="*/ 0 w 52754"/>
                  <a:gd name="connsiteY1" fmla="*/ 304800 h 322384"/>
                  <a:gd name="connsiteX2" fmla="*/ 5862 w 52754"/>
                  <a:gd name="connsiteY2" fmla="*/ 269630 h 322384"/>
                  <a:gd name="connsiteX3" fmla="*/ 23446 w 52754"/>
                  <a:gd name="connsiteY3" fmla="*/ 243253 h 322384"/>
                  <a:gd name="connsiteX4" fmla="*/ 35170 w 52754"/>
                  <a:gd name="connsiteY4" fmla="*/ 228600 h 322384"/>
                  <a:gd name="connsiteX5" fmla="*/ 46893 w 52754"/>
                  <a:gd name="connsiteY5" fmla="*/ 208084 h 322384"/>
                  <a:gd name="connsiteX6" fmla="*/ 52754 w 52754"/>
                  <a:gd name="connsiteY6" fmla="*/ 190500 h 322384"/>
                  <a:gd name="connsiteX7" fmla="*/ 49823 w 52754"/>
                  <a:gd name="connsiteY7" fmla="*/ 143607 h 322384"/>
                  <a:gd name="connsiteX8" fmla="*/ 41031 w 52754"/>
                  <a:gd name="connsiteY8" fmla="*/ 105507 h 322384"/>
                  <a:gd name="connsiteX9" fmla="*/ 32239 w 52754"/>
                  <a:gd name="connsiteY9" fmla="*/ 61546 h 322384"/>
                  <a:gd name="connsiteX10" fmla="*/ 41031 w 52754"/>
                  <a:gd name="connsiteY10" fmla="*/ 0 h 32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754" h="322384">
                    <a:moveTo>
                      <a:pt x="5862" y="322384"/>
                    </a:moveTo>
                    <a:cubicBezTo>
                      <a:pt x="3908" y="316523"/>
                      <a:pt x="0" y="310978"/>
                      <a:pt x="0" y="304800"/>
                    </a:cubicBezTo>
                    <a:cubicBezTo>
                      <a:pt x="0" y="292915"/>
                      <a:pt x="2508" y="281032"/>
                      <a:pt x="5862" y="269630"/>
                    </a:cubicBezTo>
                    <a:cubicBezTo>
                      <a:pt x="7686" y="263430"/>
                      <a:pt x="19366" y="248693"/>
                      <a:pt x="23446" y="243253"/>
                    </a:cubicBezTo>
                    <a:cubicBezTo>
                      <a:pt x="29153" y="226134"/>
                      <a:pt x="21912" y="241858"/>
                      <a:pt x="35170" y="228600"/>
                    </a:cubicBezTo>
                    <a:cubicBezTo>
                      <a:pt x="38692" y="225078"/>
                      <a:pt x="45362" y="211911"/>
                      <a:pt x="46893" y="208084"/>
                    </a:cubicBezTo>
                    <a:cubicBezTo>
                      <a:pt x="49188" y="202348"/>
                      <a:pt x="52754" y="190500"/>
                      <a:pt x="52754" y="190500"/>
                    </a:cubicBezTo>
                    <a:cubicBezTo>
                      <a:pt x="51777" y="174869"/>
                      <a:pt x="51308" y="159198"/>
                      <a:pt x="49823" y="143607"/>
                    </a:cubicBezTo>
                    <a:cubicBezTo>
                      <a:pt x="49082" y="135823"/>
                      <a:pt x="42007" y="109901"/>
                      <a:pt x="41031" y="105507"/>
                    </a:cubicBezTo>
                    <a:cubicBezTo>
                      <a:pt x="33881" y="73329"/>
                      <a:pt x="36651" y="88014"/>
                      <a:pt x="32239" y="61546"/>
                    </a:cubicBezTo>
                    <a:cubicBezTo>
                      <a:pt x="35315" y="3102"/>
                      <a:pt x="22027" y="19004"/>
                      <a:pt x="41031" y="0"/>
                    </a:cubicBezTo>
                  </a:path>
                </a:pathLst>
              </a:custGeom>
              <a:noFill/>
              <a:ln w="254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1623646" y="1982193"/>
                <a:ext cx="52754" cy="322384"/>
              </a:xfrm>
              <a:custGeom>
                <a:avLst/>
                <a:gdLst>
                  <a:gd name="connsiteX0" fmla="*/ 5862 w 52754"/>
                  <a:gd name="connsiteY0" fmla="*/ 322384 h 322384"/>
                  <a:gd name="connsiteX1" fmla="*/ 0 w 52754"/>
                  <a:gd name="connsiteY1" fmla="*/ 304800 h 322384"/>
                  <a:gd name="connsiteX2" fmla="*/ 5862 w 52754"/>
                  <a:gd name="connsiteY2" fmla="*/ 269630 h 322384"/>
                  <a:gd name="connsiteX3" fmla="*/ 23446 w 52754"/>
                  <a:gd name="connsiteY3" fmla="*/ 243253 h 322384"/>
                  <a:gd name="connsiteX4" fmla="*/ 35170 w 52754"/>
                  <a:gd name="connsiteY4" fmla="*/ 228600 h 322384"/>
                  <a:gd name="connsiteX5" fmla="*/ 46893 w 52754"/>
                  <a:gd name="connsiteY5" fmla="*/ 208084 h 322384"/>
                  <a:gd name="connsiteX6" fmla="*/ 52754 w 52754"/>
                  <a:gd name="connsiteY6" fmla="*/ 190500 h 322384"/>
                  <a:gd name="connsiteX7" fmla="*/ 49823 w 52754"/>
                  <a:gd name="connsiteY7" fmla="*/ 143607 h 322384"/>
                  <a:gd name="connsiteX8" fmla="*/ 41031 w 52754"/>
                  <a:gd name="connsiteY8" fmla="*/ 105507 h 322384"/>
                  <a:gd name="connsiteX9" fmla="*/ 32239 w 52754"/>
                  <a:gd name="connsiteY9" fmla="*/ 61546 h 322384"/>
                  <a:gd name="connsiteX10" fmla="*/ 41031 w 52754"/>
                  <a:gd name="connsiteY10" fmla="*/ 0 h 32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754" h="322384">
                    <a:moveTo>
                      <a:pt x="5862" y="322384"/>
                    </a:moveTo>
                    <a:cubicBezTo>
                      <a:pt x="3908" y="316523"/>
                      <a:pt x="0" y="310978"/>
                      <a:pt x="0" y="304800"/>
                    </a:cubicBezTo>
                    <a:cubicBezTo>
                      <a:pt x="0" y="292915"/>
                      <a:pt x="2508" y="281032"/>
                      <a:pt x="5862" y="269630"/>
                    </a:cubicBezTo>
                    <a:cubicBezTo>
                      <a:pt x="7686" y="263430"/>
                      <a:pt x="19366" y="248693"/>
                      <a:pt x="23446" y="243253"/>
                    </a:cubicBezTo>
                    <a:cubicBezTo>
                      <a:pt x="29153" y="226134"/>
                      <a:pt x="21912" y="241858"/>
                      <a:pt x="35170" y="228600"/>
                    </a:cubicBezTo>
                    <a:cubicBezTo>
                      <a:pt x="38692" y="225078"/>
                      <a:pt x="45362" y="211911"/>
                      <a:pt x="46893" y="208084"/>
                    </a:cubicBezTo>
                    <a:cubicBezTo>
                      <a:pt x="49188" y="202348"/>
                      <a:pt x="52754" y="190500"/>
                      <a:pt x="52754" y="190500"/>
                    </a:cubicBezTo>
                    <a:cubicBezTo>
                      <a:pt x="51777" y="174869"/>
                      <a:pt x="51308" y="159198"/>
                      <a:pt x="49823" y="143607"/>
                    </a:cubicBezTo>
                    <a:cubicBezTo>
                      <a:pt x="49082" y="135823"/>
                      <a:pt x="42007" y="109901"/>
                      <a:pt x="41031" y="105507"/>
                    </a:cubicBezTo>
                    <a:cubicBezTo>
                      <a:pt x="33881" y="73329"/>
                      <a:pt x="36651" y="88014"/>
                      <a:pt x="32239" y="61546"/>
                    </a:cubicBezTo>
                    <a:cubicBezTo>
                      <a:pt x="35315" y="3102"/>
                      <a:pt x="22027" y="19004"/>
                      <a:pt x="41031" y="0"/>
                    </a:cubicBezTo>
                  </a:path>
                </a:pathLst>
              </a:custGeom>
              <a:noFill/>
              <a:ln w="254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2080144" y="1984627"/>
                <a:ext cx="45719" cy="322384"/>
              </a:xfrm>
              <a:custGeom>
                <a:avLst/>
                <a:gdLst>
                  <a:gd name="connsiteX0" fmla="*/ 5862 w 52754"/>
                  <a:gd name="connsiteY0" fmla="*/ 322384 h 322384"/>
                  <a:gd name="connsiteX1" fmla="*/ 0 w 52754"/>
                  <a:gd name="connsiteY1" fmla="*/ 304800 h 322384"/>
                  <a:gd name="connsiteX2" fmla="*/ 5862 w 52754"/>
                  <a:gd name="connsiteY2" fmla="*/ 269630 h 322384"/>
                  <a:gd name="connsiteX3" fmla="*/ 23446 w 52754"/>
                  <a:gd name="connsiteY3" fmla="*/ 243253 h 322384"/>
                  <a:gd name="connsiteX4" fmla="*/ 35170 w 52754"/>
                  <a:gd name="connsiteY4" fmla="*/ 228600 h 322384"/>
                  <a:gd name="connsiteX5" fmla="*/ 46893 w 52754"/>
                  <a:gd name="connsiteY5" fmla="*/ 208084 h 322384"/>
                  <a:gd name="connsiteX6" fmla="*/ 52754 w 52754"/>
                  <a:gd name="connsiteY6" fmla="*/ 190500 h 322384"/>
                  <a:gd name="connsiteX7" fmla="*/ 49823 w 52754"/>
                  <a:gd name="connsiteY7" fmla="*/ 143607 h 322384"/>
                  <a:gd name="connsiteX8" fmla="*/ 41031 w 52754"/>
                  <a:gd name="connsiteY8" fmla="*/ 105507 h 322384"/>
                  <a:gd name="connsiteX9" fmla="*/ 32239 w 52754"/>
                  <a:gd name="connsiteY9" fmla="*/ 61546 h 322384"/>
                  <a:gd name="connsiteX10" fmla="*/ 41031 w 52754"/>
                  <a:gd name="connsiteY10" fmla="*/ 0 h 32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754" h="322384">
                    <a:moveTo>
                      <a:pt x="5862" y="322384"/>
                    </a:moveTo>
                    <a:cubicBezTo>
                      <a:pt x="3908" y="316523"/>
                      <a:pt x="0" y="310978"/>
                      <a:pt x="0" y="304800"/>
                    </a:cubicBezTo>
                    <a:cubicBezTo>
                      <a:pt x="0" y="292915"/>
                      <a:pt x="2508" y="281032"/>
                      <a:pt x="5862" y="269630"/>
                    </a:cubicBezTo>
                    <a:cubicBezTo>
                      <a:pt x="7686" y="263430"/>
                      <a:pt x="19366" y="248693"/>
                      <a:pt x="23446" y="243253"/>
                    </a:cubicBezTo>
                    <a:cubicBezTo>
                      <a:pt x="29153" y="226134"/>
                      <a:pt x="21912" y="241858"/>
                      <a:pt x="35170" y="228600"/>
                    </a:cubicBezTo>
                    <a:cubicBezTo>
                      <a:pt x="38692" y="225078"/>
                      <a:pt x="45362" y="211911"/>
                      <a:pt x="46893" y="208084"/>
                    </a:cubicBezTo>
                    <a:cubicBezTo>
                      <a:pt x="49188" y="202348"/>
                      <a:pt x="52754" y="190500"/>
                      <a:pt x="52754" y="190500"/>
                    </a:cubicBezTo>
                    <a:cubicBezTo>
                      <a:pt x="51777" y="174869"/>
                      <a:pt x="51308" y="159198"/>
                      <a:pt x="49823" y="143607"/>
                    </a:cubicBezTo>
                    <a:cubicBezTo>
                      <a:pt x="49082" y="135823"/>
                      <a:pt x="42007" y="109901"/>
                      <a:pt x="41031" y="105507"/>
                    </a:cubicBezTo>
                    <a:cubicBezTo>
                      <a:pt x="33881" y="73329"/>
                      <a:pt x="36651" y="88014"/>
                      <a:pt x="32239" y="61546"/>
                    </a:cubicBezTo>
                    <a:cubicBezTo>
                      <a:pt x="35315" y="3102"/>
                      <a:pt x="22027" y="19004"/>
                      <a:pt x="41031" y="0"/>
                    </a:cubicBezTo>
                  </a:path>
                </a:pathLst>
              </a:custGeom>
              <a:noFill/>
              <a:ln w="254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2542192" y="1972738"/>
                <a:ext cx="45719" cy="322384"/>
              </a:xfrm>
              <a:custGeom>
                <a:avLst/>
                <a:gdLst>
                  <a:gd name="connsiteX0" fmla="*/ 5862 w 52754"/>
                  <a:gd name="connsiteY0" fmla="*/ 322384 h 322384"/>
                  <a:gd name="connsiteX1" fmla="*/ 0 w 52754"/>
                  <a:gd name="connsiteY1" fmla="*/ 304800 h 322384"/>
                  <a:gd name="connsiteX2" fmla="*/ 5862 w 52754"/>
                  <a:gd name="connsiteY2" fmla="*/ 269630 h 322384"/>
                  <a:gd name="connsiteX3" fmla="*/ 23446 w 52754"/>
                  <a:gd name="connsiteY3" fmla="*/ 243253 h 322384"/>
                  <a:gd name="connsiteX4" fmla="*/ 35170 w 52754"/>
                  <a:gd name="connsiteY4" fmla="*/ 228600 h 322384"/>
                  <a:gd name="connsiteX5" fmla="*/ 46893 w 52754"/>
                  <a:gd name="connsiteY5" fmla="*/ 208084 h 322384"/>
                  <a:gd name="connsiteX6" fmla="*/ 52754 w 52754"/>
                  <a:gd name="connsiteY6" fmla="*/ 190500 h 322384"/>
                  <a:gd name="connsiteX7" fmla="*/ 49823 w 52754"/>
                  <a:gd name="connsiteY7" fmla="*/ 143607 h 322384"/>
                  <a:gd name="connsiteX8" fmla="*/ 41031 w 52754"/>
                  <a:gd name="connsiteY8" fmla="*/ 105507 h 322384"/>
                  <a:gd name="connsiteX9" fmla="*/ 32239 w 52754"/>
                  <a:gd name="connsiteY9" fmla="*/ 61546 h 322384"/>
                  <a:gd name="connsiteX10" fmla="*/ 41031 w 52754"/>
                  <a:gd name="connsiteY10" fmla="*/ 0 h 32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754" h="322384">
                    <a:moveTo>
                      <a:pt x="5862" y="322384"/>
                    </a:moveTo>
                    <a:cubicBezTo>
                      <a:pt x="3908" y="316523"/>
                      <a:pt x="0" y="310978"/>
                      <a:pt x="0" y="304800"/>
                    </a:cubicBezTo>
                    <a:cubicBezTo>
                      <a:pt x="0" y="292915"/>
                      <a:pt x="2508" y="281032"/>
                      <a:pt x="5862" y="269630"/>
                    </a:cubicBezTo>
                    <a:cubicBezTo>
                      <a:pt x="7686" y="263430"/>
                      <a:pt x="19366" y="248693"/>
                      <a:pt x="23446" y="243253"/>
                    </a:cubicBezTo>
                    <a:cubicBezTo>
                      <a:pt x="29153" y="226134"/>
                      <a:pt x="21912" y="241858"/>
                      <a:pt x="35170" y="228600"/>
                    </a:cubicBezTo>
                    <a:cubicBezTo>
                      <a:pt x="38692" y="225078"/>
                      <a:pt x="45362" y="211911"/>
                      <a:pt x="46893" y="208084"/>
                    </a:cubicBezTo>
                    <a:cubicBezTo>
                      <a:pt x="49188" y="202348"/>
                      <a:pt x="52754" y="190500"/>
                      <a:pt x="52754" y="190500"/>
                    </a:cubicBezTo>
                    <a:cubicBezTo>
                      <a:pt x="51777" y="174869"/>
                      <a:pt x="51308" y="159198"/>
                      <a:pt x="49823" y="143607"/>
                    </a:cubicBezTo>
                    <a:cubicBezTo>
                      <a:pt x="49082" y="135823"/>
                      <a:pt x="42007" y="109901"/>
                      <a:pt x="41031" y="105507"/>
                    </a:cubicBezTo>
                    <a:cubicBezTo>
                      <a:pt x="33881" y="73329"/>
                      <a:pt x="36651" y="88014"/>
                      <a:pt x="32239" y="61546"/>
                    </a:cubicBezTo>
                    <a:cubicBezTo>
                      <a:pt x="35315" y="3102"/>
                      <a:pt x="22027" y="19004"/>
                      <a:pt x="41031" y="0"/>
                    </a:cubicBezTo>
                  </a:path>
                </a:pathLst>
              </a:custGeom>
              <a:noFill/>
              <a:ln w="254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3001115" y="1972738"/>
                <a:ext cx="45719" cy="322384"/>
              </a:xfrm>
              <a:custGeom>
                <a:avLst/>
                <a:gdLst>
                  <a:gd name="connsiteX0" fmla="*/ 5862 w 52754"/>
                  <a:gd name="connsiteY0" fmla="*/ 322384 h 322384"/>
                  <a:gd name="connsiteX1" fmla="*/ 0 w 52754"/>
                  <a:gd name="connsiteY1" fmla="*/ 304800 h 322384"/>
                  <a:gd name="connsiteX2" fmla="*/ 5862 w 52754"/>
                  <a:gd name="connsiteY2" fmla="*/ 269630 h 322384"/>
                  <a:gd name="connsiteX3" fmla="*/ 23446 w 52754"/>
                  <a:gd name="connsiteY3" fmla="*/ 243253 h 322384"/>
                  <a:gd name="connsiteX4" fmla="*/ 35170 w 52754"/>
                  <a:gd name="connsiteY4" fmla="*/ 228600 h 322384"/>
                  <a:gd name="connsiteX5" fmla="*/ 46893 w 52754"/>
                  <a:gd name="connsiteY5" fmla="*/ 208084 h 322384"/>
                  <a:gd name="connsiteX6" fmla="*/ 52754 w 52754"/>
                  <a:gd name="connsiteY6" fmla="*/ 190500 h 322384"/>
                  <a:gd name="connsiteX7" fmla="*/ 49823 w 52754"/>
                  <a:gd name="connsiteY7" fmla="*/ 143607 h 322384"/>
                  <a:gd name="connsiteX8" fmla="*/ 41031 w 52754"/>
                  <a:gd name="connsiteY8" fmla="*/ 105507 h 322384"/>
                  <a:gd name="connsiteX9" fmla="*/ 32239 w 52754"/>
                  <a:gd name="connsiteY9" fmla="*/ 61546 h 322384"/>
                  <a:gd name="connsiteX10" fmla="*/ 41031 w 52754"/>
                  <a:gd name="connsiteY10" fmla="*/ 0 h 32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754" h="322384">
                    <a:moveTo>
                      <a:pt x="5862" y="322384"/>
                    </a:moveTo>
                    <a:cubicBezTo>
                      <a:pt x="3908" y="316523"/>
                      <a:pt x="0" y="310978"/>
                      <a:pt x="0" y="304800"/>
                    </a:cubicBezTo>
                    <a:cubicBezTo>
                      <a:pt x="0" y="292915"/>
                      <a:pt x="2508" y="281032"/>
                      <a:pt x="5862" y="269630"/>
                    </a:cubicBezTo>
                    <a:cubicBezTo>
                      <a:pt x="7686" y="263430"/>
                      <a:pt x="19366" y="248693"/>
                      <a:pt x="23446" y="243253"/>
                    </a:cubicBezTo>
                    <a:cubicBezTo>
                      <a:pt x="29153" y="226134"/>
                      <a:pt x="21912" y="241858"/>
                      <a:pt x="35170" y="228600"/>
                    </a:cubicBezTo>
                    <a:cubicBezTo>
                      <a:pt x="38692" y="225078"/>
                      <a:pt x="45362" y="211911"/>
                      <a:pt x="46893" y="208084"/>
                    </a:cubicBezTo>
                    <a:cubicBezTo>
                      <a:pt x="49188" y="202348"/>
                      <a:pt x="52754" y="190500"/>
                      <a:pt x="52754" y="190500"/>
                    </a:cubicBezTo>
                    <a:cubicBezTo>
                      <a:pt x="51777" y="174869"/>
                      <a:pt x="51308" y="159198"/>
                      <a:pt x="49823" y="143607"/>
                    </a:cubicBezTo>
                    <a:cubicBezTo>
                      <a:pt x="49082" y="135823"/>
                      <a:pt x="42007" y="109901"/>
                      <a:pt x="41031" y="105507"/>
                    </a:cubicBezTo>
                    <a:cubicBezTo>
                      <a:pt x="33881" y="73329"/>
                      <a:pt x="36651" y="88014"/>
                      <a:pt x="32239" y="61546"/>
                    </a:cubicBezTo>
                    <a:cubicBezTo>
                      <a:pt x="35315" y="3102"/>
                      <a:pt x="22027" y="19004"/>
                      <a:pt x="41031" y="0"/>
                    </a:cubicBezTo>
                  </a:path>
                </a:pathLst>
              </a:custGeom>
              <a:noFill/>
              <a:ln w="254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3460038" y="1982193"/>
                <a:ext cx="45719" cy="322384"/>
              </a:xfrm>
              <a:custGeom>
                <a:avLst/>
                <a:gdLst>
                  <a:gd name="connsiteX0" fmla="*/ 5862 w 52754"/>
                  <a:gd name="connsiteY0" fmla="*/ 322384 h 322384"/>
                  <a:gd name="connsiteX1" fmla="*/ 0 w 52754"/>
                  <a:gd name="connsiteY1" fmla="*/ 304800 h 322384"/>
                  <a:gd name="connsiteX2" fmla="*/ 5862 w 52754"/>
                  <a:gd name="connsiteY2" fmla="*/ 269630 h 322384"/>
                  <a:gd name="connsiteX3" fmla="*/ 23446 w 52754"/>
                  <a:gd name="connsiteY3" fmla="*/ 243253 h 322384"/>
                  <a:gd name="connsiteX4" fmla="*/ 35170 w 52754"/>
                  <a:gd name="connsiteY4" fmla="*/ 228600 h 322384"/>
                  <a:gd name="connsiteX5" fmla="*/ 46893 w 52754"/>
                  <a:gd name="connsiteY5" fmla="*/ 208084 h 322384"/>
                  <a:gd name="connsiteX6" fmla="*/ 52754 w 52754"/>
                  <a:gd name="connsiteY6" fmla="*/ 190500 h 322384"/>
                  <a:gd name="connsiteX7" fmla="*/ 49823 w 52754"/>
                  <a:gd name="connsiteY7" fmla="*/ 143607 h 322384"/>
                  <a:gd name="connsiteX8" fmla="*/ 41031 w 52754"/>
                  <a:gd name="connsiteY8" fmla="*/ 105507 h 322384"/>
                  <a:gd name="connsiteX9" fmla="*/ 32239 w 52754"/>
                  <a:gd name="connsiteY9" fmla="*/ 61546 h 322384"/>
                  <a:gd name="connsiteX10" fmla="*/ 41031 w 52754"/>
                  <a:gd name="connsiteY10" fmla="*/ 0 h 32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754" h="322384">
                    <a:moveTo>
                      <a:pt x="5862" y="322384"/>
                    </a:moveTo>
                    <a:cubicBezTo>
                      <a:pt x="3908" y="316523"/>
                      <a:pt x="0" y="310978"/>
                      <a:pt x="0" y="304800"/>
                    </a:cubicBezTo>
                    <a:cubicBezTo>
                      <a:pt x="0" y="292915"/>
                      <a:pt x="2508" y="281032"/>
                      <a:pt x="5862" y="269630"/>
                    </a:cubicBezTo>
                    <a:cubicBezTo>
                      <a:pt x="7686" y="263430"/>
                      <a:pt x="19366" y="248693"/>
                      <a:pt x="23446" y="243253"/>
                    </a:cubicBezTo>
                    <a:cubicBezTo>
                      <a:pt x="29153" y="226134"/>
                      <a:pt x="21912" y="241858"/>
                      <a:pt x="35170" y="228600"/>
                    </a:cubicBezTo>
                    <a:cubicBezTo>
                      <a:pt x="38692" y="225078"/>
                      <a:pt x="45362" y="211911"/>
                      <a:pt x="46893" y="208084"/>
                    </a:cubicBezTo>
                    <a:cubicBezTo>
                      <a:pt x="49188" y="202348"/>
                      <a:pt x="52754" y="190500"/>
                      <a:pt x="52754" y="190500"/>
                    </a:cubicBezTo>
                    <a:cubicBezTo>
                      <a:pt x="51777" y="174869"/>
                      <a:pt x="51308" y="159198"/>
                      <a:pt x="49823" y="143607"/>
                    </a:cubicBezTo>
                    <a:cubicBezTo>
                      <a:pt x="49082" y="135823"/>
                      <a:pt x="42007" y="109901"/>
                      <a:pt x="41031" y="105507"/>
                    </a:cubicBezTo>
                    <a:cubicBezTo>
                      <a:pt x="33881" y="73329"/>
                      <a:pt x="36651" y="88014"/>
                      <a:pt x="32239" y="61546"/>
                    </a:cubicBezTo>
                    <a:cubicBezTo>
                      <a:pt x="35315" y="3102"/>
                      <a:pt x="22027" y="19004"/>
                      <a:pt x="41031" y="0"/>
                    </a:cubicBezTo>
                  </a:path>
                </a:pathLst>
              </a:custGeom>
              <a:noFill/>
              <a:ln w="254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3916681" y="1985351"/>
                <a:ext cx="45719" cy="322384"/>
              </a:xfrm>
              <a:custGeom>
                <a:avLst/>
                <a:gdLst>
                  <a:gd name="connsiteX0" fmla="*/ 5862 w 52754"/>
                  <a:gd name="connsiteY0" fmla="*/ 322384 h 322384"/>
                  <a:gd name="connsiteX1" fmla="*/ 0 w 52754"/>
                  <a:gd name="connsiteY1" fmla="*/ 304800 h 322384"/>
                  <a:gd name="connsiteX2" fmla="*/ 5862 w 52754"/>
                  <a:gd name="connsiteY2" fmla="*/ 269630 h 322384"/>
                  <a:gd name="connsiteX3" fmla="*/ 23446 w 52754"/>
                  <a:gd name="connsiteY3" fmla="*/ 243253 h 322384"/>
                  <a:gd name="connsiteX4" fmla="*/ 35170 w 52754"/>
                  <a:gd name="connsiteY4" fmla="*/ 228600 h 322384"/>
                  <a:gd name="connsiteX5" fmla="*/ 46893 w 52754"/>
                  <a:gd name="connsiteY5" fmla="*/ 208084 h 322384"/>
                  <a:gd name="connsiteX6" fmla="*/ 52754 w 52754"/>
                  <a:gd name="connsiteY6" fmla="*/ 190500 h 322384"/>
                  <a:gd name="connsiteX7" fmla="*/ 49823 w 52754"/>
                  <a:gd name="connsiteY7" fmla="*/ 143607 h 322384"/>
                  <a:gd name="connsiteX8" fmla="*/ 41031 w 52754"/>
                  <a:gd name="connsiteY8" fmla="*/ 105507 h 322384"/>
                  <a:gd name="connsiteX9" fmla="*/ 32239 w 52754"/>
                  <a:gd name="connsiteY9" fmla="*/ 61546 h 322384"/>
                  <a:gd name="connsiteX10" fmla="*/ 41031 w 52754"/>
                  <a:gd name="connsiteY10" fmla="*/ 0 h 32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754" h="322384">
                    <a:moveTo>
                      <a:pt x="5862" y="322384"/>
                    </a:moveTo>
                    <a:cubicBezTo>
                      <a:pt x="3908" y="316523"/>
                      <a:pt x="0" y="310978"/>
                      <a:pt x="0" y="304800"/>
                    </a:cubicBezTo>
                    <a:cubicBezTo>
                      <a:pt x="0" y="292915"/>
                      <a:pt x="2508" y="281032"/>
                      <a:pt x="5862" y="269630"/>
                    </a:cubicBezTo>
                    <a:cubicBezTo>
                      <a:pt x="7686" y="263430"/>
                      <a:pt x="19366" y="248693"/>
                      <a:pt x="23446" y="243253"/>
                    </a:cubicBezTo>
                    <a:cubicBezTo>
                      <a:pt x="29153" y="226134"/>
                      <a:pt x="21912" y="241858"/>
                      <a:pt x="35170" y="228600"/>
                    </a:cubicBezTo>
                    <a:cubicBezTo>
                      <a:pt x="38692" y="225078"/>
                      <a:pt x="45362" y="211911"/>
                      <a:pt x="46893" y="208084"/>
                    </a:cubicBezTo>
                    <a:cubicBezTo>
                      <a:pt x="49188" y="202348"/>
                      <a:pt x="52754" y="190500"/>
                      <a:pt x="52754" y="190500"/>
                    </a:cubicBezTo>
                    <a:cubicBezTo>
                      <a:pt x="51777" y="174869"/>
                      <a:pt x="51308" y="159198"/>
                      <a:pt x="49823" y="143607"/>
                    </a:cubicBezTo>
                    <a:cubicBezTo>
                      <a:pt x="49082" y="135823"/>
                      <a:pt x="42007" y="109901"/>
                      <a:pt x="41031" y="105507"/>
                    </a:cubicBezTo>
                    <a:cubicBezTo>
                      <a:pt x="33881" y="73329"/>
                      <a:pt x="36651" y="88014"/>
                      <a:pt x="32239" y="61546"/>
                    </a:cubicBezTo>
                    <a:cubicBezTo>
                      <a:pt x="35315" y="3102"/>
                      <a:pt x="22027" y="19004"/>
                      <a:pt x="41031" y="0"/>
                    </a:cubicBezTo>
                  </a:path>
                </a:pathLst>
              </a:custGeom>
              <a:noFill/>
              <a:ln w="254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4381009" y="1987062"/>
                <a:ext cx="45719" cy="322384"/>
              </a:xfrm>
              <a:custGeom>
                <a:avLst/>
                <a:gdLst>
                  <a:gd name="connsiteX0" fmla="*/ 5862 w 52754"/>
                  <a:gd name="connsiteY0" fmla="*/ 322384 h 322384"/>
                  <a:gd name="connsiteX1" fmla="*/ 0 w 52754"/>
                  <a:gd name="connsiteY1" fmla="*/ 304800 h 322384"/>
                  <a:gd name="connsiteX2" fmla="*/ 5862 w 52754"/>
                  <a:gd name="connsiteY2" fmla="*/ 269630 h 322384"/>
                  <a:gd name="connsiteX3" fmla="*/ 23446 w 52754"/>
                  <a:gd name="connsiteY3" fmla="*/ 243253 h 322384"/>
                  <a:gd name="connsiteX4" fmla="*/ 35170 w 52754"/>
                  <a:gd name="connsiteY4" fmla="*/ 228600 h 322384"/>
                  <a:gd name="connsiteX5" fmla="*/ 46893 w 52754"/>
                  <a:gd name="connsiteY5" fmla="*/ 208084 h 322384"/>
                  <a:gd name="connsiteX6" fmla="*/ 52754 w 52754"/>
                  <a:gd name="connsiteY6" fmla="*/ 190500 h 322384"/>
                  <a:gd name="connsiteX7" fmla="*/ 49823 w 52754"/>
                  <a:gd name="connsiteY7" fmla="*/ 143607 h 322384"/>
                  <a:gd name="connsiteX8" fmla="*/ 41031 w 52754"/>
                  <a:gd name="connsiteY8" fmla="*/ 105507 h 322384"/>
                  <a:gd name="connsiteX9" fmla="*/ 32239 w 52754"/>
                  <a:gd name="connsiteY9" fmla="*/ 61546 h 322384"/>
                  <a:gd name="connsiteX10" fmla="*/ 41031 w 52754"/>
                  <a:gd name="connsiteY10" fmla="*/ 0 h 32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754" h="322384">
                    <a:moveTo>
                      <a:pt x="5862" y="322384"/>
                    </a:moveTo>
                    <a:cubicBezTo>
                      <a:pt x="3908" y="316523"/>
                      <a:pt x="0" y="310978"/>
                      <a:pt x="0" y="304800"/>
                    </a:cubicBezTo>
                    <a:cubicBezTo>
                      <a:pt x="0" y="292915"/>
                      <a:pt x="2508" y="281032"/>
                      <a:pt x="5862" y="269630"/>
                    </a:cubicBezTo>
                    <a:cubicBezTo>
                      <a:pt x="7686" y="263430"/>
                      <a:pt x="19366" y="248693"/>
                      <a:pt x="23446" y="243253"/>
                    </a:cubicBezTo>
                    <a:cubicBezTo>
                      <a:pt x="29153" y="226134"/>
                      <a:pt x="21912" y="241858"/>
                      <a:pt x="35170" y="228600"/>
                    </a:cubicBezTo>
                    <a:cubicBezTo>
                      <a:pt x="38692" y="225078"/>
                      <a:pt x="45362" y="211911"/>
                      <a:pt x="46893" y="208084"/>
                    </a:cubicBezTo>
                    <a:cubicBezTo>
                      <a:pt x="49188" y="202348"/>
                      <a:pt x="52754" y="190500"/>
                      <a:pt x="52754" y="190500"/>
                    </a:cubicBezTo>
                    <a:cubicBezTo>
                      <a:pt x="51777" y="174869"/>
                      <a:pt x="51308" y="159198"/>
                      <a:pt x="49823" y="143607"/>
                    </a:cubicBezTo>
                    <a:cubicBezTo>
                      <a:pt x="49082" y="135823"/>
                      <a:pt x="42007" y="109901"/>
                      <a:pt x="41031" y="105507"/>
                    </a:cubicBezTo>
                    <a:cubicBezTo>
                      <a:pt x="33881" y="73329"/>
                      <a:pt x="36651" y="88014"/>
                      <a:pt x="32239" y="61546"/>
                    </a:cubicBezTo>
                    <a:cubicBezTo>
                      <a:pt x="35315" y="3102"/>
                      <a:pt x="22027" y="19004"/>
                      <a:pt x="41031" y="0"/>
                    </a:cubicBezTo>
                  </a:path>
                </a:pathLst>
              </a:custGeom>
              <a:noFill/>
              <a:ln w="254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Freeform 86"/>
              <p:cNvSpPr/>
              <p:nvPr/>
            </p:nvSpPr>
            <p:spPr>
              <a:xfrm>
                <a:off x="4837652" y="1979759"/>
                <a:ext cx="45719" cy="322384"/>
              </a:xfrm>
              <a:custGeom>
                <a:avLst/>
                <a:gdLst>
                  <a:gd name="connsiteX0" fmla="*/ 5862 w 52754"/>
                  <a:gd name="connsiteY0" fmla="*/ 322384 h 322384"/>
                  <a:gd name="connsiteX1" fmla="*/ 0 w 52754"/>
                  <a:gd name="connsiteY1" fmla="*/ 304800 h 322384"/>
                  <a:gd name="connsiteX2" fmla="*/ 5862 w 52754"/>
                  <a:gd name="connsiteY2" fmla="*/ 269630 h 322384"/>
                  <a:gd name="connsiteX3" fmla="*/ 23446 w 52754"/>
                  <a:gd name="connsiteY3" fmla="*/ 243253 h 322384"/>
                  <a:gd name="connsiteX4" fmla="*/ 35170 w 52754"/>
                  <a:gd name="connsiteY4" fmla="*/ 228600 h 322384"/>
                  <a:gd name="connsiteX5" fmla="*/ 46893 w 52754"/>
                  <a:gd name="connsiteY5" fmla="*/ 208084 h 322384"/>
                  <a:gd name="connsiteX6" fmla="*/ 52754 w 52754"/>
                  <a:gd name="connsiteY6" fmla="*/ 190500 h 322384"/>
                  <a:gd name="connsiteX7" fmla="*/ 49823 w 52754"/>
                  <a:gd name="connsiteY7" fmla="*/ 143607 h 322384"/>
                  <a:gd name="connsiteX8" fmla="*/ 41031 w 52754"/>
                  <a:gd name="connsiteY8" fmla="*/ 105507 h 322384"/>
                  <a:gd name="connsiteX9" fmla="*/ 32239 w 52754"/>
                  <a:gd name="connsiteY9" fmla="*/ 61546 h 322384"/>
                  <a:gd name="connsiteX10" fmla="*/ 41031 w 52754"/>
                  <a:gd name="connsiteY10" fmla="*/ 0 h 32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754" h="322384">
                    <a:moveTo>
                      <a:pt x="5862" y="322384"/>
                    </a:moveTo>
                    <a:cubicBezTo>
                      <a:pt x="3908" y="316523"/>
                      <a:pt x="0" y="310978"/>
                      <a:pt x="0" y="304800"/>
                    </a:cubicBezTo>
                    <a:cubicBezTo>
                      <a:pt x="0" y="292915"/>
                      <a:pt x="2508" y="281032"/>
                      <a:pt x="5862" y="269630"/>
                    </a:cubicBezTo>
                    <a:cubicBezTo>
                      <a:pt x="7686" y="263430"/>
                      <a:pt x="19366" y="248693"/>
                      <a:pt x="23446" y="243253"/>
                    </a:cubicBezTo>
                    <a:cubicBezTo>
                      <a:pt x="29153" y="226134"/>
                      <a:pt x="21912" y="241858"/>
                      <a:pt x="35170" y="228600"/>
                    </a:cubicBezTo>
                    <a:cubicBezTo>
                      <a:pt x="38692" y="225078"/>
                      <a:pt x="45362" y="211911"/>
                      <a:pt x="46893" y="208084"/>
                    </a:cubicBezTo>
                    <a:cubicBezTo>
                      <a:pt x="49188" y="202348"/>
                      <a:pt x="52754" y="190500"/>
                      <a:pt x="52754" y="190500"/>
                    </a:cubicBezTo>
                    <a:cubicBezTo>
                      <a:pt x="51777" y="174869"/>
                      <a:pt x="51308" y="159198"/>
                      <a:pt x="49823" y="143607"/>
                    </a:cubicBezTo>
                    <a:cubicBezTo>
                      <a:pt x="49082" y="135823"/>
                      <a:pt x="42007" y="109901"/>
                      <a:pt x="41031" y="105507"/>
                    </a:cubicBezTo>
                    <a:cubicBezTo>
                      <a:pt x="33881" y="73329"/>
                      <a:pt x="36651" y="88014"/>
                      <a:pt x="32239" y="61546"/>
                    </a:cubicBezTo>
                    <a:cubicBezTo>
                      <a:pt x="35315" y="3102"/>
                      <a:pt x="22027" y="19004"/>
                      <a:pt x="41031" y="0"/>
                    </a:cubicBezTo>
                  </a:path>
                </a:pathLst>
              </a:custGeom>
              <a:noFill/>
              <a:ln w="254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Freeform 87"/>
              <p:cNvSpPr/>
              <p:nvPr/>
            </p:nvSpPr>
            <p:spPr>
              <a:xfrm>
                <a:off x="5304053" y="1988490"/>
                <a:ext cx="45719" cy="322384"/>
              </a:xfrm>
              <a:custGeom>
                <a:avLst/>
                <a:gdLst>
                  <a:gd name="connsiteX0" fmla="*/ 5862 w 52754"/>
                  <a:gd name="connsiteY0" fmla="*/ 322384 h 322384"/>
                  <a:gd name="connsiteX1" fmla="*/ 0 w 52754"/>
                  <a:gd name="connsiteY1" fmla="*/ 304800 h 322384"/>
                  <a:gd name="connsiteX2" fmla="*/ 5862 w 52754"/>
                  <a:gd name="connsiteY2" fmla="*/ 269630 h 322384"/>
                  <a:gd name="connsiteX3" fmla="*/ 23446 w 52754"/>
                  <a:gd name="connsiteY3" fmla="*/ 243253 h 322384"/>
                  <a:gd name="connsiteX4" fmla="*/ 35170 w 52754"/>
                  <a:gd name="connsiteY4" fmla="*/ 228600 h 322384"/>
                  <a:gd name="connsiteX5" fmla="*/ 46893 w 52754"/>
                  <a:gd name="connsiteY5" fmla="*/ 208084 h 322384"/>
                  <a:gd name="connsiteX6" fmla="*/ 52754 w 52754"/>
                  <a:gd name="connsiteY6" fmla="*/ 190500 h 322384"/>
                  <a:gd name="connsiteX7" fmla="*/ 49823 w 52754"/>
                  <a:gd name="connsiteY7" fmla="*/ 143607 h 322384"/>
                  <a:gd name="connsiteX8" fmla="*/ 41031 w 52754"/>
                  <a:gd name="connsiteY8" fmla="*/ 105507 h 322384"/>
                  <a:gd name="connsiteX9" fmla="*/ 32239 w 52754"/>
                  <a:gd name="connsiteY9" fmla="*/ 61546 h 322384"/>
                  <a:gd name="connsiteX10" fmla="*/ 41031 w 52754"/>
                  <a:gd name="connsiteY10" fmla="*/ 0 h 32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754" h="322384">
                    <a:moveTo>
                      <a:pt x="5862" y="322384"/>
                    </a:moveTo>
                    <a:cubicBezTo>
                      <a:pt x="3908" y="316523"/>
                      <a:pt x="0" y="310978"/>
                      <a:pt x="0" y="304800"/>
                    </a:cubicBezTo>
                    <a:cubicBezTo>
                      <a:pt x="0" y="292915"/>
                      <a:pt x="2508" y="281032"/>
                      <a:pt x="5862" y="269630"/>
                    </a:cubicBezTo>
                    <a:cubicBezTo>
                      <a:pt x="7686" y="263430"/>
                      <a:pt x="19366" y="248693"/>
                      <a:pt x="23446" y="243253"/>
                    </a:cubicBezTo>
                    <a:cubicBezTo>
                      <a:pt x="29153" y="226134"/>
                      <a:pt x="21912" y="241858"/>
                      <a:pt x="35170" y="228600"/>
                    </a:cubicBezTo>
                    <a:cubicBezTo>
                      <a:pt x="38692" y="225078"/>
                      <a:pt x="45362" y="211911"/>
                      <a:pt x="46893" y="208084"/>
                    </a:cubicBezTo>
                    <a:cubicBezTo>
                      <a:pt x="49188" y="202348"/>
                      <a:pt x="52754" y="190500"/>
                      <a:pt x="52754" y="190500"/>
                    </a:cubicBezTo>
                    <a:cubicBezTo>
                      <a:pt x="51777" y="174869"/>
                      <a:pt x="51308" y="159198"/>
                      <a:pt x="49823" y="143607"/>
                    </a:cubicBezTo>
                    <a:cubicBezTo>
                      <a:pt x="49082" y="135823"/>
                      <a:pt x="42007" y="109901"/>
                      <a:pt x="41031" y="105507"/>
                    </a:cubicBezTo>
                    <a:cubicBezTo>
                      <a:pt x="33881" y="73329"/>
                      <a:pt x="36651" y="88014"/>
                      <a:pt x="32239" y="61546"/>
                    </a:cubicBezTo>
                    <a:cubicBezTo>
                      <a:pt x="35315" y="3102"/>
                      <a:pt x="22027" y="19004"/>
                      <a:pt x="41031" y="0"/>
                    </a:cubicBezTo>
                  </a:path>
                </a:pathLst>
              </a:custGeom>
              <a:noFill/>
              <a:ln w="254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+mj-lt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214290" y="5217911"/>
              <a:ext cx="6566851" cy="491753"/>
              <a:chOff x="988959" y="1972738"/>
              <a:chExt cx="4197980" cy="338136"/>
            </a:xfrm>
          </p:grpSpPr>
          <p:sp>
            <p:nvSpPr>
              <p:cNvPr id="69" name="Freeform 68"/>
              <p:cNvSpPr/>
              <p:nvPr/>
            </p:nvSpPr>
            <p:spPr>
              <a:xfrm>
                <a:off x="988959" y="1987062"/>
                <a:ext cx="52754" cy="322384"/>
              </a:xfrm>
              <a:custGeom>
                <a:avLst/>
                <a:gdLst>
                  <a:gd name="connsiteX0" fmla="*/ 5862 w 52754"/>
                  <a:gd name="connsiteY0" fmla="*/ 322384 h 322384"/>
                  <a:gd name="connsiteX1" fmla="*/ 0 w 52754"/>
                  <a:gd name="connsiteY1" fmla="*/ 304800 h 322384"/>
                  <a:gd name="connsiteX2" fmla="*/ 5862 w 52754"/>
                  <a:gd name="connsiteY2" fmla="*/ 269630 h 322384"/>
                  <a:gd name="connsiteX3" fmla="*/ 23446 w 52754"/>
                  <a:gd name="connsiteY3" fmla="*/ 243253 h 322384"/>
                  <a:gd name="connsiteX4" fmla="*/ 35170 w 52754"/>
                  <a:gd name="connsiteY4" fmla="*/ 228600 h 322384"/>
                  <a:gd name="connsiteX5" fmla="*/ 46893 w 52754"/>
                  <a:gd name="connsiteY5" fmla="*/ 208084 h 322384"/>
                  <a:gd name="connsiteX6" fmla="*/ 52754 w 52754"/>
                  <a:gd name="connsiteY6" fmla="*/ 190500 h 322384"/>
                  <a:gd name="connsiteX7" fmla="*/ 49823 w 52754"/>
                  <a:gd name="connsiteY7" fmla="*/ 143607 h 322384"/>
                  <a:gd name="connsiteX8" fmla="*/ 41031 w 52754"/>
                  <a:gd name="connsiteY8" fmla="*/ 105507 h 322384"/>
                  <a:gd name="connsiteX9" fmla="*/ 32239 w 52754"/>
                  <a:gd name="connsiteY9" fmla="*/ 61546 h 322384"/>
                  <a:gd name="connsiteX10" fmla="*/ 41031 w 52754"/>
                  <a:gd name="connsiteY10" fmla="*/ 0 h 32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754" h="322384">
                    <a:moveTo>
                      <a:pt x="5862" y="322384"/>
                    </a:moveTo>
                    <a:cubicBezTo>
                      <a:pt x="3908" y="316523"/>
                      <a:pt x="0" y="310978"/>
                      <a:pt x="0" y="304800"/>
                    </a:cubicBezTo>
                    <a:cubicBezTo>
                      <a:pt x="0" y="292915"/>
                      <a:pt x="2508" y="281032"/>
                      <a:pt x="5862" y="269630"/>
                    </a:cubicBezTo>
                    <a:cubicBezTo>
                      <a:pt x="7686" y="263430"/>
                      <a:pt x="19366" y="248693"/>
                      <a:pt x="23446" y="243253"/>
                    </a:cubicBezTo>
                    <a:cubicBezTo>
                      <a:pt x="29153" y="226134"/>
                      <a:pt x="21912" y="241858"/>
                      <a:pt x="35170" y="228600"/>
                    </a:cubicBezTo>
                    <a:cubicBezTo>
                      <a:pt x="38692" y="225078"/>
                      <a:pt x="45362" y="211911"/>
                      <a:pt x="46893" y="208084"/>
                    </a:cubicBezTo>
                    <a:cubicBezTo>
                      <a:pt x="49188" y="202348"/>
                      <a:pt x="52754" y="190500"/>
                      <a:pt x="52754" y="190500"/>
                    </a:cubicBezTo>
                    <a:cubicBezTo>
                      <a:pt x="51777" y="174869"/>
                      <a:pt x="51308" y="159198"/>
                      <a:pt x="49823" y="143607"/>
                    </a:cubicBezTo>
                    <a:cubicBezTo>
                      <a:pt x="49082" y="135823"/>
                      <a:pt x="42007" y="109901"/>
                      <a:pt x="41031" y="105507"/>
                    </a:cubicBezTo>
                    <a:cubicBezTo>
                      <a:pt x="33881" y="73329"/>
                      <a:pt x="36651" y="88014"/>
                      <a:pt x="32239" y="61546"/>
                    </a:cubicBezTo>
                    <a:cubicBezTo>
                      <a:pt x="35315" y="3102"/>
                      <a:pt x="22027" y="19004"/>
                      <a:pt x="41031" y="0"/>
                    </a:cubicBezTo>
                  </a:path>
                </a:pathLst>
              </a:custGeom>
              <a:noFill/>
              <a:ln w="254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69"/>
              <p:cNvSpPr/>
              <p:nvPr/>
            </p:nvSpPr>
            <p:spPr>
              <a:xfrm>
                <a:off x="1460813" y="1982193"/>
                <a:ext cx="52754" cy="322384"/>
              </a:xfrm>
              <a:custGeom>
                <a:avLst/>
                <a:gdLst>
                  <a:gd name="connsiteX0" fmla="*/ 5862 w 52754"/>
                  <a:gd name="connsiteY0" fmla="*/ 322384 h 322384"/>
                  <a:gd name="connsiteX1" fmla="*/ 0 w 52754"/>
                  <a:gd name="connsiteY1" fmla="*/ 304800 h 322384"/>
                  <a:gd name="connsiteX2" fmla="*/ 5862 w 52754"/>
                  <a:gd name="connsiteY2" fmla="*/ 269630 h 322384"/>
                  <a:gd name="connsiteX3" fmla="*/ 23446 w 52754"/>
                  <a:gd name="connsiteY3" fmla="*/ 243253 h 322384"/>
                  <a:gd name="connsiteX4" fmla="*/ 35170 w 52754"/>
                  <a:gd name="connsiteY4" fmla="*/ 228600 h 322384"/>
                  <a:gd name="connsiteX5" fmla="*/ 46893 w 52754"/>
                  <a:gd name="connsiteY5" fmla="*/ 208084 h 322384"/>
                  <a:gd name="connsiteX6" fmla="*/ 52754 w 52754"/>
                  <a:gd name="connsiteY6" fmla="*/ 190500 h 322384"/>
                  <a:gd name="connsiteX7" fmla="*/ 49823 w 52754"/>
                  <a:gd name="connsiteY7" fmla="*/ 143607 h 322384"/>
                  <a:gd name="connsiteX8" fmla="*/ 41031 w 52754"/>
                  <a:gd name="connsiteY8" fmla="*/ 105507 h 322384"/>
                  <a:gd name="connsiteX9" fmla="*/ 32239 w 52754"/>
                  <a:gd name="connsiteY9" fmla="*/ 61546 h 322384"/>
                  <a:gd name="connsiteX10" fmla="*/ 41031 w 52754"/>
                  <a:gd name="connsiteY10" fmla="*/ 0 h 32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754" h="322384">
                    <a:moveTo>
                      <a:pt x="5862" y="322384"/>
                    </a:moveTo>
                    <a:cubicBezTo>
                      <a:pt x="3908" y="316523"/>
                      <a:pt x="0" y="310978"/>
                      <a:pt x="0" y="304800"/>
                    </a:cubicBezTo>
                    <a:cubicBezTo>
                      <a:pt x="0" y="292915"/>
                      <a:pt x="2508" y="281032"/>
                      <a:pt x="5862" y="269630"/>
                    </a:cubicBezTo>
                    <a:cubicBezTo>
                      <a:pt x="7686" y="263430"/>
                      <a:pt x="19366" y="248693"/>
                      <a:pt x="23446" y="243253"/>
                    </a:cubicBezTo>
                    <a:cubicBezTo>
                      <a:pt x="29153" y="226134"/>
                      <a:pt x="21912" y="241858"/>
                      <a:pt x="35170" y="228600"/>
                    </a:cubicBezTo>
                    <a:cubicBezTo>
                      <a:pt x="38692" y="225078"/>
                      <a:pt x="45362" y="211911"/>
                      <a:pt x="46893" y="208084"/>
                    </a:cubicBezTo>
                    <a:cubicBezTo>
                      <a:pt x="49188" y="202348"/>
                      <a:pt x="52754" y="190500"/>
                      <a:pt x="52754" y="190500"/>
                    </a:cubicBezTo>
                    <a:cubicBezTo>
                      <a:pt x="51777" y="174869"/>
                      <a:pt x="51308" y="159198"/>
                      <a:pt x="49823" y="143607"/>
                    </a:cubicBezTo>
                    <a:cubicBezTo>
                      <a:pt x="49082" y="135823"/>
                      <a:pt x="42007" y="109901"/>
                      <a:pt x="41031" y="105507"/>
                    </a:cubicBezTo>
                    <a:cubicBezTo>
                      <a:pt x="33881" y="73329"/>
                      <a:pt x="36651" y="88014"/>
                      <a:pt x="32239" y="61546"/>
                    </a:cubicBezTo>
                    <a:cubicBezTo>
                      <a:pt x="35315" y="3102"/>
                      <a:pt x="22027" y="19004"/>
                      <a:pt x="41031" y="0"/>
                    </a:cubicBezTo>
                  </a:path>
                </a:pathLst>
              </a:custGeom>
              <a:noFill/>
              <a:ln w="254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1917311" y="1984627"/>
                <a:ext cx="45719" cy="322384"/>
              </a:xfrm>
              <a:custGeom>
                <a:avLst/>
                <a:gdLst>
                  <a:gd name="connsiteX0" fmla="*/ 5862 w 52754"/>
                  <a:gd name="connsiteY0" fmla="*/ 322384 h 322384"/>
                  <a:gd name="connsiteX1" fmla="*/ 0 w 52754"/>
                  <a:gd name="connsiteY1" fmla="*/ 304800 h 322384"/>
                  <a:gd name="connsiteX2" fmla="*/ 5862 w 52754"/>
                  <a:gd name="connsiteY2" fmla="*/ 269630 h 322384"/>
                  <a:gd name="connsiteX3" fmla="*/ 23446 w 52754"/>
                  <a:gd name="connsiteY3" fmla="*/ 243253 h 322384"/>
                  <a:gd name="connsiteX4" fmla="*/ 35170 w 52754"/>
                  <a:gd name="connsiteY4" fmla="*/ 228600 h 322384"/>
                  <a:gd name="connsiteX5" fmla="*/ 46893 w 52754"/>
                  <a:gd name="connsiteY5" fmla="*/ 208084 h 322384"/>
                  <a:gd name="connsiteX6" fmla="*/ 52754 w 52754"/>
                  <a:gd name="connsiteY6" fmla="*/ 190500 h 322384"/>
                  <a:gd name="connsiteX7" fmla="*/ 49823 w 52754"/>
                  <a:gd name="connsiteY7" fmla="*/ 143607 h 322384"/>
                  <a:gd name="connsiteX8" fmla="*/ 41031 w 52754"/>
                  <a:gd name="connsiteY8" fmla="*/ 105507 h 322384"/>
                  <a:gd name="connsiteX9" fmla="*/ 32239 w 52754"/>
                  <a:gd name="connsiteY9" fmla="*/ 61546 h 322384"/>
                  <a:gd name="connsiteX10" fmla="*/ 41031 w 52754"/>
                  <a:gd name="connsiteY10" fmla="*/ 0 h 32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754" h="322384">
                    <a:moveTo>
                      <a:pt x="5862" y="322384"/>
                    </a:moveTo>
                    <a:cubicBezTo>
                      <a:pt x="3908" y="316523"/>
                      <a:pt x="0" y="310978"/>
                      <a:pt x="0" y="304800"/>
                    </a:cubicBezTo>
                    <a:cubicBezTo>
                      <a:pt x="0" y="292915"/>
                      <a:pt x="2508" y="281032"/>
                      <a:pt x="5862" y="269630"/>
                    </a:cubicBezTo>
                    <a:cubicBezTo>
                      <a:pt x="7686" y="263430"/>
                      <a:pt x="19366" y="248693"/>
                      <a:pt x="23446" y="243253"/>
                    </a:cubicBezTo>
                    <a:cubicBezTo>
                      <a:pt x="29153" y="226134"/>
                      <a:pt x="21912" y="241858"/>
                      <a:pt x="35170" y="228600"/>
                    </a:cubicBezTo>
                    <a:cubicBezTo>
                      <a:pt x="38692" y="225078"/>
                      <a:pt x="45362" y="211911"/>
                      <a:pt x="46893" y="208084"/>
                    </a:cubicBezTo>
                    <a:cubicBezTo>
                      <a:pt x="49188" y="202348"/>
                      <a:pt x="52754" y="190500"/>
                      <a:pt x="52754" y="190500"/>
                    </a:cubicBezTo>
                    <a:cubicBezTo>
                      <a:pt x="51777" y="174869"/>
                      <a:pt x="51308" y="159198"/>
                      <a:pt x="49823" y="143607"/>
                    </a:cubicBezTo>
                    <a:cubicBezTo>
                      <a:pt x="49082" y="135823"/>
                      <a:pt x="42007" y="109901"/>
                      <a:pt x="41031" y="105507"/>
                    </a:cubicBezTo>
                    <a:cubicBezTo>
                      <a:pt x="33881" y="73329"/>
                      <a:pt x="36651" y="88014"/>
                      <a:pt x="32239" y="61546"/>
                    </a:cubicBezTo>
                    <a:cubicBezTo>
                      <a:pt x="35315" y="3102"/>
                      <a:pt x="22027" y="19004"/>
                      <a:pt x="41031" y="0"/>
                    </a:cubicBezTo>
                  </a:path>
                </a:pathLst>
              </a:custGeom>
              <a:noFill/>
              <a:ln w="254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2379359" y="1972738"/>
                <a:ext cx="45719" cy="322384"/>
              </a:xfrm>
              <a:custGeom>
                <a:avLst/>
                <a:gdLst>
                  <a:gd name="connsiteX0" fmla="*/ 5862 w 52754"/>
                  <a:gd name="connsiteY0" fmla="*/ 322384 h 322384"/>
                  <a:gd name="connsiteX1" fmla="*/ 0 w 52754"/>
                  <a:gd name="connsiteY1" fmla="*/ 304800 h 322384"/>
                  <a:gd name="connsiteX2" fmla="*/ 5862 w 52754"/>
                  <a:gd name="connsiteY2" fmla="*/ 269630 h 322384"/>
                  <a:gd name="connsiteX3" fmla="*/ 23446 w 52754"/>
                  <a:gd name="connsiteY3" fmla="*/ 243253 h 322384"/>
                  <a:gd name="connsiteX4" fmla="*/ 35170 w 52754"/>
                  <a:gd name="connsiteY4" fmla="*/ 228600 h 322384"/>
                  <a:gd name="connsiteX5" fmla="*/ 46893 w 52754"/>
                  <a:gd name="connsiteY5" fmla="*/ 208084 h 322384"/>
                  <a:gd name="connsiteX6" fmla="*/ 52754 w 52754"/>
                  <a:gd name="connsiteY6" fmla="*/ 190500 h 322384"/>
                  <a:gd name="connsiteX7" fmla="*/ 49823 w 52754"/>
                  <a:gd name="connsiteY7" fmla="*/ 143607 h 322384"/>
                  <a:gd name="connsiteX8" fmla="*/ 41031 w 52754"/>
                  <a:gd name="connsiteY8" fmla="*/ 105507 h 322384"/>
                  <a:gd name="connsiteX9" fmla="*/ 32239 w 52754"/>
                  <a:gd name="connsiteY9" fmla="*/ 61546 h 322384"/>
                  <a:gd name="connsiteX10" fmla="*/ 41031 w 52754"/>
                  <a:gd name="connsiteY10" fmla="*/ 0 h 32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754" h="322384">
                    <a:moveTo>
                      <a:pt x="5862" y="322384"/>
                    </a:moveTo>
                    <a:cubicBezTo>
                      <a:pt x="3908" y="316523"/>
                      <a:pt x="0" y="310978"/>
                      <a:pt x="0" y="304800"/>
                    </a:cubicBezTo>
                    <a:cubicBezTo>
                      <a:pt x="0" y="292915"/>
                      <a:pt x="2508" y="281032"/>
                      <a:pt x="5862" y="269630"/>
                    </a:cubicBezTo>
                    <a:cubicBezTo>
                      <a:pt x="7686" y="263430"/>
                      <a:pt x="19366" y="248693"/>
                      <a:pt x="23446" y="243253"/>
                    </a:cubicBezTo>
                    <a:cubicBezTo>
                      <a:pt x="29153" y="226134"/>
                      <a:pt x="21912" y="241858"/>
                      <a:pt x="35170" y="228600"/>
                    </a:cubicBezTo>
                    <a:cubicBezTo>
                      <a:pt x="38692" y="225078"/>
                      <a:pt x="45362" y="211911"/>
                      <a:pt x="46893" y="208084"/>
                    </a:cubicBezTo>
                    <a:cubicBezTo>
                      <a:pt x="49188" y="202348"/>
                      <a:pt x="52754" y="190500"/>
                      <a:pt x="52754" y="190500"/>
                    </a:cubicBezTo>
                    <a:cubicBezTo>
                      <a:pt x="51777" y="174869"/>
                      <a:pt x="51308" y="159198"/>
                      <a:pt x="49823" y="143607"/>
                    </a:cubicBezTo>
                    <a:cubicBezTo>
                      <a:pt x="49082" y="135823"/>
                      <a:pt x="42007" y="109901"/>
                      <a:pt x="41031" y="105507"/>
                    </a:cubicBezTo>
                    <a:cubicBezTo>
                      <a:pt x="33881" y="73329"/>
                      <a:pt x="36651" y="88014"/>
                      <a:pt x="32239" y="61546"/>
                    </a:cubicBezTo>
                    <a:cubicBezTo>
                      <a:pt x="35315" y="3102"/>
                      <a:pt x="22027" y="19004"/>
                      <a:pt x="41031" y="0"/>
                    </a:cubicBezTo>
                  </a:path>
                </a:pathLst>
              </a:custGeom>
              <a:noFill/>
              <a:ln w="254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72"/>
              <p:cNvSpPr/>
              <p:nvPr/>
            </p:nvSpPr>
            <p:spPr>
              <a:xfrm>
                <a:off x="2838282" y="1972738"/>
                <a:ext cx="45719" cy="322384"/>
              </a:xfrm>
              <a:custGeom>
                <a:avLst/>
                <a:gdLst>
                  <a:gd name="connsiteX0" fmla="*/ 5862 w 52754"/>
                  <a:gd name="connsiteY0" fmla="*/ 322384 h 322384"/>
                  <a:gd name="connsiteX1" fmla="*/ 0 w 52754"/>
                  <a:gd name="connsiteY1" fmla="*/ 304800 h 322384"/>
                  <a:gd name="connsiteX2" fmla="*/ 5862 w 52754"/>
                  <a:gd name="connsiteY2" fmla="*/ 269630 h 322384"/>
                  <a:gd name="connsiteX3" fmla="*/ 23446 w 52754"/>
                  <a:gd name="connsiteY3" fmla="*/ 243253 h 322384"/>
                  <a:gd name="connsiteX4" fmla="*/ 35170 w 52754"/>
                  <a:gd name="connsiteY4" fmla="*/ 228600 h 322384"/>
                  <a:gd name="connsiteX5" fmla="*/ 46893 w 52754"/>
                  <a:gd name="connsiteY5" fmla="*/ 208084 h 322384"/>
                  <a:gd name="connsiteX6" fmla="*/ 52754 w 52754"/>
                  <a:gd name="connsiteY6" fmla="*/ 190500 h 322384"/>
                  <a:gd name="connsiteX7" fmla="*/ 49823 w 52754"/>
                  <a:gd name="connsiteY7" fmla="*/ 143607 h 322384"/>
                  <a:gd name="connsiteX8" fmla="*/ 41031 w 52754"/>
                  <a:gd name="connsiteY8" fmla="*/ 105507 h 322384"/>
                  <a:gd name="connsiteX9" fmla="*/ 32239 w 52754"/>
                  <a:gd name="connsiteY9" fmla="*/ 61546 h 322384"/>
                  <a:gd name="connsiteX10" fmla="*/ 41031 w 52754"/>
                  <a:gd name="connsiteY10" fmla="*/ 0 h 32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754" h="322384">
                    <a:moveTo>
                      <a:pt x="5862" y="322384"/>
                    </a:moveTo>
                    <a:cubicBezTo>
                      <a:pt x="3908" y="316523"/>
                      <a:pt x="0" y="310978"/>
                      <a:pt x="0" y="304800"/>
                    </a:cubicBezTo>
                    <a:cubicBezTo>
                      <a:pt x="0" y="292915"/>
                      <a:pt x="2508" y="281032"/>
                      <a:pt x="5862" y="269630"/>
                    </a:cubicBezTo>
                    <a:cubicBezTo>
                      <a:pt x="7686" y="263430"/>
                      <a:pt x="19366" y="248693"/>
                      <a:pt x="23446" y="243253"/>
                    </a:cubicBezTo>
                    <a:cubicBezTo>
                      <a:pt x="29153" y="226134"/>
                      <a:pt x="21912" y="241858"/>
                      <a:pt x="35170" y="228600"/>
                    </a:cubicBezTo>
                    <a:cubicBezTo>
                      <a:pt x="38692" y="225078"/>
                      <a:pt x="45362" y="211911"/>
                      <a:pt x="46893" y="208084"/>
                    </a:cubicBezTo>
                    <a:cubicBezTo>
                      <a:pt x="49188" y="202348"/>
                      <a:pt x="52754" y="190500"/>
                      <a:pt x="52754" y="190500"/>
                    </a:cubicBezTo>
                    <a:cubicBezTo>
                      <a:pt x="51777" y="174869"/>
                      <a:pt x="51308" y="159198"/>
                      <a:pt x="49823" y="143607"/>
                    </a:cubicBezTo>
                    <a:cubicBezTo>
                      <a:pt x="49082" y="135823"/>
                      <a:pt x="42007" y="109901"/>
                      <a:pt x="41031" y="105507"/>
                    </a:cubicBezTo>
                    <a:cubicBezTo>
                      <a:pt x="33881" y="73329"/>
                      <a:pt x="36651" y="88014"/>
                      <a:pt x="32239" y="61546"/>
                    </a:cubicBezTo>
                    <a:cubicBezTo>
                      <a:pt x="35315" y="3102"/>
                      <a:pt x="22027" y="19004"/>
                      <a:pt x="41031" y="0"/>
                    </a:cubicBezTo>
                  </a:path>
                </a:pathLst>
              </a:custGeom>
              <a:noFill/>
              <a:ln w="254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73"/>
              <p:cNvSpPr/>
              <p:nvPr/>
            </p:nvSpPr>
            <p:spPr>
              <a:xfrm>
                <a:off x="3297205" y="1982193"/>
                <a:ext cx="45719" cy="322384"/>
              </a:xfrm>
              <a:custGeom>
                <a:avLst/>
                <a:gdLst>
                  <a:gd name="connsiteX0" fmla="*/ 5862 w 52754"/>
                  <a:gd name="connsiteY0" fmla="*/ 322384 h 322384"/>
                  <a:gd name="connsiteX1" fmla="*/ 0 w 52754"/>
                  <a:gd name="connsiteY1" fmla="*/ 304800 h 322384"/>
                  <a:gd name="connsiteX2" fmla="*/ 5862 w 52754"/>
                  <a:gd name="connsiteY2" fmla="*/ 269630 h 322384"/>
                  <a:gd name="connsiteX3" fmla="*/ 23446 w 52754"/>
                  <a:gd name="connsiteY3" fmla="*/ 243253 h 322384"/>
                  <a:gd name="connsiteX4" fmla="*/ 35170 w 52754"/>
                  <a:gd name="connsiteY4" fmla="*/ 228600 h 322384"/>
                  <a:gd name="connsiteX5" fmla="*/ 46893 w 52754"/>
                  <a:gd name="connsiteY5" fmla="*/ 208084 h 322384"/>
                  <a:gd name="connsiteX6" fmla="*/ 52754 w 52754"/>
                  <a:gd name="connsiteY6" fmla="*/ 190500 h 322384"/>
                  <a:gd name="connsiteX7" fmla="*/ 49823 w 52754"/>
                  <a:gd name="connsiteY7" fmla="*/ 143607 h 322384"/>
                  <a:gd name="connsiteX8" fmla="*/ 41031 w 52754"/>
                  <a:gd name="connsiteY8" fmla="*/ 105507 h 322384"/>
                  <a:gd name="connsiteX9" fmla="*/ 32239 w 52754"/>
                  <a:gd name="connsiteY9" fmla="*/ 61546 h 322384"/>
                  <a:gd name="connsiteX10" fmla="*/ 41031 w 52754"/>
                  <a:gd name="connsiteY10" fmla="*/ 0 h 32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754" h="322384">
                    <a:moveTo>
                      <a:pt x="5862" y="322384"/>
                    </a:moveTo>
                    <a:cubicBezTo>
                      <a:pt x="3908" y="316523"/>
                      <a:pt x="0" y="310978"/>
                      <a:pt x="0" y="304800"/>
                    </a:cubicBezTo>
                    <a:cubicBezTo>
                      <a:pt x="0" y="292915"/>
                      <a:pt x="2508" y="281032"/>
                      <a:pt x="5862" y="269630"/>
                    </a:cubicBezTo>
                    <a:cubicBezTo>
                      <a:pt x="7686" y="263430"/>
                      <a:pt x="19366" y="248693"/>
                      <a:pt x="23446" y="243253"/>
                    </a:cubicBezTo>
                    <a:cubicBezTo>
                      <a:pt x="29153" y="226134"/>
                      <a:pt x="21912" y="241858"/>
                      <a:pt x="35170" y="228600"/>
                    </a:cubicBezTo>
                    <a:cubicBezTo>
                      <a:pt x="38692" y="225078"/>
                      <a:pt x="45362" y="211911"/>
                      <a:pt x="46893" y="208084"/>
                    </a:cubicBezTo>
                    <a:cubicBezTo>
                      <a:pt x="49188" y="202348"/>
                      <a:pt x="52754" y="190500"/>
                      <a:pt x="52754" y="190500"/>
                    </a:cubicBezTo>
                    <a:cubicBezTo>
                      <a:pt x="51777" y="174869"/>
                      <a:pt x="51308" y="159198"/>
                      <a:pt x="49823" y="143607"/>
                    </a:cubicBezTo>
                    <a:cubicBezTo>
                      <a:pt x="49082" y="135823"/>
                      <a:pt x="42007" y="109901"/>
                      <a:pt x="41031" y="105507"/>
                    </a:cubicBezTo>
                    <a:cubicBezTo>
                      <a:pt x="33881" y="73329"/>
                      <a:pt x="36651" y="88014"/>
                      <a:pt x="32239" y="61546"/>
                    </a:cubicBezTo>
                    <a:cubicBezTo>
                      <a:pt x="35315" y="3102"/>
                      <a:pt x="22027" y="19004"/>
                      <a:pt x="41031" y="0"/>
                    </a:cubicBezTo>
                  </a:path>
                </a:pathLst>
              </a:custGeom>
              <a:noFill/>
              <a:ln w="254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Freeform 74"/>
              <p:cNvSpPr/>
              <p:nvPr/>
            </p:nvSpPr>
            <p:spPr>
              <a:xfrm>
                <a:off x="3753848" y="1985351"/>
                <a:ext cx="45719" cy="322384"/>
              </a:xfrm>
              <a:custGeom>
                <a:avLst/>
                <a:gdLst>
                  <a:gd name="connsiteX0" fmla="*/ 5862 w 52754"/>
                  <a:gd name="connsiteY0" fmla="*/ 322384 h 322384"/>
                  <a:gd name="connsiteX1" fmla="*/ 0 w 52754"/>
                  <a:gd name="connsiteY1" fmla="*/ 304800 h 322384"/>
                  <a:gd name="connsiteX2" fmla="*/ 5862 w 52754"/>
                  <a:gd name="connsiteY2" fmla="*/ 269630 h 322384"/>
                  <a:gd name="connsiteX3" fmla="*/ 23446 w 52754"/>
                  <a:gd name="connsiteY3" fmla="*/ 243253 h 322384"/>
                  <a:gd name="connsiteX4" fmla="*/ 35170 w 52754"/>
                  <a:gd name="connsiteY4" fmla="*/ 228600 h 322384"/>
                  <a:gd name="connsiteX5" fmla="*/ 46893 w 52754"/>
                  <a:gd name="connsiteY5" fmla="*/ 208084 h 322384"/>
                  <a:gd name="connsiteX6" fmla="*/ 52754 w 52754"/>
                  <a:gd name="connsiteY6" fmla="*/ 190500 h 322384"/>
                  <a:gd name="connsiteX7" fmla="*/ 49823 w 52754"/>
                  <a:gd name="connsiteY7" fmla="*/ 143607 h 322384"/>
                  <a:gd name="connsiteX8" fmla="*/ 41031 w 52754"/>
                  <a:gd name="connsiteY8" fmla="*/ 105507 h 322384"/>
                  <a:gd name="connsiteX9" fmla="*/ 32239 w 52754"/>
                  <a:gd name="connsiteY9" fmla="*/ 61546 h 322384"/>
                  <a:gd name="connsiteX10" fmla="*/ 41031 w 52754"/>
                  <a:gd name="connsiteY10" fmla="*/ 0 h 32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754" h="322384">
                    <a:moveTo>
                      <a:pt x="5862" y="322384"/>
                    </a:moveTo>
                    <a:cubicBezTo>
                      <a:pt x="3908" y="316523"/>
                      <a:pt x="0" y="310978"/>
                      <a:pt x="0" y="304800"/>
                    </a:cubicBezTo>
                    <a:cubicBezTo>
                      <a:pt x="0" y="292915"/>
                      <a:pt x="2508" y="281032"/>
                      <a:pt x="5862" y="269630"/>
                    </a:cubicBezTo>
                    <a:cubicBezTo>
                      <a:pt x="7686" y="263430"/>
                      <a:pt x="19366" y="248693"/>
                      <a:pt x="23446" y="243253"/>
                    </a:cubicBezTo>
                    <a:cubicBezTo>
                      <a:pt x="29153" y="226134"/>
                      <a:pt x="21912" y="241858"/>
                      <a:pt x="35170" y="228600"/>
                    </a:cubicBezTo>
                    <a:cubicBezTo>
                      <a:pt x="38692" y="225078"/>
                      <a:pt x="45362" y="211911"/>
                      <a:pt x="46893" y="208084"/>
                    </a:cubicBezTo>
                    <a:cubicBezTo>
                      <a:pt x="49188" y="202348"/>
                      <a:pt x="52754" y="190500"/>
                      <a:pt x="52754" y="190500"/>
                    </a:cubicBezTo>
                    <a:cubicBezTo>
                      <a:pt x="51777" y="174869"/>
                      <a:pt x="51308" y="159198"/>
                      <a:pt x="49823" y="143607"/>
                    </a:cubicBezTo>
                    <a:cubicBezTo>
                      <a:pt x="49082" y="135823"/>
                      <a:pt x="42007" y="109901"/>
                      <a:pt x="41031" y="105507"/>
                    </a:cubicBezTo>
                    <a:cubicBezTo>
                      <a:pt x="33881" y="73329"/>
                      <a:pt x="36651" y="88014"/>
                      <a:pt x="32239" y="61546"/>
                    </a:cubicBezTo>
                    <a:cubicBezTo>
                      <a:pt x="35315" y="3102"/>
                      <a:pt x="22027" y="19004"/>
                      <a:pt x="41031" y="0"/>
                    </a:cubicBezTo>
                  </a:path>
                </a:pathLst>
              </a:custGeom>
              <a:noFill/>
              <a:ln w="254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4218176" y="1987062"/>
                <a:ext cx="45719" cy="322384"/>
              </a:xfrm>
              <a:custGeom>
                <a:avLst/>
                <a:gdLst>
                  <a:gd name="connsiteX0" fmla="*/ 5862 w 52754"/>
                  <a:gd name="connsiteY0" fmla="*/ 322384 h 322384"/>
                  <a:gd name="connsiteX1" fmla="*/ 0 w 52754"/>
                  <a:gd name="connsiteY1" fmla="*/ 304800 h 322384"/>
                  <a:gd name="connsiteX2" fmla="*/ 5862 w 52754"/>
                  <a:gd name="connsiteY2" fmla="*/ 269630 h 322384"/>
                  <a:gd name="connsiteX3" fmla="*/ 23446 w 52754"/>
                  <a:gd name="connsiteY3" fmla="*/ 243253 h 322384"/>
                  <a:gd name="connsiteX4" fmla="*/ 35170 w 52754"/>
                  <a:gd name="connsiteY4" fmla="*/ 228600 h 322384"/>
                  <a:gd name="connsiteX5" fmla="*/ 46893 w 52754"/>
                  <a:gd name="connsiteY5" fmla="*/ 208084 h 322384"/>
                  <a:gd name="connsiteX6" fmla="*/ 52754 w 52754"/>
                  <a:gd name="connsiteY6" fmla="*/ 190500 h 322384"/>
                  <a:gd name="connsiteX7" fmla="*/ 49823 w 52754"/>
                  <a:gd name="connsiteY7" fmla="*/ 143607 h 322384"/>
                  <a:gd name="connsiteX8" fmla="*/ 41031 w 52754"/>
                  <a:gd name="connsiteY8" fmla="*/ 105507 h 322384"/>
                  <a:gd name="connsiteX9" fmla="*/ 32239 w 52754"/>
                  <a:gd name="connsiteY9" fmla="*/ 61546 h 322384"/>
                  <a:gd name="connsiteX10" fmla="*/ 41031 w 52754"/>
                  <a:gd name="connsiteY10" fmla="*/ 0 h 32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754" h="322384">
                    <a:moveTo>
                      <a:pt x="5862" y="322384"/>
                    </a:moveTo>
                    <a:cubicBezTo>
                      <a:pt x="3908" y="316523"/>
                      <a:pt x="0" y="310978"/>
                      <a:pt x="0" y="304800"/>
                    </a:cubicBezTo>
                    <a:cubicBezTo>
                      <a:pt x="0" y="292915"/>
                      <a:pt x="2508" y="281032"/>
                      <a:pt x="5862" y="269630"/>
                    </a:cubicBezTo>
                    <a:cubicBezTo>
                      <a:pt x="7686" y="263430"/>
                      <a:pt x="19366" y="248693"/>
                      <a:pt x="23446" y="243253"/>
                    </a:cubicBezTo>
                    <a:cubicBezTo>
                      <a:pt x="29153" y="226134"/>
                      <a:pt x="21912" y="241858"/>
                      <a:pt x="35170" y="228600"/>
                    </a:cubicBezTo>
                    <a:cubicBezTo>
                      <a:pt x="38692" y="225078"/>
                      <a:pt x="45362" y="211911"/>
                      <a:pt x="46893" y="208084"/>
                    </a:cubicBezTo>
                    <a:cubicBezTo>
                      <a:pt x="49188" y="202348"/>
                      <a:pt x="52754" y="190500"/>
                      <a:pt x="52754" y="190500"/>
                    </a:cubicBezTo>
                    <a:cubicBezTo>
                      <a:pt x="51777" y="174869"/>
                      <a:pt x="51308" y="159198"/>
                      <a:pt x="49823" y="143607"/>
                    </a:cubicBezTo>
                    <a:cubicBezTo>
                      <a:pt x="49082" y="135823"/>
                      <a:pt x="42007" y="109901"/>
                      <a:pt x="41031" y="105507"/>
                    </a:cubicBezTo>
                    <a:cubicBezTo>
                      <a:pt x="33881" y="73329"/>
                      <a:pt x="36651" y="88014"/>
                      <a:pt x="32239" y="61546"/>
                    </a:cubicBezTo>
                    <a:cubicBezTo>
                      <a:pt x="35315" y="3102"/>
                      <a:pt x="22027" y="19004"/>
                      <a:pt x="41031" y="0"/>
                    </a:cubicBezTo>
                  </a:path>
                </a:pathLst>
              </a:custGeom>
              <a:noFill/>
              <a:ln w="254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4674819" y="1979759"/>
                <a:ext cx="45719" cy="322384"/>
              </a:xfrm>
              <a:custGeom>
                <a:avLst/>
                <a:gdLst>
                  <a:gd name="connsiteX0" fmla="*/ 5862 w 52754"/>
                  <a:gd name="connsiteY0" fmla="*/ 322384 h 322384"/>
                  <a:gd name="connsiteX1" fmla="*/ 0 w 52754"/>
                  <a:gd name="connsiteY1" fmla="*/ 304800 h 322384"/>
                  <a:gd name="connsiteX2" fmla="*/ 5862 w 52754"/>
                  <a:gd name="connsiteY2" fmla="*/ 269630 h 322384"/>
                  <a:gd name="connsiteX3" fmla="*/ 23446 w 52754"/>
                  <a:gd name="connsiteY3" fmla="*/ 243253 h 322384"/>
                  <a:gd name="connsiteX4" fmla="*/ 35170 w 52754"/>
                  <a:gd name="connsiteY4" fmla="*/ 228600 h 322384"/>
                  <a:gd name="connsiteX5" fmla="*/ 46893 w 52754"/>
                  <a:gd name="connsiteY5" fmla="*/ 208084 h 322384"/>
                  <a:gd name="connsiteX6" fmla="*/ 52754 w 52754"/>
                  <a:gd name="connsiteY6" fmla="*/ 190500 h 322384"/>
                  <a:gd name="connsiteX7" fmla="*/ 49823 w 52754"/>
                  <a:gd name="connsiteY7" fmla="*/ 143607 h 322384"/>
                  <a:gd name="connsiteX8" fmla="*/ 41031 w 52754"/>
                  <a:gd name="connsiteY8" fmla="*/ 105507 h 322384"/>
                  <a:gd name="connsiteX9" fmla="*/ 32239 w 52754"/>
                  <a:gd name="connsiteY9" fmla="*/ 61546 h 322384"/>
                  <a:gd name="connsiteX10" fmla="*/ 41031 w 52754"/>
                  <a:gd name="connsiteY10" fmla="*/ 0 h 32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754" h="322384">
                    <a:moveTo>
                      <a:pt x="5862" y="322384"/>
                    </a:moveTo>
                    <a:cubicBezTo>
                      <a:pt x="3908" y="316523"/>
                      <a:pt x="0" y="310978"/>
                      <a:pt x="0" y="304800"/>
                    </a:cubicBezTo>
                    <a:cubicBezTo>
                      <a:pt x="0" y="292915"/>
                      <a:pt x="2508" y="281032"/>
                      <a:pt x="5862" y="269630"/>
                    </a:cubicBezTo>
                    <a:cubicBezTo>
                      <a:pt x="7686" y="263430"/>
                      <a:pt x="19366" y="248693"/>
                      <a:pt x="23446" y="243253"/>
                    </a:cubicBezTo>
                    <a:cubicBezTo>
                      <a:pt x="29153" y="226134"/>
                      <a:pt x="21912" y="241858"/>
                      <a:pt x="35170" y="228600"/>
                    </a:cubicBezTo>
                    <a:cubicBezTo>
                      <a:pt x="38692" y="225078"/>
                      <a:pt x="45362" y="211911"/>
                      <a:pt x="46893" y="208084"/>
                    </a:cubicBezTo>
                    <a:cubicBezTo>
                      <a:pt x="49188" y="202348"/>
                      <a:pt x="52754" y="190500"/>
                      <a:pt x="52754" y="190500"/>
                    </a:cubicBezTo>
                    <a:cubicBezTo>
                      <a:pt x="51777" y="174869"/>
                      <a:pt x="51308" y="159198"/>
                      <a:pt x="49823" y="143607"/>
                    </a:cubicBezTo>
                    <a:cubicBezTo>
                      <a:pt x="49082" y="135823"/>
                      <a:pt x="42007" y="109901"/>
                      <a:pt x="41031" y="105507"/>
                    </a:cubicBezTo>
                    <a:cubicBezTo>
                      <a:pt x="33881" y="73329"/>
                      <a:pt x="36651" y="88014"/>
                      <a:pt x="32239" y="61546"/>
                    </a:cubicBezTo>
                    <a:cubicBezTo>
                      <a:pt x="35315" y="3102"/>
                      <a:pt x="22027" y="19004"/>
                      <a:pt x="41031" y="0"/>
                    </a:cubicBezTo>
                  </a:path>
                </a:pathLst>
              </a:custGeom>
              <a:noFill/>
              <a:ln w="254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5141220" y="1988490"/>
                <a:ext cx="45719" cy="322384"/>
              </a:xfrm>
              <a:custGeom>
                <a:avLst/>
                <a:gdLst>
                  <a:gd name="connsiteX0" fmla="*/ 5862 w 52754"/>
                  <a:gd name="connsiteY0" fmla="*/ 322384 h 322384"/>
                  <a:gd name="connsiteX1" fmla="*/ 0 w 52754"/>
                  <a:gd name="connsiteY1" fmla="*/ 304800 h 322384"/>
                  <a:gd name="connsiteX2" fmla="*/ 5862 w 52754"/>
                  <a:gd name="connsiteY2" fmla="*/ 269630 h 322384"/>
                  <a:gd name="connsiteX3" fmla="*/ 23446 w 52754"/>
                  <a:gd name="connsiteY3" fmla="*/ 243253 h 322384"/>
                  <a:gd name="connsiteX4" fmla="*/ 35170 w 52754"/>
                  <a:gd name="connsiteY4" fmla="*/ 228600 h 322384"/>
                  <a:gd name="connsiteX5" fmla="*/ 46893 w 52754"/>
                  <a:gd name="connsiteY5" fmla="*/ 208084 h 322384"/>
                  <a:gd name="connsiteX6" fmla="*/ 52754 w 52754"/>
                  <a:gd name="connsiteY6" fmla="*/ 190500 h 322384"/>
                  <a:gd name="connsiteX7" fmla="*/ 49823 w 52754"/>
                  <a:gd name="connsiteY7" fmla="*/ 143607 h 322384"/>
                  <a:gd name="connsiteX8" fmla="*/ 41031 w 52754"/>
                  <a:gd name="connsiteY8" fmla="*/ 105507 h 322384"/>
                  <a:gd name="connsiteX9" fmla="*/ 32239 w 52754"/>
                  <a:gd name="connsiteY9" fmla="*/ 61546 h 322384"/>
                  <a:gd name="connsiteX10" fmla="*/ 41031 w 52754"/>
                  <a:gd name="connsiteY10" fmla="*/ 0 h 32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754" h="322384">
                    <a:moveTo>
                      <a:pt x="5862" y="322384"/>
                    </a:moveTo>
                    <a:cubicBezTo>
                      <a:pt x="3908" y="316523"/>
                      <a:pt x="0" y="310978"/>
                      <a:pt x="0" y="304800"/>
                    </a:cubicBezTo>
                    <a:cubicBezTo>
                      <a:pt x="0" y="292915"/>
                      <a:pt x="2508" y="281032"/>
                      <a:pt x="5862" y="269630"/>
                    </a:cubicBezTo>
                    <a:cubicBezTo>
                      <a:pt x="7686" y="263430"/>
                      <a:pt x="19366" y="248693"/>
                      <a:pt x="23446" y="243253"/>
                    </a:cubicBezTo>
                    <a:cubicBezTo>
                      <a:pt x="29153" y="226134"/>
                      <a:pt x="21912" y="241858"/>
                      <a:pt x="35170" y="228600"/>
                    </a:cubicBezTo>
                    <a:cubicBezTo>
                      <a:pt x="38692" y="225078"/>
                      <a:pt x="45362" y="211911"/>
                      <a:pt x="46893" y="208084"/>
                    </a:cubicBezTo>
                    <a:cubicBezTo>
                      <a:pt x="49188" y="202348"/>
                      <a:pt x="52754" y="190500"/>
                      <a:pt x="52754" y="190500"/>
                    </a:cubicBezTo>
                    <a:cubicBezTo>
                      <a:pt x="51777" y="174869"/>
                      <a:pt x="51308" y="159198"/>
                      <a:pt x="49823" y="143607"/>
                    </a:cubicBezTo>
                    <a:cubicBezTo>
                      <a:pt x="49082" y="135823"/>
                      <a:pt x="42007" y="109901"/>
                      <a:pt x="41031" y="105507"/>
                    </a:cubicBezTo>
                    <a:cubicBezTo>
                      <a:pt x="33881" y="73329"/>
                      <a:pt x="36651" y="88014"/>
                      <a:pt x="32239" y="61546"/>
                    </a:cubicBezTo>
                    <a:cubicBezTo>
                      <a:pt x="35315" y="3102"/>
                      <a:pt x="22027" y="19004"/>
                      <a:pt x="41031" y="0"/>
                    </a:cubicBezTo>
                  </a:path>
                </a:pathLst>
              </a:custGeom>
              <a:noFill/>
              <a:ln w="254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+mj-lt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rot="16200000">
              <a:off x="2313981" y="4499744"/>
              <a:ext cx="1" cy="771462"/>
              <a:chOff x="3733801" y="1240444"/>
              <a:chExt cx="1" cy="493171"/>
            </a:xfrm>
          </p:grpSpPr>
          <p:cxnSp>
            <p:nvCxnSpPr>
              <p:cNvPr id="67" name="Straight Arrow Connector 66"/>
              <p:cNvCxnSpPr/>
              <p:nvPr/>
            </p:nvCxnSpPr>
            <p:spPr>
              <a:xfrm>
                <a:off x="3733802" y="1240444"/>
                <a:ext cx="0" cy="245315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w="lg" len="med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>
                <a:off x="3733801" y="1488300"/>
                <a:ext cx="0" cy="245315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triangle" w="med" len="med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 rot="16200000">
              <a:off x="2305862" y="5038760"/>
              <a:ext cx="12" cy="771449"/>
              <a:chOff x="3733811" y="1077629"/>
              <a:chExt cx="8" cy="493163"/>
            </a:xfrm>
          </p:grpSpPr>
          <p:cxnSp>
            <p:nvCxnSpPr>
              <p:cNvPr id="65" name="Straight Arrow Connector 64"/>
              <p:cNvCxnSpPr/>
              <p:nvPr/>
            </p:nvCxnSpPr>
            <p:spPr>
              <a:xfrm>
                <a:off x="3733819" y="1077629"/>
                <a:ext cx="0" cy="245315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w="lg" len="med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>
                <a:off x="3733811" y="1325477"/>
                <a:ext cx="0" cy="245315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triangle" w="med" len="med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 rot="16200000">
              <a:off x="3043547" y="4573620"/>
              <a:ext cx="1" cy="771462"/>
              <a:chOff x="3733801" y="1240444"/>
              <a:chExt cx="1" cy="493171"/>
            </a:xfrm>
          </p:grpSpPr>
          <p:cxnSp>
            <p:nvCxnSpPr>
              <p:cNvPr id="63" name="Straight Arrow Connector 62"/>
              <p:cNvCxnSpPr/>
              <p:nvPr/>
            </p:nvCxnSpPr>
            <p:spPr>
              <a:xfrm>
                <a:off x="3733802" y="1240444"/>
                <a:ext cx="0" cy="245315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w="lg" len="med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3733801" y="1488300"/>
                <a:ext cx="0" cy="245315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triangle" w="med" len="med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 rot="16200000">
              <a:off x="3021570" y="5150289"/>
              <a:ext cx="12" cy="771449"/>
              <a:chOff x="3733811" y="1077629"/>
              <a:chExt cx="8" cy="493163"/>
            </a:xfrm>
          </p:grpSpPr>
          <p:cxnSp>
            <p:nvCxnSpPr>
              <p:cNvPr id="61" name="Straight Arrow Connector 60"/>
              <p:cNvCxnSpPr/>
              <p:nvPr/>
            </p:nvCxnSpPr>
            <p:spPr>
              <a:xfrm>
                <a:off x="3733819" y="1077629"/>
                <a:ext cx="0" cy="245315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w="lg" len="med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>
                <a:off x="3733811" y="1325477"/>
                <a:ext cx="0" cy="245315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triangle" w="med" len="med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 rot="16200000">
              <a:off x="3748292" y="4486059"/>
              <a:ext cx="1" cy="771463"/>
              <a:chOff x="3765570" y="1234321"/>
              <a:chExt cx="1" cy="493172"/>
            </a:xfrm>
          </p:grpSpPr>
          <p:cxnSp>
            <p:nvCxnSpPr>
              <p:cNvPr id="59" name="Straight Arrow Connector 58"/>
              <p:cNvCxnSpPr/>
              <p:nvPr/>
            </p:nvCxnSpPr>
            <p:spPr>
              <a:xfrm>
                <a:off x="3765571" y="1234321"/>
                <a:ext cx="0" cy="245315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w="lg" len="med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3765570" y="1482178"/>
                <a:ext cx="0" cy="245315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triangle" w="med" len="med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 rot="16200000">
              <a:off x="3733464" y="5021270"/>
              <a:ext cx="3" cy="771457"/>
              <a:chOff x="3733799" y="1077634"/>
              <a:chExt cx="2" cy="493168"/>
            </a:xfrm>
          </p:grpSpPr>
          <p:cxnSp>
            <p:nvCxnSpPr>
              <p:cNvPr id="57" name="Straight Arrow Connector 56"/>
              <p:cNvCxnSpPr/>
              <p:nvPr/>
            </p:nvCxnSpPr>
            <p:spPr>
              <a:xfrm>
                <a:off x="3733799" y="1077634"/>
                <a:ext cx="0" cy="245315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w="lg" len="med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>
                <a:off x="3733801" y="1325487"/>
                <a:ext cx="0" cy="245315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triangle" w="med" len="med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 rot="16200000">
              <a:off x="4479863" y="4578735"/>
              <a:ext cx="1" cy="771462"/>
              <a:chOff x="3733801" y="1240444"/>
              <a:chExt cx="1" cy="493171"/>
            </a:xfrm>
          </p:grpSpPr>
          <p:cxnSp>
            <p:nvCxnSpPr>
              <p:cNvPr id="55" name="Straight Arrow Connector 54"/>
              <p:cNvCxnSpPr/>
              <p:nvPr/>
            </p:nvCxnSpPr>
            <p:spPr>
              <a:xfrm>
                <a:off x="3733802" y="1240444"/>
                <a:ext cx="0" cy="245315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w="lg" len="med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>
                <a:off x="3733801" y="1488300"/>
                <a:ext cx="0" cy="245315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triangle" w="med" len="med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 rot="16200000">
              <a:off x="4456097" y="5149474"/>
              <a:ext cx="9" cy="771451"/>
              <a:chOff x="3733795" y="1077634"/>
              <a:chExt cx="6" cy="493164"/>
            </a:xfrm>
          </p:grpSpPr>
          <p:cxnSp>
            <p:nvCxnSpPr>
              <p:cNvPr id="53" name="Straight Arrow Connector 52"/>
              <p:cNvCxnSpPr/>
              <p:nvPr/>
            </p:nvCxnSpPr>
            <p:spPr>
              <a:xfrm>
                <a:off x="3733795" y="1077634"/>
                <a:ext cx="0" cy="245315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w="lg" len="med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>
                <a:off x="3733801" y="1325483"/>
                <a:ext cx="0" cy="245315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triangle" w="med" len="med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 rot="16200000">
              <a:off x="5199741" y="4453745"/>
              <a:ext cx="1" cy="771462"/>
              <a:chOff x="3794952" y="1231037"/>
              <a:chExt cx="1" cy="493171"/>
            </a:xfrm>
          </p:grpSpPr>
          <p:cxnSp>
            <p:nvCxnSpPr>
              <p:cNvPr id="51" name="Straight Arrow Connector 50"/>
              <p:cNvCxnSpPr/>
              <p:nvPr/>
            </p:nvCxnSpPr>
            <p:spPr>
              <a:xfrm>
                <a:off x="3794953" y="1231037"/>
                <a:ext cx="0" cy="245315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w="lg" len="med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>
                <a:off x="3794952" y="1478893"/>
                <a:ext cx="0" cy="245315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triangle" w="med" len="med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 rot="16200000">
              <a:off x="5173101" y="5019897"/>
              <a:ext cx="9" cy="771451"/>
              <a:chOff x="3733795" y="1077634"/>
              <a:chExt cx="6" cy="493164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>
                <a:off x="3733795" y="1077634"/>
                <a:ext cx="0" cy="245315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w="lg" len="med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>
                <a:off x="3733801" y="1325483"/>
                <a:ext cx="0" cy="245315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triangle" w="med" len="med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 rot="16200000">
              <a:off x="5901217" y="4598547"/>
              <a:ext cx="1" cy="771460"/>
              <a:chOff x="3631942" y="1233298"/>
              <a:chExt cx="1" cy="493170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>
                <a:off x="3631943" y="1233298"/>
                <a:ext cx="0" cy="245315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w="lg" len="med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3631942" y="1481153"/>
                <a:ext cx="0" cy="245315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triangle" w="med" len="med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 rot="16200000">
              <a:off x="5877405" y="5171385"/>
              <a:ext cx="9" cy="771451"/>
              <a:chOff x="3733795" y="1077634"/>
              <a:chExt cx="6" cy="493164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>
                <a:off x="3733795" y="1077634"/>
                <a:ext cx="0" cy="245315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w="lg" len="med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3733801" y="1325483"/>
                <a:ext cx="0" cy="245315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triangle" w="med" len="med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 rot="16200000">
              <a:off x="6622620" y="4464028"/>
              <a:ext cx="1" cy="771462"/>
              <a:chOff x="3836404" y="1250223"/>
              <a:chExt cx="1" cy="493171"/>
            </a:xfrm>
          </p:grpSpPr>
          <p:cxnSp>
            <p:nvCxnSpPr>
              <p:cNvPr id="43" name="Straight Arrow Connector 42"/>
              <p:cNvCxnSpPr/>
              <p:nvPr/>
            </p:nvCxnSpPr>
            <p:spPr>
              <a:xfrm>
                <a:off x="3836405" y="1250223"/>
                <a:ext cx="0" cy="245315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w="lg" len="med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>
                <a:off x="3836404" y="1498079"/>
                <a:ext cx="0" cy="245315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triangle" w="med" len="med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 rot="16200000">
              <a:off x="6607688" y="4995308"/>
              <a:ext cx="9" cy="771451"/>
              <a:chOff x="3733795" y="1077634"/>
              <a:chExt cx="6" cy="493164"/>
            </a:xfrm>
          </p:grpSpPr>
          <p:cxnSp>
            <p:nvCxnSpPr>
              <p:cNvPr id="41" name="Straight Arrow Connector 40"/>
              <p:cNvCxnSpPr/>
              <p:nvPr/>
            </p:nvCxnSpPr>
            <p:spPr>
              <a:xfrm>
                <a:off x="3733795" y="1077634"/>
                <a:ext cx="0" cy="245315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w="lg" len="med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>
                <a:off x="3733801" y="1325483"/>
                <a:ext cx="0" cy="245315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triangle" w="med" len="med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 rot="16200000">
              <a:off x="7357102" y="4601902"/>
              <a:ext cx="3" cy="771460"/>
              <a:chOff x="3646542" y="1243359"/>
              <a:chExt cx="2" cy="493170"/>
            </a:xfrm>
          </p:grpSpPr>
          <p:cxnSp>
            <p:nvCxnSpPr>
              <p:cNvPr id="39" name="Straight Arrow Connector 38"/>
              <p:cNvCxnSpPr/>
              <p:nvPr/>
            </p:nvCxnSpPr>
            <p:spPr>
              <a:xfrm>
                <a:off x="3646544" y="1243359"/>
                <a:ext cx="0" cy="245315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w="lg" len="med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>
                <a:off x="3646542" y="1491214"/>
                <a:ext cx="0" cy="245315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triangle" w="med" len="med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 rot="16200000">
              <a:off x="7324830" y="5162253"/>
              <a:ext cx="9" cy="771451"/>
              <a:chOff x="3733795" y="1077634"/>
              <a:chExt cx="6" cy="493164"/>
            </a:xfrm>
          </p:grpSpPr>
          <p:cxnSp>
            <p:nvCxnSpPr>
              <p:cNvPr id="37" name="Straight Arrow Connector 36"/>
              <p:cNvCxnSpPr/>
              <p:nvPr/>
            </p:nvCxnSpPr>
            <p:spPr>
              <a:xfrm>
                <a:off x="3733795" y="1077634"/>
                <a:ext cx="0" cy="245315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w="lg" len="med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3733801" y="1325483"/>
                <a:ext cx="0" cy="245315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triangle" w="med" len="med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rot="16200000">
              <a:off x="8068639" y="4469754"/>
              <a:ext cx="1" cy="771462"/>
              <a:chOff x="3832228" y="1250985"/>
              <a:chExt cx="1" cy="493171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>
                <a:off x="3832229" y="1250985"/>
                <a:ext cx="0" cy="245315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w="lg" len="med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3832228" y="1498841"/>
                <a:ext cx="0" cy="245315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triangle" w="med" len="med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 rot="16200000">
              <a:off x="8048446" y="5030109"/>
              <a:ext cx="12" cy="771426"/>
              <a:chOff x="3733810" y="1077634"/>
              <a:chExt cx="8" cy="493148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>
                <a:off x="3733818" y="1077634"/>
                <a:ext cx="0" cy="245315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w="lg" len="med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3733810" y="1325467"/>
                <a:ext cx="0" cy="245315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triangle" w="med" len="med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 rot="16200000">
              <a:off x="8792682" y="4594561"/>
              <a:ext cx="1" cy="771462"/>
              <a:chOff x="3664731" y="1237390"/>
              <a:chExt cx="1" cy="493171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>
                <a:off x="3664732" y="1237390"/>
                <a:ext cx="0" cy="245315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w="lg" len="med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3664731" y="1485246"/>
                <a:ext cx="0" cy="245315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triangle" w="med" len="med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 rot="16200000">
              <a:off x="8770152" y="5149438"/>
              <a:ext cx="1" cy="771462"/>
              <a:chOff x="3733817" y="1064165"/>
              <a:chExt cx="1" cy="493171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>
                <a:off x="3733818" y="1064165"/>
                <a:ext cx="0" cy="245315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w="lg" len="med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3733817" y="1312021"/>
                <a:ext cx="0" cy="245315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triangle" w="med" len="med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9" name="Group 88"/>
          <p:cNvGrpSpPr/>
          <p:nvPr/>
        </p:nvGrpSpPr>
        <p:grpSpPr>
          <a:xfrm>
            <a:off x="4171220" y="1269048"/>
            <a:ext cx="3232553" cy="3504350"/>
            <a:chOff x="3587766" y="1447057"/>
            <a:chExt cx="3232553" cy="3504350"/>
          </a:xfrm>
        </p:grpSpPr>
        <p:grpSp>
          <p:nvGrpSpPr>
            <p:cNvPr id="90" name="Group 89"/>
            <p:cNvGrpSpPr/>
            <p:nvPr/>
          </p:nvGrpSpPr>
          <p:grpSpPr>
            <a:xfrm>
              <a:off x="3587766" y="1447057"/>
              <a:ext cx="3232553" cy="3504350"/>
              <a:chOff x="3587766" y="1447057"/>
              <a:chExt cx="3232553" cy="3504350"/>
            </a:xfrm>
          </p:grpSpPr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36964" y="1447057"/>
                <a:ext cx="2775188" cy="2535735"/>
              </a:xfrm>
              <a:prstGeom prst="rect">
                <a:avLst/>
              </a:prstGeom>
            </p:spPr>
          </p:pic>
          <p:sp>
            <p:nvSpPr>
              <p:cNvPr id="93" name="Oval 92"/>
              <p:cNvSpPr/>
              <p:nvPr/>
            </p:nvSpPr>
            <p:spPr>
              <a:xfrm>
                <a:off x="3587766" y="4660632"/>
                <a:ext cx="312765" cy="29077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500">
                  <a:latin typeface="+mj-lt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4" name="Straight Connector 93"/>
              <p:cNvCxnSpPr/>
              <p:nvPr/>
            </p:nvCxnSpPr>
            <p:spPr>
              <a:xfrm flipV="1">
                <a:off x="3613190" y="2388842"/>
                <a:ext cx="453134" cy="230943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V="1">
                <a:off x="3871968" y="3753722"/>
                <a:ext cx="2373008" cy="1171132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Oval 95"/>
              <p:cNvSpPr/>
              <p:nvPr/>
            </p:nvSpPr>
            <p:spPr>
              <a:xfrm rot="16200000">
                <a:off x="4163239" y="1324787"/>
                <a:ext cx="2524676" cy="278948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500">
                  <a:latin typeface="+mj-lt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1" name="Freeform 90"/>
            <p:cNvSpPr/>
            <p:nvPr/>
          </p:nvSpPr>
          <p:spPr>
            <a:xfrm rot="16200000">
              <a:off x="4290427" y="2387896"/>
              <a:ext cx="2438347" cy="576964"/>
            </a:xfrm>
            <a:custGeom>
              <a:avLst/>
              <a:gdLst>
                <a:gd name="connsiteX0" fmla="*/ 0 w 791308"/>
                <a:gd name="connsiteY0" fmla="*/ 248002 h 248002"/>
                <a:gd name="connsiteX1" fmla="*/ 58616 w 791308"/>
                <a:gd name="connsiteY1" fmla="*/ 189387 h 248002"/>
                <a:gd name="connsiteX2" fmla="*/ 76200 w 791308"/>
                <a:gd name="connsiteY2" fmla="*/ 171802 h 248002"/>
                <a:gd name="connsiteX3" fmla="*/ 123093 w 791308"/>
                <a:gd name="connsiteY3" fmla="*/ 142495 h 248002"/>
                <a:gd name="connsiteX4" fmla="*/ 158262 w 791308"/>
                <a:gd name="connsiteY4" fmla="*/ 119048 h 248002"/>
                <a:gd name="connsiteX5" fmla="*/ 175847 w 791308"/>
                <a:gd name="connsiteY5" fmla="*/ 107325 h 248002"/>
                <a:gd name="connsiteX6" fmla="*/ 187570 w 791308"/>
                <a:gd name="connsiteY6" fmla="*/ 89741 h 248002"/>
                <a:gd name="connsiteX7" fmla="*/ 222739 w 791308"/>
                <a:gd name="connsiteY7" fmla="*/ 78018 h 248002"/>
                <a:gd name="connsiteX8" fmla="*/ 257908 w 791308"/>
                <a:gd name="connsiteY8" fmla="*/ 60433 h 248002"/>
                <a:gd name="connsiteX9" fmla="*/ 293077 w 791308"/>
                <a:gd name="connsiteY9" fmla="*/ 36987 h 248002"/>
                <a:gd name="connsiteX10" fmla="*/ 310662 w 791308"/>
                <a:gd name="connsiteY10" fmla="*/ 31125 h 248002"/>
                <a:gd name="connsiteX11" fmla="*/ 328247 w 791308"/>
                <a:gd name="connsiteY11" fmla="*/ 19402 h 248002"/>
                <a:gd name="connsiteX12" fmla="*/ 386862 w 791308"/>
                <a:gd name="connsiteY12" fmla="*/ 13541 h 248002"/>
                <a:gd name="connsiteX13" fmla="*/ 568570 w 791308"/>
                <a:gd name="connsiteY13" fmla="*/ 13541 h 248002"/>
                <a:gd name="connsiteX14" fmla="*/ 603739 w 791308"/>
                <a:gd name="connsiteY14" fmla="*/ 25264 h 248002"/>
                <a:gd name="connsiteX15" fmla="*/ 674077 w 791308"/>
                <a:gd name="connsiteY15" fmla="*/ 36987 h 248002"/>
                <a:gd name="connsiteX16" fmla="*/ 691662 w 791308"/>
                <a:gd name="connsiteY16" fmla="*/ 42848 h 248002"/>
                <a:gd name="connsiteX17" fmla="*/ 715108 w 791308"/>
                <a:gd name="connsiteY17" fmla="*/ 48710 h 248002"/>
                <a:gd name="connsiteX18" fmla="*/ 750277 w 791308"/>
                <a:gd name="connsiteY18" fmla="*/ 72156 h 248002"/>
                <a:gd name="connsiteX19" fmla="*/ 791308 w 791308"/>
                <a:gd name="connsiteY19" fmla="*/ 89741 h 24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1308" h="248002">
                  <a:moveTo>
                    <a:pt x="0" y="248002"/>
                  </a:moveTo>
                  <a:lnTo>
                    <a:pt x="58616" y="189387"/>
                  </a:lnTo>
                  <a:cubicBezTo>
                    <a:pt x="64478" y="183525"/>
                    <a:pt x="68786" y="175509"/>
                    <a:pt x="76200" y="171802"/>
                  </a:cubicBezTo>
                  <a:cubicBezTo>
                    <a:pt x="115186" y="152310"/>
                    <a:pt x="85053" y="169123"/>
                    <a:pt x="123093" y="142495"/>
                  </a:cubicBezTo>
                  <a:cubicBezTo>
                    <a:pt x="134636" y="134415"/>
                    <a:pt x="146539" y="126864"/>
                    <a:pt x="158262" y="119048"/>
                  </a:cubicBezTo>
                  <a:lnTo>
                    <a:pt x="175847" y="107325"/>
                  </a:lnTo>
                  <a:cubicBezTo>
                    <a:pt x="179755" y="101464"/>
                    <a:pt x="181596" y="93475"/>
                    <a:pt x="187570" y="89741"/>
                  </a:cubicBezTo>
                  <a:cubicBezTo>
                    <a:pt x="198049" y="83192"/>
                    <a:pt x="222739" y="78018"/>
                    <a:pt x="222739" y="78018"/>
                  </a:cubicBezTo>
                  <a:cubicBezTo>
                    <a:pt x="300789" y="25983"/>
                    <a:pt x="185114" y="100875"/>
                    <a:pt x="257908" y="60433"/>
                  </a:cubicBezTo>
                  <a:cubicBezTo>
                    <a:pt x="270224" y="53591"/>
                    <a:pt x="279711" y="41443"/>
                    <a:pt x="293077" y="36987"/>
                  </a:cubicBezTo>
                  <a:cubicBezTo>
                    <a:pt x="298939" y="35033"/>
                    <a:pt x="305136" y="33888"/>
                    <a:pt x="310662" y="31125"/>
                  </a:cubicBezTo>
                  <a:cubicBezTo>
                    <a:pt x="316963" y="27974"/>
                    <a:pt x="321383" y="20986"/>
                    <a:pt x="328247" y="19402"/>
                  </a:cubicBezTo>
                  <a:cubicBezTo>
                    <a:pt x="347380" y="14987"/>
                    <a:pt x="367324" y="15495"/>
                    <a:pt x="386862" y="13541"/>
                  </a:cubicBezTo>
                  <a:cubicBezTo>
                    <a:pt x="453986" y="-8835"/>
                    <a:pt x="419487" y="386"/>
                    <a:pt x="568570" y="13541"/>
                  </a:cubicBezTo>
                  <a:cubicBezTo>
                    <a:pt x="580879" y="14627"/>
                    <a:pt x="591751" y="22267"/>
                    <a:pt x="603739" y="25264"/>
                  </a:cubicBezTo>
                  <a:cubicBezTo>
                    <a:pt x="642467" y="34945"/>
                    <a:pt x="619191" y="30126"/>
                    <a:pt x="674077" y="36987"/>
                  </a:cubicBezTo>
                  <a:cubicBezTo>
                    <a:pt x="679939" y="38941"/>
                    <a:pt x="685721" y="41151"/>
                    <a:pt x="691662" y="42848"/>
                  </a:cubicBezTo>
                  <a:cubicBezTo>
                    <a:pt x="699408" y="45061"/>
                    <a:pt x="707903" y="45107"/>
                    <a:pt x="715108" y="48710"/>
                  </a:cubicBezTo>
                  <a:cubicBezTo>
                    <a:pt x="727710" y="55011"/>
                    <a:pt x="736911" y="67701"/>
                    <a:pt x="750277" y="72156"/>
                  </a:cubicBezTo>
                  <a:cubicBezTo>
                    <a:pt x="788068" y="84753"/>
                    <a:pt x="776710" y="75140"/>
                    <a:pt x="791308" y="89741"/>
                  </a:cubicBezTo>
                </a:path>
              </a:pathLst>
            </a:custGeom>
            <a:noFill/>
            <a:ln w="1111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2213967" y="3651977"/>
            <a:ext cx="7617845" cy="1421659"/>
            <a:chOff x="1630513" y="3829986"/>
            <a:chExt cx="7617845" cy="1421659"/>
          </a:xfrm>
        </p:grpSpPr>
        <p:sp>
          <p:nvSpPr>
            <p:cNvPr id="98" name="TextBox 97"/>
            <p:cNvSpPr txBox="1"/>
            <p:nvPr/>
          </p:nvSpPr>
          <p:spPr>
            <a:xfrm>
              <a:off x="1630513" y="3829986"/>
              <a:ext cx="190718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latin typeface="+mj-lt"/>
                  <a:cs typeface="Times New Roman" panose="02020603050405020304" pitchFamily="18" charset="0"/>
                </a:rPr>
                <a:t>Horizontal Well</a:t>
              </a:r>
            </a:p>
          </p:txBody>
        </p:sp>
        <p:cxnSp>
          <p:nvCxnSpPr>
            <p:cNvPr id="99" name="Straight Connector 98"/>
            <p:cNvCxnSpPr>
              <a:stCxn id="98" idx="2"/>
            </p:cNvCxnSpPr>
            <p:nvPr/>
          </p:nvCxnSpPr>
          <p:spPr>
            <a:xfrm>
              <a:off x="2584103" y="4153151"/>
              <a:ext cx="368302" cy="10647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8823" y="5136585"/>
              <a:ext cx="7349535" cy="115060"/>
            </a:xfrm>
            <a:prstGeom prst="rect">
              <a:avLst/>
            </a:prstGeom>
          </p:spPr>
        </p:pic>
      </p:grpSp>
      <p:grpSp>
        <p:nvGrpSpPr>
          <p:cNvPr id="106" name="Group 105"/>
          <p:cNvGrpSpPr/>
          <p:nvPr/>
        </p:nvGrpSpPr>
        <p:grpSpPr>
          <a:xfrm>
            <a:off x="5277275" y="1377362"/>
            <a:ext cx="1596670" cy="2415292"/>
            <a:chOff x="4693821" y="1555371"/>
            <a:chExt cx="1596670" cy="2415292"/>
          </a:xfrm>
        </p:grpSpPr>
        <p:sp>
          <p:nvSpPr>
            <p:cNvPr id="107" name="Freeform 106"/>
            <p:cNvSpPr/>
            <p:nvPr/>
          </p:nvSpPr>
          <p:spPr>
            <a:xfrm rot="16200000">
              <a:off x="3774668" y="2474546"/>
              <a:ext cx="2415270" cy="576964"/>
            </a:xfrm>
            <a:custGeom>
              <a:avLst/>
              <a:gdLst>
                <a:gd name="connsiteX0" fmla="*/ 0 w 791308"/>
                <a:gd name="connsiteY0" fmla="*/ 248002 h 248002"/>
                <a:gd name="connsiteX1" fmla="*/ 58616 w 791308"/>
                <a:gd name="connsiteY1" fmla="*/ 189387 h 248002"/>
                <a:gd name="connsiteX2" fmla="*/ 76200 w 791308"/>
                <a:gd name="connsiteY2" fmla="*/ 171802 h 248002"/>
                <a:gd name="connsiteX3" fmla="*/ 123093 w 791308"/>
                <a:gd name="connsiteY3" fmla="*/ 142495 h 248002"/>
                <a:gd name="connsiteX4" fmla="*/ 158262 w 791308"/>
                <a:gd name="connsiteY4" fmla="*/ 119048 h 248002"/>
                <a:gd name="connsiteX5" fmla="*/ 175847 w 791308"/>
                <a:gd name="connsiteY5" fmla="*/ 107325 h 248002"/>
                <a:gd name="connsiteX6" fmla="*/ 187570 w 791308"/>
                <a:gd name="connsiteY6" fmla="*/ 89741 h 248002"/>
                <a:gd name="connsiteX7" fmla="*/ 222739 w 791308"/>
                <a:gd name="connsiteY7" fmla="*/ 78018 h 248002"/>
                <a:gd name="connsiteX8" fmla="*/ 257908 w 791308"/>
                <a:gd name="connsiteY8" fmla="*/ 60433 h 248002"/>
                <a:gd name="connsiteX9" fmla="*/ 293077 w 791308"/>
                <a:gd name="connsiteY9" fmla="*/ 36987 h 248002"/>
                <a:gd name="connsiteX10" fmla="*/ 310662 w 791308"/>
                <a:gd name="connsiteY10" fmla="*/ 31125 h 248002"/>
                <a:gd name="connsiteX11" fmla="*/ 328247 w 791308"/>
                <a:gd name="connsiteY11" fmla="*/ 19402 h 248002"/>
                <a:gd name="connsiteX12" fmla="*/ 386862 w 791308"/>
                <a:gd name="connsiteY12" fmla="*/ 13541 h 248002"/>
                <a:gd name="connsiteX13" fmla="*/ 568570 w 791308"/>
                <a:gd name="connsiteY13" fmla="*/ 13541 h 248002"/>
                <a:gd name="connsiteX14" fmla="*/ 603739 w 791308"/>
                <a:gd name="connsiteY14" fmla="*/ 25264 h 248002"/>
                <a:gd name="connsiteX15" fmla="*/ 674077 w 791308"/>
                <a:gd name="connsiteY15" fmla="*/ 36987 h 248002"/>
                <a:gd name="connsiteX16" fmla="*/ 691662 w 791308"/>
                <a:gd name="connsiteY16" fmla="*/ 42848 h 248002"/>
                <a:gd name="connsiteX17" fmla="*/ 715108 w 791308"/>
                <a:gd name="connsiteY17" fmla="*/ 48710 h 248002"/>
                <a:gd name="connsiteX18" fmla="*/ 750277 w 791308"/>
                <a:gd name="connsiteY18" fmla="*/ 72156 h 248002"/>
                <a:gd name="connsiteX19" fmla="*/ 791308 w 791308"/>
                <a:gd name="connsiteY19" fmla="*/ 89741 h 24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1308" h="248002">
                  <a:moveTo>
                    <a:pt x="0" y="248002"/>
                  </a:moveTo>
                  <a:lnTo>
                    <a:pt x="58616" y="189387"/>
                  </a:lnTo>
                  <a:cubicBezTo>
                    <a:pt x="64478" y="183525"/>
                    <a:pt x="68786" y="175509"/>
                    <a:pt x="76200" y="171802"/>
                  </a:cubicBezTo>
                  <a:cubicBezTo>
                    <a:pt x="115186" y="152310"/>
                    <a:pt x="85053" y="169123"/>
                    <a:pt x="123093" y="142495"/>
                  </a:cubicBezTo>
                  <a:cubicBezTo>
                    <a:pt x="134636" y="134415"/>
                    <a:pt x="146539" y="126864"/>
                    <a:pt x="158262" y="119048"/>
                  </a:cubicBezTo>
                  <a:lnTo>
                    <a:pt x="175847" y="107325"/>
                  </a:lnTo>
                  <a:cubicBezTo>
                    <a:pt x="179755" y="101464"/>
                    <a:pt x="181596" y="93475"/>
                    <a:pt x="187570" y="89741"/>
                  </a:cubicBezTo>
                  <a:cubicBezTo>
                    <a:pt x="198049" y="83192"/>
                    <a:pt x="222739" y="78018"/>
                    <a:pt x="222739" y="78018"/>
                  </a:cubicBezTo>
                  <a:cubicBezTo>
                    <a:pt x="300789" y="25983"/>
                    <a:pt x="185114" y="100875"/>
                    <a:pt x="257908" y="60433"/>
                  </a:cubicBezTo>
                  <a:cubicBezTo>
                    <a:pt x="270224" y="53591"/>
                    <a:pt x="279711" y="41443"/>
                    <a:pt x="293077" y="36987"/>
                  </a:cubicBezTo>
                  <a:cubicBezTo>
                    <a:pt x="298939" y="35033"/>
                    <a:pt x="305136" y="33888"/>
                    <a:pt x="310662" y="31125"/>
                  </a:cubicBezTo>
                  <a:cubicBezTo>
                    <a:pt x="316963" y="27974"/>
                    <a:pt x="321383" y="20986"/>
                    <a:pt x="328247" y="19402"/>
                  </a:cubicBezTo>
                  <a:cubicBezTo>
                    <a:pt x="347380" y="14987"/>
                    <a:pt x="367324" y="15495"/>
                    <a:pt x="386862" y="13541"/>
                  </a:cubicBezTo>
                  <a:cubicBezTo>
                    <a:pt x="453986" y="-8835"/>
                    <a:pt x="419487" y="386"/>
                    <a:pt x="568570" y="13541"/>
                  </a:cubicBezTo>
                  <a:cubicBezTo>
                    <a:pt x="580879" y="14627"/>
                    <a:pt x="591751" y="22267"/>
                    <a:pt x="603739" y="25264"/>
                  </a:cubicBezTo>
                  <a:cubicBezTo>
                    <a:pt x="642467" y="34945"/>
                    <a:pt x="619191" y="30126"/>
                    <a:pt x="674077" y="36987"/>
                  </a:cubicBezTo>
                  <a:cubicBezTo>
                    <a:pt x="679939" y="38941"/>
                    <a:pt x="685721" y="41151"/>
                    <a:pt x="691662" y="42848"/>
                  </a:cubicBezTo>
                  <a:cubicBezTo>
                    <a:pt x="699408" y="45061"/>
                    <a:pt x="707903" y="45107"/>
                    <a:pt x="715108" y="48710"/>
                  </a:cubicBezTo>
                  <a:cubicBezTo>
                    <a:pt x="727710" y="55011"/>
                    <a:pt x="736911" y="67701"/>
                    <a:pt x="750277" y="72156"/>
                  </a:cubicBezTo>
                  <a:cubicBezTo>
                    <a:pt x="788068" y="84753"/>
                    <a:pt x="776710" y="75140"/>
                    <a:pt x="791308" y="89741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08" name="Freeform 107"/>
            <p:cNvSpPr/>
            <p:nvPr/>
          </p:nvSpPr>
          <p:spPr>
            <a:xfrm rot="16200000">
              <a:off x="4914567" y="2341703"/>
              <a:ext cx="2162256" cy="589592"/>
            </a:xfrm>
            <a:custGeom>
              <a:avLst/>
              <a:gdLst>
                <a:gd name="connsiteX0" fmla="*/ 0 w 791308"/>
                <a:gd name="connsiteY0" fmla="*/ 248002 h 248002"/>
                <a:gd name="connsiteX1" fmla="*/ 58616 w 791308"/>
                <a:gd name="connsiteY1" fmla="*/ 189387 h 248002"/>
                <a:gd name="connsiteX2" fmla="*/ 76200 w 791308"/>
                <a:gd name="connsiteY2" fmla="*/ 171802 h 248002"/>
                <a:gd name="connsiteX3" fmla="*/ 123093 w 791308"/>
                <a:gd name="connsiteY3" fmla="*/ 142495 h 248002"/>
                <a:gd name="connsiteX4" fmla="*/ 158262 w 791308"/>
                <a:gd name="connsiteY4" fmla="*/ 119048 h 248002"/>
                <a:gd name="connsiteX5" fmla="*/ 175847 w 791308"/>
                <a:gd name="connsiteY5" fmla="*/ 107325 h 248002"/>
                <a:gd name="connsiteX6" fmla="*/ 187570 w 791308"/>
                <a:gd name="connsiteY6" fmla="*/ 89741 h 248002"/>
                <a:gd name="connsiteX7" fmla="*/ 222739 w 791308"/>
                <a:gd name="connsiteY7" fmla="*/ 78018 h 248002"/>
                <a:gd name="connsiteX8" fmla="*/ 257908 w 791308"/>
                <a:gd name="connsiteY8" fmla="*/ 60433 h 248002"/>
                <a:gd name="connsiteX9" fmla="*/ 293077 w 791308"/>
                <a:gd name="connsiteY9" fmla="*/ 36987 h 248002"/>
                <a:gd name="connsiteX10" fmla="*/ 310662 w 791308"/>
                <a:gd name="connsiteY10" fmla="*/ 31125 h 248002"/>
                <a:gd name="connsiteX11" fmla="*/ 328247 w 791308"/>
                <a:gd name="connsiteY11" fmla="*/ 19402 h 248002"/>
                <a:gd name="connsiteX12" fmla="*/ 386862 w 791308"/>
                <a:gd name="connsiteY12" fmla="*/ 13541 h 248002"/>
                <a:gd name="connsiteX13" fmla="*/ 568570 w 791308"/>
                <a:gd name="connsiteY13" fmla="*/ 13541 h 248002"/>
                <a:gd name="connsiteX14" fmla="*/ 603739 w 791308"/>
                <a:gd name="connsiteY14" fmla="*/ 25264 h 248002"/>
                <a:gd name="connsiteX15" fmla="*/ 674077 w 791308"/>
                <a:gd name="connsiteY15" fmla="*/ 36987 h 248002"/>
                <a:gd name="connsiteX16" fmla="*/ 691662 w 791308"/>
                <a:gd name="connsiteY16" fmla="*/ 42848 h 248002"/>
                <a:gd name="connsiteX17" fmla="*/ 715108 w 791308"/>
                <a:gd name="connsiteY17" fmla="*/ 48710 h 248002"/>
                <a:gd name="connsiteX18" fmla="*/ 750277 w 791308"/>
                <a:gd name="connsiteY18" fmla="*/ 72156 h 248002"/>
                <a:gd name="connsiteX19" fmla="*/ 791308 w 791308"/>
                <a:gd name="connsiteY19" fmla="*/ 89741 h 24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1308" h="248002">
                  <a:moveTo>
                    <a:pt x="0" y="248002"/>
                  </a:moveTo>
                  <a:lnTo>
                    <a:pt x="58616" y="189387"/>
                  </a:lnTo>
                  <a:cubicBezTo>
                    <a:pt x="64478" y="183525"/>
                    <a:pt x="68786" y="175509"/>
                    <a:pt x="76200" y="171802"/>
                  </a:cubicBezTo>
                  <a:cubicBezTo>
                    <a:pt x="115186" y="152310"/>
                    <a:pt x="85053" y="169123"/>
                    <a:pt x="123093" y="142495"/>
                  </a:cubicBezTo>
                  <a:cubicBezTo>
                    <a:pt x="134636" y="134415"/>
                    <a:pt x="146539" y="126864"/>
                    <a:pt x="158262" y="119048"/>
                  </a:cubicBezTo>
                  <a:lnTo>
                    <a:pt x="175847" y="107325"/>
                  </a:lnTo>
                  <a:cubicBezTo>
                    <a:pt x="179755" y="101464"/>
                    <a:pt x="181596" y="93475"/>
                    <a:pt x="187570" y="89741"/>
                  </a:cubicBezTo>
                  <a:cubicBezTo>
                    <a:pt x="198049" y="83192"/>
                    <a:pt x="222739" y="78018"/>
                    <a:pt x="222739" y="78018"/>
                  </a:cubicBezTo>
                  <a:cubicBezTo>
                    <a:pt x="300789" y="25983"/>
                    <a:pt x="185114" y="100875"/>
                    <a:pt x="257908" y="60433"/>
                  </a:cubicBezTo>
                  <a:cubicBezTo>
                    <a:pt x="270224" y="53591"/>
                    <a:pt x="279711" y="41443"/>
                    <a:pt x="293077" y="36987"/>
                  </a:cubicBezTo>
                  <a:cubicBezTo>
                    <a:pt x="298939" y="35033"/>
                    <a:pt x="305136" y="33888"/>
                    <a:pt x="310662" y="31125"/>
                  </a:cubicBezTo>
                  <a:cubicBezTo>
                    <a:pt x="316963" y="27974"/>
                    <a:pt x="321383" y="20986"/>
                    <a:pt x="328247" y="19402"/>
                  </a:cubicBezTo>
                  <a:cubicBezTo>
                    <a:pt x="347380" y="14987"/>
                    <a:pt x="367324" y="15495"/>
                    <a:pt x="386862" y="13541"/>
                  </a:cubicBezTo>
                  <a:cubicBezTo>
                    <a:pt x="453986" y="-8835"/>
                    <a:pt x="419487" y="386"/>
                    <a:pt x="568570" y="13541"/>
                  </a:cubicBezTo>
                  <a:cubicBezTo>
                    <a:pt x="580879" y="14627"/>
                    <a:pt x="591751" y="22267"/>
                    <a:pt x="603739" y="25264"/>
                  </a:cubicBezTo>
                  <a:cubicBezTo>
                    <a:pt x="642467" y="34945"/>
                    <a:pt x="619191" y="30126"/>
                    <a:pt x="674077" y="36987"/>
                  </a:cubicBezTo>
                  <a:cubicBezTo>
                    <a:pt x="679939" y="38941"/>
                    <a:pt x="685721" y="41151"/>
                    <a:pt x="691662" y="42848"/>
                  </a:cubicBezTo>
                  <a:cubicBezTo>
                    <a:pt x="699408" y="45061"/>
                    <a:pt x="707903" y="45107"/>
                    <a:pt x="715108" y="48710"/>
                  </a:cubicBezTo>
                  <a:cubicBezTo>
                    <a:pt x="727710" y="55011"/>
                    <a:pt x="736911" y="67701"/>
                    <a:pt x="750277" y="72156"/>
                  </a:cubicBezTo>
                  <a:cubicBezTo>
                    <a:pt x="788068" y="84753"/>
                    <a:pt x="776710" y="75140"/>
                    <a:pt x="791308" y="89741"/>
                  </a:cubicBezTo>
                </a:path>
              </a:pathLst>
            </a:custGeom>
            <a:noFill/>
            <a:ln w="508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>
                <a:latin typeface="+mj-lt"/>
                <a:cs typeface="Times New Roman" panose="02020603050405020304" pitchFamily="18" charset="0"/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 rot="16200000" flipH="1" flipV="1">
              <a:off x="5503598" y="2479116"/>
              <a:ext cx="44881" cy="407671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endCxn id="107" idx="12"/>
            </p:cNvCxnSpPr>
            <p:nvPr/>
          </p:nvCxnSpPr>
          <p:spPr>
            <a:xfrm rot="16200000" flipH="1" flipV="1">
              <a:off x="4924709" y="2542497"/>
              <a:ext cx="47968" cy="446696"/>
            </a:xfrm>
            <a:prstGeom prst="straightConnector1">
              <a:avLst/>
            </a:prstGeom>
            <a:ln w="50800">
              <a:solidFill>
                <a:srgbClr val="C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rot="16200000" flipV="1">
              <a:off x="5557937" y="1608056"/>
              <a:ext cx="97720" cy="409440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>
              <a:endCxn id="107" idx="18"/>
            </p:cNvCxnSpPr>
            <p:nvPr/>
          </p:nvCxnSpPr>
          <p:spPr>
            <a:xfrm rot="16200000" flipV="1">
              <a:off x="5016730" y="1449877"/>
              <a:ext cx="117255" cy="351824"/>
            </a:xfrm>
            <a:prstGeom prst="straightConnector1">
              <a:avLst/>
            </a:prstGeom>
            <a:ln w="50800">
              <a:solidFill>
                <a:srgbClr val="C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rot="13213496" flipV="1">
              <a:off x="5844547" y="3383101"/>
              <a:ext cx="105111" cy="380652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rot="16200000" flipH="1" flipV="1">
              <a:off x="5317464" y="3657750"/>
              <a:ext cx="180325" cy="337922"/>
            </a:xfrm>
            <a:prstGeom prst="straightConnector1">
              <a:avLst/>
            </a:prstGeom>
            <a:ln w="50800">
              <a:solidFill>
                <a:srgbClr val="C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TextBox 114"/>
          <p:cNvSpPr txBox="1"/>
          <p:nvPr/>
        </p:nvSpPr>
        <p:spPr>
          <a:xfrm>
            <a:off x="2511704" y="5696669"/>
            <a:ext cx="7320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Hannon, M.J. &amp; </a:t>
            </a:r>
            <a:r>
              <a:rPr lang="en-US" sz="1200" dirty="0" smtClean="0">
                <a:latin typeface="+mj-lt"/>
              </a:rPr>
              <a:t>S. </a:t>
            </a:r>
            <a:r>
              <a:rPr lang="en-US" sz="1200" dirty="0">
                <a:latin typeface="+mj-lt"/>
              </a:rPr>
              <a:t>Finsterle. The Effect of Anisotropy on </a:t>
            </a:r>
            <a:r>
              <a:rPr lang="en-US" sz="1200" dirty="0" smtClean="0">
                <a:latin typeface="+mj-lt"/>
              </a:rPr>
              <a:t>Multi-dimensional Pressure-Pulse-Decay Experiments. Transport in </a:t>
            </a:r>
            <a:r>
              <a:rPr lang="en-US" sz="1200" dirty="0">
                <a:latin typeface="+mj-lt"/>
              </a:rPr>
              <a:t>Porous </a:t>
            </a:r>
            <a:r>
              <a:rPr lang="en-US" sz="1200" dirty="0" smtClean="0">
                <a:latin typeface="+mj-lt"/>
              </a:rPr>
              <a:t>Media </a:t>
            </a:r>
            <a:r>
              <a:rPr lang="en-US" sz="1200" dirty="0">
                <a:latin typeface="+mj-lt"/>
              </a:rPr>
              <a:t>(</a:t>
            </a:r>
            <a:r>
              <a:rPr lang="en-US" sz="1200" dirty="0" smtClean="0">
                <a:latin typeface="+mj-lt"/>
              </a:rPr>
              <a:t>2018). 123:545–562.  </a:t>
            </a:r>
            <a:r>
              <a:rPr lang="en-US" sz="1200" dirty="0" smtClean="0">
                <a:latin typeface="+mj-lt"/>
                <a:hlinkClick r:id="rId5"/>
              </a:rPr>
              <a:t>https</a:t>
            </a:r>
            <a:r>
              <a:rPr lang="en-US" sz="1200" dirty="0">
                <a:latin typeface="+mj-lt"/>
                <a:hlinkClick r:id="rId5"/>
              </a:rPr>
              <a:t>://</a:t>
            </a:r>
            <a:r>
              <a:rPr lang="en-US" sz="1200" dirty="0" smtClean="0">
                <a:latin typeface="+mj-lt"/>
                <a:hlinkClick r:id="rId5"/>
              </a:rPr>
              <a:t>doi.org/10.1007/s11242-017-0941-x</a:t>
            </a:r>
            <a:r>
              <a:rPr lang="en-US" sz="1200" dirty="0" smtClean="0">
                <a:latin typeface="+mj-lt"/>
              </a:rPr>
              <a:t> </a:t>
            </a:r>
            <a:endParaRPr lang="en-US" sz="1200" dirty="0"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64702" y="2019859"/>
            <a:ext cx="1379393" cy="1344591"/>
            <a:chOff x="5164702" y="2019859"/>
            <a:chExt cx="1379393" cy="1344591"/>
          </a:xfrm>
        </p:grpSpPr>
        <p:cxnSp>
          <p:nvCxnSpPr>
            <p:cNvPr id="121" name="Curved Connector 120"/>
            <p:cNvCxnSpPr/>
            <p:nvPr/>
          </p:nvCxnSpPr>
          <p:spPr>
            <a:xfrm rot="10800000" flipV="1">
              <a:off x="6037524" y="2789089"/>
              <a:ext cx="506571" cy="189230"/>
            </a:xfrm>
            <a:prstGeom prst="curvedConnector3">
              <a:avLst>
                <a:gd name="adj1" fmla="val 42264"/>
              </a:avLst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urved Connector 121"/>
            <p:cNvCxnSpPr/>
            <p:nvPr/>
          </p:nvCxnSpPr>
          <p:spPr>
            <a:xfrm flipH="1" flipV="1">
              <a:off x="5897612" y="2019859"/>
              <a:ext cx="595730" cy="178380"/>
            </a:xfrm>
            <a:prstGeom prst="curvedConnector3">
              <a:avLst>
                <a:gd name="adj1" fmla="val 42326"/>
              </a:avLst>
            </a:prstGeom>
            <a:ln w="508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urved Connector 122"/>
            <p:cNvCxnSpPr/>
            <p:nvPr/>
          </p:nvCxnSpPr>
          <p:spPr>
            <a:xfrm rot="10800000" flipV="1">
              <a:off x="5474696" y="3203126"/>
              <a:ext cx="524741" cy="161324"/>
            </a:xfrm>
            <a:prstGeom prst="curvedConnector3">
              <a:avLst>
                <a:gd name="adj1" fmla="val 52271"/>
              </a:avLst>
            </a:prstGeom>
            <a:ln w="50800">
              <a:solidFill>
                <a:srgbClr val="0070C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urved Connector 123"/>
            <p:cNvCxnSpPr/>
            <p:nvPr/>
          </p:nvCxnSpPr>
          <p:spPr>
            <a:xfrm flipH="1" flipV="1">
              <a:off x="5164702" y="2158210"/>
              <a:ext cx="549911" cy="186111"/>
            </a:xfrm>
            <a:prstGeom prst="curvedConnector3">
              <a:avLst>
                <a:gd name="adj1" fmla="val 57126"/>
              </a:avLst>
            </a:prstGeom>
            <a:ln w="50800">
              <a:solidFill>
                <a:srgbClr val="0070C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4787138" y="1908826"/>
            <a:ext cx="2439849" cy="1508951"/>
            <a:chOff x="4787138" y="1908826"/>
            <a:chExt cx="2439849" cy="1508951"/>
          </a:xfrm>
        </p:grpSpPr>
        <p:cxnSp>
          <p:nvCxnSpPr>
            <p:cNvPr id="127" name="Straight Arrow Connector 126"/>
            <p:cNvCxnSpPr/>
            <p:nvPr/>
          </p:nvCxnSpPr>
          <p:spPr>
            <a:xfrm flipH="1">
              <a:off x="6329095" y="2485492"/>
              <a:ext cx="624936" cy="90552"/>
            </a:xfrm>
            <a:prstGeom prst="straightConnector1">
              <a:avLst/>
            </a:prstGeom>
            <a:ln w="508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flipH="1" flipV="1">
              <a:off x="6340420" y="1943888"/>
              <a:ext cx="687619" cy="40614"/>
            </a:xfrm>
            <a:prstGeom prst="straightConnector1">
              <a:avLst/>
            </a:prstGeom>
            <a:ln w="508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 flipH="1">
              <a:off x="6624395" y="2978321"/>
              <a:ext cx="602592" cy="200090"/>
            </a:xfrm>
            <a:prstGeom prst="straightConnector1">
              <a:avLst/>
            </a:prstGeom>
            <a:ln w="508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 flipH="1" flipV="1">
              <a:off x="4917910" y="1908826"/>
              <a:ext cx="408558" cy="73902"/>
            </a:xfrm>
            <a:prstGeom prst="straightConnector1">
              <a:avLst/>
            </a:prstGeom>
            <a:ln w="508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 flipH="1">
              <a:off x="4787138" y="2633443"/>
              <a:ext cx="520436" cy="15288"/>
            </a:xfrm>
            <a:prstGeom prst="straightConnector1">
              <a:avLst/>
            </a:prstGeom>
            <a:ln w="508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 flipH="1">
              <a:off x="5109311" y="3234946"/>
              <a:ext cx="404573" cy="182831"/>
            </a:xfrm>
            <a:prstGeom prst="straightConnector1">
              <a:avLst/>
            </a:prstGeom>
            <a:ln w="508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Freeform 102"/>
          <p:cNvSpPr/>
          <p:nvPr/>
        </p:nvSpPr>
        <p:spPr>
          <a:xfrm>
            <a:off x="8580171" y="1883245"/>
            <a:ext cx="209006" cy="831699"/>
          </a:xfrm>
          <a:custGeom>
            <a:avLst/>
            <a:gdLst>
              <a:gd name="connsiteX0" fmla="*/ 0 w 133611"/>
              <a:gd name="connsiteY0" fmla="*/ 0 h 450937"/>
              <a:gd name="connsiteX1" fmla="*/ 33402 w 133611"/>
              <a:gd name="connsiteY1" fmla="*/ 225469 h 450937"/>
              <a:gd name="connsiteX2" fmla="*/ 133611 w 133611"/>
              <a:gd name="connsiteY2" fmla="*/ 450937 h 450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611" h="450937">
                <a:moveTo>
                  <a:pt x="0" y="0"/>
                </a:moveTo>
                <a:cubicBezTo>
                  <a:pt x="5567" y="75156"/>
                  <a:pt x="11134" y="150313"/>
                  <a:pt x="33402" y="225469"/>
                </a:cubicBezTo>
                <a:cubicBezTo>
                  <a:pt x="55671" y="300625"/>
                  <a:pt x="116214" y="411271"/>
                  <a:pt x="133611" y="450937"/>
                </a:cubicBezTo>
              </a:path>
            </a:pathLst>
          </a:cu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+mj-lt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8545709" y="1939023"/>
            <a:ext cx="29367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</a:t>
            </a:r>
            <a:endParaRPr lang="en-US" sz="15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7" name="Freeform 116"/>
          <p:cNvSpPr/>
          <p:nvPr/>
        </p:nvSpPr>
        <p:spPr>
          <a:xfrm>
            <a:off x="8786055" y="2703741"/>
            <a:ext cx="763720" cy="390037"/>
          </a:xfrm>
          <a:custGeom>
            <a:avLst/>
            <a:gdLst>
              <a:gd name="connsiteX0" fmla="*/ 0 w 133611"/>
              <a:gd name="connsiteY0" fmla="*/ 0 h 450937"/>
              <a:gd name="connsiteX1" fmla="*/ 33402 w 133611"/>
              <a:gd name="connsiteY1" fmla="*/ 225469 h 450937"/>
              <a:gd name="connsiteX2" fmla="*/ 133611 w 133611"/>
              <a:gd name="connsiteY2" fmla="*/ 450937 h 450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611" h="450937">
                <a:moveTo>
                  <a:pt x="0" y="0"/>
                </a:moveTo>
                <a:cubicBezTo>
                  <a:pt x="5567" y="75156"/>
                  <a:pt x="11134" y="150313"/>
                  <a:pt x="33402" y="225469"/>
                </a:cubicBezTo>
                <a:cubicBezTo>
                  <a:pt x="55671" y="300625"/>
                  <a:pt x="116214" y="411271"/>
                  <a:pt x="133611" y="450937"/>
                </a:cubicBezTo>
              </a:path>
            </a:pathLst>
          </a:custGeom>
          <a:noFill/>
          <a:ln w="254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+mj-lt"/>
            </a:endParaRPr>
          </a:p>
        </p:txBody>
      </p:sp>
      <p:sp>
        <p:nvSpPr>
          <p:cNvPr id="118" name="Freeform 117"/>
          <p:cNvSpPr/>
          <p:nvPr/>
        </p:nvSpPr>
        <p:spPr>
          <a:xfrm>
            <a:off x="8780949" y="2700654"/>
            <a:ext cx="416604" cy="279644"/>
          </a:xfrm>
          <a:custGeom>
            <a:avLst/>
            <a:gdLst>
              <a:gd name="connsiteX0" fmla="*/ 0 w 133611"/>
              <a:gd name="connsiteY0" fmla="*/ 0 h 450937"/>
              <a:gd name="connsiteX1" fmla="*/ 33402 w 133611"/>
              <a:gd name="connsiteY1" fmla="*/ 225469 h 450937"/>
              <a:gd name="connsiteX2" fmla="*/ 133611 w 133611"/>
              <a:gd name="connsiteY2" fmla="*/ 450937 h 450937"/>
              <a:gd name="connsiteX0" fmla="*/ 0 w 33402"/>
              <a:gd name="connsiteY0" fmla="*/ 0 h 225469"/>
              <a:gd name="connsiteX1" fmla="*/ 33402 w 33402"/>
              <a:gd name="connsiteY1" fmla="*/ 225469 h 225469"/>
              <a:gd name="connsiteX0" fmla="*/ 0 w 34549"/>
              <a:gd name="connsiteY0" fmla="*/ 0 h 233916"/>
              <a:gd name="connsiteX1" fmla="*/ 33402 w 34549"/>
              <a:gd name="connsiteY1" fmla="*/ 225469 h 233916"/>
              <a:gd name="connsiteX2" fmla="*/ 26648 w 34549"/>
              <a:gd name="connsiteY2" fmla="*/ 185007 h 233916"/>
              <a:gd name="connsiteX0" fmla="*/ 0 w 63138"/>
              <a:gd name="connsiteY0" fmla="*/ 0 h 291251"/>
              <a:gd name="connsiteX1" fmla="*/ 62788 w 63138"/>
              <a:gd name="connsiteY1" fmla="*/ 286326 h 291251"/>
              <a:gd name="connsiteX2" fmla="*/ 26648 w 63138"/>
              <a:gd name="connsiteY2" fmla="*/ 185007 h 291251"/>
              <a:gd name="connsiteX0" fmla="*/ 0 w 63173"/>
              <a:gd name="connsiteY0" fmla="*/ 0 h 518453"/>
              <a:gd name="connsiteX1" fmla="*/ 62788 w 63173"/>
              <a:gd name="connsiteY1" fmla="*/ 286326 h 518453"/>
              <a:gd name="connsiteX2" fmla="*/ 27698 w 63173"/>
              <a:gd name="connsiteY2" fmla="*/ 518121 h 518453"/>
              <a:gd name="connsiteX0" fmla="*/ 0 w 28194"/>
              <a:gd name="connsiteY0" fmla="*/ 0 h 518330"/>
              <a:gd name="connsiteX1" fmla="*/ 22907 w 28194"/>
              <a:gd name="connsiteY1" fmla="*/ 193439 h 518330"/>
              <a:gd name="connsiteX2" fmla="*/ 27698 w 28194"/>
              <a:gd name="connsiteY2" fmla="*/ 518121 h 518330"/>
              <a:gd name="connsiteX0" fmla="*/ 0 w 66571"/>
              <a:gd name="connsiteY0" fmla="*/ 0 h 310593"/>
              <a:gd name="connsiteX1" fmla="*/ 22907 w 66571"/>
              <a:gd name="connsiteY1" fmla="*/ 193439 h 310593"/>
              <a:gd name="connsiteX2" fmla="*/ 66529 w 66571"/>
              <a:gd name="connsiteY2" fmla="*/ 309926 h 310593"/>
              <a:gd name="connsiteX0" fmla="*/ 0 w 66572"/>
              <a:gd name="connsiteY0" fmla="*/ 0 h 310568"/>
              <a:gd name="connsiteX1" fmla="*/ 23432 w 66572"/>
              <a:gd name="connsiteY1" fmla="*/ 190235 h 310568"/>
              <a:gd name="connsiteX2" fmla="*/ 66529 w 66572"/>
              <a:gd name="connsiteY2" fmla="*/ 309926 h 310568"/>
              <a:gd name="connsiteX0" fmla="*/ 0 w 66569"/>
              <a:gd name="connsiteY0" fmla="*/ 0 h 310592"/>
              <a:gd name="connsiteX1" fmla="*/ 23432 w 66569"/>
              <a:gd name="connsiteY1" fmla="*/ 190235 h 310592"/>
              <a:gd name="connsiteX2" fmla="*/ 66529 w 66569"/>
              <a:gd name="connsiteY2" fmla="*/ 309926 h 310592"/>
              <a:gd name="connsiteX0" fmla="*/ 0 w 66574"/>
              <a:gd name="connsiteY0" fmla="*/ 0 h 310567"/>
              <a:gd name="connsiteX1" fmla="*/ 23432 w 66574"/>
              <a:gd name="connsiteY1" fmla="*/ 190235 h 310567"/>
              <a:gd name="connsiteX2" fmla="*/ 66529 w 66574"/>
              <a:gd name="connsiteY2" fmla="*/ 309926 h 310567"/>
              <a:gd name="connsiteX0" fmla="*/ 0 w 65524"/>
              <a:gd name="connsiteY0" fmla="*/ 0 h 310567"/>
              <a:gd name="connsiteX1" fmla="*/ 23432 w 65524"/>
              <a:gd name="connsiteY1" fmla="*/ 190235 h 310567"/>
              <a:gd name="connsiteX2" fmla="*/ 65480 w 65524"/>
              <a:gd name="connsiteY2" fmla="*/ 309926 h 310567"/>
              <a:gd name="connsiteX0" fmla="*/ 0 w 71290"/>
              <a:gd name="connsiteY0" fmla="*/ 0 h 323307"/>
              <a:gd name="connsiteX1" fmla="*/ 23432 w 71290"/>
              <a:gd name="connsiteY1" fmla="*/ 190235 h 323307"/>
              <a:gd name="connsiteX2" fmla="*/ 71252 w 71290"/>
              <a:gd name="connsiteY2" fmla="*/ 322738 h 323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290" h="323307">
                <a:moveTo>
                  <a:pt x="0" y="0"/>
                </a:moveTo>
                <a:cubicBezTo>
                  <a:pt x="5567" y="75156"/>
                  <a:pt x="11557" y="136445"/>
                  <a:pt x="23432" y="190235"/>
                </a:cubicBezTo>
                <a:cubicBezTo>
                  <a:pt x="35307" y="244025"/>
                  <a:pt x="72659" y="331168"/>
                  <a:pt x="71252" y="322738"/>
                </a:cubicBezTo>
              </a:path>
            </a:pathLst>
          </a:custGeom>
          <a:noFill/>
          <a:ln w="254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+mj-lt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9229598" y="2682793"/>
            <a:ext cx="29367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en-US" sz="1500" dirty="0">
              <a:latin typeface="+mj-lt"/>
            </a:endParaRPr>
          </a:p>
        </p:txBody>
      </p:sp>
      <p:sp>
        <p:nvSpPr>
          <p:cNvPr id="133" name="Freeform 132"/>
          <p:cNvSpPr/>
          <p:nvPr/>
        </p:nvSpPr>
        <p:spPr>
          <a:xfrm>
            <a:off x="9533758" y="3090890"/>
            <a:ext cx="947059" cy="85011"/>
          </a:xfrm>
          <a:custGeom>
            <a:avLst/>
            <a:gdLst>
              <a:gd name="connsiteX0" fmla="*/ 0 w 605425"/>
              <a:gd name="connsiteY0" fmla="*/ 0 h 58455"/>
              <a:gd name="connsiteX1" fmla="*/ 196241 w 605425"/>
              <a:gd name="connsiteY1" fmla="*/ 37578 h 58455"/>
              <a:gd name="connsiteX2" fmla="*/ 396658 w 605425"/>
              <a:gd name="connsiteY2" fmla="*/ 54280 h 58455"/>
              <a:gd name="connsiteX3" fmla="*/ 605425 w 605425"/>
              <a:gd name="connsiteY3" fmla="*/ 58455 h 58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425" h="58455">
                <a:moveTo>
                  <a:pt x="0" y="0"/>
                </a:moveTo>
                <a:cubicBezTo>
                  <a:pt x="65065" y="14265"/>
                  <a:pt x="130131" y="28531"/>
                  <a:pt x="196241" y="37578"/>
                </a:cubicBezTo>
                <a:cubicBezTo>
                  <a:pt x="262351" y="46625"/>
                  <a:pt x="328461" y="50801"/>
                  <a:pt x="396658" y="54280"/>
                </a:cubicBezTo>
                <a:cubicBezTo>
                  <a:pt x="464855" y="57760"/>
                  <a:pt x="570631" y="57063"/>
                  <a:pt x="605425" y="58455"/>
                </a:cubicBezTo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+mj-lt"/>
            </a:endParaRPr>
          </a:p>
        </p:txBody>
      </p:sp>
      <p:sp>
        <p:nvSpPr>
          <p:cNvPr id="134" name="Freeform 133"/>
          <p:cNvSpPr/>
          <p:nvPr/>
        </p:nvSpPr>
        <p:spPr>
          <a:xfrm>
            <a:off x="9526601" y="3085634"/>
            <a:ext cx="526288" cy="77330"/>
          </a:xfrm>
          <a:custGeom>
            <a:avLst/>
            <a:gdLst>
              <a:gd name="connsiteX0" fmla="*/ 0 w 605425"/>
              <a:gd name="connsiteY0" fmla="*/ 0 h 58455"/>
              <a:gd name="connsiteX1" fmla="*/ 196241 w 605425"/>
              <a:gd name="connsiteY1" fmla="*/ 37578 h 58455"/>
              <a:gd name="connsiteX2" fmla="*/ 396658 w 605425"/>
              <a:gd name="connsiteY2" fmla="*/ 54280 h 58455"/>
              <a:gd name="connsiteX3" fmla="*/ 605425 w 605425"/>
              <a:gd name="connsiteY3" fmla="*/ 58455 h 58455"/>
              <a:gd name="connsiteX0" fmla="*/ 0 w 396658"/>
              <a:gd name="connsiteY0" fmla="*/ 0 h 54280"/>
              <a:gd name="connsiteX1" fmla="*/ 196241 w 396658"/>
              <a:gd name="connsiteY1" fmla="*/ 37578 h 54280"/>
              <a:gd name="connsiteX2" fmla="*/ 396658 w 396658"/>
              <a:gd name="connsiteY2" fmla="*/ 54280 h 54280"/>
              <a:gd name="connsiteX0" fmla="*/ 0 w 196241"/>
              <a:gd name="connsiteY0" fmla="*/ 0 h 37578"/>
              <a:gd name="connsiteX1" fmla="*/ 196241 w 196241"/>
              <a:gd name="connsiteY1" fmla="*/ 37578 h 37578"/>
              <a:gd name="connsiteX0" fmla="*/ 0 w 196241"/>
              <a:gd name="connsiteY0" fmla="*/ 0 h 37578"/>
              <a:gd name="connsiteX1" fmla="*/ 102112 w 196241"/>
              <a:gd name="connsiteY1" fmla="*/ 23108 h 37578"/>
              <a:gd name="connsiteX2" fmla="*/ 196241 w 196241"/>
              <a:gd name="connsiteY2" fmla="*/ 37578 h 37578"/>
              <a:gd name="connsiteX0" fmla="*/ 0 w 196241"/>
              <a:gd name="connsiteY0" fmla="*/ 0 h 37578"/>
              <a:gd name="connsiteX1" fmla="*/ 102112 w 196241"/>
              <a:gd name="connsiteY1" fmla="*/ 24564 h 37578"/>
              <a:gd name="connsiteX2" fmla="*/ 196241 w 196241"/>
              <a:gd name="connsiteY2" fmla="*/ 37578 h 37578"/>
              <a:gd name="connsiteX0" fmla="*/ 0 w 196241"/>
              <a:gd name="connsiteY0" fmla="*/ 0 h 100303"/>
              <a:gd name="connsiteX1" fmla="*/ 169178 w 196241"/>
              <a:gd name="connsiteY1" fmla="*/ 100303 h 100303"/>
              <a:gd name="connsiteX2" fmla="*/ 196241 w 196241"/>
              <a:gd name="connsiteY2" fmla="*/ 37578 h 100303"/>
              <a:gd name="connsiteX0" fmla="*/ 0 w 196241"/>
              <a:gd name="connsiteY0" fmla="*/ 0 h 37578"/>
              <a:gd name="connsiteX1" fmla="*/ 102111 w 196241"/>
              <a:gd name="connsiteY1" fmla="*/ 24564 h 37578"/>
              <a:gd name="connsiteX2" fmla="*/ 196241 w 196241"/>
              <a:gd name="connsiteY2" fmla="*/ 37578 h 37578"/>
              <a:gd name="connsiteX0" fmla="*/ 0 w 196241"/>
              <a:gd name="connsiteY0" fmla="*/ 0 h 37578"/>
              <a:gd name="connsiteX1" fmla="*/ 102111 w 196241"/>
              <a:gd name="connsiteY1" fmla="*/ 24564 h 37578"/>
              <a:gd name="connsiteX2" fmla="*/ 196241 w 196241"/>
              <a:gd name="connsiteY2" fmla="*/ 37578 h 37578"/>
              <a:gd name="connsiteX0" fmla="*/ 0 w 196241"/>
              <a:gd name="connsiteY0" fmla="*/ 0 h 37578"/>
              <a:gd name="connsiteX1" fmla="*/ 102111 w 196241"/>
              <a:gd name="connsiteY1" fmla="*/ 26021 h 37578"/>
              <a:gd name="connsiteX2" fmla="*/ 196241 w 196241"/>
              <a:gd name="connsiteY2" fmla="*/ 37578 h 37578"/>
              <a:gd name="connsiteX0" fmla="*/ 0 w 196241"/>
              <a:gd name="connsiteY0" fmla="*/ 0 h 37578"/>
              <a:gd name="connsiteX1" fmla="*/ 102111 w 196241"/>
              <a:gd name="connsiteY1" fmla="*/ 26021 h 37578"/>
              <a:gd name="connsiteX2" fmla="*/ 196241 w 196241"/>
              <a:gd name="connsiteY2" fmla="*/ 37578 h 37578"/>
              <a:gd name="connsiteX0" fmla="*/ 0 w 196241"/>
              <a:gd name="connsiteY0" fmla="*/ 0 h 37578"/>
              <a:gd name="connsiteX1" fmla="*/ 102111 w 196241"/>
              <a:gd name="connsiteY1" fmla="*/ 26021 h 37578"/>
              <a:gd name="connsiteX2" fmla="*/ 196241 w 196241"/>
              <a:gd name="connsiteY2" fmla="*/ 37578 h 37578"/>
              <a:gd name="connsiteX0" fmla="*/ 0 w 196241"/>
              <a:gd name="connsiteY0" fmla="*/ 0 h 37578"/>
              <a:gd name="connsiteX1" fmla="*/ 102111 w 196241"/>
              <a:gd name="connsiteY1" fmla="*/ 28934 h 37578"/>
              <a:gd name="connsiteX2" fmla="*/ 196241 w 196241"/>
              <a:gd name="connsiteY2" fmla="*/ 37578 h 37578"/>
              <a:gd name="connsiteX0" fmla="*/ 0 w 196241"/>
              <a:gd name="connsiteY0" fmla="*/ 0 h 37578"/>
              <a:gd name="connsiteX1" fmla="*/ 98581 w 196241"/>
              <a:gd name="connsiteY1" fmla="*/ 23108 h 37578"/>
              <a:gd name="connsiteX2" fmla="*/ 196241 w 196241"/>
              <a:gd name="connsiteY2" fmla="*/ 37578 h 37578"/>
              <a:gd name="connsiteX0" fmla="*/ 0 w 196241"/>
              <a:gd name="connsiteY0" fmla="*/ 0 h 37578"/>
              <a:gd name="connsiteX1" fmla="*/ 98581 w 196241"/>
              <a:gd name="connsiteY1" fmla="*/ 23108 h 37578"/>
              <a:gd name="connsiteX2" fmla="*/ 196241 w 196241"/>
              <a:gd name="connsiteY2" fmla="*/ 37578 h 37578"/>
              <a:gd name="connsiteX0" fmla="*/ 0 w 196241"/>
              <a:gd name="connsiteY0" fmla="*/ 0 h 37578"/>
              <a:gd name="connsiteX1" fmla="*/ 98581 w 196241"/>
              <a:gd name="connsiteY1" fmla="*/ 23108 h 37578"/>
              <a:gd name="connsiteX2" fmla="*/ 196241 w 196241"/>
              <a:gd name="connsiteY2" fmla="*/ 37578 h 37578"/>
              <a:gd name="connsiteX0" fmla="*/ 0 w 196241"/>
              <a:gd name="connsiteY0" fmla="*/ 0 h 37578"/>
              <a:gd name="connsiteX1" fmla="*/ 98581 w 196241"/>
              <a:gd name="connsiteY1" fmla="*/ 23108 h 37578"/>
              <a:gd name="connsiteX2" fmla="*/ 196241 w 196241"/>
              <a:gd name="connsiteY2" fmla="*/ 37578 h 37578"/>
              <a:gd name="connsiteX0" fmla="*/ 0 w 195064"/>
              <a:gd name="connsiteY0" fmla="*/ 0 h 37578"/>
              <a:gd name="connsiteX1" fmla="*/ 98581 w 195064"/>
              <a:gd name="connsiteY1" fmla="*/ 23108 h 37578"/>
              <a:gd name="connsiteX2" fmla="*/ 195064 w 195064"/>
              <a:gd name="connsiteY2" fmla="*/ 37578 h 37578"/>
              <a:gd name="connsiteX0" fmla="*/ 0 w 195064"/>
              <a:gd name="connsiteY0" fmla="*/ 0 h 37578"/>
              <a:gd name="connsiteX1" fmla="*/ 98581 w 195064"/>
              <a:gd name="connsiteY1" fmla="*/ 24564 h 37578"/>
              <a:gd name="connsiteX2" fmla="*/ 195064 w 195064"/>
              <a:gd name="connsiteY2" fmla="*/ 37578 h 37578"/>
              <a:gd name="connsiteX0" fmla="*/ 0 w 195064"/>
              <a:gd name="connsiteY0" fmla="*/ 0 h 37578"/>
              <a:gd name="connsiteX1" fmla="*/ 102397 w 195064"/>
              <a:gd name="connsiteY1" fmla="*/ 29288 h 37578"/>
              <a:gd name="connsiteX2" fmla="*/ 195064 w 195064"/>
              <a:gd name="connsiteY2" fmla="*/ 37578 h 37578"/>
              <a:gd name="connsiteX0" fmla="*/ 0 w 202696"/>
              <a:gd name="connsiteY0" fmla="*/ 0 h 42302"/>
              <a:gd name="connsiteX1" fmla="*/ 102397 w 202696"/>
              <a:gd name="connsiteY1" fmla="*/ 29288 h 42302"/>
              <a:gd name="connsiteX2" fmla="*/ 202696 w 202696"/>
              <a:gd name="connsiteY2" fmla="*/ 42302 h 42302"/>
              <a:gd name="connsiteX0" fmla="*/ 0 w 202696"/>
              <a:gd name="connsiteY0" fmla="*/ 0 h 42302"/>
              <a:gd name="connsiteX1" fmla="*/ 101125 w 202696"/>
              <a:gd name="connsiteY1" fmla="*/ 26139 h 42302"/>
              <a:gd name="connsiteX2" fmla="*/ 202696 w 202696"/>
              <a:gd name="connsiteY2" fmla="*/ 42302 h 42302"/>
              <a:gd name="connsiteX0" fmla="*/ 0 w 214027"/>
              <a:gd name="connsiteY0" fmla="*/ 40737 h 67986"/>
              <a:gd name="connsiteX1" fmla="*/ 101125 w 214027"/>
              <a:gd name="connsiteY1" fmla="*/ 66876 h 67986"/>
              <a:gd name="connsiteX2" fmla="*/ 214027 w 214027"/>
              <a:gd name="connsiteY2" fmla="*/ 822 h 67986"/>
              <a:gd name="connsiteX0" fmla="*/ 0 w 211194"/>
              <a:gd name="connsiteY0" fmla="*/ 0 h 37369"/>
              <a:gd name="connsiteX1" fmla="*/ 101125 w 211194"/>
              <a:gd name="connsiteY1" fmla="*/ 26139 h 37369"/>
              <a:gd name="connsiteX2" fmla="*/ 211194 w 211194"/>
              <a:gd name="connsiteY2" fmla="*/ 37369 h 37369"/>
              <a:gd name="connsiteX0" fmla="*/ 0 w 211194"/>
              <a:gd name="connsiteY0" fmla="*/ 0 h 37369"/>
              <a:gd name="connsiteX1" fmla="*/ 101125 w 211194"/>
              <a:gd name="connsiteY1" fmla="*/ 26139 h 37369"/>
              <a:gd name="connsiteX2" fmla="*/ 211194 w 211194"/>
              <a:gd name="connsiteY2" fmla="*/ 37369 h 37369"/>
              <a:gd name="connsiteX0" fmla="*/ 0 w 212610"/>
              <a:gd name="connsiteY0" fmla="*/ 0 h 39013"/>
              <a:gd name="connsiteX1" fmla="*/ 101125 w 212610"/>
              <a:gd name="connsiteY1" fmla="*/ 26139 h 39013"/>
              <a:gd name="connsiteX2" fmla="*/ 212610 w 212610"/>
              <a:gd name="connsiteY2" fmla="*/ 39013 h 39013"/>
              <a:gd name="connsiteX0" fmla="*/ 0 w 212610"/>
              <a:gd name="connsiteY0" fmla="*/ 0 h 39013"/>
              <a:gd name="connsiteX1" fmla="*/ 101125 w 212610"/>
              <a:gd name="connsiteY1" fmla="*/ 26139 h 39013"/>
              <a:gd name="connsiteX2" fmla="*/ 212610 w 212610"/>
              <a:gd name="connsiteY2" fmla="*/ 39013 h 3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610" h="39013">
                <a:moveTo>
                  <a:pt x="0" y="0"/>
                </a:moveTo>
                <a:cubicBezTo>
                  <a:pt x="32860" y="7703"/>
                  <a:pt x="65690" y="19637"/>
                  <a:pt x="101125" y="26139"/>
                </a:cubicBezTo>
                <a:cubicBezTo>
                  <a:pt x="136560" y="32641"/>
                  <a:pt x="146500" y="33254"/>
                  <a:pt x="212610" y="39013"/>
                </a:cubicBezTo>
              </a:path>
            </a:pathLst>
          </a:custGeom>
          <a:noFill/>
          <a:ln w="254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+mj-lt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10012332" y="2804445"/>
            <a:ext cx="29367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sz="1500" dirty="0">
              <a:solidFill>
                <a:srgbClr val="FFC000"/>
              </a:solidFill>
              <a:latin typeface="+mj-lt"/>
            </a:endParaRPr>
          </a:p>
        </p:txBody>
      </p:sp>
      <p:grpSp>
        <p:nvGrpSpPr>
          <p:cNvPr id="138" name="Group 137"/>
          <p:cNvGrpSpPr/>
          <p:nvPr/>
        </p:nvGrpSpPr>
        <p:grpSpPr>
          <a:xfrm>
            <a:off x="8186151" y="1578626"/>
            <a:ext cx="2411219" cy="2090027"/>
            <a:chOff x="6882379" y="1319333"/>
            <a:chExt cx="2411219" cy="2090027"/>
          </a:xfrm>
        </p:grpSpPr>
        <p:sp>
          <p:nvSpPr>
            <p:cNvPr id="140" name="TextBox 139"/>
            <p:cNvSpPr txBox="1"/>
            <p:nvPr/>
          </p:nvSpPr>
          <p:spPr>
            <a:xfrm>
              <a:off x="8399057" y="3086195"/>
              <a:ext cx="86212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+mj-lt"/>
                  <a:cs typeface="Times New Roman" panose="02020603050405020304" pitchFamily="18" charset="0"/>
                </a:rPr>
                <a:t>Time</a:t>
              </a:r>
              <a:endParaRPr lang="en-US" sz="1500" i="1" dirty="0">
                <a:latin typeface="+mj-lt"/>
                <a:cs typeface="Times New Roman" panose="02020603050405020304" pitchFamily="18" charset="0"/>
              </a:endParaRPr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6882379" y="1319333"/>
              <a:ext cx="2411219" cy="1757362"/>
              <a:chOff x="6882379" y="1319333"/>
              <a:chExt cx="2411219" cy="1757362"/>
            </a:xfrm>
          </p:grpSpPr>
          <p:sp>
            <p:nvSpPr>
              <p:cNvPr id="142" name="TextBox 141"/>
              <p:cNvSpPr txBox="1"/>
              <p:nvPr/>
            </p:nvSpPr>
            <p:spPr>
              <a:xfrm rot="16200000">
                <a:off x="6170033" y="2031679"/>
                <a:ext cx="1747857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dirty="0">
                    <a:latin typeface="+mj-lt"/>
                    <a:cs typeface="Times New Roman" panose="02020603050405020304" pitchFamily="18" charset="0"/>
                  </a:rPr>
                  <a:t>Recovery Rate</a:t>
                </a:r>
              </a:p>
            </p:txBody>
          </p:sp>
          <p:grpSp>
            <p:nvGrpSpPr>
              <p:cNvPr id="143" name="Group 142"/>
              <p:cNvGrpSpPr/>
              <p:nvPr/>
            </p:nvGrpSpPr>
            <p:grpSpPr>
              <a:xfrm>
                <a:off x="7259989" y="1457189"/>
                <a:ext cx="2033609" cy="1619506"/>
                <a:chOff x="3688141" y="204548"/>
                <a:chExt cx="978437" cy="699783"/>
              </a:xfrm>
            </p:grpSpPr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3688141" y="904331"/>
                  <a:ext cx="9784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flipV="1">
                  <a:off x="3688141" y="204548"/>
                  <a:ext cx="0" cy="69978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05" name="TextBox 104"/>
          <p:cNvSpPr txBox="1"/>
          <p:nvPr/>
        </p:nvSpPr>
        <p:spPr>
          <a:xfrm>
            <a:off x="1103867" y="2195323"/>
            <a:ext cx="27648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5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Darcy/turbulent fracture flow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1103867" y="2685400"/>
            <a:ext cx="235628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 startAt="2"/>
            </a:pPr>
            <a:r>
              <a:rPr lang="en-US" sz="15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Gas desorption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1107122" y="2968461"/>
            <a:ext cx="197041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>
              <a:buFont typeface="+mj-lt"/>
              <a:buAutoNum type="arabicPeriod" startAt="3"/>
            </a:pPr>
            <a:r>
              <a:rPr lang="en-US" sz="15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Darcy matrix flow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1100293" y="1883855"/>
            <a:ext cx="213866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latin typeface="+mj-lt"/>
                <a:cs typeface="Times New Roman" panose="02020603050405020304" pitchFamily="18" charset="0"/>
              </a:rPr>
              <a:t>Recovery Mechanisms: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846157" y="3616629"/>
            <a:ext cx="3271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j-lt"/>
              </a:rPr>
              <a:t>** Large pressure gradients near fractures due to low permeability</a:t>
            </a:r>
          </a:p>
        </p:txBody>
      </p:sp>
    </p:spTree>
    <p:extLst>
      <p:ext uri="{BB962C8B-B14F-4D97-AF65-F5344CB8AC3E}">
        <p14:creationId xmlns:p14="http://schemas.microsoft.com/office/powerpoint/2010/main" val="340602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Permeability Enhancement at Lower Pore Pressure (Gas Slip or “Klinkenberg” Effects)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599" y="1600201"/>
                <a:ext cx="4803649" cy="4525963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+mj-lt"/>
                          </a:rPr>
                        </m:ctrlPr>
                      </m:sSubPr>
                      <m:e>
                        <m:r>
                          <a:rPr lang="en-US" i="1">
                            <a:latin typeface="+mj-lt"/>
                          </a:rPr>
                          <m:t>𝑘</m:t>
                        </m:r>
                        <m:r>
                          <a:rPr lang="en-US" i="1">
                            <a:latin typeface="+mj-lt"/>
                          </a:rPr>
                          <m:t>= </m:t>
                        </m:r>
                        <m:r>
                          <a:rPr lang="en-US" i="1">
                            <a:latin typeface="+mj-lt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+mj-lt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+mj-lt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+mj-lt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i="1">
                                <a:latin typeface="+mj-lt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+mj-lt"/>
                                <a:ea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i="1">
                                <a:latin typeface="+mj-lt"/>
                                <a:ea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>
                  <a:latin typeface="+mj-lt"/>
                </a:endParaRPr>
              </a:p>
              <a:p>
                <a:pPr marL="731520" lvl="1" indent="-27432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+mj-lt"/>
                          </a:rPr>
                        </m:ctrlPr>
                      </m:sSubPr>
                      <m:e>
                        <m:r>
                          <a:rPr lang="en-US" sz="1900" i="1">
                            <a:latin typeface="+mj-lt"/>
                          </a:rPr>
                          <m:t>𝑘</m:t>
                        </m:r>
                      </m:e>
                      <m:sub>
                        <m:r>
                          <a:rPr lang="en-US" sz="1900" i="1">
                            <a:latin typeface="+mj-lt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1900" dirty="0">
                    <a:latin typeface="+mj-lt"/>
                  </a:rPr>
                  <a:t> – </a:t>
                </a:r>
                <a:r>
                  <a:rPr lang="en-US" sz="1900" dirty="0" smtClean="0">
                    <a:latin typeface="+mj-lt"/>
                  </a:rPr>
                  <a:t>Intrinsic  </a:t>
                </a:r>
                <a:r>
                  <a:rPr lang="en-US" sz="1900" dirty="0">
                    <a:latin typeface="+mj-lt"/>
                  </a:rPr>
                  <a:t>permeab</a:t>
                </a:r>
                <a:r>
                  <a:rPr lang="en-US" sz="1900" dirty="0">
                    <a:latin typeface="+mj-lt"/>
                  </a:rPr>
                  <a:t>ility (m</a:t>
                </a:r>
                <a:r>
                  <a:rPr lang="en-US" sz="1900" baseline="30000" dirty="0">
                    <a:latin typeface="+mj-lt"/>
                  </a:rPr>
                  <a:t>2</a:t>
                </a:r>
                <a:r>
                  <a:rPr lang="en-US" sz="1900" dirty="0" smtClean="0">
                    <a:latin typeface="+mj-lt"/>
                  </a:rPr>
                  <a:t>)</a:t>
                </a:r>
              </a:p>
              <a:p>
                <a:pPr marL="731520" lvl="1" indent="-27432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900" i="1">
                        <a:latin typeface="+mj-lt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900" dirty="0">
                    <a:latin typeface="+mj-lt"/>
                  </a:rPr>
                  <a:t> – Klinkenberg coefficient (Pa</a:t>
                </a:r>
                <a:r>
                  <a:rPr lang="en-US" sz="1900" dirty="0" smtClean="0">
                    <a:latin typeface="+mj-lt"/>
                  </a:rPr>
                  <a:t>)</a:t>
                </a:r>
                <a:endParaRPr lang="en-US" sz="1900" dirty="0" smtClean="0">
                  <a:latin typeface="+mj-lt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j-lt"/>
                  </a:rPr>
                  <a:t>Permeability to gas </a:t>
                </a:r>
                <a:r>
                  <a:rPr lang="en-US" b="1" dirty="0" smtClean="0">
                    <a:solidFill>
                      <a:srgbClr val="FF0000"/>
                    </a:solidFill>
                    <a:latin typeface="+mj-lt"/>
                  </a:rPr>
                  <a:t>increases</a:t>
                </a:r>
                <a:r>
                  <a:rPr lang="en-US" dirty="0" smtClean="0">
                    <a:latin typeface="+mj-lt"/>
                  </a:rPr>
                  <a:t> at lower pore pressure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j-lt"/>
                  </a:rPr>
                  <a:t>Enhanced at </a:t>
                </a:r>
                <a:r>
                  <a:rPr lang="en-US" dirty="0" smtClean="0">
                    <a:latin typeface="+mj-lt"/>
                  </a:rPr>
                  <a:t>smaller </a:t>
                </a:r>
                <a:r>
                  <a:rPr lang="en-US" dirty="0" smtClean="0">
                    <a:latin typeface="+mj-lt"/>
                  </a:rPr>
                  <a:t>pore diameters (i.e., lower </a:t>
                </a:r>
                <a:r>
                  <a:rPr lang="en-US" dirty="0" err="1" smtClean="0">
                    <a:latin typeface="+mj-lt"/>
                  </a:rPr>
                  <a:t>permeabilities</a:t>
                </a:r>
                <a:r>
                  <a:rPr lang="en-US" dirty="0" smtClean="0">
                    <a:latin typeface="+mj-lt"/>
                  </a:rPr>
                  <a:t>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j-lt"/>
                  </a:rPr>
                  <a:t>Could even include sorption processes</a:t>
                </a:r>
                <a:endParaRPr lang="en-US" dirty="0">
                  <a:latin typeface="+mj-lt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599" y="1600201"/>
                <a:ext cx="4803649" cy="4525963"/>
              </a:xfrm>
              <a:blipFill>
                <a:blip r:embed="rId2"/>
                <a:stretch>
                  <a:fillRect l="-1904" r="-2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02284" y="1438275"/>
            <a:ext cx="5587982" cy="452596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>
                <a:latin typeface="+mj-lt"/>
              </a:rPr>
              <a:t>2</a:t>
            </a:fld>
            <a:endParaRPr lang="en-US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2284" y="5964238"/>
            <a:ext cx="558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Klinkenberg, L.J. </a:t>
            </a:r>
            <a:r>
              <a:rPr lang="en-US" sz="1200" dirty="0">
                <a:latin typeface="+mj-lt"/>
              </a:rPr>
              <a:t>The </a:t>
            </a:r>
            <a:r>
              <a:rPr lang="en-US" sz="1200" dirty="0" smtClean="0">
                <a:latin typeface="+mj-lt"/>
              </a:rPr>
              <a:t>Permeability of Porous Media to Liquids and Gases. In </a:t>
            </a:r>
            <a:r>
              <a:rPr lang="en-US" sz="1200" i="1" dirty="0" smtClean="0">
                <a:latin typeface="+mj-lt"/>
              </a:rPr>
              <a:t>Drilling and Production Practice </a:t>
            </a:r>
            <a:r>
              <a:rPr lang="en-US" sz="1200" dirty="0" smtClean="0">
                <a:latin typeface="+mj-lt"/>
              </a:rPr>
              <a:t>(1941), </a:t>
            </a:r>
            <a:r>
              <a:rPr lang="en-US" sz="1200" dirty="0">
                <a:latin typeface="+mj-lt"/>
              </a:rPr>
              <a:t>p</a:t>
            </a:r>
            <a:r>
              <a:rPr lang="en-US" sz="1200" dirty="0" smtClean="0">
                <a:latin typeface="+mj-lt"/>
              </a:rPr>
              <a:t>p. 200-213.  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297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Permeability Reduction at Lower Pore Pressure (Net Effective Stress)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>
                <a:latin typeface="+mj-lt"/>
              </a:rPr>
              <a:t>3</a:t>
            </a:fld>
            <a:endParaRPr lang="en-US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0" y="1600200"/>
                <a:ext cx="4727594" cy="4525963"/>
              </a:xfrm>
            </p:spPr>
            <p:txBody>
              <a:bodyPr>
                <a:normAutofit fontScale="85000" lnSpcReduction="20000"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+mj-lt"/>
                          </a:rPr>
                        </m:ctrlPr>
                      </m:sSubPr>
                      <m:e>
                        <m:r>
                          <a:rPr lang="en-US" i="1">
                            <a:latin typeface="+mj-lt"/>
                          </a:rPr>
                          <m:t>𝑘</m:t>
                        </m:r>
                        <m:r>
                          <a:rPr lang="en-US" i="1">
                            <a:latin typeface="+mj-lt"/>
                          </a:rPr>
                          <m:t>= </m:t>
                        </m:r>
                        <m:r>
                          <a:rPr lang="en-US" i="1">
                            <a:latin typeface="+mj-lt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+mj-lt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+mj-lt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+mj-lt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+mj-lt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+mj-lt"/>
                            <a:ea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n-US" i="1">
                                <a:latin typeface="+mj-lt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+mj-lt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+mj-lt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+mj-lt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i="1">
                                <a:latin typeface="+mj-lt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+mj-lt"/>
                                <a:ea typeface="Cambria Math" panose="02040503050406030204" pitchFamily="18" charset="0"/>
                              </a:rPr>
                              <m:t>𝜒</m:t>
                            </m:r>
                            <m:r>
                              <a:rPr lang="en-US" i="1">
                                <a:latin typeface="+mj-lt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sup>
                    </m:sSup>
                  </m:oMath>
                </a14:m>
                <a:endParaRPr lang="en-US" dirty="0" smtClean="0">
                  <a:latin typeface="+mj-lt"/>
                </a:endParaRPr>
              </a:p>
              <a:p>
                <a:pPr marL="731520" lvl="1" indent="-27432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+mj-lt"/>
                          </a:rPr>
                        </m:ctrlPr>
                      </m:sSubPr>
                      <m:e>
                        <m:r>
                          <a:rPr lang="en-US" sz="2100" i="1">
                            <a:latin typeface="+mj-lt"/>
                          </a:rPr>
                          <m:t>𝑘</m:t>
                        </m:r>
                      </m:e>
                      <m:sub>
                        <m:r>
                          <a:rPr lang="en-US" sz="2100" b="0" i="1" smtClean="0">
                            <a:latin typeface="+mj-lt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100" dirty="0">
                    <a:latin typeface="+mj-lt"/>
                  </a:rPr>
                  <a:t> – </a:t>
                </a:r>
                <a:r>
                  <a:rPr lang="en-US" sz="2100" dirty="0" smtClean="0">
                    <a:latin typeface="+mj-lt"/>
                  </a:rPr>
                  <a:t>Unconfined permeability </a:t>
                </a:r>
                <a:r>
                  <a:rPr lang="en-US" sz="2100" dirty="0">
                    <a:latin typeface="+mj-lt"/>
                  </a:rPr>
                  <a:t>(m</a:t>
                </a:r>
                <a:r>
                  <a:rPr lang="en-US" sz="2100" baseline="30000" dirty="0">
                    <a:latin typeface="+mj-lt"/>
                  </a:rPr>
                  <a:t>2</a:t>
                </a:r>
                <a:r>
                  <a:rPr lang="en-US" sz="2100" dirty="0">
                    <a:latin typeface="+mj-lt"/>
                  </a:rPr>
                  <a:t>)</a:t>
                </a:r>
              </a:p>
              <a:p>
                <a:pPr marL="731520" lvl="1" indent="-27432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100" i="1">
                        <a:latin typeface="+mj-lt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100" dirty="0">
                    <a:latin typeface="+mj-lt"/>
                  </a:rPr>
                  <a:t>– </a:t>
                </a:r>
                <a:r>
                  <a:rPr lang="en-US" sz="2100" dirty="0">
                    <a:latin typeface="+mj-lt"/>
                  </a:rPr>
                  <a:t>Confining-stress decay constant (Pa</a:t>
                </a:r>
                <a:r>
                  <a:rPr lang="en-US" sz="2100" baseline="30000" dirty="0">
                    <a:latin typeface="+mj-lt"/>
                  </a:rPr>
                  <a:t>-1</a:t>
                </a:r>
                <a:r>
                  <a:rPr lang="en-US" sz="2100" dirty="0" smtClean="0">
                    <a:latin typeface="+mj-lt"/>
                  </a:rPr>
                  <a:t>)</a:t>
                </a:r>
              </a:p>
              <a:p>
                <a:pPr marL="731520" lvl="1" indent="-27432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100" i="1">
                        <a:latin typeface="+mj-lt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sz="2100" dirty="0">
                    <a:latin typeface="+mj-lt"/>
                  </a:rPr>
                  <a:t> – Net confining stress deviation factor (-)</a:t>
                </a:r>
                <a:endParaRPr lang="en-US" sz="2100" dirty="0">
                  <a:latin typeface="+mj-lt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j-lt"/>
                  </a:rPr>
                  <a:t>Permeability </a:t>
                </a:r>
                <a:r>
                  <a:rPr lang="en-US" dirty="0" smtClean="0">
                    <a:latin typeface="+mj-lt"/>
                  </a:rPr>
                  <a:t>to gas </a:t>
                </a:r>
                <a:r>
                  <a:rPr lang="en-US" b="1" dirty="0" smtClean="0">
                    <a:solidFill>
                      <a:srgbClr val="FF0000"/>
                    </a:solidFill>
                    <a:latin typeface="+mj-lt"/>
                  </a:rPr>
                  <a:t>decreases</a:t>
                </a:r>
                <a:r>
                  <a:rPr lang="en-US" dirty="0" smtClean="0">
                    <a:latin typeface="+mj-lt"/>
                  </a:rPr>
                  <a:t> at lower pore pressure (higher net effective stress)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j-lt"/>
                  </a:rPr>
                  <a:t>Enhanced with less stiff (compressible) materials (i.e., more clays)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j-lt"/>
                  </a:rPr>
                  <a:t>Hysteresis</a:t>
                </a:r>
              </a:p>
            </p:txBody>
          </p:sp>
        </mc:Choice>
        <mc:Fallback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0" y="1600200"/>
                <a:ext cx="4727594" cy="4525963"/>
              </a:xfrm>
              <a:blipFill>
                <a:blip r:embed="rId2"/>
                <a:stretch>
                  <a:fillRect l="-1675" r="-1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40375" y="1672334"/>
            <a:ext cx="5384800" cy="37530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40375" y="5425379"/>
            <a:ext cx="558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Yang, Y. and A.C. </a:t>
            </a:r>
            <a:r>
              <a:rPr lang="en-US" sz="1200" dirty="0" err="1" smtClean="0">
                <a:latin typeface="+mj-lt"/>
              </a:rPr>
              <a:t>Aplin</a:t>
            </a:r>
            <a:r>
              <a:rPr lang="en-US" sz="1200" dirty="0" smtClean="0">
                <a:latin typeface="+mj-lt"/>
              </a:rPr>
              <a:t>. Permeability and </a:t>
            </a:r>
            <a:r>
              <a:rPr lang="en-US" sz="1200" dirty="0" err="1" smtClean="0">
                <a:latin typeface="+mj-lt"/>
              </a:rPr>
              <a:t>Petrophysical</a:t>
            </a:r>
            <a:r>
              <a:rPr lang="en-US" sz="1200" dirty="0" smtClean="0">
                <a:latin typeface="+mj-lt"/>
              </a:rPr>
              <a:t> Properties of 30 Natural Mudstones. Journal of Geophysical Research (2007), 112:B03206.  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841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9"/>
            <a:ext cx="10058401" cy="10884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Randolph Steady-State Core Analysis Laboratory (</a:t>
            </a:r>
            <a:r>
              <a:rPr lang="en-US" dirty="0" err="1" smtClean="0"/>
              <a:t>RaSSCAL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>
                <a:latin typeface="+mj-lt"/>
              </a:rPr>
              <a:t>4</a:t>
            </a:fld>
            <a:endParaRPr lang="en-US">
              <a:latin typeface="+mj-lt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796048" y="1604388"/>
            <a:ext cx="5490451" cy="4117838"/>
            <a:chOff x="796048" y="2013963"/>
            <a:chExt cx="5490451" cy="41178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A19347B-F03E-4E64-9BE5-FF8508227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96048" y="2013963"/>
              <a:ext cx="5490451" cy="411783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0EDEA86-6569-400D-9102-C1A26E45C41C}"/>
                </a:ext>
              </a:extLst>
            </p:cNvPr>
            <p:cNvSpPr txBox="1"/>
            <p:nvPr/>
          </p:nvSpPr>
          <p:spPr>
            <a:xfrm>
              <a:off x="2097650" y="4511402"/>
              <a:ext cx="1133487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latin typeface="+mj-lt"/>
                </a:rPr>
                <a:t>Core Sample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06553A-8D22-4599-AD26-148095822C3E}"/>
                </a:ext>
              </a:extLst>
            </p:cNvPr>
            <p:cNvSpPr txBox="1"/>
            <p:nvPr/>
          </p:nvSpPr>
          <p:spPr>
            <a:xfrm>
              <a:off x="1097280" y="2710924"/>
              <a:ext cx="1276214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latin typeface="+mj-lt"/>
                </a:rPr>
                <a:t>Upstream (u)</a:t>
              </a:r>
              <a:endParaRPr lang="en-US" sz="1300" dirty="0"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F659BD-62F6-424F-BCD2-86FBFE896036}"/>
                </a:ext>
              </a:extLst>
            </p:cNvPr>
            <p:cNvSpPr txBox="1"/>
            <p:nvPr/>
          </p:nvSpPr>
          <p:spPr>
            <a:xfrm>
              <a:off x="4284210" y="5269124"/>
              <a:ext cx="1441368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latin typeface="+mj-lt"/>
                </a:rPr>
                <a:t>Downstream (d)</a:t>
              </a:r>
              <a:endParaRPr lang="en-US" sz="1300" dirty="0">
                <a:latin typeface="+mj-lt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A94052A5-F758-4B71-B87C-7289A701F0AE}"/>
              </a:ext>
            </a:extLst>
          </p:cNvPr>
          <p:cNvSpPr txBox="1"/>
          <p:nvPr/>
        </p:nvSpPr>
        <p:spPr>
          <a:xfrm>
            <a:off x="7163465" y="1570380"/>
            <a:ext cx="44862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Quasi steady-state permeability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Modified </a:t>
            </a:r>
            <a:r>
              <a:rPr lang="en-US" dirty="0">
                <a:latin typeface="+mj-lt"/>
              </a:rPr>
              <a:t>for </a:t>
            </a:r>
            <a:r>
              <a:rPr lang="en-US" dirty="0" smtClean="0">
                <a:latin typeface="+mj-lt"/>
              </a:rPr>
              <a:t>high pressure gradients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Faster flow through the sample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More similar to in-situ conditions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Math becomes trickier</a:t>
            </a:r>
            <a:endParaRPr lang="en-US" dirty="0">
              <a:latin typeface="+mj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EBAC863-1BA5-466D-A4FB-0EFEC50BE43F}"/>
              </a:ext>
            </a:extLst>
          </p:cNvPr>
          <p:cNvSpPr txBox="1"/>
          <p:nvPr/>
        </p:nvSpPr>
        <p:spPr>
          <a:xfrm>
            <a:off x="7586287" y="5751837"/>
            <a:ext cx="373661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latin typeface="+mj-lt"/>
              </a:rPr>
              <a:t>u</a:t>
            </a:r>
            <a:endParaRPr lang="en-US" sz="1300" dirty="0"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DB9D328-9054-4351-A0F0-21A522D747E6}"/>
              </a:ext>
            </a:extLst>
          </p:cNvPr>
          <p:cNvSpPr txBox="1"/>
          <p:nvPr/>
        </p:nvSpPr>
        <p:spPr>
          <a:xfrm>
            <a:off x="10513435" y="5748870"/>
            <a:ext cx="340479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latin typeface="+mj-lt"/>
              </a:rPr>
              <a:t>d</a:t>
            </a:r>
            <a:endParaRPr lang="en-US" sz="1300" dirty="0">
              <a:latin typeface="+mj-lt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7641435" y="3409844"/>
            <a:ext cx="3191710" cy="2631414"/>
            <a:chOff x="57150" y="1537458"/>
            <a:chExt cx="3200400" cy="2638578"/>
          </a:xfrm>
        </p:grpSpPr>
        <p:grpSp>
          <p:nvGrpSpPr>
            <p:cNvPr id="66" name="Group 65"/>
            <p:cNvGrpSpPr/>
            <p:nvPr/>
          </p:nvGrpSpPr>
          <p:grpSpPr>
            <a:xfrm>
              <a:off x="57150" y="2256155"/>
              <a:ext cx="3200400" cy="1919881"/>
              <a:chOff x="45861" y="1237376"/>
              <a:chExt cx="3200400" cy="1919881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21" y="1877336"/>
                <a:ext cx="1919881" cy="1279921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50">
                  <a:latin typeface="+mj-lt"/>
                </a:endParaRPr>
              </a:p>
            </p:txBody>
          </p:sp>
          <p:grpSp>
            <p:nvGrpSpPr>
              <p:cNvPr id="73" name="Group 72"/>
              <p:cNvGrpSpPr>
                <a:grpSpLocks noChangeAspect="1"/>
              </p:cNvGrpSpPr>
              <p:nvPr/>
            </p:nvGrpSpPr>
            <p:grpSpPr>
              <a:xfrm>
                <a:off x="45861" y="1237376"/>
                <a:ext cx="3200400" cy="1919881"/>
                <a:chOff x="281740" y="1417637"/>
                <a:chExt cx="2286428" cy="1371600"/>
              </a:xfrm>
            </p:grpSpPr>
            <p:grpSp>
              <p:nvGrpSpPr>
                <p:cNvPr id="74" name="Group 73"/>
                <p:cNvGrpSpPr/>
                <p:nvPr/>
              </p:nvGrpSpPr>
              <p:grpSpPr>
                <a:xfrm>
                  <a:off x="281740" y="1874837"/>
                  <a:ext cx="2286428" cy="914400"/>
                  <a:chOff x="350837" y="1874837"/>
                  <a:chExt cx="2286428" cy="914400"/>
                </a:xfrm>
              </p:grpSpPr>
              <p:sp>
                <p:nvSpPr>
                  <p:cNvPr id="86" name="Rectangle 85"/>
                  <p:cNvSpPr/>
                  <p:nvPr/>
                </p:nvSpPr>
                <p:spPr>
                  <a:xfrm>
                    <a:off x="350837" y="1874837"/>
                    <a:ext cx="457200" cy="9144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50">
                      <a:latin typeface="+mj-lt"/>
                    </a:endParaRPr>
                  </a:p>
                </p:txBody>
              </p:sp>
              <p:sp>
                <p:nvSpPr>
                  <p:cNvPr id="87" name="Rectangle 86"/>
                  <p:cNvSpPr/>
                  <p:nvPr/>
                </p:nvSpPr>
                <p:spPr>
                  <a:xfrm>
                    <a:off x="2180065" y="1874837"/>
                    <a:ext cx="457200" cy="9144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50">
                      <a:latin typeface="+mj-lt"/>
                    </a:endParaRPr>
                  </a:p>
                </p:txBody>
              </p:sp>
            </p:grpSp>
            <p:grpSp>
              <p:nvGrpSpPr>
                <p:cNvPr id="75" name="Group 74"/>
                <p:cNvGrpSpPr/>
                <p:nvPr/>
              </p:nvGrpSpPr>
              <p:grpSpPr>
                <a:xfrm>
                  <a:off x="357940" y="1417637"/>
                  <a:ext cx="304800" cy="457200"/>
                  <a:chOff x="357940" y="1417637"/>
                  <a:chExt cx="304800" cy="457200"/>
                </a:xfrm>
              </p:grpSpPr>
              <p:grpSp>
                <p:nvGrpSpPr>
                  <p:cNvPr id="82" name="Group 81"/>
                  <p:cNvGrpSpPr/>
                  <p:nvPr/>
                </p:nvGrpSpPr>
                <p:grpSpPr>
                  <a:xfrm>
                    <a:off x="357940" y="1417637"/>
                    <a:ext cx="304800" cy="457200"/>
                    <a:chOff x="357940" y="1417637"/>
                    <a:chExt cx="304800" cy="457200"/>
                  </a:xfrm>
                </p:grpSpPr>
                <p:sp>
                  <p:nvSpPr>
                    <p:cNvPr id="84" name="Oval 83"/>
                    <p:cNvSpPr/>
                    <p:nvPr/>
                  </p:nvSpPr>
                  <p:spPr>
                    <a:xfrm>
                      <a:off x="357940" y="1417637"/>
                      <a:ext cx="304800" cy="30480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008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650">
                        <a:latin typeface="+mj-lt"/>
                      </a:endParaRPr>
                    </a:p>
                  </p:txBody>
                </p:sp>
                <p:cxnSp>
                  <p:nvCxnSpPr>
                    <p:cNvPr id="85" name="Straight Connector 84"/>
                    <p:cNvCxnSpPr>
                      <a:stCxn id="84" idx="4"/>
                      <a:endCxn id="86" idx="0"/>
                    </p:cNvCxnSpPr>
                    <p:nvPr/>
                  </p:nvCxnSpPr>
                  <p:spPr>
                    <a:xfrm>
                      <a:off x="510340" y="1722437"/>
                      <a:ext cx="0" cy="152400"/>
                    </a:xfrm>
                    <a:prstGeom prst="line">
                      <a:avLst/>
                    </a:prstGeom>
                    <a:ln w="25400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3" name="Straight Connector 82"/>
                  <p:cNvCxnSpPr>
                    <a:stCxn id="84" idx="7"/>
                  </p:cNvCxnSpPr>
                  <p:nvPr/>
                </p:nvCxnSpPr>
                <p:spPr>
                  <a:xfrm flipH="1">
                    <a:off x="510340" y="1462274"/>
                    <a:ext cx="107763" cy="107763"/>
                  </a:xfrm>
                  <a:prstGeom prst="line">
                    <a:avLst/>
                  </a:prstGeom>
                  <a:ln w="25400">
                    <a:solidFill>
                      <a:srgbClr val="008000"/>
                    </a:solidFill>
                    <a:headEnd type="triangle" w="med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6" name="Group 75"/>
                <p:cNvGrpSpPr/>
                <p:nvPr/>
              </p:nvGrpSpPr>
              <p:grpSpPr>
                <a:xfrm>
                  <a:off x="2187168" y="1417637"/>
                  <a:ext cx="304800" cy="457200"/>
                  <a:chOff x="357940" y="1417637"/>
                  <a:chExt cx="304800" cy="457200"/>
                </a:xfrm>
              </p:grpSpPr>
              <p:grpSp>
                <p:nvGrpSpPr>
                  <p:cNvPr id="78" name="Group 77"/>
                  <p:cNvGrpSpPr/>
                  <p:nvPr/>
                </p:nvGrpSpPr>
                <p:grpSpPr>
                  <a:xfrm>
                    <a:off x="357940" y="1417637"/>
                    <a:ext cx="304800" cy="457200"/>
                    <a:chOff x="357940" y="1417637"/>
                    <a:chExt cx="304800" cy="457200"/>
                  </a:xfrm>
                </p:grpSpPr>
                <p:sp>
                  <p:nvSpPr>
                    <p:cNvPr id="80" name="Oval 79"/>
                    <p:cNvSpPr/>
                    <p:nvPr/>
                  </p:nvSpPr>
                  <p:spPr>
                    <a:xfrm>
                      <a:off x="357940" y="1417637"/>
                      <a:ext cx="304800" cy="30480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650">
                        <a:latin typeface="+mj-lt"/>
                      </a:endParaRPr>
                    </a:p>
                  </p:txBody>
                </p:sp>
                <p:cxnSp>
                  <p:nvCxnSpPr>
                    <p:cNvPr id="81" name="Straight Connector 80"/>
                    <p:cNvCxnSpPr>
                      <a:stCxn id="80" idx="4"/>
                    </p:cNvCxnSpPr>
                    <p:nvPr/>
                  </p:nvCxnSpPr>
                  <p:spPr>
                    <a:xfrm>
                      <a:off x="510340" y="1722437"/>
                      <a:ext cx="0" cy="152400"/>
                    </a:xfrm>
                    <a:prstGeom prst="line">
                      <a:avLst/>
                    </a:prstGeom>
                    <a:ln w="254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9" name="Straight Connector 78"/>
                  <p:cNvCxnSpPr>
                    <a:stCxn id="80" idx="7"/>
                  </p:cNvCxnSpPr>
                  <p:nvPr/>
                </p:nvCxnSpPr>
                <p:spPr>
                  <a:xfrm flipH="1">
                    <a:off x="510340" y="1462274"/>
                    <a:ext cx="107763" cy="107763"/>
                  </a:xfrm>
                  <a:prstGeom prst="line">
                    <a:avLst/>
                  </a:prstGeom>
                  <a:ln w="25400">
                    <a:solidFill>
                      <a:srgbClr val="FF0000"/>
                    </a:solidFill>
                    <a:headEnd type="triangle" w="med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TextBox 76"/>
                <p:cNvSpPr txBox="1"/>
                <p:nvPr/>
              </p:nvSpPr>
              <p:spPr>
                <a:xfrm>
                  <a:off x="1052781" y="2222790"/>
                  <a:ext cx="811990" cy="20945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300" dirty="0">
                      <a:latin typeface="+mj-lt"/>
                    </a:rPr>
                    <a:t>Core Sample</a:t>
                  </a:r>
                </a:p>
              </p:txBody>
            </p:sp>
          </p:grpSp>
        </p:grpSp>
        <p:grpSp>
          <p:nvGrpSpPr>
            <p:cNvPr id="67" name="Group 66"/>
            <p:cNvGrpSpPr>
              <a:grpSpLocks noChangeAspect="1"/>
            </p:cNvGrpSpPr>
            <p:nvPr/>
          </p:nvGrpSpPr>
          <p:grpSpPr>
            <a:xfrm>
              <a:off x="717583" y="1537458"/>
              <a:ext cx="2143229" cy="1344064"/>
              <a:chOff x="281469" y="1295080"/>
              <a:chExt cx="3244724" cy="2034833"/>
            </a:xfrm>
          </p:grpSpPr>
          <p:cxnSp>
            <p:nvCxnSpPr>
              <p:cNvPr id="68" name="Straight Connector 67"/>
              <p:cNvCxnSpPr/>
              <p:nvPr/>
            </p:nvCxnSpPr>
            <p:spPr>
              <a:xfrm>
                <a:off x="799962" y="3096114"/>
                <a:ext cx="1786159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/>
              <p:cNvSpPr txBox="1"/>
              <p:nvPr/>
            </p:nvSpPr>
            <p:spPr>
              <a:xfrm>
                <a:off x="281469" y="1929706"/>
                <a:ext cx="290553" cy="443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i="1" dirty="0">
                    <a:latin typeface="+mj-lt"/>
                  </a:rPr>
                  <a:t>p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495851" y="2886050"/>
                <a:ext cx="1030342" cy="443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i="1" dirty="0">
                    <a:latin typeface="+mj-lt"/>
                  </a:rPr>
                  <a:t>t</a:t>
                </a:r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 flipV="1">
                <a:off x="799962" y="1295080"/>
                <a:ext cx="0" cy="1801034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2" name="TextBox 61"/>
          <p:cNvSpPr txBox="1"/>
          <p:nvPr/>
        </p:nvSpPr>
        <p:spPr>
          <a:xfrm>
            <a:off x="8382163" y="4233489"/>
            <a:ext cx="32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err="1" smtClean="0">
                <a:latin typeface="+mj-lt"/>
              </a:rPr>
              <a:t>p</a:t>
            </a:r>
            <a:r>
              <a:rPr lang="en-US" sz="1000" i="1" baseline="-25000" dirty="0" err="1">
                <a:latin typeface="+mj-lt"/>
              </a:rPr>
              <a:t>d</a:t>
            </a:r>
            <a:endParaRPr lang="en-US" sz="1000" i="1" dirty="0"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645806" y="3638329"/>
            <a:ext cx="365758" cy="756928"/>
            <a:chOff x="8645806" y="3638329"/>
            <a:chExt cx="365758" cy="756928"/>
          </a:xfrm>
        </p:grpSpPr>
        <p:cxnSp>
          <p:nvCxnSpPr>
            <p:cNvPr id="58" name="Straight Connector 57"/>
            <p:cNvCxnSpPr>
              <a:cxnSpLocks/>
            </p:cNvCxnSpPr>
            <p:nvPr/>
          </p:nvCxnSpPr>
          <p:spPr>
            <a:xfrm>
              <a:off x="9011564" y="3638329"/>
              <a:ext cx="0" cy="75692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Freeform 64"/>
            <p:cNvSpPr/>
            <p:nvPr/>
          </p:nvSpPr>
          <p:spPr>
            <a:xfrm flipV="1">
              <a:off x="8645806" y="4196618"/>
              <a:ext cx="363380" cy="182588"/>
            </a:xfrm>
            <a:custGeom>
              <a:avLst/>
              <a:gdLst>
                <a:gd name="connsiteX0" fmla="*/ 0 w 1774209"/>
                <a:gd name="connsiteY0" fmla="*/ 95823 h 887598"/>
                <a:gd name="connsiteX1" fmla="*/ 586854 w 1774209"/>
                <a:gd name="connsiteY1" fmla="*/ 54879 h 887598"/>
                <a:gd name="connsiteX2" fmla="*/ 982639 w 1774209"/>
                <a:gd name="connsiteY2" fmla="*/ 750915 h 887598"/>
                <a:gd name="connsiteX3" fmla="*/ 1774209 w 1774209"/>
                <a:gd name="connsiteY3" fmla="*/ 887393 h 887598"/>
                <a:gd name="connsiteX0" fmla="*/ 0 w 1774209"/>
                <a:gd name="connsiteY0" fmla="*/ 25083 h 816684"/>
                <a:gd name="connsiteX1" fmla="*/ 586854 w 1774209"/>
                <a:gd name="connsiteY1" fmla="*/ 166277 h 816684"/>
                <a:gd name="connsiteX2" fmla="*/ 982639 w 1774209"/>
                <a:gd name="connsiteY2" fmla="*/ 680175 h 816684"/>
                <a:gd name="connsiteX3" fmla="*/ 1774209 w 1774209"/>
                <a:gd name="connsiteY3" fmla="*/ 816653 h 816684"/>
                <a:gd name="connsiteX0" fmla="*/ 0 w 1774209"/>
                <a:gd name="connsiteY0" fmla="*/ 16191 h 807782"/>
                <a:gd name="connsiteX1" fmla="*/ 586854 w 1774209"/>
                <a:gd name="connsiteY1" fmla="*/ 254525 h 807782"/>
                <a:gd name="connsiteX2" fmla="*/ 982639 w 1774209"/>
                <a:gd name="connsiteY2" fmla="*/ 671283 h 807782"/>
                <a:gd name="connsiteX3" fmla="*/ 1774209 w 1774209"/>
                <a:gd name="connsiteY3" fmla="*/ 807761 h 807782"/>
                <a:gd name="connsiteX0" fmla="*/ 0 w 1774209"/>
                <a:gd name="connsiteY0" fmla="*/ 18529 h 810119"/>
                <a:gd name="connsiteX1" fmla="*/ 586854 w 1774209"/>
                <a:gd name="connsiteY1" fmla="*/ 256863 h 810119"/>
                <a:gd name="connsiteX2" fmla="*/ 982639 w 1774209"/>
                <a:gd name="connsiteY2" fmla="*/ 673621 h 810119"/>
                <a:gd name="connsiteX3" fmla="*/ 1774209 w 1774209"/>
                <a:gd name="connsiteY3" fmla="*/ 810099 h 810119"/>
                <a:gd name="connsiteX0" fmla="*/ 0 w 1774209"/>
                <a:gd name="connsiteY0" fmla="*/ 15043 h 830918"/>
                <a:gd name="connsiteX1" fmla="*/ 586854 w 1774209"/>
                <a:gd name="connsiteY1" fmla="*/ 277662 h 830918"/>
                <a:gd name="connsiteX2" fmla="*/ 982639 w 1774209"/>
                <a:gd name="connsiteY2" fmla="*/ 694420 h 830918"/>
                <a:gd name="connsiteX3" fmla="*/ 1774209 w 1774209"/>
                <a:gd name="connsiteY3" fmla="*/ 830898 h 830918"/>
                <a:gd name="connsiteX0" fmla="*/ 0 w 1774209"/>
                <a:gd name="connsiteY0" fmla="*/ 24 h 815899"/>
                <a:gd name="connsiteX1" fmla="*/ 586854 w 1774209"/>
                <a:gd name="connsiteY1" fmla="*/ 262643 h 815899"/>
                <a:gd name="connsiteX2" fmla="*/ 982639 w 1774209"/>
                <a:gd name="connsiteY2" fmla="*/ 679401 h 815899"/>
                <a:gd name="connsiteX3" fmla="*/ 1774209 w 1774209"/>
                <a:gd name="connsiteY3" fmla="*/ 815879 h 815899"/>
                <a:gd name="connsiteX0" fmla="*/ 0 w 1774209"/>
                <a:gd name="connsiteY0" fmla="*/ 28 h 815903"/>
                <a:gd name="connsiteX1" fmla="*/ 586854 w 1774209"/>
                <a:gd name="connsiteY1" fmla="*/ 262647 h 815903"/>
                <a:gd name="connsiteX2" fmla="*/ 982639 w 1774209"/>
                <a:gd name="connsiteY2" fmla="*/ 679405 h 815903"/>
                <a:gd name="connsiteX3" fmla="*/ 1774209 w 1774209"/>
                <a:gd name="connsiteY3" fmla="*/ 815883 h 815903"/>
                <a:gd name="connsiteX0" fmla="*/ 0 w 1774209"/>
                <a:gd name="connsiteY0" fmla="*/ 28 h 815903"/>
                <a:gd name="connsiteX1" fmla="*/ 729635 w 1774209"/>
                <a:gd name="connsiteY1" fmla="*/ 262647 h 815903"/>
                <a:gd name="connsiteX2" fmla="*/ 982639 w 1774209"/>
                <a:gd name="connsiteY2" fmla="*/ 679405 h 815903"/>
                <a:gd name="connsiteX3" fmla="*/ 1774209 w 1774209"/>
                <a:gd name="connsiteY3" fmla="*/ 815883 h 815903"/>
                <a:gd name="connsiteX0" fmla="*/ 0 w 1774209"/>
                <a:gd name="connsiteY0" fmla="*/ 24 h 815899"/>
                <a:gd name="connsiteX1" fmla="*/ 729635 w 1774209"/>
                <a:gd name="connsiteY1" fmla="*/ 262643 h 815899"/>
                <a:gd name="connsiteX2" fmla="*/ 1068307 w 1774209"/>
                <a:gd name="connsiteY2" fmla="*/ 679401 h 815899"/>
                <a:gd name="connsiteX3" fmla="*/ 1774209 w 1774209"/>
                <a:gd name="connsiteY3" fmla="*/ 815879 h 815899"/>
                <a:gd name="connsiteX0" fmla="*/ 0 w 1774209"/>
                <a:gd name="connsiteY0" fmla="*/ 524 h 816422"/>
                <a:gd name="connsiteX1" fmla="*/ 586854 w 1774209"/>
                <a:gd name="connsiteY1" fmla="*/ 111180 h 816422"/>
                <a:gd name="connsiteX2" fmla="*/ 1068307 w 1774209"/>
                <a:gd name="connsiteY2" fmla="*/ 679901 h 816422"/>
                <a:gd name="connsiteX3" fmla="*/ 1774209 w 1774209"/>
                <a:gd name="connsiteY3" fmla="*/ 816379 h 816422"/>
                <a:gd name="connsiteX0" fmla="*/ 0 w 1774209"/>
                <a:gd name="connsiteY0" fmla="*/ -1 h 815897"/>
                <a:gd name="connsiteX1" fmla="*/ 1068307 w 1774209"/>
                <a:gd name="connsiteY1" fmla="*/ 679376 h 815897"/>
                <a:gd name="connsiteX2" fmla="*/ 1774209 w 1774209"/>
                <a:gd name="connsiteY2" fmla="*/ 815854 h 815897"/>
                <a:gd name="connsiteX0" fmla="*/ 0 w 1774209"/>
                <a:gd name="connsiteY0" fmla="*/ -1 h 815865"/>
                <a:gd name="connsiteX1" fmla="*/ 1154014 w 1774209"/>
                <a:gd name="connsiteY1" fmla="*/ 619379 h 815865"/>
                <a:gd name="connsiteX2" fmla="*/ 1774209 w 1774209"/>
                <a:gd name="connsiteY2" fmla="*/ 815854 h 815865"/>
                <a:gd name="connsiteX0" fmla="*/ 0 w 1774209"/>
                <a:gd name="connsiteY0" fmla="*/ -1 h 815860"/>
                <a:gd name="connsiteX1" fmla="*/ 1175439 w 1774209"/>
                <a:gd name="connsiteY1" fmla="*/ 559383 h 815860"/>
                <a:gd name="connsiteX2" fmla="*/ 1774209 w 1774209"/>
                <a:gd name="connsiteY2" fmla="*/ 815854 h 815860"/>
                <a:gd name="connsiteX0" fmla="*/ 0 w 1774209"/>
                <a:gd name="connsiteY0" fmla="*/ -1 h 815865"/>
                <a:gd name="connsiteX1" fmla="*/ 1163890 w 1774209"/>
                <a:gd name="connsiteY1" fmla="*/ 602505 h 815865"/>
                <a:gd name="connsiteX2" fmla="*/ 1774209 w 1774209"/>
                <a:gd name="connsiteY2" fmla="*/ 815854 h 815865"/>
                <a:gd name="connsiteX0" fmla="*/ 0 w 1774209"/>
                <a:gd name="connsiteY0" fmla="*/ -1 h 815860"/>
                <a:gd name="connsiteX1" fmla="*/ 1163890 w 1774209"/>
                <a:gd name="connsiteY1" fmla="*/ 602505 h 815860"/>
                <a:gd name="connsiteX2" fmla="*/ 1774209 w 1774209"/>
                <a:gd name="connsiteY2" fmla="*/ 815854 h 815860"/>
                <a:gd name="connsiteX0" fmla="*/ 0 w 1774209"/>
                <a:gd name="connsiteY0" fmla="*/ -1 h 815860"/>
                <a:gd name="connsiteX1" fmla="*/ 1163890 w 1774209"/>
                <a:gd name="connsiteY1" fmla="*/ 602505 h 815860"/>
                <a:gd name="connsiteX2" fmla="*/ 1774209 w 1774209"/>
                <a:gd name="connsiteY2" fmla="*/ 815854 h 815860"/>
                <a:gd name="connsiteX0" fmla="*/ 0 w 1820412"/>
                <a:gd name="connsiteY0" fmla="*/ -1 h 869762"/>
                <a:gd name="connsiteX1" fmla="*/ 1163890 w 1820412"/>
                <a:gd name="connsiteY1" fmla="*/ 602505 h 869762"/>
                <a:gd name="connsiteX2" fmla="*/ 1820412 w 1820412"/>
                <a:gd name="connsiteY2" fmla="*/ 869758 h 869762"/>
                <a:gd name="connsiteX0" fmla="*/ 0 w 1820412"/>
                <a:gd name="connsiteY0" fmla="*/ -1 h 869757"/>
                <a:gd name="connsiteX1" fmla="*/ 1163890 w 1820412"/>
                <a:gd name="connsiteY1" fmla="*/ 602505 h 869757"/>
                <a:gd name="connsiteX2" fmla="*/ 1820412 w 1820412"/>
                <a:gd name="connsiteY2" fmla="*/ 869758 h 869757"/>
                <a:gd name="connsiteX0" fmla="*/ 0 w 1820412"/>
                <a:gd name="connsiteY0" fmla="*/ -1 h 869757"/>
                <a:gd name="connsiteX1" fmla="*/ 1163890 w 1820412"/>
                <a:gd name="connsiteY1" fmla="*/ 570162 h 869757"/>
                <a:gd name="connsiteX2" fmla="*/ 1820412 w 1820412"/>
                <a:gd name="connsiteY2" fmla="*/ 869758 h 869757"/>
                <a:gd name="connsiteX0" fmla="*/ 0 w 1820412"/>
                <a:gd name="connsiteY0" fmla="*/ -1 h 869757"/>
                <a:gd name="connsiteX1" fmla="*/ 1820412 w 1820412"/>
                <a:gd name="connsiteY1" fmla="*/ 869758 h 869757"/>
                <a:gd name="connsiteX0" fmla="*/ 0 w 1762659"/>
                <a:gd name="connsiteY0" fmla="*/ -1 h 826634"/>
                <a:gd name="connsiteX1" fmla="*/ 1762659 w 1762659"/>
                <a:gd name="connsiteY1" fmla="*/ 826634 h 826634"/>
                <a:gd name="connsiteX0" fmla="*/ 0 w 1762659"/>
                <a:gd name="connsiteY0" fmla="*/ -1 h 826634"/>
                <a:gd name="connsiteX1" fmla="*/ 1762659 w 1762659"/>
                <a:gd name="connsiteY1" fmla="*/ 826634 h 826634"/>
                <a:gd name="connsiteX0" fmla="*/ 0 w 1762659"/>
                <a:gd name="connsiteY0" fmla="*/ -1 h 826634"/>
                <a:gd name="connsiteX1" fmla="*/ 1762659 w 1762659"/>
                <a:gd name="connsiteY1" fmla="*/ 826634 h 82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2659" h="826634">
                  <a:moveTo>
                    <a:pt x="0" y="-1"/>
                  </a:moveTo>
                  <a:cubicBezTo>
                    <a:pt x="587553" y="275544"/>
                    <a:pt x="1117347" y="583426"/>
                    <a:pt x="1762659" y="826634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50" dirty="0">
                <a:latin typeface="+mj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929969" y="3488931"/>
            <a:ext cx="1828795" cy="1903462"/>
            <a:chOff x="7929969" y="3488931"/>
            <a:chExt cx="1828795" cy="1903462"/>
          </a:xfrm>
        </p:grpSpPr>
        <p:cxnSp>
          <p:nvCxnSpPr>
            <p:cNvPr id="55" name="Straight Arrow Connector 54"/>
            <p:cNvCxnSpPr/>
            <p:nvPr/>
          </p:nvCxnSpPr>
          <p:spPr>
            <a:xfrm>
              <a:off x="7929969" y="5392393"/>
              <a:ext cx="34968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8382163" y="3488931"/>
              <a:ext cx="1376601" cy="246221"/>
              <a:chOff x="8382163" y="3488931"/>
              <a:chExt cx="1376601" cy="246221"/>
            </a:xfrm>
          </p:grpSpPr>
          <p:cxnSp>
            <p:nvCxnSpPr>
              <p:cNvPr id="64" name="Straight Connector 63"/>
              <p:cNvCxnSpPr>
                <a:cxnSpLocks/>
              </p:cNvCxnSpPr>
              <p:nvPr/>
            </p:nvCxnSpPr>
            <p:spPr>
              <a:xfrm>
                <a:off x="8645806" y="3638329"/>
                <a:ext cx="1112958" cy="0"/>
              </a:xfrm>
              <a:prstGeom prst="line">
                <a:avLst/>
              </a:prstGeom>
              <a:ln w="127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/>
              <p:cNvSpPr txBox="1"/>
              <p:nvPr/>
            </p:nvSpPr>
            <p:spPr>
              <a:xfrm>
                <a:off x="8382163" y="3488931"/>
                <a:ext cx="32720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i="1" dirty="0" err="1" smtClean="0">
                    <a:latin typeface="+mj-lt"/>
                  </a:rPr>
                  <a:t>p</a:t>
                </a:r>
                <a:r>
                  <a:rPr lang="en-US" sz="1000" i="1" baseline="-25000" dirty="0" err="1">
                    <a:latin typeface="+mj-lt"/>
                  </a:rPr>
                  <a:t>u</a:t>
                </a:r>
                <a:endParaRPr lang="en-US" sz="1000" i="1" dirty="0">
                  <a:latin typeface="+mj-lt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9010586" y="3631657"/>
            <a:ext cx="281895" cy="756928"/>
            <a:chOff x="9010586" y="3631657"/>
            <a:chExt cx="281895" cy="756928"/>
          </a:xfrm>
        </p:grpSpPr>
        <p:cxnSp>
          <p:nvCxnSpPr>
            <p:cNvPr id="59" name="Straight Connector 58"/>
            <p:cNvCxnSpPr>
              <a:cxnSpLocks/>
            </p:cNvCxnSpPr>
            <p:nvPr/>
          </p:nvCxnSpPr>
          <p:spPr>
            <a:xfrm>
              <a:off x="9292481" y="3631657"/>
              <a:ext cx="0" cy="75692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Freeform 71">
              <a:extLst>
                <a:ext uri="{FF2B5EF4-FFF2-40B4-BE49-F238E27FC236}">
                  <a16:creationId xmlns:a16="http://schemas.microsoft.com/office/drawing/2014/main" id="{69214148-13FC-48B0-8D18-2AA6C8B000F6}"/>
                </a:ext>
              </a:extLst>
            </p:cNvPr>
            <p:cNvSpPr/>
            <p:nvPr/>
          </p:nvSpPr>
          <p:spPr>
            <a:xfrm flipV="1">
              <a:off x="9010586" y="4204869"/>
              <a:ext cx="279516" cy="182588"/>
            </a:xfrm>
            <a:custGeom>
              <a:avLst/>
              <a:gdLst>
                <a:gd name="connsiteX0" fmla="*/ 0 w 1774209"/>
                <a:gd name="connsiteY0" fmla="*/ 95823 h 887598"/>
                <a:gd name="connsiteX1" fmla="*/ 586854 w 1774209"/>
                <a:gd name="connsiteY1" fmla="*/ 54879 h 887598"/>
                <a:gd name="connsiteX2" fmla="*/ 982639 w 1774209"/>
                <a:gd name="connsiteY2" fmla="*/ 750915 h 887598"/>
                <a:gd name="connsiteX3" fmla="*/ 1774209 w 1774209"/>
                <a:gd name="connsiteY3" fmla="*/ 887393 h 887598"/>
                <a:gd name="connsiteX0" fmla="*/ 0 w 1774209"/>
                <a:gd name="connsiteY0" fmla="*/ 25083 h 816684"/>
                <a:gd name="connsiteX1" fmla="*/ 586854 w 1774209"/>
                <a:gd name="connsiteY1" fmla="*/ 166277 h 816684"/>
                <a:gd name="connsiteX2" fmla="*/ 982639 w 1774209"/>
                <a:gd name="connsiteY2" fmla="*/ 680175 h 816684"/>
                <a:gd name="connsiteX3" fmla="*/ 1774209 w 1774209"/>
                <a:gd name="connsiteY3" fmla="*/ 816653 h 816684"/>
                <a:gd name="connsiteX0" fmla="*/ 0 w 1774209"/>
                <a:gd name="connsiteY0" fmla="*/ 16191 h 807782"/>
                <a:gd name="connsiteX1" fmla="*/ 586854 w 1774209"/>
                <a:gd name="connsiteY1" fmla="*/ 254525 h 807782"/>
                <a:gd name="connsiteX2" fmla="*/ 982639 w 1774209"/>
                <a:gd name="connsiteY2" fmla="*/ 671283 h 807782"/>
                <a:gd name="connsiteX3" fmla="*/ 1774209 w 1774209"/>
                <a:gd name="connsiteY3" fmla="*/ 807761 h 807782"/>
                <a:gd name="connsiteX0" fmla="*/ 0 w 1774209"/>
                <a:gd name="connsiteY0" fmla="*/ 18529 h 810119"/>
                <a:gd name="connsiteX1" fmla="*/ 586854 w 1774209"/>
                <a:gd name="connsiteY1" fmla="*/ 256863 h 810119"/>
                <a:gd name="connsiteX2" fmla="*/ 982639 w 1774209"/>
                <a:gd name="connsiteY2" fmla="*/ 673621 h 810119"/>
                <a:gd name="connsiteX3" fmla="*/ 1774209 w 1774209"/>
                <a:gd name="connsiteY3" fmla="*/ 810099 h 810119"/>
                <a:gd name="connsiteX0" fmla="*/ 0 w 1774209"/>
                <a:gd name="connsiteY0" fmla="*/ 15043 h 830918"/>
                <a:gd name="connsiteX1" fmla="*/ 586854 w 1774209"/>
                <a:gd name="connsiteY1" fmla="*/ 277662 h 830918"/>
                <a:gd name="connsiteX2" fmla="*/ 982639 w 1774209"/>
                <a:gd name="connsiteY2" fmla="*/ 694420 h 830918"/>
                <a:gd name="connsiteX3" fmla="*/ 1774209 w 1774209"/>
                <a:gd name="connsiteY3" fmla="*/ 830898 h 830918"/>
                <a:gd name="connsiteX0" fmla="*/ 0 w 1774209"/>
                <a:gd name="connsiteY0" fmla="*/ 24 h 815899"/>
                <a:gd name="connsiteX1" fmla="*/ 586854 w 1774209"/>
                <a:gd name="connsiteY1" fmla="*/ 262643 h 815899"/>
                <a:gd name="connsiteX2" fmla="*/ 982639 w 1774209"/>
                <a:gd name="connsiteY2" fmla="*/ 679401 h 815899"/>
                <a:gd name="connsiteX3" fmla="*/ 1774209 w 1774209"/>
                <a:gd name="connsiteY3" fmla="*/ 815879 h 815899"/>
                <a:gd name="connsiteX0" fmla="*/ 0 w 1774209"/>
                <a:gd name="connsiteY0" fmla="*/ 28 h 815903"/>
                <a:gd name="connsiteX1" fmla="*/ 586854 w 1774209"/>
                <a:gd name="connsiteY1" fmla="*/ 262647 h 815903"/>
                <a:gd name="connsiteX2" fmla="*/ 982639 w 1774209"/>
                <a:gd name="connsiteY2" fmla="*/ 679405 h 815903"/>
                <a:gd name="connsiteX3" fmla="*/ 1774209 w 1774209"/>
                <a:gd name="connsiteY3" fmla="*/ 815883 h 815903"/>
                <a:gd name="connsiteX0" fmla="*/ 0 w 1774209"/>
                <a:gd name="connsiteY0" fmla="*/ 28 h 815903"/>
                <a:gd name="connsiteX1" fmla="*/ 729635 w 1774209"/>
                <a:gd name="connsiteY1" fmla="*/ 262647 h 815903"/>
                <a:gd name="connsiteX2" fmla="*/ 982639 w 1774209"/>
                <a:gd name="connsiteY2" fmla="*/ 679405 h 815903"/>
                <a:gd name="connsiteX3" fmla="*/ 1774209 w 1774209"/>
                <a:gd name="connsiteY3" fmla="*/ 815883 h 815903"/>
                <a:gd name="connsiteX0" fmla="*/ 0 w 1774209"/>
                <a:gd name="connsiteY0" fmla="*/ 24 h 815899"/>
                <a:gd name="connsiteX1" fmla="*/ 729635 w 1774209"/>
                <a:gd name="connsiteY1" fmla="*/ 262643 h 815899"/>
                <a:gd name="connsiteX2" fmla="*/ 1068307 w 1774209"/>
                <a:gd name="connsiteY2" fmla="*/ 679401 h 815899"/>
                <a:gd name="connsiteX3" fmla="*/ 1774209 w 1774209"/>
                <a:gd name="connsiteY3" fmla="*/ 815879 h 815899"/>
                <a:gd name="connsiteX0" fmla="*/ 0 w 1774209"/>
                <a:gd name="connsiteY0" fmla="*/ 524 h 816422"/>
                <a:gd name="connsiteX1" fmla="*/ 586854 w 1774209"/>
                <a:gd name="connsiteY1" fmla="*/ 111180 h 816422"/>
                <a:gd name="connsiteX2" fmla="*/ 1068307 w 1774209"/>
                <a:gd name="connsiteY2" fmla="*/ 679901 h 816422"/>
                <a:gd name="connsiteX3" fmla="*/ 1774209 w 1774209"/>
                <a:gd name="connsiteY3" fmla="*/ 816379 h 816422"/>
                <a:gd name="connsiteX0" fmla="*/ 0 w 1774209"/>
                <a:gd name="connsiteY0" fmla="*/ -1 h 815897"/>
                <a:gd name="connsiteX1" fmla="*/ 1068307 w 1774209"/>
                <a:gd name="connsiteY1" fmla="*/ 679376 h 815897"/>
                <a:gd name="connsiteX2" fmla="*/ 1774209 w 1774209"/>
                <a:gd name="connsiteY2" fmla="*/ 815854 h 815897"/>
                <a:gd name="connsiteX0" fmla="*/ 0 w 1774209"/>
                <a:gd name="connsiteY0" fmla="*/ -1 h 815865"/>
                <a:gd name="connsiteX1" fmla="*/ 1154014 w 1774209"/>
                <a:gd name="connsiteY1" fmla="*/ 619379 h 815865"/>
                <a:gd name="connsiteX2" fmla="*/ 1774209 w 1774209"/>
                <a:gd name="connsiteY2" fmla="*/ 815854 h 815865"/>
                <a:gd name="connsiteX0" fmla="*/ 0 w 1774209"/>
                <a:gd name="connsiteY0" fmla="*/ -1 h 815860"/>
                <a:gd name="connsiteX1" fmla="*/ 1175439 w 1774209"/>
                <a:gd name="connsiteY1" fmla="*/ 559383 h 815860"/>
                <a:gd name="connsiteX2" fmla="*/ 1774209 w 1774209"/>
                <a:gd name="connsiteY2" fmla="*/ 815854 h 815860"/>
                <a:gd name="connsiteX0" fmla="*/ 0 w 1774209"/>
                <a:gd name="connsiteY0" fmla="*/ -1 h 815865"/>
                <a:gd name="connsiteX1" fmla="*/ 1163890 w 1774209"/>
                <a:gd name="connsiteY1" fmla="*/ 602505 h 815865"/>
                <a:gd name="connsiteX2" fmla="*/ 1774209 w 1774209"/>
                <a:gd name="connsiteY2" fmla="*/ 815854 h 815865"/>
                <a:gd name="connsiteX0" fmla="*/ 0 w 1774209"/>
                <a:gd name="connsiteY0" fmla="*/ -1 h 815860"/>
                <a:gd name="connsiteX1" fmla="*/ 1163890 w 1774209"/>
                <a:gd name="connsiteY1" fmla="*/ 602505 h 815860"/>
                <a:gd name="connsiteX2" fmla="*/ 1774209 w 1774209"/>
                <a:gd name="connsiteY2" fmla="*/ 815854 h 815860"/>
                <a:gd name="connsiteX0" fmla="*/ 0 w 1774209"/>
                <a:gd name="connsiteY0" fmla="*/ -1 h 815860"/>
                <a:gd name="connsiteX1" fmla="*/ 1163890 w 1774209"/>
                <a:gd name="connsiteY1" fmla="*/ 602505 h 815860"/>
                <a:gd name="connsiteX2" fmla="*/ 1774209 w 1774209"/>
                <a:gd name="connsiteY2" fmla="*/ 815854 h 815860"/>
                <a:gd name="connsiteX0" fmla="*/ 0 w 1820412"/>
                <a:gd name="connsiteY0" fmla="*/ -1 h 869762"/>
                <a:gd name="connsiteX1" fmla="*/ 1163890 w 1820412"/>
                <a:gd name="connsiteY1" fmla="*/ 602505 h 869762"/>
                <a:gd name="connsiteX2" fmla="*/ 1820412 w 1820412"/>
                <a:gd name="connsiteY2" fmla="*/ 869758 h 869762"/>
                <a:gd name="connsiteX0" fmla="*/ 0 w 1820412"/>
                <a:gd name="connsiteY0" fmla="*/ -1 h 869757"/>
                <a:gd name="connsiteX1" fmla="*/ 1163890 w 1820412"/>
                <a:gd name="connsiteY1" fmla="*/ 602505 h 869757"/>
                <a:gd name="connsiteX2" fmla="*/ 1820412 w 1820412"/>
                <a:gd name="connsiteY2" fmla="*/ 869758 h 869757"/>
                <a:gd name="connsiteX0" fmla="*/ 0 w 1820412"/>
                <a:gd name="connsiteY0" fmla="*/ -1 h 869757"/>
                <a:gd name="connsiteX1" fmla="*/ 1163890 w 1820412"/>
                <a:gd name="connsiteY1" fmla="*/ 570162 h 869757"/>
                <a:gd name="connsiteX2" fmla="*/ 1820412 w 1820412"/>
                <a:gd name="connsiteY2" fmla="*/ 869758 h 869757"/>
                <a:gd name="connsiteX0" fmla="*/ 0 w 1820412"/>
                <a:gd name="connsiteY0" fmla="*/ -1 h 869757"/>
                <a:gd name="connsiteX1" fmla="*/ 1820412 w 1820412"/>
                <a:gd name="connsiteY1" fmla="*/ 869758 h 869757"/>
                <a:gd name="connsiteX0" fmla="*/ 0 w 1762659"/>
                <a:gd name="connsiteY0" fmla="*/ -1 h 826634"/>
                <a:gd name="connsiteX1" fmla="*/ 1762659 w 1762659"/>
                <a:gd name="connsiteY1" fmla="*/ 826634 h 826634"/>
                <a:gd name="connsiteX0" fmla="*/ 0 w 1762659"/>
                <a:gd name="connsiteY0" fmla="*/ -1 h 826634"/>
                <a:gd name="connsiteX1" fmla="*/ 1762659 w 1762659"/>
                <a:gd name="connsiteY1" fmla="*/ 826634 h 826634"/>
                <a:gd name="connsiteX0" fmla="*/ 0 w 1762659"/>
                <a:gd name="connsiteY0" fmla="*/ -1 h 826634"/>
                <a:gd name="connsiteX1" fmla="*/ 1762659 w 1762659"/>
                <a:gd name="connsiteY1" fmla="*/ 826634 h 82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2659" h="826634">
                  <a:moveTo>
                    <a:pt x="0" y="-1"/>
                  </a:moveTo>
                  <a:cubicBezTo>
                    <a:pt x="587553" y="275544"/>
                    <a:pt x="1117347" y="583426"/>
                    <a:pt x="1762659" y="826634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50" dirty="0">
                <a:latin typeface="+mj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291080" y="3631657"/>
            <a:ext cx="233420" cy="756928"/>
            <a:chOff x="9291080" y="3631657"/>
            <a:chExt cx="233420" cy="756928"/>
          </a:xfrm>
        </p:grpSpPr>
        <p:cxnSp>
          <p:nvCxnSpPr>
            <p:cNvPr id="60" name="Straight Connector 59"/>
            <p:cNvCxnSpPr>
              <a:cxnSpLocks/>
            </p:cNvCxnSpPr>
            <p:nvPr/>
          </p:nvCxnSpPr>
          <p:spPr>
            <a:xfrm>
              <a:off x="9524500" y="3631657"/>
              <a:ext cx="0" cy="75692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538024C6-A6F2-4583-9A4B-5871FCD39487}"/>
                </a:ext>
              </a:extLst>
            </p:cNvPr>
            <p:cNvSpPr/>
            <p:nvPr/>
          </p:nvSpPr>
          <p:spPr>
            <a:xfrm flipV="1">
              <a:off x="9291080" y="4204869"/>
              <a:ext cx="231039" cy="182588"/>
            </a:xfrm>
            <a:custGeom>
              <a:avLst/>
              <a:gdLst>
                <a:gd name="connsiteX0" fmla="*/ 0 w 1774209"/>
                <a:gd name="connsiteY0" fmla="*/ 95823 h 887598"/>
                <a:gd name="connsiteX1" fmla="*/ 586854 w 1774209"/>
                <a:gd name="connsiteY1" fmla="*/ 54879 h 887598"/>
                <a:gd name="connsiteX2" fmla="*/ 982639 w 1774209"/>
                <a:gd name="connsiteY2" fmla="*/ 750915 h 887598"/>
                <a:gd name="connsiteX3" fmla="*/ 1774209 w 1774209"/>
                <a:gd name="connsiteY3" fmla="*/ 887393 h 887598"/>
                <a:gd name="connsiteX0" fmla="*/ 0 w 1774209"/>
                <a:gd name="connsiteY0" fmla="*/ 25083 h 816684"/>
                <a:gd name="connsiteX1" fmla="*/ 586854 w 1774209"/>
                <a:gd name="connsiteY1" fmla="*/ 166277 h 816684"/>
                <a:gd name="connsiteX2" fmla="*/ 982639 w 1774209"/>
                <a:gd name="connsiteY2" fmla="*/ 680175 h 816684"/>
                <a:gd name="connsiteX3" fmla="*/ 1774209 w 1774209"/>
                <a:gd name="connsiteY3" fmla="*/ 816653 h 816684"/>
                <a:gd name="connsiteX0" fmla="*/ 0 w 1774209"/>
                <a:gd name="connsiteY0" fmla="*/ 16191 h 807782"/>
                <a:gd name="connsiteX1" fmla="*/ 586854 w 1774209"/>
                <a:gd name="connsiteY1" fmla="*/ 254525 h 807782"/>
                <a:gd name="connsiteX2" fmla="*/ 982639 w 1774209"/>
                <a:gd name="connsiteY2" fmla="*/ 671283 h 807782"/>
                <a:gd name="connsiteX3" fmla="*/ 1774209 w 1774209"/>
                <a:gd name="connsiteY3" fmla="*/ 807761 h 807782"/>
                <a:gd name="connsiteX0" fmla="*/ 0 w 1774209"/>
                <a:gd name="connsiteY0" fmla="*/ 18529 h 810119"/>
                <a:gd name="connsiteX1" fmla="*/ 586854 w 1774209"/>
                <a:gd name="connsiteY1" fmla="*/ 256863 h 810119"/>
                <a:gd name="connsiteX2" fmla="*/ 982639 w 1774209"/>
                <a:gd name="connsiteY2" fmla="*/ 673621 h 810119"/>
                <a:gd name="connsiteX3" fmla="*/ 1774209 w 1774209"/>
                <a:gd name="connsiteY3" fmla="*/ 810099 h 810119"/>
                <a:gd name="connsiteX0" fmla="*/ 0 w 1774209"/>
                <a:gd name="connsiteY0" fmla="*/ 15043 h 830918"/>
                <a:gd name="connsiteX1" fmla="*/ 586854 w 1774209"/>
                <a:gd name="connsiteY1" fmla="*/ 277662 h 830918"/>
                <a:gd name="connsiteX2" fmla="*/ 982639 w 1774209"/>
                <a:gd name="connsiteY2" fmla="*/ 694420 h 830918"/>
                <a:gd name="connsiteX3" fmla="*/ 1774209 w 1774209"/>
                <a:gd name="connsiteY3" fmla="*/ 830898 h 830918"/>
                <a:gd name="connsiteX0" fmla="*/ 0 w 1774209"/>
                <a:gd name="connsiteY0" fmla="*/ 24 h 815899"/>
                <a:gd name="connsiteX1" fmla="*/ 586854 w 1774209"/>
                <a:gd name="connsiteY1" fmla="*/ 262643 h 815899"/>
                <a:gd name="connsiteX2" fmla="*/ 982639 w 1774209"/>
                <a:gd name="connsiteY2" fmla="*/ 679401 h 815899"/>
                <a:gd name="connsiteX3" fmla="*/ 1774209 w 1774209"/>
                <a:gd name="connsiteY3" fmla="*/ 815879 h 815899"/>
                <a:gd name="connsiteX0" fmla="*/ 0 w 1774209"/>
                <a:gd name="connsiteY0" fmla="*/ 28 h 815903"/>
                <a:gd name="connsiteX1" fmla="*/ 586854 w 1774209"/>
                <a:gd name="connsiteY1" fmla="*/ 262647 h 815903"/>
                <a:gd name="connsiteX2" fmla="*/ 982639 w 1774209"/>
                <a:gd name="connsiteY2" fmla="*/ 679405 h 815903"/>
                <a:gd name="connsiteX3" fmla="*/ 1774209 w 1774209"/>
                <a:gd name="connsiteY3" fmla="*/ 815883 h 815903"/>
                <a:gd name="connsiteX0" fmla="*/ 0 w 1774209"/>
                <a:gd name="connsiteY0" fmla="*/ 28 h 815903"/>
                <a:gd name="connsiteX1" fmla="*/ 729635 w 1774209"/>
                <a:gd name="connsiteY1" fmla="*/ 262647 h 815903"/>
                <a:gd name="connsiteX2" fmla="*/ 982639 w 1774209"/>
                <a:gd name="connsiteY2" fmla="*/ 679405 h 815903"/>
                <a:gd name="connsiteX3" fmla="*/ 1774209 w 1774209"/>
                <a:gd name="connsiteY3" fmla="*/ 815883 h 815903"/>
                <a:gd name="connsiteX0" fmla="*/ 0 w 1774209"/>
                <a:gd name="connsiteY0" fmla="*/ 24 h 815899"/>
                <a:gd name="connsiteX1" fmla="*/ 729635 w 1774209"/>
                <a:gd name="connsiteY1" fmla="*/ 262643 h 815899"/>
                <a:gd name="connsiteX2" fmla="*/ 1068307 w 1774209"/>
                <a:gd name="connsiteY2" fmla="*/ 679401 h 815899"/>
                <a:gd name="connsiteX3" fmla="*/ 1774209 w 1774209"/>
                <a:gd name="connsiteY3" fmla="*/ 815879 h 815899"/>
                <a:gd name="connsiteX0" fmla="*/ 0 w 1774209"/>
                <a:gd name="connsiteY0" fmla="*/ 524 h 816422"/>
                <a:gd name="connsiteX1" fmla="*/ 586854 w 1774209"/>
                <a:gd name="connsiteY1" fmla="*/ 111180 h 816422"/>
                <a:gd name="connsiteX2" fmla="*/ 1068307 w 1774209"/>
                <a:gd name="connsiteY2" fmla="*/ 679901 h 816422"/>
                <a:gd name="connsiteX3" fmla="*/ 1774209 w 1774209"/>
                <a:gd name="connsiteY3" fmla="*/ 816379 h 816422"/>
                <a:gd name="connsiteX0" fmla="*/ 0 w 1774209"/>
                <a:gd name="connsiteY0" fmla="*/ -1 h 815897"/>
                <a:gd name="connsiteX1" fmla="*/ 1068307 w 1774209"/>
                <a:gd name="connsiteY1" fmla="*/ 679376 h 815897"/>
                <a:gd name="connsiteX2" fmla="*/ 1774209 w 1774209"/>
                <a:gd name="connsiteY2" fmla="*/ 815854 h 815897"/>
                <a:gd name="connsiteX0" fmla="*/ 0 w 1774209"/>
                <a:gd name="connsiteY0" fmla="*/ -1 h 815865"/>
                <a:gd name="connsiteX1" fmla="*/ 1154014 w 1774209"/>
                <a:gd name="connsiteY1" fmla="*/ 619379 h 815865"/>
                <a:gd name="connsiteX2" fmla="*/ 1774209 w 1774209"/>
                <a:gd name="connsiteY2" fmla="*/ 815854 h 815865"/>
                <a:gd name="connsiteX0" fmla="*/ 0 w 1774209"/>
                <a:gd name="connsiteY0" fmla="*/ -1 h 815860"/>
                <a:gd name="connsiteX1" fmla="*/ 1175439 w 1774209"/>
                <a:gd name="connsiteY1" fmla="*/ 559383 h 815860"/>
                <a:gd name="connsiteX2" fmla="*/ 1774209 w 1774209"/>
                <a:gd name="connsiteY2" fmla="*/ 815854 h 815860"/>
                <a:gd name="connsiteX0" fmla="*/ 0 w 1774209"/>
                <a:gd name="connsiteY0" fmla="*/ -1 h 815865"/>
                <a:gd name="connsiteX1" fmla="*/ 1163890 w 1774209"/>
                <a:gd name="connsiteY1" fmla="*/ 602505 h 815865"/>
                <a:gd name="connsiteX2" fmla="*/ 1774209 w 1774209"/>
                <a:gd name="connsiteY2" fmla="*/ 815854 h 815865"/>
                <a:gd name="connsiteX0" fmla="*/ 0 w 1774209"/>
                <a:gd name="connsiteY0" fmla="*/ -1 h 815860"/>
                <a:gd name="connsiteX1" fmla="*/ 1163890 w 1774209"/>
                <a:gd name="connsiteY1" fmla="*/ 602505 h 815860"/>
                <a:gd name="connsiteX2" fmla="*/ 1774209 w 1774209"/>
                <a:gd name="connsiteY2" fmla="*/ 815854 h 815860"/>
                <a:gd name="connsiteX0" fmla="*/ 0 w 1774209"/>
                <a:gd name="connsiteY0" fmla="*/ -1 h 815860"/>
                <a:gd name="connsiteX1" fmla="*/ 1163890 w 1774209"/>
                <a:gd name="connsiteY1" fmla="*/ 602505 h 815860"/>
                <a:gd name="connsiteX2" fmla="*/ 1774209 w 1774209"/>
                <a:gd name="connsiteY2" fmla="*/ 815854 h 815860"/>
                <a:gd name="connsiteX0" fmla="*/ 0 w 1820412"/>
                <a:gd name="connsiteY0" fmla="*/ -1 h 869762"/>
                <a:gd name="connsiteX1" fmla="*/ 1163890 w 1820412"/>
                <a:gd name="connsiteY1" fmla="*/ 602505 h 869762"/>
                <a:gd name="connsiteX2" fmla="*/ 1820412 w 1820412"/>
                <a:gd name="connsiteY2" fmla="*/ 869758 h 869762"/>
                <a:gd name="connsiteX0" fmla="*/ 0 w 1820412"/>
                <a:gd name="connsiteY0" fmla="*/ -1 h 869757"/>
                <a:gd name="connsiteX1" fmla="*/ 1163890 w 1820412"/>
                <a:gd name="connsiteY1" fmla="*/ 602505 h 869757"/>
                <a:gd name="connsiteX2" fmla="*/ 1820412 w 1820412"/>
                <a:gd name="connsiteY2" fmla="*/ 869758 h 869757"/>
                <a:gd name="connsiteX0" fmla="*/ 0 w 1820412"/>
                <a:gd name="connsiteY0" fmla="*/ -1 h 869757"/>
                <a:gd name="connsiteX1" fmla="*/ 1163890 w 1820412"/>
                <a:gd name="connsiteY1" fmla="*/ 570162 h 869757"/>
                <a:gd name="connsiteX2" fmla="*/ 1820412 w 1820412"/>
                <a:gd name="connsiteY2" fmla="*/ 869758 h 869757"/>
                <a:gd name="connsiteX0" fmla="*/ 0 w 1820412"/>
                <a:gd name="connsiteY0" fmla="*/ -1 h 869757"/>
                <a:gd name="connsiteX1" fmla="*/ 1820412 w 1820412"/>
                <a:gd name="connsiteY1" fmla="*/ 869758 h 869757"/>
                <a:gd name="connsiteX0" fmla="*/ 0 w 1762659"/>
                <a:gd name="connsiteY0" fmla="*/ -1 h 826634"/>
                <a:gd name="connsiteX1" fmla="*/ 1762659 w 1762659"/>
                <a:gd name="connsiteY1" fmla="*/ 826634 h 826634"/>
                <a:gd name="connsiteX0" fmla="*/ 0 w 1762659"/>
                <a:gd name="connsiteY0" fmla="*/ -1 h 826634"/>
                <a:gd name="connsiteX1" fmla="*/ 1762659 w 1762659"/>
                <a:gd name="connsiteY1" fmla="*/ 826634 h 826634"/>
                <a:gd name="connsiteX0" fmla="*/ 0 w 1762659"/>
                <a:gd name="connsiteY0" fmla="*/ -1 h 826634"/>
                <a:gd name="connsiteX1" fmla="*/ 1762659 w 1762659"/>
                <a:gd name="connsiteY1" fmla="*/ 826634 h 82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2659" h="826634">
                  <a:moveTo>
                    <a:pt x="0" y="-1"/>
                  </a:moveTo>
                  <a:cubicBezTo>
                    <a:pt x="587553" y="275544"/>
                    <a:pt x="1117347" y="583426"/>
                    <a:pt x="1762659" y="826634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50" dirty="0">
                <a:latin typeface="+mj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526602" y="3638329"/>
            <a:ext cx="231039" cy="756928"/>
            <a:chOff x="9526602" y="3638329"/>
            <a:chExt cx="231039" cy="756928"/>
          </a:xfrm>
        </p:grpSpPr>
        <p:cxnSp>
          <p:nvCxnSpPr>
            <p:cNvPr id="61" name="Straight Connector 60"/>
            <p:cNvCxnSpPr>
              <a:cxnSpLocks/>
            </p:cNvCxnSpPr>
            <p:nvPr/>
          </p:nvCxnSpPr>
          <p:spPr>
            <a:xfrm>
              <a:off x="9756518" y="3638329"/>
              <a:ext cx="0" cy="75692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reeform 71">
              <a:extLst>
                <a:ext uri="{FF2B5EF4-FFF2-40B4-BE49-F238E27FC236}">
                  <a16:creationId xmlns:a16="http://schemas.microsoft.com/office/drawing/2014/main" id="{30DB7571-7D91-42D1-B78A-AF446EC9C4BA}"/>
                </a:ext>
              </a:extLst>
            </p:cNvPr>
            <p:cNvSpPr/>
            <p:nvPr/>
          </p:nvSpPr>
          <p:spPr>
            <a:xfrm flipV="1">
              <a:off x="9526602" y="4207431"/>
              <a:ext cx="231039" cy="182588"/>
            </a:xfrm>
            <a:custGeom>
              <a:avLst/>
              <a:gdLst>
                <a:gd name="connsiteX0" fmla="*/ 0 w 1774209"/>
                <a:gd name="connsiteY0" fmla="*/ 95823 h 887598"/>
                <a:gd name="connsiteX1" fmla="*/ 586854 w 1774209"/>
                <a:gd name="connsiteY1" fmla="*/ 54879 h 887598"/>
                <a:gd name="connsiteX2" fmla="*/ 982639 w 1774209"/>
                <a:gd name="connsiteY2" fmla="*/ 750915 h 887598"/>
                <a:gd name="connsiteX3" fmla="*/ 1774209 w 1774209"/>
                <a:gd name="connsiteY3" fmla="*/ 887393 h 887598"/>
                <a:gd name="connsiteX0" fmla="*/ 0 w 1774209"/>
                <a:gd name="connsiteY0" fmla="*/ 25083 h 816684"/>
                <a:gd name="connsiteX1" fmla="*/ 586854 w 1774209"/>
                <a:gd name="connsiteY1" fmla="*/ 166277 h 816684"/>
                <a:gd name="connsiteX2" fmla="*/ 982639 w 1774209"/>
                <a:gd name="connsiteY2" fmla="*/ 680175 h 816684"/>
                <a:gd name="connsiteX3" fmla="*/ 1774209 w 1774209"/>
                <a:gd name="connsiteY3" fmla="*/ 816653 h 816684"/>
                <a:gd name="connsiteX0" fmla="*/ 0 w 1774209"/>
                <a:gd name="connsiteY0" fmla="*/ 16191 h 807782"/>
                <a:gd name="connsiteX1" fmla="*/ 586854 w 1774209"/>
                <a:gd name="connsiteY1" fmla="*/ 254525 h 807782"/>
                <a:gd name="connsiteX2" fmla="*/ 982639 w 1774209"/>
                <a:gd name="connsiteY2" fmla="*/ 671283 h 807782"/>
                <a:gd name="connsiteX3" fmla="*/ 1774209 w 1774209"/>
                <a:gd name="connsiteY3" fmla="*/ 807761 h 807782"/>
                <a:gd name="connsiteX0" fmla="*/ 0 w 1774209"/>
                <a:gd name="connsiteY0" fmla="*/ 18529 h 810119"/>
                <a:gd name="connsiteX1" fmla="*/ 586854 w 1774209"/>
                <a:gd name="connsiteY1" fmla="*/ 256863 h 810119"/>
                <a:gd name="connsiteX2" fmla="*/ 982639 w 1774209"/>
                <a:gd name="connsiteY2" fmla="*/ 673621 h 810119"/>
                <a:gd name="connsiteX3" fmla="*/ 1774209 w 1774209"/>
                <a:gd name="connsiteY3" fmla="*/ 810099 h 810119"/>
                <a:gd name="connsiteX0" fmla="*/ 0 w 1774209"/>
                <a:gd name="connsiteY0" fmla="*/ 15043 h 830918"/>
                <a:gd name="connsiteX1" fmla="*/ 586854 w 1774209"/>
                <a:gd name="connsiteY1" fmla="*/ 277662 h 830918"/>
                <a:gd name="connsiteX2" fmla="*/ 982639 w 1774209"/>
                <a:gd name="connsiteY2" fmla="*/ 694420 h 830918"/>
                <a:gd name="connsiteX3" fmla="*/ 1774209 w 1774209"/>
                <a:gd name="connsiteY3" fmla="*/ 830898 h 830918"/>
                <a:gd name="connsiteX0" fmla="*/ 0 w 1774209"/>
                <a:gd name="connsiteY0" fmla="*/ 24 h 815899"/>
                <a:gd name="connsiteX1" fmla="*/ 586854 w 1774209"/>
                <a:gd name="connsiteY1" fmla="*/ 262643 h 815899"/>
                <a:gd name="connsiteX2" fmla="*/ 982639 w 1774209"/>
                <a:gd name="connsiteY2" fmla="*/ 679401 h 815899"/>
                <a:gd name="connsiteX3" fmla="*/ 1774209 w 1774209"/>
                <a:gd name="connsiteY3" fmla="*/ 815879 h 815899"/>
                <a:gd name="connsiteX0" fmla="*/ 0 w 1774209"/>
                <a:gd name="connsiteY0" fmla="*/ 28 h 815903"/>
                <a:gd name="connsiteX1" fmla="*/ 586854 w 1774209"/>
                <a:gd name="connsiteY1" fmla="*/ 262647 h 815903"/>
                <a:gd name="connsiteX2" fmla="*/ 982639 w 1774209"/>
                <a:gd name="connsiteY2" fmla="*/ 679405 h 815903"/>
                <a:gd name="connsiteX3" fmla="*/ 1774209 w 1774209"/>
                <a:gd name="connsiteY3" fmla="*/ 815883 h 815903"/>
                <a:gd name="connsiteX0" fmla="*/ 0 w 1774209"/>
                <a:gd name="connsiteY0" fmla="*/ 28 h 815903"/>
                <a:gd name="connsiteX1" fmla="*/ 729635 w 1774209"/>
                <a:gd name="connsiteY1" fmla="*/ 262647 h 815903"/>
                <a:gd name="connsiteX2" fmla="*/ 982639 w 1774209"/>
                <a:gd name="connsiteY2" fmla="*/ 679405 h 815903"/>
                <a:gd name="connsiteX3" fmla="*/ 1774209 w 1774209"/>
                <a:gd name="connsiteY3" fmla="*/ 815883 h 815903"/>
                <a:gd name="connsiteX0" fmla="*/ 0 w 1774209"/>
                <a:gd name="connsiteY0" fmla="*/ 24 h 815899"/>
                <a:gd name="connsiteX1" fmla="*/ 729635 w 1774209"/>
                <a:gd name="connsiteY1" fmla="*/ 262643 h 815899"/>
                <a:gd name="connsiteX2" fmla="*/ 1068307 w 1774209"/>
                <a:gd name="connsiteY2" fmla="*/ 679401 h 815899"/>
                <a:gd name="connsiteX3" fmla="*/ 1774209 w 1774209"/>
                <a:gd name="connsiteY3" fmla="*/ 815879 h 815899"/>
                <a:gd name="connsiteX0" fmla="*/ 0 w 1774209"/>
                <a:gd name="connsiteY0" fmla="*/ 524 h 816422"/>
                <a:gd name="connsiteX1" fmla="*/ 586854 w 1774209"/>
                <a:gd name="connsiteY1" fmla="*/ 111180 h 816422"/>
                <a:gd name="connsiteX2" fmla="*/ 1068307 w 1774209"/>
                <a:gd name="connsiteY2" fmla="*/ 679901 h 816422"/>
                <a:gd name="connsiteX3" fmla="*/ 1774209 w 1774209"/>
                <a:gd name="connsiteY3" fmla="*/ 816379 h 816422"/>
                <a:gd name="connsiteX0" fmla="*/ 0 w 1774209"/>
                <a:gd name="connsiteY0" fmla="*/ -1 h 815897"/>
                <a:gd name="connsiteX1" fmla="*/ 1068307 w 1774209"/>
                <a:gd name="connsiteY1" fmla="*/ 679376 h 815897"/>
                <a:gd name="connsiteX2" fmla="*/ 1774209 w 1774209"/>
                <a:gd name="connsiteY2" fmla="*/ 815854 h 815897"/>
                <a:gd name="connsiteX0" fmla="*/ 0 w 1774209"/>
                <a:gd name="connsiteY0" fmla="*/ -1 h 815865"/>
                <a:gd name="connsiteX1" fmla="*/ 1154014 w 1774209"/>
                <a:gd name="connsiteY1" fmla="*/ 619379 h 815865"/>
                <a:gd name="connsiteX2" fmla="*/ 1774209 w 1774209"/>
                <a:gd name="connsiteY2" fmla="*/ 815854 h 815865"/>
                <a:gd name="connsiteX0" fmla="*/ 0 w 1774209"/>
                <a:gd name="connsiteY0" fmla="*/ -1 h 815860"/>
                <a:gd name="connsiteX1" fmla="*/ 1175439 w 1774209"/>
                <a:gd name="connsiteY1" fmla="*/ 559383 h 815860"/>
                <a:gd name="connsiteX2" fmla="*/ 1774209 w 1774209"/>
                <a:gd name="connsiteY2" fmla="*/ 815854 h 815860"/>
                <a:gd name="connsiteX0" fmla="*/ 0 w 1774209"/>
                <a:gd name="connsiteY0" fmla="*/ -1 h 815865"/>
                <a:gd name="connsiteX1" fmla="*/ 1163890 w 1774209"/>
                <a:gd name="connsiteY1" fmla="*/ 602505 h 815865"/>
                <a:gd name="connsiteX2" fmla="*/ 1774209 w 1774209"/>
                <a:gd name="connsiteY2" fmla="*/ 815854 h 815865"/>
                <a:gd name="connsiteX0" fmla="*/ 0 w 1774209"/>
                <a:gd name="connsiteY0" fmla="*/ -1 h 815860"/>
                <a:gd name="connsiteX1" fmla="*/ 1163890 w 1774209"/>
                <a:gd name="connsiteY1" fmla="*/ 602505 h 815860"/>
                <a:gd name="connsiteX2" fmla="*/ 1774209 w 1774209"/>
                <a:gd name="connsiteY2" fmla="*/ 815854 h 815860"/>
                <a:gd name="connsiteX0" fmla="*/ 0 w 1774209"/>
                <a:gd name="connsiteY0" fmla="*/ -1 h 815860"/>
                <a:gd name="connsiteX1" fmla="*/ 1163890 w 1774209"/>
                <a:gd name="connsiteY1" fmla="*/ 602505 h 815860"/>
                <a:gd name="connsiteX2" fmla="*/ 1774209 w 1774209"/>
                <a:gd name="connsiteY2" fmla="*/ 815854 h 815860"/>
                <a:gd name="connsiteX0" fmla="*/ 0 w 1820412"/>
                <a:gd name="connsiteY0" fmla="*/ -1 h 869762"/>
                <a:gd name="connsiteX1" fmla="*/ 1163890 w 1820412"/>
                <a:gd name="connsiteY1" fmla="*/ 602505 h 869762"/>
                <a:gd name="connsiteX2" fmla="*/ 1820412 w 1820412"/>
                <a:gd name="connsiteY2" fmla="*/ 869758 h 869762"/>
                <a:gd name="connsiteX0" fmla="*/ 0 w 1820412"/>
                <a:gd name="connsiteY0" fmla="*/ -1 h 869757"/>
                <a:gd name="connsiteX1" fmla="*/ 1163890 w 1820412"/>
                <a:gd name="connsiteY1" fmla="*/ 602505 h 869757"/>
                <a:gd name="connsiteX2" fmla="*/ 1820412 w 1820412"/>
                <a:gd name="connsiteY2" fmla="*/ 869758 h 869757"/>
                <a:gd name="connsiteX0" fmla="*/ 0 w 1820412"/>
                <a:gd name="connsiteY0" fmla="*/ -1 h 869757"/>
                <a:gd name="connsiteX1" fmla="*/ 1163890 w 1820412"/>
                <a:gd name="connsiteY1" fmla="*/ 570162 h 869757"/>
                <a:gd name="connsiteX2" fmla="*/ 1820412 w 1820412"/>
                <a:gd name="connsiteY2" fmla="*/ 869758 h 869757"/>
                <a:gd name="connsiteX0" fmla="*/ 0 w 1820412"/>
                <a:gd name="connsiteY0" fmla="*/ -1 h 869757"/>
                <a:gd name="connsiteX1" fmla="*/ 1820412 w 1820412"/>
                <a:gd name="connsiteY1" fmla="*/ 869758 h 869757"/>
                <a:gd name="connsiteX0" fmla="*/ 0 w 1762659"/>
                <a:gd name="connsiteY0" fmla="*/ -1 h 826634"/>
                <a:gd name="connsiteX1" fmla="*/ 1762659 w 1762659"/>
                <a:gd name="connsiteY1" fmla="*/ 826634 h 826634"/>
                <a:gd name="connsiteX0" fmla="*/ 0 w 1762659"/>
                <a:gd name="connsiteY0" fmla="*/ -1 h 826634"/>
                <a:gd name="connsiteX1" fmla="*/ 1762659 w 1762659"/>
                <a:gd name="connsiteY1" fmla="*/ 826634 h 826634"/>
                <a:gd name="connsiteX0" fmla="*/ 0 w 1762659"/>
                <a:gd name="connsiteY0" fmla="*/ -1 h 826634"/>
                <a:gd name="connsiteX1" fmla="*/ 1762659 w 1762659"/>
                <a:gd name="connsiteY1" fmla="*/ 826634 h 82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2659" h="826634">
                  <a:moveTo>
                    <a:pt x="0" y="-1"/>
                  </a:moveTo>
                  <a:cubicBezTo>
                    <a:pt x="587553" y="275544"/>
                    <a:pt x="1117347" y="583426"/>
                    <a:pt x="1762659" y="826634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50" dirty="0">
                <a:latin typeface="+mj-lt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9773824" y="3474463"/>
            <a:ext cx="1080090" cy="722642"/>
            <a:chOff x="3286045" y="1969586"/>
            <a:chExt cx="1080090" cy="722642"/>
          </a:xfrm>
        </p:grpSpPr>
        <p:sp>
          <p:nvSpPr>
            <p:cNvPr id="134" name="Freeform 71">
              <a:extLst>
                <a:ext uri="{FF2B5EF4-FFF2-40B4-BE49-F238E27FC236}">
                  <a16:creationId xmlns:a16="http://schemas.microsoft.com/office/drawing/2014/main" id="{30DB7571-7D91-42D1-B78A-AF446EC9C4B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3286045" y="1969586"/>
              <a:ext cx="914400" cy="722642"/>
            </a:xfrm>
            <a:custGeom>
              <a:avLst/>
              <a:gdLst>
                <a:gd name="connsiteX0" fmla="*/ 0 w 1774209"/>
                <a:gd name="connsiteY0" fmla="*/ 95823 h 887598"/>
                <a:gd name="connsiteX1" fmla="*/ 586854 w 1774209"/>
                <a:gd name="connsiteY1" fmla="*/ 54879 h 887598"/>
                <a:gd name="connsiteX2" fmla="*/ 982639 w 1774209"/>
                <a:gd name="connsiteY2" fmla="*/ 750915 h 887598"/>
                <a:gd name="connsiteX3" fmla="*/ 1774209 w 1774209"/>
                <a:gd name="connsiteY3" fmla="*/ 887393 h 887598"/>
                <a:gd name="connsiteX0" fmla="*/ 0 w 1774209"/>
                <a:gd name="connsiteY0" fmla="*/ 25083 h 816684"/>
                <a:gd name="connsiteX1" fmla="*/ 586854 w 1774209"/>
                <a:gd name="connsiteY1" fmla="*/ 166277 h 816684"/>
                <a:gd name="connsiteX2" fmla="*/ 982639 w 1774209"/>
                <a:gd name="connsiteY2" fmla="*/ 680175 h 816684"/>
                <a:gd name="connsiteX3" fmla="*/ 1774209 w 1774209"/>
                <a:gd name="connsiteY3" fmla="*/ 816653 h 816684"/>
                <a:gd name="connsiteX0" fmla="*/ 0 w 1774209"/>
                <a:gd name="connsiteY0" fmla="*/ 16191 h 807782"/>
                <a:gd name="connsiteX1" fmla="*/ 586854 w 1774209"/>
                <a:gd name="connsiteY1" fmla="*/ 254525 h 807782"/>
                <a:gd name="connsiteX2" fmla="*/ 982639 w 1774209"/>
                <a:gd name="connsiteY2" fmla="*/ 671283 h 807782"/>
                <a:gd name="connsiteX3" fmla="*/ 1774209 w 1774209"/>
                <a:gd name="connsiteY3" fmla="*/ 807761 h 807782"/>
                <a:gd name="connsiteX0" fmla="*/ 0 w 1774209"/>
                <a:gd name="connsiteY0" fmla="*/ 18529 h 810119"/>
                <a:gd name="connsiteX1" fmla="*/ 586854 w 1774209"/>
                <a:gd name="connsiteY1" fmla="*/ 256863 h 810119"/>
                <a:gd name="connsiteX2" fmla="*/ 982639 w 1774209"/>
                <a:gd name="connsiteY2" fmla="*/ 673621 h 810119"/>
                <a:gd name="connsiteX3" fmla="*/ 1774209 w 1774209"/>
                <a:gd name="connsiteY3" fmla="*/ 810099 h 810119"/>
                <a:gd name="connsiteX0" fmla="*/ 0 w 1774209"/>
                <a:gd name="connsiteY0" fmla="*/ 15043 h 830918"/>
                <a:gd name="connsiteX1" fmla="*/ 586854 w 1774209"/>
                <a:gd name="connsiteY1" fmla="*/ 277662 h 830918"/>
                <a:gd name="connsiteX2" fmla="*/ 982639 w 1774209"/>
                <a:gd name="connsiteY2" fmla="*/ 694420 h 830918"/>
                <a:gd name="connsiteX3" fmla="*/ 1774209 w 1774209"/>
                <a:gd name="connsiteY3" fmla="*/ 830898 h 830918"/>
                <a:gd name="connsiteX0" fmla="*/ 0 w 1774209"/>
                <a:gd name="connsiteY0" fmla="*/ 24 h 815899"/>
                <a:gd name="connsiteX1" fmla="*/ 586854 w 1774209"/>
                <a:gd name="connsiteY1" fmla="*/ 262643 h 815899"/>
                <a:gd name="connsiteX2" fmla="*/ 982639 w 1774209"/>
                <a:gd name="connsiteY2" fmla="*/ 679401 h 815899"/>
                <a:gd name="connsiteX3" fmla="*/ 1774209 w 1774209"/>
                <a:gd name="connsiteY3" fmla="*/ 815879 h 815899"/>
                <a:gd name="connsiteX0" fmla="*/ 0 w 1774209"/>
                <a:gd name="connsiteY0" fmla="*/ 28 h 815903"/>
                <a:gd name="connsiteX1" fmla="*/ 586854 w 1774209"/>
                <a:gd name="connsiteY1" fmla="*/ 262647 h 815903"/>
                <a:gd name="connsiteX2" fmla="*/ 982639 w 1774209"/>
                <a:gd name="connsiteY2" fmla="*/ 679405 h 815903"/>
                <a:gd name="connsiteX3" fmla="*/ 1774209 w 1774209"/>
                <a:gd name="connsiteY3" fmla="*/ 815883 h 815903"/>
                <a:gd name="connsiteX0" fmla="*/ 0 w 1774209"/>
                <a:gd name="connsiteY0" fmla="*/ 28 h 815903"/>
                <a:gd name="connsiteX1" fmla="*/ 729635 w 1774209"/>
                <a:gd name="connsiteY1" fmla="*/ 262647 h 815903"/>
                <a:gd name="connsiteX2" fmla="*/ 982639 w 1774209"/>
                <a:gd name="connsiteY2" fmla="*/ 679405 h 815903"/>
                <a:gd name="connsiteX3" fmla="*/ 1774209 w 1774209"/>
                <a:gd name="connsiteY3" fmla="*/ 815883 h 815903"/>
                <a:gd name="connsiteX0" fmla="*/ 0 w 1774209"/>
                <a:gd name="connsiteY0" fmla="*/ 24 h 815899"/>
                <a:gd name="connsiteX1" fmla="*/ 729635 w 1774209"/>
                <a:gd name="connsiteY1" fmla="*/ 262643 h 815899"/>
                <a:gd name="connsiteX2" fmla="*/ 1068307 w 1774209"/>
                <a:gd name="connsiteY2" fmla="*/ 679401 h 815899"/>
                <a:gd name="connsiteX3" fmla="*/ 1774209 w 1774209"/>
                <a:gd name="connsiteY3" fmla="*/ 815879 h 815899"/>
                <a:gd name="connsiteX0" fmla="*/ 0 w 1774209"/>
                <a:gd name="connsiteY0" fmla="*/ 524 h 816422"/>
                <a:gd name="connsiteX1" fmla="*/ 586854 w 1774209"/>
                <a:gd name="connsiteY1" fmla="*/ 111180 h 816422"/>
                <a:gd name="connsiteX2" fmla="*/ 1068307 w 1774209"/>
                <a:gd name="connsiteY2" fmla="*/ 679901 h 816422"/>
                <a:gd name="connsiteX3" fmla="*/ 1774209 w 1774209"/>
                <a:gd name="connsiteY3" fmla="*/ 816379 h 816422"/>
                <a:gd name="connsiteX0" fmla="*/ 0 w 1774209"/>
                <a:gd name="connsiteY0" fmla="*/ -1 h 815897"/>
                <a:gd name="connsiteX1" fmla="*/ 1068307 w 1774209"/>
                <a:gd name="connsiteY1" fmla="*/ 679376 h 815897"/>
                <a:gd name="connsiteX2" fmla="*/ 1774209 w 1774209"/>
                <a:gd name="connsiteY2" fmla="*/ 815854 h 815897"/>
                <a:gd name="connsiteX0" fmla="*/ 0 w 1774209"/>
                <a:gd name="connsiteY0" fmla="*/ -1 h 815865"/>
                <a:gd name="connsiteX1" fmla="*/ 1154014 w 1774209"/>
                <a:gd name="connsiteY1" fmla="*/ 619379 h 815865"/>
                <a:gd name="connsiteX2" fmla="*/ 1774209 w 1774209"/>
                <a:gd name="connsiteY2" fmla="*/ 815854 h 815865"/>
                <a:gd name="connsiteX0" fmla="*/ 0 w 1774209"/>
                <a:gd name="connsiteY0" fmla="*/ -1 h 815860"/>
                <a:gd name="connsiteX1" fmla="*/ 1175439 w 1774209"/>
                <a:gd name="connsiteY1" fmla="*/ 559383 h 815860"/>
                <a:gd name="connsiteX2" fmla="*/ 1774209 w 1774209"/>
                <a:gd name="connsiteY2" fmla="*/ 815854 h 815860"/>
                <a:gd name="connsiteX0" fmla="*/ 0 w 1774209"/>
                <a:gd name="connsiteY0" fmla="*/ -1 h 815865"/>
                <a:gd name="connsiteX1" fmla="*/ 1163890 w 1774209"/>
                <a:gd name="connsiteY1" fmla="*/ 602505 h 815865"/>
                <a:gd name="connsiteX2" fmla="*/ 1774209 w 1774209"/>
                <a:gd name="connsiteY2" fmla="*/ 815854 h 815865"/>
                <a:gd name="connsiteX0" fmla="*/ 0 w 1774209"/>
                <a:gd name="connsiteY0" fmla="*/ -1 h 815860"/>
                <a:gd name="connsiteX1" fmla="*/ 1163890 w 1774209"/>
                <a:gd name="connsiteY1" fmla="*/ 602505 h 815860"/>
                <a:gd name="connsiteX2" fmla="*/ 1774209 w 1774209"/>
                <a:gd name="connsiteY2" fmla="*/ 815854 h 815860"/>
                <a:gd name="connsiteX0" fmla="*/ 0 w 1774209"/>
                <a:gd name="connsiteY0" fmla="*/ -1 h 815860"/>
                <a:gd name="connsiteX1" fmla="*/ 1163890 w 1774209"/>
                <a:gd name="connsiteY1" fmla="*/ 602505 h 815860"/>
                <a:gd name="connsiteX2" fmla="*/ 1774209 w 1774209"/>
                <a:gd name="connsiteY2" fmla="*/ 815854 h 815860"/>
                <a:gd name="connsiteX0" fmla="*/ 0 w 1820412"/>
                <a:gd name="connsiteY0" fmla="*/ -1 h 869762"/>
                <a:gd name="connsiteX1" fmla="*/ 1163890 w 1820412"/>
                <a:gd name="connsiteY1" fmla="*/ 602505 h 869762"/>
                <a:gd name="connsiteX2" fmla="*/ 1820412 w 1820412"/>
                <a:gd name="connsiteY2" fmla="*/ 869758 h 869762"/>
                <a:gd name="connsiteX0" fmla="*/ 0 w 1820412"/>
                <a:gd name="connsiteY0" fmla="*/ -1 h 869757"/>
                <a:gd name="connsiteX1" fmla="*/ 1163890 w 1820412"/>
                <a:gd name="connsiteY1" fmla="*/ 602505 h 869757"/>
                <a:gd name="connsiteX2" fmla="*/ 1820412 w 1820412"/>
                <a:gd name="connsiteY2" fmla="*/ 869758 h 869757"/>
                <a:gd name="connsiteX0" fmla="*/ 0 w 1820412"/>
                <a:gd name="connsiteY0" fmla="*/ -1 h 869757"/>
                <a:gd name="connsiteX1" fmla="*/ 1163890 w 1820412"/>
                <a:gd name="connsiteY1" fmla="*/ 570162 h 869757"/>
                <a:gd name="connsiteX2" fmla="*/ 1820412 w 1820412"/>
                <a:gd name="connsiteY2" fmla="*/ 869758 h 869757"/>
                <a:gd name="connsiteX0" fmla="*/ 0 w 1820412"/>
                <a:gd name="connsiteY0" fmla="*/ -1 h 869757"/>
                <a:gd name="connsiteX1" fmla="*/ 1820412 w 1820412"/>
                <a:gd name="connsiteY1" fmla="*/ 869758 h 869757"/>
                <a:gd name="connsiteX0" fmla="*/ 0 w 1762659"/>
                <a:gd name="connsiteY0" fmla="*/ -1 h 826634"/>
                <a:gd name="connsiteX1" fmla="*/ 1762659 w 1762659"/>
                <a:gd name="connsiteY1" fmla="*/ 826634 h 826634"/>
                <a:gd name="connsiteX0" fmla="*/ 0 w 1762659"/>
                <a:gd name="connsiteY0" fmla="*/ -1 h 826634"/>
                <a:gd name="connsiteX1" fmla="*/ 1762659 w 1762659"/>
                <a:gd name="connsiteY1" fmla="*/ 826634 h 826634"/>
                <a:gd name="connsiteX0" fmla="*/ 0 w 1762659"/>
                <a:gd name="connsiteY0" fmla="*/ -1 h 826634"/>
                <a:gd name="connsiteX1" fmla="*/ 1762659 w 1762659"/>
                <a:gd name="connsiteY1" fmla="*/ 826634 h 826634"/>
                <a:gd name="connsiteX0" fmla="*/ 0 w 1762659"/>
                <a:gd name="connsiteY0" fmla="*/ -1 h 826634"/>
                <a:gd name="connsiteX1" fmla="*/ 1762659 w 1762659"/>
                <a:gd name="connsiteY1" fmla="*/ 826634 h 82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2659" h="826634">
                  <a:moveTo>
                    <a:pt x="0" y="-1"/>
                  </a:moveTo>
                  <a:lnTo>
                    <a:pt x="1762659" y="826634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50" dirty="0">
                <a:latin typeface="+mj-lt"/>
              </a:endParaRPr>
            </a:p>
          </p:txBody>
        </p:sp>
        <p:sp>
          <p:nvSpPr>
            <p:cNvPr id="135" name="Right Triangle 134"/>
            <p:cNvSpPr/>
            <p:nvPr/>
          </p:nvSpPr>
          <p:spPr>
            <a:xfrm flipH="1">
              <a:off x="3566159" y="2183998"/>
              <a:ext cx="370533" cy="293818"/>
            </a:xfrm>
            <a:prstGeom prst="rtTriangle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6" name="Rectangle 135"/>
                <p:cNvSpPr/>
                <p:nvPr/>
              </p:nvSpPr>
              <p:spPr>
                <a:xfrm>
                  <a:off x="3886132" y="2097266"/>
                  <a:ext cx="480003" cy="4429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>
                                <a:solidFill>
                                  <a:srgbClr val="FF0000"/>
                                </a:solidFill>
                                <a:latin typeface="+mj-lt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+mj-lt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1200" i="1">
                                    <a:solidFill>
                                      <a:srgbClr val="FF0000"/>
                                    </a:solidFill>
                                    <a:latin typeface="+mj-lt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solidFill>
                                      <a:srgbClr val="FF0000"/>
                                    </a:solidFill>
                                    <a:latin typeface="+mj-lt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srgbClr val="FF0000"/>
                                    </a:solidFill>
                                    <a:latin typeface="+mj-lt"/>
                                  </a:rPr>
                                  <m:t>𝑑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+mj-lt"/>
                              </a:rPr>
                              <m:t>𝑑𝑡</m:t>
                            </m:r>
                          </m:den>
                        </m:f>
                      </m:oMath>
                    </m:oMathPara>
                  </a14:m>
                  <a:endParaRPr lang="en-US" sz="1200" dirty="0">
                    <a:latin typeface="+mj-lt"/>
                  </a:endParaRPr>
                </a:p>
              </p:txBody>
            </p:sp>
          </mc:Choice>
          <mc:Fallback>
            <p:sp>
              <p:nvSpPr>
                <p:cNvPr id="136" name="Rectangle 1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6132" y="2097266"/>
                  <a:ext cx="480003" cy="442942"/>
                </a:xfrm>
                <a:prstGeom prst="rect">
                  <a:avLst/>
                </a:prstGeom>
                <a:blipFill>
                  <a:blip r:embed="rId4"/>
                  <a:stretch>
                    <a:fillRect b="-13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7" name="TextBox 136"/>
          <p:cNvSpPr txBox="1"/>
          <p:nvPr/>
        </p:nvSpPr>
        <p:spPr>
          <a:xfrm>
            <a:off x="715653" y="5815795"/>
            <a:ext cx="655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Similar to WVU PPAL system.  See </a:t>
            </a:r>
            <a:r>
              <a:rPr lang="en-US" sz="1200" dirty="0" err="1" smtClean="0">
                <a:latin typeface="+mj-lt"/>
              </a:rPr>
              <a:t>Zamirian</a:t>
            </a:r>
            <a:r>
              <a:rPr lang="en-US" sz="1200" dirty="0" smtClean="0">
                <a:latin typeface="+mj-lt"/>
              </a:rPr>
              <a:t> et al</a:t>
            </a:r>
            <a:r>
              <a:rPr lang="en-US" sz="1200" dirty="0">
                <a:latin typeface="+mj-lt"/>
              </a:rPr>
              <a:t>. New Steady-State Technique for Measuring Shale Core Plug Permeability. </a:t>
            </a:r>
            <a:r>
              <a:rPr lang="en-US" sz="1200" dirty="0" smtClean="0">
                <a:latin typeface="+mj-lt"/>
              </a:rPr>
              <a:t>From SPE/CSUR </a:t>
            </a:r>
            <a:r>
              <a:rPr lang="en-US" sz="1200" dirty="0">
                <a:latin typeface="+mj-lt"/>
              </a:rPr>
              <a:t>Unconventional Resources Conference </a:t>
            </a:r>
            <a:r>
              <a:rPr lang="en-US" sz="1200" dirty="0">
                <a:latin typeface="+mj-lt"/>
              </a:rPr>
              <a:t>(</a:t>
            </a:r>
            <a:r>
              <a:rPr lang="en-US" sz="1200" dirty="0" smtClean="0">
                <a:latin typeface="+mj-lt"/>
              </a:rPr>
              <a:t>2014), SPE-171613-MS. </a:t>
            </a:r>
            <a:r>
              <a:rPr lang="en-US" sz="1200" dirty="0" smtClean="0">
                <a:latin typeface="+mj-lt"/>
                <a:hlinkClick r:id="rId5"/>
              </a:rPr>
              <a:t>https</a:t>
            </a:r>
            <a:r>
              <a:rPr lang="en-US" sz="1200" dirty="0">
                <a:latin typeface="+mj-lt"/>
                <a:hlinkClick r:id="rId5"/>
              </a:rPr>
              <a:t>://doi.org/10.2118/171613-MS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358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Darcy’s Law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>
                <a:latin typeface="+mj-lt"/>
              </a:rPr>
              <a:t>5</a:t>
            </a:fld>
            <a:endParaRPr lang="en-US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B7999BC-FD92-493F-864B-5D772B008C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12080" y="1280160"/>
                <a:ext cx="653796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Georgia Pro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Georgia Pro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Georgia Pro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Georgia Pro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Georgia Pro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500" i="1" smtClean="0">
                              <a:latin typeface="+mj-lt"/>
                            </a:rPr>
                          </m:ctrlPr>
                        </m:fPr>
                        <m:num>
                          <m:r>
                            <a:rPr lang="en-US" sz="2500" i="1" smtClean="0">
                              <a:latin typeface="+mj-lt"/>
                            </a:rPr>
                            <m:t>𝑄</m:t>
                          </m:r>
                        </m:num>
                        <m:den>
                          <m:r>
                            <a:rPr lang="en-US" sz="2500" i="1" smtClean="0">
                              <a:latin typeface="+mj-lt"/>
                            </a:rPr>
                            <m:t>𝐴</m:t>
                          </m:r>
                        </m:den>
                      </m:f>
                      <m:r>
                        <a:rPr lang="en-US" sz="2500" i="1" smtClean="0">
                          <a:latin typeface="+mj-lt"/>
                        </a:rPr>
                        <m:t>=</m:t>
                      </m:r>
                      <m:f>
                        <m:fPr>
                          <m:ctrlPr>
                            <a:rPr lang="en-US" sz="2500" i="1" smtClean="0">
                              <a:latin typeface="+mj-lt"/>
                            </a:rPr>
                          </m:ctrlPr>
                        </m:fPr>
                        <m:num>
                          <m:r>
                            <a:rPr lang="en-US" sz="2500" i="1" smtClean="0">
                              <a:latin typeface="+mj-lt"/>
                            </a:rPr>
                            <m:t>𝑘</m:t>
                          </m:r>
                        </m:num>
                        <m:den>
                          <m:r>
                            <a:rPr lang="en-US" sz="2500" i="1" smtClean="0">
                              <a:latin typeface="+mj-lt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f>
                        <m:fPr>
                          <m:ctrlPr>
                            <a:rPr lang="en-US" sz="2500" i="1" smtClean="0">
                              <a:latin typeface="+mj-lt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500" i="1" smtClean="0">
                                  <a:latin typeface="+mj-lt"/>
                                </a:rPr>
                              </m:ctrlPr>
                            </m:sSubPr>
                            <m:e>
                              <m:r>
                                <a:rPr lang="en-US" sz="2500" i="1" smtClean="0">
                                  <a:latin typeface="+mj-lt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500" b="0" i="1" smtClean="0">
                                  <a:latin typeface="+mj-lt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sz="2500" i="1" smtClean="0">
                              <a:latin typeface="+mj-lt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500" i="1" smtClean="0">
                                  <a:latin typeface="+mj-lt"/>
                                </a:rPr>
                              </m:ctrlPr>
                            </m:sSubPr>
                            <m:e>
                              <m:r>
                                <a:rPr lang="en-US" sz="2500" i="1" smtClean="0">
                                  <a:latin typeface="+mj-lt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500" b="0" i="1" smtClean="0">
                                  <a:latin typeface="+mj-lt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en-US" sz="2500" i="1" smtClean="0">
                              <a:latin typeface="+mj-lt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2500" dirty="0">
                  <a:latin typeface="+mj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500" dirty="0">
                    <a:latin typeface="+mj-lt"/>
                  </a:rPr>
                  <a:t>Standard form of Darcy’s Law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500" dirty="0">
                    <a:latin typeface="+mj-lt"/>
                  </a:rPr>
                  <a:t>Does not account for gas density, viscosity, or compressibility </a:t>
                </a:r>
                <a:r>
                  <a:rPr lang="en-US" sz="2500" dirty="0" smtClean="0">
                    <a:latin typeface="+mj-lt"/>
                  </a:rPr>
                  <a:t>changes.</a:t>
                </a:r>
                <a:endParaRPr lang="en-US" sz="2500" dirty="0">
                  <a:latin typeface="+mj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500" dirty="0">
                    <a:latin typeface="+mj-lt"/>
                  </a:rPr>
                  <a:t>Does not account for </a:t>
                </a:r>
                <a:r>
                  <a:rPr lang="en-US" sz="2500" dirty="0" smtClean="0">
                    <a:latin typeface="+mj-lt"/>
                  </a:rPr>
                  <a:t>general </a:t>
                </a:r>
                <a:r>
                  <a:rPr lang="en-US" sz="2500" dirty="0">
                    <a:latin typeface="+mj-lt"/>
                  </a:rPr>
                  <a:t>permeability changes with </a:t>
                </a:r>
                <a:r>
                  <a:rPr lang="en-US" sz="2500" dirty="0" smtClean="0">
                    <a:latin typeface="+mj-lt"/>
                  </a:rPr>
                  <a:t>pressure (Klinkenberg and net stress effects discussed earlier).</a:t>
                </a:r>
                <a:endParaRPr lang="en-US" sz="2500" dirty="0" smtClean="0">
                  <a:latin typeface="+mj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500" dirty="0" smtClean="0">
                    <a:latin typeface="+mj-lt"/>
                  </a:rPr>
                  <a:t>Useful for small pressure ranges.</a:t>
                </a:r>
                <a:endParaRPr lang="en-US" sz="2500" dirty="0">
                  <a:latin typeface="+mj-lt"/>
                </a:endParaRP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B7999BC-FD92-493F-864B-5D772B008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080" y="1280160"/>
                <a:ext cx="6537960" cy="4351338"/>
              </a:xfrm>
              <a:prstGeom prst="rect">
                <a:avLst/>
              </a:prstGeom>
              <a:blipFill>
                <a:blip r:embed="rId2"/>
                <a:stretch>
                  <a:fillRect l="-1305" r="-2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1066615" y="1919372"/>
            <a:ext cx="3267627" cy="2634381"/>
            <a:chOff x="294415" y="-750054"/>
            <a:chExt cx="3267627" cy="2634381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EBAC863-1BA5-466D-A4FB-0EFEC50BE43F}"/>
                </a:ext>
              </a:extLst>
            </p:cNvPr>
            <p:cNvSpPr txBox="1"/>
            <p:nvPr/>
          </p:nvSpPr>
          <p:spPr>
            <a:xfrm>
              <a:off x="294415" y="1591939"/>
              <a:ext cx="373661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latin typeface="+mj-lt"/>
                </a:rPr>
                <a:t>u</a:t>
              </a:r>
              <a:endParaRPr lang="en-US" sz="1300" dirty="0">
                <a:latin typeface="+mj-lt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DB9D328-9054-4351-A0F0-21A522D747E6}"/>
                </a:ext>
              </a:extLst>
            </p:cNvPr>
            <p:cNvSpPr txBox="1"/>
            <p:nvPr/>
          </p:nvSpPr>
          <p:spPr>
            <a:xfrm>
              <a:off x="3221563" y="1588972"/>
              <a:ext cx="340479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latin typeface="+mj-lt"/>
                </a:rPr>
                <a:t>d</a:t>
              </a:r>
              <a:endParaRPr lang="en-US" sz="1300" dirty="0">
                <a:latin typeface="+mj-lt"/>
              </a:endParaRPr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697D8C14-CB0B-417F-9052-85E455BCB1A2}"/>
                </a:ext>
              </a:extLst>
            </p:cNvPr>
            <p:cNvGrpSpPr/>
            <p:nvPr/>
          </p:nvGrpSpPr>
          <p:grpSpPr>
            <a:xfrm>
              <a:off x="349563" y="-750054"/>
              <a:ext cx="3191710" cy="2631414"/>
              <a:chOff x="65882" y="36751"/>
              <a:chExt cx="3191710" cy="2631414"/>
            </a:xfrm>
          </p:grpSpPr>
          <p:grpSp>
            <p:nvGrpSpPr>
              <p:cNvPr id="93" name="Group 92"/>
              <p:cNvGrpSpPr/>
              <p:nvPr/>
            </p:nvGrpSpPr>
            <p:grpSpPr>
              <a:xfrm>
                <a:off x="65882" y="36751"/>
                <a:ext cx="3191710" cy="2631414"/>
                <a:chOff x="65882" y="36751"/>
                <a:chExt cx="3191710" cy="2631414"/>
              </a:xfrm>
            </p:grpSpPr>
            <p:grpSp>
              <p:nvGrpSpPr>
                <p:cNvPr id="97" name="Group 96"/>
                <p:cNvGrpSpPr/>
                <p:nvPr/>
              </p:nvGrpSpPr>
              <p:grpSpPr>
                <a:xfrm>
                  <a:off x="65882" y="36751"/>
                  <a:ext cx="3191710" cy="2631414"/>
                  <a:chOff x="57150" y="1537458"/>
                  <a:chExt cx="3200400" cy="2638578"/>
                </a:xfrm>
              </p:grpSpPr>
              <p:grpSp>
                <p:nvGrpSpPr>
                  <p:cNvPr id="108" name="Group 107"/>
                  <p:cNvGrpSpPr/>
                  <p:nvPr/>
                </p:nvGrpSpPr>
                <p:grpSpPr>
                  <a:xfrm>
                    <a:off x="57150" y="2256155"/>
                    <a:ext cx="3200400" cy="1919881"/>
                    <a:chOff x="45861" y="1237376"/>
                    <a:chExt cx="3200400" cy="1919881"/>
                  </a:xfrm>
                </p:grpSpPr>
                <p:sp>
                  <p:nvSpPr>
                    <p:cNvPr id="114" name="Rectangle 113"/>
                    <p:cNvSpPr/>
                    <p:nvPr/>
                  </p:nvSpPr>
                  <p:spPr>
                    <a:xfrm>
                      <a:off x="685821" y="1877336"/>
                      <a:ext cx="1919881" cy="1279921"/>
                    </a:xfrm>
                    <a:prstGeom prst="rect">
                      <a:avLst/>
                    </a:prstGeom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650">
                        <a:latin typeface="+mj-lt"/>
                      </a:endParaRPr>
                    </a:p>
                  </p:txBody>
                </p:sp>
                <p:grpSp>
                  <p:nvGrpSpPr>
                    <p:cNvPr id="115" name="Group 11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5861" y="1237376"/>
                      <a:ext cx="3200400" cy="1919881"/>
                      <a:chOff x="281740" y="1417637"/>
                      <a:chExt cx="2286428" cy="1371600"/>
                    </a:xfrm>
                  </p:grpSpPr>
                  <p:grpSp>
                    <p:nvGrpSpPr>
                      <p:cNvPr id="116" name="Group 115"/>
                      <p:cNvGrpSpPr/>
                      <p:nvPr/>
                    </p:nvGrpSpPr>
                    <p:grpSpPr>
                      <a:xfrm>
                        <a:off x="281740" y="1874837"/>
                        <a:ext cx="2286428" cy="914400"/>
                        <a:chOff x="350837" y="1874837"/>
                        <a:chExt cx="2286428" cy="914400"/>
                      </a:xfrm>
                    </p:grpSpPr>
                    <p:sp>
                      <p:nvSpPr>
                        <p:cNvPr id="128" name="Rectangle 127"/>
                        <p:cNvSpPr/>
                        <p:nvPr/>
                      </p:nvSpPr>
                      <p:spPr>
                        <a:xfrm>
                          <a:off x="350837" y="1874837"/>
                          <a:ext cx="457200" cy="914400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650">
                            <a:latin typeface="+mj-lt"/>
                          </a:endParaRPr>
                        </a:p>
                      </p:txBody>
                    </p:sp>
                    <p:sp>
                      <p:nvSpPr>
                        <p:cNvPr id="129" name="Rectangle 128"/>
                        <p:cNvSpPr/>
                        <p:nvPr/>
                      </p:nvSpPr>
                      <p:spPr>
                        <a:xfrm>
                          <a:off x="2180065" y="1874837"/>
                          <a:ext cx="457200" cy="914400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650">
                            <a:latin typeface="+mj-lt"/>
                          </a:endParaRPr>
                        </a:p>
                      </p:txBody>
                    </p:sp>
                  </p:grpSp>
                  <p:grpSp>
                    <p:nvGrpSpPr>
                      <p:cNvPr id="117" name="Group 116"/>
                      <p:cNvGrpSpPr/>
                      <p:nvPr/>
                    </p:nvGrpSpPr>
                    <p:grpSpPr>
                      <a:xfrm>
                        <a:off x="357940" y="1417637"/>
                        <a:ext cx="304800" cy="457200"/>
                        <a:chOff x="357940" y="1417637"/>
                        <a:chExt cx="304800" cy="457200"/>
                      </a:xfrm>
                    </p:grpSpPr>
                    <p:grpSp>
                      <p:nvGrpSpPr>
                        <p:cNvPr id="124" name="Group 123"/>
                        <p:cNvGrpSpPr/>
                        <p:nvPr/>
                      </p:nvGrpSpPr>
                      <p:grpSpPr>
                        <a:xfrm>
                          <a:off x="357940" y="1417637"/>
                          <a:ext cx="304800" cy="457200"/>
                          <a:chOff x="357940" y="1417637"/>
                          <a:chExt cx="304800" cy="457200"/>
                        </a:xfrm>
                      </p:grpSpPr>
                      <p:sp>
                        <p:nvSpPr>
                          <p:cNvPr id="126" name="Oval 125"/>
                          <p:cNvSpPr/>
                          <p:nvPr/>
                        </p:nvSpPr>
                        <p:spPr>
                          <a:xfrm>
                            <a:off x="357940" y="1417637"/>
                            <a:ext cx="304800" cy="30480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0080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sz="650">
                              <a:latin typeface="+mj-lt"/>
                            </a:endParaRPr>
                          </a:p>
                        </p:txBody>
                      </p:sp>
                      <p:cxnSp>
                        <p:nvCxnSpPr>
                          <p:cNvPr id="127" name="Straight Connector 126"/>
                          <p:cNvCxnSpPr>
                            <a:stCxn id="126" idx="4"/>
                            <a:endCxn id="128" idx="0"/>
                          </p:cNvCxnSpPr>
                          <p:nvPr/>
                        </p:nvCxnSpPr>
                        <p:spPr>
                          <a:xfrm>
                            <a:off x="510340" y="1722437"/>
                            <a:ext cx="0" cy="152400"/>
                          </a:xfrm>
                          <a:prstGeom prst="line">
                            <a:avLst/>
                          </a:prstGeom>
                          <a:ln w="25400">
                            <a:solidFill>
                              <a:srgbClr val="008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125" name="Straight Connector 124"/>
                        <p:cNvCxnSpPr>
                          <a:stCxn id="126" idx="7"/>
                        </p:cNvCxnSpPr>
                        <p:nvPr/>
                      </p:nvCxnSpPr>
                      <p:spPr>
                        <a:xfrm flipH="1">
                          <a:off x="510340" y="1462274"/>
                          <a:ext cx="107763" cy="107763"/>
                        </a:xfrm>
                        <a:prstGeom prst="line">
                          <a:avLst/>
                        </a:prstGeom>
                        <a:ln w="25400">
                          <a:solidFill>
                            <a:srgbClr val="008000"/>
                          </a:solidFill>
                          <a:headEnd type="triangle" w="med" len="sm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18" name="Group 117"/>
                      <p:cNvGrpSpPr/>
                      <p:nvPr/>
                    </p:nvGrpSpPr>
                    <p:grpSpPr>
                      <a:xfrm>
                        <a:off x="2187168" y="1417637"/>
                        <a:ext cx="304800" cy="457200"/>
                        <a:chOff x="357940" y="1417637"/>
                        <a:chExt cx="304800" cy="457200"/>
                      </a:xfrm>
                    </p:grpSpPr>
                    <p:grpSp>
                      <p:nvGrpSpPr>
                        <p:cNvPr id="120" name="Group 119"/>
                        <p:cNvGrpSpPr/>
                        <p:nvPr/>
                      </p:nvGrpSpPr>
                      <p:grpSpPr>
                        <a:xfrm>
                          <a:off x="357940" y="1417637"/>
                          <a:ext cx="304800" cy="457200"/>
                          <a:chOff x="357940" y="1417637"/>
                          <a:chExt cx="304800" cy="457200"/>
                        </a:xfrm>
                      </p:grpSpPr>
                      <p:sp>
                        <p:nvSpPr>
                          <p:cNvPr id="122" name="Oval 121"/>
                          <p:cNvSpPr/>
                          <p:nvPr/>
                        </p:nvSpPr>
                        <p:spPr>
                          <a:xfrm>
                            <a:off x="357940" y="1417637"/>
                            <a:ext cx="304800" cy="30480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FF00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sz="650">
                              <a:latin typeface="+mj-lt"/>
                            </a:endParaRPr>
                          </a:p>
                        </p:txBody>
                      </p:sp>
                      <p:cxnSp>
                        <p:nvCxnSpPr>
                          <p:cNvPr id="123" name="Straight Connector 122"/>
                          <p:cNvCxnSpPr>
                            <a:stCxn id="122" idx="4"/>
                          </p:cNvCxnSpPr>
                          <p:nvPr/>
                        </p:nvCxnSpPr>
                        <p:spPr>
                          <a:xfrm>
                            <a:off x="510340" y="1722437"/>
                            <a:ext cx="0" cy="152400"/>
                          </a:xfrm>
                          <a:prstGeom prst="line">
                            <a:avLst/>
                          </a:prstGeom>
                          <a:ln w="25400">
                            <a:solidFill>
                              <a:srgbClr val="FF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121" name="Straight Connector 120"/>
                        <p:cNvCxnSpPr>
                          <a:stCxn id="122" idx="7"/>
                        </p:cNvCxnSpPr>
                        <p:nvPr/>
                      </p:nvCxnSpPr>
                      <p:spPr>
                        <a:xfrm flipH="1">
                          <a:off x="510340" y="1462274"/>
                          <a:ext cx="107763" cy="107763"/>
                        </a:xfrm>
                        <a:prstGeom prst="line">
                          <a:avLst/>
                        </a:prstGeom>
                        <a:ln w="25400">
                          <a:solidFill>
                            <a:srgbClr val="FF0000"/>
                          </a:solidFill>
                          <a:headEnd type="triangle" w="med" len="sm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19" name="TextBox 118"/>
                      <p:cNvSpPr txBox="1"/>
                      <p:nvPr/>
                    </p:nvSpPr>
                    <p:spPr>
                      <a:xfrm>
                        <a:off x="1052781" y="2222790"/>
                        <a:ext cx="811990" cy="20945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1300" dirty="0">
                            <a:latin typeface="+mj-lt"/>
                          </a:rPr>
                          <a:t>Core Sample</a:t>
                        </a:r>
                      </a:p>
                    </p:txBody>
                  </p:sp>
                </p:grpSp>
              </p:grpSp>
              <p:grpSp>
                <p:nvGrpSpPr>
                  <p:cNvPr id="109" name="Group 108"/>
                  <p:cNvGrpSpPr>
                    <a:grpSpLocks noChangeAspect="1"/>
                  </p:cNvGrpSpPr>
                  <p:nvPr/>
                </p:nvGrpSpPr>
                <p:grpSpPr>
                  <a:xfrm>
                    <a:off x="717583" y="1537458"/>
                    <a:ext cx="2143229" cy="1344064"/>
                    <a:chOff x="281469" y="1295080"/>
                    <a:chExt cx="3244724" cy="2034833"/>
                  </a:xfrm>
                </p:grpSpPr>
                <p:cxnSp>
                  <p:nvCxnSpPr>
                    <p:cNvPr id="110" name="Straight Connector 109"/>
                    <p:cNvCxnSpPr/>
                    <p:nvPr/>
                  </p:nvCxnSpPr>
                  <p:spPr>
                    <a:xfrm>
                      <a:off x="799962" y="3096114"/>
                      <a:ext cx="178615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1" name="TextBox 110"/>
                    <p:cNvSpPr txBox="1"/>
                    <p:nvPr/>
                  </p:nvSpPr>
                  <p:spPr>
                    <a:xfrm>
                      <a:off x="281469" y="1929706"/>
                      <a:ext cx="290553" cy="44386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300" i="1" dirty="0">
                          <a:latin typeface="+mj-lt"/>
                        </a:rPr>
                        <a:t>p</a:t>
                      </a:r>
                    </a:p>
                  </p:txBody>
                </p:sp>
                <p:sp>
                  <p:nvSpPr>
                    <p:cNvPr id="112" name="TextBox 111"/>
                    <p:cNvSpPr txBox="1"/>
                    <p:nvPr/>
                  </p:nvSpPr>
                  <p:spPr>
                    <a:xfrm>
                      <a:off x="2495851" y="2886050"/>
                      <a:ext cx="1030342" cy="44386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300" i="1" dirty="0">
                          <a:latin typeface="+mj-lt"/>
                        </a:rPr>
                        <a:t>t</a:t>
                      </a:r>
                    </a:p>
                  </p:txBody>
                </p:sp>
                <p:cxnSp>
                  <p:nvCxnSpPr>
                    <p:cNvPr id="113" name="Straight Connector 112"/>
                    <p:cNvCxnSpPr/>
                    <p:nvPr/>
                  </p:nvCxnSpPr>
                  <p:spPr>
                    <a:xfrm flipV="1">
                      <a:off x="799962" y="1295080"/>
                      <a:ext cx="0" cy="180103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98" name="Straight Arrow Connector 97"/>
                <p:cNvCxnSpPr/>
                <p:nvPr/>
              </p:nvCxnSpPr>
              <p:spPr>
                <a:xfrm>
                  <a:off x="354416" y="2019300"/>
                  <a:ext cx="349688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9" name="Group 98"/>
                <p:cNvGrpSpPr/>
                <p:nvPr/>
              </p:nvGrpSpPr>
              <p:grpSpPr>
                <a:xfrm>
                  <a:off x="1070253" y="265236"/>
                  <a:ext cx="1112958" cy="740877"/>
                  <a:chOff x="678908" y="100989"/>
                  <a:chExt cx="862045" cy="740877"/>
                </a:xfrm>
              </p:grpSpPr>
              <p:cxnSp>
                <p:nvCxnSpPr>
                  <p:cNvPr id="106" name="Straight Connector 105"/>
                  <p:cNvCxnSpPr>
                    <a:cxnSpLocks/>
                  </p:cNvCxnSpPr>
                  <p:nvPr/>
                </p:nvCxnSpPr>
                <p:spPr>
                  <a:xfrm>
                    <a:off x="678908" y="100989"/>
                    <a:ext cx="862045" cy="0"/>
                  </a:xfrm>
                  <a:prstGeom prst="line">
                    <a:avLst/>
                  </a:prstGeom>
                  <a:ln w="1270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7" name="Freeform 106"/>
                  <p:cNvSpPr/>
                  <p:nvPr/>
                </p:nvSpPr>
                <p:spPr>
                  <a:xfrm flipV="1">
                    <a:off x="678908" y="659278"/>
                    <a:ext cx="281457" cy="182588"/>
                  </a:xfrm>
                  <a:custGeom>
                    <a:avLst/>
                    <a:gdLst>
                      <a:gd name="connsiteX0" fmla="*/ 0 w 1774209"/>
                      <a:gd name="connsiteY0" fmla="*/ 95823 h 887598"/>
                      <a:gd name="connsiteX1" fmla="*/ 586854 w 1774209"/>
                      <a:gd name="connsiteY1" fmla="*/ 54879 h 887598"/>
                      <a:gd name="connsiteX2" fmla="*/ 982639 w 1774209"/>
                      <a:gd name="connsiteY2" fmla="*/ 750915 h 887598"/>
                      <a:gd name="connsiteX3" fmla="*/ 1774209 w 1774209"/>
                      <a:gd name="connsiteY3" fmla="*/ 887393 h 887598"/>
                      <a:gd name="connsiteX0" fmla="*/ 0 w 1774209"/>
                      <a:gd name="connsiteY0" fmla="*/ 25083 h 816684"/>
                      <a:gd name="connsiteX1" fmla="*/ 586854 w 1774209"/>
                      <a:gd name="connsiteY1" fmla="*/ 166277 h 816684"/>
                      <a:gd name="connsiteX2" fmla="*/ 982639 w 1774209"/>
                      <a:gd name="connsiteY2" fmla="*/ 680175 h 816684"/>
                      <a:gd name="connsiteX3" fmla="*/ 1774209 w 1774209"/>
                      <a:gd name="connsiteY3" fmla="*/ 816653 h 816684"/>
                      <a:gd name="connsiteX0" fmla="*/ 0 w 1774209"/>
                      <a:gd name="connsiteY0" fmla="*/ 16191 h 807782"/>
                      <a:gd name="connsiteX1" fmla="*/ 586854 w 1774209"/>
                      <a:gd name="connsiteY1" fmla="*/ 254525 h 807782"/>
                      <a:gd name="connsiteX2" fmla="*/ 982639 w 1774209"/>
                      <a:gd name="connsiteY2" fmla="*/ 671283 h 807782"/>
                      <a:gd name="connsiteX3" fmla="*/ 1774209 w 1774209"/>
                      <a:gd name="connsiteY3" fmla="*/ 807761 h 807782"/>
                      <a:gd name="connsiteX0" fmla="*/ 0 w 1774209"/>
                      <a:gd name="connsiteY0" fmla="*/ 18529 h 810119"/>
                      <a:gd name="connsiteX1" fmla="*/ 586854 w 1774209"/>
                      <a:gd name="connsiteY1" fmla="*/ 256863 h 810119"/>
                      <a:gd name="connsiteX2" fmla="*/ 982639 w 1774209"/>
                      <a:gd name="connsiteY2" fmla="*/ 673621 h 810119"/>
                      <a:gd name="connsiteX3" fmla="*/ 1774209 w 1774209"/>
                      <a:gd name="connsiteY3" fmla="*/ 810099 h 810119"/>
                      <a:gd name="connsiteX0" fmla="*/ 0 w 1774209"/>
                      <a:gd name="connsiteY0" fmla="*/ 15043 h 830918"/>
                      <a:gd name="connsiteX1" fmla="*/ 586854 w 1774209"/>
                      <a:gd name="connsiteY1" fmla="*/ 277662 h 830918"/>
                      <a:gd name="connsiteX2" fmla="*/ 982639 w 1774209"/>
                      <a:gd name="connsiteY2" fmla="*/ 694420 h 830918"/>
                      <a:gd name="connsiteX3" fmla="*/ 1774209 w 1774209"/>
                      <a:gd name="connsiteY3" fmla="*/ 830898 h 830918"/>
                      <a:gd name="connsiteX0" fmla="*/ 0 w 1774209"/>
                      <a:gd name="connsiteY0" fmla="*/ 24 h 815899"/>
                      <a:gd name="connsiteX1" fmla="*/ 586854 w 1774209"/>
                      <a:gd name="connsiteY1" fmla="*/ 262643 h 815899"/>
                      <a:gd name="connsiteX2" fmla="*/ 982639 w 1774209"/>
                      <a:gd name="connsiteY2" fmla="*/ 679401 h 815899"/>
                      <a:gd name="connsiteX3" fmla="*/ 1774209 w 1774209"/>
                      <a:gd name="connsiteY3" fmla="*/ 815879 h 815899"/>
                      <a:gd name="connsiteX0" fmla="*/ 0 w 1774209"/>
                      <a:gd name="connsiteY0" fmla="*/ 28 h 815903"/>
                      <a:gd name="connsiteX1" fmla="*/ 586854 w 1774209"/>
                      <a:gd name="connsiteY1" fmla="*/ 262647 h 815903"/>
                      <a:gd name="connsiteX2" fmla="*/ 982639 w 1774209"/>
                      <a:gd name="connsiteY2" fmla="*/ 679405 h 815903"/>
                      <a:gd name="connsiteX3" fmla="*/ 1774209 w 1774209"/>
                      <a:gd name="connsiteY3" fmla="*/ 815883 h 815903"/>
                      <a:gd name="connsiteX0" fmla="*/ 0 w 1774209"/>
                      <a:gd name="connsiteY0" fmla="*/ 28 h 815903"/>
                      <a:gd name="connsiteX1" fmla="*/ 729635 w 1774209"/>
                      <a:gd name="connsiteY1" fmla="*/ 262647 h 815903"/>
                      <a:gd name="connsiteX2" fmla="*/ 982639 w 1774209"/>
                      <a:gd name="connsiteY2" fmla="*/ 679405 h 815903"/>
                      <a:gd name="connsiteX3" fmla="*/ 1774209 w 1774209"/>
                      <a:gd name="connsiteY3" fmla="*/ 815883 h 815903"/>
                      <a:gd name="connsiteX0" fmla="*/ 0 w 1774209"/>
                      <a:gd name="connsiteY0" fmla="*/ 24 h 815899"/>
                      <a:gd name="connsiteX1" fmla="*/ 729635 w 1774209"/>
                      <a:gd name="connsiteY1" fmla="*/ 262643 h 815899"/>
                      <a:gd name="connsiteX2" fmla="*/ 1068307 w 1774209"/>
                      <a:gd name="connsiteY2" fmla="*/ 679401 h 815899"/>
                      <a:gd name="connsiteX3" fmla="*/ 1774209 w 1774209"/>
                      <a:gd name="connsiteY3" fmla="*/ 815879 h 815899"/>
                      <a:gd name="connsiteX0" fmla="*/ 0 w 1774209"/>
                      <a:gd name="connsiteY0" fmla="*/ 524 h 816422"/>
                      <a:gd name="connsiteX1" fmla="*/ 586854 w 1774209"/>
                      <a:gd name="connsiteY1" fmla="*/ 111180 h 816422"/>
                      <a:gd name="connsiteX2" fmla="*/ 1068307 w 1774209"/>
                      <a:gd name="connsiteY2" fmla="*/ 679901 h 816422"/>
                      <a:gd name="connsiteX3" fmla="*/ 1774209 w 1774209"/>
                      <a:gd name="connsiteY3" fmla="*/ 816379 h 816422"/>
                      <a:gd name="connsiteX0" fmla="*/ 0 w 1774209"/>
                      <a:gd name="connsiteY0" fmla="*/ -1 h 815897"/>
                      <a:gd name="connsiteX1" fmla="*/ 1068307 w 1774209"/>
                      <a:gd name="connsiteY1" fmla="*/ 679376 h 815897"/>
                      <a:gd name="connsiteX2" fmla="*/ 1774209 w 1774209"/>
                      <a:gd name="connsiteY2" fmla="*/ 815854 h 815897"/>
                      <a:gd name="connsiteX0" fmla="*/ 0 w 1774209"/>
                      <a:gd name="connsiteY0" fmla="*/ -1 h 815865"/>
                      <a:gd name="connsiteX1" fmla="*/ 1154014 w 1774209"/>
                      <a:gd name="connsiteY1" fmla="*/ 619379 h 815865"/>
                      <a:gd name="connsiteX2" fmla="*/ 1774209 w 1774209"/>
                      <a:gd name="connsiteY2" fmla="*/ 815854 h 815865"/>
                      <a:gd name="connsiteX0" fmla="*/ 0 w 1774209"/>
                      <a:gd name="connsiteY0" fmla="*/ -1 h 815860"/>
                      <a:gd name="connsiteX1" fmla="*/ 1175439 w 1774209"/>
                      <a:gd name="connsiteY1" fmla="*/ 559383 h 815860"/>
                      <a:gd name="connsiteX2" fmla="*/ 1774209 w 1774209"/>
                      <a:gd name="connsiteY2" fmla="*/ 815854 h 815860"/>
                      <a:gd name="connsiteX0" fmla="*/ 0 w 1774209"/>
                      <a:gd name="connsiteY0" fmla="*/ -1 h 815865"/>
                      <a:gd name="connsiteX1" fmla="*/ 1163890 w 1774209"/>
                      <a:gd name="connsiteY1" fmla="*/ 602505 h 815865"/>
                      <a:gd name="connsiteX2" fmla="*/ 1774209 w 1774209"/>
                      <a:gd name="connsiteY2" fmla="*/ 815854 h 815865"/>
                      <a:gd name="connsiteX0" fmla="*/ 0 w 1774209"/>
                      <a:gd name="connsiteY0" fmla="*/ -1 h 815860"/>
                      <a:gd name="connsiteX1" fmla="*/ 1163890 w 1774209"/>
                      <a:gd name="connsiteY1" fmla="*/ 602505 h 815860"/>
                      <a:gd name="connsiteX2" fmla="*/ 1774209 w 1774209"/>
                      <a:gd name="connsiteY2" fmla="*/ 815854 h 815860"/>
                      <a:gd name="connsiteX0" fmla="*/ 0 w 1774209"/>
                      <a:gd name="connsiteY0" fmla="*/ -1 h 815860"/>
                      <a:gd name="connsiteX1" fmla="*/ 1163890 w 1774209"/>
                      <a:gd name="connsiteY1" fmla="*/ 602505 h 815860"/>
                      <a:gd name="connsiteX2" fmla="*/ 1774209 w 1774209"/>
                      <a:gd name="connsiteY2" fmla="*/ 815854 h 815860"/>
                      <a:gd name="connsiteX0" fmla="*/ 0 w 1820412"/>
                      <a:gd name="connsiteY0" fmla="*/ -1 h 869762"/>
                      <a:gd name="connsiteX1" fmla="*/ 1163890 w 1820412"/>
                      <a:gd name="connsiteY1" fmla="*/ 602505 h 869762"/>
                      <a:gd name="connsiteX2" fmla="*/ 1820412 w 1820412"/>
                      <a:gd name="connsiteY2" fmla="*/ 869758 h 869762"/>
                      <a:gd name="connsiteX0" fmla="*/ 0 w 1820412"/>
                      <a:gd name="connsiteY0" fmla="*/ -1 h 869757"/>
                      <a:gd name="connsiteX1" fmla="*/ 1163890 w 1820412"/>
                      <a:gd name="connsiteY1" fmla="*/ 602505 h 869757"/>
                      <a:gd name="connsiteX2" fmla="*/ 1820412 w 1820412"/>
                      <a:gd name="connsiteY2" fmla="*/ 869758 h 869757"/>
                      <a:gd name="connsiteX0" fmla="*/ 0 w 1820412"/>
                      <a:gd name="connsiteY0" fmla="*/ -1 h 869757"/>
                      <a:gd name="connsiteX1" fmla="*/ 1163890 w 1820412"/>
                      <a:gd name="connsiteY1" fmla="*/ 570162 h 869757"/>
                      <a:gd name="connsiteX2" fmla="*/ 1820412 w 1820412"/>
                      <a:gd name="connsiteY2" fmla="*/ 869758 h 869757"/>
                      <a:gd name="connsiteX0" fmla="*/ 0 w 1820412"/>
                      <a:gd name="connsiteY0" fmla="*/ -1 h 869757"/>
                      <a:gd name="connsiteX1" fmla="*/ 1820412 w 1820412"/>
                      <a:gd name="connsiteY1" fmla="*/ 869758 h 869757"/>
                      <a:gd name="connsiteX0" fmla="*/ 0 w 1762659"/>
                      <a:gd name="connsiteY0" fmla="*/ -1 h 826634"/>
                      <a:gd name="connsiteX1" fmla="*/ 1762659 w 1762659"/>
                      <a:gd name="connsiteY1" fmla="*/ 826634 h 826634"/>
                      <a:gd name="connsiteX0" fmla="*/ 0 w 1762659"/>
                      <a:gd name="connsiteY0" fmla="*/ -1 h 826634"/>
                      <a:gd name="connsiteX1" fmla="*/ 1762659 w 1762659"/>
                      <a:gd name="connsiteY1" fmla="*/ 826634 h 826634"/>
                      <a:gd name="connsiteX0" fmla="*/ 0 w 1762659"/>
                      <a:gd name="connsiteY0" fmla="*/ -1 h 826634"/>
                      <a:gd name="connsiteX1" fmla="*/ 1762659 w 1762659"/>
                      <a:gd name="connsiteY1" fmla="*/ 826634 h 826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62659" h="826634">
                        <a:moveTo>
                          <a:pt x="0" y="-1"/>
                        </a:moveTo>
                        <a:cubicBezTo>
                          <a:pt x="587553" y="275544"/>
                          <a:pt x="1117347" y="583426"/>
                          <a:pt x="1762659" y="826634"/>
                        </a:cubicBezTo>
                      </a:path>
                    </a:pathLst>
                  </a:custGeom>
                  <a:noFill/>
                  <a:ln w="127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50" dirty="0">
                      <a:latin typeface="+mj-lt"/>
                    </a:endParaRPr>
                  </a:p>
                </p:txBody>
              </p:sp>
            </p:grpSp>
            <p:cxnSp>
              <p:nvCxnSpPr>
                <p:cNvPr id="100" name="Straight Connector 99"/>
                <p:cNvCxnSpPr>
                  <a:cxnSpLocks/>
                </p:cNvCxnSpPr>
                <p:nvPr/>
              </p:nvCxnSpPr>
              <p:spPr>
                <a:xfrm>
                  <a:off x="1436011" y="265236"/>
                  <a:ext cx="0" cy="75692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>
                  <a:cxnSpLocks/>
                </p:cNvCxnSpPr>
                <p:nvPr/>
              </p:nvCxnSpPr>
              <p:spPr>
                <a:xfrm>
                  <a:off x="1716928" y="258564"/>
                  <a:ext cx="0" cy="75692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>
                  <a:cxnSpLocks/>
                </p:cNvCxnSpPr>
                <p:nvPr/>
              </p:nvCxnSpPr>
              <p:spPr>
                <a:xfrm>
                  <a:off x="1948947" y="258564"/>
                  <a:ext cx="0" cy="75692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>
                  <a:cxnSpLocks/>
                </p:cNvCxnSpPr>
                <p:nvPr/>
              </p:nvCxnSpPr>
              <p:spPr>
                <a:xfrm>
                  <a:off x="2180965" y="265236"/>
                  <a:ext cx="0" cy="75692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TextBox 103"/>
                <p:cNvSpPr txBox="1"/>
                <p:nvPr/>
              </p:nvSpPr>
              <p:spPr>
                <a:xfrm>
                  <a:off x="806610" y="860396"/>
                  <a:ext cx="32720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i="1" dirty="0" err="1" smtClean="0">
                      <a:latin typeface="+mj-lt"/>
                    </a:rPr>
                    <a:t>p</a:t>
                  </a:r>
                  <a:r>
                    <a:rPr lang="en-US" sz="1000" i="1" baseline="-25000" dirty="0" err="1">
                      <a:latin typeface="+mj-lt"/>
                    </a:rPr>
                    <a:t>d</a:t>
                  </a:r>
                  <a:endParaRPr lang="en-US" sz="1000" i="1" dirty="0">
                    <a:latin typeface="+mj-lt"/>
                  </a:endParaRPr>
                </a:p>
              </p:txBody>
            </p:sp>
            <p:sp>
              <p:nvSpPr>
                <p:cNvPr id="105" name="TextBox 104"/>
                <p:cNvSpPr txBox="1"/>
                <p:nvPr/>
              </p:nvSpPr>
              <p:spPr>
                <a:xfrm>
                  <a:off x="806610" y="115838"/>
                  <a:ext cx="32720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i="1" dirty="0" err="1" smtClean="0">
                      <a:latin typeface="+mj-lt"/>
                    </a:rPr>
                    <a:t>p</a:t>
                  </a:r>
                  <a:r>
                    <a:rPr lang="en-US" sz="1000" i="1" baseline="-25000" dirty="0" err="1">
                      <a:latin typeface="+mj-lt"/>
                    </a:rPr>
                    <a:t>u</a:t>
                  </a:r>
                  <a:endParaRPr lang="en-US" sz="1000" i="1" dirty="0">
                    <a:latin typeface="+mj-lt"/>
                  </a:endParaRPr>
                </a:p>
              </p:txBody>
            </p:sp>
          </p:grpSp>
          <p:sp>
            <p:nvSpPr>
              <p:cNvPr id="94" name="Freeform 71">
                <a:extLst>
                  <a:ext uri="{FF2B5EF4-FFF2-40B4-BE49-F238E27FC236}">
                    <a16:creationId xmlns:a16="http://schemas.microsoft.com/office/drawing/2014/main" id="{69214148-13FC-48B0-8D18-2AA6C8B000F6}"/>
                  </a:ext>
                </a:extLst>
              </p:cNvPr>
              <p:cNvSpPr/>
              <p:nvPr/>
            </p:nvSpPr>
            <p:spPr>
              <a:xfrm flipV="1">
                <a:off x="1435033" y="831776"/>
                <a:ext cx="279516" cy="182588"/>
              </a:xfrm>
              <a:custGeom>
                <a:avLst/>
                <a:gdLst>
                  <a:gd name="connsiteX0" fmla="*/ 0 w 1774209"/>
                  <a:gd name="connsiteY0" fmla="*/ 95823 h 887598"/>
                  <a:gd name="connsiteX1" fmla="*/ 586854 w 1774209"/>
                  <a:gd name="connsiteY1" fmla="*/ 54879 h 887598"/>
                  <a:gd name="connsiteX2" fmla="*/ 982639 w 1774209"/>
                  <a:gd name="connsiteY2" fmla="*/ 750915 h 887598"/>
                  <a:gd name="connsiteX3" fmla="*/ 1774209 w 1774209"/>
                  <a:gd name="connsiteY3" fmla="*/ 887393 h 887598"/>
                  <a:gd name="connsiteX0" fmla="*/ 0 w 1774209"/>
                  <a:gd name="connsiteY0" fmla="*/ 25083 h 816684"/>
                  <a:gd name="connsiteX1" fmla="*/ 586854 w 1774209"/>
                  <a:gd name="connsiteY1" fmla="*/ 166277 h 816684"/>
                  <a:gd name="connsiteX2" fmla="*/ 982639 w 1774209"/>
                  <a:gd name="connsiteY2" fmla="*/ 680175 h 816684"/>
                  <a:gd name="connsiteX3" fmla="*/ 1774209 w 1774209"/>
                  <a:gd name="connsiteY3" fmla="*/ 816653 h 816684"/>
                  <a:gd name="connsiteX0" fmla="*/ 0 w 1774209"/>
                  <a:gd name="connsiteY0" fmla="*/ 16191 h 807782"/>
                  <a:gd name="connsiteX1" fmla="*/ 586854 w 1774209"/>
                  <a:gd name="connsiteY1" fmla="*/ 254525 h 807782"/>
                  <a:gd name="connsiteX2" fmla="*/ 982639 w 1774209"/>
                  <a:gd name="connsiteY2" fmla="*/ 671283 h 807782"/>
                  <a:gd name="connsiteX3" fmla="*/ 1774209 w 1774209"/>
                  <a:gd name="connsiteY3" fmla="*/ 807761 h 807782"/>
                  <a:gd name="connsiteX0" fmla="*/ 0 w 1774209"/>
                  <a:gd name="connsiteY0" fmla="*/ 18529 h 810119"/>
                  <a:gd name="connsiteX1" fmla="*/ 586854 w 1774209"/>
                  <a:gd name="connsiteY1" fmla="*/ 256863 h 810119"/>
                  <a:gd name="connsiteX2" fmla="*/ 982639 w 1774209"/>
                  <a:gd name="connsiteY2" fmla="*/ 673621 h 810119"/>
                  <a:gd name="connsiteX3" fmla="*/ 1774209 w 1774209"/>
                  <a:gd name="connsiteY3" fmla="*/ 810099 h 810119"/>
                  <a:gd name="connsiteX0" fmla="*/ 0 w 1774209"/>
                  <a:gd name="connsiteY0" fmla="*/ 15043 h 830918"/>
                  <a:gd name="connsiteX1" fmla="*/ 586854 w 1774209"/>
                  <a:gd name="connsiteY1" fmla="*/ 277662 h 830918"/>
                  <a:gd name="connsiteX2" fmla="*/ 982639 w 1774209"/>
                  <a:gd name="connsiteY2" fmla="*/ 694420 h 830918"/>
                  <a:gd name="connsiteX3" fmla="*/ 1774209 w 1774209"/>
                  <a:gd name="connsiteY3" fmla="*/ 830898 h 830918"/>
                  <a:gd name="connsiteX0" fmla="*/ 0 w 1774209"/>
                  <a:gd name="connsiteY0" fmla="*/ 24 h 815899"/>
                  <a:gd name="connsiteX1" fmla="*/ 586854 w 1774209"/>
                  <a:gd name="connsiteY1" fmla="*/ 262643 h 815899"/>
                  <a:gd name="connsiteX2" fmla="*/ 982639 w 1774209"/>
                  <a:gd name="connsiteY2" fmla="*/ 679401 h 815899"/>
                  <a:gd name="connsiteX3" fmla="*/ 1774209 w 1774209"/>
                  <a:gd name="connsiteY3" fmla="*/ 815879 h 815899"/>
                  <a:gd name="connsiteX0" fmla="*/ 0 w 1774209"/>
                  <a:gd name="connsiteY0" fmla="*/ 28 h 815903"/>
                  <a:gd name="connsiteX1" fmla="*/ 586854 w 1774209"/>
                  <a:gd name="connsiteY1" fmla="*/ 262647 h 815903"/>
                  <a:gd name="connsiteX2" fmla="*/ 982639 w 1774209"/>
                  <a:gd name="connsiteY2" fmla="*/ 679405 h 815903"/>
                  <a:gd name="connsiteX3" fmla="*/ 1774209 w 1774209"/>
                  <a:gd name="connsiteY3" fmla="*/ 815883 h 815903"/>
                  <a:gd name="connsiteX0" fmla="*/ 0 w 1774209"/>
                  <a:gd name="connsiteY0" fmla="*/ 28 h 815903"/>
                  <a:gd name="connsiteX1" fmla="*/ 729635 w 1774209"/>
                  <a:gd name="connsiteY1" fmla="*/ 262647 h 815903"/>
                  <a:gd name="connsiteX2" fmla="*/ 982639 w 1774209"/>
                  <a:gd name="connsiteY2" fmla="*/ 679405 h 815903"/>
                  <a:gd name="connsiteX3" fmla="*/ 1774209 w 1774209"/>
                  <a:gd name="connsiteY3" fmla="*/ 815883 h 815903"/>
                  <a:gd name="connsiteX0" fmla="*/ 0 w 1774209"/>
                  <a:gd name="connsiteY0" fmla="*/ 24 h 815899"/>
                  <a:gd name="connsiteX1" fmla="*/ 729635 w 1774209"/>
                  <a:gd name="connsiteY1" fmla="*/ 262643 h 815899"/>
                  <a:gd name="connsiteX2" fmla="*/ 1068307 w 1774209"/>
                  <a:gd name="connsiteY2" fmla="*/ 679401 h 815899"/>
                  <a:gd name="connsiteX3" fmla="*/ 1774209 w 1774209"/>
                  <a:gd name="connsiteY3" fmla="*/ 815879 h 815899"/>
                  <a:gd name="connsiteX0" fmla="*/ 0 w 1774209"/>
                  <a:gd name="connsiteY0" fmla="*/ 524 h 816422"/>
                  <a:gd name="connsiteX1" fmla="*/ 586854 w 1774209"/>
                  <a:gd name="connsiteY1" fmla="*/ 111180 h 816422"/>
                  <a:gd name="connsiteX2" fmla="*/ 1068307 w 1774209"/>
                  <a:gd name="connsiteY2" fmla="*/ 679901 h 816422"/>
                  <a:gd name="connsiteX3" fmla="*/ 1774209 w 1774209"/>
                  <a:gd name="connsiteY3" fmla="*/ 816379 h 816422"/>
                  <a:gd name="connsiteX0" fmla="*/ 0 w 1774209"/>
                  <a:gd name="connsiteY0" fmla="*/ -1 h 815897"/>
                  <a:gd name="connsiteX1" fmla="*/ 1068307 w 1774209"/>
                  <a:gd name="connsiteY1" fmla="*/ 679376 h 815897"/>
                  <a:gd name="connsiteX2" fmla="*/ 1774209 w 1774209"/>
                  <a:gd name="connsiteY2" fmla="*/ 815854 h 815897"/>
                  <a:gd name="connsiteX0" fmla="*/ 0 w 1774209"/>
                  <a:gd name="connsiteY0" fmla="*/ -1 h 815865"/>
                  <a:gd name="connsiteX1" fmla="*/ 1154014 w 1774209"/>
                  <a:gd name="connsiteY1" fmla="*/ 619379 h 815865"/>
                  <a:gd name="connsiteX2" fmla="*/ 1774209 w 1774209"/>
                  <a:gd name="connsiteY2" fmla="*/ 815854 h 815865"/>
                  <a:gd name="connsiteX0" fmla="*/ 0 w 1774209"/>
                  <a:gd name="connsiteY0" fmla="*/ -1 h 815860"/>
                  <a:gd name="connsiteX1" fmla="*/ 1175439 w 1774209"/>
                  <a:gd name="connsiteY1" fmla="*/ 559383 h 815860"/>
                  <a:gd name="connsiteX2" fmla="*/ 1774209 w 1774209"/>
                  <a:gd name="connsiteY2" fmla="*/ 815854 h 815860"/>
                  <a:gd name="connsiteX0" fmla="*/ 0 w 1774209"/>
                  <a:gd name="connsiteY0" fmla="*/ -1 h 815865"/>
                  <a:gd name="connsiteX1" fmla="*/ 1163890 w 1774209"/>
                  <a:gd name="connsiteY1" fmla="*/ 602505 h 815865"/>
                  <a:gd name="connsiteX2" fmla="*/ 1774209 w 1774209"/>
                  <a:gd name="connsiteY2" fmla="*/ 815854 h 815865"/>
                  <a:gd name="connsiteX0" fmla="*/ 0 w 1774209"/>
                  <a:gd name="connsiteY0" fmla="*/ -1 h 815860"/>
                  <a:gd name="connsiteX1" fmla="*/ 1163890 w 1774209"/>
                  <a:gd name="connsiteY1" fmla="*/ 602505 h 815860"/>
                  <a:gd name="connsiteX2" fmla="*/ 1774209 w 1774209"/>
                  <a:gd name="connsiteY2" fmla="*/ 815854 h 815860"/>
                  <a:gd name="connsiteX0" fmla="*/ 0 w 1774209"/>
                  <a:gd name="connsiteY0" fmla="*/ -1 h 815860"/>
                  <a:gd name="connsiteX1" fmla="*/ 1163890 w 1774209"/>
                  <a:gd name="connsiteY1" fmla="*/ 602505 h 815860"/>
                  <a:gd name="connsiteX2" fmla="*/ 1774209 w 1774209"/>
                  <a:gd name="connsiteY2" fmla="*/ 815854 h 815860"/>
                  <a:gd name="connsiteX0" fmla="*/ 0 w 1820412"/>
                  <a:gd name="connsiteY0" fmla="*/ -1 h 869762"/>
                  <a:gd name="connsiteX1" fmla="*/ 1163890 w 1820412"/>
                  <a:gd name="connsiteY1" fmla="*/ 602505 h 869762"/>
                  <a:gd name="connsiteX2" fmla="*/ 1820412 w 1820412"/>
                  <a:gd name="connsiteY2" fmla="*/ 869758 h 869762"/>
                  <a:gd name="connsiteX0" fmla="*/ 0 w 1820412"/>
                  <a:gd name="connsiteY0" fmla="*/ -1 h 869757"/>
                  <a:gd name="connsiteX1" fmla="*/ 1163890 w 1820412"/>
                  <a:gd name="connsiteY1" fmla="*/ 602505 h 869757"/>
                  <a:gd name="connsiteX2" fmla="*/ 1820412 w 1820412"/>
                  <a:gd name="connsiteY2" fmla="*/ 869758 h 869757"/>
                  <a:gd name="connsiteX0" fmla="*/ 0 w 1820412"/>
                  <a:gd name="connsiteY0" fmla="*/ -1 h 869757"/>
                  <a:gd name="connsiteX1" fmla="*/ 1163890 w 1820412"/>
                  <a:gd name="connsiteY1" fmla="*/ 570162 h 869757"/>
                  <a:gd name="connsiteX2" fmla="*/ 1820412 w 1820412"/>
                  <a:gd name="connsiteY2" fmla="*/ 869758 h 869757"/>
                  <a:gd name="connsiteX0" fmla="*/ 0 w 1820412"/>
                  <a:gd name="connsiteY0" fmla="*/ -1 h 869757"/>
                  <a:gd name="connsiteX1" fmla="*/ 1820412 w 1820412"/>
                  <a:gd name="connsiteY1" fmla="*/ 869758 h 869757"/>
                  <a:gd name="connsiteX0" fmla="*/ 0 w 1762659"/>
                  <a:gd name="connsiteY0" fmla="*/ -1 h 826634"/>
                  <a:gd name="connsiteX1" fmla="*/ 1762659 w 1762659"/>
                  <a:gd name="connsiteY1" fmla="*/ 826634 h 826634"/>
                  <a:gd name="connsiteX0" fmla="*/ 0 w 1762659"/>
                  <a:gd name="connsiteY0" fmla="*/ -1 h 826634"/>
                  <a:gd name="connsiteX1" fmla="*/ 1762659 w 1762659"/>
                  <a:gd name="connsiteY1" fmla="*/ 826634 h 826634"/>
                  <a:gd name="connsiteX0" fmla="*/ 0 w 1762659"/>
                  <a:gd name="connsiteY0" fmla="*/ -1 h 826634"/>
                  <a:gd name="connsiteX1" fmla="*/ 1762659 w 1762659"/>
                  <a:gd name="connsiteY1" fmla="*/ 826634 h 826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62659" h="826634">
                    <a:moveTo>
                      <a:pt x="0" y="-1"/>
                    </a:moveTo>
                    <a:cubicBezTo>
                      <a:pt x="587553" y="275544"/>
                      <a:pt x="1117347" y="583426"/>
                      <a:pt x="1762659" y="826634"/>
                    </a:cubicBezTo>
                  </a:path>
                </a:pathLst>
              </a:cu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50" dirty="0">
                  <a:latin typeface="+mj-lt"/>
                </a:endParaRPr>
              </a:p>
            </p:txBody>
          </p:sp>
          <p:sp>
            <p:nvSpPr>
              <p:cNvPr id="95" name="Freeform 71">
                <a:extLst>
                  <a:ext uri="{FF2B5EF4-FFF2-40B4-BE49-F238E27FC236}">
                    <a16:creationId xmlns:a16="http://schemas.microsoft.com/office/drawing/2014/main" id="{538024C6-A6F2-4583-9A4B-5871FCD39487}"/>
                  </a:ext>
                </a:extLst>
              </p:cNvPr>
              <p:cNvSpPr/>
              <p:nvPr/>
            </p:nvSpPr>
            <p:spPr>
              <a:xfrm flipV="1">
                <a:off x="1715527" y="831776"/>
                <a:ext cx="231039" cy="182588"/>
              </a:xfrm>
              <a:custGeom>
                <a:avLst/>
                <a:gdLst>
                  <a:gd name="connsiteX0" fmla="*/ 0 w 1774209"/>
                  <a:gd name="connsiteY0" fmla="*/ 95823 h 887598"/>
                  <a:gd name="connsiteX1" fmla="*/ 586854 w 1774209"/>
                  <a:gd name="connsiteY1" fmla="*/ 54879 h 887598"/>
                  <a:gd name="connsiteX2" fmla="*/ 982639 w 1774209"/>
                  <a:gd name="connsiteY2" fmla="*/ 750915 h 887598"/>
                  <a:gd name="connsiteX3" fmla="*/ 1774209 w 1774209"/>
                  <a:gd name="connsiteY3" fmla="*/ 887393 h 887598"/>
                  <a:gd name="connsiteX0" fmla="*/ 0 w 1774209"/>
                  <a:gd name="connsiteY0" fmla="*/ 25083 h 816684"/>
                  <a:gd name="connsiteX1" fmla="*/ 586854 w 1774209"/>
                  <a:gd name="connsiteY1" fmla="*/ 166277 h 816684"/>
                  <a:gd name="connsiteX2" fmla="*/ 982639 w 1774209"/>
                  <a:gd name="connsiteY2" fmla="*/ 680175 h 816684"/>
                  <a:gd name="connsiteX3" fmla="*/ 1774209 w 1774209"/>
                  <a:gd name="connsiteY3" fmla="*/ 816653 h 816684"/>
                  <a:gd name="connsiteX0" fmla="*/ 0 w 1774209"/>
                  <a:gd name="connsiteY0" fmla="*/ 16191 h 807782"/>
                  <a:gd name="connsiteX1" fmla="*/ 586854 w 1774209"/>
                  <a:gd name="connsiteY1" fmla="*/ 254525 h 807782"/>
                  <a:gd name="connsiteX2" fmla="*/ 982639 w 1774209"/>
                  <a:gd name="connsiteY2" fmla="*/ 671283 h 807782"/>
                  <a:gd name="connsiteX3" fmla="*/ 1774209 w 1774209"/>
                  <a:gd name="connsiteY3" fmla="*/ 807761 h 807782"/>
                  <a:gd name="connsiteX0" fmla="*/ 0 w 1774209"/>
                  <a:gd name="connsiteY0" fmla="*/ 18529 h 810119"/>
                  <a:gd name="connsiteX1" fmla="*/ 586854 w 1774209"/>
                  <a:gd name="connsiteY1" fmla="*/ 256863 h 810119"/>
                  <a:gd name="connsiteX2" fmla="*/ 982639 w 1774209"/>
                  <a:gd name="connsiteY2" fmla="*/ 673621 h 810119"/>
                  <a:gd name="connsiteX3" fmla="*/ 1774209 w 1774209"/>
                  <a:gd name="connsiteY3" fmla="*/ 810099 h 810119"/>
                  <a:gd name="connsiteX0" fmla="*/ 0 w 1774209"/>
                  <a:gd name="connsiteY0" fmla="*/ 15043 h 830918"/>
                  <a:gd name="connsiteX1" fmla="*/ 586854 w 1774209"/>
                  <a:gd name="connsiteY1" fmla="*/ 277662 h 830918"/>
                  <a:gd name="connsiteX2" fmla="*/ 982639 w 1774209"/>
                  <a:gd name="connsiteY2" fmla="*/ 694420 h 830918"/>
                  <a:gd name="connsiteX3" fmla="*/ 1774209 w 1774209"/>
                  <a:gd name="connsiteY3" fmla="*/ 830898 h 830918"/>
                  <a:gd name="connsiteX0" fmla="*/ 0 w 1774209"/>
                  <a:gd name="connsiteY0" fmla="*/ 24 h 815899"/>
                  <a:gd name="connsiteX1" fmla="*/ 586854 w 1774209"/>
                  <a:gd name="connsiteY1" fmla="*/ 262643 h 815899"/>
                  <a:gd name="connsiteX2" fmla="*/ 982639 w 1774209"/>
                  <a:gd name="connsiteY2" fmla="*/ 679401 h 815899"/>
                  <a:gd name="connsiteX3" fmla="*/ 1774209 w 1774209"/>
                  <a:gd name="connsiteY3" fmla="*/ 815879 h 815899"/>
                  <a:gd name="connsiteX0" fmla="*/ 0 w 1774209"/>
                  <a:gd name="connsiteY0" fmla="*/ 28 h 815903"/>
                  <a:gd name="connsiteX1" fmla="*/ 586854 w 1774209"/>
                  <a:gd name="connsiteY1" fmla="*/ 262647 h 815903"/>
                  <a:gd name="connsiteX2" fmla="*/ 982639 w 1774209"/>
                  <a:gd name="connsiteY2" fmla="*/ 679405 h 815903"/>
                  <a:gd name="connsiteX3" fmla="*/ 1774209 w 1774209"/>
                  <a:gd name="connsiteY3" fmla="*/ 815883 h 815903"/>
                  <a:gd name="connsiteX0" fmla="*/ 0 w 1774209"/>
                  <a:gd name="connsiteY0" fmla="*/ 28 h 815903"/>
                  <a:gd name="connsiteX1" fmla="*/ 729635 w 1774209"/>
                  <a:gd name="connsiteY1" fmla="*/ 262647 h 815903"/>
                  <a:gd name="connsiteX2" fmla="*/ 982639 w 1774209"/>
                  <a:gd name="connsiteY2" fmla="*/ 679405 h 815903"/>
                  <a:gd name="connsiteX3" fmla="*/ 1774209 w 1774209"/>
                  <a:gd name="connsiteY3" fmla="*/ 815883 h 815903"/>
                  <a:gd name="connsiteX0" fmla="*/ 0 w 1774209"/>
                  <a:gd name="connsiteY0" fmla="*/ 24 h 815899"/>
                  <a:gd name="connsiteX1" fmla="*/ 729635 w 1774209"/>
                  <a:gd name="connsiteY1" fmla="*/ 262643 h 815899"/>
                  <a:gd name="connsiteX2" fmla="*/ 1068307 w 1774209"/>
                  <a:gd name="connsiteY2" fmla="*/ 679401 h 815899"/>
                  <a:gd name="connsiteX3" fmla="*/ 1774209 w 1774209"/>
                  <a:gd name="connsiteY3" fmla="*/ 815879 h 815899"/>
                  <a:gd name="connsiteX0" fmla="*/ 0 w 1774209"/>
                  <a:gd name="connsiteY0" fmla="*/ 524 h 816422"/>
                  <a:gd name="connsiteX1" fmla="*/ 586854 w 1774209"/>
                  <a:gd name="connsiteY1" fmla="*/ 111180 h 816422"/>
                  <a:gd name="connsiteX2" fmla="*/ 1068307 w 1774209"/>
                  <a:gd name="connsiteY2" fmla="*/ 679901 h 816422"/>
                  <a:gd name="connsiteX3" fmla="*/ 1774209 w 1774209"/>
                  <a:gd name="connsiteY3" fmla="*/ 816379 h 816422"/>
                  <a:gd name="connsiteX0" fmla="*/ 0 w 1774209"/>
                  <a:gd name="connsiteY0" fmla="*/ -1 h 815897"/>
                  <a:gd name="connsiteX1" fmla="*/ 1068307 w 1774209"/>
                  <a:gd name="connsiteY1" fmla="*/ 679376 h 815897"/>
                  <a:gd name="connsiteX2" fmla="*/ 1774209 w 1774209"/>
                  <a:gd name="connsiteY2" fmla="*/ 815854 h 815897"/>
                  <a:gd name="connsiteX0" fmla="*/ 0 w 1774209"/>
                  <a:gd name="connsiteY0" fmla="*/ -1 h 815865"/>
                  <a:gd name="connsiteX1" fmla="*/ 1154014 w 1774209"/>
                  <a:gd name="connsiteY1" fmla="*/ 619379 h 815865"/>
                  <a:gd name="connsiteX2" fmla="*/ 1774209 w 1774209"/>
                  <a:gd name="connsiteY2" fmla="*/ 815854 h 815865"/>
                  <a:gd name="connsiteX0" fmla="*/ 0 w 1774209"/>
                  <a:gd name="connsiteY0" fmla="*/ -1 h 815860"/>
                  <a:gd name="connsiteX1" fmla="*/ 1175439 w 1774209"/>
                  <a:gd name="connsiteY1" fmla="*/ 559383 h 815860"/>
                  <a:gd name="connsiteX2" fmla="*/ 1774209 w 1774209"/>
                  <a:gd name="connsiteY2" fmla="*/ 815854 h 815860"/>
                  <a:gd name="connsiteX0" fmla="*/ 0 w 1774209"/>
                  <a:gd name="connsiteY0" fmla="*/ -1 h 815865"/>
                  <a:gd name="connsiteX1" fmla="*/ 1163890 w 1774209"/>
                  <a:gd name="connsiteY1" fmla="*/ 602505 h 815865"/>
                  <a:gd name="connsiteX2" fmla="*/ 1774209 w 1774209"/>
                  <a:gd name="connsiteY2" fmla="*/ 815854 h 815865"/>
                  <a:gd name="connsiteX0" fmla="*/ 0 w 1774209"/>
                  <a:gd name="connsiteY0" fmla="*/ -1 h 815860"/>
                  <a:gd name="connsiteX1" fmla="*/ 1163890 w 1774209"/>
                  <a:gd name="connsiteY1" fmla="*/ 602505 h 815860"/>
                  <a:gd name="connsiteX2" fmla="*/ 1774209 w 1774209"/>
                  <a:gd name="connsiteY2" fmla="*/ 815854 h 815860"/>
                  <a:gd name="connsiteX0" fmla="*/ 0 w 1774209"/>
                  <a:gd name="connsiteY0" fmla="*/ -1 h 815860"/>
                  <a:gd name="connsiteX1" fmla="*/ 1163890 w 1774209"/>
                  <a:gd name="connsiteY1" fmla="*/ 602505 h 815860"/>
                  <a:gd name="connsiteX2" fmla="*/ 1774209 w 1774209"/>
                  <a:gd name="connsiteY2" fmla="*/ 815854 h 815860"/>
                  <a:gd name="connsiteX0" fmla="*/ 0 w 1820412"/>
                  <a:gd name="connsiteY0" fmla="*/ -1 h 869762"/>
                  <a:gd name="connsiteX1" fmla="*/ 1163890 w 1820412"/>
                  <a:gd name="connsiteY1" fmla="*/ 602505 h 869762"/>
                  <a:gd name="connsiteX2" fmla="*/ 1820412 w 1820412"/>
                  <a:gd name="connsiteY2" fmla="*/ 869758 h 869762"/>
                  <a:gd name="connsiteX0" fmla="*/ 0 w 1820412"/>
                  <a:gd name="connsiteY0" fmla="*/ -1 h 869757"/>
                  <a:gd name="connsiteX1" fmla="*/ 1163890 w 1820412"/>
                  <a:gd name="connsiteY1" fmla="*/ 602505 h 869757"/>
                  <a:gd name="connsiteX2" fmla="*/ 1820412 w 1820412"/>
                  <a:gd name="connsiteY2" fmla="*/ 869758 h 869757"/>
                  <a:gd name="connsiteX0" fmla="*/ 0 w 1820412"/>
                  <a:gd name="connsiteY0" fmla="*/ -1 h 869757"/>
                  <a:gd name="connsiteX1" fmla="*/ 1163890 w 1820412"/>
                  <a:gd name="connsiteY1" fmla="*/ 570162 h 869757"/>
                  <a:gd name="connsiteX2" fmla="*/ 1820412 w 1820412"/>
                  <a:gd name="connsiteY2" fmla="*/ 869758 h 869757"/>
                  <a:gd name="connsiteX0" fmla="*/ 0 w 1820412"/>
                  <a:gd name="connsiteY0" fmla="*/ -1 h 869757"/>
                  <a:gd name="connsiteX1" fmla="*/ 1820412 w 1820412"/>
                  <a:gd name="connsiteY1" fmla="*/ 869758 h 869757"/>
                  <a:gd name="connsiteX0" fmla="*/ 0 w 1762659"/>
                  <a:gd name="connsiteY0" fmla="*/ -1 h 826634"/>
                  <a:gd name="connsiteX1" fmla="*/ 1762659 w 1762659"/>
                  <a:gd name="connsiteY1" fmla="*/ 826634 h 826634"/>
                  <a:gd name="connsiteX0" fmla="*/ 0 w 1762659"/>
                  <a:gd name="connsiteY0" fmla="*/ -1 h 826634"/>
                  <a:gd name="connsiteX1" fmla="*/ 1762659 w 1762659"/>
                  <a:gd name="connsiteY1" fmla="*/ 826634 h 826634"/>
                  <a:gd name="connsiteX0" fmla="*/ 0 w 1762659"/>
                  <a:gd name="connsiteY0" fmla="*/ -1 h 826634"/>
                  <a:gd name="connsiteX1" fmla="*/ 1762659 w 1762659"/>
                  <a:gd name="connsiteY1" fmla="*/ 826634 h 826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62659" h="826634">
                    <a:moveTo>
                      <a:pt x="0" y="-1"/>
                    </a:moveTo>
                    <a:cubicBezTo>
                      <a:pt x="587553" y="275544"/>
                      <a:pt x="1117347" y="583426"/>
                      <a:pt x="1762659" y="826634"/>
                    </a:cubicBezTo>
                  </a:path>
                </a:pathLst>
              </a:cu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50" dirty="0">
                  <a:latin typeface="+mj-lt"/>
                </a:endParaRPr>
              </a:p>
            </p:txBody>
          </p:sp>
          <p:sp>
            <p:nvSpPr>
              <p:cNvPr id="96" name="Freeform 71">
                <a:extLst>
                  <a:ext uri="{FF2B5EF4-FFF2-40B4-BE49-F238E27FC236}">
                    <a16:creationId xmlns:a16="http://schemas.microsoft.com/office/drawing/2014/main" id="{30DB7571-7D91-42D1-B78A-AF446EC9C4BA}"/>
                  </a:ext>
                </a:extLst>
              </p:cNvPr>
              <p:cNvSpPr/>
              <p:nvPr/>
            </p:nvSpPr>
            <p:spPr>
              <a:xfrm flipV="1">
                <a:off x="1951049" y="834338"/>
                <a:ext cx="231039" cy="182588"/>
              </a:xfrm>
              <a:custGeom>
                <a:avLst/>
                <a:gdLst>
                  <a:gd name="connsiteX0" fmla="*/ 0 w 1774209"/>
                  <a:gd name="connsiteY0" fmla="*/ 95823 h 887598"/>
                  <a:gd name="connsiteX1" fmla="*/ 586854 w 1774209"/>
                  <a:gd name="connsiteY1" fmla="*/ 54879 h 887598"/>
                  <a:gd name="connsiteX2" fmla="*/ 982639 w 1774209"/>
                  <a:gd name="connsiteY2" fmla="*/ 750915 h 887598"/>
                  <a:gd name="connsiteX3" fmla="*/ 1774209 w 1774209"/>
                  <a:gd name="connsiteY3" fmla="*/ 887393 h 887598"/>
                  <a:gd name="connsiteX0" fmla="*/ 0 w 1774209"/>
                  <a:gd name="connsiteY0" fmla="*/ 25083 h 816684"/>
                  <a:gd name="connsiteX1" fmla="*/ 586854 w 1774209"/>
                  <a:gd name="connsiteY1" fmla="*/ 166277 h 816684"/>
                  <a:gd name="connsiteX2" fmla="*/ 982639 w 1774209"/>
                  <a:gd name="connsiteY2" fmla="*/ 680175 h 816684"/>
                  <a:gd name="connsiteX3" fmla="*/ 1774209 w 1774209"/>
                  <a:gd name="connsiteY3" fmla="*/ 816653 h 816684"/>
                  <a:gd name="connsiteX0" fmla="*/ 0 w 1774209"/>
                  <a:gd name="connsiteY0" fmla="*/ 16191 h 807782"/>
                  <a:gd name="connsiteX1" fmla="*/ 586854 w 1774209"/>
                  <a:gd name="connsiteY1" fmla="*/ 254525 h 807782"/>
                  <a:gd name="connsiteX2" fmla="*/ 982639 w 1774209"/>
                  <a:gd name="connsiteY2" fmla="*/ 671283 h 807782"/>
                  <a:gd name="connsiteX3" fmla="*/ 1774209 w 1774209"/>
                  <a:gd name="connsiteY3" fmla="*/ 807761 h 807782"/>
                  <a:gd name="connsiteX0" fmla="*/ 0 w 1774209"/>
                  <a:gd name="connsiteY0" fmla="*/ 18529 h 810119"/>
                  <a:gd name="connsiteX1" fmla="*/ 586854 w 1774209"/>
                  <a:gd name="connsiteY1" fmla="*/ 256863 h 810119"/>
                  <a:gd name="connsiteX2" fmla="*/ 982639 w 1774209"/>
                  <a:gd name="connsiteY2" fmla="*/ 673621 h 810119"/>
                  <a:gd name="connsiteX3" fmla="*/ 1774209 w 1774209"/>
                  <a:gd name="connsiteY3" fmla="*/ 810099 h 810119"/>
                  <a:gd name="connsiteX0" fmla="*/ 0 w 1774209"/>
                  <a:gd name="connsiteY0" fmla="*/ 15043 h 830918"/>
                  <a:gd name="connsiteX1" fmla="*/ 586854 w 1774209"/>
                  <a:gd name="connsiteY1" fmla="*/ 277662 h 830918"/>
                  <a:gd name="connsiteX2" fmla="*/ 982639 w 1774209"/>
                  <a:gd name="connsiteY2" fmla="*/ 694420 h 830918"/>
                  <a:gd name="connsiteX3" fmla="*/ 1774209 w 1774209"/>
                  <a:gd name="connsiteY3" fmla="*/ 830898 h 830918"/>
                  <a:gd name="connsiteX0" fmla="*/ 0 w 1774209"/>
                  <a:gd name="connsiteY0" fmla="*/ 24 h 815899"/>
                  <a:gd name="connsiteX1" fmla="*/ 586854 w 1774209"/>
                  <a:gd name="connsiteY1" fmla="*/ 262643 h 815899"/>
                  <a:gd name="connsiteX2" fmla="*/ 982639 w 1774209"/>
                  <a:gd name="connsiteY2" fmla="*/ 679401 h 815899"/>
                  <a:gd name="connsiteX3" fmla="*/ 1774209 w 1774209"/>
                  <a:gd name="connsiteY3" fmla="*/ 815879 h 815899"/>
                  <a:gd name="connsiteX0" fmla="*/ 0 w 1774209"/>
                  <a:gd name="connsiteY0" fmla="*/ 28 h 815903"/>
                  <a:gd name="connsiteX1" fmla="*/ 586854 w 1774209"/>
                  <a:gd name="connsiteY1" fmla="*/ 262647 h 815903"/>
                  <a:gd name="connsiteX2" fmla="*/ 982639 w 1774209"/>
                  <a:gd name="connsiteY2" fmla="*/ 679405 h 815903"/>
                  <a:gd name="connsiteX3" fmla="*/ 1774209 w 1774209"/>
                  <a:gd name="connsiteY3" fmla="*/ 815883 h 815903"/>
                  <a:gd name="connsiteX0" fmla="*/ 0 w 1774209"/>
                  <a:gd name="connsiteY0" fmla="*/ 28 h 815903"/>
                  <a:gd name="connsiteX1" fmla="*/ 729635 w 1774209"/>
                  <a:gd name="connsiteY1" fmla="*/ 262647 h 815903"/>
                  <a:gd name="connsiteX2" fmla="*/ 982639 w 1774209"/>
                  <a:gd name="connsiteY2" fmla="*/ 679405 h 815903"/>
                  <a:gd name="connsiteX3" fmla="*/ 1774209 w 1774209"/>
                  <a:gd name="connsiteY3" fmla="*/ 815883 h 815903"/>
                  <a:gd name="connsiteX0" fmla="*/ 0 w 1774209"/>
                  <a:gd name="connsiteY0" fmla="*/ 24 h 815899"/>
                  <a:gd name="connsiteX1" fmla="*/ 729635 w 1774209"/>
                  <a:gd name="connsiteY1" fmla="*/ 262643 h 815899"/>
                  <a:gd name="connsiteX2" fmla="*/ 1068307 w 1774209"/>
                  <a:gd name="connsiteY2" fmla="*/ 679401 h 815899"/>
                  <a:gd name="connsiteX3" fmla="*/ 1774209 w 1774209"/>
                  <a:gd name="connsiteY3" fmla="*/ 815879 h 815899"/>
                  <a:gd name="connsiteX0" fmla="*/ 0 w 1774209"/>
                  <a:gd name="connsiteY0" fmla="*/ 524 h 816422"/>
                  <a:gd name="connsiteX1" fmla="*/ 586854 w 1774209"/>
                  <a:gd name="connsiteY1" fmla="*/ 111180 h 816422"/>
                  <a:gd name="connsiteX2" fmla="*/ 1068307 w 1774209"/>
                  <a:gd name="connsiteY2" fmla="*/ 679901 h 816422"/>
                  <a:gd name="connsiteX3" fmla="*/ 1774209 w 1774209"/>
                  <a:gd name="connsiteY3" fmla="*/ 816379 h 816422"/>
                  <a:gd name="connsiteX0" fmla="*/ 0 w 1774209"/>
                  <a:gd name="connsiteY0" fmla="*/ -1 h 815897"/>
                  <a:gd name="connsiteX1" fmla="*/ 1068307 w 1774209"/>
                  <a:gd name="connsiteY1" fmla="*/ 679376 h 815897"/>
                  <a:gd name="connsiteX2" fmla="*/ 1774209 w 1774209"/>
                  <a:gd name="connsiteY2" fmla="*/ 815854 h 815897"/>
                  <a:gd name="connsiteX0" fmla="*/ 0 w 1774209"/>
                  <a:gd name="connsiteY0" fmla="*/ -1 h 815865"/>
                  <a:gd name="connsiteX1" fmla="*/ 1154014 w 1774209"/>
                  <a:gd name="connsiteY1" fmla="*/ 619379 h 815865"/>
                  <a:gd name="connsiteX2" fmla="*/ 1774209 w 1774209"/>
                  <a:gd name="connsiteY2" fmla="*/ 815854 h 815865"/>
                  <a:gd name="connsiteX0" fmla="*/ 0 w 1774209"/>
                  <a:gd name="connsiteY0" fmla="*/ -1 h 815860"/>
                  <a:gd name="connsiteX1" fmla="*/ 1175439 w 1774209"/>
                  <a:gd name="connsiteY1" fmla="*/ 559383 h 815860"/>
                  <a:gd name="connsiteX2" fmla="*/ 1774209 w 1774209"/>
                  <a:gd name="connsiteY2" fmla="*/ 815854 h 815860"/>
                  <a:gd name="connsiteX0" fmla="*/ 0 w 1774209"/>
                  <a:gd name="connsiteY0" fmla="*/ -1 h 815865"/>
                  <a:gd name="connsiteX1" fmla="*/ 1163890 w 1774209"/>
                  <a:gd name="connsiteY1" fmla="*/ 602505 h 815865"/>
                  <a:gd name="connsiteX2" fmla="*/ 1774209 w 1774209"/>
                  <a:gd name="connsiteY2" fmla="*/ 815854 h 815865"/>
                  <a:gd name="connsiteX0" fmla="*/ 0 w 1774209"/>
                  <a:gd name="connsiteY0" fmla="*/ -1 h 815860"/>
                  <a:gd name="connsiteX1" fmla="*/ 1163890 w 1774209"/>
                  <a:gd name="connsiteY1" fmla="*/ 602505 h 815860"/>
                  <a:gd name="connsiteX2" fmla="*/ 1774209 w 1774209"/>
                  <a:gd name="connsiteY2" fmla="*/ 815854 h 815860"/>
                  <a:gd name="connsiteX0" fmla="*/ 0 w 1774209"/>
                  <a:gd name="connsiteY0" fmla="*/ -1 h 815860"/>
                  <a:gd name="connsiteX1" fmla="*/ 1163890 w 1774209"/>
                  <a:gd name="connsiteY1" fmla="*/ 602505 h 815860"/>
                  <a:gd name="connsiteX2" fmla="*/ 1774209 w 1774209"/>
                  <a:gd name="connsiteY2" fmla="*/ 815854 h 815860"/>
                  <a:gd name="connsiteX0" fmla="*/ 0 w 1820412"/>
                  <a:gd name="connsiteY0" fmla="*/ -1 h 869762"/>
                  <a:gd name="connsiteX1" fmla="*/ 1163890 w 1820412"/>
                  <a:gd name="connsiteY1" fmla="*/ 602505 h 869762"/>
                  <a:gd name="connsiteX2" fmla="*/ 1820412 w 1820412"/>
                  <a:gd name="connsiteY2" fmla="*/ 869758 h 869762"/>
                  <a:gd name="connsiteX0" fmla="*/ 0 w 1820412"/>
                  <a:gd name="connsiteY0" fmla="*/ -1 h 869757"/>
                  <a:gd name="connsiteX1" fmla="*/ 1163890 w 1820412"/>
                  <a:gd name="connsiteY1" fmla="*/ 602505 h 869757"/>
                  <a:gd name="connsiteX2" fmla="*/ 1820412 w 1820412"/>
                  <a:gd name="connsiteY2" fmla="*/ 869758 h 869757"/>
                  <a:gd name="connsiteX0" fmla="*/ 0 w 1820412"/>
                  <a:gd name="connsiteY0" fmla="*/ -1 h 869757"/>
                  <a:gd name="connsiteX1" fmla="*/ 1163890 w 1820412"/>
                  <a:gd name="connsiteY1" fmla="*/ 570162 h 869757"/>
                  <a:gd name="connsiteX2" fmla="*/ 1820412 w 1820412"/>
                  <a:gd name="connsiteY2" fmla="*/ 869758 h 869757"/>
                  <a:gd name="connsiteX0" fmla="*/ 0 w 1820412"/>
                  <a:gd name="connsiteY0" fmla="*/ -1 h 869757"/>
                  <a:gd name="connsiteX1" fmla="*/ 1820412 w 1820412"/>
                  <a:gd name="connsiteY1" fmla="*/ 869758 h 869757"/>
                  <a:gd name="connsiteX0" fmla="*/ 0 w 1762659"/>
                  <a:gd name="connsiteY0" fmla="*/ -1 h 826634"/>
                  <a:gd name="connsiteX1" fmla="*/ 1762659 w 1762659"/>
                  <a:gd name="connsiteY1" fmla="*/ 826634 h 826634"/>
                  <a:gd name="connsiteX0" fmla="*/ 0 w 1762659"/>
                  <a:gd name="connsiteY0" fmla="*/ -1 h 826634"/>
                  <a:gd name="connsiteX1" fmla="*/ 1762659 w 1762659"/>
                  <a:gd name="connsiteY1" fmla="*/ 826634 h 826634"/>
                  <a:gd name="connsiteX0" fmla="*/ 0 w 1762659"/>
                  <a:gd name="connsiteY0" fmla="*/ -1 h 826634"/>
                  <a:gd name="connsiteX1" fmla="*/ 1762659 w 1762659"/>
                  <a:gd name="connsiteY1" fmla="*/ 826634 h 826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62659" h="826634">
                    <a:moveTo>
                      <a:pt x="0" y="-1"/>
                    </a:moveTo>
                    <a:cubicBezTo>
                      <a:pt x="587553" y="275544"/>
                      <a:pt x="1117347" y="583426"/>
                      <a:pt x="1762659" y="826634"/>
                    </a:cubicBezTo>
                  </a:path>
                </a:pathLst>
              </a:cu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50" dirty="0">
                  <a:latin typeface="+mj-lt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7139633" y="1277522"/>
                <a:ext cx="1777603" cy="8877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>
                          <a:latin typeface="+mj-lt"/>
                        </a:rPr>
                        <m:t>=</m:t>
                      </m:r>
                      <m:f>
                        <m:fPr>
                          <m:ctrlPr>
                            <a:rPr lang="en-US" sz="2500" i="1">
                              <a:latin typeface="+mj-lt"/>
                            </a:rPr>
                          </m:ctrlPr>
                        </m:fPr>
                        <m:num>
                          <m:r>
                            <a:rPr lang="en-US" sz="2500" i="1">
                              <a:latin typeface="+mj-lt"/>
                            </a:rPr>
                            <m:t>1</m:t>
                          </m:r>
                        </m:num>
                        <m:den>
                          <m:r>
                            <a:rPr lang="en-US" sz="2500" i="1">
                              <a:latin typeface="+mj-lt"/>
                            </a:rPr>
                            <m:t>𝐴</m:t>
                          </m:r>
                        </m:den>
                      </m:f>
                      <m:f>
                        <m:fPr>
                          <m:ctrlPr>
                            <a:rPr lang="en-US" sz="2500" i="1">
                              <a:latin typeface="+mj-lt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500" i="1">
                                  <a:latin typeface="+mj-lt"/>
                                </a:rPr>
                              </m:ctrlPr>
                            </m:sSubPr>
                            <m:e>
                              <m:r>
                                <a:rPr lang="en-US" sz="2500" i="1">
                                  <a:latin typeface="+mj-lt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500" i="1">
                                  <a:latin typeface="+mj-lt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500" i="1">
                                  <a:latin typeface="+mj-lt"/>
                                </a:rPr>
                              </m:ctrlPr>
                            </m:sSubPr>
                            <m:e>
                              <m:r>
                                <a:rPr lang="en-US" sz="2500" i="1">
                                  <a:latin typeface="+mj-lt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500" i="1">
                                  <a:latin typeface="+mj-lt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500" i="1" smtClean="0">
                              <a:solidFill>
                                <a:srgbClr val="FF0000"/>
                              </a:solidFill>
                              <a:latin typeface="+mj-lt"/>
                            </a:rPr>
                          </m:ctrlPr>
                        </m:fPr>
                        <m:num>
                          <m:r>
                            <a:rPr lang="en-US" sz="2500" i="1">
                              <a:solidFill>
                                <a:srgbClr val="FF0000"/>
                              </a:solidFill>
                              <a:latin typeface="+mj-lt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500" i="1">
                                  <a:solidFill>
                                    <a:srgbClr val="FF0000"/>
                                  </a:solidFill>
                                  <a:latin typeface="+mj-lt"/>
                                </a:rPr>
                              </m:ctrlPr>
                            </m:sSubPr>
                            <m:e>
                              <m:r>
                                <a:rPr lang="en-US" sz="2500" i="1">
                                  <a:solidFill>
                                    <a:srgbClr val="FF0000"/>
                                  </a:solidFill>
                                  <a:latin typeface="+mj-lt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500" i="1">
                                  <a:solidFill>
                                    <a:srgbClr val="FF0000"/>
                                  </a:solidFill>
                                  <a:latin typeface="+mj-lt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en-US" sz="2500" i="1">
                              <a:solidFill>
                                <a:srgbClr val="FF0000"/>
                              </a:solidFill>
                              <a:latin typeface="+mj-lt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500" dirty="0">
                  <a:latin typeface="+mj-lt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633" y="1277522"/>
                <a:ext cx="1777603" cy="8877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3286045" y="1969586"/>
            <a:ext cx="1080090" cy="722642"/>
            <a:chOff x="3286045" y="1969586"/>
            <a:chExt cx="1080090" cy="722642"/>
          </a:xfrm>
        </p:grpSpPr>
        <p:sp>
          <p:nvSpPr>
            <p:cNvPr id="130" name="Freeform 71">
              <a:extLst>
                <a:ext uri="{FF2B5EF4-FFF2-40B4-BE49-F238E27FC236}">
                  <a16:creationId xmlns:a16="http://schemas.microsoft.com/office/drawing/2014/main" id="{30DB7571-7D91-42D1-B78A-AF446EC9C4B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3286045" y="1969586"/>
              <a:ext cx="914400" cy="722642"/>
            </a:xfrm>
            <a:custGeom>
              <a:avLst/>
              <a:gdLst>
                <a:gd name="connsiteX0" fmla="*/ 0 w 1774209"/>
                <a:gd name="connsiteY0" fmla="*/ 95823 h 887598"/>
                <a:gd name="connsiteX1" fmla="*/ 586854 w 1774209"/>
                <a:gd name="connsiteY1" fmla="*/ 54879 h 887598"/>
                <a:gd name="connsiteX2" fmla="*/ 982639 w 1774209"/>
                <a:gd name="connsiteY2" fmla="*/ 750915 h 887598"/>
                <a:gd name="connsiteX3" fmla="*/ 1774209 w 1774209"/>
                <a:gd name="connsiteY3" fmla="*/ 887393 h 887598"/>
                <a:gd name="connsiteX0" fmla="*/ 0 w 1774209"/>
                <a:gd name="connsiteY0" fmla="*/ 25083 h 816684"/>
                <a:gd name="connsiteX1" fmla="*/ 586854 w 1774209"/>
                <a:gd name="connsiteY1" fmla="*/ 166277 h 816684"/>
                <a:gd name="connsiteX2" fmla="*/ 982639 w 1774209"/>
                <a:gd name="connsiteY2" fmla="*/ 680175 h 816684"/>
                <a:gd name="connsiteX3" fmla="*/ 1774209 w 1774209"/>
                <a:gd name="connsiteY3" fmla="*/ 816653 h 816684"/>
                <a:gd name="connsiteX0" fmla="*/ 0 w 1774209"/>
                <a:gd name="connsiteY0" fmla="*/ 16191 h 807782"/>
                <a:gd name="connsiteX1" fmla="*/ 586854 w 1774209"/>
                <a:gd name="connsiteY1" fmla="*/ 254525 h 807782"/>
                <a:gd name="connsiteX2" fmla="*/ 982639 w 1774209"/>
                <a:gd name="connsiteY2" fmla="*/ 671283 h 807782"/>
                <a:gd name="connsiteX3" fmla="*/ 1774209 w 1774209"/>
                <a:gd name="connsiteY3" fmla="*/ 807761 h 807782"/>
                <a:gd name="connsiteX0" fmla="*/ 0 w 1774209"/>
                <a:gd name="connsiteY0" fmla="*/ 18529 h 810119"/>
                <a:gd name="connsiteX1" fmla="*/ 586854 w 1774209"/>
                <a:gd name="connsiteY1" fmla="*/ 256863 h 810119"/>
                <a:gd name="connsiteX2" fmla="*/ 982639 w 1774209"/>
                <a:gd name="connsiteY2" fmla="*/ 673621 h 810119"/>
                <a:gd name="connsiteX3" fmla="*/ 1774209 w 1774209"/>
                <a:gd name="connsiteY3" fmla="*/ 810099 h 810119"/>
                <a:gd name="connsiteX0" fmla="*/ 0 w 1774209"/>
                <a:gd name="connsiteY0" fmla="*/ 15043 h 830918"/>
                <a:gd name="connsiteX1" fmla="*/ 586854 w 1774209"/>
                <a:gd name="connsiteY1" fmla="*/ 277662 h 830918"/>
                <a:gd name="connsiteX2" fmla="*/ 982639 w 1774209"/>
                <a:gd name="connsiteY2" fmla="*/ 694420 h 830918"/>
                <a:gd name="connsiteX3" fmla="*/ 1774209 w 1774209"/>
                <a:gd name="connsiteY3" fmla="*/ 830898 h 830918"/>
                <a:gd name="connsiteX0" fmla="*/ 0 w 1774209"/>
                <a:gd name="connsiteY0" fmla="*/ 24 h 815899"/>
                <a:gd name="connsiteX1" fmla="*/ 586854 w 1774209"/>
                <a:gd name="connsiteY1" fmla="*/ 262643 h 815899"/>
                <a:gd name="connsiteX2" fmla="*/ 982639 w 1774209"/>
                <a:gd name="connsiteY2" fmla="*/ 679401 h 815899"/>
                <a:gd name="connsiteX3" fmla="*/ 1774209 w 1774209"/>
                <a:gd name="connsiteY3" fmla="*/ 815879 h 815899"/>
                <a:gd name="connsiteX0" fmla="*/ 0 w 1774209"/>
                <a:gd name="connsiteY0" fmla="*/ 28 h 815903"/>
                <a:gd name="connsiteX1" fmla="*/ 586854 w 1774209"/>
                <a:gd name="connsiteY1" fmla="*/ 262647 h 815903"/>
                <a:gd name="connsiteX2" fmla="*/ 982639 w 1774209"/>
                <a:gd name="connsiteY2" fmla="*/ 679405 h 815903"/>
                <a:gd name="connsiteX3" fmla="*/ 1774209 w 1774209"/>
                <a:gd name="connsiteY3" fmla="*/ 815883 h 815903"/>
                <a:gd name="connsiteX0" fmla="*/ 0 w 1774209"/>
                <a:gd name="connsiteY0" fmla="*/ 28 h 815903"/>
                <a:gd name="connsiteX1" fmla="*/ 729635 w 1774209"/>
                <a:gd name="connsiteY1" fmla="*/ 262647 h 815903"/>
                <a:gd name="connsiteX2" fmla="*/ 982639 w 1774209"/>
                <a:gd name="connsiteY2" fmla="*/ 679405 h 815903"/>
                <a:gd name="connsiteX3" fmla="*/ 1774209 w 1774209"/>
                <a:gd name="connsiteY3" fmla="*/ 815883 h 815903"/>
                <a:gd name="connsiteX0" fmla="*/ 0 w 1774209"/>
                <a:gd name="connsiteY0" fmla="*/ 24 h 815899"/>
                <a:gd name="connsiteX1" fmla="*/ 729635 w 1774209"/>
                <a:gd name="connsiteY1" fmla="*/ 262643 h 815899"/>
                <a:gd name="connsiteX2" fmla="*/ 1068307 w 1774209"/>
                <a:gd name="connsiteY2" fmla="*/ 679401 h 815899"/>
                <a:gd name="connsiteX3" fmla="*/ 1774209 w 1774209"/>
                <a:gd name="connsiteY3" fmla="*/ 815879 h 815899"/>
                <a:gd name="connsiteX0" fmla="*/ 0 w 1774209"/>
                <a:gd name="connsiteY0" fmla="*/ 524 h 816422"/>
                <a:gd name="connsiteX1" fmla="*/ 586854 w 1774209"/>
                <a:gd name="connsiteY1" fmla="*/ 111180 h 816422"/>
                <a:gd name="connsiteX2" fmla="*/ 1068307 w 1774209"/>
                <a:gd name="connsiteY2" fmla="*/ 679901 h 816422"/>
                <a:gd name="connsiteX3" fmla="*/ 1774209 w 1774209"/>
                <a:gd name="connsiteY3" fmla="*/ 816379 h 816422"/>
                <a:gd name="connsiteX0" fmla="*/ 0 w 1774209"/>
                <a:gd name="connsiteY0" fmla="*/ -1 h 815897"/>
                <a:gd name="connsiteX1" fmla="*/ 1068307 w 1774209"/>
                <a:gd name="connsiteY1" fmla="*/ 679376 h 815897"/>
                <a:gd name="connsiteX2" fmla="*/ 1774209 w 1774209"/>
                <a:gd name="connsiteY2" fmla="*/ 815854 h 815897"/>
                <a:gd name="connsiteX0" fmla="*/ 0 w 1774209"/>
                <a:gd name="connsiteY0" fmla="*/ -1 h 815865"/>
                <a:gd name="connsiteX1" fmla="*/ 1154014 w 1774209"/>
                <a:gd name="connsiteY1" fmla="*/ 619379 h 815865"/>
                <a:gd name="connsiteX2" fmla="*/ 1774209 w 1774209"/>
                <a:gd name="connsiteY2" fmla="*/ 815854 h 815865"/>
                <a:gd name="connsiteX0" fmla="*/ 0 w 1774209"/>
                <a:gd name="connsiteY0" fmla="*/ -1 h 815860"/>
                <a:gd name="connsiteX1" fmla="*/ 1175439 w 1774209"/>
                <a:gd name="connsiteY1" fmla="*/ 559383 h 815860"/>
                <a:gd name="connsiteX2" fmla="*/ 1774209 w 1774209"/>
                <a:gd name="connsiteY2" fmla="*/ 815854 h 815860"/>
                <a:gd name="connsiteX0" fmla="*/ 0 w 1774209"/>
                <a:gd name="connsiteY0" fmla="*/ -1 h 815865"/>
                <a:gd name="connsiteX1" fmla="*/ 1163890 w 1774209"/>
                <a:gd name="connsiteY1" fmla="*/ 602505 h 815865"/>
                <a:gd name="connsiteX2" fmla="*/ 1774209 w 1774209"/>
                <a:gd name="connsiteY2" fmla="*/ 815854 h 815865"/>
                <a:gd name="connsiteX0" fmla="*/ 0 w 1774209"/>
                <a:gd name="connsiteY0" fmla="*/ -1 h 815860"/>
                <a:gd name="connsiteX1" fmla="*/ 1163890 w 1774209"/>
                <a:gd name="connsiteY1" fmla="*/ 602505 h 815860"/>
                <a:gd name="connsiteX2" fmla="*/ 1774209 w 1774209"/>
                <a:gd name="connsiteY2" fmla="*/ 815854 h 815860"/>
                <a:gd name="connsiteX0" fmla="*/ 0 w 1774209"/>
                <a:gd name="connsiteY0" fmla="*/ -1 h 815860"/>
                <a:gd name="connsiteX1" fmla="*/ 1163890 w 1774209"/>
                <a:gd name="connsiteY1" fmla="*/ 602505 h 815860"/>
                <a:gd name="connsiteX2" fmla="*/ 1774209 w 1774209"/>
                <a:gd name="connsiteY2" fmla="*/ 815854 h 815860"/>
                <a:gd name="connsiteX0" fmla="*/ 0 w 1820412"/>
                <a:gd name="connsiteY0" fmla="*/ -1 h 869762"/>
                <a:gd name="connsiteX1" fmla="*/ 1163890 w 1820412"/>
                <a:gd name="connsiteY1" fmla="*/ 602505 h 869762"/>
                <a:gd name="connsiteX2" fmla="*/ 1820412 w 1820412"/>
                <a:gd name="connsiteY2" fmla="*/ 869758 h 869762"/>
                <a:gd name="connsiteX0" fmla="*/ 0 w 1820412"/>
                <a:gd name="connsiteY0" fmla="*/ -1 h 869757"/>
                <a:gd name="connsiteX1" fmla="*/ 1163890 w 1820412"/>
                <a:gd name="connsiteY1" fmla="*/ 602505 h 869757"/>
                <a:gd name="connsiteX2" fmla="*/ 1820412 w 1820412"/>
                <a:gd name="connsiteY2" fmla="*/ 869758 h 869757"/>
                <a:gd name="connsiteX0" fmla="*/ 0 w 1820412"/>
                <a:gd name="connsiteY0" fmla="*/ -1 h 869757"/>
                <a:gd name="connsiteX1" fmla="*/ 1163890 w 1820412"/>
                <a:gd name="connsiteY1" fmla="*/ 570162 h 869757"/>
                <a:gd name="connsiteX2" fmla="*/ 1820412 w 1820412"/>
                <a:gd name="connsiteY2" fmla="*/ 869758 h 869757"/>
                <a:gd name="connsiteX0" fmla="*/ 0 w 1820412"/>
                <a:gd name="connsiteY0" fmla="*/ -1 h 869757"/>
                <a:gd name="connsiteX1" fmla="*/ 1820412 w 1820412"/>
                <a:gd name="connsiteY1" fmla="*/ 869758 h 869757"/>
                <a:gd name="connsiteX0" fmla="*/ 0 w 1762659"/>
                <a:gd name="connsiteY0" fmla="*/ -1 h 826634"/>
                <a:gd name="connsiteX1" fmla="*/ 1762659 w 1762659"/>
                <a:gd name="connsiteY1" fmla="*/ 826634 h 826634"/>
                <a:gd name="connsiteX0" fmla="*/ 0 w 1762659"/>
                <a:gd name="connsiteY0" fmla="*/ -1 h 826634"/>
                <a:gd name="connsiteX1" fmla="*/ 1762659 w 1762659"/>
                <a:gd name="connsiteY1" fmla="*/ 826634 h 826634"/>
                <a:gd name="connsiteX0" fmla="*/ 0 w 1762659"/>
                <a:gd name="connsiteY0" fmla="*/ -1 h 826634"/>
                <a:gd name="connsiteX1" fmla="*/ 1762659 w 1762659"/>
                <a:gd name="connsiteY1" fmla="*/ 826634 h 826634"/>
                <a:gd name="connsiteX0" fmla="*/ 0 w 1762659"/>
                <a:gd name="connsiteY0" fmla="*/ -1 h 826634"/>
                <a:gd name="connsiteX1" fmla="*/ 1762659 w 1762659"/>
                <a:gd name="connsiteY1" fmla="*/ 826634 h 82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2659" h="826634">
                  <a:moveTo>
                    <a:pt x="0" y="-1"/>
                  </a:moveTo>
                  <a:lnTo>
                    <a:pt x="1762659" y="826634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50" dirty="0">
                <a:latin typeface="+mj-lt"/>
              </a:endParaRPr>
            </a:p>
          </p:txBody>
        </p:sp>
        <p:sp>
          <p:nvSpPr>
            <p:cNvPr id="7" name="Right Triangle 6"/>
            <p:cNvSpPr/>
            <p:nvPr/>
          </p:nvSpPr>
          <p:spPr>
            <a:xfrm flipH="1">
              <a:off x="3566159" y="2183998"/>
              <a:ext cx="370533" cy="293818"/>
            </a:xfrm>
            <a:prstGeom prst="rtTriangle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Rectangle 7"/>
                <p:cNvSpPr/>
                <p:nvPr/>
              </p:nvSpPr>
              <p:spPr>
                <a:xfrm>
                  <a:off x="3886132" y="2097266"/>
                  <a:ext cx="480003" cy="4429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>
                                <a:solidFill>
                                  <a:srgbClr val="FF0000"/>
                                </a:solidFill>
                                <a:latin typeface="+mj-lt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+mj-lt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1200" i="1">
                                    <a:solidFill>
                                      <a:srgbClr val="FF0000"/>
                                    </a:solidFill>
                                    <a:latin typeface="+mj-lt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solidFill>
                                      <a:srgbClr val="FF0000"/>
                                    </a:solidFill>
                                    <a:latin typeface="+mj-lt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srgbClr val="FF0000"/>
                                    </a:solidFill>
                                    <a:latin typeface="+mj-lt"/>
                                  </a:rPr>
                                  <m:t>𝑑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+mj-lt"/>
                              </a:rPr>
                              <m:t>𝑑𝑡</m:t>
                            </m:r>
                          </m:den>
                        </m:f>
                      </m:oMath>
                    </m:oMathPara>
                  </a14:m>
                  <a:endParaRPr lang="en-US" sz="1200" dirty="0">
                    <a:latin typeface="+mj-lt"/>
                  </a:endParaRPr>
                </a:p>
              </p:txBody>
            </p:sp>
          </mc:Choice>
          <mc:Fallback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6132" y="2097266"/>
                  <a:ext cx="480003" cy="442942"/>
                </a:xfrm>
                <a:prstGeom prst="rect">
                  <a:avLst/>
                </a:prstGeom>
                <a:blipFill>
                  <a:blip r:embed="rId5"/>
                  <a:stretch>
                    <a:fillRect b="-13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2625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Fancy Darcy’s Law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>
                <a:latin typeface="+mj-lt"/>
              </a:rPr>
              <a:t>6</a:t>
            </a:fld>
            <a:endParaRPr lang="en-US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CAA8C69E-E822-4610-8D46-36EC9A89F0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16037" y="1280160"/>
                <a:ext cx="6830399" cy="51486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500" dirty="0" smtClean="0">
                    <a:latin typeface="+mj-lt"/>
                  </a:rPr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smtClean="0">
                            <a:latin typeface="+mj-lt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500" i="1" smtClean="0">
                                <a:latin typeface="+mj-lt"/>
                              </a:rPr>
                            </m:ctrlPr>
                          </m:sSubPr>
                          <m:e>
                            <m:r>
                              <a:rPr lang="en-US" sz="2500" b="0" i="1" smtClean="0">
                                <a:latin typeface="+mj-lt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+mj-lt"/>
                              </a:rPr>
                              <m:t>𝑑</m:t>
                            </m:r>
                          </m:sub>
                        </m:sSub>
                        <m:r>
                          <a:rPr lang="en-US" sz="2500" b="0" i="1" smtClean="0">
                            <a:latin typeface="+mj-lt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en-US" sz="2500" i="1">
                                <a:latin typeface="+mj-lt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latin typeface="+mj-lt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500" i="1">
                                <a:latin typeface="+mj-lt"/>
                              </a:rPr>
                              <m:t>𝑑</m:t>
                            </m:r>
                          </m:sub>
                        </m:sSub>
                        <m:r>
                          <a:rPr lang="en-US" sz="2500" i="1">
                            <a:latin typeface="+mj-lt"/>
                          </a:rPr>
                          <m:t>𝐴</m:t>
                        </m:r>
                      </m:den>
                    </m:f>
                    <m:f>
                      <m:fPr>
                        <m:ctrlPr>
                          <a:rPr lang="en-US" sz="2500" i="1" smtClean="0">
                            <a:solidFill>
                              <a:srgbClr val="FF0000"/>
                            </a:solidFill>
                            <a:latin typeface="+mj-lt"/>
                          </a:rPr>
                        </m:ctrlPr>
                      </m:fPr>
                      <m:num>
                        <m:r>
                          <a:rPr lang="en-US" sz="2500" b="0" i="1" smtClean="0">
                            <a:solidFill>
                              <a:srgbClr val="FF0000"/>
                            </a:solidFill>
                            <a:latin typeface="+mj-lt"/>
                          </a:rPr>
                          <m:t>𝑑</m:t>
                        </m:r>
                        <m:sSub>
                          <m:sSubPr>
                            <m:ctrlPr>
                              <a:rPr lang="en-US" sz="2500" b="0" i="1" smtClean="0">
                                <a:solidFill>
                                  <a:srgbClr val="FF0000"/>
                                </a:solidFill>
                                <a:latin typeface="+mj-lt"/>
                              </a:rPr>
                            </m:ctrlPr>
                          </m:sSubPr>
                          <m:e>
                            <m:r>
                              <a:rPr lang="en-US" sz="2500" b="0" i="1" smtClean="0">
                                <a:solidFill>
                                  <a:srgbClr val="FF0000"/>
                                </a:solidFill>
                                <a:latin typeface="+mj-lt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500" b="0" i="1" smtClean="0">
                                <a:solidFill>
                                  <a:srgbClr val="FF0000"/>
                                </a:solidFill>
                                <a:latin typeface="+mj-lt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r>
                          <a:rPr lang="en-US" sz="2500" b="0" i="1" smtClean="0">
                            <a:solidFill>
                              <a:srgbClr val="FF0000"/>
                            </a:solidFill>
                            <a:latin typeface="+mj-lt"/>
                          </a:rPr>
                          <m:t>𝑑𝑡</m:t>
                        </m:r>
                      </m:den>
                    </m:f>
                    <m:r>
                      <a:rPr lang="en-US" sz="2500" b="0" i="1" smtClean="0">
                        <a:latin typeface="+mj-lt"/>
                      </a:rPr>
                      <m:t> </m:t>
                    </m:r>
                    <m:r>
                      <a:rPr lang="en-US" sz="2500" i="1" smtClean="0">
                        <a:latin typeface="+mj-lt"/>
                      </a:rPr>
                      <m:t>=</m:t>
                    </m:r>
                    <m:sSub>
                      <m:sSubPr>
                        <m:ctrlPr>
                          <a:rPr lang="en-US" sz="2500" i="1" smtClean="0">
                            <a:latin typeface="+mj-lt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+mj-lt"/>
                          </a:rPr>
                          <m:t>𝑘</m:t>
                        </m:r>
                      </m:e>
                      <m:sub>
                        <m:r>
                          <a:rPr lang="en-US" sz="2500" i="1" smtClean="0">
                            <a:latin typeface="+mj-lt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nary>
                      <m:naryPr>
                        <m:ctrlPr>
                          <a:rPr lang="en-US" sz="2500" i="1" smtClean="0">
                            <a:latin typeface="+mj-lt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500" i="1" smtClean="0">
                                <a:latin typeface="+mj-lt"/>
                              </a:rPr>
                            </m:ctrlPr>
                          </m:sSubPr>
                          <m:e>
                            <m:r>
                              <a:rPr lang="en-US" sz="2500" b="0" i="1" smtClean="0">
                                <a:latin typeface="+mj-lt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+mj-lt"/>
                              </a:rPr>
                              <m:t>𝑑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2500" i="1" smtClean="0">
                                <a:latin typeface="+mj-lt"/>
                              </a:rPr>
                            </m:ctrlPr>
                          </m:sSubPr>
                          <m:e>
                            <m:r>
                              <a:rPr lang="en-US" sz="2500" b="0" i="1" smtClean="0">
                                <a:latin typeface="+mj-lt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+mj-lt"/>
                              </a:rPr>
                              <m:t>𝑢</m:t>
                            </m:r>
                          </m:sub>
                        </m:sSub>
                      </m:sup>
                      <m:e>
                        <m:sSup>
                          <m:sSupPr>
                            <m:ctrlPr>
                              <a:rPr lang="en-US" sz="2500" i="1">
                                <a:latin typeface="+mj-lt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i="1">
                                <a:latin typeface="+mj-lt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500" i="1">
                                <a:latin typeface="+mj-lt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500" i="1">
                                <a:latin typeface="+mj-lt"/>
                                <a:ea typeface="Cambria Math" panose="02040503050406030204" pitchFamily="18" charset="0"/>
                              </a:rPr>
                              <m:t>𝛼</m:t>
                            </m:r>
                            <m:d>
                              <m:dPr>
                                <m:ctrlPr>
                                  <a:rPr lang="en-US" sz="2500" i="1">
                                    <a:latin typeface="+mj-lt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500" i="1">
                                        <a:latin typeface="+mj-lt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500" i="1">
                                        <a:latin typeface="+mj-lt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500" i="1">
                                        <a:latin typeface="+mj-lt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2500" i="1">
                                    <a:latin typeface="+mj-lt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500" i="1">
                                    <a:latin typeface="+mj-lt"/>
                                    <a:ea typeface="Cambria Math" panose="02040503050406030204" pitchFamily="18" charset="0"/>
                                  </a:rPr>
                                  <m:t>𝜒</m:t>
                                </m:r>
                                <m:r>
                                  <a:rPr lang="en-US" sz="2500" i="1">
                                    <a:latin typeface="+mj-lt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sup>
                        </m:sSup>
                        <m:f>
                          <m:fPr>
                            <m:ctrlPr>
                              <a:rPr lang="en-US" sz="2500" i="1">
                                <a:latin typeface="+mj-lt"/>
                              </a:rPr>
                            </m:ctrlPr>
                          </m:fPr>
                          <m:num>
                            <m:r>
                              <a:rPr lang="en-US" sz="2500" b="0" i="1" smtClean="0">
                                <a:latin typeface="+mj-lt"/>
                              </a:rPr>
                              <m:t>𝑝</m:t>
                            </m:r>
                          </m:num>
                          <m:den>
                            <m:r>
                              <a:rPr lang="en-US" sz="2500" i="1">
                                <a:latin typeface="+mj-lt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sz="2500" b="0" i="1" smtClean="0">
                                <a:latin typeface="+mj-lt"/>
                                <a:ea typeface="Cambria Math" panose="02040503050406030204" pitchFamily="18" charset="0"/>
                              </a:rPr>
                              <m:t>𝑍</m:t>
                            </m:r>
                          </m:den>
                        </m:f>
                        <m:r>
                          <a:rPr lang="en-US" sz="2500" b="0" i="1" smtClean="0">
                            <a:latin typeface="+mj-lt"/>
                            <a:ea typeface="Cambria Math" panose="02040503050406030204" pitchFamily="18" charset="0"/>
                          </a:rPr>
                          <m:t>𝑑𝑝</m:t>
                        </m:r>
                      </m:e>
                    </m:nary>
                  </m:oMath>
                </a14:m>
                <a:endParaRPr lang="en-US" sz="2500" b="0" i="1" dirty="0" smtClean="0">
                  <a:latin typeface="+mj-lt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500" b="0" dirty="0" smtClean="0">
                    <a:latin typeface="+mj-lt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2500" b="0" i="0" smtClean="0">
                        <a:latin typeface="+mj-lt"/>
                      </a:rPr>
                      <m:t> </m:t>
                    </m:r>
                    <m:r>
                      <a:rPr lang="en-US" sz="2500" b="0" i="1" smtClean="0">
                        <a:latin typeface="+mj-lt"/>
                      </a:rPr>
                      <m:t>  </m:t>
                    </m:r>
                    <m:r>
                      <a:rPr lang="en-US" sz="2500" b="0" i="1" smtClean="0">
                        <a:latin typeface="+mj-lt"/>
                      </a:rPr>
                      <m:t>+</m:t>
                    </m:r>
                    <m:sSub>
                      <m:sSubPr>
                        <m:ctrlPr>
                          <a:rPr lang="en-US" sz="2500" i="1">
                            <a:latin typeface="+mj-lt"/>
                          </a:rPr>
                        </m:ctrlPr>
                      </m:sSubPr>
                      <m:e>
                        <m:r>
                          <a:rPr lang="en-US" sz="2500" i="1">
                            <a:latin typeface="+mj-lt"/>
                          </a:rPr>
                          <m:t>𝑘</m:t>
                        </m:r>
                      </m:e>
                      <m:sub>
                        <m:r>
                          <a:rPr lang="en-US" sz="2500" i="1">
                            <a:latin typeface="+mj-lt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2500" b="0" i="1" smtClean="0">
                        <a:latin typeface="+mj-lt"/>
                        <a:ea typeface="Cambria Math" panose="02040503050406030204" pitchFamily="18" charset="0"/>
                      </a:rPr>
                      <m:t>𝑏</m:t>
                    </m:r>
                    <m:nary>
                      <m:naryPr>
                        <m:ctrlPr>
                          <a:rPr lang="en-US" sz="2500" i="1">
                            <a:latin typeface="+mj-lt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500" i="1">
                                <a:latin typeface="+mj-lt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latin typeface="+mj-lt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+mj-lt"/>
                              </a:rPr>
                              <m:t>𝑑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2500" i="1">
                                <a:latin typeface="+mj-lt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latin typeface="+mj-lt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+mj-lt"/>
                              </a:rPr>
                              <m:t>𝑢</m:t>
                            </m:r>
                          </m:sub>
                        </m:sSub>
                      </m:sup>
                      <m:e>
                        <m:sSup>
                          <m:sSupPr>
                            <m:ctrlPr>
                              <a:rPr lang="en-US" sz="2500" i="1">
                                <a:latin typeface="+mj-lt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i="1">
                                <a:latin typeface="+mj-lt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500" i="1">
                                <a:latin typeface="+mj-lt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500" i="1">
                                <a:latin typeface="+mj-lt"/>
                                <a:ea typeface="Cambria Math" panose="02040503050406030204" pitchFamily="18" charset="0"/>
                              </a:rPr>
                              <m:t>𝛼</m:t>
                            </m:r>
                            <m:d>
                              <m:dPr>
                                <m:ctrlPr>
                                  <a:rPr lang="en-US" sz="2500" i="1">
                                    <a:latin typeface="+mj-lt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500" i="1">
                                        <a:latin typeface="+mj-lt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500" i="1">
                                        <a:latin typeface="+mj-lt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500" i="1">
                                        <a:latin typeface="+mj-lt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2500" i="1">
                                    <a:latin typeface="+mj-lt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500" i="1">
                                    <a:latin typeface="+mj-lt"/>
                                    <a:ea typeface="Cambria Math" panose="02040503050406030204" pitchFamily="18" charset="0"/>
                                  </a:rPr>
                                  <m:t>𝜒</m:t>
                                </m:r>
                                <m:r>
                                  <a:rPr lang="en-US" sz="2500" i="1">
                                    <a:latin typeface="+mj-lt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sup>
                        </m:sSup>
                        <m:f>
                          <m:fPr>
                            <m:ctrlPr>
                              <a:rPr lang="en-US" sz="2500" i="1">
                                <a:latin typeface="+mj-lt"/>
                              </a:rPr>
                            </m:ctrlPr>
                          </m:fPr>
                          <m:num>
                            <m:r>
                              <a:rPr lang="en-US" sz="2500" b="0" i="1" smtClean="0">
                                <a:latin typeface="+mj-lt"/>
                              </a:rPr>
                              <m:t>1</m:t>
                            </m:r>
                          </m:num>
                          <m:den>
                            <m:r>
                              <a:rPr lang="en-US" sz="2500" i="1">
                                <a:latin typeface="+mj-lt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sz="2500" i="1">
                                <a:latin typeface="+mj-lt"/>
                                <a:ea typeface="Cambria Math" panose="02040503050406030204" pitchFamily="18" charset="0"/>
                              </a:rPr>
                              <m:t>𝑍</m:t>
                            </m:r>
                          </m:den>
                        </m:f>
                        <m:r>
                          <a:rPr lang="en-US" sz="2500" i="1">
                            <a:latin typeface="+mj-lt"/>
                            <a:ea typeface="Cambria Math" panose="02040503050406030204" pitchFamily="18" charset="0"/>
                          </a:rPr>
                          <m:t>𝑑𝑝</m:t>
                        </m:r>
                      </m:e>
                    </m:nary>
                  </m:oMath>
                </a14:m>
                <a:endParaRPr lang="en-US" sz="2500" dirty="0">
                  <a:latin typeface="+mj-lt"/>
                  <a:ea typeface="Cambria Math" panose="02040503050406030204" pitchFamily="18" charset="0"/>
                </a:endParaRPr>
              </a:p>
              <a:p>
                <a:r>
                  <a:rPr lang="en-US" sz="2500" dirty="0" smtClean="0">
                    <a:latin typeface="+mj-lt"/>
                  </a:rPr>
                  <a:t>Expanded </a:t>
                </a:r>
                <a:r>
                  <a:rPr lang="en-US" sz="2500" dirty="0">
                    <a:latin typeface="+mj-lt"/>
                  </a:rPr>
                  <a:t>form of Darcy’s Law</a:t>
                </a:r>
              </a:p>
              <a:p>
                <a:r>
                  <a:rPr lang="en-US" sz="2500" dirty="0">
                    <a:latin typeface="+mj-lt"/>
                  </a:rPr>
                  <a:t>Accounts for </a:t>
                </a:r>
                <a:r>
                  <a:rPr lang="en-US" sz="2500" dirty="0" smtClean="0">
                    <a:latin typeface="+mj-lt"/>
                  </a:rPr>
                  <a:t>gas density, viscosity, and compressibility changes over arbitrary </a:t>
                </a:r>
                <a:r>
                  <a:rPr lang="en-US" sz="2500" dirty="0">
                    <a:latin typeface="+mj-lt"/>
                  </a:rPr>
                  <a:t>pressure </a:t>
                </a:r>
                <a:r>
                  <a:rPr lang="en-US" sz="2500" dirty="0" smtClean="0">
                    <a:latin typeface="+mj-lt"/>
                  </a:rPr>
                  <a:t>ranges.</a:t>
                </a:r>
                <a:endParaRPr lang="en-US" sz="2500" dirty="0">
                  <a:latin typeface="+mj-lt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500" i="1">
                        <a:latin typeface="+mj-lt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500" i="1" smtClean="0">
                            <a:latin typeface="+mj-lt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i="1">
                            <a:latin typeface="+mj-lt"/>
                          </a:rPr>
                          <m:t>𝑝</m:t>
                        </m:r>
                        <m:r>
                          <a:rPr lang="en-US" sz="2500" b="0" i="1" smtClean="0">
                            <a:latin typeface="+mj-lt"/>
                          </a:rPr>
                          <m:t>,</m:t>
                        </m:r>
                        <m:r>
                          <a:rPr lang="en-US" sz="2500" b="0" i="1" smtClean="0">
                            <a:latin typeface="+mj-lt"/>
                          </a:rPr>
                          <m:t>𝑇</m:t>
                        </m:r>
                      </m:e>
                    </m:d>
                    <m:r>
                      <a:rPr lang="en-US" sz="2500" b="0" i="1" smtClean="0">
                        <a:latin typeface="+mj-lt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500" b="0" i="1" smtClean="0">
                        <a:latin typeface="+mj-lt"/>
                        <a:ea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US" sz="2500" b="0" i="1" smtClean="0">
                            <a:latin typeface="+mj-lt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+mj-lt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500" b="0" i="1" smtClean="0">
                            <a:latin typeface="+mj-lt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500" b="0" i="1" smtClean="0">
                            <a:latin typeface="+mj-lt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500" dirty="0">
                    <a:latin typeface="+mj-lt"/>
                  </a:rPr>
                  <a:t> evaluated for each gas using NIST REFPROP database.</a:t>
                </a:r>
              </a:p>
              <a:p>
                <a:r>
                  <a:rPr lang="en-US" sz="2500" dirty="0">
                    <a:latin typeface="+mj-lt"/>
                  </a:rPr>
                  <a:t>Accounts for </a:t>
                </a:r>
                <a:r>
                  <a:rPr lang="en-US" sz="2500" dirty="0" smtClean="0">
                    <a:latin typeface="+mj-lt"/>
                  </a:rPr>
                  <a:t>gas slip and net effective stress by superposition of previous relationships</a:t>
                </a:r>
                <a:endParaRPr lang="en-US" sz="2500" dirty="0">
                  <a:latin typeface="+mj-lt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>
                            <a:latin typeface="+mj-lt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+mj-lt"/>
                          </a:rPr>
                          <m:t>𝑘</m:t>
                        </m:r>
                        <m:r>
                          <a:rPr lang="en-US" sz="2500" b="0" i="1" smtClean="0">
                            <a:latin typeface="+mj-lt"/>
                          </a:rPr>
                          <m:t>= </m:t>
                        </m:r>
                        <m:r>
                          <a:rPr lang="en-US" sz="2500" i="1">
                            <a:latin typeface="+mj-lt"/>
                          </a:rPr>
                          <m:t>𝑘</m:t>
                        </m:r>
                      </m:e>
                      <m:sub>
                        <m:r>
                          <a:rPr lang="en-US" sz="2500" i="1">
                            <a:latin typeface="+mj-lt"/>
                            <a:ea typeface="Cambria Math" panose="02040503050406030204" pitchFamily="18" charset="0"/>
                          </a:rPr>
                          <m:t>∞</m:t>
                        </m:r>
                        <m:r>
                          <a:rPr lang="en-US" sz="2500" b="0" i="1" smtClean="0">
                            <a:latin typeface="+mj-lt"/>
                            <a:ea typeface="Cambria Math" panose="02040503050406030204" pitchFamily="18" charset="0"/>
                          </a:rPr>
                          <m:t>,0</m:t>
                        </m:r>
                      </m:sub>
                    </m:sSub>
                    <m:d>
                      <m:dPr>
                        <m:ctrlPr>
                          <a:rPr lang="en-US" sz="2500" i="1" smtClean="0">
                            <a:latin typeface="+mj-lt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+mj-lt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500" b="0" i="1" smtClean="0">
                                <a:latin typeface="+mj-lt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500" b="0" i="1" smtClean="0">
                                <a:latin typeface="+mj-lt"/>
                                <a:ea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2500" b="0" i="1" smtClean="0">
                                <a:latin typeface="+mj-lt"/>
                                <a:ea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500" b="0" i="1" smtClean="0">
                            <a:latin typeface="+mj-lt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latin typeface="+mj-lt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500" b="0" i="1" smtClean="0">
                            <a:latin typeface="+mj-lt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500" b="0" i="1" smtClean="0">
                            <a:latin typeface="+mj-lt"/>
                            <a:ea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n-US" sz="2500" b="0" i="1" smtClean="0">
                                <a:latin typeface="+mj-lt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500" b="0" i="1" smtClean="0">
                                    <a:latin typeface="+mj-lt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b="0" i="1" smtClean="0">
                                    <a:latin typeface="+mj-lt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latin typeface="+mj-lt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2500" b="0" i="1" smtClean="0">
                                <a:latin typeface="+mj-lt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500" b="0" i="1" smtClean="0">
                                <a:latin typeface="+mj-lt"/>
                                <a:ea typeface="Cambria Math" panose="02040503050406030204" pitchFamily="18" charset="0"/>
                              </a:rPr>
                              <m:t>𝜒</m:t>
                            </m:r>
                            <m:r>
                              <a:rPr lang="en-US" sz="2500" b="0" i="1" smtClean="0">
                                <a:latin typeface="+mj-lt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sup>
                    </m:sSup>
                  </m:oMath>
                </a14:m>
                <a:endParaRPr lang="en-US" sz="2500" dirty="0">
                  <a:latin typeface="+mj-lt"/>
                </a:endParaRPr>
              </a:p>
            </p:txBody>
          </p:sp>
        </mc:Choice>
        <mc:Fallback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CAA8C69E-E822-4610-8D46-36EC9A89F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037" y="1280160"/>
                <a:ext cx="6830399" cy="5148684"/>
              </a:xfrm>
              <a:prstGeom prst="rect">
                <a:avLst/>
              </a:prstGeom>
              <a:blipFill>
                <a:blip r:embed="rId2"/>
                <a:stretch>
                  <a:fillRect l="-1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1066615" y="1919372"/>
            <a:ext cx="3267627" cy="2634381"/>
            <a:chOff x="294415" y="-750054"/>
            <a:chExt cx="3267627" cy="263438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EBAC863-1BA5-466D-A4FB-0EFEC50BE43F}"/>
                </a:ext>
              </a:extLst>
            </p:cNvPr>
            <p:cNvSpPr txBox="1"/>
            <p:nvPr/>
          </p:nvSpPr>
          <p:spPr>
            <a:xfrm>
              <a:off x="294415" y="1591939"/>
              <a:ext cx="373661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latin typeface="+mj-lt"/>
                </a:rPr>
                <a:t>u</a:t>
              </a:r>
              <a:endParaRPr lang="en-US" sz="1300" dirty="0">
                <a:latin typeface="+mj-lt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DB9D328-9054-4351-A0F0-21A522D747E6}"/>
                </a:ext>
              </a:extLst>
            </p:cNvPr>
            <p:cNvSpPr txBox="1"/>
            <p:nvPr/>
          </p:nvSpPr>
          <p:spPr>
            <a:xfrm>
              <a:off x="3221563" y="1588972"/>
              <a:ext cx="340479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latin typeface="+mj-lt"/>
                </a:rPr>
                <a:t>d</a:t>
              </a:r>
              <a:endParaRPr lang="en-US" sz="1300" dirty="0">
                <a:latin typeface="+mj-lt"/>
              </a:endParaRP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97D8C14-CB0B-417F-9052-85E455BCB1A2}"/>
                </a:ext>
              </a:extLst>
            </p:cNvPr>
            <p:cNvGrpSpPr/>
            <p:nvPr/>
          </p:nvGrpSpPr>
          <p:grpSpPr>
            <a:xfrm>
              <a:off x="349563" y="-750054"/>
              <a:ext cx="3191710" cy="2631414"/>
              <a:chOff x="65882" y="36751"/>
              <a:chExt cx="3191710" cy="2631414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65882" y="36751"/>
                <a:ext cx="3191710" cy="2631414"/>
                <a:chOff x="65882" y="36751"/>
                <a:chExt cx="3191710" cy="2631414"/>
              </a:xfrm>
            </p:grpSpPr>
            <p:grpSp>
              <p:nvGrpSpPr>
                <p:cNvPr id="98" name="Group 97"/>
                <p:cNvGrpSpPr/>
                <p:nvPr/>
              </p:nvGrpSpPr>
              <p:grpSpPr>
                <a:xfrm>
                  <a:off x="65882" y="36751"/>
                  <a:ext cx="3191710" cy="2631414"/>
                  <a:chOff x="57150" y="1537458"/>
                  <a:chExt cx="3200400" cy="2638578"/>
                </a:xfrm>
              </p:grpSpPr>
              <p:grpSp>
                <p:nvGrpSpPr>
                  <p:cNvPr id="109" name="Group 108"/>
                  <p:cNvGrpSpPr/>
                  <p:nvPr/>
                </p:nvGrpSpPr>
                <p:grpSpPr>
                  <a:xfrm>
                    <a:off x="57150" y="2256155"/>
                    <a:ext cx="3200400" cy="1919881"/>
                    <a:chOff x="45861" y="1237376"/>
                    <a:chExt cx="3200400" cy="1919881"/>
                  </a:xfrm>
                </p:grpSpPr>
                <p:sp>
                  <p:nvSpPr>
                    <p:cNvPr id="115" name="Rectangle 114"/>
                    <p:cNvSpPr/>
                    <p:nvPr/>
                  </p:nvSpPr>
                  <p:spPr>
                    <a:xfrm>
                      <a:off x="685821" y="1877336"/>
                      <a:ext cx="1919881" cy="1279921"/>
                    </a:xfrm>
                    <a:prstGeom prst="rect">
                      <a:avLst/>
                    </a:prstGeom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650">
                        <a:latin typeface="+mj-lt"/>
                      </a:endParaRPr>
                    </a:p>
                  </p:txBody>
                </p:sp>
                <p:grpSp>
                  <p:nvGrpSpPr>
                    <p:cNvPr id="116" name="Group 115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5861" y="1237376"/>
                      <a:ext cx="3200400" cy="1919881"/>
                      <a:chOff x="281740" y="1417637"/>
                      <a:chExt cx="2286428" cy="1371600"/>
                    </a:xfrm>
                  </p:grpSpPr>
                  <p:grpSp>
                    <p:nvGrpSpPr>
                      <p:cNvPr id="117" name="Group 116"/>
                      <p:cNvGrpSpPr/>
                      <p:nvPr/>
                    </p:nvGrpSpPr>
                    <p:grpSpPr>
                      <a:xfrm>
                        <a:off x="281740" y="1874837"/>
                        <a:ext cx="2286428" cy="914400"/>
                        <a:chOff x="350837" y="1874837"/>
                        <a:chExt cx="2286428" cy="914400"/>
                      </a:xfrm>
                    </p:grpSpPr>
                    <p:sp>
                      <p:nvSpPr>
                        <p:cNvPr id="129" name="Rectangle 128"/>
                        <p:cNvSpPr/>
                        <p:nvPr/>
                      </p:nvSpPr>
                      <p:spPr>
                        <a:xfrm>
                          <a:off x="350837" y="1874837"/>
                          <a:ext cx="457200" cy="914400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650">
                            <a:latin typeface="+mj-lt"/>
                          </a:endParaRPr>
                        </a:p>
                      </p:txBody>
                    </p:sp>
                    <p:sp>
                      <p:nvSpPr>
                        <p:cNvPr id="130" name="Rectangle 129"/>
                        <p:cNvSpPr/>
                        <p:nvPr/>
                      </p:nvSpPr>
                      <p:spPr>
                        <a:xfrm>
                          <a:off x="2180065" y="1874837"/>
                          <a:ext cx="457200" cy="914400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650">
                            <a:latin typeface="+mj-lt"/>
                          </a:endParaRPr>
                        </a:p>
                      </p:txBody>
                    </p:sp>
                  </p:grpSp>
                  <p:grpSp>
                    <p:nvGrpSpPr>
                      <p:cNvPr id="118" name="Group 117"/>
                      <p:cNvGrpSpPr/>
                      <p:nvPr/>
                    </p:nvGrpSpPr>
                    <p:grpSpPr>
                      <a:xfrm>
                        <a:off x="357940" y="1417637"/>
                        <a:ext cx="304800" cy="457200"/>
                        <a:chOff x="357940" y="1417637"/>
                        <a:chExt cx="304800" cy="457200"/>
                      </a:xfrm>
                    </p:grpSpPr>
                    <p:grpSp>
                      <p:nvGrpSpPr>
                        <p:cNvPr id="125" name="Group 124"/>
                        <p:cNvGrpSpPr/>
                        <p:nvPr/>
                      </p:nvGrpSpPr>
                      <p:grpSpPr>
                        <a:xfrm>
                          <a:off x="357940" y="1417637"/>
                          <a:ext cx="304800" cy="457200"/>
                          <a:chOff x="357940" y="1417637"/>
                          <a:chExt cx="304800" cy="457200"/>
                        </a:xfrm>
                      </p:grpSpPr>
                      <p:sp>
                        <p:nvSpPr>
                          <p:cNvPr id="127" name="Oval 126"/>
                          <p:cNvSpPr/>
                          <p:nvPr/>
                        </p:nvSpPr>
                        <p:spPr>
                          <a:xfrm>
                            <a:off x="357940" y="1417637"/>
                            <a:ext cx="304800" cy="30480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0080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sz="650">
                              <a:latin typeface="+mj-lt"/>
                            </a:endParaRPr>
                          </a:p>
                        </p:txBody>
                      </p:sp>
                      <p:cxnSp>
                        <p:nvCxnSpPr>
                          <p:cNvPr id="128" name="Straight Connector 127"/>
                          <p:cNvCxnSpPr>
                            <a:stCxn id="127" idx="4"/>
                            <a:endCxn id="129" idx="0"/>
                          </p:cNvCxnSpPr>
                          <p:nvPr/>
                        </p:nvCxnSpPr>
                        <p:spPr>
                          <a:xfrm>
                            <a:off x="510340" y="1722437"/>
                            <a:ext cx="0" cy="152400"/>
                          </a:xfrm>
                          <a:prstGeom prst="line">
                            <a:avLst/>
                          </a:prstGeom>
                          <a:ln w="25400">
                            <a:solidFill>
                              <a:srgbClr val="008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126" name="Straight Connector 125"/>
                        <p:cNvCxnSpPr>
                          <a:stCxn id="127" idx="7"/>
                        </p:cNvCxnSpPr>
                        <p:nvPr/>
                      </p:nvCxnSpPr>
                      <p:spPr>
                        <a:xfrm flipH="1">
                          <a:off x="510340" y="1462274"/>
                          <a:ext cx="107763" cy="107763"/>
                        </a:xfrm>
                        <a:prstGeom prst="line">
                          <a:avLst/>
                        </a:prstGeom>
                        <a:ln w="25400">
                          <a:solidFill>
                            <a:srgbClr val="008000"/>
                          </a:solidFill>
                          <a:headEnd type="triangle" w="med" len="sm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19" name="Group 118"/>
                      <p:cNvGrpSpPr/>
                      <p:nvPr/>
                    </p:nvGrpSpPr>
                    <p:grpSpPr>
                      <a:xfrm>
                        <a:off x="2187168" y="1417637"/>
                        <a:ext cx="304800" cy="457200"/>
                        <a:chOff x="357940" y="1417637"/>
                        <a:chExt cx="304800" cy="457200"/>
                      </a:xfrm>
                    </p:grpSpPr>
                    <p:grpSp>
                      <p:nvGrpSpPr>
                        <p:cNvPr id="121" name="Group 120"/>
                        <p:cNvGrpSpPr/>
                        <p:nvPr/>
                      </p:nvGrpSpPr>
                      <p:grpSpPr>
                        <a:xfrm>
                          <a:off x="357940" y="1417637"/>
                          <a:ext cx="304800" cy="457200"/>
                          <a:chOff x="357940" y="1417637"/>
                          <a:chExt cx="304800" cy="457200"/>
                        </a:xfrm>
                      </p:grpSpPr>
                      <p:sp>
                        <p:nvSpPr>
                          <p:cNvPr id="123" name="Oval 122"/>
                          <p:cNvSpPr/>
                          <p:nvPr/>
                        </p:nvSpPr>
                        <p:spPr>
                          <a:xfrm>
                            <a:off x="357940" y="1417637"/>
                            <a:ext cx="304800" cy="30480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FF00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sz="650">
                              <a:latin typeface="+mj-lt"/>
                            </a:endParaRPr>
                          </a:p>
                        </p:txBody>
                      </p:sp>
                      <p:cxnSp>
                        <p:nvCxnSpPr>
                          <p:cNvPr id="124" name="Straight Connector 123"/>
                          <p:cNvCxnSpPr>
                            <a:stCxn id="123" idx="4"/>
                          </p:cNvCxnSpPr>
                          <p:nvPr/>
                        </p:nvCxnSpPr>
                        <p:spPr>
                          <a:xfrm>
                            <a:off x="510340" y="1722437"/>
                            <a:ext cx="0" cy="152400"/>
                          </a:xfrm>
                          <a:prstGeom prst="line">
                            <a:avLst/>
                          </a:prstGeom>
                          <a:ln w="25400">
                            <a:solidFill>
                              <a:srgbClr val="FF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122" name="Straight Connector 121"/>
                        <p:cNvCxnSpPr>
                          <a:stCxn id="123" idx="7"/>
                        </p:cNvCxnSpPr>
                        <p:nvPr/>
                      </p:nvCxnSpPr>
                      <p:spPr>
                        <a:xfrm flipH="1">
                          <a:off x="510340" y="1462274"/>
                          <a:ext cx="107763" cy="107763"/>
                        </a:xfrm>
                        <a:prstGeom prst="line">
                          <a:avLst/>
                        </a:prstGeom>
                        <a:ln w="25400">
                          <a:solidFill>
                            <a:srgbClr val="FF0000"/>
                          </a:solidFill>
                          <a:headEnd type="triangle" w="med" len="sm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20" name="TextBox 119"/>
                      <p:cNvSpPr txBox="1"/>
                      <p:nvPr/>
                    </p:nvSpPr>
                    <p:spPr>
                      <a:xfrm>
                        <a:off x="1052781" y="2222790"/>
                        <a:ext cx="811990" cy="20945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1300" dirty="0">
                            <a:latin typeface="+mj-lt"/>
                          </a:rPr>
                          <a:t>Core Sample</a:t>
                        </a:r>
                      </a:p>
                    </p:txBody>
                  </p:sp>
                </p:grpSp>
              </p:grpSp>
              <p:grpSp>
                <p:nvGrpSpPr>
                  <p:cNvPr id="110" name="Group 109"/>
                  <p:cNvGrpSpPr>
                    <a:grpSpLocks noChangeAspect="1"/>
                  </p:cNvGrpSpPr>
                  <p:nvPr/>
                </p:nvGrpSpPr>
                <p:grpSpPr>
                  <a:xfrm>
                    <a:off x="717583" y="1537458"/>
                    <a:ext cx="2143229" cy="1344064"/>
                    <a:chOff x="281469" y="1295080"/>
                    <a:chExt cx="3244724" cy="2034833"/>
                  </a:xfrm>
                </p:grpSpPr>
                <p:cxnSp>
                  <p:nvCxnSpPr>
                    <p:cNvPr id="111" name="Straight Connector 110"/>
                    <p:cNvCxnSpPr/>
                    <p:nvPr/>
                  </p:nvCxnSpPr>
                  <p:spPr>
                    <a:xfrm>
                      <a:off x="799962" y="3096114"/>
                      <a:ext cx="178615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2" name="TextBox 111"/>
                    <p:cNvSpPr txBox="1"/>
                    <p:nvPr/>
                  </p:nvSpPr>
                  <p:spPr>
                    <a:xfrm>
                      <a:off x="281469" y="1929706"/>
                      <a:ext cx="290553" cy="44386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300" i="1" dirty="0">
                          <a:latin typeface="+mj-lt"/>
                        </a:rPr>
                        <a:t>p</a:t>
                      </a:r>
                    </a:p>
                  </p:txBody>
                </p:sp>
                <p:sp>
                  <p:nvSpPr>
                    <p:cNvPr id="113" name="TextBox 112"/>
                    <p:cNvSpPr txBox="1"/>
                    <p:nvPr/>
                  </p:nvSpPr>
                  <p:spPr>
                    <a:xfrm>
                      <a:off x="2495851" y="2886050"/>
                      <a:ext cx="1030342" cy="44386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300" i="1" dirty="0">
                          <a:latin typeface="+mj-lt"/>
                        </a:rPr>
                        <a:t>t</a:t>
                      </a:r>
                    </a:p>
                  </p:txBody>
                </p:sp>
                <p:cxnSp>
                  <p:nvCxnSpPr>
                    <p:cNvPr id="114" name="Straight Connector 113"/>
                    <p:cNvCxnSpPr/>
                    <p:nvPr/>
                  </p:nvCxnSpPr>
                  <p:spPr>
                    <a:xfrm flipV="1">
                      <a:off x="799962" y="1295080"/>
                      <a:ext cx="0" cy="180103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99" name="Straight Arrow Connector 98"/>
                <p:cNvCxnSpPr/>
                <p:nvPr/>
              </p:nvCxnSpPr>
              <p:spPr>
                <a:xfrm>
                  <a:off x="354416" y="2019300"/>
                  <a:ext cx="349688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0" name="Group 99"/>
                <p:cNvGrpSpPr/>
                <p:nvPr/>
              </p:nvGrpSpPr>
              <p:grpSpPr>
                <a:xfrm>
                  <a:off x="1070253" y="265236"/>
                  <a:ext cx="1112958" cy="740877"/>
                  <a:chOff x="678908" y="100989"/>
                  <a:chExt cx="862045" cy="740877"/>
                </a:xfrm>
              </p:grpSpPr>
              <p:cxnSp>
                <p:nvCxnSpPr>
                  <p:cNvPr id="107" name="Straight Connector 106"/>
                  <p:cNvCxnSpPr>
                    <a:cxnSpLocks/>
                  </p:cNvCxnSpPr>
                  <p:nvPr/>
                </p:nvCxnSpPr>
                <p:spPr>
                  <a:xfrm>
                    <a:off x="678908" y="100989"/>
                    <a:ext cx="862045" cy="0"/>
                  </a:xfrm>
                  <a:prstGeom prst="line">
                    <a:avLst/>
                  </a:prstGeom>
                  <a:ln w="1270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8" name="Freeform 107"/>
                  <p:cNvSpPr/>
                  <p:nvPr/>
                </p:nvSpPr>
                <p:spPr>
                  <a:xfrm flipV="1">
                    <a:off x="678908" y="659278"/>
                    <a:ext cx="281457" cy="182588"/>
                  </a:xfrm>
                  <a:custGeom>
                    <a:avLst/>
                    <a:gdLst>
                      <a:gd name="connsiteX0" fmla="*/ 0 w 1774209"/>
                      <a:gd name="connsiteY0" fmla="*/ 95823 h 887598"/>
                      <a:gd name="connsiteX1" fmla="*/ 586854 w 1774209"/>
                      <a:gd name="connsiteY1" fmla="*/ 54879 h 887598"/>
                      <a:gd name="connsiteX2" fmla="*/ 982639 w 1774209"/>
                      <a:gd name="connsiteY2" fmla="*/ 750915 h 887598"/>
                      <a:gd name="connsiteX3" fmla="*/ 1774209 w 1774209"/>
                      <a:gd name="connsiteY3" fmla="*/ 887393 h 887598"/>
                      <a:gd name="connsiteX0" fmla="*/ 0 w 1774209"/>
                      <a:gd name="connsiteY0" fmla="*/ 25083 h 816684"/>
                      <a:gd name="connsiteX1" fmla="*/ 586854 w 1774209"/>
                      <a:gd name="connsiteY1" fmla="*/ 166277 h 816684"/>
                      <a:gd name="connsiteX2" fmla="*/ 982639 w 1774209"/>
                      <a:gd name="connsiteY2" fmla="*/ 680175 h 816684"/>
                      <a:gd name="connsiteX3" fmla="*/ 1774209 w 1774209"/>
                      <a:gd name="connsiteY3" fmla="*/ 816653 h 816684"/>
                      <a:gd name="connsiteX0" fmla="*/ 0 w 1774209"/>
                      <a:gd name="connsiteY0" fmla="*/ 16191 h 807782"/>
                      <a:gd name="connsiteX1" fmla="*/ 586854 w 1774209"/>
                      <a:gd name="connsiteY1" fmla="*/ 254525 h 807782"/>
                      <a:gd name="connsiteX2" fmla="*/ 982639 w 1774209"/>
                      <a:gd name="connsiteY2" fmla="*/ 671283 h 807782"/>
                      <a:gd name="connsiteX3" fmla="*/ 1774209 w 1774209"/>
                      <a:gd name="connsiteY3" fmla="*/ 807761 h 807782"/>
                      <a:gd name="connsiteX0" fmla="*/ 0 w 1774209"/>
                      <a:gd name="connsiteY0" fmla="*/ 18529 h 810119"/>
                      <a:gd name="connsiteX1" fmla="*/ 586854 w 1774209"/>
                      <a:gd name="connsiteY1" fmla="*/ 256863 h 810119"/>
                      <a:gd name="connsiteX2" fmla="*/ 982639 w 1774209"/>
                      <a:gd name="connsiteY2" fmla="*/ 673621 h 810119"/>
                      <a:gd name="connsiteX3" fmla="*/ 1774209 w 1774209"/>
                      <a:gd name="connsiteY3" fmla="*/ 810099 h 810119"/>
                      <a:gd name="connsiteX0" fmla="*/ 0 w 1774209"/>
                      <a:gd name="connsiteY0" fmla="*/ 15043 h 830918"/>
                      <a:gd name="connsiteX1" fmla="*/ 586854 w 1774209"/>
                      <a:gd name="connsiteY1" fmla="*/ 277662 h 830918"/>
                      <a:gd name="connsiteX2" fmla="*/ 982639 w 1774209"/>
                      <a:gd name="connsiteY2" fmla="*/ 694420 h 830918"/>
                      <a:gd name="connsiteX3" fmla="*/ 1774209 w 1774209"/>
                      <a:gd name="connsiteY3" fmla="*/ 830898 h 830918"/>
                      <a:gd name="connsiteX0" fmla="*/ 0 w 1774209"/>
                      <a:gd name="connsiteY0" fmla="*/ 24 h 815899"/>
                      <a:gd name="connsiteX1" fmla="*/ 586854 w 1774209"/>
                      <a:gd name="connsiteY1" fmla="*/ 262643 h 815899"/>
                      <a:gd name="connsiteX2" fmla="*/ 982639 w 1774209"/>
                      <a:gd name="connsiteY2" fmla="*/ 679401 h 815899"/>
                      <a:gd name="connsiteX3" fmla="*/ 1774209 w 1774209"/>
                      <a:gd name="connsiteY3" fmla="*/ 815879 h 815899"/>
                      <a:gd name="connsiteX0" fmla="*/ 0 w 1774209"/>
                      <a:gd name="connsiteY0" fmla="*/ 28 h 815903"/>
                      <a:gd name="connsiteX1" fmla="*/ 586854 w 1774209"/>
                      <a:gd name="connsiteY1" fmla="*/ 262647 h 815903"/>
                      <a:gd name="connsiteX2" fmla="*/ 982639 w 1774209"/>
                      <a:gd name="connsiteY2" fmla="*/ 679405 h 815903"/>
                      <a:gd name="connsiteX3" fmla="*/ 1774209 w 1774209"/>
                      <a:gd name="connsiteY3" fmla="*/ 815883 h 815903"/>
                      <a:gd name="connsiteX0" fmla="*/ 0 w 1774209"/>
                      <a:gd name="connsiteY0" fmla="*/ 28 h 815903"/>
                      <a:gd name="connsiteX1" fmla="*/ 729635 w 1774209"/>
                      <a:gd name="connsiteY1" fmla="*/ 262647 h 815903"/>
                      <a:gd name="connsiteX2" fmla="*/ 982639 w 1774209"/>
                      <a:gd name="connsiteY2" fmla="*/ 679405 h 815903"/>
                      <a:gd name="connsiteX3" fmla="*/ 1774209 w 1774209"/>
                      <a:gd name="connsiteY3" fmla="*/ 815883 h 815903"/>
                      <a:gd name="connsiteX0" fmla="*/ 0 w 1774209"/>
                      <a:gd name="connsiteY0" fmla="*/ 24 h 815899"/>
                      <a:gd name="connsiteX1" fmla="*/ 729635 w 1774209"/>
                      <a:gd name="connsiteY1" fmla="*/ 262643 h 815899"/>
                      <a:gd name="connsiteX2" fmla="*/ 1068307 w 1774209"/>
                      <a:gd name="connsiteY2" fmla="*/ 679401 h 815899"/>
                      <a:gd name="connsiteX3" fmla="*/ 1774209 w 1774209"/>
                      <a:gd name="connsiteY3" fmla="*/ 815879 h 815899"/>
                      <a:gd name="connsiteX0" fmla="*/ 0 w 1774209"/>
                      <a:gd name="connsiteY0" fmla="*/ 524 h 816422"/>
                      <a:gd name="connsiteX1" fmla="*/ 586854 w 1774209"/>
                      <a:gd name="connsiteY1" fmla="*/ 111180 h 816422"/>
                      <a:gd name="connsiteX2" fmla="*/ 1068307 w 1774209"/>
                      <a:gd name="connsiteY2" fmla="*/ 679901 h 816422"/>
                      <a:gd name="connsiteX3" fmla="*/ 1774209 w 1774209"/>
                      <a:gd name="connsiteY3" fmla="*/ 816379 h 816422"/>
                      <a:gd name="connsiteX0" fmla="*/ 0 w 1774209"/>
                      <a:gd name="connsiteY0" fmla="*/ -1 h 815897"/>
                      <a:gd name="connsiteX1" fmla="*/ 1068307 w 1774209"/>
                      <a:gd name="connsiteY1" fmla="*/ 679376 h 815897"/>
                      <a:gd name="connsiteX2" fmla="*/ 1774209 w 1774209"/>
                      <a:gd name="connsiteY2" fmla="*/ 815854 h 815897"/>
                      <a:gd name="connsiteX0" fmla="*/ 0 w 1774209"/>
                      <a:gd name="connsiteY0" fmla="*/ -1 h 815865"/>
                      <a:gd name="connsiteX1" fmla="*/ 1154014 w 1774209"/>
                      <a:gd name="connsiteY1" fmla="*/ 619379 h 815865"/>
                      <a:gd name="connsiteX2" fmla="*/ 1774209 w 1774209"/>
                      <a:gd name="connsiteY2" fmla="*/ 815854 h 815865"/>
                      <a:gd name="connsiteX0" fmla="*/ 0 w 1774209"/>
                      <a:gd name="connsiteY0" fmla="*/ -1 h 815860"/>
                      <a:gd name="connsiteX1" fmla="*/ 1175439 w 1774209"/>
                      <a:gd name="connsiteY1" fmla="*/ 559383 h 815860"/>
                      <a:gd name="connsiteX2" fmla="*/ 1774209 w 1774209"/>
                      <a:gd name="connsiteY2" fmla="*/ 815854 h 815860"/>
                      <a:gd name="connsiteX0" fmla="*/ 0 w 1774209"/>
                      <a:gd name="connsiteY0" fmla="*/ -1 h 815865"/>
                      <a:gd name="connsiteX1" fmla="*/ 1163890 w 1774209"/>
                      <a:gd name="connsiteY1" fmla="*/ 602505 h 815865"/>
                      <a:gd name="connsiteX2" fmla="*/ 1774209 w 1774209"/>
                      <a:gd name="connsiteY2" fmla="*/ 815854 h 815865"/>
                      <a:gd name="connsiteX0" fmla="*/ 0 w 1774209"/>
                      <a:gd name="connsiteY0" fmla="*/ -1 h 815860"/>
                      <a:gd name="connsiteX1" fmla="*/ 1163890 w 1774209"/>
                      <a:gd name="connsiteY1" fmla="*/ 602505 h 815860"/>
                      <a:gd name="connsiteX2" fmla="*/ 1774209 w 1774209"/>
                      <a:gd name="connsiteY2" fmla="*/ 815854 h 815860"/>
                      <a:gd name="connsiteX0" fmla="*/ 0 w 1774209"/>
                      <a:gd name="connsiteY0" fmla="*/ -1 h 815860"/>
                      <a:gd name="connsiteX1" fmla="*/ 1163890 w 1774209"/>
                      <a:gd name="connsiteY1" fmla="*/ 602505 h 815860"/>
                      <a:gd name="connsiteX2" fmla="*/ 1774209 w 1774209"/>
                      <a:gd name="connsiteY2" fmla="*/ 815854 h 815860"/>
                      <a:gd name="connsiteX0" fmla="*/ 0 w 1820412"/>
                      <a:gd name="connsiteY0" fmla="*/ -1 h 869762"/>
                      <a:gd name="connsiteX1" fmla="*/ 1163890 w 1820412"/>
                      <a:gd name="connsiteY1" fmla="*/ 602505 h 869762"/>
                      <a:gd name="connsiteX2" fmla="*/ 1820412 w 1820412"/>
                      <a:gd name="connsiteY2" fmla="*/ 869758 h 869762"/>
                      <a:gd name="connsiteX0" fmla="*/ 0 w 1820412"/>
                      <a:gd name="connsiteY0" fmla="*/ -1 h 869757"/>
                      <a:gd name="connsiteX1" fmla="*/ 1163890 w 1820412"/>
                      <a:gd name="connsiteY1" fmla="*/ 602505 h 869757"/>
                      <a:gd name="connsiteX2" fmla="*/ 1820412 w 1820412"/>
                      <a:gd name="connsiteY2" fmla="*/ 869758 h 869757"/>
                      <a:gd name="connsiteX0" fmla="*/ 0 w 1820412"/>
                      <a:gd name="connsiteY0" fmla="*/ -1 h 869757"/>
                      <a:gd name="connsiteX1" fmla="*/ 1163890 w 1820412"/>
                      <a:gd name="connsiteY1" fmla="*/ 570162 h 869757"/>
                      <a:gd name="connsiteX2" fmla="*/ 1820412 w 1820412"/>
                      <a:gd name="connsiteY2" fmla="*/ 869758 h 869757"/>
                      <a:gd name="connsiteX0" fmla="*/ 0 w 1820412"/>
                      <a:gd name="connsiteY0" fmla="*/ -1 h 869757"/>
                      <a:gd name="connsiteX1" fmla="*/ 1820412 w 1820412"/>
                      <a:gd name="connsiteY1" fmla="*/ 869758 h 869757"/>
                      <a:gd name="connsiteX0" fmla="*/ 0 w 1762659"/>
                      <a:gd name="connsiteY0" fmla="*/ -1 h 826634"/>
                      <a:gd name="connsiteX1" fmla="*/ 1762659 w 1762659"/>
                      <a:gd name="connsiteY1" fmla="*/ 826634 h 826634"/>
                      <a:gd name="connsiteX0" fmla="*/ 0 w 1762659"/>
                      <a:gd name="connsiteY0" fmla="*/ -1 h 826634"/>
                      <a:gd name="connsiteX1" fmla="*/ 1762659 w 1762659"/>
                      <a:gd name="connsiteY1" fmla="*/ 826634 h 826634"/>
                      <a:gd name="connsiteX0" fmla="*/ 0 w 1762659"/>
                      <a:gd name="connsiteY0" fmla="*/ -1 h 826634"/>
                      <a:gd name="connsiteX1" fmla="*/ 1762659 w 1762659"/>
                      <a:gd name="connsiteY1" fmla="*/ 826634 h 826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62659" h="826634">
                        <a:moveTo>
                          <a:pt x="0" y="-1"/>
                        </a:moveTo>
                        <a:cubicBezTo>
                          <a:pt x="587553" y="275544"/>
                          <a:pt x="1117347" y="583426"/>
                          <a:pt x="1762659" y="826634"/>
                        </a:cubicBezTo>
                      </a:path>
                    </a:pathLst>
                  </a:custGeom>
                  <a:noFill/>
                  <a:ln w="127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50" dirty="0">
                      <a:latin typeface="+mj-lt"/>
                    </a:endParaRPr>
                  </a:p>
                </p:txBody>
              </p:sp>
            </p:grpSp>
            <p:cxnSp>
              <p:nvCxnSpPr>
                <p:cNvPr id="101" name="Straight Connector 100"/>
                <p:cNvCxnSpPr>
                  <a:cxnSpLocks/>
                </p:cNvCxnSpPr>
                <p:nvPr/>
              </p:nvCxnSpPr>
              <p:spPr>
                <a:xfrm>
                  <a:off x="1436011" y="265236"/>
                  <a:ext cx="0" cy="75692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>
                  <a:cxnSpLocks/>
                </p:cNvCxnSpPr>
                <p:nvPr/>
              </p:nvCxnSpPr>
              <p:spPr>
                <a:xfrm>
                  <a:off x="1716928" y="258564"/>
                  <a:ext cx="0" cy="75692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>
                  <a:cxnSpLocks/>
                </p:cNvCxnSpPr>
                <p:nvPr/>
              </p:nvCxnSpPr>
              <p:spPr>
                <a:xfrm>
                  <a:off x="1948947" y="258564"/>
                  <a:ext cx="0" cy="75692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>
                  <a:cxnSpLocks/>
                </p:cNvCxnSpPr>
                <p:nvPr/>
              </p:nvCxnSpPr>
              <p:spPr>
                <a:xfrm>
                  <a:off x="2180965" y="265236"/>
                  <a:ext cx="0" cy="75692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" name="TextBox 104"/>
                <p:cNvSpPr txBox="1"/>
                <p:nvPr/>
              </p:nvSpPr>
              <p:spPr>
                <a:xfrm>
                  <a:off x="806610" y="860396"/>
                  <a:ext cx="32720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i="1" dirty="0" err="1" smtClean="0">
                      <a:latin typeface="+mj-lt"/>
                    </a:rPr>
                    <a:t>p</a:t>
                  </a:r>
                  <a:r>
                    <a:rPr lang="en-US" sz="1000" i="1" baseline="-25000" dirty="0" err="1">
                      <a:latin typeface="+mj-lt"/>
                    </a:rPr>
                    <a:t>d</a:t>
                  </a:r>
                  <a:endParaRPr lang="en-US" sz="1000" i="1" dirty="0">
                    <a:latin typeface="+mj-lt"/>
                  </a:endParaRPr>
                </a:p>
              </p:txBody>
            </p:sp>
            <p:sp>
              <p:nvSpPr>
                <p:cNvPr id="106" name="TextBox 105"/>
                <p:cNvSpPr txBox="1"/>
                <p:nvPr/>
              </p:nvSpPr>
              <p:spPr>
                <a:xfrm>
                  <a:off x="806610" y="115838"/>
                  <a:ext cx="32720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i="1" dirty="0" err="1" smtClean="0">
                      <a:latin typeface="+mj-lt"/>
                    </a:rPr>
                    <a:t>p</a:t>
                  </a:r>
                  <a:r>
                    <a:rPr lang="en-US" sz="1000" i="1" baseline="-25000" dirty="0" err="1">
                      <a:latin typeface="+mj-lt"/>
                    </a:rPr>
                    <a:t>u</a:t>
                  </a:r>
                  <a:endParaRPr lang="en-US" sz="1000" i="1" dirty="0">
                    <a:latin typeface="+mj-lt"/>
                  </a:endParaRPr>
                </a:p>
              </p:txBody>
            </p:sp>
          </p:grpSp>
          <p:sp>
            <p:nvSpPr>
              <p:cNvPr id="95" name="Freeform 71">
                <a:extLst>
                  <a:ext uri="{FF2B5EF4-FFF2-40B4-BE49-F238E27FC236}">
                    <a16:creationId xmlns:a16="http://schemas.microsoft.com/office/drawing/2014/main" id="{69214148-13FC-48B0-8D18-2AA6C8B000F6}"/>
                  </a:ext>
                </a:extLst>
              </p:cNvPr>
              <p:cNvSpPr/>
              <p:nvPr/>
            </p:nvSpPr>
            <p:spPr>
              <a:xfrm flipV="1">
                <a:off x="1435033" y="831776"/>
                <a:ext cx="279516" cy="182588"/>
              </a:xfrm>
              <a:custGeom>
                <a:avLst/>
                <a:gdLst>
                  <a:gd name="connsiteX0" fmla="*/ 0 w 1774209"/>
                  <a:gd name="connsiteY0" fmla="*/ 95823 h 887598"/>
                  <a:gd name="connsiteX1" fmla="*/ 586854 w 1774209"/>
                  <a:gd name="connsiteY1" fmla="*/ 54879 h 887598"/>
                  <a:gd name="connsiteX2" fmla="*/ 982639 w 1774209"/>
                  <a:gd name="connsiteY2" fmla="*/ 750915 h 887598"/>
                  <a:gd name="connsiteX3" fmla="*/ 1774209 w 1774209"/>
                  <a:gd name="connsiteY3" fmla="*/ 887393 h 887598"/>
                  <a:gd name="connsiteX0" fmla="*/ 0 w 1774209"/>
                  <a:gd name="connsiteY0" fmla="*/ 25083 h 816684"/>
                  <a:gd name="connsiteX1" fmla="*/ 586854 w 1774209"/>
                  <a:gd name="connsiteY1" fmla="*/ 166277 h 816684"/>
                  <a:gd name="connsiteX2" fmla="*/ 982639 w 1774209"/>
                  <a:gd name="connsiteY2" fmla="*/ 680175 h 816684"/>
                  <a:gd name="connsiteX3" fmla="*/ 1774209 w 1774209"/>
                  <a:gd name="connsiteY3" fmla="*/ 816653 h 816684"/>
                  <a:gd name="connsiteX0" fmla="*/ 0 w 1774209"/>
                  <a:gd name="connsiteY0" fmla="*/ 16191 h 807782"/>
                  <a:gd name="connsiteX1" fmla="*/ 586854 w 1774209"/>
                  <a:gd name="connsiteY1" fmla="*/ 254525 h 807782"/>
                  <a:gd name="connsiteX2" fmla="*/ 982639 w 1774209"/>
                  <a:gd name="connsiteY2" fmla="*/ 671283 h 807782"/>
                  <a:gd name="connsiteX3" fmla="*/ 1774209 w 1774209"/>
                  <a:gd name="connsiteY3" fmla="*/ 807761 h 807782"/>
                  <a:gd name="connsiteX0" fmla="*/ 0 w 1774209"/>
                  <a:gd name="connsiteY0" fmla="*/ 18529 h 810119"/>
                  <a:gd name="connsiteX1" fmla="*/ 586854 w 1774209"/>
                  <a:gd name="connsiteY1" fmla="*/ 256863 h 810119"/>
                  <a:gd name="connsiteX2" fmla="*/ 982639 w 1774209"/>
                  <a:gd name="connsiteY2" fmla="*/ 673621 h 810119"/>
                  <a:gd name="connsiteX3" fmla="*/ 1774209 w 1774209"/>
                  <a:gd name="connsiteY3" fmla="*/ 810099 h 810119"/>
                  <a:gd name="connsiteX0" fmla="*/ 0 w 1774209"/>
                  <a:gd name="connsiteY0" fmla="*/ 15043 h 830918"/>
                  <a:gd name="connsiteX1" fmla="*/ 586854 w 1774209"/>
                  <a:gd name="connsiteY1" fmla="*/ 277662 h 830918"/>
                  <a:gd name="connsiteX2" fmla="*/ 982639 w 1774209"/>
                  <a:gd name="connsiteY2" fmla="*/ 694420 h 830918"/>
                  <a:gd name="connsiteX3" fmla="*/ 1774209 w 1774209"/>
                  <a:gd name="connsiteY3" fmla="*/ 830898 h 830918"/>
                  <a:gd name="connsiteX0" fmla="*/ 0 w 1774209"/>
                  <a:gd name="connsiteY0" fmla="*/ 24 h 815899"/>
                  <a:gd name="connsiteX1" fmla="*/ 586854 w 1774209"/>
                  <a:gd name="connsiteY1" fmla="*/ 262643 h 815899"/>
                  <a:gd name="connsiteX2" fmla="*/ 982639 w 1774209"/>
                  <a:gd name="connsiteY2" fmla="*/ 679401 h 815899"/>
                  <a:gd name="connsiteX3" fmla="*/ 1774209 w 1774209"/>
                  <a:gd name="connsiteY3" fmla="*/ 815879 h 815899"/>
                  <a:gd name="connsiteX0" fmla="*/ 0 w 1774209"/>
                  <a:gd name="connsiteY0" fmla="*/ 28 h 815903"/>
                  <a:gd name="connsiteX1" fmla="*/ 586854 w 1774209"/>
                  <a:gd name="connsiteY1" fmla="*/ 262647 h 815903"/>
                  <a:gd name="connsiteX2" fmla="*/ 982639 w 1774209"/>
                  <a:gd name="connsiteY2" fmla="*/ 679405 h 815903"/>
                  <a:gd name="connsiteX3" fmla="*/ 1774209 w 1774209"/>
                  <a:gd name="connsiteY3" fmla="*/ 815883 h 815903"/>
                  <a:gd name="connsiteX0" fmla="*/ 0 w 1774209"/>
                  <a:gd name="connsiteY0" fmla="*/ 28 h 815903"/>
                  <a:gd name="connsiteX1" fmla="*/ 729635 w 1774209"/>
                  <a:gd name="connsiteY1" fmla="*/ 262647 h 815903"/>
                  <a:gd name="connsiteX2" fmla="*/ 982639 w 1774209"/>
                  <a:gd name="connsiteY2" fmla="*/ 679405 h 815903"/>
                  <a:gd name="connsiteX3" fmla="*/ 1774209 w 1774209"/>
                  <a:gd name="connsiteY3" fmla="*/ 815883 h 815903"/>
                  <a:gd name="connsiteX0" fmla="*/ 0 w 1774209"/>
                  <a:gd name="connsiteY0" fmla="*/ 24 h 815899"/>
                  <a:gd name="connsiteX1" fmla="*/ 729635 w 1774209"/>
                  <a:gd name="connsiteY1" fmla="*/ 262643 h 815899"/>
                  <a:gd name="connsiteX2" fmla="*/ 1068307 w 1774209"/>
                  <a:gd name="connsiteY2" fmla="*/ 679401 h 815899"/>
                  <a:gd name="connsiteX3" fmla="*/ 1774209 w 1774209"/>
                  <a:gd name="connsiteY3" fmla="*/ 815879 h 815899"/>
                  <a:gd name="connsiteX0" fmla="*/ 0 w 1774209"/>
                  <a:gd name="connsiteY0" fmla="*/ 524 h 816422"/>
                  <a:gd name="connsiteX1" fmla="*/ 586854 w 1774209"/>
                  <a:gd name="connsiteY1" fmla="*/ 111180 h 816422"/>
                  <a:gd name="connsiteX2" fmla="*/ 1068307 w 1774209"/>
                  <a:gd name="connsiteY2" fmla="*/ 679901 h 816422"/>
                  <a:gd name="connsiteX3" fmla="*/ 1774209 w 1774209"/>
                  <a:gd name="connsiteY3" fmla="*/ 816379 h 816422"/>
                  <a:gd name="connsiteX0" fmla="*/ 0 w 1774209"/>
                  <a:gd name="connsiteY0" fmla="*/ -1 h 815897"/>
                  <a:gd name="connsiteX1" fmla="*/ 1068307 w 1774209"/>
                  <a:gd name="connsiteY1" fmla="*/ 679376 h 815897"/>
                  <a:gd name="connsiteX2" fmla="*/ 1774209 w 1774209"/>
                  <a:gd name="connsiteY2" fmla="*/ 815854 h 815897"/>
                  <a:gd name="connsiteX0" fmla="*/ 0 w 1774209"/>
                  <a:gd name="connsiteY0" fmla="*/ -1 h 815865"/>
                  <a:gd name="connsiteX1" fmla="*/ 1154014 w 1774209"/>
                  <a:gd name="connsiteY1" fmla="*/ 619379 h 815865"/>
                  <a:gd name="connsiteX2" fmla="*/ 1774209 w 1774209"/>
                  <a:gd name="connsiteY2" fmla="*/ 815854 h 815865"/>
                  <a:gd name="connsiteX0" fmla="*/ 0 w 1774209"/>
                  <a:gd name="connsiteY0" fmla="*/ -1 h 815860"/>
                  <a:gd name="connsiteX1" fmla="*/ 1175439 w 1774209"/>
                  <a:gd name="connsiteY1" fmla="*/ 559383 h 815860"/>
                  <a:gd name="connsiteX2" fmla="*/ 1774209 w 1774209"/>
                  <a:gd name="connsiteY2" fmla="*/ 815854 h 815860"/>
                  <a:gd name="connsiteX0" fmla="*/ 0 w 1774209"/>
                  <a:gd name="connsiteY0" fmla="*/ -1 h 815865"/>
                  <a:gd name="connsiteX1" fmla="*/ 1163890 w 1774209"/>
                  <a:gd name="connsiteY1" fmla="*/ 602505 h 815865"/>
                  <a:gd name="connsiteX2" fmla="*/ 1774209 w 1774209"/>
                  <a:gd name="connsiteY2" fmla="*/ 815854 h 815865"/>
                  <a:gd name="connsiteX0" fmla="*/ 0 w 1774209"/>
                  <a:gd name="connsiteY0" fmla="*/ -1 h 815860"/>
                  <a:gd name="connsiteX1" fmla="*/ 1163890 w 1774209"/>
                  <a:gd name="connsiteY1" fmla="*/ 602505 h 815860"/>
                  <a:gd name="connsiteX2" fmla="*/ 1774209 w 1774209"/>
                  <a:gd name="connsiteY2" fmla="*/ 815854 h 815860"/>
                  <a:gd name="connsiteX0" fmla="*/ 0 w 1774209"/>
                  <a:gd name="connsiteY0" fmla="*/ -1 h 815860"/>
                  <a:gd name="connsiteX1" fmla="*/ 1163890 w 1774209"/>
                  <a:gd name="connsiteY1" fmla="*/ 602505 h 815860"/>
                  <a:gd name="connsiteX2" fmla="*/ 1774209 w 1774209"/>
                  <a:gd name="connsiteY2" fmla="*/ 815854 h 815860"/>
                  <a:gd name="connsiteX0" fmla="*/ 0 w 1820412"/>
                  <a:gd name="connsiteY0" fmla="*/ -1 h 869762"/>
                  <a:gd name="connsiteX1" fmla="*/ 1163890 w 1820412"/>
                  <a:gd name="connsiteY1" fmla="*/ 602505 h 869762"/>
                  <a:gd name="connsiteX2" fmla="*/ 1820412 w 1820412"/>
                  <a:gd name="connsiteY2" fmla="*/ 869758 h 869762"/>
                  <a:gd name="connsiteX0" fmla="*/ 0 w 1820412"/>
                  <a:gd name="connsiteY0" fmla="*/ -1 h 869757"/>
                  <a:gd name="connsiteX1" fmla="*/ 1163890 w 1820412"/>
                  <a:gd name="connsiteY1" fmla="*/ 602505 h 869757"/>
                  <a:gd name="connsiteX2" fmla="*/ 1820412 w 1820412"/>
                  <a:gd name="connsiteY2" fmla="*/ 869758 h 869757"/>
                  <a:gd name="connsiteX0" fmla="*/ 0 w 1820412"/>
                  <a:gd name="connsiteY0" fmla="*/ -1 h 869757"/>
                  <a:gd name="connsiteX1" fmla="*/ 1163890 w 1820412"/>
                  <a:gd name="connsiteY1" fmla="*/ 570162 h 869757"/>
                  <a:gd name="connsiteX2" fmla="*/ 1820412 w 1820412"/>
                  <a:gd name="connsiteY2" fmla="*/ 869758 h 869757"/>
                  <a:gd name="connsiteX0" fmla="*/ 0 w 1820412"/>
                  <a:gd name="connsiteY0" fmla="*/ -1 h 869757"/>
                  <a:gd name="connsiteX1" fmla="*/ 1820412 w 1820412"/>
                  <a:gd name="connsiteY1" fmla="*/ 869758 h 869757"/>
                  <a:gd name="connsiteX0" fmla="*/ 0 w 1762659"/>
                  <a:gd name="connsiteY0" fmla="*/ -1 h 826634"/>
                  <a:gd name="connsiteX1" fmla="*/ 1762659 w 1762659"/>
                  <a:gd name="connsiteY1" fmla="*/ 826634 h 826634"/>
                  <a:gd name="connsiteX0" fmla="*/ 0 w 1762659"/>
                  <a:gd name="connsiteY0" fmla="*/ -1 h 826634"/>
                  <a:gd name="connsiteX1" fmla="*/ 1762659 w 1762659"/>
                  <a:gd name="connsiteY1" fmla="*/ 826634 h 826634"/>
                  <a:gd name="connsiteX0" fmla="*/ 0 w 1762659"/>
                  <a:gd name="connsiteY0" fmla="*/ -1 h 826634"/>
                  <a:gd name="connsiteX1" fmla="*/ 1762659 w 1762659"/>
                  <a:gd name="connsiteY1" fmla="*/ 826634 h 826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62659" h="826634">
                    <a:moveTo>
                      <a:pt x="0" y="-1"/>
                    </a:moveTo>
                    <a:cubicBezTo>
                      <a:pt x="587553" y="275544"/>
                      <a:pt x="1117347" y="583426"/>
                      <a:pt x="1762659" y="826634"/>
                    </a:cubicBezTo>
                  </a:path>
                </a:pathLst>
              </a:cu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50" dirty="0">
                  <a:latin typeface="+mj-lt"/>
                </a:endParaRPr>
              </a:p>
            </p:txBody>
          </p:sp>
          <p:sp>
            <p:nvSpPr>
              <p:cNvPr id="96" name="Freeform 71">
                <a:extLst>
                  <a:ext uri="{FF2B5EF4-FFF2-40B4-BE49-F238E27FC236}">
                    <a16:creationId xmlns:a16="http://schemas.microsoft.com/office/drawing/2014/main" id="{538024C6-A6F2-4583-9A4B-5871FCD39487}"/>
                  </a:ext>
                </a:extLst>
              </p:cNvPr>
              <p:cNvSpPr/>
              <p:nvPr/>
            </p:nvSpPr>
            <p:spPr>
              <a:xfrm flipV="1">
                <a:off x="1715527" y="831776"/>
                <a:ext cx="231039" cy="182588"/>
              </a:xfrm>
              <a:custGeom>
                <a:avLst/>
                <a:gdLst>
                  <a:gd name="connsiteX0" fmla="*/ 0 w 1774209"/>
                  <a:gd name="connsiteY0" fmla="*/ 95823 h 887598"/>
                  <a:gd name="connsiteX1" fmla="*/ 586854 w 1774209"/>
                  <a:gd name="connsiteY1" fmla="*/ 54879 h 887598"/>
                  <a:gd name="connsiteX2" fmla="*/ 982639 w 1774209"/>
                  <a:gd name="connsiteY2" fmla="*/ 750915 h 887598"/>
                  <a:gd name="connsiteX3" fmla="*/ 1774209 w 1774209"/>
                  <a:gd name="connsiteY3" fmla="*/ 887393 h 887598"/>
                  <a:gd name="connsiteX0" fmla="*/ 0 w 1774209"/>
                  <a:gd name="connsiteY0" fmla="*/ 25083 h 816684"/>
                  <a:gd name="connsiteX1" fmla="*/ 586854 w 1774209"/>
                  <a:gd name="connsiteY1" fmla="*/ 166277 h 816684"/>
                  <a:gd name="connsiteX2" fmla="*/ 982639 w 1774209"/>
                  <a:gd name="connsiteY2" fmla="*/ 680175 h 816684"/>
                  <a:gd name="connsiteX3" fmla="*/ 1774209 w 1774209"/>
                  <a:gd name="connsiteY3" fmla="*/ 816653 h 816684"/>
                  <a:gd name="connsiteX0" fmla="*/ 0 w 1774209"/>
                  <a:gd name="connsiteY0" fmla="*/ 16191 h 807782"/>
                  <a:gd name="connsiteX1" fmla="*/ 586854 w 1774209"/>
                  <a:gd name="connsiteY1" fmla="*/ 254525 h 807782"/>
                  <a:gd name="connsiteX2" fmla="*/ 982639 w 1774209"/>
                  <a:gd name="connsiteY2" fmla="*/ 671283 h 807782"/>
                  <a:gd name="connsiteX3" fmla="*/ 1774209 w 1774209"/>
                  <a:gd name="connsiteY3" fmla="*/ 807761 h 807782"/>
                  <a:gd name="connsiteX0" fmla="*/ 0 w 1774209"/>
                  <a:gd name="connsiteY0" fmla="*/ 18529 h 810119"/>
                  <a:gd name="connsiteX1" fmla="*/ 586854 w 1774209"/>
                  <a:gd name="connsiteY1" fmla="*/ 256863 h 810119"/>
                  <a:gd name="connsiteX2" fmla="*/ 982639 w 1774209"/>
                  <a:gd name="connsiteY2" fmla="*/ 673621 h 810119"/>
                  <a:gd name="connsiteX3" fmla="*/ 1774209 w 1774209"/>
                  <a:gd name="connsiteY3" fmla="*/ 810099 h 810119"/>
                  <a:gd name="connsiteX0" fmla="*/ 0 w 1774209"/>
                  <a:gd name="connsiteY0" fmla="*/ 15043 h 830918"/>
                  <a:gd name="connsiteX1" fmla="*/ 586854 w 1774209"/>
                  <a:gd name="connsiteY1" fmla="*/ 277662 h 830918"/>
                  <a:gd name="connsiteX2" fmla="*/ 982639 w 1774209"/>
                  <a:gd name="connsiteY2" fmla="*/ 694420 h 830918"/>
                  <a:gd name="connsiteX3" fmla="*/ 1774209 w 1774209"/>
                  <a:gd name="connsiteY3" fmla="*/ 830898 h 830918"/>
                  <a:gd name="connsiteX0" fmla="*/ 0 w 1774209"/>
                  <a:gd name="connsiteY0" fmla="*/ 24 h 815899"/>
                  <a:gd name="connsiteX1" fmla="*/ 586854 w 1774209"/>
                  <a:gd name="connsiteY1" fmla="*/ 262643 h 815899"/>
                  <a:gd name="connsiteX2" fmla="*/ 982639 w 1774209"/>
                  <a:gd name="connsiteY2" fmla="*/ 679401 h 815899"/>
                  <a:gd name="connsiteX3" fmla="*/ 1774209 w 1774209"/>
                  <a:gd name="connsiteY3" fmla="*/ 815879 h 815899"/>
                  <a:gd name="connsiteX0" fmla="*/ 0 w 1774209"/>
                  <a:gd name="connsiteY0" fmla="*/ 28 h 815903"/>
                  <a:gd name="connsiteX1" fmla="*/ 586854 w 1774209"/>
                  <a:gd name="connsiteY1" fmla="*/ 262647 h 815903"/>
                  <a:gd name="connsiteX2" fmla="*/ 982639 w 1774209"/>
                  <a:gd name="connsiteY2" fmla="*/ 679405 h 815903"/>
                  <a:gd name="connsiteX3" fmla="*/ 1774209 w 1774209"/>
                  <a:gd name="connsiteY3" fmla="*/ 815883 h 815903"/>
                  <a:gd name="connsiteX0" fmla="*/ 0 w 1774209"/>
                  <a:gd name="connsiteY0" fmla="*/ 28 h 815903"/>
                  <a:gd name="connsiteX1" fmla="*/ 729635 w 1774209"/>
                  <a:gd name="connsiteY1" fmla="*/ 262647 h 815903"/>
                  <a:gd name="connsiteX2" fmla="*/ 982639 w 1774209"/>
                  <a:gd name="connsiteY2" fmla="*/ 679405 h 815903"/>
                  <a:gd name="connsiteX3" fmla="*/ 1774209 w 1774209"/>
                  <a:gd name="connsiteY3" fmla="*/ 815883 h 815903"/>
                  <a:gd name="connsiteX0" fmla="*/ 0 w 1774209"/>
                  <a:gd name="connsiteY0" fmla="*/ 24 h 815899"/>
                  <a:gd name="connsiteX1" fmla="*/ 729635 w 1774209"/>
                  <a:gd name="connsiteY1" fmla="*/ 262643 h 815899"/>
                  <a:gd name="connsiteX2" fmla="*/ 1068307 w 1774209"/>
                  <a:gd name="connsiteY2" fmla="*/ 679401 h 815899"/>
                  <a:gd name="connsiteX3" fmla="*/ 1774209 w 1774209"/>
                  <a:gd name="connsiteY3" fmla="*/ 815879 h 815899"/>
                  <a:gd name="connsiteX0" fmla="*/ 0 w 1774209"/>
                  <a:gd name="connsiteY0" fmla="*/ 524 h 816422"/>
                  <a:gd name="connsiteX1" fmla="*/ 586854 w 1774209"/>
                  <a:gd name="connsiteY1" fmla="*/ 111180 h 816422"/>
                  <a:gd name="connsiteX2" fmla="*/ 1068307 w 1774209"/>
                  <a:gd name="connsiteY2" fmla="*/ 679901 h 816422"/>
                  <a:gd name="connsiteX3" fmla="*/ 1774209 w 1774209"/>
                  <a:gd name="connsiteY3" fmla="*/ 816379 h 816422"/>
                  <a:gd name="connsiteX0" fmla="*/ 0 w 1774209"/>
                  <a:gd name="connsiteY0" fmla="*/ -1 h 815897"/>
                  <a:gd name="connsiteX1" fmla="*/ 1068307 w 1774209"/>
                  <a:gd name="connsiteY1" fmla="*/ 679376 h 815897"/>
                  <a:gd name="connsiteX2" fmla="*/ 1774209 w 1774209"/>
                  <a:gd name="connsiteY2" fmla="*/ 815854 h 815897"/>
                  <a:gd name="connsiteX0" fmla="*/ 0 w 1774209"/>
                  <a:gd name="connsiteY0" fmla="*/ -1 h 815865"/>
                  <a:gd name="connsiteX1" fmla="*/ 1154014 w 1774209"/>
                  <a:gd name="connsiteY1" fmla="*/ 619379 h 815865"/>
                  <a:gd name="connsiteX2" fmla="*/ 1774209 w 1774209"/>
                  <a:gd name="connsiteY2" fmla="*/ 815854 h 815865"/>
                  <a:gd name="connsiteX0" fmla="*/ 0 w 1774209"/>
                  <a:gd name="connsiteY0" fmla="*/ -1 h 815860"/>
                  <a:gd name="connsiteX1" fmla="*/ 1175439 w 1774209"/>
                  <a:gd name="connsiteY1" fmla="*/ 559383 h 815860"/>
                  <a:gd name="connsiteX2" fmla="*/ 1774209 w 1774209"/>
                  <a:gd name="connsiteY2" fmla="*/ 815854 h 815860"/>
                  <a:gd name="connsiteX0" fmla="*/ 0 w 1774209"/>
                  <a:gd name="connsiteY0" fmla="*/ -1 h 815865"/>
                  <a:gd name="connsiteX1" fmla="*/ 1163890 w 1774209"/>
                  <a:gd name="connsiteY1" fmla="*/ 602505 h 815865"/>
                  <a:gd name="connsiteX2" fmla="*/ 1774209 w 1774209"/>
                  <a:gd name="connsiteY2" fmla="*/ 815854 h 815865"/>
                  <a:gd name="connsiteX0" fmla="*/ 0 w 1774209"/>
                  <a:gd name="connsiteY0" fmla="*/ -1 h 815860"/>
                  <a:gd name="connsiteX1" fmla="*/ 1163890 w 1774209"/>
                  <a:gd name="connsiteY1" fmla="*/ 602505 h 815860"/>
                  <a:gd name="connsiteX2" fmla="*/ 1774209 w 1774209"/>
                  <a:gd name="connsiteY2" fmla="*/ 815854 h 815860"/>
                  <a:gd name="connsiteX0" fmla="*/ 0 w 1774209"/>
                  <a:gd name="connsiteY0" fmla="*/ -1 h 815860"/>
                  <a:gd name="connsiteX1" fmla="*/ 1163890 w 1774209"/>
                  <a:gd name="connsiteY1" fmla="*/ 602505 h 815860"/>
                  <a:gd name="connsiteX2" fmla="*/ 1774209 w 1774209"/>
                  <a:gd name="connsiteY2" fmla="*/ 815854 h 815860"/>
                  <a:gd name="connsiteX0" fmla="*/ 0 w 1820412"/>
                  <a:gd name="connsiteY0" fmla="*/ -1 h 869762"/>
                  <a:gd name="connsiteX1" fmla="*/ 1163890 w 1820412"/>
                  <a:gd name="connsiteY1" fmla="*/ 602505 h 869762"/>
                  <a:gd name="connsiteX2" fmla="*/ 1820412 w 1820412"/>
                  <a:gd name="connsiteY2" fmla="*/ 869758 h 869762"/>
                  <a:gd name="connsiteX0" fmla="*/ 0 w 1820412"/>
                  <a:gd name="connsiteY0" fmla="*/ -1 h 869757"/>
                  <a:gd name="connsiteX1" fmla="*/ 1163890 w 1820412"/>
                  <a:gd name="connsiteY1" fmla="*/ 602505 h 869757"/>
                  <a:gd name="connsiteX2" fmla="*/ 1820412 w 1820412"/>
                  <a:gd name="connsiteY2" fmla="*/ 869758 h 869757"/>
                  <a:gd name="connsiteX0" fmla="*/ 0 w 1820412"/>
                  <a:gd name="connsiteY0" fmla="*/ -1 h 869757"/>
                  <a:gd name="connsiteX1" fmla="*/ 1163890 w 1820412"/>
                  <a:gd name="connsiteY1" fmla="*/ 570162 h 869757"/>
                  <a:gd name="connsiteX2" fmla="*/ 1820412 w 1820412"/>
                  <a:gd name="connsiteY2" fmla="*/ 869758 h 869757"/>
                  <a:gd name="connsiteX0" fmla="*/ 0 w 1820412"/>
                  <a:gd name="connsiteY0" fmla="*/ -1 h 869757"/>
                  <a:gd name="connsiteX1" fmla="*/ 1820412 w 1820412"/>
                  <a:gd name="connsiteY1" fmla="*/ 869758 h 869757"/>
                  <a:gd name="connsiteX0" fmla="*/ 0 w 1762659"/>
                  <a:gd name="connsiteY0" fmla="*/ -1 h 826634"/>
                  <a:gd name="connsiteX1" fmla="*/ 1762659 w 1762659"/>
                  <a:gd name="connsiteY1" fmla="*/ 826634 h 826634"/>
                  <a:gd name="connsiteX0" fmla="*/ 0 w 1762659"/>
                  <a:gd name="connsiteY0" fmla="*/ -1 h 826634"/>
                  <a:gd name="connsiteX1" fmla="*/ 1762659 w 1762659"/>
                  <a:gd name="connsiteY1" fmla="*/ 826634 h 826634"/>
                  <a:gd name="connsiteX0" fmla="*/ 0 w 1762659"/>
                  <a:gd name="connsiteY0" fmla="*/ -1 h 826634"/>
                  <a:gd name="connsiteX1" fmla="*/ 1762659 w 1762659"/>
                  <a:gd name="connsiteY1" fmla="*/ 826634 h 826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62659" h="826634">
                    <a:moveTo>
                      <a:pt x="0" y="-1"/>
                    </a:moveTo>
                    <a:cubicBezTo>
                      <a:pt x="587553" y="275544"/>
                      <a:pt x="1117347" y="583426"/>
                      <a:pt x="1762659" y="826634"/>
                    </a:cubicBezTo>
                  </a:path>
                </a:pathLst>
              </a:cu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50" dirty="0">
                  <a:latin typeface="+mj-lt"/>
                </a:endParaRPr>
              </a:p>
            </p:txBody>
          </p:sp>
          <p:sp>
            <p:nvSpPr>
              <p:cNvPr id="97" name="Freeform 71">
                <a:extLst>
                  <a:ext uri="{FF2B5EF4-FFF2-40B4-BE49-F238E27FC236}">
                    <a16:creationId xmlns:a16="http://schemas.microsoft.com/office/drawing/2014/main" id="{30DB7571-7D91-42D1-B78A-AF446EC9C4BA}"/>
                  </a:ext>
                </a:extLst>
              </p:cNvPr>
              <p:cNvSpPr/>
              <p:nvPr/>
            </p:nvSpPr>
            <p:spPr>
              <a:xfrm flipV="1">
                <a:off x="1951049" y="834338"/>
                <a:ext cx="231039" cy="182588"/>
              </a:xfrm>
              <a:custGeom>
                <a:avLst/>
                <a:gdLst>
                  <a:gd name="connsiteX0" fmla="*/ 0 w 1774209"/>
                  <a:gd name="connsiteY0" fmla="*/ 95823 h 887598"/>
                  <a:gd name="connsiteX1" fmla="*/ 586854 w 1774209"/>
                  <a:gd name="connsiteY1" fmla="*/ 54879 h 887598"/>
                  <a:gd name="connsiteX2" fmla="*/ 982639 w 1774209"/>
                  <a:gd name="connsiteY2" fmla="*/ 750915 h 887598"/>
                  <a:gd name="connsiteX3" fmla="*/ 1774209 w 1774209"/>
                  <a:gd name="connsiteY3" fmla="*/ 887393 h 887598"/>
                  <a:gd name="connsiteX0" fmla="*/ 0 w 1774209"/>
                  <a:gd name="connsiteY0" fmla="*/ 25083 h 816684"/>
                  <a:gd name="connsiteX1" fmla="*/ 586854 w 1774209"/>
                  <a:gd name="connsiteY1" fmla="*/ 166277 h 816684"/>
                  <a:gd name="connsiteX2" fmla="*/ 982639 w 1774209"/>
                  <a:gd name="connsiteY2" fmla="*/ 680175 h 816684"/>
                  <a:gd name="connsiteX3" fmla="*/ 1774209 w 1774209"/>
                  <a:gd name="connsiteY3" fmla="*/ 816653 h 816684"/>
                  <a:gd name="connsiteX0" fmla="*/ 0 w 1774209"/>
                  <a:gd name="connsiteY0" fmla="*/ 16191 h 807782"/>
                  <a:gd name="connsiteX1" fmla="*/ 586854 w 1774209"/>
                  <a:gd name="connsiteY1" fmla="*/ 254525 h 807782"/>
                  <a:gd name="connsiteX2" fmla="*/ 982639 w 1774209"/>
                  <a:gd name="connsiteY2" fmla="*/ 671283 h 807782"/>
                  <a:gd name="connsiteX3" fmla="*/ 1774209 w 1774209"/>
                  <a:gd name="connsiteY3" fmla="*/ 807761 h 807782"/>
                  <a:gd name="connsiteX0" fmla="*/ 0 w 1774209"/>
                  <a:gd name="connsiteY0" fmla="*/ 18529 h 810119"/>
                  <a:gd name="connsiteX1" fmla="*/ 586854 w 1774209"/>
                  <a:gd name="connsiteY1" fmla="*/ 256863 h 810119"/>
                  <a:gd name="connsiteX2" fmla="*/ 982639 w 1774209"/>
                  <a:gd name="connsiteY2" fmla="*/ 673621 h 810119"/>
                  <a:gd name="connsiteX3" fmla="*/ 1774209 w 1774209"/>
                  <a:gd name="connsiteY3" fmla="*/ 810099 h 810119"/>
                  <a:gd name="connsiteX0" fmla="*/ 0 w 1774209"/>
                  <a:gd name="connsiteY0" fmla="*/ 15043 h 830918"/>
                  <a:gd name="connsiteX1" fmla="*/ 586854 w 1774209"/>
                  <a:gd name="connsiteY1" fmla="*/ 277662 h 830918"/>
                  <a:gd name="connsiteX2" fmla="*/ 982639 w 1774209"/>
                  <a:gd name="connsiteY2" fmla="*/ 694420 h 830918"/>
                  <a:gd name="connsiteX3" fmla="*/ 1774209 w 1774209"/>
                  <a:gd name="connsiteY3" fmla="*/ 830898 h 830918"/>
                  <a:gd name="connsiteX0" fmla="*/ 0 w 1774209"/>
                  <a:gd name="connsiteY0" fmla="*/ 24 h 815899"/>
                  <a:gd name="connsiteX1" fmla="*/ 586854 w 1774209"/>
                  <a:gd name="connsiteY1" fmla="*/ 262643 h 815899"/>
                  <a:gd name="connsiteX2" fmla="*/ 982639 w 1774209"/>
                  <a:gd name="connsiteY2" fmla="*/ 679401 h 815899"/>
                  <a:gd name="connsiteX3" fmla="*/ 1774209 w 1774209"/>
                  <a:gd name="connsiteY3" fmla="*/ 815879 h 815899"/>
                  <a:gd name="connsiteX0" fmla="*/ 0 w 1774209"/>
                  <a:gd name="connsiteY0" fmla="*/ 28 h 815903"/>
                  <a:gd name="connsiteX1" fmla="*/ 586854 w 1774209"/>
                  <a:gd name="connsiteY1" fmla="*/ 262647 h 815903"/>
                  <a:gd name="connsiteX2" fmla="*/ 982639 w 1774209"/>
                  <a:gd name="connsiteY2" fmla="*/ 679405 h 815903"/>
                  <a:gd name="connsiteX3" fmla="*/ 1774209 w 1774209"/>
                  <a:gd name="connsiteY3" fmla="*/ 815883 h 815903"/>
                  <a:gd name="connsiteX0" fmla="*/ 0 w 1774209"/>
                  <a:gd name="connsiteY0" fmla="*/ 28 h 815903"/>
                  <a:gd name="connsiteX1" fmla="*/ 729635 w 1774209"/>
                  <a:gd name="connsiteY1" fmla="*/ 262647 h 815903"/>
                  <a:gd name="connsiteX2" fmla="*/ 982639 w 1774209"/>
                  <a:gd name="connsiteY2" fmla="*/ 679405 h 815903"/>
                  <a:gd name="connsiteX3" fmla="*/ 1774209 w 1774209"/>
                  <a:gd name="connsiteY3" fmla="*/ 815883 h 815903"/>
                  <a:gd name="connsiteX0" fmla="*/ 0 w 1774209"/>
                  <a:gd name="connsiteY0" fmla="*/ 24 h 815899"/>
                  <a:gd name="connsiteX1" fmla="*/ 729635 w 1774209"/>
                  <a:gd name="connsiteY1" fmla="*/ 262643 h 815899"/>
                  <a:gd name="connsiteX2" fmla="*/ 1068307 w 1774209"/>
                  <a:gd name="connsiteY2" fmla="*/ 679401 h 815899"/>
                  <a:gd name="connsiteX3" fmla="*/ 1774209 w 1774209"/>
                  <a:gd name="connsiteY3" fmla="*/ 815879 h 815899"/>
                  <a:gd name="connsiteX0" fmla="*/ 0 w 1774209"/>
                  <a:gd name="connsiteY0" fmla="*/ 524 h 816422"/>
                  <a:gd name="connsiteX1" fmla="*/ 586854 w 1774209"/>
                  <a:gd name="connsiteY1" fmla="*/ 111180 h 816422"/>
                  <a:gd name="connsiteX2" fmla="*/ 1068307 w 1774209"/>
                  <a:gd name="connsiteY2" fmla="*/ 679901 h 816422"/>
                  <a:gd name="connsiteX3" fmla="*/ 1774209 w 1774209"/>
                  <a:gd name="connsiteY3" fmla="*/ 816379 h 816422"/>
                  <a:gd name="connsiteX0" fmla="*/ 0 w 1774209"/>
                  <a:gd name="connsiteY0" fmla="*/ -1 h 815897"/>
                  <a:gd name="connsiteX1" fmla="*/ 1068307 w 1774209"/>
                  <a:gd name="connsiteY1" fmla="*/ 679376 h 815897"/>
                  <a:gd name="connsiteX2" fmla="*/ 1774209 w 1774209"/>
                  <a:gd name="connsiteY2" fmla="*/ 815854 h 815897"/>
                  <a:gd name="connsiteX0" fmla="*/ 0 w 1774209"/>
                  <a:gd name="connsiteY0" fmla="*/ -1 h 815865"/>
                  <a:gd name="connsiteX1" fmla="*/ 1154014 w 1774209"/>
                  <a:gd name="connsiteY1" fmla="*/ 619379 h 815865"/>
                  <a:gd name="connsiteX2" fmla="*/ 1774209 w 1774209"/>
                  <a:gd name="connsiteY2" fmla="*/ 815854 h 815865"/>
                  <a:gd name="connsiteX0" fmla="*/ 0 w 1774209"/>
                  <a:gd name="connsiteY0" fmla="*/ -1 h 815860"/>
                  <a:gd name="connsiteX1" fmla="*/ 1175439 w 1774209"/>
                  <a:gd name="connsiteY1" fmla="*/ 559383 h 815860"/>
                  <a:gd name="connsiteX2" fmla="*/ 1774209 w 1774209"/>
                  <a:gd name="connsiteY2" fmla="*/ 815854 h 815860"/>
                  <a:gd name="connsiteX0" fmla="*/ 0 w 1774209"/>
                  <a:gd name="connsiteY0" fmla="*/ -1 h 815865"/>
                  <a:gd name="connsiteX1" fmla="*/ 1163890 w 1774209"/>
                  <a:gd name="connsiteY1" fmla="*/ 602505 h 815865"/>
                  <a:gd name="connsiteX2" fmla="*/ 1774209 w 1774209"/>
                  <a:gd name="connsiteY2" fmla="*/ 815854 h 815865"/>
                  <a:gd name="connsiteX0" fmla="*/ 0 w 1774209"/>
                  <a:gd name="connsiteY0" fmla="*/ -1 h 815860"/>
                  <a:gd name="connsiteX1" fmla="*/ 1163890 w 1774209"/>
                  <a:gd name="connsiteY1" fmla="*/ 602505 h 815860"/>
                  <a:gd name="connsiteX2" fmla="*/ 1774209 w 1774209"/>
                  <a:gd name="connsiteY2" fmla="*/ 815854 h 815860"/>
                  <a:gd name="connsiteX0" fmla="*/ 0 w 1774209"/>
                  <a:gd name="connsiteY0" fmla="*/ -1 h 815860"/>
                  <a:gd name="connsiteX1" fmla="*/ 1163890 w 1774209"/>
                  <a:gd name="connsiteY1" fmla="*/ 602505 h 815860"/>
                  <a:gd name="connsiteX2" fmla="*/ 1774209 w 1774209"/>
                  <a:gd name="connsiteY2" fmla="*/ 815854 h 815860"/>
                  <a:gd name="connsiteX0" fmla="*/ 0 w 1820412"/>
                  <a:gd name="connsiteY0" fmla="*/ -1 h 869762"/>
                  <a:gd name="connsiteX1" fmla="*/ 1163890 w 1820412"/>
                  <a:gd name="connsiteY1" fmla="*/ 602505 h 869762"/>
                  <a:gd name="connsiteX2" fmla="*/ 1820412 w 1820412"/>
                  <a:gd name="connsiteY2" fmla="*/ 869758 h 869762"/>
                  <a:gd name="connsiteX0" fmla="*/ 0 w 1820412"/>
                  <a:gd name="connsiteY0" fmla="*/ -1 h 869757"/>
                  <a:gd name="connsiteX1" fmla="*/ 1163890 w 1820412"/>
                  <a:gd name="connsiteY1" fmla="*/ 602505 h 869757"/>
                  <a:gd name="connsiteX2" fmla="*/ 1820412 w 1820412"/>
                  <a:gd name="connsiteY2" fmla="*/ 869758 h 869757"/>
                  <a:gd name="connsiteX0" fmla="*/ 0 w 1820412"/>
                  <a:gd name="connsiteY0" fmla="*/ -1 h 869757"/>
                  <a:gd name="connsiteX1" fmla="*/ 1163890 w 1820412"/>
                  <a:gd name="connsiteY1" fmla="*/ 570162 h 869757"/>
                  <a:gd name="connsiteX2" fmla="*/ 1820412 w 1820412"/>
                  <a:gd name="connsiteY2" fmla="*/ 869758 h 869757"/>
                  <a:gd name="connsiteX0" fmla="*/ 0 w 1820412"/>
                  <a:gd name="connsiteY0" fmla="*/ -1 h 869757"/>
                  <a:gd name="connsiteX1" fmla="*/ 1820412 w 1820412"/>
                  <a:gd name="connsiteY1" fmla="*/ 869758 h 869757"/>
                  <a:gd name="connsiteX0" fmla="*/ 0 w 1762659"/>
                  <a:gd name="connsiteY0" fmla="*/ -1 h 826634"/>
                  <a:gd name="connsiteX1" fmla="*/ 1762659 w 1762659"/>
                  <a:gd name="connsiteY1" fmla="*/ 826634 h 826634"/>
                  <a:gd name="connsiteX0" fmla="*/ 0 w 1762659"/>
                  <a:gd name="connsiteY0" fmla="*/ -1 h 826634"/>
                  <a:gd name="connsiteX1" fmla="*/ 1762659 w 1762659"/>
                  <a:gd name="connsiteY1" fmla="*/ 826634 h 826634"/>
                  <a:gd name="connsiteX0" fmla="*/ 0 w 1762659"/>
                  <a:gd name="connsiteY0" fmla="*/ -1 h 826634"/>
                  <a:gd name="connsiteX1" fmla="*/ 1762659 w 1762659"/>
                  <a:gd name="connsiteY1" fmla="*/ 826634 h 826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62659" h="826634">
                    <a:moveTo>
                      <a:pt x="0" y="-1"/>
                    </a:moveTo>
                    <a:cubicBezTo>
                      <a:pt x="587553" y="275544"/>
                      <a:pt x="1117347" y="583426"/>
                      <a:pt x="1762659" y="826634"/>
                    </a:cubicBezTo>
                  </a:path>
                </a:pathLst>
              </a:cu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50" dirty="0">
                  <a:latin typeface="+mj-lt"/>
                </a:endParaRPr>
              </a:p>
            </p:txBody>
          </p:sp>
        </p:grpSp>
      </p:grpSp>
      <p:grpSp>
        <p:nvGrpSpPr>
          <p:cNvPr id="131" name="Group 130"/>
          <p:cNvGrpSpPr/>
          <p:nvPr/>
        </p:nvGrpSpPr>
        <p:grpSpPr>
          <a:xfrm>
            <a:off x="3286045" y="1969586"/>
            <a:ext cx="1080090" cy="722642"/>
            <a:chOff x="3286045" y="1969586"/>
            <a:chExt cx="1080090" cy="722642"/>
          </a:xfrm>
        </p:grpSpPr>
        <p:sp>
          <p:nvSpPr>
            <p:cNvPr id="132" name="Freeform 71">
              <a:extLst>
                <a:ext uri="{FF2B5EF4-FFF2-40B4-BE49-F238E27FC236}">
                  <a16:creationId xmlns:a16="http://schemas.microsoft.com/office/drawing/2014/main" id="{30DB7571-7D91-42D1-B78A-AF446EC9C4B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3286045" y="1969586"/>
              <a:ext cx="914400" cy="722642"/>
            </a:xfrm>
            <a:custGeom>
              <a:avLst/>
              <a:gdLst>
                <a:gd name="connsiteX0" fmla="*/ 0 w 1774209"/>
                <a:gd name="connsiteY0" fmla="*/ 95823 h 887598"/>
                <a:gd name="connsiteX1" fmla="*/ 586854 w 1774209"/>
                <a:gd name="connsiteY1" fmla="*/ 54879 h 887598"/>
                <a:gd name="connsiteX2" fmla="*/ 982639 w 1774209"/>
                <a:gd name="connsiteY2" fmla="*/ 750915 h 887598"/>
                <a:gd name="connsiteX3" fmla="*/ 1774209 w 1774209"/>
                <a:gd name="connsiteY3" fmla="*/ 887393 h 887598"/>
                <a:gd name="connsiteX0" fmla="*/ 0 w 1774209"/>
                <a:gd name="connsiteY0" fmla="*/ 25083 h 816684"/>
                <a:gd name="connsiteX1" fmla="*/ 586854 w 1774209"/>
                <a:gd name="connsiteY1" fmla="*/ 166277 h 816684"/>
                <a:gd name="connsiteX2" fmla="*/ 982639 w 1774209"/>
                <a:gd name="connsiteY2" fmla="*/ 680175 h 816684"/>
                <a:gd name="connsiteX3" fmla="*/ 1774209 w 1774209"/>
                <a:gd name="connsiteY3" fmla="*/ 816653 h 816684"/>
                <a:gd name="connsiteX0" fmla="*/ 0 w 1774209"/>
                <a:gd name="connsiteY0" fmla="*/ 16191 h 807782"/>
                <a:gd name="connsiteX1" fmla="*/ 586854 w 1774209"/>
                <a:gd name="connsiteY1" fmla="*/ 254525 h 807782"/>
                <a:gd name="connsiteX2" fmla="*/ 982639 w 1774209"/>
                <a:gd name="connsiteY2" fmla="*/ 671283 h 807782"/>
                <a:gd name="connsiteX3" fmla="*/ 1774209 w 1774209"/>
                <a:gd name="connsiteY3" fmla="*/ 807761 h 807782"/>
                <a:gd name="connsiteX0" fmla="*/ 0 w 1774209"/>
                <a:gd name="connsiteY0" fmla="*/ 18529 h 810119"/>
                <a:gd name="connsiteX1" fmla="*/ 586854 w 1774209"/>
                <a:gd name="connsiteY1" fmla="*/ 256863 h 810119"/>
                <a:gd name="connsiteX2" fmla="*/ 982639 w 1774209"/>
                <a:gd name="connsiteY2" fmla="*/ 673621 h 810119"/>
                <a:gd name="connsiteX3" fmla="*/ 1774209 w 1774209"/>
                <a:gd name="connsiteY3" fmla="*/ 810099 h 810119"/>
                <a:gd name="connsiteX0" fmla="*/ 0 w 1774209"/>
                <a:gd name="connsiteY0" fmla="*/ 15043 h 830918"/>
                <a:gd name="connsiteX1" fmla="*/ 586854 w 1774209"/>
                <a:gd name="connsiteY1" fmla="*/ 277662 h 830918"/>
                <a:gd name="connsiteX2" fmla="*/ 982639 w 1774209"/>
                <a:gd name="connsiteY2" fmla="*/ 694420 h 830918"/>
                <a:gd name="connsiteX3" fmla="*/ 1774209 w 1774209"/>
                <a:gd name="connsiteY3" fmla="*/ 830898 h 830918"/>
                <a:gd name="connsiteX0" fmla="*/ 0 w 1774209"/>
                <a:gd name="connsiteY0" fmla="*/ 24 h 815899"/>
                <a:gd name="connsiteX1" fmla="*/ 586854 w 1774209"/>
                <a:gd name="connsiteY1" fmla="*/ 262643 h 815899"/>
                <a:gd name="connsiteX2" fmla="*/ 982639 w 1774209"/>
                <a:gd name="connsiteY2" fmla="*/ 679401 h 815899"/>
                <a:gd name="connsiteX3" fmla="*/ 1774209 w 1774209"/>
                <a:gd name="connsiteY3" fmla="*/ 815879 h 815899"/>
                <a:gd name="connsiteX0" fmla="*/ 0 w 1774209"/>
                <a:gd name="connsiteY0" fmla="*/ 28 h 815903"/>
                <a:gd name="connsiteX1" fmla="*/ 586854 w 1774209"/>
                <a:gd name="connsiteY1" fmla="*/ 262647 h 815903"/>
                <a:gd name="connsiteX2" fmla="*/ 982639 w 1774209"/>
                <a:gd name="connsiteY2" fmla="*/ 679405 h 815903"/>
                <a:gd name="connsiteX3" fmla="*/ 1774209 w 1774209"/>
                <a:gd name="connsiteY3" fmla="*/ 815883 h 815903"/>
                <a:gd name="connsiteX0" fmla="*/ 0 w 1774209"/>
                <a:gd name="connsiteY0" fmla="*/ 28 h 815903"/>
                <a:gd name="connsiteX1" fmla="*/ 729635 w 1774209"/>
                <a:gd name="connsiteY1" fmla="*/ 262647 h 815903"/>
                <a:gd name="connsiteX2" fmla="*/ 982639 w 1774209"/>
                <a:gd name="connsiteY2" fmla="*/ 679405 h 815903"/>
                <a:gd name="connsiteX3" fmla="*/ 1774209 w 1774209"/>
                <a:gd name="connsiteY3" fmla="*/ 815883 h 815903"/>
                <a:gd name="connsiteX0" fmla="*/ 0 w 1774209"/>
                <a:gd name="connsiteY0" fmla="*/ 24 h 815899"/>
                <a:gd name="connsiteX1" fmla="*/ 729635 w 1774209"/>
                <a:gd name="connsiteY1" fmla="*/ 262643 h 815899"/>
                <a:gd name="connsiteX2" fmla="*/ 1068307 w 1774209"/>
                <a:gd name="connsiteY2" fmla="*/ 679401 h 815899"/>
                <a:gd name="connsiteX3" fmla="*/ 1774209 w 1774209"/>
                <a:gd name="connsiteY3" fmla="*/ 815879 h 815899"/>
                <a:gd name="connsiteX0" fmla="*/ 0 w 1774209"/>
                <a:gd name="connsiteY0" fmla="*/ 524 h 816422"/>
                <a:gd name="connsiteX1" fmla="*/ 586854 w 1774209"/>
                <a:gd name="connsiteY1" fmla="*/ 111180 h 816422"/>
                <a:gd name="connsiteX2" fmla="*/ 1068307 w 1774209"/>
                <a:gd name="connsiteY2" fmla="*/ 679901 h 816422"/>
                <a:gd name="connsiteX3" fmla="*/ 1774209 w 1774209"/>
                <a:gd name="connsiteY3" fmla="*/ 816379 h 816422"/>
                <a:gd name="connsiteX0" fmla="*/ 0 w 1774209"/>
                <a:gd name="connsiteY0" fmla="*/ -1 h 815897"/>
                <a:gd name="connsiteX1" fmla="*/ 1068307 w 1774209"/>
                <a:gd name="connsiteY1" fmla="*/ 679376 h 815897"/>
                <a:gd name="connsiteX2" fmla="*/ 1774209 w 1774209"/>
                <a:gd name="connsiteY2" fmla="*/ 815854 h 815897"/>
                <a:gd name="connsiteX0" fmla="*/ 0 w 1774209"/>
                <a:gd name="connsiteY0" fmla="*/ -1 h 815865"/>
                <a:gd name="connsiteX1" fmla="*/ 1154014 w 1774209"/>
                <a:gd name="connsiteY1" fmla="*/ 619379 h 815865"/>
                <a:gd name="connsiteX2" fmla="*/ 1774209 w 1774209"/>
                <a:gd name="connsiteY2" fmla="*/ 815854 h 815865"/>
                <a:gd name="connsiteX0" fmla="*/ 0 w 1774209"/>
                <a:gd name="connsiteY0" fmla="*/ -1 h 815860"/>
                <a:gd name="connsiteX1" fmla="*/ 1175439 w 1774209"/>
                <a:gd name="connsiteY1" fmla="*/ 559383 h 815860"/>
                <a:gd name="connsiteX2" fmla="*/ 1774209 w 1774209"/>
                <a:gd name="connsiteY2" fmla="*/ 815854 h 815860"/>
                <a:gd name="connsiteX0" fmla="*/ 0 w 1774209"/>
                <a:gd name="connsiteY0" fmla="*/ -1 h 815865"/>
                <a:gd name="connsiteX1" fmla="*/ 1163890 w 1774209"/>
                <a:gd name="connsiteY1" fmla="*/ 602505 h 815865"/>
                <a:gd name="connsiteX2" fmla="*/ 1774209 w 1774209"/>
                <a:gd name="connsiteY2" fmla="*/ 815854 h 815865"/>
                <a:gd name="connsiteX0" fmla="*/ 0 w 1774209"/>
                <a:gd name="connsiteY0" fmla="*/ -1 h 815860"/>
                <a:gd name="connsiteX1" fmla="*/ 1163890 w 1774209"/>
                <a:gd name="connsiteY1" fmla="*/ 602505 h 815860"/>
                <a:gd name="connsiteX2" fmla="*/ 1774209 w 1774209"/>
                <a:gd name="connsiteY2" fmla="*/ 815854 h 815860"/>
                <a:gd name="connsiteX0" fmla="*/ 0 w 1774209"/>
                <a:gd name="connsiteY0" fmla="*/ -1 h 815860"/>
                <a:gd name="connsiteX1" fmla="*/ 1163890 w 1774209"/>
                <a:gd name="connsiteY1" fmla="*/ 602505 h 815860"/>
                <a:gd name="connsiteX2" fmla="*/ 1774209 w 1774209"/>
                <a:gd name="connsiteY2" fmla="*/ 815854 h 815860"/>
                <a:gd name="connsiteX0" fmla="*/ 0 w 1820412"/>
                <a:gd name="connsiteY0" fmla="*/ -1 h 869762"/>
                <a:gd name="connsiteX1" fmla="*/ 1163890 w 1820412"/>
                <a:gd name="connsiteY1" fmla="*/ 602505 h 869762"/>
                <a:gd name="connsiteX2" fmla="*/ 1820412 w 1820412"/>
                <a:gd name="connsiteY2" fmla="*/ 869758 h 869762"/>
                <a:gd name="connsiteX0" fmla="*/ 0 w 1820412"/>
                <a:gd name="connsiteY0" fmla="*/ -1 h 869757"/>
                <a:gd name="connsiteX1" fmla="*/ 1163890 w 1820412"/>
                <a:gd name="connsiteY1" fmla="*/ 602505 h 869757"/>
                <a:gd name="connsiteX2" fmla="*/ 1820412 w 1820412"/>
                <a:gd name="connsiteY2" fmla="*/ 869758 h 869757"/>
                <a:gd name="connsiteX0" fmla="*/ 0 w 1820412"/>
                <a:gd name="connsiteY0" fmla="*/ -1 h 869757"/>
                <a:gd name="connsiteX1" fmla="*/ 1163890 w 1820412"/>
                <a:gd name="connsiteY1" fmla="*/ 570162 h 869757"/>
                <a:gd name="connsiteX2" fmla="*/ 1820412 w 1820412"/>
                <a:gd name="connsiteY2" fmla="*/ 869758 h 869757"/>
                <a:gd name="connsiteX0" fmla="*/ 0 w 1820412"/>
                <a:gd name="connsiteY0" fmla="*/ -1 h 869757"/>
                <a:gd name="connsiteX1" fmla="*/ 1820412 w 1820412"/>
                <a:gd name="connsiteY1" fmla="*/ 869758 h 869757"/>
                <a:gd name="connsiteX0" fmla="*/ 0 w 1762659"/>
                <a:gd name="connsiteY0" fmla="*/ -1 h 826634"/>
                <a:gd name="connsiteX1" fmla="*/ 1762659 w 1762659"/>
                <a:gd name="connsiteY1" fmla="*/ 826634 h 826634"/>
                <a:gd name="connsiteX0" fmla="*/ 0 w 1762659"/>
                <a:gd name="connsiteY0" fmla="*/ -1 h 826634"/>
                <a:gd name="connsiteX1" fmla="*/ 1762659 w 1762659"/>
                <a:gd name="connsiteY1" fmla="*/ 826634 h 826634"/>
                <a:gd name="connsiteX0" fmla="*/ 0 w 1762659"/>
                <a:gd name="connsiteY0" fmla="*/ -1 h 826634"/>
                <a:gd name="connsiteX1" fmla="*/ 1762659 w 1762659"/>
                <a:gd name="connsiteY1" fmla="*/ 826634 h 826634"/>
                <a:gd name="connsiteX0" fmla="*/ 0 w 1762659"/>
                <a:gd name="connsiteY0" fmla="*/ -1 h 826634"/>
                <a:gd name="connsiteX1" fmla="*/ 1762659 w 1762659"/>
                <a:gd name="connsiteY1" fmla="*/ 826634 h 82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2659" h="826634">
                  <a:moveTo>
                    <a:pt x="0" y="-1"/>
                  </a:moveTo>
                  <a:lnTo>
                    <a:pt x="1762659" y="826634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50" dirty="0">
                <a:latin typeface="+mj-lt"/>
              </a:endParaRPr>
            </a:p>
          </p:txBody>
        </p:sp>
        <p:sp>
          <p:nvSpPr>
            <p:cNvPr id="133" name="Right Triangle 132"/>
            <p:cNvSpPr/>
            <p:nvPr/>
          </p:nvSpPr>
          <p:spPr>
            <a:xfrm flipH="1">
              <a:off x="3566159" y="2183998"/>
              <a:ext cx="370533" cy="293818"/>
            </a:xfrm>
            <a:prstGeom prst="rtTriangle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4" name="Rectangle 133"/>
                <p:cNvSpPr/>
                <p:nvPr/>
              </p:nvSpPr>
              <p:spPr>
                <a:xfrm>
                  <a:off x="3886132" y="2097266"/>
                  <a:ext cx="480003" cy="4429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>
                                <a:solidFill>
                                  <a:srgbClr val="FF0000"/>
                                </a:solidFill>
                                <a:latin typeface="+mj-lt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+mj-lt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1200" i="1">
                                    <a:solidFill>
                                      <a:srgbClr val="FF0000"/>
                                    </a:solidFill>
                                    <a:latin typeface="+mj-lt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solidFill>
                                      <a:srgbClr val="FF0000"/>
                                    </a:solidFill>
                                    <a:latin typeface="+mj-lt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srgbClr val="FF0000"/>
                                    </a:solidFill>
                                    <a:latin typeface="+mj-lt"/>
                                  </a:rPr>
                                  <m:t>𝑑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+mj-lt"/>
                              </a:rPr>
                              <m:t>𝑑𝑡</m:t>
                            </m:r>
                          </m:den>
                        </m:f>
                      </m:oMath>
                    </m:oMathPara>
                  </a14:m>
                  <a:endParaRPr lang="en-US" sz="1200" dirty="0">
                    <a:latin typeface="+mj-lt"/>
                  </a:endParaRPr>
                </a:p>
              </p:txBody>
            </p:sp>
          </mc:Choice>
          <mc:Fallback>
            <p:sp>
              <p:nvSpPr>
                <p:cNvPr id="134" name="Rectangle 1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6132" y="2097266"/>
                  <a:ext cx="480003" cy="442942"/>
                </a:xfrm>
                <a:prstGeom prst="rect">
                  <a:avLst/>
                </a:prstGeom>
                <a:blipFill>
                  <a:blip r:embed="rId4"/>
                  <a:stretch>
                    <a:fillRect b="-13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3766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Marcellus Shale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4"/>
          <a:stretch/>
        </p:blipFill>
        <p:spPr>
          <a:xfrm>
            <a:off x="0" y="2460567"/>
            <a:ext cx="5700182" cy="37636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>
                <a:latin typeface="+mj-lt"/>
              </a:rPr>
              <a:t>7</a:t>
            </a:fld>
            <a:endParaRPr lang="en-US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65679" y="77350"/>
                <a:ext cx="4400564" cy="16480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+mj-lt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+mj-lt"/>
                            </a:rPr>
                            <m:t>𝑘</m:t>
                          </m:r>
                          <m:r>
                            <a:rPr lang="en-US" i="1">
                              <a:latin typeface="+mj-lt"/>
                            </a:rPr>
                            <m:t>= </m:t>
                          </m:r>
                          <m:r>
                            <a:rPr lang="en-US" i="1">
                              <a:latin typeface="+mj-lt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+mj-lt"/>
                              <a:ea typeface="Cambria Math" panose="02040503050406030204" pitchFamily="18" charset="0"/>
                            </a:rPr>
                            <m:t>∞,0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+mj-lt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+mj-lt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i="1">
                                  <a:latin typeface="+mj-lt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+mj-lt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i="1">
                                  <a:latin typeface="+mj-lt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i="1">
                              <a:latin typeface="+mj-lt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+mj-lt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+mj-lt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+mj-lt"/>
                              <a:ea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i="1">
                                  <a:latin typeface="+mj-lt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+mj-lt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+mj-lt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+mj-lt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i="1">
                                  <a:latin typeface="+mj-lt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+mj-lt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  <m:r>
                                <a:rPr lang="en-US" i="1">
                                  <a:latin typeface="+mj-lt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 smtClean="0">
                  <a:latin typeface="+mj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smtClean="0">
                            <a:latin typeface="+mj-lt"/>
                          </a:rPr>
                        </m:ctrlPr>
                      </m:sSubPr>
                      <m:e>
                        <m:r>
                          <a:rPr lang="en-US" sz="1500" i="1">
                            <a:latin typeface="+mj-lt"/>
                          </a:rPr>
                          <m:t>𝑘</m:t>
                        </m:r>
                      </m:e>
                      <m:sub>
                        <m:r>
                          <a:rPr lang="en-US" sz="1500" i="1">
                            <a:latin typeface="+mj-lt"/>
                            <a:ea typeface="Cambria Math" panose="02040503050406030204" pitchFamily="18" charset="0"/>
                          </a:rPr>
                          <m:t>∞,0</m:t>
                        </m:r>
                      </m:sub>
                    </m:sSub>
                  </m:oMath>
                </a14:m>
                <a:r>
                  <a:rPr lang="en-US" sz="1500" dirty="0">
                    <a:latin typeface="+mj-lt"/>
                  </a:rPr>
                  <a:t> – </a:t>
                </a:r>
                <a:r>
                  <a:rPr lang="en-US" sz="1500" dirty="0" smtClean="0">
                    <a:latin typeface="+mj-lt"/>
                  </a:rPr>
                  <a:t>Unconfined intrinsic  </a:t>
                </a:r>
                <a:r>
                  <a:rPr lang="en-US" sz="1500" dirty="0">
                    <a:latin typeface="+mj-lt"/>
                  </a:rPr>
                  <a:t>permeab</a:t>
                </a:r>
                <a:r>
                  <a:rPr lang="en-US" sz="1500" dirty="0" smtClean="0">
                    <a:latin typeface="+mj-lt"/>
                  </a:rPr>
                  <a:t>ility (m</a:t>
                </a:r>
                <a:r>
                  <a:rPr lang="en-US" sz="1500" baseline="30000" dirty="0" smtClean="0">
                    <a:latin typeface="+mj-lt"/>
                  </a:rPr>
                  <a:t>2</a:t>
                </a:r>
                <a:r>
                  <a:rPr lang="en-US" sz="1500" dirty="0" smtClean="0">
                    <a:latin typeface="+mj-lt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500" i="1">
                        <a:latin typeface="+mj-lt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500" dirty="0">
                    <a:latin typeface="+mj-lt"/>
                  </a:rPr>
                  <a:t> – </a:t>
                </a:r>
                <a:r>
                  <a:rPr lang="en-US" sz="1500" dirty="0" smtClean="0">
                    <a:latin typeface="+mj-lt"/>
                  </a:rPr>
                  <a:t>Confining-stress decay </a:t>
                </a:r>
                <a:r>
                  <a:rPr lang="en-US" sz="1500" dirty="0">
                    <a:latin typeface="+mj-lt"/>
                  </a:rPr>
                  <a:t>constant (</a:t>
                </a:r>
                <a:r>
                  <a:rPr lang="en-US" sz="1500" dirty="0">
                    <a:latin typeface="+mj-lt"/>
                  </a:rPr>
                  <a:t>Pa</a:t>
                </a:r>
                <a:r>
                  <a:rPr lang="en-US" sz="1500" baseline="30000" dirty="0">
                    <a:latin typeface="+mj-lt"/>
                  </a:rPr>
                  <a:t>-1</a:t>
                </a:r>
                <a:r>
                  <a:rPr lang="en-US" sz="1500" dirty="0" smtClean="0">
                    <a:latin typeface="+mj-lt"/>
                  </a:rPr>
                  <a:t>)</a:t>
                </a:r>
                <a:endParaRPr lang="en-US" sz="1500" i="1" dirty="0" smtClean="0">
                  <a:latin typeface="+mj-lt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500" i="1">
                        <a:latin typeface="+mj-lt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500" dirty="0" smtClean="0">
                    <a:latin typeface="+mj-lt"/>
                  </a:rPr>
                  <a:t> – Klinkenberg coefficient (Pa)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500" i="1">
                        <a:latin typeface="+mj-lt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sz="1500" dirty="0" smtClean="0">
                    <a:latin typeface="+mj-lt"/>
                  </a:rPr>
                  <a:t> – Net confining stress deviation factor (-)</a:t>
                </a:r>
                <a:endParaRPr lang="en-US" sz="1500" dirty="0">
                  <a:latin typeface="+mj-lt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79" y="77350"/>
                <a:ext cx="4400564" cy="1648080"/>
              </a:xfrm>
              <a:prstGeom prst="rect">
                <a:avLst/>
              </a:prstGeom>
              <a:blipFill>
                <a:blip r:embed="rId3"/>
                <a:stretch>
                  <a:fillRect l="-416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6"/>
          <a:stretch/>
        </p:blipFill>
        <p:spPr>
          <a:xfrm>
            <a:off x="6054431" y="2419004"/>
            <a:ext cx="5852172" cy="386217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65679" y="1760490"/>
                <a:ext cx="5711628" cy="658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latin typeface="+mj-lt"/>
                  </a:rPr>
                  <a:t>Methane:</a:t>
                </a:r>
                <a:endParaRPr lang="en-US" b="1" dirty="0" smtClean="0">
                  <a:latin typeface="+mj-lt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+mj-lt"/>
                          </a:rPr>
                        </m:ctrlPr>
                      </m:sSubPr>
                      <m:e>
                        <m:r>
                          <a:rPr lang="en-US" i="1">
                            <a:latin typeface="+mj-lt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+mj-lt"/>
                            <a:ea typeface="Cambria Math" panose="02040503050406030204" pitchFamily="18" charset="0"/>
                          </a:rPr>
                          <m:t>∞,0</m:t>
                        </m:r>
                      </m:sub>
                    </m:sSub>
                  </m:oMath>
                </a14:m>
                <a:r>
                  <a:rPr lang="en-US" dirty="0" smtClean="0">
                    <a:latin typeface="+mj-lt"/>
                  </a:rPr>
                  <a:t> = 212 nd, </a:t>
                </a:r>
                <a14:m>
                  <m:oMath xmlns:m="http://schemas.openxmlformats.org/officeDocument/2006/math">
                    <m:r>
                      <a:rPr lang="en-US" i="1">
                        <a:latin typeface="+mj-lt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latin typeface="+mj-lt"/>
                  </a:rPr>
                  <a:t> = 128 psi,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+mj-lt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 smtClean="0">
                        <a:latin typeface="+mj-lt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+mj-lt"/>
                  </a:rPr>
                  <a:t>= 0.152 MPa</a:t>
                </a:r>
                <a:r>
                  <a:rPr lang="en-US" baseline="30000" dirty="0" smtClean="0">
                    <a:latin typeface="+mj-lt"/>
                  </a:rPr>
                  <a:t>-1</a:t>
                </a:r>
                <a:r>
                  <a:rPr lang="en-US" dirty="0" smtClean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+mj-lt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dirty="0" smtClean="0">
                    <a:latin typeface="+mj-lt"/>
                  </a:rPr>
                  <a:t> = 0.315</a:t>
                </a:r>
                <a:endParaRPr lang="en-US" dirty="0">
                  <a:latin typeface="+mj-lt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79" y="1760490"/>
                <a:ext cx="5711628" cy="658514"/>
              </a:xfrm>
              <a:prstGeom prst="rect">
                <a:avLst/>
              </a:prstGeom>
              <a:blipFill>
                <a:blip r:embed="rId5"/>
                <a:stretch>
                  <a:fillRect l="-854" t="-5556" b="-12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6054431" y="1758682"/>
                <a:ext cx="5711628" cy="658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latin typeface="+mj-lt"/>
                  </a:rPr>
                  <a:t>Helium:</a:t>
                </a:r>
                <a:endParaRPr lang="en-US" i="1" dirty="0" smtClean="0">
                  <a:latin typeface="+mj-lt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+mj-lt"/>
                          </a:rPr>
                        </m:ctrlPr>
                      </m:sSubPr>
                      <m:e>
                        <m:r>
                          <a:rPr lang="en-US" i="1">
                            <a:latin typeface="+mj-lt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+mj-lt"/>
                            <a:ea typeface="Cambria Math" panose="02040503050406030204" pitchFamily="18" charset="0"/>
                          </a:rPr>
                          <m:t>∞,0</m:t>
                        </m:r>
                      </m:sub>
                    </m:sSub>
                  </m:oMath>
                </a14:m>
                <a:r>
                  <a:rPr lang="en-US" dirty="0" smtClean="0">
                    <a:latin typeface="+mj-lt"/>
                  </a:rPr>
                  <a:t> = 398 nd, </a:t>
                </a:r>
                <a14:m>
                  <m:oMath xmlns:m="http://schemas.openxmlformats.org/officeDocument/2006/math">
                    <m:r>
                      <a:rPr lang="en-US" i="1">
                        <a:latin typeface="+mj-lt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latin typeface="+mj-lt"/>
                  </a:rPr>
                  <a:t> = 745 psi, </a:t>
                </a:r>
                <a14:m>
                  <m:oMath xmlns:m="http://schemas.openxmlformats.org/officeDocument/2006/math">
                    <m:r>
                      <a:rPr lang="en-US" i="1">
                        <a:latin typeface="+mj-lt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+mj-lt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+mj-lt"/>
                  </a:rPr>
                  <a:t>= 0.166 MPa</a:t>
                </a:r>
                <a:r>
                  <a:rPr lang="en-US" baseline="30000" dirty="0" smtClean="0">
                    <a:latin typeface="+mj-lt"/>
                  </a:rPr>
                  <a:t>-1</a:t>
                </a:r>
                <a:r>
                  <a:rPr lang="en-US" dirty="0" smtClean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+mj-lt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dirty="0" smtClean="0">
                    <a:latin typeface="+mj-lt"/>
                  </a:rPr>
                  <a:t> = 0.055</a:t>
                </a:r>
                <a:endParaRPr lang="en-US" dirty="0">
                  <a:latin typeface="+mj-lt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431" y="1758682"/>
                <a:ext cx="5711628" cy="658514"/>
              </a:xfrm>
              <a:prstGeom prst="rect">
                <a:avLst/>
              </a:prstGeom>
              <a:blipFill>
                <a:blip r:embed="rId6"/>
                <a:stretch>
                  <a:fillRect l="-854" t="-4587" b="-1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877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</a:t>
            </a:r>
            <a:r>
              <a:rPr lang="en-US" dirty="0" err="1" smtClean="0"/>
              <a:t>Oriskany</a:t>
            </a:r>
            <a:r>
              <a:rPr lang="en-US" dirty="0" smtClean="0"/>
              <a:t> Sandstone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2"/>
          <a:stretch/>
        </p:blipFill>
        <p:spPr>
          <a:xfrm>
            <a:off x="202271" y="2417196"/>
            <a:ext cx="5852160" cy="387373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>
                <a:latin typeface="+mj-lt"/>
              </a:rPr>
              <a:t>8</a:t>
            </a:fld>
            <a:endParaRPr lang="en-US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2"/>
          <a:stretch/>
        </p:blipFill>
        <p:spPr>
          <a:xfrm>
            <a:off x="6054431" y="2419350"/>
            <a:ext cx="5852160" cy="387157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65679" y="1760490"/>
                <a:ext cx="5062411" cy="658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latin typeface="+mj-lt"/>
                  </a:rPr>
                  <a:t>Methane: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+mj-lt"/>
                          </a:rPr>
                        </m:ctrlPr>
                      </m:sSubPr>
                      <m:e>
                        <m:r>
                          <a:rPr lang="en-US" i="1">
                            <a:latin typeface="+mj-lt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+mj-lt"/>
                            <a:ea typeface="Cambria Math" panose="02040503050406030204" pitchFamily="18" charset="0"/>
                          </a:rPr>
                          <m:t>∞,0</m:t>
                        </m:r>
                      </m:sub>
                    </m:sSub>
                  </m:oMath>
                </a14:m>
                <a:r>
                  <a:rPr lang="en-US" dirty="0" smtClean="0">
                    <a:latin typeface="+mj-lt"/>
                  </a:rPr>
                  <a:t> = 41 nd,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+mj-lt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+mj-lt"/>
                  </a:rPr>
                  <a:t> = 0 psi, </a:t>
                </a:r>
                <a14:m>
                  <m:oMath xmlns:m="http://schemas.openxmlformats.org/officeDocument/2006/math">
                    <m:r>
                      <a:rPr lang="en-US" i="1">
                        <a:latin typeface="+mj-lt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+mj-lt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+mj-lt"/>
                  </a:rPr>
                  <a:t>= 0.046 MPa</a:t>
                </a:r>
                <a:r>
                  <a:rPr lang="en-US" baseline="30000" dirty="0" smtClean="0">
                    <a:latin typeface="+mj-lt"/>
                  </a:rPr>
                  <a:t>-1</a:t>
                </a:r>
                <a:r>
                  <a:rPr lang="en-US" dirty="0" smtClean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+mj-lt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+mj-lt"/>
                  </a:rPr>
                  <a:t> = 4.8</a:t>
                </a:r>
                <a:endParaRPr lang="en-US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79" y="1760490"/>
                <a:ext cx="5062411" cy="658514"/>
              </a:xfrm>
              <a:prstGeom prst="rect">
                <a:avLst/>
              </a:prstGeom>
              <a:blipFill>
                <a:blip r:embed="rId4"/>
                <a:stretch>
                  <a:fillRect l="-963" t="-5556" b="-12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6054431" y="1758682"/>
                <a:ext cx="5451942" cy="658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latin typeface="+mj-lt"/>
                  </a:rPr>
                  <a:t>Helium:</a:t>
                </a:r>
                <a:endParaRPr lang="en-US" i="1" dirty="0" smtClean="0">
                  <a:latin typeface="+mj-lt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+mj-lt"/>
                          </a:rPr>
                        </m:ctrlPr>
                      </m:sSubPr>
                      <m:e>
                        <m:r>
                          <a:rPr lang="en-US" i="1">
                            <a:latin typeface="+mj-lt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+mj-lt"/>
                            <a:ea typeface="Cambria Math" panose="02040503050406030204" pitchFamily="18" charset="0"/>
                          </a:rPr>
                          <m:t>∞,0</m:t>
                        </m:r>
                      </m:sub>
                    </m:sSub>
                  </m:oMath>
                </a14:m>
                <a:r>
                  <a:rPr lang="en-US" dirty="0" smtClean="0">
                    <a:latin typeface="+mj-lt"/>
                  </a:rPr>
                  <a:t> = 117 nd,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+mj-lt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+mj-lt"/>
                  </a:rPr>
                  <a:t> = 0 psi, </a:t>
                </a:r>
                <a14:m>
                  <m:oMath xmlns:m="http://schemas.openxmlformats.org/officeDocument/2006/math">
                    <m:r>
                      <a:rPr lang="en-US" i="1">
                        <a:latin typeface="+mj-lt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+mj-lt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+mj-lt"/>
                  </a:rPr>
                  <a:t>= 0.081 MPa</a:t>
                </a:r>
                <a:r>
                  <a:rPr lang="en-US" baseline="30000" dirty="0" smtClean="0">
                    <a:latin typeface="+mj-lt"/>
                  </a:rPr>
                  <a:t>-1</a:t>
                </a:r>
                <a:r>
                  <a:rPr lang="en-US" dirty="0" smtClean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+mj-lt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+mj-lt"/>
                  </a:rPr>
                  <a:t> = 2.182</a:t>
                </a:r>
                <a:endParaRPr lang="en-US" dirty="0">
                  <a:latin typeface="+mj-lt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431" y="1758682"/>
                <a:ext cx="5451942" cy="658514"/>
              </a:xfrm>
              <a:prstGeom prst="rect">
                <a:avLst/>
              </a:prstGeom>
              <a:blipFill>
                <a:blip r:embed="rId5"/>
                <a:stretch>
                  <a:fillRect l="-894" t="-4587" b="-1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65679" y="77350"/>
                <a:ext cx="4400564" cy="16480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+mj-lt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+mj-lt"/>
                            </a:rPr>
                            <m:t>𝑘</m:t>
                          </m:r>
                          <m:r>
                            <a:rPr lang="en-US" i="1">
                              <a:latin typeface="+mj-lt"/>
                            </a:rPr>
                            <m:t>= </m:t>
                          </m:r>
                          <m:r>
                            <a:rPr lang="en-US" i="1">
                              <a:latin typeface="+mj-lt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+mj-lt"/>
                              <a:ea typeface="Cambria Math" panose="02040503050406030204" pitchFamily="18" charset="0"/>
                            </a:rPr>
                            <m:t>∞,0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+mj-lt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+mj-lt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i="1">
                                  <a:latin typeface="+mj-lt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+mj-lt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i="1">
                                  <a:latin typeface="+mj-lt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i="1">
                              <a:latin typeface="+mj-lt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+mj-lt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+mj-lt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+mj-lt"/>
                              <a:ea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i="1">
                                  <a:latin typeface="+mj-lt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+mj-lt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+mj-lt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+mj-lt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i="1">
                                  <a:latin typeface="+mj-lt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+mj-lt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  <m:r>
                                <a:rPr lang="en-US" i="1">
                                  <a:latin typeface="+mj-lt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 smtClean="0">
                  <a:latin typeface="+mj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smtClean="0">
                            <a:latin typeface="+mj-lt"/>
                          </a:rPr>
                        </m:ctrlPr>
                      </m:sSubPr>
                      <m:e>
                        <m:r>
                          <a:rPr lang="en-US" sz="1500" i="1">
                            <a:latin typeface="+mj-lt"/>
                          </a:rPr>
                          <m:t>𝑘</m:t>
                        </m:r>
                      </m:e>
                      <m:sub>
                        <m:r>
                          <a:rPr lang="en-US" sz="1500" i="1">
                            <a:latin typeface="+mj-lt"/>
                            <a:ea typeface="Cambria Math" panose="02040503050406030204" pitchFamily="18" charset="0"/>
                          </a:rPr>
                          <m:t>∞,0</m:t>
                        </m:r>
                      </m:sub>
                    </m:sSub>
                  </m:oMath>
                </a14:m>
                <a:r>
                  <a:rPr lang="en-US" sz="1500" dirty="0">
                    <a:latin typeface="+mj-lt"/>
                  </a:rPr>
                  <a:t> – </a:t>
                </a:r>
                <a:r>
                  <a:rPr lang="en-US" sz="1500" dirty="0" smtClean="0">
                    <a:latin typeface="+mj-lt"/>
                  </a:rPr>
                  <a:t>Unconfined intrinsic  </a:t>
                </a:r>
                <a:r>
                  <a:rPr lang="en-US" sz="1500" dirty="0">
                    <a:latin typeface="+mj-lt"/>
                  </a:rPr>
                  <a:t>permeab</a:t>
                </a:r>
                <a:r>
                  <a:rPr lang="en-US" sz="1500" dirty="0" smtClean="0">
                    <a:latin typeface="+mj-lt"/>
                  </a:rPr>
                  <a:t>ility (m</a:t>
                </a:r>
                <a:r>
                  <a:rPr lang="en-US" sz="1500" baseline="30000" dirty="0" smtClean="0">
                    <a:latin typeface="+mj-lt"/>
                  </a:rPr>
                  <a:t>2</a:t>
                </a:r>
                <a:r>
                  <a:rPr lang="en-US" sz="1500" dirty="0" smtClean="0">
                    <a:latin typeface="+mj-lt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500" i="1">
                        <a:latin typeface="+mj-lt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500" dirty="0">
                    <a:latin typeface="+mj-lt"/>
                  </a:rPr>
                  <a:t> – </a:t>
                </a:r>
                <a:r>
                  <a:rPr lang="en-US" sz="1500" dirty="0" smtClean="0">
                    <a:latin typeface="+mj-lt"/>
                  </a:rPr>
                  <a:t>Confining-stress decay </a:t>
                </a:r>
                <a:r>
                  <a:rPr lang="en-US" sz="1500" dirty="0">
                    <a:latin typeface="+mj-lt"/>
                  </a:rPr>
                  <a:t>constant (</a:t>
                </a:r>
                <a:r>
                  <a:rPr lang="en-US" sz="1500" dirty="0">
                    <a:latin typeface="+mj-lt"/>
                  </a:rPr>
                  <a:t>Pa</a:t>
                </a:r>
                <a:r>
                  <a:rPr lang="en-US" sz="1500" baseline="30000" dirty="0">
                    <a:latin typeface="+mj-lt"/>
                  </a:rPr>
                  <a:t>-1</a:t>
                </a:r>
                <a:r>
                  <a:rPr lang="en-US" sz="1500" dirty="0" smtClean="0">
                    <a:latin typeface="+mj-lt"/>
                  </a:rPr>
                  <a:t>)</a:t>
                </a:r>
                <a:endParaRPr lang="en-US" sz="1500" i="1" dirty="0" smtClean="0">
                  <a:latin typeface="+mj-lt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500" i="1">
                        <a:latin typeface="+mj-lt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500" dirty="0" smtClean="0">
                    <a:latin typeface="+mj-lt"/>
                  </a:rPr>
                  <a:t> – Klinkenberg coefficient (Pa)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500" i="1">
                        <a:latin typeface="+mj-lt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sz="1500" dirty="0" smtClean="0">
                    <a:latin typeface="+mj-lt"/>
                  </a:rPr>
                  <a:t> – Net confining stress deviation factor (-)</a:t>
                </a:r>
                <a:endParaRPr lang="en-US" sz="1500" dirty="0">
                  <a:latin typeface="+mj-lt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79" y="77350"/>
                <a:ext cx="4400564" cy="1648080"/>
              </a:xfrm>
              <a:prstGeom prst="rect">
                <a:avLst/>
              </a:prstGeom>
              <a:blipFill>
                <a:blip r:embed="rId6"/>
                <a:stretch>
                  <a:fillRect l="-416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36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Theme1">
  <a:themeElements>
    <a:clrScheme name="IU Gold">
      <a:dk1>
        <a:srgbClr val="292929"/>
      </a:dk1>
      <a:lt1>
        <a:srgbClr val="FFFFFF"/>
      </a:lt1>
      <a:dk2>
        <a:srgbClr val="66080F"/>
      </a:dk2>
      <a:lt2>
        <a:srgbClr val="EEECE1"/>
      </a:lt2>
      <a:accent1>
        <a:srgbClr val="66080F"/>
      </a:accent1>
      <a:accent2>
        <a:srgbClr val="F3E6B5"/>
      </a:accent2>
      <a:accent3>
        <a:srgbClr val="B88020"/>
      </a:accent3>
      <a:accent4>
        <a:srgbClr val="36291E"/>
      </a:accent4>
      <a:accent5>
        <a:srgbClr val="89CDC1"/>
      </a:accent5>
      <a:accent6>
        <a:srgbClr val="695C5A"/>
      </a:accent6>
      <a:hlink>
        <a:srgbClr val="038EFF"/>
      </a:hlink>
      <a:folHlink>
        <a:srgbClr val="D47DCD"/>
      </a:folHlink>
    </a:clrScheme>
    <a:fontScheme name="IGS Template">
      <a:majorFont>
        <a:latin typeface="Georgia Pro"/>
        <a:ea typeface=""/>
        <a:cs typeface=""/>
      </a:majorFont>
      <a:minorFont>
        <a:latin typeface="Georgi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alpha val="90000"/>
          </a:schemeClr>
        </a:solidFill>
        <a:ln>
          <a:noFill/>
        </a:ln>
        <a:effectLst/>
      </a:spPr>
      <a:bodyPr/>
      <a:lstStyle>
        <a:defPPr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defRPr sz="1600" b="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IGS PowerPoint Template - 2014.potx" id="{4412F210-20D1-4A64-9D93-27C36F66FEA7}" vid="{9F9789F8-B796-4BED-9FD9-5927F19A68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IGS PowerPoint Widescreen Template - 2014</Template>
  <TotalTime>0</TotalTime>
  <Words>393</Words>
  <Application>Microsoft Office PowerPoint</Application>
  <PresentationFormat>Widescreen</PresentationFormat>
  <Paragraphs>133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Adobe Devanagari</vt:lpstr>
      <vt:lpstr>Cambria Math</vt:lpstr>
      <vt:lpstr>Times New Roman</vt:lpstr>
      <vt:lpstr>Georgia Pro</vt:lpstr>
      <vt:lpstr>BentonSans Regular</vt:lpstr>
      <vt:lpstr>Noto Sans CJK SC Regular</vt:lpstr>
      <vt:lpstr>Theme1</vt:lpstr>
      <vt:lpstr>Ascertaining the Effects of Gaseous Pore Pressure and Net Confining Stress on Permeability of Tight Cores Using a New Steady-State Approach</vt:lpstr>
      <vt:lpstr>Shale Oil &amp; Gas Recovery</vt:lpstr>
      <vt:lpstr>Permeability Enhancement at Lower Pore Pressure (Gas Slip or “Klinkenberg” Effects)</vt:lpstr>
      <vt:lpstr>Permeability Reduction at Lower Pore Pressure (Net Effective Stress)</vt:lpstr>
      <vt:lpstr>The Randolph Steady-State Core Analysis Laboratory (RaSSCAL)</vt:lpstr>
      <vt:lpstr>Standard Darcy’s Law</vt:lpstr>
      <vt:lpstr>Fancy Darcy’s Law</vt:lpstr>
      <vt:lpstr>Results – Marcellus Shale</vt:lpstr>
      <vt:lpstr>Results – Oriskany Sandstone</vt:lpstr>
      <vt:lpstr>Future Work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2015-08-25T18:41:10Z</dcterms:created>
  <dcterms:modified xsi:type="dcterms:W3CDTF">2018-11-01T19:36:53Z</dcterms:modified>
</cp:coreProperties>
</file>