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73" r:id="rId2"/>
    <p:sldId id="274" r:id="rId3"/>
    <p:sldId id="275" r:id="rId4"/>
    <p:sldId id="278" r:id="rId5"/>
    <p:sldId id="285" r:id="rId6"/>
    <p:sldId id="292" r:id="rId7"/>
    <p:sldId id="293" r:id="rId8"/>
    <p:sldId id="294" r:id="rId9"/>
    <p:sldId id="287" r:id="rId10"/>
    <p:sldId id="266" r:id="rId11"/>
    <p:sldId id="267" r:id="rId12"/>
    <p:sldId id="268" r:id="rId13"/>
    <p:sldId id="269" r:id="rId14"/>
    <p:sldId id="270" r:id="rId15"/>
    <p:sldId id="271" r:id="rId16"/>
    <p:sldId id="288" r:id="rId17"/>
    <p:sldId id="289" r:id="rId18"/>
    <p:sldId id="290" r:id="rId1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8993D-F927-430D-ABA8-3BF24C5595EE}" v="104" dt="2018-11-07T01:26:58.828"/>
    <p1510:client id="{2A1053CF-0F19-4263-8812-E1309C2BEBAC}" v="17" dt="2018-11-07T12:15:53.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varScale="1">
        <p:scale>
          <a:sx n="105" d="100"/>
          <a:sy n="105" d="100"/>
        </p:scale>
        <p:origin x="291" y="7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mal Soomai" userId="77d62c4f0175fb0d" providerId="LiveId" clId="{FF98993D-F927-430D-ABA8-3BF24C5595EE}"/>
    <pc:docChg chg="modSld">
      <pc:chgData name="Vimal Soomai" userId="77d62c4f0175fb0d" providerId="LiveId" clId="{FF98993D-F927-430D-ABA8-3BF24C5595EE}" dt="2018-11-07T01:27:33.667" v="10" actId="1076"/>
      <pc:docMkLst>
        <pc:docMk/>
      </pc:docMkLst>
      <pc:sldChg chg="modSp">
        <pc:chgData name="Vimal Soomai" userId="77d62c4f0175fb0d" providerId="LiveId" clId="{FF98993D-F927-430D-ABA8-3BF24C5595EE}" dt="2018-11-07T01:19:56.655" v="0" actId="1076"/>
        <pc:sldMkLst>
          <pc:docMk/>
          <pc:sldMk cId="1712103816" sldId="260"/>
        </pc:sldMkLst>
        <pc:picChg chg="mod">
          <ac:chgData name="Vimal Soomai" userId="77d62c4f0175fb0d" providerId="LiveId" clId="{FF98993D-F927-430D-ABA8-3BF24C5595EE}" dt="2018-11-07T01:19:56.655" v="0" actId="1076"/>
          <ac:picMkLst>
            <pc:docMk/>
            <pc:sldMk cId="1712103816" sldId="260"/>
            <ac:picMk id="6" creationId="{F5730A5D-43E9-4D88-95F6-C72BFFB37F6E}"/>
          </ac:picMkLst>
        </pc:picChg>
      </pc:sldChg>
      <pc:sldChg chg="addSp modSp">
        <pc:chgData name="Vimal Soomai" userId="77d62c4f0175fb0d" providerId="LiveId" clId="{FF98993D-F927-430D-ABA8-3BF24C5595EE}" dt="2018-11-07T01:27:33.667" v="10" actId="1076"/>
        <pc:sldMkLst>
          <pc:docMk/>
          <pc:sldMk cId="3341925854" sldId="265"/>
        </pc:sldMkLst>
        <pc:spChg chg="mod">
          <ac:chgData name="Vimal Soomai" userId="77d62c4f0175fb0d" providerId="LiveId" clId="{FF98993D-F927-430D-ABA8-3BF24C5595EE}" dt="2018-11-07T01:27:33.667" v="10" actId="1076"/>
          <ac:spMkLst>
            <pc:docMk/>
            <pc:sldMk cId="3341925854" sldId="265"/>
            <ac:spMk id="3" creationId="{D60A4FD4-7B26-497B-A22C-2AC70950DEAD}"/>
          </ac:spMkLst>
        </pc:spChg>
        <pc:picChg chg="add mod">
          <ac:chgData name="Vimal Soomai" userId="77d62c4f0175fb0d" providerId="LiveId" clId="{FF98993D-F927-430D-ABA8-3BF24C5595EE}" dt="2018-11-07T01:27:21.619" v="9" actId="14100"/>
          <ac:picMkLst>
            <pc:docMk/>
            <pc:sldMk cId="3341925854" sldId="265"/>
            <ac:picMk id="2" creationId="{7E22C583-CF35-463C-B3F2-362F09161B83}"/>
          </ac:picMkLst>
        </pc:picChg>
        <pc:picChg chg="mod">
          <ac:chgData name="Vimal Soomai" userId="77d62c4f0175fb0d" providerId="LiveId" clId="{FF98993D-F927-430D-ABA8-3BF24C5595EE}" dt="2018-11-07T01:26:38.798" v="3" actId="14100"/>
          <ac:picMkLst>
            <pc:docMk/>
            <pc:sldMk cId="3341925854" sldId="265"/>
            <ac:picMk id="7" creationId="{69BC270A-4300-4409-9056-1D90A286D72F}"/>
          </ac:picMkLst>
        </pc:picChg>
      </pc:sldChg>
    </pc:docChg>
  </pc:docChgLst>
  <pc:docChgLst>
    <pc:chgData name="Vimal Soomai" userId="77d62c4f0175fb0d" providerId="LiveId" clId="{2A1053CF-0F19-4263-8812-E1309C2BEBAC}"/>
    <pc:docChg chg="addSld delSld modSld">
      <pc:chgData name="Vimal Soomai" userId="77d62c4f0175fb0d" providerId="LiveId" clId="{2A1053CF-0F19-4263-8812-E1309C2BEBAC}" dt="2018-11-07T12:15:53.708" v="30" actId="207"/>
      <pc:docMkLst>
        <pc:docMk/>
      </pc:docMkLst>
      <pc:sldChg chg="del">
        <pc:chgData name="Vimal Soomai" userId="77d62c4f0175fb0d" providerId="LiveId" clId="{2A1053CF-0F19-4263-8812-E1309C2BEBAC}" dt="2018-11-07T12:10:08.906" v="0" actId="2696"/>
        <pc:sldMkLst>
          <pc:docMk/>
          <pc:sldMk cId="3189461736" sldId="286"/>
        </pc:sldMkLst>
      </pc:sldChg>
      <pc:sldChg chg="addSp delSp modSp add">
        <pc:chgData name="Vimal Soomai" userId="77d62c4f0175fb0d" providerId="LiveId" clId="{2A1053CF-0F19-4263-8812-E1309C2BEBAC}" dt="2018-11-07T12:15:53.708" v="30" actId="207"/>
        <pc:sldMkLst>
          <pc:docMk/>
          <pc:sldMk cId="773159250" sldId="293"/>
        </pc:sldMkLst>
        <pc:spChg chg="add mod">
          <ac:chgData name="Vimal Soomai" userId="77d62c4f0175fb0d" providerId="LiveId" clId="{2A1053CF-0F19-4263-8812-E1309C2BEBAC}" dt="2018-11-07T12:15:07.203" v="25" actId="255"/>
          <ac:spMkLst>
            <pc:docMk/>
            <pc:sldMk cId="773159250" sldId="293"/>
            <ac:spMk id="3" creationId="{42A7E2CA-DCC6-47A9-983A-E76502CB5122}"/>
          </ac:spMkLst>
        </pc:spChg>
        <pc:spChg chg="add del mod">
          <ac:chgData name="Vimal Soomai" userId="77d62c4f0175fb0d" providerId="LiveId" clId="{2A1053CF-0F19-4263-8812-E1309C2BEBAC}" dt="2018-11-07T12:13:13.557" v="11" actId="767"/>
          <ac:spMkLst>
            <pc:docMk/>
            <pc:sldMk cId="773159250" sldId="293"/>
            <ac:spMk id="4" creationId="{627AE353-F5E3-4308-83BA-2F5DB56F75B7}"/>
          </ac:spMkLst>
        </pc:spChg>
        <pc:spChg chg="add del mod">
          <ac:chgData name="Vimal Soomai" userId="77d62c4f0175fb0d" providerId="LiveId" clId="{2A1053CF-0F19-4263-8812-E1309C2BEBAC}" dt="2018-11-07T12:13:38.594" v="13" actId="767"/>
          <ac:spMkLst>
            <pc:docMk/>
            <pc:sldMk cId="773159250" sldId="293"/>
            <ac:spMk id="5" creationId="{8396E4AE-1C53-4C2A-8F62-942E474BEDF6}"/>
          </ac:spMkLst>
        </pc:spChg>
        <pc:spChg chg="add mod">
          <ac:chgData name="Vimal Soomai" userId="77d62c4f0175fb0d" providerId="LiveId" clId="{2A1053CF-0F19-4263-8812-E1309C2BEBAC}" dt="2018-11-07T12:13:42.230" v="14" actId="767"/>
          <ac:spMkLst>
            <pc:docMk/>
            <pc:sldMk cId="773159250" sldId="293"/>
            <ac:spMk id="6" creationId="{F276C0BE-13E9-4B4A-B6C7-85A157C63989}"/>
          </ac:spMkLst>
        </pc:spChg>
        <pc:spChg chg="add mod">
          <ac:chgData name="Vimal Soomai" userId="77d62c4f0175fb0d" providerId="LiveId" clId="{2A1053CF-0F19-4263-8812-E1309C2BEBAC}" dt="2018-11-07T12:13:47.597" v="15" actId="767"/>
          <ac:spMkLst>
            <pc:docMk/>
            <pc:sldMk cId="773159250" sldId="293"/>
            <ac:spMk id="7" creationId="{3DEED308-DDEE-4395-A835-4CFB5BC1683B}"/>
          </ac:spMkLst>
        </pc:spChg>
        <pc:spChg chg="add mod">
          <ac:chgData name="Vimal Soomai" userId="77d62c4f0175fb0d" providerId="LiveId" clId="{2A1053CF-0F19-4263-8812-E1309C2BEBAC}" dt="2018-11-07T12:15:01.799" v="24" actId="255"/>
          <ac:spMkLst>
            <pc:docMk/>
            <pc:sldMk cId="773159250" sldId="293"/>
            <ac:spMk id="8" creationId="{ABE8F706-2D79-4A2D-A122-D0B649F3E3DA}"/>
          </ac:spMkLst>
        </pc:spChg>
        <pc:spChg chg="add mod">
          <ac:chgData name="Vimal Soomai" userId="77d62c4f0175fb0d" providerId="LiveId" clId="{2A1053CF-0F19-4263-8812-E1309C2BEBAC}" dt="2018-11-07T12:15:53.708" v="30" actId="207"/>
          <ac:spMkLst>
            <pc:docMk/>
            <pc:sldMk cId="773159250" sldId="293"/>
            <ac:spMk id="9" creationId="{7F7EB71B-CE2A-431E-B204-0DC9C0121805}"/>
          </ac:spMkLst>
        </pc:spChg>
        <pc:picChg chg="add mod">
          <ac:chgData name="Vimal Soomai" userId="77d62c4f0175fb0d" providerId="LiveId" clId="{2A1053CF-0F19-4263-8812-E1309C2BEBAC}" dt="2018-11-07T12:11:13.115" v="6" actId="14100"/>
          <ac:picMkLst>
            <pc:docMk/>
            <pc:sldMk cId="773159250" sldId="293"/>
            <ac:picMk id="2" creationId="{F99F1399-A558-4DB9-9BCB-ACE104F4307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1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15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83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82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11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021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42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38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020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77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89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960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0" y="0"/>
            <a:ext cx="9181036" cy="6858001"/>
          </a:xfrm>
          <a:prstGeom prst="rect">
            <a:avLst/>
          </a:prstGeom>
        </p:spPr>
      </p:pic>
      <p:sp>
        <p:nvSpPr>
          <p:cNvPr id="3" name="Rectangle 2"/>
          <p:cNvSpPr/>
          <p:nvPr/>
        </p:nvSpPr>
        <p:spPr>
          <a:xfrm>
            <a:off x="0" y="0"/>
            <a:ext cx="8915400" cy="1077218"/>
          </a:xfrm>
          <a:prstGeom prst="rect">
            <a:avLst/>
          </a:prstGeom>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The Effect of Unregulated Discharges Into Urban Lakes and Ponds of Freshwater Ecosystem</a:t>
            </a:r>
          </a:p>
        </p:txBody>
      </p:sp>
      <p:sp>
        <p:nvSpPr>
          <p:cNvPr id="7" name="Rectangle 6"/>
          <p:cNvSpPr/>
          <p:nvPr/>
        </p:nvSpPr>
        <p:spPr>
          <a:xfrm>
            <a:off x="2438399" y="4464127"/>
            <a:ext cx="6324600" cy="1077218"/>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spcBef>
                <a:spcPts val="0"/>
              </a:spcBef>
              <a:spcAft>
                <a:spcPts val="600"/>
              </a:spcAft>
            </a:pPr>
            <a:r>
              <a:rPr lang="en-US" sz="2400" b="1" dirty="0">
                <a:ln/>
                <a:solidFill>
                  <a:srgbClr val="002060"/>
                </a:solidFill>
                <a:latin typeface="Times New Roman" panose="02020603050405020304" pitchFamily="18" charset="0"/>
                <a:ea typeface="Times New Roman" panose="02020603050405020304" pitchFamily="18" charset="0"/>
              </a:rPr>
              <a:t>Earth and Physical Sciences                              </a:t>
            </a:r>
            <a:r>
              <a:rPr lang="en-US" sz="4000" b="1" dirty="0">
                <a:ln/>
                <a:solidFill>
                  <a:srgbClr val="002060"/>
                </a:solidFill>
                <a:latin typeface="Times New Roman" panose="02020603050405020304" pitchFamily="18" charset="0"/>
                <a:ea typeface="Times New Roman" panose="02020603050405020304" pitchFamily="18" charset="0"/>
              </a:rPr>
              <a:t>School of Arts and Sciences</a:t>
            </a:r>
          </a:p>
        </p:txBody>
      </p:sp>
      <p:pic>
        <p:nvPicPr>
          <p:cNvPr id="36866" name="Picture 2" descr="http://www.cwladis.com/cuny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938" y="5586197"/>
            <a:ext cx="2366963" cy="1132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york.cuny.edu/static/img/yc-logo_01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439" y="5425895"/>
            <a:ext cx="4620068" cy="1292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76500" y="3510020"/>
            <a:ext cx="6667500" cy="95410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spcAft>
                <a:spcPts val="1900"/>
              </a:spcAft>
            </a:pPr>
            <a:r>
              <a:rPr lang="en-US" sz="3600" b="1" dirty="0">
                <a:ln/>
                <a:solidFill>
                  <a:srgbClr val="002060"/>
                </a:solidFill>
                <a:latin typeface="Times New Roman" panose="02020603050405020304" pitchFamily="18" charset="0"/>
                <a:ea typeface="Times New Roman" panose="02020603050405020304" pitchFamily="18" charset="0"/>
              </a:rPr>
              <a:t>Vimal N. Soomai                              </a:t>
            </a:r>
            <a:r>
              <a:rPr lang="en-US" sz="2000" b="1" dirty="0">
                <a:ln/>
                <a:solidFill>
                  <a:srgbClr val="002060"/>
                </a:solidFill>
                <a:latin typeface="Times New Roman" panose="02020603050405020304" pitchFamily="18" charset="0"/>
                <a:ea typeface="Times New Roman" panose="02020603050405020304" pitchFamily="18" charset="0"/>
              </a:rPr>
              <a:t>Undergraduate(Environmental Health Science Major)                         </a:t>
            </a:r>
          </a:p>
        </p:txBody>
      </p:sp>
      <p:sp>
        <p:nvSpPr>
          <p:cNvPr id="5" name="TextBox 4"/>
          <p:cNvSpPr txBox="1"/>
          <p:nvPr/>
        </p:nvSpPr>
        <p:spPr>
          <a:xfrm>
            <a:off x="1037396" y="1070205"/>
            <a:ext cx="7032171" cy="646331"/>
          </a:xfrm>
          <a:prstGeom prst="rect">
            <a:avLst/>
          </a:prstGeom>
          <a:noFill/>
        </p:spPr>
        <p:txBody>
          <a:bodyPr wrap="square" rtlCol="0">
            <a:spAutoFit/>
          </a:bodyPr>
          <a:lstStyle/>
          <a:p>
            <a:r>
              <a:rPr lang="en-US" b="1" dirty="0">
                <a:latin typeface="Times New Roman" pitchFamily="18" charset="0"/>
                <a:cs typeface="Times New Roman" pitchFamily="18" charset="0"/>
              </a:rPr>
              <a:t>VIMAL N. SOOMAI,  ANDREW L. LEUNG and  RATAN DHAR</a:t>
            </a: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52863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AB509-8DB9-451F-BD48-457BE6DD60A2}"/>
              </a:ext>
            </a:extLst>
          </p:cNvPr>
          <p:cNvSpPr txBox="1"/>
          <p:nvPr/>
        </p:nvSpPr>
        <p:spPr>
          <a:xfrm>
            <a:off x="2466832" y="-77337"/>
            <a:ext cx="4210334" cy="369332"/>
          </a:xfrm>
          <a:prstGeom prst="rect">
            <a:avLst/>
          </a:prstGeom>
          <a:noFill/>
        </p:spPr>
        <p:txBody>
          <a:bodyPr wrap="square" rtlCol="0">
            <a:spAutoFit/>
          </a:bodyPr>
          <a:lstStyle/>
          <a:p>
            <a:pPr algn="ctr"/>
            <a:r>
              <a:rPr lang="en-US" b="1" dirty="0">
                <a:solidFill>
                  <a:schemeClr val="accent1"/>
                </a:solidFill>
              </a:rPr>
              <a:t>RESULTS: FLUSHING MEADOW LAKE</a:t>
            </a:r>
          </a:p>
        </p:txBody>
      </p:sp>
      <p:pic>
        <p:nvPicPr>
          <p:cNvPr id="3" name="Picture 2">
            <a:extLst>
              <a:ext uri="{FF2B5EF4-FFF2-40B4-BE49-F238E27FC236}">
                <a16:creationId xmlns:a16="http://schemas.microsoft.com/office/drawing/2014/main" id="{D0D056A8-E4B8-45A0-9AB9-08D2F50FD01A}"/>
              </a:ext>
            </a:extLst>
          </p:cNvPr>
          <p:cNvPicPr>
            <a:picLocks noChangeAspect="1"/>
          </p:cNvPicPr>
          <p:nvPr/>
        </p:nvPicPr>
        <p:blipFill>
          <a:blip r:embed="rId2"/>
          <a:stretch>
            <a:fillRect/>
          </a:stretch>
        </p:blipFill>
        <p:spPr>
          <a:xfrm>
            <a:off x="2639782" y="3518447"/>
            <a:ext cx="4106761" cy="3339553"/>
          </a:xfrm>
          <a:prstGeom prst="rect">
            <a:avLst/>
          </a:prstGeom>
        </p:spPr>
      </p:pic>
      <p:pic>
        <p:nvPicPr>
          <p:cNvPr id="4" name="Picture 3">
            <a:extLst>
              <a:ext uri="{FF2B5EF4-FFF2-40B4-BE49-F238E27FC236}">
                <a16:creationId xmlns:a16="http://schemas.microsoft.com/office/drawing/2014/main" id="{8B52C170-C8FC-402B-B15C-AEFF02696A9D}"/>
              </a:ext>
            </a:extLst>
          </p:cNvPr>
          <p:cNvPicPr>
            <a:picLocks noChangeAspect="1"/>
          </p:cNvPicPr>
          <p:nvPr/>
        </p:nvPicPr>
        <p:blipFill>
          <a:blip r:embed="rId3"/>
          <a:stretch>
            <a:fillRect/>
          </a:stretch>
        </p:blipFill>
        <p:spPr>
          <a:xfrm>
            <a:off x="5450006" y="187518"/>
            <a:ext cx="3693992" cy="3337751"/>
          </a:xfrm>
          <a:prstGeom prst="rect">
            <a:avLst/>
          </a:prstGeom>
        </p:spPr>
      </p:pic>
      <p:pic>
        <p:nvPicPr>
          <p:cNvPr id="9" name="Picture 8">
            <a:extLst>
              <a:ext uri="{FF2B5EF4-FFF2-40B4-BE49-F238E27FC236}">
                <a16:creationId xmlns:a16="http://schemas.microsoft.com/office/drawing/2014/main" id="{BD41B518-C4C5-4767-93A7-F033AD38F7E4}"/>
              </a:ext>
            </a:extLst>
          </p:cNvPr>
          <p:cNvPicPr>
            <a:picLocks noChangeAspect="1"/>
          </p:cNvPicPr>
          <p:nvPr/>
        </p:nvPicPr>
        <p:blipFill>
          <a:blip r:embed="rId4"/>
          <a:stretch>
            <a:fillRect/>
          </a:stretch>
        </p:blipFill>
        <p:spPr>
          <a:xfrm>
            <a:off x="0" y="187518"/>
            <a:ext cx="3775881" cy="3330851"/>
          </a:xfrm>
          <a:prstGeom prst="rect">
            <a:avLst/>
          </a:prstGeom>
        </p:spPr>
      </p:pic>
    </p:spTree>
    <p:extLst>
      <p:ext uri="{BB962C8B-B14F-4D97-AF65-F5344CB8AC3E}">
        <p14:creationId xmlns:p14="http://schemas.microsoft.com/office/powerpoint/2010/main" val="58649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EF37BE-1F75-4232-8520-7B23B6CD72A9}"/>
              </a:ext>
            </a:extLst>
          </p:cNvPr>
          <p:cNvSpPr/>
          <p:nvPr/>
        </p:nvSpPr>
        <p:spPr>
          <a:xfrm>
            <a:off x="2431576" y="-77338"/>
            <a:ext cx="4572000" cy="646331"/>
          </a:xfrm>
          <a:prstGeom prst="rect">
            <a:avLst/>
          </a:prstGeom>
        </p:spPr>
        <p:txBody>
          <a:bodyPr>
            <a:spAutoFit/>
          </a:bodyPr>
          <a:lstStyle/>
          <a:p>
            <a:pPr algn="ctr"/>
            <a:r>
              <a:rPr lang="en-US" b="1" dirty="0">
                <a:solidFill>
                  <a:srgbClr val="00B0F0"/>
                </a:solidFill>
              </a:rPr>
              <a:t>RESULTS:</a:t>
            </a:r>
          </a:p>
          <a:p>
            <a:pPr algn="ctr"/>
            <a:r>
              <a:rPr lang="en-US" b="1" dirty="0">
                <a:solidFill>
                  <a:srgbClr val="00B0F0"/>
                </a:solidFill>
              </a:rPr>
              <a:t>FLUSHING MEADOW LAKE</a:t>
            </a:r>
          </a:p>
        </p:txBody>
      </p:sp>
      <p:pic>
        <p:nvPicPr>
          <p:cNvPr id="5" name="Picture 4">
            <a:extLst>
              <a:ext uri="{FF2B5EF4-FFF2-40B4-BE49-F238E27FC236}">
                <a16:creationId xmlns:a16="http://schemas.microsoft.com/office/drawing/2014/main" id="{83886305-4898-40FC-8B93-7C80BE0AA6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91955"/>
            <a:ext cx="4460017" cy="3371114"/>
          </a:xfrm>
          <a:prstGeom prst="rect">
            <a:avLst/>
          </a:prstGeom>
        </p:spPr>
      </p:pic>
      <p:pic>
        <p:nvPicPr>
          <p:cNvPr id="6" name="Picture 5">
            <a:extLst>
              <a:ext uri="{FF2B5EF4-FFF2-40B4-BE49-F238E27FC236}">
                <a16:creationId xmlns:a16="http://schemas.microsoft.com/office/drawing/2014/main" id="{9A6F131A-F55A-473B-9D6D-D7A908096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3557" y="1391955"/>
            <a:ext cx="4690444" cy="3371114"/>
          </a:xfrm>
          <a:prstGeom prst="rect">
            <a:avLst/>
          </a:prstGeom>
        </p:spPr>
      </p:pic>
    </p:spTree>
    <p:extLst>
      <p:ext uri="{BB962C8B-B14F-4D97-AF65-F5344CB8AC3E}">
        <p14:creationId xmlns:p14="http://schemas.microsoft.com/office/powerpoint/2010/main" val="368025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FECCA-645C-4CD3-9323-D186A69519E3}"/>
              </a:ext>
            </a:extLst>
          </p:cNvPr>
          <p:cNvSpPr/>
          <p:nvPr/>
        </p:nvSpPr>
        <p:spPr>
          <a:xfrm>
            <a:off x="2163170" y="-64995"/>
            <a:ext cx="4572000" cy="369332"/>
          </a:xfrm>
          <a:prstGeom prst="rect">
            <a:avLst/>
          </a:prstGeom>
        </p:spPr>
        <p:txBody>
          <a:bodyPr>
            <a:spAutoFit/>
          </a:bodyPr>
          <a:lstStyle/>
          <a:p>
            <a:pPr algn="ctr"/>
            <a:r>
              <a:rPr lang="en-US" b="1" dirty="0">
                <a:solidFill>
                  <a:srgbClr val="00B0F0"/>
                </a:solidFill>
              </a:rPr>
              <a:t>RESULTS: BAISLEY POND PARK</a:t>
            </a:r>
          </a:p>
        </p:txBody>
      </p:sp>
      <p:pic>
        <p:nvPicPr>
          <p:cNvPr id="14" name="Picture 13">
            <a:extLst>
              <a:ext uri="{FF2B5EF4-FFF2-40B4-BE49-F238E27FC236}">
                <a16:creationId xmlns:a16="http://schemas.microsoft.com/office/drawing/2014/main" id="{835F59DD-3A9C-427B-875F-76A02583E5A6}"/>
              </a:ext>
            </a:extLst>
          </p:cNvPr>
          <p:cNvPicPr>
            <a:picLocks noChangeAspect="1"/>
          </p:cNvPicPr>
          <p:nvPr/>
        </p:nvPicPr>
        <p:blipFill>
          <a:blip r:embed="rId2"/>
          <a:stretch>
            <a:fillRect/>
          </a:stretch>
        </p:blipFill>
        <p:spPr>
          <a:xfrm>
            <a:off x="2470245" y="3715008"/>
            <a:ext cx="3713169" cy="3142992"/>
          </a:xfrm>
          <a:prstGeom prst="rect">
            <a:avLst/>
          </a:prstGeom>
        </p:spPr>
      </p:pic>
      <p:pic>
        <p:nvPicPr>
          <p:cNvPr id="3" name="Picture 2">
            <a:extLst>
              <a:ext uri="{FF2B5EF4-FFF2-40B4-BE49-F238E27FC236}">
                <a16:creationId xmlns:a16="http://schemas.microsoft.com/office/drawing/2014/main" id="{5363B267-D1BF-4912-B2D4-BC36B61DFF2A}"/>
              </a:ext>
            </a:extLst>
          </p:cNvPr>
          <p:cNvPicPr>
            <a:picLocks noChangeAspect="1"/>
          </p:cNvPicPr>
          <p:nvPr/>
        </p:nvPicPr>
        <p:blipFill>
          <a:blip r:embed="rId3"/>
          <a:stretch>
            <a:fillRect/>
          </a:stretch>
        </p:blipFill>
        <p:spPr>
          <a:xfrm>
            <a:off x="-1" y="209354"/>
            <a:ext cx="3910599" cy="3505495"/>
          </a:xfrm>
          <a:prstGeom prst="rect">
            <a:avLst/>
          </a:prstGeom>
        </p:spPr>
      </p:pic>
      <p:pic>
        <p:nvPicPr>
          <p:cNvPr id="5" name="Picture 4">
            <a:extLst>
              <a:ext uri="{FF2B5EF4-FFF2-40B4-BE49-F238E27FC236}">
                <a16:creationId xmlns:a16="http://schemas.microsoft.com/office/drawing/2014/main" id="{C71258FB-3DD3-4F3F-9EAF-6F91EC9564BD}"/>
              </a:ext>
            </a:extLst>
          </p:cNvPr>
          <p:cNvPicPr>
            <a:picLocks noChangeAspect="1"/>
          </p:cNvPicPr>
          <p:nvPr/>
        </p:nvPicPr>
        <p:blipFill>
          <a:blip r:embed="rId4"/>
          <a:stretch>
            <a:fillRect/>
          </a:stretch>
        </p:blipFill>
        <p:spPr>
          <a:xfrm>
            <a:off x="5430831" y="209354"/>
            <a:ext cx="3713169" cy="3522719"/>
          </a:xfrm>
          <a:prstGeom prst="rect">
            <a:avLst/>
          </a:prstGeom>
        </p:spPr>
      </p:pic>
    </p:spTree>
    <p:extLst>
      <p:ext uri="{BB962C8B-B14F-4D97-AF65-F5344CB8AC3E}">
        <p14:creationId xmlns:p14="http://schemas.microsoft.com/office/powerpoint/2010/main" val="70654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E134F8-0ADA-4794-AF91-5E75176F4DF7}"/>
              </a:ext>
            </a:extLst>
          </p:cNvPr>
          <p:cNvSpPr/>
          <p:nvPr/>
        </p:nvSpPr>
        <p:spPr>
          <a:xfrm>
            <a:off x="2886282" y="-58424"/>
            <a:ext cx="3371436" cy="369332"/>
          </a:xfrm>
          <a:prstGeom prst="rect">
            <a:avLst/>
          </a:prstGeom>
        </p:spPr>
        <p:txBody>
          <a:bodyPr wrap="none">
            <a:spAutoFit/>
          </a:bodyPr>
          <a:lstStyle/>
          <a:p>
            <a:pPr algn="ctr"/>
            <a:r>
              <a:rPr lang="en-US" b="1" dirty="0">
                <a:solidFill>
                  <a:srgbClr val="00B0F0"/>
                </a:solidFill>
              </a:rPr>
              <a:t>RESULTS: BAISLEY POND PARK</a:t>
            </a:r>
          </a:p>
        </p:txBody>
      </p:sp>
      <p:pic>
        <p:nvPicPr>
          <p:cNvPr id="5" name="Picture 4">
            <a:extLst>
              <a:ext uri="{FF2B5EF4-FFF2-40B4-BE49-F238E27FC236}">
                <a16:creationId xmlns:a16="http://schemas.microsoft.com/office/drawing/2014/main" id="{84994740-206E-40A9-BD35-E0A83718F0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81981"/>
            <a:ext cx="4515112" cy="3494038"/>
          </a:xfrm>
          <a:prstGeom prst="rect">
            <a:avLst/>
          </a:prstGeom>
        </p:spPr>
      </p:pic>
      <p:pic>
        <p:nvPicPr>
          <p:cNvPr id="6" name="Picture 5">
            <a:extLst>
              <a:ext uri="{FF2B5EF4-FFF2-40B4-BE49-F238E27FC236}">
                <a16:creationId xmlns:a16="http://schemas.microsoft.com/office/drawing/2014/main" id="{0D1C4D2C-9039-4D32-AFCF-5C968642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4285" y="1681981"/>
            <a:ext cx="4619715" cy="3494038"/>
          </a:xfrm>
          <a:prstGeom prst="rect">
            <a:avLst/>
          </a:prstGeom>
        </p:spPr>
      </p:pic>
    </p:spTree>
    <p:extLst>
      <p:ext uri="{BB962C8B-B14F-4D97-AF65-F5344CB8AC3E}">
        <p14:creationId xmlns:p14="http://schemas.microsoft.com/office/powerpoint/2010/main" val="183281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E91F3-2179-40A3-BD23-7265E6AD9EE7}"/>
              </a:ext>
            </a:extLst>
          </p:cNvPr>
          <p:cNvSpPr/>
          <p:nvPr/>
        </p:nvSpPr>
        <p:spPr>
          <a:xfrm>
            <a:off x="3350834" y="-62973"/>
            <a:ext cx="2706190" cy="369332"/>
          </a:xfrm>
          <a:prstGeom prst="rect">
            <a:avLst/>
          </a:prstGeom>
        </p:spPr>
        <p:txBody>
          <a:bodyPr wrap="none">
            <a:spAutoFit/>
          </a:bodyPr>
          <a:lstStyle/>
          <a:p>
            <a:pPr algn="ctr"/>
            <a:r>
              <a:rPr lang="en-US" b="1" dirty="0">
                <a:solidFill>
                  <a:srgbClr val="00B0F0"/>
                </a:solidFill>
              </a:rPr>
              <a:t>RESULTS: KISSENA PARK</a:t>
            </a:r>
          </a:p>
        </p:txBody>
      </p:sp>
      <p:pic>
        <p:nvPicPr>
          <p:cNvPr id="3" name="Picture 2">
            <a:extLst>
              <a:ext uri="{FF2B5EF4-FFF2-40B4-BE49-F238E27FC236}">
                <a16:creationId xmlns:a16="http://schemas.microsoft.com/office/drawing/2014/main" id="{623ADE0C-0B42-4870-A583-157BCFA67E37}"/>
              </a:ext>
            </a:extLst>
          </p:cNvPr>
          <p:cNvPicPr>
            <a:picLocks noChangeAspect="1"/>
          </p:cNvPicPr>
          <p:nvPr/>
        </p:nvPicPr>
        <p:blipFill>
          <a:blip r:embed="rId2"/>
          <a:stretch>
            <a:fillRect/>
          </a:stretch>
        </p:blipFill>
        <p:spPr>
          <a:xfrm>
            <a:off x="2615821" y="3511477"/>
            <a:ext cx="3868548" cy="3346523"/>
          </a:xfrm>
          <a:prstGeom prst="rect">
            <a:avLst/>
          </a:prstGeom>
        </p:spPr>
      </p:pic>
      <p:pic>
        <p:nvPicPr>
          <p:cNvPr id="6" name="Picture 5">
            <a:extLst>
              <a:ext uri="{FF2B5EF4-FFF2-40B4-BE49-F238E27FC236}">
                <a16:creationId xmlns:a16="http://schemas.microsoft.com/office/drawing/2014/main" id="{AFD34E78-6D75-4D1E-8C8B-40DB7756536E}"/>
              </a:ext>
            </a:extLst>
          </p:cNvPr>
          <p:cNvPicPr>
            <a:picLocks noChangeAspect="1"/>
          </p:cNvPicPr>
          <p:nvPr/>
        </p:nvPicPr>
        <p:blipFill>
          <a:blip r:embed="rId3"/>
          <a:stretch>
            <a:fillRect/>
          </a:stretch>
        </p:blipFill>
        <p:spPr>
          <a:xfrm>
            <a:off x="5513696" y="194480"/>
            <a:ext cx="3630304" cy="3314480"/>
          </a:xfrm>
          <a:prstGeom prst="rect">
            <a:avLst/>
          </a:prstGeom>
        </p:spPr>
      </p:pic>
      <p:pic>
        <p:nvPicPr>
          <p:cNvPr id="7" name="Picture 6">
            <a:extLst>
              <a:ext uri="{FF2B5EF4-FFF2-40B4-BE49-F238E27FC236}">
                <a16:creationId xmlns:a16="http://schemas.microsoft.com/office/drawing/2014/main" id="{5F182BFB-E475-4546-99CC-1A85FADFFDCF}"/>
              </a:ext>
            </a:extLst>
          </p:cNvPr>
          <p:cNvPicPr>
            <a:picLocks noChangeAspect="1"/>
          </p:cNvPicPr>
          <p:nvPr/>
        </p:nvPicPr>
        <p:blipFill>
          <a:blip r:embed="rId4"/>
          <a:stretch>
            <a:fillRect/>
          </a:stretch>
        </p:blipFill>
        <p:spPr>
          <a:xfrm>
            <a:off x="0" y="194479"/>
            <a:ext cx="3958813" cy="3314479"/>
          </a:xfrm>
          <a:prstGeom prst="rect">
            <a:avLst/>
          </a:prstGeom>
        </p:spPr>
      </p:pic>
    </p:spTree>
    <p:extLst>
      <p:ext uri="{BB962C8B-B14F-4D97-AF65-F5344CB8AC3E}">
        <p14:creationId xmlns:p14="http://schemas.microsoft.com/office/powerpoint/2010/main" val="84535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32D64-7690-4955-9E0B-C68A0CE546B7}"/>
              </a:ext>
            </a:extLst>
          </p:cNvPr>
          <p:cNvSpPr/>
          <p:nvPr/>
        </p:nvSpPr>
        <p:spPr>
          <a:xfrm>
            <a:off x="3218905" y="-49326"/>
            <a:ext cx="2706189" cy="369332"/>
          </a:xfrm>
          <a:prstGeom prst="rect">
            <a:avLst/>
          </a:prstGeom>
        </p:spPr>
        <p:txBody>
          <a:bodyPr wrap="none">
            <a:spAutoFit/>
          </a:bodyPr>
          <a:lstStyle/>
          <a:p>
            <a:pPr algn="ctr"/>
            <a:r>
              <a:rPr lang="en-US" b="1" dirty="0">
                <a:solidFill>
                  <a:srgbClr val="00B0F0"/>
                </a:solidFill>
              </a:rPr>
              <a:t>RESULTS: KISSENA PARK</a:t>
            </a:r>
          </a:p>
        </p:txBody>
      </p:sp>
      <p:pic>
        <p:nvPicPr>
          <p:cNvPr id="7" name="Picture 6">
            <a:extLst>
              <a:ext uri="{FF2B5EF4-FFF2-40B4-BE49-F238E27FC236}">
                <a16:creationId xmlns:a16="http://schemas.microsoft.com/office/drawing/2014/main" id="{144A40A4-FB39-40FF-AD13-0DAAA202CE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8" y="1596788"/>
            <a:ext cx="4561821" cy="3457433"/>
          </a:xfrm>
          <a:prstGeom prst="rect">
            <a:avLst/>
          </a:prstGeom>
        </p:spPr>
      </p:pic>
      <p:pic>
        <p:nvPicPr>
          <p:cNvPr id="8" name="Picture 7">
            <a:extLst>
              <a:ext uri="{FF2B5EF4-FFF2-40B4-BE49-F238E27FC236}">
                <a16:creationId xmlns:a16="http://schemas.microsoft.com/office/drawing/2014/main" id="{7CB0AA04-84A9-4BD7-A4B3-93579EF8FD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5967" y="1596788"/>
            <a:ext cx="4556985" cy="3457433"/>
          </a:xfrm>
          <a:prstGeom prst="rect">
            <a:avLst/>
          </a:prstGeom>
        </p:spPr>
      </p:pic>
    </p:spTree>
    <p:extLst>
      <p:ext uri="{BB962C8B-B14F-4D97-AF65-F5344CB8AC3E}">
        <p14:creationId xmlns:p14="http://schemas.microsoft.com/office/powerpoint/2010/main" val="418090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2" name="TextBox 1"/>
          <p:cNvSpPr txBox="1"/>
          <p:nvPr/>
        </p:nvSpPr>
        <p:spPr>
          <a:xfrm>
            <a:off x="3352800" y="0"/>
            <a:ext cx="241935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Summary </a:t>
            </a:r>
          </a:p>
        </p:txBody>
      </p:sp>
      <p:sp>
        <p:nvSpPr>
          <p:cNvPr id="3" name="Rectangle 2"/>
          <p:cNvSpPr/>
          <p:nvPr/>
        </p:nvSpPr>
        <p:spPr>
          <a:xfrm>
            <a:off x="676275" y="707886"/>
            <a:ext cx="7772400" cy="60016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just">
              <a:buFont typeface="Wingdings" pitchFamily="2" charset="2"/>
              <a:buChar char="Ø"/>
            </a:pP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FIB counts in water and adjacent soils are consistently higher in total coliform in all three parks.</a:t>
            </a:r>
          </a:p>
          <a:p>
            <a:pPr marL="342900" indent="-342900" algn="just">
              <a:buFont typeface="Wingdings" pitchFamily="2" charset="2"/>
              <a:buChar char="Ø"/>
            </a:pP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pPr marL="342900" indent="-342900" algn="just">
              <a:buFont typeface="Wingdings" pitchFamily="2" charset="2"/>
              <a:buChar char="Ø"/>
            </a:pP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Preliminary results from this short term study suggest that park soil could retain the significant number of FIBs that can result in elevated microbes in adjacent water body. </a:t>
            </a:r>
          </a:p>
          <a:p>
            <a:pPr algn="just"/>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pPr marL="342900" indent="-342900" algn="just">
              <a:buFont typeface="Wingdings" pitchFamily="2" charset="2"/>
              <a:buChar char="Ø"/>
            </a:pP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Both batch and column experiments released the microbes rather slow in column experiments.</a:t>
            </a:r>
          </a:p>
          <a:p>
            <a:pPr marL="342900" indent="-342900" algn="just">
              <a:buFont typeface="Wingdings" pitchFamily="2" charset="2"/>
              <a:buChar char="Ø"/>
            </a:pP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pPr marL="342900" indent="-342900" algn="just">
              <a:buFont typeface="Wingdings" pitchFamily="2" charset="2"/>
              <a:buChar char="Ø"/>
            </a:pP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There is no consistent spatial and vertical pattern observed in occurrence of FIBs suggesting the inconsistent variation in water FIB counts may be due to contribution from adjacent soils as secondary source of FIBs.</a:t>
            </a:r>
          </a:p>
        </p:txBody>
      </p:sp>
    </p:spTree>
    <p:extLst>
      <p:ext uri="{BB962C8B-B14F-4D97-AF65-F5344CB8AC3E}">
        <p14:creationId xmlns:p14="http://schemas.microsoft.com/office/powerpoint/2010/main" val="373807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97" y="897337"/>
            <a:ext cx="2057560" cy="16770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19738" y="39469"/>
            <a:ext cx="2810592" cy="646331"/>
          </a:xfrm>
          <a:prstGeom prst="rect">
            <a:avLst/>
          </a:prstGeom>
          <a:noFill/>
        </p:spPr>
        <p:txBody>
          <a:bodyPr wrap="square" rtlCol="0">
            <a:sp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THANKS !!!</a:t>
            </a:r>
          </a:p>
        </p:txBody>
      </p:sp>
      <p:pic>
        <p:nvPicPr>
          <p:cNvPr id="1026"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42" y="3081390"/>
            <a:ext cx="1378069" cy="1378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22793" y="3211033"/>
            <a:ext cx="6044640" cy="584775"/>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US Department of Education</a:t>
            </a:r>
          </a:p>
        </p:txBody>
      </p:sp>
      <p:pic>
        <p:nvPicPr>
          <p:cNvPr id="1028" name="Picture 4" descr="Research Foundation CU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977" y="1230599"/>
            <a:ext cx="4915689" cy="5884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wladis.com/cuny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1808" y="4866763"/>
            <a:ext cx="2366963" cy="1132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york.cuny.edu/static/img/yc-logo_01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855" y="4975730"/>
            <a:ext cx="4620068" cy="129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2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2" name="TextBox 1"/>
          <p:cNvSpPr txBox="1"/>
          <p:nvPr/>
        </p:nvSpPr>
        <p:spPr>
          <a:xfrm>
            <a:off x="0" y="858129"/>
            <a:ext cx="9144000" cy="5786199"/>
          </a:xfrm>
          <a:prstGeom prst="rect">
            <a:avLst/>
          </a:prstGeom>
          <a:noFill/>
        </p:spPr>
        <p:txBody>
          <a:bodyPr wrap="square" rtlCol="0">
            <a:spAutoFit/>
          </a:bodyPr>
          <a:lstStyle/>
          <a:p>
            <a:r>
              <a:rPr lang="en-US" b="1" dirty="0"/>
              <a:t>[</a:t>
            </a:r>
            <a:r>
              <a:rPr lang="en-US" sz="1600" b="1" dirty="0">
                <a:latin typeface="Times New Roman" pitchFamily="18" charset="0"/>
                <a:cs typeface="Times New Roman" pitchFamily="18" charset="0"/>
              </a:rPr>
              <a:t>1]  Steinberg, N., D.J. Suszkowski, L. Clark, and J. Way. 2004. Health of the Harbor: the first comprehensive look at the state of the NY/NJ Harbor Estuary. Report to the NY/NJ Harbor Estuary Program. Hudson River Foundation, New York, NY.</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[2]    DeFabio, D., Beauzile, W. and Dhar, R. K. 2011. Water Quality of Brackish Water in Jamaica Bay: Monitoring of Nutrients and Fecal Indicator Bacteria (FIB) " Long Island Sound biennial research conference proceedings, ISBN – 13 978-0-9802026-4-9, 9-14.</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[3]   Byappanahalli, M. N., and R. S. Fujioka. 1998. Evidence that tropical soil can support the growth of Escherichia coli. Water Sci. Technol. 38:171–174.</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[4]   Desmarais, T. R., H. M. Solo-Gabriele, and C. J. Palmer. 2002. Influence of soil on fecal indicator organisms in a tidally influenced subtropical environment. Appl. Environ. Microbiol. 68:1165–1172.</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 [5]   Davies, C. M., J. A. Long, M. Donald, and N. J. Ashbolt. 1995. Survival of fecal microorganisms in marine and freshwater sediments. Appl. Environ.Microbiol. 61:1888–1896.</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[6]   Sherer, B. M., J. R. Miner, J. A. Moore, and J. D. Buckhouse. 1992. Indicator bacterial survival in stream sediments. J. Environ. Qual. 21:591–595.</a:t>
            </a:r>
          </a:p>
          <a:p>
            <a:r>
              <a:rPr lang="en-US" sz="1600" b="1" dirty="0">
                <a:latin typeface="Times New Roman" pitchFamily="18" charset="0"/>
                <a:cs typeface="Times New Roman" pitchFamily="18" charset="0"/>
              </a:rPr>
              <a:t> </a:t>
            </a:r>
          </a:p>
          <a:p>
            <a:r>
              <a:rPr lang="en-US" sz="1600" b="1" dirty="0">
                <a:latin typeface="Times New Roman" pitchFamily="18" charset="0"/>
                <a:cs typeface="Times New Roman" pitchFamily="18" charset="0"/>
              </a:rPr>
              <a:t>[7] Dhar, R.K. and U. Ghosh, 2012. " Detection of fecal indicative bacteria (FIB) in an urban environment of Bowne Pond park at Flushing, New  York City, USA." Geological Society of America Annual Meeting &amp; Exposition. 44(7), 111. Nov. 4-7. </a:t>
            </a:r>
          </a:p>
        </p:txBody>
      </p:sp>
      <p:sp>
        <p:nvSpPr>
          <p:cNvPr id="3" name="TextBox 2"/>
          <p:cNvSpPr txBox="1"/>
          <p:nvPr/>
        </p:nvSpPr>
        <p:spPr>
          <a:xfrm>
            <a:off x="3352799" y="0"/>
            <a:ext cx="3188677"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References </a:t>
            </a:r>
          </a:p>
        </p:txBody>
      </p:sp>
    </p:spTree>
    <p:extLst>
      <p:ext uri="{BB962C8B-B14F-4D97-AF65-F5344CB8AC3E}">
        <p14:creationId xmlns:p14="http://schemas.microsoft.com/office/powerpoint/2010/main" val="53781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2" name="Title 1">
            <a:extLst>
              <a:ext uri="{FF2B5EF4-FFF2-40B4-BE49-F238E27FC236}">
                <a16:creationId xmlns:a16="http://schemas.microsoft.com/office/drawing/2014/main" id="{DC65389A-2C70-4150-9079-CB2FEF5DD916}"/>
              </a:ext>
            </a:extLst>
          </p:cNvPr>
          <p:cNvSpPr txBox="1">
            <a:spLocks/>
          </p:cNvSpPr>
          <p:nvPr/>
        </p:nvSpPr>
        <p:spPr>
          <a:xfrm>
            <a:off x="227876" y="-65883"/>
            <a:ext cx="4808358" cy="14874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2060"/>
                </a:solidFill>
                <a:latin typeface="Times New Roman" pitchFamily="18" charset="0"/>
                <a:cs typeface="Times New Roman" pitchFamily="18" charset="0"/>
              </a:rPr>
              <a:t>Motivation  </a:t>
            </a:r>
          </a:p>
        </p:txBody>
      </p:sp>
      <p:sp>
        <p:nvSpPr>
          <p:cNvPr id="3" name="TextBox 2">
            <a:extLst>
              <a:ext uri="{FF2B5EF4-FFF2-40B4-BE49-F238E27FC236}">
                <a16:creationId xmlns:a16="http://schemas.microsoft.com/office/drawing/2014/main" id="{0B2DA5E2-420D-45EA-A805-F9C6C2DC7C4A}"/>
              </a:ext>
            </a:extLst>
          </p:cNvPr>
          <p:cNvSpPr txBox="1"/>
          <p:nvPr/>
        </p:nvSpPr>
        <p:spPr>
          <a:xfrm>
            <a:off x="24279" y="1012874"/>
            <a:ext cx="5316124" cy="5957668"/>
          </a:xfrm>
          <a:prstGeom prst="rect">
            <a:avLst/>
          </a:prstGeom>
        </p:spPr>
        <p:txBody>
          <a:bodyPr vert="horz" lIns="91440" tIns="45720" rIns="91440" bIns="45720" rtlCol="0" anchor="ctr">
            <a:noAutofit/>
          </a:bodyPr>
          <a:lstStyle/>
          <a:p>
            <a:pPr marL="285750" indent="-285750" algn="just">
              <a:lnSpc>
                <a:spcPct val="90000"/>
              </a:lnSpc>
              <a:spcBef>
                <a:spcPct val="20000"/>
              </a:spcBef>
              <a:spcAft>
                <a:spcPts val="600"/>
              </a:spcAft>
              <a:buClr>
                <a:schemeClr val="tx1"/>
              </a:buClr>
              <a:buSzPct val="100000"/>
              <a:buFont typeface="Arial"/>
              <a:buChar char="•"/>
            </a:pPr>
            <a:r>
              <a:rPr lang="en-US" sz="2400"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Times New Roman" pitchFamily="18" charset="0"/>
                <a:cs typeface="Times New Roman" pitchFamily="18" charset="0"/>
              </a:rPr>
              <a:t>Experiencing rapid growth of population in urban areas like NYC, anthropogenic impacts on the environment via increased recreational activities in public parks and lake causes excessive organic and nutrients loads in the water bodies. </a:t>
            </a:r>
          </a:p>
          <a:p>
            <a:pPr marL="285750" indent="-285750" algn="just">
              <a:lnSpc>
                <a:spcPct val="90000"/>
              </a:lnSpc>
              <a:spcBef>
                <a:spcPct val="20000"/>
              </a:spcBef>
              <a:spcAft>
                <a:spcPts val="600"/>
              </a:spcAft>
              <a:buClr>
                <a:schemeClr val="tx1"/>
              </a:buClr>
              <a:buSzPct val="100000"/>
              <a:buFont typeface="Arial"/>
              <a:buChar char="•"/>
            </a:pPr>
            <a:r>
              <a:rPr lang="en-US" sz="2400"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Times New Roman" pitchFamily="18" charset="0"/>
                <a:cs typeface="Times New Roman" pitchFamily="18" charset="0"/>
              </a:rPr>
              <a:t>Due to rapid urbanization  NYC particularly in Queens areas often experience street flooding  from CSO overflowing. Consequently raw sewage gets into the public water body and its adjacent soils. This study reported the  impact of unregulated  water in  NYC’s recreational properties. </a:t>
            </a:r>
            <a:endParaRPr lang="en-US" sz="2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Times New Roman" pitchFamily="18" charset="0"/>
              <a:cs typeface="Times New Roman" pitchFamily="18" charset="0"/>
            </a:endParaRPr>
          </a:p>
          <a:p>
            <a:pPr>
              <a:lnSpc>
                <a:spcPct val="90000"/>
              </a:lnSpc>
              <a:spcBef>
                <a:spcPct val="20000"/>
              </a:spcBef>
              <a:spcAft>
                <a:spcPts val="600"/>
              </a:spcAft>
              <a:buClr>
                <a:schemeClr val="tx1"/>
              </a:buClr>
              <a:buSzPct val="100000"/>
              <a:buFont typeface="Arial"/>
              <a:buChar char="•"/>
            </a:pPr>
            <a:r>
              <a:rPr lang="en-US" sz="1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Times New Roman" pitchFamily="18" charset="0"/>
                <a:cs typeface="Times New Roman" pitchFamily="18" charset="0"/>
              </a:rPr>
              <a:t>https://www1.nyc.gov/assets/planning/download/pdf/data-maps/nyc-population/projections_report_2010_2040.pd</a:t>
            </a:r>
          </a:p>
        </p:txBody>
      </p:sp>
      <p:pic>
        <p:nvPicPr>
          <p:cNvPr id="4" name="Picture 3" descr="A body of water surrounded by trees&#10;&#10;Description automatically generated">
            <a:extLst>
              <a:ext uri="{FF2B5EF4-FFF2-40B4-BE49-F238E27FC236}">
                <a16:creationId xmlns:a16="http://schemas.microsoft.com/office/drawing/2014/main" id="{F5730A5D-43E9-4D88-95F6-C72BFFB37F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5850659" y="230725"/>
            <a:ext cx="3161541" cy="319827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5" name="TextBox 4"/>
          <p:cNvSpPr txBox="1"/>
          <p:nvPr/>
        </p:nvSpPr>
        <p:spPr>
          <a:xfrm>
            <a:off x="6257463" y="-2085440"/>
            <a:ext cx="3880022" cy="1754326"/>
          </a:xfrm>
          <a:prstGeom prst="rect">
            <a:avLst/>
          </a:prstGeom>
          <a:noFill/>
        </p:spPr>
        <p:txBody>
          <a:bodyPr wrap="square" rtlCol="0">
            <a:spAutoFit/>
          </a:bodyPr>
          <a:lstStyle/>
          <a:p>
            <a:r>
              <a:rPr lang="en-US" dirty="0"/>
              <a:t>In urban areas experiencing growth in population, anthropogenic activity is also partially responsible for the organic materials and nutrients which directly affect soil and water bodies. </a:t>
            </a:r>
          </a:p>
          <a:p>
            <a:endParaRPr lang="en-US" dirty="0"/>
          </a:p>
        </p:txBody>
      </p:sp>
      <p:pic>
        <p:nvPicPr>
          <p:cNvPr id="7" name="Picture 6" descr="A group of people standing next to a body of water&#10;&#10;Description automatically generated">
            <a:extLst>
              <a:ext uri="{FF2B5EF4-FFF2-40B4-BE49-F238E27FC236}">
                <a16:creationId xmlns:a16="http://schemas.microsoft.com/office/drawing/2014/main" id="{BB947E0F-0B1B-4847-B1D9-8A4BB7EABC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0659" y="3605234"/>
            <a:ext cx="3237281" cy="297844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1560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2" name="Title 1"/>
          <p:cNvSpPr>
            <a:spLocks noGrp="1"/>
          </p:cNvSpPr>
          <p:nvPr>
            <p:ph type="title" idx="4294967295"/>
          </p:nvPr>
        </p:nvSpPr>
        <p:spPr>
          <a:xfrm>
            <a:off x="0" y="-20638"/>
            <a:ext cx="8229600" cy="1143001"/>
          </a:xfrm>
        </p:spPr>
        <p:txBody>
          <a:bodyPr>
            <a:normAutofit/>
          </a:bodyPr>
          <a:lstStyle/>
          <a:p>
            <a:r>
              <a:rPr lang="en-US" sz="4000" b="1" dirty="0">
                <a:solidFill>
                  <a:srgbClr val="002060"/>
                </a:solidFill>
                <a:latin typeface="Times New Roman" pitchFamily="18" charset="0"/>
                <a:cs typeface="Times New Roman" pitchFamily="18" charset="0"/>
              </a:rPr>
              <a:t>Fecal Indicator Bacteria (FIB)</a:t>
            </a:r>
            <a:endParaRPr lang="es-US" sz="4000" b="1" dirty="0">
              <a:solidFill>
                <a:srgbClr val="002060"/>
              </a:solidFill>
              <a:latin typeface="Times New Roman" pitchFamily="18" charset="0"/>
              <a:cs typeface="Times New Roman" pitchFamily="18" charset="0"/>
            </a:endParaRPr>
          </a:p>
        </p:txBody>
      </p:sp>
      <p:sp>
        <p:nvSpPr>
          <p:cNvPr id="4" name="Rectangle 3"/>
          <p:cNvSpPr/>
          <p:nvPr/>
        </p:nvSpPr>
        <p:spPr>
          <a:xfrm>
            <a:off x="281353" y="1138311"/>
            <a:ext cx="6260124" cy="6617196"/>
          </a:xfrm>
          <a:prstGeom prst="rect">
            <a:avLst/>
          </a:prstGeom>
        </p:spPr>
        <p:txBody>
          <a:bodyPr wrap="square">
            <a:spAutoFit/>
          </a:bodyPr>
          <a:lstStyle/>
          <a:p>
            <a:pPr marL="342900" indent="-342900">
              <a:buFont typeface="Arial" pitchFamily="34" charset="0"/>
              <a:buChar char="•"/>
            </a:pPr>
            <a:endParaRPr lang="en-US" sz="2400" i="1" dirty="0"/>
          </a:p>
          <a:p>
            <a:pPr algn="just"/>
            <a:r>
              <a:rPr lang="en-US" sz="2800" b="1" dirty="0">
                <a:latin typeface="Times New Roman" pitchFamily="18" charset="0"/>
                <a:cs typeface="Times New Roman" pitchFamily="18" charset="0"/>
              </a:rPr>
              <a:t>Coliforms (total coliforms, E. coli) and fecal streptococci (enterococci), are used as indicators of possible sewage contamination because they are commonly found in human and animal feces. Pathogenic micro-organisms are associated with fecal waste and can cause a variety of diseases (typhoid, cholera, hepatitis) either through the ingestion of contaminated water or the consumption of contaminated shellfish. </a:t>
            </a:r>
          </a:p>
          <a:p>
            <a:pPr marL="342900" indent="-342900" algn="just">
              <a:buFont typeface="Arial" pitchFamily="34" charset="0"/>
              <a:buChar char="•"/>
            </a:pP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p>
          <a:p>
            <a:pPr algn="just"/>
            <a:endParaRPr lang="en-US" dirty="0"/>
          </a:p>
          <a:p>
            <a:pPr algn="just"/>
            <a:endParaRPr lang="en-US" dirty="0"/>
          </a:p>
        </p:txBody>
      </p:sp>
      <p:pic>
        <p:nvPicPr>
          <p:cNvPr id="5" name="Picture 4" descr="A picture containing animal, arthropod, invertebrate, branchiopod crustacean&#10;&#10;Description automatically generated">
            <a:extLst>
              <a:ext uri="{FF2B5EF4-FFF2-40B4-BE49-F238E27FC236}">
                <a16:creationId xmlns:a16="http://schemas.microsoft.com/office/drawing/2014/main" id="{B4D76B7E-6D63-49F8-854C-7923471692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2953" y="612886"/>
            <a:ext cx="1909223" cy="1986115"/>
          </a:xfrm>
          <a:prstGeom prst="ellipse">
            <a:avLst/>
          </a:prstGeom>
          <a:ln>
            <a:noFill/>
          </a:ln>
          <a:effectLst>
            <a:softEdge rad="112500"/>
          </a:effectLst>
        </p:spPr>
      </p:pic>
      <p:pic>
        <p:nvPicPr>
          <p:cNvPr id="6" name="Picture 5">
            <a:extLst>
              <a:ext uri="{FF2B5EF4-FFF2-40B4-BE49-F238E27FC236}">
                <a16:creationId xmlns:a16="http://schemas.microsoft.com/office/drawing/2014/main" id="{75774BEE-F048-41EA-A964-B77BD4CC82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0073" y="2628635"/>
            <a:ext cx="2201047" cy="2098103"/>
          </a:xfrm>
          <a:prstGeom prst="ellipse">
            <a:avLst/>
          </a:prstGeom>
          <a:ln>
            <a:noFill/>
          </a:ln>
          <a:effectLst>
            <a:softEdge rad="112500"/>
          </a:effectLst>
        </p:spPr>
      </p:pic>
      <p:pic>
        <p:nvPicPr>
          <p:cNvPr id="7" name="Picture 6" descr="A picture containing arthropod, animal, invertebrate, indoor&#10;&#10;Description automatically generated">
            <a:extLst>
              <a:ext uri="{FF2B5EF4-FFF2-40B4-BE49-F238E27FC236}">
                <a16:creationId xmlns:a16="http://schemas.microsoft.com/office/drawing/2014/main" id="{503DC41D-409A-4E90-8664-97920E0C09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2953" y="4726738"/>
            <a:ext cx="2201047" cy="2025747"/>
          </a:xfrm>
          <a:prstGeom prst="ellipse">
            <a:avLst/>
          </a:prstGeom>
          <a:ln>
            <a:noFill/>
          </a:ln>
          <a:effectLst>
            <a:softEdge rad="112500"/>
          </a:effectLst>
        </p:spPr>
      </p:pic>
    </p:spTree>
    <p:extLst>
      <p:ext uri="{BB962C8B-B14F-4D97-AF65-F5344CB8AC3E}">
        <p14:creationId xmlns:p14="http://schemas.microsoft.com/office/powerpoint/2010/main" val="331941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3" name="TextBox 2"/>
          <p:cNvSpPr txBox="1"/>
          <p:nvPr/>
        </p:nvSpPr>
        <p:spPr>
          <a:xfrm>
            <a:off x="196949" y="382011"/>
            <a:ext cx="8947051" cy="4524315"/>
          </a:xfrm>
          <a:prstGeom prst="rect">
            <a:avLst/>
          </a:prstGeom>
          <a:noFill/>
        </p:spPr>
        <p:txBody>
          <a:bodyPr wrap="square" rtlCol="0">
            <a:spAutoFit/>
          </a:bodyPr>
          <a:lstStyle/>
          <a:p>
            <a:pPr marL="457200" indent="-457200">
              <a:buFont typeface="Wingdings" pitchFamily="2" charset="2"/>
              <a:buChar char="Ø"/>
            </a:pPr>
            <a:r>
              <a:rPr lang="en-US" sz="3200" b="1" dirty="0">
                <a:solidFill>
                  <a:srgbClr val="002060"/>
                </a:solidFill>
                <a:latin typeface="Times New Roman" pitchFamily="18" charset="0"/>
                <a:cs typeface="Times New Roman" pitchFamily="18" charset="0"/>
              </a:rPr>
              <a:t>Hypothesis: Unregulated discharge, occurring via frequent flooding in Queens county of New York City often causes intense surface runoff and sub-surface flow. Consequently this organic and nutrient rich sewage-mixed water containing high level of Fecal Indicator Bacteria (FIB) could cause the enrichment of total coliform, E. Coli and Enterococci in the freshwater ecosystem.</a:t>
            </a:r>
          </a:p>
        </p:txBody>
      </p:sp>
      <p:sp>
        <p:nvSpPr>
          <p:cNvPr id="4" name="TextBox 3"/>
          <p:cNvSpPr txBox="1"/>
          <p:nvPr/>
        </p:nvSpPr>
        <p:spPr>
          <a:xfrm>
            <a:off x="248768" y="5059558"/>
            <a:ext cx="8609427" cy="1569660"/>
          </a:xfrm>
          <a:prstGeom prst="rect">
            <a:avLst/>
          </a:prstGeom>
          <a:noFill/>
        </p:spPr>
        <p:txBody>
          <a:bodyPr wrap="square" rtlCol="0">
            <a:spAutoFit/>
          </a:bodyPr>
          <a:lstStyle/>
          <a:p>
            <a:pPr marL="457200" indent="-457200">
              <a:buFont typeface="Wingdings" pitchFamily="2" charset="2"/>
              <a:buChar char="Ø"/>
            </a:pPr>
            <a:r>
              <a:rPr lang="en-US" sz="3200" b="1" dirty="0">
                <a:solidFill>
                  <a:srgbClr val="002060"/>
                </a:solidFill>
                <a:latin typeface="Times New Roman" pitchFamily="18" charset="0"/>
                <a:cs typeface="Times New Roman" pitchFamily="18" charset="0"/>
              </a:rPr>
              <a:t>Objective: The main objective of this study is to examine the occurrence and progression FIBs in lake soils and water environment. </a:t>
            </a:r>
          </a:p>
        </p:txBody>
      </p:sp>
    </p:spTree>
    <p:extLst>
      <p:ext uri="{BB962C8B-B14F-4D97-AF65-F5344CB8AC3E}">
        <p14:creationId xmlns:p14="http://schemas.microsoft.com/office/powerpoint/2010/main" val="175963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 outdoor&#10;&#10;Description automatically generated">
            <a:extLst>
              <a:ext uri="{FF2B5EF4-FFF2-40B4-BE49-F238E27FC236}">
                <a16:creationId xmlns:a16="http://schemas.microsoft.com/office/drawing/2014/main" id="{9EE477D8-50A9-4C02-BA02-999AECDEAF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D52211E-1C3F-4CDB-B626-C0E435A15BEB}"/>
              </a:ext>
            </a:extLst>
          </p:cNvPr>
          <p:cNvSpPr txBox="1"/>
          <p:nvPr/>
        </p:nvSpPr>
        <p:spPr>
          <a:xfrm>
            <a:off x="7428753" y="5988424"/>
            <a:ext cx="1595718" cy="338554"/>
          </a:xfrm>
          <a:prstGeom prst="rect">
            <a:avLst/>
          </a:prstGeom>
          <a:noFill/>
        </p:spPr>
        <p:txBody>
          <a:bodyPr wrap="square" rtlCol="0">
            <a:spAutoFit/>
          </a:bodyPr>
          <a:lstStyle/>
          <a:p>
            <a:r>
              <a:rPr lang="en-US" sz="1600" b="1" dirty="0">
                <a:solidFill>
                  <a:schemeClr val="bg1"/>
                </a:solidFill>
              </a:rPr>
              <a:t>Baisley Park </a:t>
            </a:r>
          </a:p>
        </p:txBody>
      </p:sp>
      <p:sp>
        <p:nvSpPr>
          <p:cNvPr id="6" name="TextBox 5">
            <a:extLst>
              <a:ext uri="{FF2B5EF4-FFF2-40B4-BE49-F238E27FC236}">
                <a16:creationId xmlns:a16="http://schemas.microsoft.com/office/drawing/2014/main" id="{25659DFD-B83B-400D-8F8F-36DD58853D2A}"/>
              </a:ext>
            </a:extLst>
          </p:cNvPr>
          <p:cNvSpPr txBox="1"/>
          <p:nvPr/>
        </p:nvSpPr>
        <p:spPr>
          <a:xfrm>
            <a:off x="6036236" y="184712"/>
            <a:ext cx="1769035" cy="338554"/>
          </a:xfrm>
          <a:prstGeom prst="rect">
            <a:avLst/>
          </a:prstGeom>
          <a:noFill/>
        </p:spPr>
        <p:txBody>
          <a:bodyPr wrap="square" rtlCol="0">
            <a:spAutoFit/>
          </a:bodyPr>
          <a:lstStyle/>
          <a:p>
            <a:r>
              <a:rPr lang="en-US" sz="1600" b="1" dirty="0">
                <a:solidFill>
                  <a:schemeClr val="bg1"/>
                </a:solidFill>
              </a:rPr>
              <a:t>Kissena Park</a:t>
            </a:r>
          </a:p>
        </p:txBody>
      </p:sp>
      <p:sp>
        <p:nvSpPr>
          <p:cNvPr id="7" name="TextBox 6">
            <a:extLst>
              <a:ext uri="{FF2B5EF4-FFF2-40B4-BE49-F238E27FC236}">
                <a16:creationId xmlns:a16="http://schemas.microsoft.com/office/drawing/2014/main" id="{EFA28EA5-9B02-4EE1-B864-CD7287A70D17}"/>
              </a:ext>
            </a:extLst>
          </p:cNvPr>
          <p:cNvSpPr txBox="1"/>
          <p:nvPr/>
        </p:nvSpPr>
        <p:spPr>
          <a:xfrm>
            <a:off x="4225364" y="2020047"/>
            <a:ext cx="1733177" cy="584775"/>
          </a:xfrm>
          <a:prstGeom prst="rect">
            <a:avLst/>
          </a:prstGeom>
          <a:noFill/>
        </p:spPr>
        <p:txBody>
          <a:bodyPr wrap="square" rtlCol="0">
            <a:spAutoFit/>
          </a:bodyPr>
          <a:lstStyle/>
          <a:p>
            <a:r>
              <a:rPr lang="en-US" sz="1600" b="1" dirty="0">
                <a:solidFill>
                  <a:schemeClr val="bg1"/>
                </a:solidFill>
              </a:rPr>
              <a:t>Flushing Meadow Lake </a:t>
            </a:r>
          </a:p>
        </p:txBody>
      </p:sp>
      <p:sp>
        <p:nvSpPr>
          <p:cNvPr id="8" name="TextBox 7">
            <a:extLst>
              <a:ext uri="{FF2B5EF4-FFF2-40B4-BE49-F238E27FC236}">
                <a16:creationId xmlns:a16="http://schemas.microsoft.com/office/drawing/2014/main" id="{96974994-2249-44E0-B2D1-C334E9EA7AD2}"/>
              </a:ext>
            </a:extLst>
          </p:cNvPr>
          <p:cNvSpPr txBox="1"/>
          <p:nvPr/>
        </p:nvSpPr>
        <p:spPr>
          <a:xfrm>
            <a:off x="6651812" y="4028141"/>
            <a:ext cx="1828800" cy="338554"/>
          </a:xfrm>
          <a:prstGeom prst="rect">
            <a:avLst/>
          </a:prstGeom>
          <a:noFill/>
        </p:spPr>
        <p:txBody>
          <a:bodyPr wrap="square" rtlCol="0">
            <a:spAutoFit/>
          </a:bodyPr>
          <a:lstStyle/>
          <a:p>
            <a:r>
              <a:rPr lang="en-US" sz="1600" b="1" dirty="0">
                <a:solidFill>
                  <a:schemeClr val="bg1"/>
                </a:solidFill>
              </a:rPr>
              <a:t>York College</a:t>
            </a:r>
          </a:p>
        </p:txBody>
      </p:sp>
      <p:pic>
        <p:nvPicPr>
          <p:cNvPr id="12" name="Picture 11" descr="A close up of a tree&#10;&#10;Description automatically generated">
            <a:extLst>
              <a:ext uri="{FF2B5EF4-FFF2-40B4-BE49-F238E27FC236}">
                <a16:creationId xmlns:a16="http://schemas.microsoft.com/office/drawing/2014/main" id="{43D88897-E3BE-40F8-989E-E58D71F8AB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884706" cy="2827769"/>
          </a:xfrm>
          <a:prstGeom prst="rect">
            <a:avLst/>
          </a:prstGeom>
        </p:spPr>
      </p:pic>
      <p:sp>
        <p:nvSpPr>
          <p:cNvPr id="13" name="TextBox 12">
            <a:extLst>
              <a:ext uri="{FF2B5EF4-FFF2-40B4-BE49-F238E27FC236}">
                <a16:creationId xmlns:a16="http://schemas.microsoft.com/office/drawing/2014/main" id="{E9778DA4-EDCE-49E8-AC90-23BE1714D222}"/>
              </a:ext>
            </a:extLst>
          </p:cNvPr>
          <p:cNvSpPr txBox="1"/>
          <p:nvPr/>
        </p:nvSpPr>
        <p:spPr>
          <a:xfrm>
            <a:off x="2037977" y="2450933"/>
            <a:ext cx="1757082" cy="307777"/>
          </a:xfrm>
          <a:prstGeom prst="rect">
            <a:avLst/>
          </a:prstGeom>
          <a:noFill/>
        </p:spPr>
        <p:txBody>
          <a:bodyPr wrap="square" rtlCol="0">
            <a:spAutoFit/>
          </a:bodyPr>
          <a:lstStyle/>
          <a:p>
            <a:r>
              <a:rPr lang="en-US" sz="1400" b="1" dirty="0">
                <a:solidFill>
                  <a:schemeClr val="bg1"/>
                </a:solidFill>
              </a:rPr>
              <a:t>North-Eastern U.S</a:t>
            </a:r>
          </a:p>
        </p:txBody>
      </p:sp>
    </p:spTree>
    <p:extLst>
      <p:ext uri="{BB962C8B-B14F-4D97-AF65-F5344CB8AC3E}">
        <p14:creationId xmlns:p14="http://schemas.microsoft.com/office/powerpoint/2010/main" val="105793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0AC1BE1-25DD-40E5-9D75-91A27C94210D}"/>
              </a:ext>
            </a:extLst>
          </p:cNvPr>
          <p:cNvPicPr>
            <a:picLocks noChangeAspect="1"/>
          </p:cNvPicPr>
          <p:nvPr/>
        </p:nvPicPr>
        <p:blipFill>
          <a:blip r:embed="rId2"/>
          <a:stretch>
            <a:fillRect/>
          </a:stretch>
        </p:blipFill>
        <p:spPr>
          <a:xfrm>
            <a:off x="0" y="37428"/>
            <a:ext cx="9144000" cy="6783144"/>
          </a:xfrm>
          <a:prstGeom prst="rect">
            <a:avLst/>
          </a:prstGeom>
        </p:spPr>
      </p:pic>
    </p:spTree>
    <p:extLst>
      <p:ext uri="{BB962C8B-B14F-4D97-AF65-F5344CB8AC3E}">
        <p14:creationId xmlns:p14="http://schemas.microsoft.com/office/powerpoint/2010/main" val="321666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37FB3-79D2-4D8A-95E1-90489D4D9D68}"/>
              </a:ext>
            </a:extLst>
          </p:cNvPr>
          <p:cNvPicPr>
            <a:picLocks noChangeAspect="1"/>
          </p:cNvPicPr>
          <p:nvPr/>
        </p:nvPicPr>
        <p:blipFill>
          <a:blip r:embed="rId2"/>
          <a:stretch>
            <a:fillRect/>
          </a:stretch>
        </p:blipFill>
        <p:spPr>
          <a:xfrm>
            <a:off x="0" y="9997"/>
            <a:ext cx="9144000" cy="6838006"/>
          </a:xfrm>
          <a:prstGeom prst="rect">
            <a:avLst/>
          </a:prstGeom>
        </p:spPr>
      </p:pic>
    </p:spTree>
    <p:extLst>
      <p:ext uri="{BB962C8B-B14F-4D97-AF65-F5344CB8AC3E}">
        <p14:creationId xmlns:p14="http://schemas.microsoft.com/office/powerpoint/2010/main" val="383654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10;&#10;Description automatically generated">
            <a:extLst>
              <a:ext uri="{FF2B5EF4-FFF2-40B4-BE49-F238E27FC236}">
                <a16:creationId xmlns:a16="http://schemas.microsoft.com/office/drawing/2014/main" id="{E53F38D0-9467-4BE6-9AD8-6197EB275175}"/>
              </a:ext>
            </a:extLst>
          </p:cNvPr>
          <p:cNvPicPr>
            <a:picLocks noChangeAspect="1"/>
          </p:cNvPicPr>
          <p:nvPr/>
        </p:nvPicPr>
        <p:blipFill>
          <a:blip r:embed="rId2"/>
          <a:stretch>
            <a:fillRect/>
          </a:stretch>
        </p:blipFill>
        <p:spPr>
          <a:xfrm>
            <a:off x="8358" y="0"/>
            <a:ext cx="9127283" cy="6858000"/>
          </a:xfrm>
          <a:prstGeom prst="rect">
            <a:avLst/>
          </a:prstGeom>
        </p:spPr>
      </p:pic>
    </p:spTree>
    <p:extLst>
      <p:ext uri="{BB962C8B-B14F-4D97-AF65-F5344CB8AC3E}">
        <p14:creationId xmlns:p14="http://schemas.microsoft.com/office/powerpoint/2010/main" val="23751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plant&#10;&#10;Description automatically generated">
            <a:extLst>
              <a:ext uri="{FF2B5EF4-FFF2-40B4-BE49-F238E27FC236}">
                <a16:creationId xmlns:a16="http://schemas.microsoft.com/office/drawing/2014/main" id="{90FA319C-8BD9-4D99-8EF2-0CDC05069536}"/>
              </a:ext>
            </a:extLst>
          </p:cNvPr>
          <p:cNvPicPr>
            <a:picLocks noChangeAspect="1"/>
          </p:cNvPicPr>
          <p:nvPr/>
        </p:nvPicPr>
        <p:blipFill rotWithShape="1">
          <a:blip r:embed="rId2">
            <a:clrChange>
              <a:clrFrom>
                <a:srgbClr val="C3A88B"/>
              </a:clrFrom>
              <a:clrTo>
                <a:srgbClr val="C3A88B">
                  <a:alpha val="0"/>
                </a:srgbClr>
              </a:clrTo>
            </a:clrChange>
            <a:alphaModFix amt="96000"/>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62000" contrast="-43000"/>
                    </a14:imgEffect>
                  </a14:imgLayer>
                </a14:imgProps>
              </a:ext>
              <a:ext uri="{28A0092B-C50C-407E-A947-70E740481C1C}">
                <a14:useLocalDpi xmlns:a14="http://schemas.microsoft.com/office/drawing/2010/main"/>
              </a:ext>
            </a:extLst>
          </a:blip>
          <a:srcRect/>
          <a:stretch/>
        </p:blipFill>
        <p:spPr>
          <a:xfrm>
            <a:off x="-37036" y="-1"/>
            <a:ext cx="9181036" cy="6858001"/>
          </a:xfrm>
          <a:prstGeom prst="rect">
            <a:avLst/>
          </a:prstGeom>
        </p:spPr>
      </p:pic>
      <p:sp>
        <p:nvSpPr>
          <p:cNvPr id="3" name="TextBox 2">
            <a:extLst>
              <a:ext uri="{FF2B5EF4-FFF2-40B4-BE49-F238E27FC236}">
                <a16:creationId xmlns:a16="http://schemas.microsoft.com/office/drawing/2014/main" id="{D60A4FD4-7B26-497B-A22C-2AC70950DEAD}"/>
              </a:ext>
            </a:extLst>
          </p:cNvPr>
          <p:cNvSpPr txBox="1"/>
          <p:nvPr/>
        </p:nvSpPr>
        <p:spPr>
          <a:xfrm>
            <a:off x="701466" y="185307"/>
            <a:ext cx="7441808" cy="461665"/>
          </a:xfrm>
          <a:prstGeom prst="rect">
            <a:avLst/>
          </a:prstGeom>
          <a:noFill/>
        </p:spPr>
        <p:txBody>
          <a:bodyPr wrap="square" rtlCol="0">
            <a:spAutoFit/>
          </a:bodyPr>
          <a:lstStyle/>
          <a:p>
            <a:pPr algn="ctr"/>
            <a:r>
              <a:rPr lang="en-US" sz="2400" b="1" dirty="0">
                <a:solidFill>
                  <a:srgbClr val="002060"/>
                </a:solidFill>
              </a:rPr>
              <a:t>METHODOLOGY (EPA APPROVED IDEXX METHOD)</a:t>
            </a:r>
          </a:p>
        </p:txBody>
      </p:sp>
      <p:pic>
        <p:nvPicPr>
          <p:cNvPr id="4" name="Picture 3">
            <a:extLst>
              <a:ext uri="{FF2B5EF4-FFF2-40B4-BE49-F238E27FC236}">
                <a16:creationId xmlns:a16="http://schemas.microsoft.com/office/drawing/2014/main" id="{5D8DBFCB-6223-4FAB-BC34-F97B7F868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5" y="955347"/>
            <a:ext cx="2111395" cy="2238020"/>
          </a:xfrm>
          <a:prstGeom prst="rect">
            <a:avLst/>
          </a:prstGeom>
        </p:spPr>
      </p:pic>
      <p:pic>
        <p:nvPicPr>
          <p:cNvPr id="5" name="Picture 4" descr="A picture containing clothing&#10;&#10;Description automatically generated">
            <a:extLst>
              <a:ext uri="{FF2B5EF4-FFF2-40B4-BE49-F238E27FC236}">
                <a16:creationId xmlns:a16="http://schemas.microsoft.com/office/drawing/2014/main" id="{D83A081E-0613-48B5-B53B-E2C571840F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36" y="3363482"/>
            <a:ext cx="2250702" cy="2363001"/>
          </a:xfrm>
          <a:prstGeom prst="rect">
            <a:avLst/>
          </a:prstGeom>
        </p:spPr>
      </p:pic>
      <p:sp>
        <p:nvSpPr>
          <p:cNvPr id="6" name="TextBox 5">
            <a:extLst>
              <a:ext uri="{FF2B5EF4-FFF2-40B4-BE49-F238E27FC236}">
                <a16:creationId xmlns:a16="http://schemas.microsoft.com/office/drawing/2014/main" id="{05E39CE1-3656-4819-B92A-C6DA4C88DFDB}"/>
              </a:ext>
            </a:extLst>
          </p:cNvPr>
          <p:cNvSpPr txBox="1"/>
          <p:nvPr/>
        </p:nvSpPr>
        <p:spPr>
          <a:xfrm>
            <a:off x="19106" y="5903476"/>
            <a:ext cx="2194560" cy="307777"/>
          </a:xfrm>
          <a:prstGeom prst="rect">
            <a:avLst/>
          </a:prstGeom>
          <a:noFill/>
        </p:spPr>
        <p:txBody>
          <a:bodyPr wrap="square" rtlCol="0">
            <a:spAutoFit/>
          </a:bodyPr>
          <a:lstStyle/>
          <a:p>
            <a:r>
              <a:rPr lang="en-US" sz="1400" b="1" dirty="0"/>
              <a:t>COLLECTION OF SAMPLES</a:t>
            </a:r>
          </a:p>
        </p:txBody>
      </p:sp>
      <p:pic>
        <p:nvPicPr>
          <p:cNvPr id="7" name="Picture 6" descr="A close up of a computer keyboard&#10;&#10;Description automatically generated">
            <a:extLst>
              <a:ext uri="{FF2B5EF4-FFF2-40B4-BE49-F238E27FC236}">
                <a16:creationId xmlns:a16="http://schemas.microsoft.com/office/drawing/2014/main" id="{69BC270A-4300-4409-9056-1D90A286D7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052" t="4659" r="8840" b="62283"/>
          <a:stretch/>
        </p:blipFill>
        <p:spPr>
          <a:xfrm rot="16200000">
            <a:off x="7019748" y="1302389"/>
            <a:ext cx="2247052" cy="1505246"/>
          </a:xfrm>
          <a:prstGeom prst="rect">
            <a:avLst/>
          </a:prstGeom>
        </p:spPr>
      </p:pic>
      <p:sp>
        <p:nvSpPr>
          <p:cNvPr id="8" name="TextBox 7">
            <a:extLst>
              <a:ext uri="{FF2B5EF4-FFF2-40B4-BE49-F238E27FC236}">
                <a16:creationId xmlns:a16="http://schemas.microsoft.com/office/drawing/2014/main" id="{A2161AEA-B179-4A02-8900-276FEC5D20CC}"/>
              </a:ext>
            </a:extLst>
          </p:cNvPr>
          <p:cNvSpPr txBox="1"/>
          <p:nvPr/>
        </p:nvSpPr>
        <p:spPr>
          <a:xfrm>
            <a:off x="2534538" y="5903476"/>
            <a:ext cx="2018944" cy="307777"/>
          </a:xfrm>
          <a:prstGeom prst="rect">
            <a:avLst/>
          </a:prstGeom>
          <a:noFill/>
        </p:spPr>
        <p:txBody>
          <a:bodyPr wrap="square" rtlCol="0">
            <a:spAutoFit/>
          </a:bodyPr>
          <a:lstStyle/>
          <a:p>
            <a:r>
              <a:rPr lang="en-US" sz="1400" b="1" dirty="0"/>
              <a:t>BATCH EXPERIMENTS</a:t>
            </a:r>
          </a:p>
        </p:txBody>
      </p:sp>
      <p:sp>
        <p:nvSpPr>
          <p:cNvPr id="9" name="TextBox 8">
            <a:extLst>
              <a:ext uri="{FF2B5EF4-FFF2-40B4-BE49-F238E27FC236}">
                <a16:creationId xmlns:a16="http://schemas.microsoft.com/office/drawing/2014/main" id="{1CD5464B-6304-4C13-84BD-61B58A107C9B}"/>
              </a:ext>
            </a:extLst>
          </p:cNvPr>
          <p:cNvSpPr txBox="1"/>
          <p:nvPr/>
        </p:nvSpPr>
        <p:spPr>
          <a:xfrm>
            <a:off x="5038890" y="5903476"/>
            <a:ext cx="2190683" cy="307777"/>
          </a:xfrm>
          <a:prstGeom prst="rect">
            <a:avLst/>
          </a:prstGeom>
          <a:noFill/>
        </p:spPr>
        <p:txBody>
          <a:bodyPr wrap="square" rtlCol="0">
            <a:spAutoFit/>
          </a:bodyPr>
          <a:lstStyle/>
          <a:p>
            <a:r>
              <a:rPr lang="en-US" sz="1400" b="1" dirty="0"/>
              <a:t>COLUMN EXPERIMENTS</a:t>
            </a:r>
          </a:p>
        </p:txBody>
      </p:sp>
      <p:pic>
        <p:nvPicPr>
          <p:cNvPr id="11" name="Picture 10" descr="A picture containing bottle, table, indoor, water&#10;&#10;Description automatically generated">
            <a:extLst>
              <a:ext uri="{FF2B5EF4-FFF2-40B4-BE49-F238E27FC236}">
                <a16:creationId xmlns:a16="http://schemas.microsoft.com/office/drawing/2014/main" id="{9EEEB669-B274-451A-B7F7-7496A5F98F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4693" y="1012874"/>
            <a:ext cx="2659098" cy="2084277"/>
          </a:xfrm>
          <a:prstGeom prst="rect">
            <a:avLst/>
          </a:prstGeom>
        </p:spPr>
      </p:pic>
      <p:pic>
        <p:nvPicPr>
          <p:cNvPr id="13" name="Picture 12" descr="A picture containing table, indoor, food&#10;&#10;Description automatically generated">
            <a:extLst>
              <a:ext uri="{FF2B5EF4-FFF2-40B4-BE49-F238E27FC236}">
                <a16:creationId xmlns:a16="http://schemas.microsoft.com/office/drawing/2014/main" id="{7B4E2E26-E376-41B4-8745-984B76676F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14857"/>
          <a:stretch/>
        </p:blipFill>
        <p:spPr>
          <a:xfrm>
            <a:off x="2385401" y="3378273"/>
            <a:ext cx="2348813" cy="2333420"/>
          </a:xfrm>
          <a:prstGeom prst="rect">
            <a:avLst/>
          </a:prstGeom>
        </p:spPr>
      </p:pic>
      <p:pic>
        <p:nvPicPr>
          <p:cNvPr id="2" name="Picture 1">
            <a:extLst>
              <a:ext uri="{FF2B5EF4-FFF2-40B4-BE49-F238E27FC236}">
                <a16:creationId xmlns:a16="http://schemas.microsoft.com/office/drawing/2014/main" id="{7E22C583-CF35-463C-B3F2-362F09161B83}"/>
              </a:ext>
            </a:extLst>
          </p:cNvPr>
          <p:cNvPicPr>
            <a:picLocks noChangeAspect="1"/>
          </p:cNvPicPr>
          <p:nvPr/>
        </p:nvPicPr>
        <p:blipFill rotWithShape="1">
          <a:blip r:embed="rId9"/>
          <a:srcRect r="15621"/>
          <a:stretch/>
        </p:blipFill>
        <p:spPr>
          <a:xfrm>
            <a:off x="2249032" y="1012874"/>
            <a:ext cx="2355670" cy="2114745"/>
          </a:xfrm>
          <a:prstGeom prst="rect">
            <a:avLst/>
          </a:prstGeom>
        </p:spPr>
      </p:pic>
      <p:pic>
        <p:nvPicPr>
          <p:cNvPr id="1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9474" y="3333901"/>
            <a:ext cx="2380099" cy="241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rotWithShape="1">
          <a:blip r:embed="rId11">
            <a:extLst>
              <a:ext uri="{28A0092B-C50C-407E-A947-70E740481C1C}">
                <a14:useLocalDpi xmlns:a14="http://schemas.microsoft.com/office/drawing/2010/main" val="0"/>
              </a:ext>
            </a:extLst>
          </a:blip>
          <a:srcRect t="15195"/>
          <a:stretch/>
        </p:blipFill>
        <p:spPr bwMode="auto">
          <a:xfrm rot="5400000">
            <a:off x="6966432" y="3731341"/>
            <a:ext cx="2475719" cy="162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CD5464B-6304-4C13-84BD-61B58A107C9B}"/>
              </a:ext>
            </a:extLst>
          </p:cNvPr>
          <p:cNvSpPr txBox="1"/>
          <p:nvPr/>
        </p:nvSpPr>
        <p:spPr>
          <a:xfrm>
            <a:off x="7360052" y="5903475"/>
            <a:ext cx="1783948" cy="307777"/>
          </a:xfrm>
          <a:prstGeom prst="rect">
            <a:avLst/>
          </a:prstGeom>
          <a:noFill/>
        </p:spPr>
        <p:txBody>
          <a:bodyPr wrap="square" rtlCol="0">
            <a:spAutoFit/>
          </a:bodyPr>
          <a:lstStyle/>
          <a:p>
            <a:r>
              <a:rPr lang="en-US" sz="1400" b="1" dirty="0"/>
              <a:t>MICROBIAL COUNTS</a:t>
            </a:r>
          </a:p>
        </p:txBody>
      </p:sp>
    </p:spTree>
    <p:extLst>
      <p:ext uri="{BB962C8B-B14F-4D97-AF65-F5344CB8AC3E}">
        <p14:creationId xmlns:p14="http://schemas.microsoft.com/office/powerpoint/2010/main" val="4058202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565</Words>
  <Application>Microsoft Office PowerPoint</Application>
  <PresentationFormat>Letter Paper (8.5x11 in)</PresentationFormat>
  <Paragraphs>57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PowerPoint Presentation</vt:lpstr>
      <vt:lpstr>PowerPoint Presentation</vt:lpstr>
      <vt:lpstr>Fecal Indicator Bacteria (FIB)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Vimal Soomai</dc:creator>
  <cp:lastModifiedBy>Vimal Soomai</cp:lastModifiedBy>
  <cp:revision>39</cp:revision>
  <dcterms:created xsi:type="dcterms:W3CDTF">2018-11-06T14:38:07Z</dcterms:created>
  <dcterms:modified xsi:type="dcterms:W3CDTF">2018-11-07T16:54:51Z</dcterms:modified>
</cp:coreProperties>
</file>