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72" r:id="rId3"/>
    <p:sldId id="271" r:id="rId4"/>
    <p:sldId id="273" r:id="rId5"/>
    <p:sldId id="265" r:id="rId6"/>
    <p:sldId id="258" r:id="rId7"/>
    <p:sldId id="259" r:id="rId8"/>
    <p:sldId id="260" r:id="rId9"/>
    <p:sldId id="269" r:id="rId10"/>
    <p:sldId id="261" r:id="rId11"/>
    <p:sldId id="262" r:id="rId12"/>
    <p:sldId id="268" r:id="rId13"/>
    <p:sldId id="275" r:id="rId14"/>
    <p:sldId id="26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2" d="100"/>
          <a:sy n="112" d="100"/>
        </p:scale>
        <p:origin x="2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Edifice heights vs. basal radii</a:t>
            </a:r>
          </a:p>
        </c:rich>
      </c:tx>
      <c:layout>
        <c:manualLayout>
          <c:xMode val="edge"/>
          <c:yMode val="edge"/>
          <c:x val="0.3581337412204017"/>
          <c:y val="3.02904544522197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08032023197834"/>
          <c:y val="9.6356851527236262E-2"/>
          <c:w val="0.6042288250936183"/>
          <c:h val="0.79621349413755227"/>
        </c:manualLayout>
      </c:layout>
      <c:scatterChart>
        <c:scatterStyle val="lineMarker"/>
        <c:varyColors val="0"/>
        <c:ser>
          <c:idx val="0"/>
          <c:order val="0"/>
          <c:tx>
            <c:v>Cima edifices</c:v>
          </c:tx>
          <c:spPr>
            <a:ln w="25400" cap="rnd">
              <a:noFill/>
              <a:round/>
            </a:ln>
            <a:effectLst/>
          </c:spPr>
          <c:marker>
            <c:symbol val="circle"/>
            <c:size val="5"/>
            <c:spPr>
              <a:solidFill>
                <a:schemeClr val="accent1"/>
              </a:solidFill>
              <a:ln w="9525">
                <a:solidFill>
                  <a:schemeClr val="accent1"/>
                </a:solidFill>
              </a:ln>
              <a:effectLst/>
            </c:spPr>
          </c:marker>
          <c:xVal>
            <c:numRef>
              <c:f>combined_data!$B$2:$B$35</c:f>
              <c:numCache>
                <c:formatCode>General</c:formatCode>
                <c:ptCount val="34"/>
                <c:pt idx="0">
                  <c:v>0.36099999999999999</c:v>
                </c:pt>
                <c:pt idx="1">
                  <c:v>0.23799999999999999</c:v>
                </c:pt>
                <c:pt idx="2">
                  <c:v>0.30199999999999999</c:v>
                </c:pt>
                <c:pt idx="3">
                  <c:v>0.41799999999999998</c:v>
                </c:pt>
                <c:pt idx="4">
                  <c:v>0.23699999999999999</c:v>
                </c:pt>
                <c:pt idx="5">
                  <c:v>0.111</c:v>
                </c:pt>
                <c:pt idx="6">
                  <c:v>0.36299999999999999</c:v>
                </c:pt>
                <c:pt idx="7">
                  <c:v>0.3</c:v>
                </c:pt>
                <c:pt idx="8">
                  <c:v>0.52</c:v>
                </c:pt>
                <c:pt idx="9">
                  <c:v>0.38600000000000001</c:v>
                </c:pt>
                <c:pt idx="10">
                  <c:v>0.27700000000000002</c:v>
                </c:pt>
                <c:pt idx="11">
                  <c:v>0.34100000000000003</c:v>
                </c:pt>
                <c:pt idx="12">
                  <c:v>0.254</c:v>
                </c:pt>
                <c:pt idx="13">
                  <c:v>0.33300000000000002</c:v>
                </c:pt>
                <c:pt idx="14">
                  <c:v>0.20300000000000001</c:v>
                </c:pt>
                <c:pt idx="15">
                  <c:v>0.26800000000000002</c:v>
                </c:pt>
                <c:pt idx="16">
                  <c:v>0.27900000000000003</c:v>
                </c:pt>
                <c:pt idx="17">
                  <c:v>0.317</c:v>
                </c:pt>
                <c:pt idx="18">
                  <c:v>0.29799999999999999</c:v>
                </c:pt>
                <c:pt idx="19">
                  <c:v>0.27400000000000002</c:v>
                </c:pt>
                <c:pt idx="20">
                  <c:v>0.48399999999999999</c:v>
                </c:pt>
                <c:pt idx="21">
                  <c:v>0.27300000000000002</c:v>
                </c:pt>
                <c:pt idx="22">
                  <c:v>0.248</c:v>
                </c:pt>
                <c:pt idx="23">
                  <c:v>0.34</c:v>
                </c:pt>
                <c:pt idx="24">
                  <c:v>0.371</c:v>
                </c:pt>
                <c:pt idx="25">
                  <c:v>0.58499999999999996</c:v>
                </c:pt>
                <c:pt idx="26">
                  <c:v>0.22600000000000001</c:v>
                </c:pt>
                <c:pt idx="27">
                  <c:v>0.106</c:v>
                </c:pt>
                <c:pt idx="28">
                  <c:v>0.22600000000000001</c:v>
                </c:pt>
                <c:pt idx="29">
                  <c:v>0.109</c:v>
                </c:pt>
                <c:pt idx="30">
                  <c:v>0.105</c:v>
                </c:pt>
                <c:pt idx="31">
                  <c:v>0.185</c:v>
                </c:pt>
                <c:pt idx="32">
                  <c:v>0.35399999999999998</c:v>
                </c:pt>
                <c:pt idx="33">
                  <c:v>0.439</c:v>
                </c:pt>
              </c:numCache>
            </c:numRef>
          </c:xVal>
          <c:yVal>
            <c:numRef>
              <c:f>combined_data!$C$2:$C$35</c:f>
              <c:numCache>
                <c:formatCode>General</c:formatCode>
                <c:ptCount val="34"/>
                <c:pt idx="0">
                  <c:v>119.5</c:v>
                </c:pt>
                <c:pt idx="1">
                  <c:v>50</c:v>
                </c:pt>
                <c:pt idx="2">
                  <c:v>98</c:v>
                </c:pt>
                <c:pt idx="3">
                  <c:v>95.5</c:v>
                </c:pt>
                <c:pt idx="4">
                  <c:v>50</c:v>
                </c:pt>
                <c:pt idx="5">
                  <c:v>37.5</c:v>
                </c:pt>
                <c:pt idx="6">
                  <c:v>59.5</c:v>
                </c:pt>
                <c:pt idx="7">
                  <c:v>90.5</c:v>
                </c:pt>
                <c:pt idx="8">
                  <c:v>162.5</c:v>
                </c:pt>
                <c:pt idx="9">
                  <c:v>87</c:v>
                </c:pt>
                <c:pt idx="10">
                  <c:v>88</c:v>
                </c:pt>
                <c:pt idx="11">
                  <c:v>72</c:v>
                </c:pt>
                <c:pt idx="12">
                  <c:v>62.5</c:v>
                </c:pt>
                <c:pt idx="13">
                  <c:v>64.5</c:v>
                </c:pt>
                <c:pt idx="14">
                  <c:v>16</c:v>
                </c:pt>
                <c:pt idx="15">
                  <c:v>84.5</c:v>
                </c:pt>
                <c:pt idx="16">
                  <c:v>93.5</c:v>
                </c:pt>
                <c:pt idx="17">
                  <c:v>99</c:v>
                </c:pt>
                <c:pt idx="18">
                  <c:v>37</c:v>
                </c:pt>
                <c:pt idx="19">
                  <c:v>65</c:v>
                </c:pt>
                <c:pt idx="20">
                  <c:v>96</c:v>
                </c:pt>
                <c:pt idx="21">
                  <c:v>86</c:v>
                </c:pt>
                <c:pt idx="22">
                  <c:v>70</c:v>
                </c:pt>
                <c:pt idx="23">
                  <c:v>116</c:v>
                </c:pt>
                <c:pt idx="24">
                  <c:v>137.5</c:v>
                </c:pt>
                <c:pt idx="25">
                  <c:v>69</c:v>
                </c:pt>
                <c:pt idx="26">
                  <c:v>25.5</c:v>
                </c:pt>
                <c:pt idx="27">
                  <c:v>17.5</c:v>
                </c:pt>
                <c:pt idx="28">
                  <c:v>46.5</c:v>
                </c:pt>
                <c:pt idx="29">
                  <c:v>12.5</c:v>
                </c:pt>
                <c:pt idx="30">
                  <c:v>36</c:v>
                </c:pt>
                <c:pt idx="31">
                  <c:v>55.5</c:v>
                </c:pt>
                <c:pt idx="32">
                  <c:v>120.5</c:v>
                </c:pt>
                <c:pt idx="33">
                  <c:v>46</c:v>
                </c:pt>
              </c:numCache>
            </c:numRef>
          </c:yVal>
          <c:smooth val="0"/>
          <c:extLst>
            <c:ext xmlns:c16="http://schemas.microsoft.com/office/drawing/2014/chart" uri="{C3380CC4-5D6E-409C-BE32-E72D297353CC}">
              <c16:uniqueId val="{00000000-8236-42C3-8ED3-2A14B047FFAD}"/>
            </c:ext>
          </c:extLst>
        </c:ser>
        <c:ser>
          <c:idx val="1"/>
          <c:order val="1"/>
          <c:tx>
            <c:v>Venus edifices</c:v>
          </c:tx>
          <c:spPr>
            <a:ln w="25400" cap="rnd">
              <a:noFill/>
              <a:round/>
            </a:ln>
            <a:effectLst/>
          </c:spPr>
          <c:marker>
            <c:symbol val="circle"/>
            <c:size val="5"/>
            <c:spPr>
              <a:solidFill>
                <a:schemeClr val="accent2"/>
              </a:solidFill>
              <a:ln w="9525">
                <a:solidFill>
                  <a:schemeClr val="accent2"/>
                </a:solidFill>
              </a:ln>
              <a:effectLst/>
            </c:spPr>
          </c:marker>
          <c:xVal>
            <c:numRef>
              <c:f>combined_data!$I$2:$I$21</c:f>
              <c:numCache>
                <c:formatCode>General</c:formatCode>
                <c:ptCount val="20"/>
                <c:pt idx="0">
                  <c:v>1.88</c:v>
                </c:pt>
                <c:pt idx="1">
                  <c:v>2.09</c:v>
                </c:pt>
                <c:pt idx="2">
                  <c:v>3.02</c:v>
                </c:pt>
                <c:pt idx="3">
                  <c:v>1.98</c:v>
                </c:pt>
                <c:pt idx="4">
                  <c:v>1.55</c:v>
                </c:pt>
                <c:pt idx="5">
                  <c:v>5.39</c:v>
                </c:pt>
                <c:pt idx="6">
                  <c:v>2.57</c:v>
                </c:pt>
                <c:pt idx="7">
                  <c:v>1.33</c:v>
                </c:pt>
                <c:pt idx="8">
                  <c:v>1.3</c:v>
                </c:pt>
                <c:pt idx="9">
                  <c:v>1.27</c:v>
                </c:pt>
                <c:pt idx="10">
                  <c:v>1.62</c:v>
                </c:pt>
                <c:pt idx="11">
                  <c:v>1.22</c:v>
                </c:pt>
                <c:pt idx="12">
                  <c:v>1.06</c:v>
                </c:pt>
                <c:pt idx="13">
                  <c:v>2.73</c:v>
                </c:pt>
                <c:pt idx="14">
                  <c:v>1.33</c:v>
                </c:pt>
                <c:pt idx="15">
                  <c:v>1.48</c:v>
                </c:pt>
                <c:pt idx="16">
                  <c:v>1.35</c:v>
                </c:pt>
                <c:pt idx="17">
                  <c:v>1.99</c:v>
                </c:pt>
                <c:pt idx="18">
                  <c:v>1.29</c:v>
                </c:pt>
                <c:pt idx="19">
                  <c:v>1.5</c:v>
                </c:pt>
              </c:numCache>
            </c:numRef>
          </c:xVal>
          <c:yVal>
            <c:numRef>
              <c:f>combined_data!$J$2:$J$21</c:f>
              <c:numCache>
                <c:formatCode>0.00</c:formatCode>
                <c:ptCount val="20"/>
                <c:pt idx="0">
                  <c:v>232.93161223607001</c:v>
                </c:pt>
                <c:pt idx="1">
                  <c:v>318.624564102943</c:v>
                </c:pt>
                <c:pt idx="2">
                  <c:v>721.88629772687</c:v>
                </c:pt>
                <c:pt idx="3">
                  <c:v>444.47098940285201</c:v>
                </c:pt>
                <c:pt idx="4">
                  <c:v>484.342436445928</c:v>
                </c:pt>
                <c:pt idx="5">
                  <c:v>796.46070684361405</c:v>
                </c:pt>
                <c:pt idx="6">
                  <c:v>776.50657079949804</c:v>
                </c:pt>
                <c:pt idx="7">
                  <c:v>725.55441582851802</c:v>
                </c:pt>
                <c:pt idx="8">
                  <c:v>827.47883566792405</c:v>
                </c:pt>
                <c:pt idx="9">
                  <c:v>770.91649013363906</c:v>
                </c:pt>
                <c:pt idx="10">
                  <c:v>979.31227442664499</c:v>
                </c:pt>
                <c:pt idx="11">
                  <c:v>732.00723479733597</c:v>
                </c:pt>
                <c:pt idx="12">
                  <c:v>476.54188923738599</c:v>
                </c:pt>
                <c:pt idx="13">
                  <c:v>1415.8030903211002</c:v>
                </c:pt>
                <c:pt idx="14">
                  <c:v>351.83951672239198</c:v>
                </c:pt>
                <c:pt idx="15">
                  <c:v>498.28808296904396</c:v>
                </c:pt>
                <c:pt idx="16">
                  <c:v>340.10362100082</c:v>
                </c:pt>
                <c:pt idx="17">
                  <c:v>286.43742128421201</c:v>
                </c:pt>
                <c:pt idx="18">
                  <c:v>57.288439346493</c:v>
                </c:pt>
                <c:pt idx="19" formatCode="General">
                  <c:v>270</c:v>
                </c:pt>
              </c:numCache>
            </c:numRef>
          </c:yVal>
          <c:smooth val="0"/>
          <c:extLst>
            <c:ext xmlns:c16="http://schemas.microsoft.com/office/drawing/2014/chart" uri="{C3380CC4-5D6E-409C-BE32-E72D297353CC}">
              <c16:uniqueId val="{00000001-8236-42C3-8ED3-2A14B047FFAD}"/>
            </c:ext>
          </c:extLst>
        </c:ser>
        <c:ser>
          <c:idx val="2"/>
          <c:order val="2"/>
          <c:tx>
            <c:v>Pinacate edifices</c:v>
          </c:tx>
          <c:spPr>
            <a:ln w="25400" cap="rnd">
              <a:noFill/>
              <a:round/>
            </a:ln>
            <a:effectLst/>
          </c:spPr>
          <c:marker>
            <c:symbol val="circle"/>
            <c:size val="5"/>
            <c:spPr>
              <a:solidFill>
                <a:schemeClr val="accent3"/>
              </a:solidFill>
              <a:ln w="9525">
                <a:solidFill>
                  <a:schemeClr val="accent3"/>
                </a:solidFill>
              </a:ln>
              <a:effectLst/>
            </c:spPr>
          </c:marker>
          <c:xVal>
            <c:numRef>
              <c:f>combined_data!$Q$2:$Q$8</c:f>
              <c:numCache>
                <c:formatCode>General</c:formatCode>
                <c:ptCount val="7"/>
                <c:pt idx="0">
                  <c:v>0.41699999999999998</c:v>
                </c:pt>
                <c:pt idx="1">
                  <c:v>0.32700000000000001</c:v>
                </c:pt>
                <c:pt idx="2">
                  <c:v>0.15</c:v>
                </c:pt>
                <c:pt idx="3">
                  <c:v>0.38600000000000001</c:v>
                </c:pt>
                <c:pt idx="4">
                  <c:v>0.316</c:v>
                </c:pt>
                <c:pt idx="5">
                  <c:v>0.32</c:v>
                </c:pt>
                <c:pt idx="6">
                  <c:v>0.16200000000000001</c:v>
                </c:pt>
              </c:numCache>
            </c:numRef>
          </c:xVal>
          <c:yVal>
            <c:numRef>
              <c:f>combined_data!$U$2:$U$8</c:f>
              <c:numCache>
                <c:formatCode>General</c:formatCode>
                <c:ptCount val="7"/>
                <c:pt idx="0">
                  <c:v>147.5</c:v>
                </c:pt>
                <c:pt idx="1">
                  <c:v>65</c:v>
                </c:pt>
                <c:pt idx="2">
                  <c:v>11.5</c:v>
                </c:pt>
                <c:pt idx="3">
                  <c:v>141.5</c:v>
                </c:pt>
                <c:pt idx="4">
                  <c:v>55</c:v>
                </c:pt>
                <c:pt idx="5">
                  <c:v>61</c:v>
                </c:pt>
                <c:pt idx="6">
                  <c:v>52.5</c:v>
                </c:pt>
              </c:numCache>
            </c:numRef>
          </c:yVal>
          <c:smooth val="0"/>
          <c:extLst>
            <c:ext xmlns:c16="http://schemas.microsoft.com/office/drawing/2014/chart" uri="{C3380CC4-5D6E-409C-BE32-E72D297353CC}">
              <c16:uniqueId val="{00000002-8236-42C3-8ED3-2A14B047FFAD}"/>
            </c:ext>
          </c:extLst>
        </c:ser>
        <c:ser>
          <c:idx val="3"/>
          <c:order val="3"/>
          <c:tx>
            <c:v>Lunar (NV) edifices</c:v>
          </c:tx>
          <c:spPr>
            <a:ln w="25400" cap="rnd">
              <a:noFill/>
              <a:round/>
            </a:ln>
            <a:effectLst/>
          </c:spPr>
          <c:marker>
            <c:symbol val="circle"/>
            <c:size val="5"/>
            <c:spPr>
              <a:solidFill>
                <a:schemeClr val="accent4"/>
              </a:solidFill>
              <a:ln w="9525">
                <a:solidFill>
                  <a:schemeClr val="accent4"/>
                </a:solidFill>
              </a:ln>
              <a:effectLst/>
            </c:spPr>
          </c:marker>
          <c:xVal>
            <c:numRef>
              <c:f>combined_data!$X$2:$X$22</c:f>
              <c:numCache>
                <c:formatCode>General</c:formatCode>
                <c:ptCount val="21"/>
                <c:pt idx="0">
                  <c:v>0.28799999999999998</c:v>
                </c:pt>
                <c:pt idx="1">
                  <c:v>0.252</c:v>
                </c:pt>
                <c:pt idx="2">
                  <c:v>0.23499999999999999</c:v>
                </c:pt>
                <c:pt idx="3">
                  <c:v>0.36799999999999999</c:v>
                </c:pt>
                <c:pt idx="4">
                  <c:v>0.30399999999999999</c:v>
                </c:pt>
                <c:pt idx="5">
                  <c:v>0.17499999999999999</c:v>
                </c:pt>
                <c:pt idx="6">
                  <c:v>0.27700000000000002</c:v>
                </c:pt>
                <c:pt idx="7">
                  <c:v>0.23799999999999999</c:v>
                </c:pt>
                <c:pt idx="8">
                  <c:v>9.2999999999999999E-2</c:v>
                </c:pt>
                <c:pt idx="9">
                  <c:v>0.16500000000000001</c:v>
                </c:pt>
                <c:pt idx="10">
                  <c:v>0.23799999999999999</c:v>
                </c:pt>
                <c:pt idx="11">
                  <c:v>0.19500000000000001</c:v>
                </c:pt>
                <c:pt idx="12">
                  <c:v>0.38800000000000001</c:v>
                </c:pt>
                <c:pt idx="13">
                  <c:v>0.56399999999999995</c:v>
                </c:pt>
                <c:pt idx="14">
                  <c:v>0.27</c:v>
                </c:pt>
                <c:pt idx="15">
                  <c:v>0.46500000000000002</c:v>
                </c:pt>
                <c:pt idx="16">
                  <c:v>0.24</c:v>
                </c:pt>
                <c:pt idx="17">
                  <c:v>0.22900000000000001</c:v>
                </c:pt>
                <c:pt idx="18">
                  <c:v>0.156</c:v>
                </c:pt>
                <c:pt idx="19">
                  <c:v>0.34200000000000003</c:v>
                </c:pt>
                <c:pt idx="20">
                  <c:v>0.185</c:v>
                </c:pt>
              </c:numCache>
            </c:numRef>
          </c:xVal>
          <c:yVal>
            <c:numRef>
              <c:f>combined_data!$AB$2:$AB$22</c:f>
              <c:numCache>
                <c:formatCode>General</c:formatCode>
                <c:ptCount val="21"/>
                <c:pt idx="0">
                  <c:v>103</c:v>
                </c:pt>
                <c:pt idx="1">
                  <c:v>44.5</c:v>
                </c:pt>
                <c:pt idx="2">
                  <c:v>37</c:v>
                </c:pt>
                <c:pt idx="3">
                  <c:v>67</c:v>
                </c:pt>
                <c:pt idx="4">
                  <c:v>60</c:v>
                </c:pt>
                <c:pt idx="5">
                  <c:v>23</c:v>
                </c:pt>
                <c:pt idx="6">
                  <c:v>44.5</c:v>
                </c:pt>
                <c:pt idx="7">
                  <c:v>51.5</c:v>
                </c:pt>
                <c:pt idx="8">
                  <c:v>8</c:v>
                </c:pt>
                <c:pt idx="9">
                  <c:v>23</c:v>
                </c:pt>
                <c:pt idx="10">
                  <c:v>42</c:v>
                </c:pt>
                <c:pt idx="11">
                  <c:v>21.5</c:v>
                </c:pt>
                <c:pt idx="12">
                  <c:v>63.5</c:v>
                </c:pt>
                <c:pt idx="13">
                  <c:v>122</c:v>
                </c:pt>
                <c:pt idx="14">
                  <c:v>33.5</c:v>
                </c:pt>
                <c:pt idx="15">
                  <c:v>134.5</c:v>
                </c:pt>
                <c:pt idx="16">
                  <c:v>35</c:v>
                </c:pt>
                <c:pt idx="17">
                  <c:v>27.5</c:v>
                </c:pt>
                <c:pt idx="18">
                  <c:v>16</c:v>
                </c:pt>
                <c:pt idx="19">
                  <c:v>196.5</c:v>
                </c:pt>
                <c:pt idx="20">
                  <c:v>41</c:v>
                </c:pt>
              </c:numCache>
            </c:numRef>
          </c:yVal>
          <c:smooth val="0"/>
          <c:extLst>
            <c:ext xmlns:c16="http://schemas.microsoft.com/office/drawing/2014/chart" uri="{C3380CC4-5D6E-409C-BE32-E72D297353CC}">
              <c16:uniqueId val="{00000003-8236-42C3-8ED3-2A14B047FFAD}"/>
            </c:ext>
          </c:extLst>
        </c:ser>
        <c:dLbls>
          <c:showLegendKey val="0"/>
          <c:showVal val="0"/>
          <c:showCatName val="0"/>
          <c:showSerName val="0"/>
          <c:showPercent val="0"/>
          <c:showBubbleSize val="0"/>
        </c:dLbls>
        <c:axId val="80106992"/>
        <c:axId val="80111472"/>
      </c:scatterChart>
      <c:valAx>
        <c:axId val="80106992"/>
        <c:scaling>
          <c:orientation val="minMax"/>
          <c:max val="5.5"/>
          <c:min val="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Basal radius (km)</a:t>
                </a:r>
              </a:p>
            </c:rich>
          </c:tx>
          <c:layout>
            <c:manualLayout>
              <c:xMode val="edge"/>
              <c:yMode val="edge"/>
              <c:x val="0.45606241854070184"/>
              <c:y val="0.939005042048874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11472"/>
        <c:crosses val="autoZero"/>
        <c:crossBetween val="midCat"/>
      </c:valAx>
      <c:valAx>
        <c:axId val="80111472"/>
        <c:scaling>
          <c:orientation val="minMax"/>
          <c:max val="15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Edifice Height</a:t>
                </a:r>
                <a:r>
                  <a:rPr lang="en-US" sz="1400" baseline="0"/>
                  <a:t> (m)</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06992"/>
        <c:crosses val="autoZero"/>
        <c:crossBetween val="midCat"/>
      </c:valAx>
      <c:spPr>
        <a:noFill/>
        <a:ln>
          <a:noFill/>
        </a:ln>
        <a:effectLst/>
      </c:spPr>
    </c:plotArea>
    <c:legend>
      <c:legendPos val="r"/>
      <c:layout>
        <c:manualLayout>
          <c:xMode val="edge"/>
          <c:yMode val="edge"/>
          <c:x val="0.7796035709057787"/>
          <c:y val="9.6127537392832224E-2"/>
          <c:w val="0.16139912080698179"/>
          <c:h val="0.594215144045538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Visualizing our</a:t>
            </a:r>
            <a:r>
              <a:rPr lang="en-US" sz="1800" baseline="0" dirty="0"/>
              <a:t> data- </a:t>
            </a:r>
            <a:r>
              <a:rPr lang="en-US" sz="1800" dirty="0"/>
              <a:t>Edifice</a:t>
            </a:r>
            <a:r>
              <a:rPr lang="en-US" sz="1800" baseline="0" dirty="0"/>
              <a:t> volume vs. basal area graph</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640268880169389"/>
          <c:y val="0.15467410323709541"/>
          <c:w val="0.65499854057289375"/>
          <c:h val="0.82321799358413528"/>
        </c:manualLayout>
      </c:layout>
      <c:scatterChart>
        <c:scatterStyle val="lineMarker"/>
        <c:varyColors val="0"/>
        <c:ser>
          <c:idx val="0"/>
          <c:order val="0"/>
          <c:tx>
            <c:v>Cima</c:v>
          </c:tx>
          <c:spPr>
            <a:ln w="25400" cap="rnd">
              <a:noFill/>
              <a:round/>
            </a:ln>
            <a:effectLst/>
          </c:spPr>
          <c:marker>
            <c:symbol val="circle"/>
            <c:size val="5"/>
            <c:spPr>
              <a:solidFill>
                <a:schemeClr val="accent1"/>
              </a:solidFill>
              <a:ln w="9525">
                <a:solidFill>
                  <a:schemeClr val="accent1"/>
                </a:solidFill>
              </a:ln>
              <a:effectLst/>
            </c:spPr>
          </c:marker>
          <c:xVal>
            <c:numRef>
              <c:f>combined_data!$D$2:$D$35</c:f>
              <c:numCache>
                <c:formatCode>General</c:formatCode>
                <c:ptCount val="34"/>
                <c:pt idx="0">
                  <c:v>0.41</c:v>
                </c:pt>
                <c:pt idx="1">
                  <c:v>0.18</c:v>
                </c:pt>
                <c:pt idx="2">
                  <c:v>0.28000000000000003</c:v>
                </c:pt>
                <c:pt idx="3">
                  <c:v>0.55000000000000004</c:v>
                </c:pt>
                <c:pt idx="4">
                  <c:v>0.18</c:v>
                </c:pt>
                <c:pt idx="5">
                  <c:v>0.04</c:v>
                </c:pt>
                <c:pt idx="6">
                  <c:v>0.41</c:v>
                </c:pt>
                <c:pt idx="7">
                  <c:v>0.28000000000000003</c:v>
                </c:pt>
                <c:pt idx="8">
                  <c:v>0.85</c:v>
                </c:pt>
                <c:pt idx="9">
                  <c:v>0.47</c:v>
                </c:pt>
                <c:pt idx="10">
                  <c:v>0.24</c:v>
                </c:pt>
                <c:pt idx="11">
                  <c:v>0.37</c:v>
                </c:pt>
                <c:pt idx="12">
                  <c:v>0.2</c:v>
                </c:pt>
                <c:pt idx="13">
                  <c:v>0.35</c:v>
                </c:pt>
                <c:pt idx="14">
                  <c:v>0.13</c:v>
                </c:pt>
                <c:pt idx="15">
                  <c:v>0.23</c:v>
                </c:pt>
                <c:pt idx="16">
                  <c:v>0.24</c:v>
                </c:pt>
                <c:pt idx="17">
                  <c:v>0.31</c:v>
                </c:pt>
                <c:pt idx="18">
                  <c:v>0.28000000000000003</c:v>
                </c:pt>
                <c:pt idx="19">
                  <c:v>0.24</c:v>
                </c:pt>
                <c:pt idx="20">
                  <c:v>0.73</c:v>
                </c:pt>
                <c:pt idx="21">
                  <c:v>0.23</c:v>
                </c:pt>
                <c:pt idx="22">
                  <c:v>0.19</c:v>
                </c:pt>
                <c:pt idx="23">
                  <c:v>0.36</c:v>
                </c:pt>
                <c:pt idx="24">
                  <c:v>0.44</c:v>
                </c:pt>
                <c:pt idx="25">
                  <c:v>1.08</c:v>
                </c:pt>
                <c:pt idx="26">
                  <c:v>0.16</c:v>
                </c:pt>
                <c:pt idx="27">
                  <c:v>0.04</c:v>
                </c:pt>
                <c:pt idx="28">
                  <c:v>0.16</c:v>
                </c:pt>
                <c:pt idx="29">
                  <c:v>0.04</c:v>
                </c:pt>
                <c:pt idx="30">
                  <c:v>0.03</c:v>
                </c:pt>
                <c:pt idx="31">
                  <c:v>0.11</c:v>
                </c:pt>
                <c:pt idx="32">
                  <c:v>0.39</c:v>
                </c:pt>
                <c:pt idx="33">
                  <c:v>0.61</c:v>
                </c:pt>
              </c:numCache>
            </c:numRef>
          </c:xVal>
          <c:yVal>
            <c:numRef>
              <c:f>combined_data!$E$2:$E$35</c:f>
              <c:numCache>
                <c:formatCode>0.0000</c:formatCode>
                <c:ptCount val="34"/>
                <c:pt idx="0">
                  <c:v>2.2730480854374999E-2</c:v>
                </c:pt>
                <c:pt idx="1">
                  <c:v>4.1777497800000001E-3</c:v>
                </c:pt>
                <c:pt idx="2">
                  <c:v>1.3685988580999999E-2</c:v>
                </c:pt>
                <c:pt idx="3">
                  <c:v>2.4765029964375001E-2</c:v>
                </c:pt>
                <c:pt idx="4">
                  <c:v>4.5144120879999994E-3</c:v>
                </c:pt>
                <c:pt idx="5">
                  <c:v>5.6273377937499992E-4</c:v>
                </c:pt>
                <c:pt idx="6">
                  <c:v>1.0641878230625E-2</c:v>
                </c:pt>
                <c:pt idx="7">
                  <c:v>1.2640442189625E-2</c:v>
                </c:pt>
                <c:pt idx="8">
                  <c:v>6.2344039732624999E-2</c:v>
                </c:pt>
                <c:pt idx="9">
                  <c:v>1.7427309276999998E-2</c:v>
                </c:pt>
                <c:pt idx="10">
                  <c:v>8.1422775039999996E-3</c:v>
                </c:pt>
                <c:pt idx="11">
                  <c:v>1.0239528005000002E-2</c:v>
                </c:pt>
                <c:pt idx="12">
                  <c:v>6.0441667903749999E-3</c:v>
                </c:pt>
                <c:pt idx="13">
                  <c:v>9.4910090893750004E-3</c:v>
                </c:pt>
                <c:pt idx="14">
                  <c:v>8.3912282499999994E-4</c:v>
                </c:pt>
                <c:pt idx="15">
                  <c:v>7.910662902375E-3</c:v>
                </c:pt>
                <c:pt idx="16">
                  <c:v>8.3053391998750004E-3</c:v>
                </c:pt>
                <c:pt idx="17">
                  <c:v>1.2505149783E-2</c:v>
                </c:pt>
                <c:pt idx="18">
                  <c:v>3.9050555850000009E-3</c:v>
                </c:pt>
                <c:pt idx="19">
                  <c:v>7.3124214399999995E-3</c:v>
                </c:pt>
                <c:pt idx="20">
                  <c:v>3.241800576E-2</c:v>
                </c:pt>
                <c:pt idx="21">
                  <c:v>7.7638860479999983E-3</c:v>
                </c:pt>
                <c:pt idx="22">
                  <c:v>5.6226122E-3</c:v>
                </c:pt>
                <c:pt idx="23">
                  <c:v>1.7584940884999997E-2</c:v>
                </c:pt>
                <c:pt idx="24">
                  <c:v>2.1947068586875E-2</c:v>
                </c:pt>
                <c:pt idx="25">
                  <c:v>2.6685745955E-2</c:v>
                </c:pt>
                <c:pt idx="26">
                  <c:v>1.8716611356250001E-3</c:v>
                </c:pt>
                <c:pt idx="27">
                  <c:v>2.1512610937499997E-4</c:v>
                </c:pt>
                <c:pt idx="28">
                  <c:v>2.9155977323750003E-3</c:v>
                </c:pt>
                <c:pt idx="29">
                  <c:v>2.0863219812499999E-4</c:v>
                </c:pt>
                <c:pt idx="30">
                  <c:v>5.8794077500000006E-4</c:v>
                </c:pt>
                <c:pt idx="31">
                  <c:v>2.7064219968750002E-3</c:v>
                </c:pt>
                <c:pt idx="32">
                  <c:v>2.1018337061875E-2</c:v>
                </c:pt>
                <c:pt idx="33">
                  <c:v>8.7692469879999992E-3</c:v>
                </c:pt>
              </c:numCache>
            </c:numRef>
          </c:yVal>
          <c:smooth val="0"/>
          <c:extLst>
            <c:ext xmlns:c16="http://schemas.microsoft.com/office/drawing/2014/chart" uri="{C3380CC4-5D6E-409C-BE32-E72D297353CC}">
              <c16:uniqueId val="{00000000-F270-4077-929E-6F632F7A3AE5}"/>
            </c:ext>
          </c:extLst>
        </c:ser>
        <c:ser>
          <c:idx val="1"/>
          <c:order val="1"/>
          <c:tx>
            <c:v>Venus</c:v>
          </c:tx>
          <c:spPr>
            <a:ln w="25400" cap="rnd">
              <a:noFill/>
              <a:round/>
            </a:ln>
            <a:effectLst/>
          </c:spPr>
          <c:marker>
            <c:symbol val="circle"/>
            <c:size val="5"/>
            <c:spPr>
              <a:solidFill>
                <a:schemeClr val="accent2"/>
              </a:solidFill>
              <a:ln w="9525">
                <a:solidFill>
                  <a:schemeClr val="accent2"/>
                </a:solidFill>
              </a:ln>
              <a:effectLst/>
            </c:spPr>
          </c:marker>
          <c:xVal>
            <c:numRef>
              <c:f>combined_data!$N$2:$N$21</c:f>
              <c:numCache>
                <c:formatCode>0.00</c:formatCode>
                <c:ptCount val="20"/>
                <c:pt idx="0">
                  <c:v>11.098015999999999</c:v>
                </c:pt>
                <c:pt idx="1">
                  <c:v>13.715833999999997</c:v>
                </c:pt>
                <c:pt idx="2">
                  <c:v>28.638056000000002</c:v>
                </c:pt>
                <c:pt idx="3">
                  <c:v>12.310055999999999</c:v>
                </c:pt>
                <c:pt idx="4">
                  <c:v>7.5438500000000008</c:v>
                </c:pt>
                <c:pt idx="5">
                  <c:v>91.223593999999991</c:v>
                </c:pt>
                <c:pt idx="6">
                  <c:v>20.739385999999996</c:v>
                </c:pt>
                <c:pt idx="7">
                  <c:v>5.5543460000000007</c:v>
                </c:pt>
                <c:pt idx="8">
                  <c:v>5.3066000000000004</c:v>
                </c:pt>
                <c:pt idx="9">
                  <c:v>5.0645060000000006</c:v>
                </c:pt>
                <c:pt idx="10">
                  <c:v>8.2406160000000011</c:v>
                </c:pt>
                <c:pt idx="11">
                  <c:v>4.6735759999999997</c:v>
                </c:pt>
                <c:pt idx="12">
                  <c:v>3.5281040000000008</c:v>
                </c:pt>
                <c:pt idx="13">
                  <c:v>23.402106</c:v>
                </c:pt>
                <c:pt idx="14">
                  <c:v>5.5543460000000007</c:v>
                </c:pt>
                <c:pt idx="15">
                  <c:v>6.8778559999999995</c:v>
                </c:pt>
                <c:pt idx="16">
                  <c:v>5.7226500000000007</c:v>
                </c:pt>
                <c:pt idx="17">
                  <c:v>12.434714000000001</c:v>
                </c:pt>
                <c:pt idx="18">
                  <c:v>5.2252740000000006</c:v>
                </c:pt>
                <c:pt idx="19">
                  <c:v>7.0650000000000004</c:v>
                </c:pt>
              </c:numCache>
            </c:numRef>
          </c:xVal>
          <c:yVal>
            <c:numRef>
              <c:f>combined_data!$K$2:$K$21</c:f>
              <c:numCache>
                <c:formatCode>0.00</c:formatCode>
                <c:ptCount val="20"/>
                <c:pt idx="0">
                  <c:v>2.5900419922502214</c:v>
                </c:pt>
                <c:pt idx="1">
                  <c:v>4.3843356888938114</c:v>
                </c:pt>
                <c:pt idx="2">
                  <c:v>20.856999420628984</c:v>
                </c:pt>
                <c:pt idx="3">
                  <c:v>5.513900941242019</c:v>
                </c:pt>
                <c:pt idx="4">
                  <c:v>3.7109030643530998</c:v>
                </c:pt>
                <c:pt idx="5">
                  <c:v>72.873968129432328</c:v>
                </c:pt>
                <c:pt idx="6">
                  <c:v>16.338882859859272</c:v>
                </c:pt>
                <c:pt idx="7">
                  <c:v>4.2271748398925659</c:v>
                </c:pt>
                <c:pt idx="8">
                  <c:v>4.6846300946488411</c:v>
                </c:pt>
                <c:pt idx="9">
                  <c:v>4.1414447157466876</c:v>
                </c:pt>
                <c:pt idx="10">
                  <c:v>8.5562040150589862</c:v>
                </c:pt>
                <c:pt idx="11">
                  <c:v>3.6240512045137208</c:v>
                </c:pt>
                <c:pt idx="12">
                  <c:v>1.7368169624913135</c:v>
                </c:pt>
                <c:pt idx="13">
                  <c:v>34.595931250435299</c:v>
                </c:pt>
                <c:pt idx="14">
                  <c:v>1.975772720700717</c:v>
                </c:pt>
                <c:pt idx="15">
                  <c:v>3.4896765777666645</c:v>
                </c:pt>
                <c:pt idx="16">
                  <c:v>1.9656291011543972</c:v>
                </c:pt>
                <c:pt idx="17">
                  <c:v>3.5717898766335208</c:v>
                </c:pt>
                <c:pt idx="18">
                  <c:v>0.29925545899788086</c:v>
                </c:pt>
                <c:pt idx="19">
                  <c:v>1.9166292090000003</c:v>
                </c:pt>
              </c:numCache>
            </c:numRef>
          </c:yVal>
          <c:smooth val="0"/>
          <c:extLst>
            <c:ext xmlns:c16="http://schemas.microsoft.com/office/drawing/2014/chart" uri="{C3380CC4-5D6E-409C-BE32-E72D297353CC}">
              <c16:uniqueId val="{00000001-F270-4077-929E-6F632F7A3AE5}"/>
            </c:ext>
          </c:extLst>
        </c:ser>
        <c:ser>
          <c:idx val="2"/>
          <c:order val="2"/>
          <c:tx>
            <c:v>Pinacate</c:v>
          </c:tx>
          <c:spPr>
            <a:ln w="25400" cap="rnd">
              <a:noFill/>
              <a:round/>
            </a:ln>
            <a:effectLst/>
          </c:spPr>
          <c:marker>
            <c:symbol val="circle"/>
            <c:size val="5"/>
            <c:spPr>
              <a:solidFill>
                <a:schemeClr val="accent3"/>
              </a:solidFill>
              <a:ln w="9525">
                <a:solidFill>
                  <a:schemeClr val="accent3"/>
                </a:solidFill>
              </a:ln>
              <a:effectLst/>
            </c:spPr>
          </c:marker>
          <c:xVal>
            <c:numRef>
              <c:f>combined_data!$R$2:$R$8</c:f>
              <c:numCache>
                <c:formatCode>General</c:formatCode>
                <c:ptCount val="7"/>
                <c:pt idx="0">
                  <c:v>0.55000000000000004</c:v>
                </c:pt>
                <c:pt idx="1">
                  <c:v>0.34</c:v>
                </c:pt>
                <c:pt idx="2">
                  <c:v>7.0000000000000007E-2</c:v>
                </c:pt>
                <c:pt idx="3">
                  <c:v>0.47</c:v>
                </c:pt>
                <c:pt idx="4">
                  <c:v>0.31</c:v>
                </c:pt>
                <c:pt idx="5">
                  <c:v>0.32</c:v>
                </c:pt>
                <c:pt idx="6">
                  <c:v>0.08</c:v>
                </c:pt>
              </c:numCache>
            </c:numRef>
          </c:xVal>
          <c:yVal>
            <c:numRef>
              <c:f>combined_data!$S$2:$S$8</c:f>
              <c:numCache>
                <c:formatCode>0.0000</c:formatCode>
                <c:ptCount val="7"/>
                <c:pt idx="0">
                  <c:v>3.8325949646874996E-2</c:v>
                </c:pt>
                <c:pt idx="1">
                  <c:v>1.2011298272999999E-2</c:v>
                </c:pt>
                <c:pt idx="2">
                  <c:v>4.8182786312500001E-4</c:v>
                </c:pt>
                <c:pt idx="3">
                  <c:v>3.1712807708124999E-2</c:v>
                </c:pt>
                <c:pt idx="4">
                  <c:v>8.1689352449999999E-3</c:v>
                </c:pt>
                <c:pt idx="5">
                  <c:v>9.2026808410000001E-3</c:v>
                </c:pt>
                <c:pt idx="6">
                  <c:v>2.2053921031249999E-3</c:v>
                </c:pt>
              </c:numCache>
            </c:numRef>
          </c:yVal>
          <c:smooth val="0"/>
          <c:extLst>
            <c:ext xmlns:c16="http://schemas.microsoft.com/office/drawing/2014/chart" uri="{C3380CC4-5D6E-409C-BE32-E72D297353CC}">
              <c16:uniqueId val="{00000002-F270-4077-929E-6F632F7A3AE5}"/>
            </c:ext>
          </c:extLst>
        </c:ser>
        <c:ser>
          <c:idx val="3"/>
          <c:order val="3"/>
          <c:tx>
            <c:v>Lunar (NV)</c:v>
          </c:tx>
          <c:spPr>
            <a:ln w="25400" cap="rnd">
              <a:noFill/>
              <a:round/>
            </a:ln>
            <a:effectLst/>
          </c:spPr>
          <c:marker>
            <c:symbol val="circle"/>
            <c:size val="5"/>
            <c:spPr>
              <a:solidFill>
                <a:schemeClr val="accent4"/>
              </a:solidFill>
              <a:ln w="9525">
                <a:solidFill>
                  <a:schemeClr val="accent4"/>
                </a:solidFill>
              </a:ln>
              <a:effectLst/>
            </c:spPr>
          </c:marker>
          <c:xVal>
            <c:numRef>
              <c:f>combined_data!$Y$2:$Y$22</c:f>
              <c:numCache>
                <c:formatCode>General</c:formatCode>
                <c:ptCount val="21"/>
                <c:pt idx="0">
                  <c:v>0.26</c:v>
                </c:pt>
                <c:pt idx="1">
                  <c:v>0.2</c:v>
                </c:pt>
                <c:pt idx="2">
                  <c:v>0.17</c:v>
                </c:pt>
                <c:pt idx="3">
                  <c:v>0.42</c:v>
                </c:pt>
                <c:pt idx="4">
                  <c:v>0.28999999999999998</c:v>
                </c:pt>
                <c:pt idx="5">
                  <c:v>0.1</c:v>
                </c:pt>
                <c:pt idx="6">
                  <c:v>0.24</c:v>
                </c:pt>
                <c:pt idx="7">
                  <c:v>0.18</c:v>
                </c:pt>
                <c:pt idx="8">
                  <c:v>0.03</c:v>
                </c:pt>
                <c:pt idx="9">
                  <c:v>0.09</c:v>
                </c:pt>
                <c:pt idx="10">
                  <c:v>0.18</c:v>
                </c:pt>
                <c:pt idx="11">
                  <c:v>0.12</c:v>
                </c:pt>
                <c:pt idx="12">
                  <c:v>0.47</c:v>
                </c:pt>
                <c:pt idx="13">
                  <c:v>1</c:v>
                </c:pt>
                <c:pt idx="14">
                  <c:v>0.23</c:v>
                </c:pt>
                <c:pt idx="15">
                  <c:v>0.68</c:v>
                </c:pt>
                <c:pt idx="16">
                  <c:v>0.18</c:v>
                </c:pt>
                <c:pt idx="17">
                  <c:v>0.16</c:v>
                </c:pt>
                <c:pt idx="18">
                  <c:v>0.08</c:v>
                </c:pt>
                <c:pt idx="19">
                  <c:v>0.67</c:v>
                </c:pt>
                <c:pt idx="20">
                  <c:v>0.11</c:v>
                </c:pt>
              </c:numCache>
            </c:numRef>
          </c:xVal>
          <c:yVal>
            <c:numRef>
              <c:f>combined_data!$Z$2:$Z$22</c:f>
              <c:numCache>
                <c:formatCode>General</c:formatCode>
                <c:ptCount val="21"/>
                <c:pt idx="0">
                  <c:v>3.8299030660000001E-3</c:v>
                </c:pt>
                <c:pt idx="1">
                  <c:v>1.660748698125E-3</c:v>
                </c:pt>
                <c:pt idx="2">
                  <c:v>1.3330226653800001E-3</c:v>
                </c:pt>
                <c:pt idx="3">
                  <c:v>5.528271192039998E-3</c:v>
                </c:pt>
                <c:pt idx="4">
                  <c:v>1.5710861442000004E-3</c:v>
                </c:pt>
                <c:pt idx="5">
                  <c:v>1.8792091443999999E-4</c:v>
                </c:pt>
                <c:pt idx="6">
                  <c:v>1.9613542725349996E-3</c:v>
                </c:pt>
                <c:pt idx="7">
                  <c:v>7.5443844737500007E-4</c:v>
                </c:pt>
                <c:pt idx="8">
                  <c:v>3.6826905520000003E-5</c:v>
                </c:pt>
                <c:pt idx="9">
                  <c:v>3.7295899499999998E-4</c:v>
                </c:pt>
                <c:pt idx="10">
                  <c:v>1.2094514119999997E-3</c:v>
                </c:pt>
                <c:pt idx="11">
                  <c:v>7.1218515252499984E-4</c:v>
                </c:pt>
                <c:pt idx="12">
                  <c:v>6.2588114096249993E-3</c:v>
                </c:pt>
                <c:pt idx="13">
                  <c:v>1.4786876562079996E-2</c:v>
                </c:pt>
                <c:pt idx="14">
                  <c:v>1.3396988264549998E-3</c:v>
                </c:pt>
                <c:pt idx="15">
                  <c:v>7.909312721625001E-3</c:v>
                </c:pt>
                <c:pt idx="16">
                  <c:v>1.5092743446799999E-3</c:v>
                </c:pt>
                <c:pt idx="17">
                  <c:v>1.0708630703750003E-3</c:v>
                </c:pt>
                <c:pt idx="18">
                  <c:v>2.6447157504E-4</c:v>
                </c:pt>
                <c:pt idx="19">
                  <c:v>5.216533328125E-3</c:v>
                </c:pt>
                <c:pt idx="20">
                  <c:v>2.6737986100000002E-4</c:v>
                </c:pt>
              </c:numCache>
            </c:numRef>
          </c:yVal>
          <c:smooth val="0"/>
          <c:extLst>
            <c:ext xmlns:c16="http://schemas.microsoft.com/office/drawing/2014/chart" uri="{C3380CC4-5D6E-409C-BE32-E72D297353CC}">
              <c16:uniqueId val="{00000003-F270-4077-929E-6F632F7A3AE5}"/>
            </c:ext>
          </c:extLst>
        </c:ser>
        <c:dLbls>
          <c:showLegendKey val="0"/>
          <c:showVal val="0"/>
          <c:showCatName val="0"/>
          <c:showSerName val="0"/>
          <c:showPercent val="0"/>
          <c:showBubbleSize val="0"/>
        </c:dLbls>
        <c:axId val="281227664"/>
        <c:axId val="281221504"/>
      </c:scatterChart>
      <c:valAx>
        <c:axId val="281227664"/>
        <c:scaling>
          <c:logBase val="10"/>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Basal area (km^2)</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221504"/>
        <c:crossesAt val="1.0000000000000003E-4"/>
        <c:crossBetween val="midCat"/>
      </c:valAx>
      <c:valAx>
        <c:axId val="28122150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Volume</a:t>
                </a:r>
                <a:r>
                  <a:rPr lang="en-US" sz="1800" baseline="0"/>
                  <a:t> (km^3)</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227664"/>
        <c:crossesAt val="1.0000000000000002E-2"/>
        <c:crossBetween val="midCat"/>
      </c:valAx>
      <c:spPr>
        <a:solidFill>
          <a:schemeClr val="tx1">
            <a:alpha val="0"/>
          </a:schemeClr>
        </a:solidFill>
        <a:ln>
          <a:noFill/>
        </a:ln>
        <a:effectLst/>
      </c:spPr>
    </c:plotArea>
    <c:legend>
      <c:legendPos val="r"/>
      <c:layout>
        <c:manualLayout>
          <c:xMode val="edge"/>
          <c:yMode val="edge"/>
          <c:x val="0.85790549627137969"/>
          <c:y val="0.3944750656167979"/>
          <c:w val="0.13376116948394243"/>
          <c:h val="0.249272090988626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tx1">
        <a:alpha val="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Visualizing our data- Edifice</a:t>
            </a:r>
            <a:r>
              <a:rPr lang="en-US" sz="1800" baseline="0" dirty="0"/>
              <a:t> slope vs. height graph</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58391739494102E-2"/>
          <c:y val="8.4303685715665808E-2"/>
          <c:w val="0.72094257448588162"/>
          <c:h val="0.82609475404729527"/>
        </c:manualLayout>
      </c:layout>
      <c:scatterChart>
        <c:scatterStyle val="lineMarker"/>
        <c:varyColors val="0"/>
        <c:ser>
          <c:idx val="0"/>
          <c:order val="0"/>
          <c:tx>
            <c:v>Cima</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combined_data!$C$2:$C$35</c:f>
              <c:numCache>
                <c:formatCode>General</c:formatCode>
                <c:ptCount val="34"/>
                <c:pt idx="0">
                  <c:v>119.5</c:v>
                </c:pt>
                <c:pt idx="1">
                  <c:v>50</c:v>
                </c:pt>
                <c:pt idx="2">
                  <c:v>98</c:v>
                </c:pt>
                <c:pt idx="3">
                  <c:v>95.5</c:v>
                </c:pt>
                <c:pt idx="4">
                  <c:v>50</c:v>
                </c:pt>
                <c:pt idx="5">
                  <c:v>37.5</c:v>
                </c:pt>
                <c:pt idx="6">
                  <c:v>59.5</c:v>
                </c:pt>
                <c:pt idx="7">
                  <c:v>90.5</c:v>
                </c:pt>
                <c:pt idx="8">
                  <c:v>162.5</c:v>
                </c:pt>
                <c:pt idx="9">
                  <c:v>87</c:v>
                </c:pt>
                <c:pt idx="10">
                  <c:v>88</c:v>
                </c:pt>
                <c:pt idx="11">
                  <c:v>72</c:v>
                </c:pt>
                <c:pt idx="12">
                  <c:v>62.5</c:v>
                </c:pt>
                <c:pt idx="13">
                  <c:v>64.5</c:v>
                </c:pt>
                <c:pt idx="14">
                  <c:v>16</c:v>
                </c:pt>
                <c:pt idx="15">
                  <c:v>84.5</c:v>
                </c:pt>
                <c:pt idx="16">
                  <c:v>93.5</c:v>
                </c:pt>
                <c:pt idx="17">
                  <c:v>99</c:v>
                </c:pt>
                <c:pt idx="18">
                  <c:v>37</c:v>
                </c:pt>
                <c:pt idx="19">
                  <c:v>65</c:v>
                </c:pt>
                <c:pt idx="20">
                  <c:v>96</c:v>
                </c:pt>
                <c:pt idx="21">
                  <c:v>86</c:v>
                </c:pt>
                <c:pt idx="22">
                  <c:v>70</c:v>
                </c:pt>
                <c:pt idx="23">
                  <c:v>116</c:v>
                </c:pt>
                <c:pt idx="24">
                  <c:v>137.5</c:v>
                </c:pt>
                <c:pt idx="25">
                  <c:v>69</c:v>
                </c:pt>
                <c:pt idx="26">
                  <c:v>25.5</c:v>
                </c:pt>
                <c:pt idx="27">
                  <c:v>17.5</c:v>
                </c:pt>
                <c:pt idx="28">
                  <c:v>46.5</c:v>
                </c:pt>
                <c:pt idx="29">
                  <c:v>12.5</c:v>
                </c:pt>
                <c:pt idx="30">
                  <c:v>36</c:v>
                </c:pt>
                <c:pt idx="31">
                  <c:v>55.5</c:v>
                </c:pt>
                <c:pt idx="32">
                  <c:v>120.5</c:v>
                </c:pt>
                <c:pt idx="33">
                  <c:v>46</c:v>
                </c:pt>
              </c:numCache>
            </c:numRef>
          </c:xVal>
          <c:yVal>
            <c:numRef>
              <c:f>combined_data!$F$2:$F$35</c:f>
              <c:numCache>
                <c:formatCode>0.00</c:formatCode>
                <c:ptCount val="34"/>
                <c:pt idx="0">
                  <c:v>18.31583094981513</c:v>
                </c:pt>
                <c:pt idx="1">
                  <c:v>11.864390451281128</c:v>
                </c:pt>
                <c:pt idx="2">
                  <c:v>17.978418408822964</c:v>
                </c:pt>
                <c:pt idx="3">
                  <c:v>12.869418626716696</c:v>
                </c:pt>
                <c:pt idx="4">
                  <c:v>11.913023668400745</c:v>
                </c:pt>
                <c:pt idx="5">
                  <c:v>18.666914274220215</c:v>
                </c:pt>
                <c:pt idx="6">
                  <c:v>9.3086802625156384</c:v>
                </c:pt>
                <c:pt idx="7">
                  <c:v>16.786812222533392</c:v>
                </c:pt>
                <c:pt idx="8">
                  <c:v>17.354024636261322</c:v>
                </c:pt>
                <c:pt idx="9">
                  <c:v>12.701574064550142</c:v>
                </c:pt>
                <c:pt idx="10">
                  <c:v>17.62450762871012</c:v>
                </c:pt>
                <c:pt idx="11">
                  <c:v>11.922525793634161</c:v>
                </c:pt>
                <c:pt idx="12">
                  <c:v>13.823742710197951</c:v>
                </c:pt>
                <c:pt idx="13">
                  <c:v>10.962087262325289</c:v>
                </c:pt>
                <c:pt idx="14">
                  <c:v>4.5066068837683222</c:v>
                </c:pt>
                <c:pt idx="15">
                  <c:v>17.499985334025869</c:v>
                </c:pt>
                <c:pt idx="16">
                  <c:v>18.527311633049429</c:v>
                </c:pt>
                <c:pt idx="17">
                  <c:v>17.343732597659411</c:v>
                </c:pt>
                <c:pt idx="18">
                  <c:v>7.0776840345860066</c:v>
                </c:pt>
                <c:pt idx="19">
                  <c:v>13.345371773661729</c:v>
                </c:pt>
                <c:pt idx="20">
                  <c:v>11.218842281268826</c:v>
                </c:pt>
                <c:pt idx="21">
                  <c:v>17.485381966486187</c:v>
                </c:pt>
                <c:pt idx="22">
                  <c:v>15.762147763972555</c:v>
                </c:pt>
                <c:pt idx="23">
                  <c:v>18.83843355798076</c:v>
                </c:pt>
                <c:pt idx="24">
                  <c:v>20.335710517029803</c:v>
                </c:pt>
                <c:pt idx="25">
                  <c:v>6.7268840490013222</c:v>
                </c:pt>
                <c:pt idx="26">
                  <c:v>6.4375624840700159</c:v>
                </c:pt>
                <c:pt idx="27">
                  <c:v>9.3746470208912935</c:v>
                </c:pt>
                <c:pt idx="28">
                  <c:v>11.626480521293221</c:v>
                </c:pt>
                <c:pt idx="29">
                  <c:v>6.5420381462118815</c:v>
                </c:pt>
                <c:pt idx="30">
                  <c:v>18.924644416051233</c:v>
                </c:pt>
                <c:pt idx="31">
                  <c:v>16.699244233993621</c:v>
                </c:pt>
                <c:pt idx="32">
                  <c:v>18.798342128934376</c:v>
                </c:pt>
                <c:pt idx="33">
                  <c:v>5.9818290215447263</c:v>
                </c:pt>
              </c:numCache>
            </c:numRef>
          </c:yVal>
          <c:smooth val="0"/>
          <c:extLst>
            <c:ext xmlns:c16="http://schemas.microsoft.com/office/drawing/2014/chart" uri="{C3380CC4-5D6E-409C-BE32-E72D297353CC}">
              <c16:uniqueId val="{00000001-3AC3-41DC-89D3-56B4C5C43192}"/>
            </c:ext>
          </c:extLst>
        </c:ser>
        <c:ser>
          <c:idx val="1"/>
          <c:order val="1"/>
          <c:tx>
            <c:v>Venus</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combined_data!$J$2:$J$21</c:f>
              <c:numCache>
                <c:formatCode>0.00</c:formatCode>
                <c:ptCount val="20"/>
                <c:pt idx="0">
                  <c:v>232.93161223607001</c:v>
                </c:pt>
                <c:pt idx="1">
                  <c:v>318.624564102943</c:v>
                </c:pt>
                <c:pt idx="2">
                  <c:v>721.88629772687</c:v>
                </c:pt>
                <c:pt idx="3">
                  <c:v>444.47098940285201</c:v>
                </c:pt>
                <c:pt idx="4">
                  <c:v>484.342436445928</c:v>
                </c:pt>
                <c:pt idx="5">
                  <c:v>796.46070684361405</c:v>
                </c:pt>
                <c:pt idx="6">
                  <c:v>776.50657079949804</c:v>
                </c:pt>
                <c:pt idx="7">
                  <c:v>725.55441582851802</c:v>
                </c:pt>
                <c:pt idx="8">
                  <c:v>827.47883566792405</c:v>
                </c:pt>
                <c:pt idx="9">
                  <c:v>770.91649013363906</c:v>
                </c:pt>
                <c:pt idx="10">
                  <c:v>979.31227442664499</c:v>
                </c:pt>
                <c:pt idx="11">
                  <c:v>732.00723479733597</c:v>
                </c:pt>
                <c:pt idx="12">
                  <c:v>476.54188923738599</c:v>
                </c:pt>
                <c:pt idx="13">
                  <c:v>1415.8030903211002</c:v>
                </c:pt>
                <c:pt idx="14">
                  <c:v>351.83951672239198</c:v>
                </c:pt>
                <c:pt idx="15">
                  <c:v>498.28808296904396</c:v>
                </c:pt>
                <c:pt idx="16">
                  <c:v>340.10362100082</c:v>
                </c:pt>
                <c:pt idx="17">
                  <c:v>286.43742128421201</c:v>
                </c:pt>
                <c:pt idx="18">
                  <c:v>57.288439346493</c:v>
                </c:pt>
                <c:pt idx="19" formatCode="General">
                  <c:v>270</c:v>
                </c:pt>
              </c:numCache>
            </c:numRef>
          </c:xVal>
          <c:yVal>
            <c:numRef>
              <c:f>combined_data!$M$2:$M$21</c:f>
              <c:numCache>
                <c:formatCode>General</c:formatCode>
                <c:ptCount val="20"/>
                <c:pt idx="0">
                  <c:v>7.0629405950601392</c:v>
                </c:pt>
                <c:pt idx="1">
                  <c:v>8.6681106375174224</c:v>
                </c:pt>
                <c:pt idx="2">
                  <c:v>13.443453423308066</c:v>
                </c:pt>
                <c:pt idx="3">
                  <c:v>12.65203840038394</c:v>
                </c:pt>
                <c:pt idx="4">
                  <c:v>17.352928009156269</c:v>
                </c:pt>
                <c:pt idx="5">
                  <c:v>8.4055630586760852</c:v>
                </c:pt>
                <c:pt idx="6">
                  <c:v>16.811805156815137</c:v>
                </c:pt>
                <c:pt idx="7">
                  <c:v>28.61377539991437</c:v>
                </c:pt>
                <c:pt idx="8">
                  <c:v>32.47765746492356</c:v>
                </c:pt>
                <c:pt idx="9">
                  <c:v>31.258624082023982</c:v>
                </c:pt>
                <c:pt idx="10">
                  <c:v>31.153538797445773</c:v>
                </c:pt>
                <c:pt idx="11">
                  <c:v>30.96400636468471</c:v>
                </c:pt>
                <c:pt idx="12">
                  <c:v>24.207149814971778</c:v>
                </c:pt>
                <c:pt idx="13">
                  <c:v>27.41166960800577</c:v>
                </c:pt>
                <c:pt idx="14">
                  <c:v>14.817650615950521</c:v>
                </c:pt>
                <c:pt idx="15">
                  <c:v>18.607408619045156</c:v>
                </c:pt>
                <c:pt idx="16">
                  <c:v>14.140197222744277</c:v>
                </c:pt>
                <c:pt idx="17">
                  <c:v>8.1908057329188164</c:v>
                </c:pt>
                <c:pt idx="18">
                  <c:v>2.5428143263324183</c:v>
                </c:pt>
                <c:pt idx="19">
                  <c:v>10.203973721731685</c:v>
                </c:pt>
              </c:numCache>
            </c:numRef>
          </c:yVal>
          <c:smooth val="0"/>
          <c:extLst>
            <c:ext xmlns:c16="http://schemas.microsoft.com/office/drawing/2014/chart" uri="{C3380CC4-5D6E-409C-BE32-E72D297353CC}">
              <c16:uniqueId val="{00000003-3AC3-41DC-89D3-56B4C5C43192}"/>
            </c:ext>
          </c:extLst>
        </c:ser>
        <c:ser>
          <c:idx val="2"/>
          <c:order val="2"/>
          <c:tx>
            <c:v>Pinacate</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1"/>
            <c:dispEq val="0"/>
            <c:trendlineLbl>
              <c:layout>
                <c:manualLayout>
                  <c:x val="5.5429142472225926E-2"/>
                  <c:y val="0.1441254803938871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combined_data!$U$2:$U$8</c:f>
              <c:numCache>
                <c:formatCode>General</c:formatCode>
                <c:ptCount val="7"/>
                <c:pt idx="0">
                  <c:v>147.5</c:v>
                </c:pt>
                <c:pt idx="1">
                  <c:v>65</c:v>
                </c:pt>
                <c:pt idx="2">
                  <c:v>11.5</c:v>
                </c:pt>
                <c:pt idx="3">
                  <c:v>141.5</c:v>
                </c:pt>
                <c:pt idx="4">
                  <c:v>55</c:v>
                </c:pt>
                <c:pt idx="5">
                  <c:v>61</c:v>
                </c:pt>
                <c:pt idx="6">
                  <c:v>52.5</c:v>
                </c:pt>
              </c:numCache>
            </c:numRef>
          </c:xVal>
          <c:yVal>
            <c:numRef>
              <c:f>combined_data!$T$2:$T$8</c:f>
              <c:numCache>
                <c:formatCode>0.00</c:formatCode>
                <c:ptCount val="7"/>
                <c:pt idx="0">
                  <c:v>19.479554108004233</c:v>
                </c:pt>
                <c:pt idx="1">
                  <c:v>11.242525705691902</c:v>
                </c:pt>
                <c:pt idx="2">
                  <c:v>4.384100262394945</c:v>
                </c:pt>
                <c:pt idx="3">
                  <c:v>20.131941857098862</c:v>
                </c:pt>
                <c:pt idx="4">
                  <c:v>9.873458622995221</c:v>
                </c:pt>
                <c:pt idx="5">
                  <c:v>10.792525291330445</c:v>
                </c:pt>
                <c:pt idx="6">
                  <c:v>17.956165152626738</c:v>
                </c:pt>
              </c:numCache>
            </c:numRef>
          </c:yVal>
          <c:smooth val="0"/>
          <c:extLst>
            <c:ext xmlns:c16="http://schemas.microsoft.com/office/drawing/2014/chart" uri="{C3380CC4-5D6E-409C-BE32-E72D297353CC}">
              <c16:uniqueId val="{00000005-3AC3-41DC-89D3-56B4C5C43192}"/>
            </c:ext>
          </c:extLst>
        </c:ser>
        <c:ser>
          <c:idx val="3"/>
          <c:order val="3"/>
          <c:tx>
            <c:v>Lunar (NV) edifices</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combined_data!$AB$2:$AB$22</c:f>
              <c:numCache>
                <c:formatCode>General</c:formatCode>
                <c:ptCount val="21"/>
                <c:pt idx="0">
                  <c:v>103</c:v>
                </c:pt>
                <c:pt idx="1">
                  <c:v>44.5</c:v>
                </c:pt>
                <c:pt idx="2">
                  <c:v>37</c:v>
                </c:pt>
                <c:pt idx="3">
                  <c:v>67</c:v>
                </c:pt>
                <c:pt idx="4">
                  <c:v>60</c:v>
                </c:pt>
                <c:pt idx="5">
                  <c:v>23</c:v>
                </c:pt>
                <c:pt idx="6">
                  <c:v>44.5</c:v>
                </c:pt>
                <c:pt idx="7">
                  <c:v>51.5</c:v>
                </c:pt>
                <c:pt idx="8">
                  <c:v>8</c:v>
                </c:pt>
                <c:pt idx="9">
                  <c:v>23</c:v>
                </c:pt>
                <c:pt idx="10">
                  <c:v>42</c:v>
                </c:pt>
                <c:pt idx="11">
                  <c:v>21.5</c:v>
                </c:pt>
                <c:pt idx="12">
                  <c:v>63.5</c:v>
                </c:pt>
                <c:pt idx="13">
                  <c:v>122</c:v>
                </c:pt>
                <c:pt idx="14">
                  <c:v>33.5</c:v>
                </c:pt>
                <c:pt idx="15">
                  <c:v>134.5</c:v>
                </c:pt>
                <c:pt idx="16">
                  <c:v>35</c:v>
                </c:pt>
                <c:pt idx="17">
                  <c:v>27.5</c:v>
                </c:pt>
                <c:pt idx="18">
                  <c:v>16</c:v>
                </c:pt>
                <c:pt idx="19">
                  <c:v>196.5</c:v>
                </c:pt>
                <c:pt idx="20">
                  <c:v>41</c:v>
                </c:pt>
              </c:numCache>
            </c:numRef>
          </c:xVal>
          <c:yVal>
            <c:numRef>
              <c:f>combined_data!$AA$2:$AA$22</c:f>
              <c:numCache>
                <c:formatCode>General</c:formatCode>
                <c:ptCount val="21"/>
                <c:pt idx="0">
                  <c:v>19.679025630878517</c:v>
                </c:pt>
                <c:pt idx="1">
                  <c:v>10.014464892473416</c:v>
                </c:pt>
                <c:pt idx="2">
                  <c:v>8.9475847548156278</c:v>
                </c:pt>
                <c:pt idx="3">
                  <c:v>10.318547037494165</c:v>
                </c:pt>
                <c:pt idx="4">
                  <c:v>11.164880177548593</c:v>
                </c:pt>
                <c:pt idx="5">
                  <c:v>7.4873881971436411</c:v>
                </c:pt>
                <c:pt idx="6">
                  <c:v>9.1265758048592005</c:v>
                </c:pt>
                <c:pt idx="7">
                  <c:v>12.209792188924618</c:v>
                </c:pt>
                <c:pt idx="8">
                  <c:v>4.9165660060100205</c:v>
                </c:pt>
                <c:pt idx="9">
                  <c:v>7.9355503700888201</c:v>
                </c:pt>
                <c:pt idx="10">
                  <c:v>10.007979801441339</c:v>
                </c:pt>
                <c:pt idx="11">
                  <c:v>6.291813671693502</c:v>
                </c:pt>
                <c:pt idx="12">
                  <c:v>9.2946160356635321</c:v>
                </c:pt>
                <c:pt idx="13">
                  <c:v>12.205714632833356</c:v>
                </c:pt>
                <c:pt idx="14">
                  <c:v>7.0727749414384329</c:v>
                </c:pt>
                <c:pt idx="15">
                  <c:v>16.132370681131071</c:v>
                </c:pt>
                <c:pt idx="16">
                  <c:v>8.2971449698368733</c:v>
                </c:pt>
                <c:pt idx="17">
                  <c:v>6.8477063251898311</c:v>
                </c:pt>
                <c:pt idx="18">
                  <c:v>5.8560135854289568</c:v>
                </c:pt>
                <c:pt idx="19">
                  <c:v>29.880012601843017</c:v>
                </c:pt>
                <c:pt idx="20">
                  <c:v>12.496011044437505</c:v>
                </c:pt>
              </c:numCache>
            </c:numRef>
          </c:yVal>
          <c:smooth val="0"/>
          <c:extLst>
            <c:ext xmlns:c16="http://schemas.microsoft.com/office/drawing/2014/chart" uri="{C3380CC4-5D6E-409C-BE32-E72D297353CC}">
              <c16:uniqueId val="{00000007-3AC3-41DC-89D3-56B4C5C43192}"/>
            </c:ext>
          </c:extLst>
        </c:ser>
        <c:dLbls>
          <c:showLegendKey val="0"/>
          <c:showVal val="0"/>
          <c:showCatName val="0"/>
          <c:showSerName val="0"/>
          <c:showPercent val="0"/>
          <c:showBubbleSize val="0"/>
        </c:dLbls>
        <c:axId val="283534336"/>
        <c:axId val="281021136"/>
      </c:scatterChart>
      <c:valAx>
        <c:axId val="28353433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Edifice height (m)</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1021136"/>
        <c:crosses val="autoZero"/>
        <c:crossBetween val="midCat"/>
      </c:valAx>
      <c:valAx>
        <c:axId val="281021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Edifice</a:t>
                </a:r>
                <a:r>
                  <a:rPr lang="en-US" sz="1800" baseline="0"/>
                  <a:t> slope (degrees)</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534336"/>
        <c:crosses val="autoZero"/>
        <c:crossBetween val="midCat"/>
      </c:valAx>
      <c:spPr>
        <a:noFill/>
        <a:ln>
          <a:noFill/>
        </a:ln>
        <a:effectLst/>
      </c:spPr>
    </c:plotArea>
    <c:legend>
      <c:legendPos val="r"/>
      <c:layout>
        <c:manualLayout>
          <c:xMode val="edge"/>
          <c:yMode val="edge"/>
          <c:x val="0.82704405370123069"/>
          <c:y val="0.21802405949256343"/>
          <c:w val="0.17295594629876929"/>
          <c:h val="0.6911345873432486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6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BF72FA9F-3982-4629-A918-31B2E17F4943}"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302252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2FA9F-3982-4629-A918-31B2E17F4943}"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222929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2FA9F-3982-4629-A918-31B2E17F4943}"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396270162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2FA9F-3982-4629-A918-31B2E17F4943}"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212461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2FA9F-3982-4629-A918-31B2E17F4943}" type="datetimeFigureOut">
              <a:rPr lang="en-US" smtClean="0"/>
              <a:t>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DEAD4-24C5-4F19-A130-066C6DAC0576}" type="slidenum">
              <a:rPr lang="en-US" smtClean="0"/>
              <a:t>‹#›</a:t>
            </a:fld>
            <a:endParaRPr lang="en-US"/>
          </a:p>
        </p:txBody>
      </p:sp>
      <p:sp>
        <p:nvSpPr>
          <p:cNvPr id="7" name="Rectangle 6"/>
          <p:cNvSpPr/>
          <p:nvPr/>
        </p:nvSpPr>
        <p:spPr>
          <a:xfrm>
            <a:off x="0" y="0"/>
            <a:ext cx="3429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708653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2FA9F-3982-4629-A918-31B2E17F4943}"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266852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1">
                    <a:lumMod val="65000"/>
                  </a:schemeClr>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spcBef>
                <a:spcPts val="0"/>
              </a:spcBef>
              <a:buFontTx/>
              <a:buNone/>
              <a:defRPr sz="1800">
                <a:solidFill>
                  <a:schemeClr val="tx1">
                    <a:lumMod val="65000"/>
                  </a:schemeClr>
                </a:solidFill>
              </a:defRPr>
            </a:lvl1pPr>
          </a:lstStyle>
          <a:p>
            <a:pPr lvl="0"/>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2FA9F-3982-4629-A918-31B2E17F4943}" type="datetimeFigureOut">
              <a:rPr lang="en-US" smtClean="0"/>
              <a:t>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357923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2FA9F-3982-4629-A918-31B2E17F4943}" type="datetimeFigureOut">
              <a:rPr lang="en-US" smtClean="0"/>
              <a:t>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308315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2FA9F-3982-4629-A918-31B2E17F4943}" type="datetimeFigureOut">
              <a:rPr lang="en-US" smtClean="0"/>
              <a:t>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169888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72FA9F-3982-4629-A918-31B2E17F4943}"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5475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72FA9F-3982-4629-A918-31B2E17F4943}" type="datetimeFigureOut">
              <a:rPr lang="en-US" smtClean="0"/>
              <a:t>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DEAD4-24C5-4F19-A130-066C6DAC0576}" type="slidenum">
              <a:rPr lang="en-US" smtClean="0"/>
              <a:t>‹#›</a:t>
            </a:fld>
            <a:endParaRPr lang="en-US"/>
          </a:p>
        </p:txBody>
      </p:sp>
    </p:spTree>
    <p:extLst>
      <p:ext uri="{BB962C8B-B14F-4D97-AF65-F5344CB8AC3E}">
        <p14:creationId xmlns:p14="http://schemas.microsoft.com/office/powerpoint/2010/main" val="39302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rgbClr val="969696"/>
                </a:solidFill>
              </a:defRPr>
            </a:lvl1pPr>
          </a:lstStyle>
          <a:p>
            <a:fld id="{BF72FA9F-3982-4629-A918-31B2E17F4943}" type="datetimeFigureOut">
              <a:rPr lang="en-US" smtClean="0"/>
              <a:t>11/4/2018</a:t>
            </a:fld>
            <a:endParaRPr lang="en-US"/>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1">
                    <a:lumMod val="65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rgbClr val="777777"/>
                </a:solidFill>
              </a:defRPr>
            </a:lvl1pPr>
          </a:lstStyle>
          <a:p>
            <a:fld id="{0ADDEAD4-24C5-4F19-A130-066C6DAC0576}" type="slidenum">
              <a:rPr lang="en-US" smtClean="0"/>
              <a:t>‹#›</a:t>
            </a:fld>
            <a:endParaRPr lang="en-US"/>
          </a:p>
        </p:txBody>
      </p:sp>
    </p:spTree>
    <p:extLst>
      <p:ext uri="{BB962C8B-B14F-4D97-AF65-F5344CB8AC3E}">
        <p14:creationId xmlns:p14="http://schemas.microsoft.com/office/powerpoint/2010/main" val="363218402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628F-B1FA-4532-9747-FE329595B17C}"/>
              </a:ext>
            </a:extLst>
          </p:cNvPr>
          <p:cNvSpPr>
            <a:spLocks noGrp="1"/>
          </p:cNvSpPr>
          <p:nvPr>
            <p:ph type="ctrTitle"/>
          </p:nvPr>
        </p:nvSpPr>
        <p:spPr>
          <a:xfrm>
            <a:off x="482600" y="1339850"/>
            <a:ext cx="8178800" cy="2438909"/>
          </a:xfrm>
          <a:effectLst>
            <a:outerShdw blurRad="88900" dist="38100" dir="2700000" algn="tl" rotWithShape="0">
              <a:prstClr val="black">
                <a:alpha val="30000"/>
              </a:prstClr>
            </a:outerShdw>
          </a:effectLst>
        </p:spPr>
        <p:txBody>
          <a:bodyPr>
            <a:normAutofit fontScale="90000"/>
          </a:bodyPr>
          <a:lstStyle/>
          <a:p>
            <a:pPr algn="ctr"/>
            <a:r>
              <a:rPr lang="en-US" sz="3375" dirty="0"/>
              <a:t>MORPHOLOGIC MEASUREMENTS OF EDIFICES IN THREE TERRESTRIAL BASALTIC VOLCANIC FIELDS: IMPLICATIONS FOR THEIR USE AS ANALOGS TO VENUSIAN SHIELD FIELDS</a:t>
            </a:r>
          </a:p>
        </p:txBody>
      </p:sp>
      <p:sp>
        <p:nvSpPr>
          <p:cNvPr id="3" name="Subtitle 2">
            <a:extLst>
              <a:ext uri="{FF2B5EF4-FFF2-40B4-BE49-F238E27FC236}">
                <a16:creationId xmlns:a16="http://schemas.microsoft.com/office/drawing/2014/main" id="{9636D246-98CD-4AB3-9E80-4FA58C501AC2}"/>
              </a:ext>
            </a:extLst>
          </p:cNvPr>
          <p:cNvSpPr>
            <a:spLocks noGrp="1"/>
          </p:cNvSpPr>
          <p:nvPr>
            <p:ph type="subTitle" idx="1"/>
          </p:nvPr>
        </p:nvSpPr>
        <p:spPr>
          <a:xfrm>
            <a:off x="1517950" y="4032504"/>
            <a:ext cx="6108101" cy="859372"/>
          </a:xfrm>
          <a:effectLst>
            <a:outerShdw blurRad="88900" dist="38100" dir="2700000" algn="tl" rotWithShape="0">
              <a:prstClr val="black">
                <a:alpha val="30000"/>
              </a:prstClr>
            </a:outerShdw>
          </a:effectLst>
        </p:spPr>
        <p:txBody>
          <a:bodyPr>
            <a:normAutofit/>
          </a:bodyPr>
          <a:lstStyle/>
          <a:p>
            <a:pPr algn="ctr"/>
            <a:r>
              <a:rPr lang="en-US" sz="1200" dirty="0"/>
              <a:t>By Joseph McCarthy, Nicholas Lang, Cole Nypaver, and Bradley Thomson</a:t>
            </a:r>
          </a:p>
          <a:p>
            <a:pPr algn="ctr"/>
            <a:r>
              <a:rPr lang="en-US" sz="1200" dirty="0"/>
              <a:t>Mercyhurst University Department of Geology, University of Tennessee Department of Earth and Planetary Sciences </a:t>
            </a: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16885" y="254533"/>
            <a:ext cx="4122288" cy="13017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15" y="254533"/>
            <a:ext cx="1423535" cy="1370036"/>
          </a:xfrm>
          <a:prstGeom prst="rect">
            <a:avLst/>
          </a:prstGeom>
        </p:spPr>
      </p:pic>
    </p:spTree>
    <p:extLst>
      <p:ext uri="{BB962C8B-B14F-4D97-AF65-F5344CB8AC3E}">
        <p14:creationId xmlns:p14="http://schemas.microsoft.com/office/powerpoint/2010/main" val="62943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6D1A-73C6-4036-BF7D-F21F9F4101E2}"/>
              </a:ext>
            </a:extLst>
          </p:cNvPr>
          <p:cNvSpPr>
            <a:spLocks noGrp="1"/>
          </p:cNvSpPr>
          <p:nvPr>
            <p:ph type="title"/>
          </p:nvPr>
        </p:nvSpPr>
        <p:spPr>
          <a:xfrm>
            <a:off x="103453" y="108689"/>
            <a:ext cx="2400300" cy="914398"/>
          </a:xfrm>
        </p:spPr>
        <p:txBody>
          <a:bodyPr/>
          <a:lstStyle/>
          <a:p>
            <a:r>
              <a:rPr lang="en-US" dirty="0"/>
              <a:t>Venusian Fields </a:t>
            </a:r>
          </a:p>
        </p:txBody>
      </p:sp>
      <p:sp>
        <p:nvSpPr>
          <p:cNvPr id="3" name="Content Placeholder 2">
            <a:extLst>
              <a:ext uri="{FF2B5EF4-FFF2-40B4-BE49-F238E27FC236}">
                <a16:creationId xmlns:a16="http://schemas.microsoft.com/office/drawing/2014/main" id="{DF531F7E-854A-43D9-96E5-443F173AC8E9}"/>
              </a:ext>
            </a:extLst>
          </p:cNvPr>
          <p:cNvSpPr>
            <a:spLocks noGrp="1"/>
          </p:cNvSpPr>
          <p:nvPr>
            <p:ph idx="1"/>
          </p:nvPr>
        </p:nvSpPr>
        <p:spPr>
          <a:xfrm>
            <a:off x="5719978" y="0"/>
            <a:ext cx="3424022" cy="5919827"/>
          </a:xfrm>
        </p:spPr>
        <p:txBody>
          <a:bodyPr>
            <a:normAutofit/>
          </a:bodyPr>
          <a:lstStyle/>
          <a:p>
            <a:r>
              <a:rPr lang="en-US" dirty="0"/>
              <a:t>We compared our data to 6 shield fields on Venus- </a:t>
            </a:r>
            <a:r>
              <a:rPr lang="en-US" dirty="0" err="1"/>
              <a:t>Asherat</a:t>
            </a:r>
            <a:r>
              <a:rPr lang="en-US" dirty="0"/>
              <a:t>, </a:t>
            </a:r>
            <a:r>
              <a:rPr lang="en-US" dirty="0" err="1"/>
              <a:t>Chernava</a:t>
            </a:r>
            <a:r>
              <a:rPr lang="en-US" dirty="0"/>
              <a:t>, </a:t>
            </a:r>
            <a:r>
              <a:rPr lang="en-US" dirty="0" err="1"/>
              <a:t>Monoshi</a:t>
            </a:r>
            <a:r>
              <a:rPr lang="en-US" dirty="0"/>
              <a:t>, </a:t>
            </a:r>
            <a:r>
              <a:rPr lang="en-US" dirty="0" err="1"/>
              <a:t>Nordenflycht</a:t>
            </a:r>
            <a:r>
              <a:rPr lang="en-US" dirty="0"/>
              <a:t>, Ran, and </a:t>
            </a:r>
            <a:r>
              <a:rPr lang="en-US" dirty="0" err="1"/>
              <a:t>Urutonga</a:t>
            </a:r>
            <a:r>
              <a:rPr lang="en-US" dirty="0"/>
              <a:t>. </a:t>
            </a:r>
          </a:p>
          <a:p>
            <a:r>
              <a:rPr lang="en-US" dirty="0"/>
              <a:t>The shields on Venus were much larger than the scoria cones on Earth. This is likely the result of the different kind of plate tectonics on Venus, and the different kinds of eruptions that formed the shields on Venus vs the cinder cones on Earth.</a:t>
            </a:r>
          </a:p>
          <a:p>
            <a:r>
              <a:rPr lang="en-US" dirty="0"/>
              <a:t>Venusian volcanoes also have much longer eruption cycles</a:t>
            </a:r>
          </a:p>
          <a:p>
            <a:endParaRPr lang="en-US" dirty="0"/>
          </a:p>
        </p:txBody>
      </p:sp>
      <p:pic>
        <p:nvPicPr>
          <p:cNvPr id="5" name="Picture 4"/>
          <p:cNvPicPr>
            <a:picLocks noChangeAspect="1"/>
          </p:cNvPicPr>
          <p:nvPr/>
        </p:nvPicPr>
        <p:blipFill>
          <a:blip r:embed="rId2"/>
          <a:stretch>
            <a:fillRect/>
          </a:stretch>
        </p:blipFill>
        <p:spPr>
          <a:xfrm>
            <a:off x="0" y="1388638"/>
            <a:ext cx="5659336" cy="5469362"/>
          </a:xfrm>
          <a:prstGeom prst="rect">
            <a:avLst/>
          </a:prstGeom>
        </p:spPr>
      </p:pic>
      <p:sp>
        <p:nvSpPr>
          <p:cNvPr id="6" name="TextBox 5"/>
          <p:cNvSpPr txBox="1"/>
          <p:nvPr/>
        </p:nvSpPr>
        <p:spPr>
          <a:xfrm>
            <a:off x="1586485" y="6267355"/>
            <a:ext cx="2985515" cy="369332"/>
          </a:xfrm>
          <a:prstGeom prst="rect">
            <a:avLst/>
          </a:prstGeom>
          <a:noFill/>
        </p:spPr>
        <p:txBody>
          <a:bodyPr wrap="square" rtlCol="0">
            <a:spAutoFit/>
          </a:bodyPr>
          <a:lstStyle/>
          <a:p>
            <a:r>
              <a:rPr lang="en-US" b="1" dirty="0">
                <a:solidFill>
                  <a:schemeClr val="bg1"/>
                </a:solidFill>
              </a:rPr>
              <a:t> </a:t>
            </a:r>
            <a:r>
              <a:rPr lang="en-US" sz="1600" b="1" dirty="0">
                <a:solidFill>
                  <a:schemeClr val="bg1"/>
                </a:solidFill>
              </a:rPr>
              <a:t>From Nypaver et al., 2017</a:t>
            </a:r>
          </a:p>
        </p:txBody>
      </p:sp>
    </p:spTree>
    <p:extLst>
      <p:ext uri="{BB962C8B-B14F-4D97-AF65-F5344CB8AC3E}">
        <p14:creationId xmlns:p14="http://schemas.microsoft.com/office/powerpoint/2010/main" val="52738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1FF36-D59E-4705-B393-40632A46B3EF}"/>
              </a:ext>
            </a:extLst>
          </p:cNvPr>
          <p:cNvSpPr>
            <a:spLocks noGrp="1"/>
          </p:cNvSpPr>
          <p:nvPr>
            <p:ph type="title"/>
          </p:nvPr>
        </p:nvSpPr>
        <p:spPr>
          <a:xfrm>
            <a:off x="97841" y="130568"/>
            <a:ext cx="6543591" cy="475488"/>
          </a:xfrm>
        </p:spPr>
        <p:txBody>
          <a:bodyPr>
            <a:normAutofit fontScale="90000"/>
          </a:bodyPr>
          <a:lstStyle/>
          <a:p>
            <a:r>
              <a:rPr lang="en-US" dirty="0"/>
              <a:t>Conclusion and charts</a:t>
            </a:r>
          </a:p>
        </p:txBody>
      </p:sp>
      <p:sp>
        <p:nvSpPr>
          <p:cNvPr id="3" name="Content Placeholder 2">
            <a:extLst>
              <a:ext uri="{FF2B5EF4-FFF2-40B4-BE49-F238E27FC236}">
                <a16:creationId xmlns:a16="http://schemas.microsoft.com/office/drawing/2014/main" id="{99954DFE-118A-4C5F-AF13-4A9D40DC418A}"/>
              </a:ext>
            </a:extLst>
          </p:cNvPr>
          <p:cNvSpPr>
            <a:spLocks noGrp="1"/>
          </p:cNvSpPr>
          <p:nvPr>
            <p:ph idx="1"/>
          </p:nvPr>
        </p:nvSpPr>
        <p:spPr>
          <a:xfrm>
            <a:off x="97842" y="754152"/>
            <a:ext cx="2262586" cy="5973280"/>
          </a:xfrm>
        </p:spPr>
        <p:txBody>
          <a:bodyPr>
            <a:normAutofit fontScale="92500" lnSpcReduction="20000"/>
          </a:bodyPr>
          <a:lstStyle/>
          <a:p>
            <a:r>
              <a:rPr lang="en-US" dirty="0"/>
              <a:t>We concluded that while fields on Earth can be used as analogs to fields on Venus, one must take into account the differences in geology between the two planets.</a:t>
            </a:r>
          </a:p>
          <a:p>
            <a:r>
              <a:rPr lang="en-US" dirty="0"/>
              <a:t>The volcanoes on Venus are overall much larger than volcanoes on Earth</a:t>
            </a:r>
          </a:p>
          <a:p>
            <a:r>
              <a:rPr lang="en-US" dirty="0"/>
              <a:t>The next graph shows that the three fields on Earth are all are similar in size. Research done on cinder cones in the Snake River Plain fill the gap between the other three fields and the Venusian fields. </a:t>
            </a:r>
          </a:p>
        </p:txBody>
      </p:sp>
      <p:graphicFrame>
        <p:nvGraphicFramePr>
          <p:cNvPr id="6" name="Chart 5">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3981780060"/>
              </p:ext>
            </p:extLst>
          </p:nvPr>
        </p:nvGraphicFramePr>
        <p:xfrm>
          <a:off x="2264736" y="1711843"/>
          <a:ext cx="6879263" cy="48536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139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0500-000002000000}"/>
              </a:ext>
            </a:extLst>
          </p:cNvPr>
          <p:cNvGraphicFramePr>
            <a:graphicFrameLocks noGrp="1"/>
          </p:cNvGraphicFramePr>
          <p:nvPr>
            <p:extLst>
              <p:ext uri="{D42A27DB-BD31-4B8C-83A1-F6EECF244321}">
                <p14:modId xmlns:p14="http://schemas.microsoft.com/office/powerpoint/2010/main" val="2763362669"/>
              </p:ext>
            </p:extLst>
          </p:nvPr>
        </p:nvGraphicFramePr>
        <p:xfrm>
          <a:off x="-107910" y="-51114"/>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492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3900893838"/>
              </p:ext>
            </p:extLst>
          </p:nvPr>
        </p:nvGraphicFramePr>
        <p:xfrm>
          <a:off x="0" y="1"/>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080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365760"/>
            <a:ext cx="7269480" cy="782556"/>
          </a:xfrm>
        </p:spPr>
        <p:txBody>
          <a:bodyPr/>
          <a:lstStyle/>
          <a:p>
            <a:r>
              <a:rPr lang="en-US" dirty="0"/>
              <a:t>References</a:t>
            </a:r>
            <a:r>
              <a:rPr lang="en-US"/>
              <a:t>/questions? </a:t>
            </a:r>
            <a:endParaRPr lang="en-US" dirty="0"/>
          </a:p>
        </p:txBody>
      </p:sp>
      <p:sp>
        <p:nvSpPr>
          <p:cNvPr id="3" name="Content Placeholder 2"/>
          <p:cNvSpPr>
            <a:spLocks noGrp="1"/>
          </p:cNvSpPr>
          <p:nvPr>
            <p:ph idx="1"/>
          </p:nvPr>
        </p:nvSpPr>
        <p:spPr>
          <a:xfrm>
            <a:off x="946404" y="1272209"/>
            <a:ext cx="6446520" cy="4907929"/>
          </a:xfrm>
        </p:spPr>
        <p:txBody>
          <a:bodyPr>
            <a:normAutofit fontScale="85000" lnSpcReduction="10000"/>
          </a:bodyPr>
          <a:lstStyle/>
          <a:p>
            <a:endParaRPr lang="en-US" dirty="0"/>
          </a:p>
          <a:p>
            <a:r>
              <a:rPr lang="en-US" dirty="0"/>
              <a:t>Guest, J.E., Bulmer, M.H., </a:t>
            </a:r>
            <a:r>
              <a:rPr lang="en-US" dirty="0" err="1"/>
              <a:t>Aubele</a:t>
            </a:r>
            <a:r>
              <a:rPr lang="en-US" dirty="0"/>
              <a:t>, J., </a:t>
            </a:r>
            <a:r>
              <a:rPr lang="en-US" dirty="0" err="1"/>
              <a:t>Beratan</a:t>
            </a:r>
            <a:r>
              <a:rPr lang="en-US" dirty="0"/>
              <a:t>, K., Greeley, R., Head, J.W., Michaels, G., Weitz, C., and Wiles, C., 1992, Small volcanic edifices and volcanism in the plains of Venus: Journal of Geophysical </a:t>
            </a:r>
            <a:r>
              <a:rPr lang="en-US" dirty="0" err="1"/>
              <a:t>Reasearch</a:t>
            </a:r>
            <a:endParaRPr lang="en-US" dirty="0"/>
          </a:p>
          <a:p>
            <a:r>
              <a:rPr lang="en-US" dirty="0" err="1"/>
              <a:t>Nypaver</a:t>
            </a:r>
            <a:r>
              <a:rPr lang="en-US" dirty="0"/>
              <a:t>, Cole, et al. “Geologic mapping, morphometric characterization, and statistical analysis of six Venusian shield fields. Insights into the processes related to their formation” 2018</a:t>
            </a:r>
          </a:p>
          <a:p>
            <a:r>
              <a:rPr lang="en-US" dirty="0"/>
              <a:t>Pike, Richard J, et al. “Volcanoes on the inner planets: Some preliminary comparisons of gross topography” U.S Geological Survey, 1978</a:t>
            </a:r>
          </a:p>
          <a:p>
            <a:r>
              <a:rPr lang="en-US" dirty="0"/>
              <a:t>Smith, K Deborah, et al. “Comparison of the shapes and sizes of seafloor volcanoes on Earth and pancake domes on Venus”. </a:t>
            </a:r>
            <a:r>
              <a:rPr lang="en-US" dirty="0" err="1"/>
              <a:t>Jornal</a:t>
            </a:r>
            <a:r>
              <a:rPr lang="en-US" dirty="0"/>
              <a:t> of Volcanology and Geothermal </a:t>
            </a:r>
            <a:r>
              <a:rPr lang="en-US" dirty="0" err="1"/>
              <a:t>Reasearch</a:t>
            </a:r>
            <a:r>
              <a:rPr lang="en-US"/>
              <a:t>, Sep 1996</a:t>
            </a:r>
            <a:endParaRPr lang="en-US" dirty="0"/>
          </a:p>
          <a:p>
            <a:r>
              <a:rPr lang="en-US" dirty="0"/>
              <a:t>Valentine, Greg A., et al. “Lunar Crater Volcanic Field (Reveille and Pancake Ranges, Basin and Range Province, Nevada, USA).” </a:t>
            </a:r>
            <a:r>
              <a:rPr lang="en-US" i="1" dirty="0"/>
              <a:t>Geosphere</a:t>
            </a:r>
            <a:r>
              <a:rPr lang="en-US" dirty="0"/>
              <a:t>, vol. 13, no. 2, Apr. 2017, pp. 391–438. </a:t>
            </a:r>
            <a:r>
              <a:rPr lang="en-US" i="1" dirty="0"/>
              <a:t>EBSCOhost</a:t>
            </a:r>
            <a:r>
              <a:rPr lang="en-US" dirty="0"/>
              <a:t>, doi:10.1130/GES01428.1.</a:t>
            </a:r>
          </a:p>
          <a:p>
            <a:endParaRPr lang="en-US" dirty="0"/>
          </a:p>
        </p:txBody>
      </p:sp>
    </p:spTree>
    <p:extLst>
      <p:ext uri="{BB962C8B-B14F-4D97-AF65-F5344CB8AC3E}">
        <p14:creationId xmlns:p14="http://schemas.microsoft.com/office/powerpoint/2010/main" val="44160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04" y="170122"/>
            <a:ext cx="5263010" cy="358633"/>
          </a:xfrm>
        </p:spPr>
        <p:txBody>
          <a:bodyPr>
            <a:normAutofit fontScale="90000"/>
          </a:bodyPr>
          <a:lstStyle/>
          <a:p>
            <a:r>
              <a:rPr lang="en-US" dirty="0"/>
              <a:t>Background/Motivation</a:t>
            </a:r>
          </a:p>
        </p:txBody>
      </p:sp>
      <p:pic>
        <p:nvPicPr>
          <p:cNvPr id="5" name="Content Placeholder 4">
            <a:extLst>
              <a:ext uri="{FF2B5EF4-FFF2-40B4-BE49-F238E27FC236}">
                <a16:creationId xmlns:a16="http://schemas.microsoft.com/office/drawing/2014/main" id="{327F0A72-5212-49E3-9452-1ECF53573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787" y="772361"/>
            <a:ext cx="3964645" cy="3699324"/>
          </a:xfrm>
        </p:spPr>
      </p:pic>
      <p:pic>
        <p:nvPicPr>
          <p:cNvPr id="4" name="Picture 3">
            <a:extLst>
              <a:ext uri="{FF2B5EF4-FFF2-40B4-BE49-F238E27FC236}">
                <a16:creationId xmlns:a16="http://schemas.microsoft.com/office/drawing/2014/main" id="{0B071C8F-3DE7-4526-9A27-AA3103769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065" y="528755"/>
            <a:ext cx="2002249" cy="1867933"/>
          </a:xfrm>
          <a:prstGeom prst="rect">
            <a:avLst/>
          </a:prstGeom>
        </p:spPr>
      </p:pic>
      <p:pic>
        <p:nvPicPr>
          <p:cNvPr id="7" name="Picture 6">
            <a:extLst>
              <a:ext uri="{FF2B5EF4-FFF2-40B4-BE49-F238E27FC236}">
                <a16:creationId xmlns:a16="http://schemas.microsoft.com/office/drawing/2014/main" id="{095D0862-0A15-40AC-8121-2AB3724D2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734" y="2459090"/>
            <a:ext cx="2436025" cy="2199455"/>
          </a:xfrm>
          <a:prstGeom prst="rect">
            <a:avLst/>
          </a:prstGeom>
        </p:spPr>
      </p:pic>
      <p:pic>
        <p:nvPicPr>
          <p:cNvPr id="9" name="Picture 8">
            <a:extLst>
              <a:ext uri="{FF2B5EF4-FFF2-40B4-BE49-F238E27FC236}">
                <a16:creationId xmlns:a16="http://schemas.microsoft.com/office/drawing/2014/main" id="{DAFE486D-C98F-49DC-990F-A7D851FD0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414" y="4658545"/>
            <a:ext cx="2232345" cy="2199455"/>
          </a:xfrm>
          <a:prstGeom prst="rect">
            <a:avLst/>
          </a:prstGeom>
        </p:spPr>
      </p:pic>
      <p:sp>
        <p:nvSpPr>
          <p:cNvPr id="10" name="TextBox 9">
            <a:extLst>
              <a:ext uri="{FF2B5EF4-FFF2-40B4-BE49-F238E27FC236}">
                <a16:creationId xmlns:a16="http://schemas.microsoft.com/office/drawing/2014/main" id="{1C6F429C-FF0F-4CBC-A2E2-7D9E707E5C5A}"/>
              </a:ext>
            </a:extLst>
          </p:cNvPr>
          <p:cNvSpPr txBox="1"/>
          <p:nvPr/>
        </p:nvSpPr>
        <p:spPr>
          <a:xfrm>
            <a:off x="6315740" y="82850"/>
            <a:ext cx="2317484" cy="369332"/>
          </a:xfrm>
          <a:prstGeom prst="rect">
            <a:avLst/>
          </a:prstGeom>
          <a:noFill/>
        </p:spPr>
        <p:txBody>
          <a:bodyPr wrap="square" rtlCol="0">
            <a:spAutoFit/>
          </a:bodyPr>
          <a:lstStyle/>
          <a:p>
            <a:r>
              <a:rPr lang="en-US" dirty="0"/>
              <a:t>Proposed analogs:</a:t>
            </a:r>
          </a:p>
        </p:txBody>
      </p:sp>
      <p:sp>
        <p:nvSpPr>
          <p:cNvPr id="11" name="TextBox 10">
            <a:extLst>
              <a:ext uri="{FF2B5EF4-FFF2-40B4-BE49-F238E27FC236}">
                <a16:creationId xmlns:a16="http://schemas.microsoft.com/office/drawing/2014/main" id="{F26817FC-D2D1-41FB-8A50-5D6B37A5DE06}"/>
              </a:ext>
            </a:extLst>
          </p:cNvPr>
          <p:cNvSpPr txBox="1"/>
          <p:nvPr/>
        </p:nvSpPr>
        <p:spPr>
          <a:xfrm>
            <a:off x="59776" y="5253253"/>
            <a:ext cx="4166665" cy="1200329"/>
          </a:xfrm>
          <a:prstGeom prst="rect">
            <a:avLst/>
          </a:prstGeom>
          <a:noFill/>
        </p:spPr>
        <p:txBody>
          <a:bodyPr wrap="square" rtlCol="0">
            <a:spAutoFit/>
          </a:bodyPr>
          <a:lstStyle/>
          <a:p>
            <a:r>
              <a:rPr lang="en-US" dirty="0"/>
              <a:t>Small volcanoes on Venus are abundant (x&gt;10^6) Origin unclear. Terrestrial analogs provide possible way to further our understanding. </a:t>
            </a:r>
          </a:p>
        </p:txBody>
      </p:sp>
      <p:sp>
        <p:nvSpPr>
          <p:cNvPr id="12" name="TextBox 11">
            <a:extLst>
              <a:ext uri="{FF2B5EF4-FFF2-40B4-BE49-F238E27FC236}">
                <a16:creationId xmlns:a16="http://schemas.microsoft.com/office/drawing/2014/main" id="{15E64C02-5D2B-460D-A519-A073CE825CF2}"/>
              </a:ext>
            </a:extLst>
          </p:cNvPr>
          <p:cNvSpPr txBox="1"/>
          <p:nvPr/>
        </p:nvSpPr>
        <p:spPr>
          <a:xfrm>
            <a:off x="4455042" y="893135"/>
            <a:ext cx="1860697" cy="1323439"/>
          </a:xfrm>
          <a:prstGeom prst="rect">
            <a:avLst/>
          </a:prstGeom>
          <a:noFill/>
        </p:spPr>
        <p:txBody>
          <a:bodyPr wrap="square" rtlCol="0">
            <a:spAutoFit/>
          </a:bodyPr>
          <a:lstStyle/>
          <a:p>
            <a:r>
              <a:rPr lang="en-US" sz="1600" dirty="0" err="1"/>
              <a:t>Wapi</a:t>
            </a:r>
            <a:r>
              <a:rPr lang="en-US" sz="1600" dirty="0"/>
              <a:t> Lava Field,</a:t>
            </a:r>
          </a:p>
          <a:p>
            <a:r>
              <a:rPr lang="en-US" sz="1600" dirty="0"/>
              <a:t>(Low Shield) Snake River Plain. Guest et al., 1992</a:t>
            </a:r>
          </a:p>
        </p:txBody>
      </p:sp>
      <p:sp>
        <p:nvSpPr>
          <p:cNvPr id="13" name="TextBox 12">
            <a:extLst>
              <a:ext uri="{FF2B5EF4-FFF2-40B4-BE49-F238E27FC236}">
                <a16:creationId xmlns:a16="http://schemas.microsoft.com/office/drawing/2014/main" id="{704D515A-A817-42B8-9148-438A39CF50E8}"/>
              </a:ext>
            </a:extLst>
          </p:cNvPr>
          <p:cNvSpPr txBox="1"/>
          <p:nvPr/>
        </p:nvSpPr>
        <p:spPr>
          <a:xfrm>
            <a:off x="4306186" y="2551837"/>
            <a:ext cx="1626781" cy="1754326"/>
          </a:xfrm>
          <a:prstGeom prst="rect">
            <a:avLst/>
          </a:prstGeom>
          <a:noFill/>
        </p:spPr>
        <p:txBody>
          <a:bodyPr wrap="square" rtlCol="0">
            <a:spAutoFit/>
          </a:bodyPr>
          <a:lstStyle/>
          <a:p>
            <a:r>
              <a:rPr lang="en-US" dirty="0"/>
              <a:t>Bear Seamount-New England Seamount Chain. Smith, 1996</a:t>
            </a:r>
          </a:p>
        </p:txBody>
      </p:sp>
      <p:sp>
        <p:nvSpPr>
          <p:cNvPr id="14" name="TextBox 13">
            <a:extLst>
              <a:ext uri="{FF2B5EF4-FFF2-40B4-BE49-F238E27FC236}">
                <a16:creationId xmlns:a16="http://schemas.microsoft.com/office/drawing/2014/main" id="{4028E360-EE56-497C-8308-87FFD410B4D5}"/>
              </a:ext>
            </a:extLst>
          </p:cNvPr>
          <p:cNvSpPr txBox="1"/>
          <p:nvPr/>
        </p:nvSpPr>
        <p:spPr>
          <a:xfrm>
            <a:off x="4527810" y="5114753"/>
            <a:ext cx="1477924" cy="1477328"/>
          </a:xfrm>
          <a:prstGeom prst="rect">
            <a:avLst/>
          </a:prstGeom>
          <a:noFill/>
        </p:spPr>
        <p:txBody>
          <a:bodyPr wrap="square" rtlCol="0">
            <a:spAutoFit/>
          </a:bodyPr>
          <a:lstStyle/>
          <a:p>
            <a:r>
              <a:rPr lang="en-US" dirty="0"/>
              <a:t>Cinder Cone, Pinacate. Guest et al, 1992</a:t>
            </a:r>
          </a:p>
        </p:txBody>
      </p:sp>
    </p:spTree>
    <p:extLst>
      <p:ext uri="{BB962C8B-B14F-4D97-AF65-F5344CB8AC3E}">
        <p14:creationId xmlns:p14="http://schemas.microsoft.com/office/powerpoint/2010/main" val="69859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5EDC73-FBEA-48D3-812E-1030A9492EEE}"/>
              </a:ext>
            </a:extLst>
          </p:cNvPr>
          <p:cNvSpPr txBox="1"/>
          <p:nvPr/>
        </p:nvSpPr>
        <p:spPr>
          <a:xfrm>
            <a:off x="1166191" y="238539"/>
            <a:ext cx="6573079" cy="400110"/>
          </a:xfrm>
          <a:prstGeom prst="rect">
            <a:avLst/>
          </a:prstGeom>
          <a:noFill/>
        </p:spPr>
        <p:txBody>
          <a:bodyPr wrap="square" rtlCol="0">
            <a:spAutoFit/>
          </a:bodyPr>
          <a:lstStyle/>
          <a:p>
            <a:r>
              <a:rPr lang="en-US" sz="2000" dirty="0"/>
              <a:t>Background</a:t>
            </a:r>
            <a:r>
              <a:rPr lang="en-US" dirty="0"/>
              <a:t>/</a:t>
            </a:r>
            <a:r>
              <a:rPr lang="en-US" sz="2000" dirty="0"/>
              <a:t>Motivation</a:t>
            </a:r>
          </a:p>
        </p:txBody>
      </p:sp>
      <p:pic>
        <p:nvPicPr>
          <p:cNvPr id="4" name="Picture 3">
            <a:extLst>
              <a:ext uri="{FF2B5EF4-FFF2-40B4-BE49-F238E27FC236}">
                <a16:creationId xmlns:a16="http://schemas.microsoft.com/office/drawing/2014/main" id="{F006B566-AA0E-4024-B2DE-E364932BB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649"/>
            <a:ext cx="4357484" cy="4065873"/>
          </a:xfrm>
          <a:prstGeom prst="rect">
            <a:avLst/>
          </a:prstGeom>
        </p:spPr>
      </p:pic>
      <p:pic>
        <p:nvPicPr>
          <p:cNvPr id="6" name="Picture 5">
            <a:extLst>
              <a:ext uri="{FF2B5EF4-FFF2-40B4-BE49-F238E27FC236}">
                <a16:creationId xmlns:a16="http://schemas.microsoft.com/office/drawing/2014/main" id="{53ECFCE8-591F-478C-B80E-E2FE167F3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484" y="638649"/>
            <a:ext cx="4126672" cy="4065873"/>
          </a:xfrm>
          <a:prstGeom prst="rect">
            <a:avLst/>
          </a:prstGeom>
        </p:spPr>
      </p:pic>
      <p:sp>
        <p:nvSpPr>
          <p:cNvPr id="7" name="TextBox 6">
            <a:extLst>
              <a:ext uri="{FF2B5EF4-FFF2-40B4-BE49-F238E27FC236}">
                <a16:creationId xmlns:a16="http://schemas.microsoft.com/office/drawing/2014/main" id="{5325CC85-A70E-452D-8B48-78144D2AD00B}"/>
              </a:ext>
            </a:extLst>
          </p:cNvPr>
          <p:cNvSpPr txBox="1"/>
          <p:nvPr/>
        </p:nvSpPr>
        <p:spPr>
          <a:xfrm>
            <a:off x="1105968" y="5000539"/>
            <a:ext cx="6503031" cy="646331"/>
          </a:xfrm>
          <a:prstGeom prst="rect">
            <a:avLst/>
          </a:prstGeom>
          <a:noFill/>
        </p:spPr>
        <p:txBody>
          <a:bodyPr wrap="square" rtlCol="0">
            <a:spAutoFit/>
          </a:bodyPr>
          <a:lstStyle/>
          <a:p>
            <a:r>
              <a:rPr lang="en-US" dirty="0"/>
              <a:t>Here, we are investigating morphologic similarities between Venus small edifices and terrestrial cinder cones. </a:t>
            </a:r>
          </a:p>
        </p:txBody>
      </p:sp>
      <p:cxnSp>
        <p:nvCxnSpPr>
          <p:cNvPr id="9" name="Straight Arrow Connector 8">
            <a:extLst>
              <a:ext uri="{FF2B5EF4-FFF2-40B4-BE49-F238E27FC236}">
                <a16:creationId xmlns:a16="http://schemas.microsoft.com/office/drawing/2014/main" id="{78B67D69-0E6A-4020-B886-3FC35A361116}"/>
              </a:ext>
            </a:extLst>
          </p:cNvPr>
          <p:cNvCxnSpPr>
            <a:cxnSpLocks/>
          </p:cNvCxnSpPr>
          <p:nvPr/>
        </p:nvCxnSpPr>
        <p:spPr>
          <a:xfrm flipV="1">
            <a:off x="7846828" y="1254642"/>
            <a:ext cx="0" cy="15842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2C05ACF7-BF60-44EF-AFC5-C92AC3DCDAEB}"/>
              </a:ext>
            </a:extLst>
          </p:cNvPr>
          <p:cNvSpPr txBox="1"/>
          <p:nvPr/>
        </p:nvSpPr>
        <p:spPr>
          <a:xfrm>
            <a:off x="7660719" y="885310"/>
            <a:ext cx="372218" cy="369332"/>
          </a:xfrm>
          <a:prstGeom prst="rect">
            <a:avLst/>
          </a:prstGeom>
          <a:noFill/>
        </p:spPr>
        <p:txBody>
          <a:bodyPr wrap="none" rtlCol="0">
            <a:spAutoFit/>
          </a:bodyPr>
          <a:lstStyle/>
          <a:p>
            <a:r>
              <a:rPr lang="en-US" dirty="0"/>
              <a:t>N</a:t>
            </a:r>
          </a:p>
        </p:txBody>
      </p:sp>
      <p:cxnSp>
        <p:nvCxnSpPr>
          <p:cNvPr id="5" name="Straight Connector 4">
            <a:extLst>
              <a:ext uri="{FF2B5EF4-FFF2-40B4-BE49-F238E27FC236}">
                <a16:creationId xmlns:a16="http://schemas.microsoft.com/office/drawing/2014/main" id="{01CC2C06-02A0-4FE2-835B-6B56C224F1A6}"/>
              </a:ext>
            </a:extLst>
          </p:cNvPr>
          <p:cNvCxnSpPr>
            <a:cxnSpLocks/>
          </p:cNvCxnSpPr>
          <p:nvPr/>
        </p:nvCxnSpPr>
        <p:spPr>
          <a:xfrm>
            <a:off x="5114261" y="4157331"/>
            <a:ext cx="3721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A713A1-868C-4504-85F3-0FAB1DDF8C85}"/>
              </a:ext>
            </a:extLst>
          </p:cNvPr>
          <p:cNvSpPr txBox="1"/>
          <p:nvPr/>
        </p:nvSpPr>
        <p:spPr>
          <a:xfrm>
            <a:off x="4890978" y="3787999"/>
            <a:ext cx="1403498" cy="369332"/>
          </a:xfrm>
          <a:prstGeom prst="rect">
            <a:avLst/>
          </a:prstGeom>
          <a:noFill/>
        </p:spPr>
        <p:txBody>
          <a:bodyPr wrap="square" rtlCol="0">
            <a:spAutoFit/>
          </a:bodyPr>
          <a:lstStyle/>
          <a:p>
            <a:r>
              <a:rPr lang="en-US" b="1" dirty="0"/>
              <a:t>200 ft</a:t>
            </a:r>
          </a:p>
        </p:txBody>
      </p:sp>
    </p:spTree>
    <p:extLst>
      <p:ext uri="{BB962C8B-B14F-4D97-AF65-F5344CB8AC3E}">
        <p14:creationId xmlns:p14="http://schemas.microsoft.com/office/powerpoint/2010/main" val="1409037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5313-830B-4DBF-B760-25D63FBE1CC0}"/>
              </a:ext>
            </a:extLst>
          </p:cNvPr>
          <p:cNvSpPr>
            <a:spLocks noGrp="1"/>
          </p:cNvSpPr>
          <p:nvPr>
            <p:ph type="title"/>
          </p:nvPr>
        </p:nvSpPr>
        <p:spPr>
          <a:xfrm>
            <a:off x="159595" y="191453"/>
            <a:ext cx="7269480" cy="440521"/>
          </a:xfrm>
        </p:spPr>
        <p:txBody>
          <a:bodyPr>
            <a:normAutofit fontScale="90000"/>
          </a:bodyPr>
          <a:lstStyle/>
          <a:p>
            <a:r>
              <a:rPr lang="en-US" dirty="0"/>
              <a:t>Methods</a:t>
            </a:r>
          </a:p>
        </p:txBody>
      </p:sp>
      <p:pic>
        <p:nvPicPr>
          <p:cNvPr id="4" name="Picture 3">
            <a:extLst>
              <a:ext uri="{FF2B5EF4-FFF2-40B4-BE49-F238E27FC236}">
                <a16:creationId xmlns:a16="http://schemas.microsoft.com/office/drawing/2014/main" id="{9767C391-2C9A-4459-8EF2-F413E5C30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 y="641185"/>
            <a:ext cx="5095294" cy="4461318"/>
          </a:xfrm>
          <a:prstGeom prst="rect">
            <a:avLst/>
          </a:prstGeom>
        </p:spPr>
      </p:pic>
      <p:pic>
        <p:nvPicPr>
          <p:cNvPr id="6" name="Picture 5">
            <a:extLst>
              <a:ext uri="{FF2B5EF4-FFF2-40B4-BE49-F238E27FC236}">
                <a16:creationId xmlns:a16="http://schemas.microsoft.com/office/drawing/2014/main" id="{D51F5195-CBA4-4E96-9C29-B3C9396F6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931" y="0"/>
            <a:ext cx="2586398" cy="2548293"/>
          </a:xfrm>
          <a:prstGeom prst="rect">
            <a:avLst/>
          </a:prstGeom>
        </p:spPr>
      </p:pic>
      <p:pic>
        <p:nvPicPr>
          <p:cNvPr id="8" name="Picture 7">
            <a:extLst>
              <a:ext uri="{FF2B5EF4-FFF2-40B4-BE49-F238E27FC236}">
                <a16:creationId xmlns:a16="http://schemas.microsoft.com/office/drawing/2014/main" id="{9C5F8B8D-3C42-4431-ABD5-F1F2CF652C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1633" y="2688310"/>
            <a:ext cx="2680994" cy="1672833"/>
          </a:xfrm>
          <a:prstGeom prst="rect">
            <a:avLst/>
          </a:prstGeom>
        </p:spPr>
      </p:pic>
      <p:pic>
        <p:nvPicPr>
          <p:cNvPr id="10" name="Picture 9">
            <a:extLst>
              <a:ext uri="{FF2B5EF4-FFF2-40B4-BE49-F238E27FC236}">
                <a16:creationId xmlns:a16="http://schemas.microsoft.com/office/drawing/2014/main" id="{3951C408-AA25-4239-B23C-B7CA97FB0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075" y="4361143"/>
            <a:ext cx="3718181" cy="2496857"/>
          </a:xfrm>
          <a:prstGeom prst="rect">
            <a:avLst/>
          </a:prstGeom>
        </p:spPr>
      </p:pic>
      <p:sp>
        <p:nvSpPr>
          <p:cNvPr id="11" name="TextBox 10">
            <a:extLst>
              <a:ext uri="{FF2B5EF4-FFF2-40B4-BE49-F238E27FC236}">
                <a16:creationId xmlns:a16="http://schemas.microsoft.com/office/drawing/2014/main" id="{85B73150-2702-4E78-A254-05D2A489846F}"/>
              </a:ext>
            </a:extLst>
          </p:cNvPr>
          <p:cNvSpPr txBox="1"/>
          <p:nvPr/>
        </p:nvSpPr>
        <p:spPr>
          <a:xfrm>
            <a:off x="228833" y="5111714"/>
            <a:ext cx="4416009" cy="1754326"/>
          </a:xfrm>
          <a:prstGeom prst="rect">
            <a:avLst/>
          </a:prstGeom>
          <a:noFill/>
        </p:spPr>
        <p:txBody>
          <a:bodyPr wrap="square" rtlCol="0">
            <a:spAutoFit/>
          </a:bodyPr>
          <a:lstStyle/>
          <a:p>
            <a:r>
              <a:rPr lang="en-US" dirty="0"/>
              <a:t>To get our data, we measured the heights, radius, volume, area, and slope of three terrestrial volcanic fields. </a:t>
            </a:r>
          </a:p>
          <a:p>
            <a:r>
              <a:rPr lang="en-US" dirty="0"/>
              <a:t>We measured 60 cones in each field to keep our data consistent</a:t>
            </a:r>
          </a:p>
          <a:p>
            <a:endParaRPr lang="en-US" dirty="0"/>
          </a:p>
        </p:txBody>
      </p:sp>
    </p:spTree>
    <p:extLst>
      <p:ext uri="{BB962C8B-B14F-4D97-AF65-F5344CB8AC3E}">
        <p14:creationId xmlns:p14="http://schemas.microsoft.com/office/powerpoint/2010/main" val="3478554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65"/>
            <a:ext cx="2400300" cy="1329069"/>
          </a:xfrm>
        </p:spPr>
        <p:txBody>
          <a:bodyPr>
            <a:normAutofit fontScale="90000"/>
          </a:bodyPr>
          <a:lstStyle/>
          <a:p>
            <a:r>
              <a:rPr lang="en-US" dirty="0"/>
              <a:t>Basaltic Volcanic Field Locations</a:t>
            </a:r>
          </a:p>
        </p:txBody>
      </p:sp>
      <p:sp>
        <p:nvSpPr>
          <p:cNvPr id="3" name="Content Placeholder 2"/>
          <p:cNvSpPr>
            <a:spLocks noGrp="1"/>
          </p:cNvSpPr>
          <p:nvPr>
            <p:ph idx="1"/>
          </p:nvPr>
        </p:nvSpPr>
        <p:spPr/>
        <p:txBody>
          <a:bodyPr/>
          <a:lstStyle/>
          <a:p>
            <a:r>
              <a:rPr lang="en-US" dirty="0"/>
              <a:t>We choose 3 different fields on Earth, the </a:t>
            </a:r>
            <a:r>
              <a:rPr lang="en-US" dirty="0" err="1"/>
              <a:t>Cima</a:t>
            </a:r>
            <a:r>
              <a:rPr lang="en-US" dirty="0"/>
              <a:t> in California, Pinacate in Northern Mexico, and Lunar Crater in central Nevada. </a:t>
            </a:r>
          </a:p>
          <a:p>
            <a:r>
              <a:rPr lang="en-US" dirty="0"/>
              <a:t>We choose fields that had a lot of well-defined edifices that were mostly Pleistocene to Holocene in age. </a:t>
            </a:r>
          </a:p>
          <a:p>
            <a:r>
              <a:rPr lang="en-US" dirty="0"/>
              <a:t>We left out some of the older, eroded edifices, as they were hard to measure.</a:t>
            </a:r>
          </a:p>
        </p:txBody>
      </p:sp>
      <p:sp>
        <p:nvSpPr>
          <p:cNvPr id="4" name="Text Placeholder 3"/>
          <p:cNvSpPr>
            <a:spLocks noGrp="1"/>
          </p:cNvSpPr>
          <p:nvPr>
            <p:ph type="body" sz="half" idx="2"/>
          </p:nvPr>
        </p:nvSpPr>
        <p:spPr>
          <a:xfrm>
            <a:off x="202019" y="1456660"/>
            <a:ext cx="3264195" cy="5231431"/>
          </a:xfrm>
        </p:spPr>
        <p:txBody>
          <a:bodyPr>
            <a:normAutofit fontScale="92500"/>
          </a:bodyPr>
          <a:lstStyle/>
          <a:p>
            <a:r>
              <a:rPr lang="en-US" sz="1600" dirty="0"/>
              <a:t>Limitations:</a:t>
            </a:r>
          </a:p>
          <a:p>
            <a:r>
              <a:rPr lang="en-US" sz="1600" dirty="0"/>
              <a:t>Measurements are approximated.</a:t>
            </a:r>
          </a:p>
          <a:p>
            <a:r>
              <a:rPr lang="en-US" sz="1600" dirty="0"/>
              <a:t>Google Earth, while a very useful tool, is also not always exact. </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This cone, for example, clearly has vertical relief, but Google Earth renders it as 100% flat. </a:t>
            </a:r>
          </a:p>
          <a:p>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18" y="2971799"/>
            <a:ext cx="3198625" cy="1961707"/>
          </a:xfrm>
          <a:prstGeom prst="rect">
            <a:avLst/>
          </a:prstGeom>
        </p:spPr>
      </p:pic>
      <p:pic>
        <p:nvPicPr>
          <p:cNvPr id="7" name="Picture 6">
            <a:extLst>
              <a:ext uri="{FF2B5EF4-FFF2-40B4-BE49-F238E27FC236}">
                <a16:creationId xmlns:a16="http://schemas.microsoft.com/office/drawing/2014/main" id="{1AC63B38-5F93-4E03-BA71-B3A20A4CD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432" y="3523660"/>
            <a:ext cx="3614113" cy="3164431"/>
          </a:xfrm>
          <a:prstGeom prst="rect">
            <a:avLst/>
          </a:prstGeom>
        </p:spPr>
      </p:pic>
    </p:spTree>
    <p:extLst>
      <p:ext uri="{BB962C8B-B14F-4D97-AF65-F5344CB8AC3E}">
        <p14:creationId xmlns:p14="http://schemas.microsoft.com/office/powerpoint/2010/main" val="210047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486B-137E-424B-B14E-DC0C4C9F8696}"/>
              </a:ext>
            </a:extLst>
          </p:cNvPr>
          <p:cNvSpPr>
            <a:spLocks noGrp="1"/>
          </p:cNvSpPr>
          <p:nvPr>
            <p:ph type="title"/>
          </p:nvPr>
        </p:nvSpPr>
        <p:spPr>
          <a:xfrm>
            <a:off x="0" y="0"/>
            <a:ext cx="3174796" cy="462686"/>
          </a:xfrm>
        </p:spPr>
        <p:txBody>
          <a:bodyPr>
            <a:normAutofit fontScale="90000"/>
          </a:bodyPr>
          <a:lstStyle/>
          <a:p>
            <a:r>
              <a:rPr lang="en-US" dirty="0" err="1"/>
              <a:t>Cima</a:t>
            </a:r>
            <a:endParaRPr lang="en-US" dirty="0"/>
          </a:p>
        </p:txBody>
      </p:sp>
      <p:sp>
        <p:nvSpPr>
          <p:cNvPr id="4" name="Text Placeholder 3">
            <a:extLst>
              <a:ext uri="{FF2B5EF4-FFF2-40B4-BE49-F238E27FC236}">
                <a16:creationId xmlns:a16="http://schemas.microsoft.com/office/drawing/2014/main" id="{3ECF7899-5D24-424C-A1AC-DAC84327CB0A}"/>
              </a:ext>
            </a:extLst>
          </p:cNvPr>
          <p:cNvSpPr>
            <a:spLocks noGrp="1"/>
          </p:cNvSpPr>
          <p:nvPr>
            <p:ph type="body" sz="half" idx="2"/>
          </p:nvPr>
        </p:nvSpPr>
        <p:spPr>
          <a:xfrm>
            <a:off x="-50551" y="957641"/>
            <a:ext cx="3588882" cy="5623912"/>
          </a:xfrm>
        </p:spPr>
        <p:txBody>
          <a:bodyPr>
            <a:normAutofit/>
          </a:bodyPr>
          <a:lstStyle/>
          <a:p>
            <a:r>
              <a:rPr lang="en-US" sz="1600" dirty="0">
                <a:solidFill>
                  <a:schemeClr val="tx1"/>
                </a:solidFill>
              </a:rPr>
              <a:t>A Quaternary Volcanic field in California. Related to Basin and Range extension. Mostly small to large scoria cones. It is unknown if future eruptions will occur. </a:t>
            </a:r>
          </a:p>
          <a:p>
            <a:r>
              <a:rPr lang="en-US" sz="1600" dirty="0">
                <a:solidFill>
                  <a:schemeClr val="tx1"/>
                </a:solidFill>
              </a:rPr>
              <a:t>I measured 60 cones, although some of the older. Eroded edifices were left out of the final data, as they were hard to measure. </a:t>
            </a:r>
          </a:p>
          <a:p>
            <a:r>
              <a:rPr lang="en-US" sz="1600" dirty="0">
                <a:solidFill>
                  <a:schemeClr val="tx1"/>
                </a:solidFill>
              </a:rPr>
              <a:t>Most of the cones are early Pleistocene to early Holocene in age  </a:t>
            </a:r>
          </a:p>
          <a:p>
            <a:r>
              <a:rPr lang="en-US" sz="1600" dirty="0">
                <a:solidFill>
                  <a:schemeClr val="tx1"/>
                </a:solidFill>
              </a:rPr>
              <a:t>The average radius of the tops of the cones was 118 meters, and the average height was 72 meters. The average slope was 13.68 degrees, and the average area was .3 km^2</a:t>
            </a:r>
          </a:p>
          <a:p>
            <a:endParaRPr lang="en-US" dirty="0">
              <a:solidFill>
                <a:schemeClr val="tx1"/>
              </a:solidFill>
            </a:endParaRPr>
          </a:p>
        </p:txBody>
      </p:sp>
      <p:pic>
        <p:nvPicPr>
          <p:cNvPr id="5" name="Picture 4"/>
          <p:cNvPicPr>
            <a:picLocks noChangeAspect="1"/>
          </p:cNvPicPr>
          <p:nvPr/>
        </p:nvPicPr>
        <p:blipFill>
          <a:blip r:embed="rId2"/>
          <a:stretch>
            <a:fillRect/>
          </a:stretch>
        </p:blipFill>
        <p:spPr>
          <a:xfrm>
            <a:off x="3745690" y="-14403"/>
            <a:ext cx="5317300" cy="3741950"/>
          </a:xfrm>
          <a:prstGeom prst="rect">
            <a:avLst/>
          </a:prstGeom>
        </p:spPr>
      </p:pic>
      <p:cxnSp>
        <p:nvCxnSpPr>
          <p:cNvPr id="6" name="Straight Arrow Connector 5"/>
          <p:cNvCxnSpPr/>
          <p:nvPr/>
        </p:nvCxnSpPr>
        <p:spPr>
          <a:xfrm flipH="1">
            <a:off x="4081882" y="1477671"/>
            <a:ext cx="965606" cy="7315"/>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37D5712-7A48-428E-9FC0-46065CE2AC16}"/>
              </a:ext>
            </a:extLst>
          </p:cNvPr>
          <p:cNvCxnSpPr>
            <a:cxnSpLocks/>
          </p:cNvCxnSpPr>
          <p:nvPr/>
        </p:nvCxnSpPr>
        <p:spPr>
          <a:xfrm>
            <a:off x="4249627" y="3151736"/>
            <a:ext cx="5528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9B0795-7E75-4AB7-AF52-2CBB9FF36E93}"/>
              </a:ext>
            </a:extLst>
          </p:cNvPr>
          <p:cNvSpPr txBox="1"/>
          <p:nvPr/>
        </p:nvSpPr>
        <p:spPr>
          <a:xfrm>
            <a:off x="4081882" y="2782404"/>
            <a:ext cx="888385" cy="369332"/>
          </a:xfrm>
          <a:prstGeom prst="rect">
            <a:avLst/>
          </a:prstGeom>
          <a:noFill/>
        </p:spPr>
        <p:txBody>
          <a:bodyPr wrap="none" rtlCol="0">
            <a:spAutoFit/>
          </a:bodyPr>
          <a:lstStyle/>
          <a:p>
            <a:r>
              <a:rPr lang="en-US" b="1" dirty="0">
                <a:solidFill>
                  <a:schemeClr val="bg1"/>
                </a:solidFill>
              </a:rPr>
              <a:t>3.7 mi</a:t>
            </a:r>
          </a:p>
        </p:txBody>
      </p:sp>
      <p:pic>
        <p:nvPicPr>
          <p:cNvPr id="8" name="Picture 7">
            <a:extLst>
              <a:ext uri="{FF2B5EF4-FFF2-40B4-BE49-F238E27FC236}">
                <a16:creationId xmlns:a16="http://schemas.microsoft.com/office/drawing/2014/main" id="{3F81B858-F57D-4B4F-A018-83A12A22C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689" y="3762144"/>
            <a:ext cx="4390255" cy="2964169"/>
          </a:xfrm>
          <a:prstGeom prst="rect">
            <a:avLst/>
          </a:prstGeom>
        </p:spPr>
      </p:pic>
      <p:sp>
        <p:nvSpPr>
          <p:cNvPr id="9" name="TextBox 8">
            <a:extLst>
              <a:ext uri="{FF2B5EF4-FFF2-40B4-BE49-F238E27FC236}">
                <a16:creationId xmlns:a16="http://schemas.microsoft.com/office/drawing/2014/main" id="{30474576-60A4-41F3-9083-BAA0ADCD1B7F}"/>
              </a:ext>
            </a:extLst>
          </p:cNvPr>
          <p:cNvSpPr txBox="1"/>
          <p:nvPr/>
        </p:nvSpPr>
        <p:spPr>
          <a:xfrm>
            <a:off x="3758105" y="1293005"/>
            <a:ext cx="477168" cy="369332"/>
          </a:xfrm>
          <a:prstGeom prst="rect">
            <a:avLst/>
          </a:prstGeom>
          <a:noFill/>
        </p:spPr>
        <p:txBody>
          <a:bodyPr wrap="square" rtlCol="0">
            <a:spAutoFit/>
          </a:bodyPr>
          <a:lstStyle/>
          <a:p>
            <a:r>
              <a:rPr lang="en-US" b="1" dirty="0">
                <a:solidFill>
                  <a:schemeClr val="bg1"/>
                </a:solidFill>
              </a:rPr>
              <a:t>N</a:t>
            </a:r>
          </a:p>
        </p:txBody>
      </p:sp>
    </p:spTree>
    <p:extLst>
      <p:ext uri="{BB962C8B-B14F-4D97-AF65-F5344CB8AC3E}">
        <p14:creationId xmlns:p14="http://schemas.microsoft.com/office/powerpoint/2010/main" val="77933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BF82-81E5-4DDD-ACBA-04A308EAA77D}"/>
              </a:ext>
            </a:extLst>
          </p:cNvPr>
          <p:cNvSpPr>
            <a:spLocks noGrp="1"/>
          </p:cNvSpPr>
          <p:nvPr>
            <p:ph type="title"/>
          </p:nvPr>
        </p:nvSpPr>
        <p:spPr>
          <a:xfrm>
            <a:off x="286095" y="170121"/>
            <a:ext cx="2400300" cy="647394"/>
          </a:xfrm>
        </p:spPr>
        <p:txBody>
          <a:bodyPr/>
          <a:lstStyle/>
          <a:p>
            <a:r>
              <a:rPr lang="en-US" dirty="0"/>
              <a:t>Pinacate</a:t>
            </a:r>
          </a:p>
        </p:txBody>
      </p:sp>
      <p:sp>
        <p:nvSpPr>
          <p:cNvPr id="4" name="Text Placeholder 3">
            <a:extLst>
              <a:ext uri="{FF2B5EF4-FFF2-40B4-BE49-F238E27FC236}">
                <a16:creationId xmlns:a16="http://schemas.microsoft.com/office/drawing/2014/main" id="{DFBAF2FC-D668-47DE-8D6F-E56BB52BF7B1}"/>
              </a:ext>
            </a:extLst>
          </p:cNvPr>
          <p:cNvSpPr>
            <a:spLocks noGrp="1"/>
          </p:cNvSpPr>
          <p:nvPr>
            <p:ph type="body" sz="half" idx="2"/>
          </p:nvPr>
        </p:nvSpPr>
        <p:spPr>
          <a:xfrm>
            <a:off x="116958" y="817514"/>
            <a:ext cx="3976725" cy="5870365"/>
          </a:xfrm>
        </p:spPr>
        <p:txBody>
          <a:bodyPr>
            <a:normAutofit/>
          </a:bodyPr>
          <a:lstStyle/>
          <a:p>
            <a:r>
              <a:rPr lang="en-US" sz="1600" dirty="0"/>
              <a:t>The Pinacate Volcanic Field is a Pliocene-Holocene field related to basin and range extension, located in an arid region of Northwestern Mexico close to the US border.  The field itself is a large shield volcano flanked by hundreds of cinder cones, maars, and small splatter cones. It is currently dormant. </a:t>
            </a:r>
          </a:p>
          <a:p>
            <a:r>
              <a:rPr lang="en-US" sz="1600" dirty="0"/>
              <a:t>For Pinacate, I measured 60 edifices. </a:t>
            </a:r>
          </a:p>
          <a:p>
            <a:r>
              <a:rPr lang="en-US" sz="1600" dirty="0"/>
              <a:t>The average slope was 13.41 degrees, and the average area was .3 km^2</a:t>
            </a:r>
          </a:p>
          <a:p>
            <a:r>
              <a:rPr lang="en-US" sz="1600" dirty="0"/>
              <a:t>The average top radius was 138 meters, and the average height was 76 meters.</a:t>
            </a:r>
          </a:p>
          <a:p>
            <a:endParaRPr lang="en-US" sz="1600" dirty="0"/>
          </a:p>
          <a:p>
            <a:endParaRPr lang="en-US" sz="1400" dirty="0"/>
          </a:p>
        </p:txBody>
      </p:sp>
      <p:cxnSp>
        <p:nvCxnSpPr>
          <p:cNvPr id="6" name="Straight Arrow Connector 5"/>
          <p:cNvCxnSpPr/>
          <p:nvPr/>
        </p:nvCxnSpPr>
        <p:spPr>
          <a:xfrm flipV="1">
            <a:off x="7446875" y="1104595"/>
            <a:ext cx="7314" cy="995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Content Placeholder 8">
            <a:extLst>
              <a:ext uri="{FF2B5EF4-FFF2-40B4-BE49-F238E27FC236}">
                <a16:creationId xmlns:a16="http://schemas.microsoft.com/office/drawing/2014/main" id="{55D375FA-08F6-4BE2-8C08-5690D0998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3171" y="-24393"/>
            <a:ext cx="4890829" cy="3990337"/>
          </a:xfrm>
        </p:spPr>
      </p:pic>
      <p:cxnSp>
        <p:nvCxnSpPr>
          <p:cNvPr id="11" name="Straight Arrow Connector 10">
            <a:extLst>
              <a:ext uri="{FF2B5EF4-FFF2-40B4-BE49-F238E27FC236}">
                <a16:creationId xmlns:a16="http://schemas.microsoft.com/office/drawing/2014/main" id="{2F076FBA-1903-42B4-9B8B-61317A75EDC9}"/>
              </a:ext>
            </a:extLst>
          </p:cNvPr>
          <p:cNvCxnSpPr/>
          <p:nvPr/>
        </p:nvCxnSpPr>
        <p:spPr>
          <a:xfrm>
            <a:off x="8389088" y="396594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3EBE10-AE1B-491C-9267-50178199D1C5}"/>
              </a:ext>
            </a:extLst>
          </p:cNvPr>
          <p:cNvCxnSpPr/>
          <p:nvPr/>
        </p:nvCxnSpPr>
        <p:spPr>
          <a:xfrm flipV="1">
            <a:off x="8575539" y="921661"/>
            <a:ext cx="0" cy="16161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B8A7DF-5CD1-4351-A381-54276401AA7D}"/>
              </a:ext>
            </a:extLst>
          </p:cNvPr>
          <p:cNvSpPr txBox="1"/>
          <p:nvPr/>
        </p:nvSpPr>
        <p:spPr>
          <a:xfrm>
            <a:off x="8401382" y="552329"/>
            <a:ext cx="456523" cy="369332"/>
          </a:xfrm>
          <a:prstGeom prst="rect">
            <a:avLst/>
          </a:prstGeom>
          <a:noFill/>
        </p:spPr>
        <p:txBody>
          <a:bodyPr wrap="square" rtlCol="0">
            <a:spAutoFit/>
          </a:bodyPr>
          <a:lstStyle/>
          <a:p>
            <a:r>
              <a:rPr lang="en-US" b="1" dirty="0">
                <a:solidFill>
                  <a:schemeClr val="bg1"/>
                </a:solidFill>
              </a:rPr>
              <a:t>N</a:t>
            </a:r>
          </a:p>
        </p:txBody>
      </p:sp>
      <p:pic>
        <p:nvPicPr>
          <p:cNvPr id="10" name="Picture 9">
            <a:extLst>
              <a:ext uri="{FF2B5EF4-FFF2-40B4-BE49-F238E27FC236}">
                <a16:creationId xmlns:a16="http://schemas.microsoft.com/office/drawing/2014/main" id="{F1540421-567D-4394-AD18-156C587B9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64" y="3917157"/>
            <a:ext cx="4428079" cy="2897709"/>
          </a:xfrm>
          <a:prstGeom prst="rect">
            <a:avLst/>
          </a:prstGeom>
        </p:spPr>
      </p:pic>
      <p:cxnSp>
        <p:nvCxnSpPr>
          <p:cNvPr id="5" name="Straight Connector 4">
            <a:extLst>
              <a:ext uri="{FF2B5EF4-FFF2-40B4-BE49-F238E27FC236}">
                <a16:creationId xmlns:a16="http://schemas.microsoft.com/office/drawing/2014/main" id="{132CCE75-6ABB-47F9-B42B-DCA91CCB5312}"/>
              </a:ext>
            </a:extLst>
          </p:cNvPr>
          <p:cNvCxnSpPr>
            <a:cxnSpLocks/>
          </p:cNvCxnSpPr>
          <p:nvPr/>
        </p:nvCxnSpPr>
        <p:spPr>
          <a:xfrm>
            <a:off x="4708309" y="5520478"/>
            <a:ext cx="4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4B1C06E-577B-43DC-AB45-1E6238E62711}"/>
              </a:ext>
            </a:extLst>
          </p:cNvPr>
          <p:cNvSpPr txBox="1"/>
          <p:nvPr/>
        </p:nvSpPr>
        <p:spPr>
          <a:xfrm>
            <a:off x="4627001" y="5171065"/>
            <a:ext cx="1395663" cy="369332"/>
          </a:xfrm>
          <a:prstGeom prst="rect">
            <a:avLst/>
          </a:prstGeom>
          <a:noFill/>
        </p:spPr>
        <p:txBody>
          <a:bodyPr wrap="square" rtlCol="0">
            <a:spAutoFit/>
          </a:bodyPr>
          <a:lstStyle/>
          <a:p>
            <a:r>
              <a:rPr lang="en-US" dirty="0"/>
              <a:t>250 ft</a:t>
            </a:r>
          </a:p>
        </p:txBody>
      </p:sp>
    </p:spTree>
    <p:extLst>
      <p:ext uri="{BB962C8B-B14F-4D97-AF65-F5344CB8AC3E}">
        <p14:creationId xmlns:p14="http://schemas.microsoft.com/office/powerpoint/2010/main" val="266568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D6B9-406B-452D-9D7E-1293FF0D8A65}"/>
              </a:ext>
            </a:extLst>
          </p:cNvPr>
          <p:cNvSpPr>
            <a:spLocks noGrp="1"/>
          </p:cNvSpPr>
          <p:nvPr>
            <p:ph type="title"/>
          </p:nvPr>
        </p:nvSpPr>
        <p:spPr>
          <a:xfrm>
            <a:off x="514350" y="68580"/>
            <a:ext cx="2400300" cy="618133"/>
          </a:xfrm>
        </p:spPr>
        <p:txBody>
          <a:bodyPr/>
          <a:lstStyle/>
          <a:p>
            <a:r>
              <a:rPr lang="en-US" dirty="0"/>
              <a:t>Lunar Crater</a:t>
            </a:r>
          </a:p>
        </p:txBody>
      </p:sp>
      <p:sp>
        <p:nvSpPr>
          <p:cNvPr id="4" name="Text Placeholder 3">
            <a:extLst>
              <a:ext uri="{FF2B5EF4-FFF2-40B4-BE49-F238E27FC236}">
                <a16:creationId xmlns:a16="http://schemas.microsoft.com/office/drawing/2014/main" id="{281C9B52-A418-4BFB-8E92-3C3C22878BE5}"/>
              </a:ext>
            </a:extLst>
          </p:cNvPr>
          <p:cNvSpPr>
            <a:spLocks noGrp="1"/>
          </p:cNvSpPr>
          <p:nvPr>
            <p:ph type="body" sz="half" idx="2"/>
          </p:nvPr>
        </p:nvSpPr>
        <p:spPr>
          <a:xfrm>
            <a:off x="124357" y="797358"/>
            <a:ext cx="4953120" cy="5793638"/>
          </a:xfrm>
        </p:spPr>
        <p:txBody>
          <a:bodyPr>
            <a:noAutofit/>
          </a:bodyPr>
          <a:lstStyle/>
          <a:p>
            <a:r>
              <a:rPr lang="en-US" sz="1600" dirty="0"/>
              <a:t>A late Miocene-Late Pleistocene volcanic field in central Nevada. Volcanism is related to extension of the Basin and Range province. </a:t>
            </a:r>
          </a:p>
          <a:p>
            <a:r>
              <a:rPr lang="en-US" sz="1600" dirty="0"/>
              <a:t>The volcanic field is made up of scoria cones, maars, splatter cones, and fissure vents. </a:t>
            </a:r>
          </a:p>
          <a:p>
            <a:r>
              <a:rPr lang="en-US" sz="1600" dirty="0"/>
              <a:t>Most of the vents to the SW were left out of the data, as they are heavily eroded, and some of them are buried by basin fill as a result of normal faulting</a:t>
            </a:r>
          </a:p>
          <a:p>
            <a:r>
              <a:rPr lang="en-US" sz="1600" dirty="0"/>
              <a:t>The average radius was 135 meters, and the average slope was 10 degrees.  </a:t>
            </a:r>
          </a:p>
          <a:p>
            <a:r>
              <a:rPr lang="en-US" sz="1600" dirty="0"/>
              <a:t>The average area was .27 km^2, and the average height was 57 meters.</a:t>
            </a:r>
          </a:p>
          <a:p>
            <a:r>
              <a:rPr lang="en-US" sz="1600" dirty="0"/>
              <a:t>Geologists speculate that this field may only be dormant and might have future eruptions.</a:t>
            </a:r>
          </a:p>
          <a:p>
            <a:r>
              <a:rPr lang="en-US" sz="1600" dirty="0"/>
              <a:t>For this volcano, I measured 60 edifices.</a:t>
            </a:r>
          </a:p>
          <a:p>
            <a:r>
              <a:rPr lang="en-US" sz="1600" dirty="0"/>
              <a:t>(Valentine, 2017)</a:t>
            </a:r>
          </a:p>
          <a:p>
            <a:endParaRPr lang="en-US" sz="1400"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1598" y="0"/>
            <a:ext cx="3152402" cy="4339139"/>
          </a:xfrm>
        </p:spPr>
      </p:pic>
      <p:cxnSp>
        <p:nvCxnSpPr>
          <p:cNvPr id="10" name="Straight Arrow Connector 9"/>
          <p:cNvCxnSpPr/>
          <p:nvPr/>
        </p:nvCxnSpPr>
        <p:spPr>
          <a:xfrm flipV="1">
            <a:off x="6691470" y="460081"/>
            <a:ext cx="0" cy="914401"/>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502957" y="232737"/>
            <a:ext cx="377026" cy="369332"/>
          </a:xfrm>
          <a:prstGeom prst="rect">
            <a:avLst/>
          </a:prstGeom>
          <a:noFill/>
        </p:spPr>
        <p:txBody>
          <a:bodyPr wrap="none" rtlCol="0">
            <a:spAutoFit/>
          </a:bodyPr>
          <a:lstStyle/>
          <a:p>
            <a:r>
              <a:rPr lang="en-US" b="1" dirty="0">
                <a:solidFill>
                  <a:schemeClr val="bg1"/>
                </a:solidFill>
              </a:rPr>
              <a:t>N</a:t>
            </a:r>
          </a:p>
        </p:txBody>
      </p:sp>
      <p:cxnSp>
        <p:nvCxnSpPr>
          <p:cNvPr id="5" name="Straight Connector 4">
            <a:extLst>
              <a:ext uri="{FF2B5EF4-FFF2-40B4-BE49-F238E27FC236}">
                <a16:creationId xmlns:a16="http://schemas.microsoft.com/office/drawing/2014/main" id="{6FDB928D-E7FA-4B02-8802-2FF8E538782B}"/>
              </a:ext>
            </a:extLst>
          </p:cNvPr>
          <p:cNvCxnSpPr>
            <a:cxnSpLocks/>
          </p:cNvCxnSpPr>
          <p:nvPr/>
        </p:nvCxnSpPr>
        <p:spPr>
          <a:xfrm>
            <a:off x="6226926" y="3857902"/>
            <a:ext cx="3195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84E0F0D-9FA7-409A-BE94-A9CDFD51881B}"/>
              </a:ext>
            </a:extLst>
          </p:cNvPr>
          <p:cNvSpPr txBox="1"/>
          <p:nvPr/>
        </p:nvSpPr>
        <p:spPr>
          <a:xfrm>
            <a:off x="5991598" y="3445650"/>
            <a:ext cx="888385" cy="369332"/>
          </a:xfrm>
          <a:prstGeom prst="rect">
            <a:avLst/>
          </a:prstGeom>
          <a:noFill/>
        </p:spPr>
        <p:txBody>
          <a:bodyPr wrap="none" rtlCol="0">
            <a:spAutoFit/>
          </a:bodyPr>
          <a:lstStyle/>
          <a:p>
            <a:r>
              <a:rPr lang="en-US" b="1" dirty="0">
                <a:solidFill>
                  <a:schemeClr val="bg1"/>
                </a:solidFill>
              </a:rPr>
              <a:t>3.4 mi</a:t>
            </a:r>
          </a:p>
        </p:txBody>
      </p:sp>
      <p:pic>
        <p:nvPicPr>
          <p:cNvPr id="11" name="Picture 10">
            <a:extLst>
              <a:ext uri="{FF2B5EF4-FFF2-40B4-BE49-F238E27FC236}">
                <a16:creationId xmlns:a16="http://schemas.microsoft.com/office/drawing/2014/main" id="{40F18463-8952-408A-9E50-FAC30FBD9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653" y="4313076"/>
            <a:ext cx="3742347" cy="2544924"/>
          </a:xfrm>
          <a:prstGeom prst="rect">
            <a:avLst/>
          </a:prstGeom>
        </p:spPr>
      </p:pic>
    </p:spTree>
    <p:extLst>
      <p:ext uri="{BB962C8B-B14F-4D97-AF65-F5344CB8AC3E}">
        <p14:creationId xmlns:p14="http://schemas.microsoft.com/office/powerpoint/2010/main" val="2097531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8613" y="771525"/>
            <a:ext cx="8436864" cy="5172412"/>
          </a:xfrm>
          <a:prstGeom prst="rect">
            <a:avLst/>
          </a:prstGeom>
        </p:spPr>
      </p:pic>
      <p:sp>
        <p:nvSpPr>
          <p:cNvPr id="6" name="Title 1">
            <a:extLst>
              <a:ext uri="{FF2B5EF4-FFF2-40B4-BE49-F238E27FC236}">
                <a16:creationId xmlns:a16="http://schemas.microsoft.com/office/drawing/2014/main" id="{36D16D1A-73C6-4036-BF7D-F21F9F4101E2}"/>
              </a:ext>
            </a:extLst>
          </p:cNvPr>
          <p:cNvSpPr>
            <a:spLocks noGrp="1"/>
          </p:cNvSpPr>
          <p:nvPr>
            <p:ph type="title"/>
          </p:nvPr>
        </p:nvSpPr>
        <p:spPr>
          <a:xfrm>
            <a:off x="166687" y="152401"/>
            <a:ext cx="8436864" cy="619124"/>
          </a:xfrm>
        </p:spPr>
        <p:txBody>
          <a:bodyPr>
            <a:normAutofit fontScale="90000"/>
          </a:bodyPr>
          <a:lstStyle/>
          <a:p>
            <a:r>
              <a:rPr lang="en-US" dirty="0"/>
              <a:t>Venusian Fields </a:t>
            </a:r>
            <a:r>
              <a:rPr lang="en-US" sz="2700" dirty="0"/>
              <a:t>(Nypaver et al., 2018) </a:t>
            </a:r>
          </a:p>
        </p:txBody>
      </p:sp>
      <p:sp>
        <p:nvSpPr>
          <p:cNvPr id="7" name="TextBox 6"/>
          <p:cNvSpPr txBox="1"/>
          <p:nvPr/>
        </p:nvSpPr>
        <p:spPr>
          <a:xfrm>
            <a:off x="90488" y="6076950"/>
            <a:ext cx="2505814" cy="523220"/>
          </a:xfrm>
          <a:prstGeom prst="rect">
            <a:avLst/>
          </a:prstGeom>
          <a:noFill/>
        </p:spPr>
        <p:txBody>
          <a:bodyPr wrap="none" rtlCol="0">
            <a:spAutoFit/>
          </a:bodyPr>
          <a:lstStyle/>
          <a:p>
            <a:r>
              <a:rPr lang="en-US" sz="1400" dirty="0"/>
              <a:t>CC = </a:t>
            </a:r>
            <a:r>
              <a:rPr lang="en-US" sz="1400" dirty="0" err="1"/>
              <a:t>Chernava</a:t>
            </a:r>
            <a:r>
              <a:rPr lang="en-US" sz="1400" dirty="0"/>
              <a:t> </a:t>
            </a:r>
            <a:r>
              <a:rPr lang="en-US" sz="1400" dirty="0" err="1"/>
              <a:t>Colles</a:t>
            </a:r>
            <a:r>
              <a:rPr lang="en-US" sz="1400" dirty="0"/>
              <a:t> (n=5)</a:t>
            </a:r>
          </a:p>
          <a:p>
            <a:r>
              <a:rPr lang="en-US" sz="1400" dirty="0"/>
              <a:t>AC = </a:t>
            </a:r>
            <a:r>
              <a:rPr lang="en-US" sz="1400" dirty="0" err="1"/>
              <a:t>Asherat</a:t>
            </a:r>
            <a:r>
              <a:rPr lang="en-US" sz="1400" dirty="0"/>
              <a:t> </a:t>
            </a:r>
            <a:r>
              <a:rPr lang="en-US" sz="1400" dirty="0" err="1"/>
              <a:t>Colles</a:t>
            </a:r>
            <a:r>
              <a:rPr lang="en-US" sz="1400" dirty="0"/>
              <a:t> (n=2)</a:t>
            </a:r>
          </a:p>
        </p:txBody>
      </p:sp>
      <p:sp>
        <p:nvSpPr>
          <p:cNvPr id="8" name="TextBox 7"/>
          <p:cNvSpPr txBox="1"/>
          <p:nvPr/>
        </p:nvSpPr>
        <p:spPr>
          <a:xfrm>
            <a:off x="3079335" y="6076950"/>
            <a:ext cx="2842445" cy="523220"/>
          </a:xfrm>
          <a:prstGeom prst="rect">
            <a:avLst/>
          </a:prstGeom>
          <a:noFill/>
        </p:spPr>
        <p:txBody>
          <a:bodyPr wrap="none" rtlCol="0">
            <a:spAutoFit/>
          </a:bodyPr>
          <a:lstStyle/>
          <a:p>
            <a:r>
              <a:rPr lang="en-US" sz="1400" dirty="0"/>
              <a:t>NP = </a:t>
            </a:r>
            <a:r>
              <a:rPr lang="en-US" sz="1400" dirty="0" err="1"/>
              <a:t>Nordenflycht</a:t>
            </a:r>
            <a:r>
              <a:rPr lang="en-US" sz="1400" dirty="0"/>
              <a:t> Patera (n=3)</a:t>
            </a:r>
          </a:p>
          <a:p>
            <a:r>
              <a:rPr lang="en-US" sz="1400" dirty="0"/>
              <a:t>UC = </a:t>
            </a:r>
            <a:r>
              <a:rPr lang="en-US" sz="1400" dirty="0" err="1"/>
              <a:t>Urutonga</a:t>
            </a:r>
            <a:r>
              <a:rPr lang="en-US" sz="1400" dirty="0"/>
              <a:t> </a:t>
            </a:r>
            <a:r>
              <a:rPr lang="en-US" sz="1400" dirty="0" err="1"/>
              <a:t>Colles</a:t>
            </a:r>
            <a:r>
              <a:rPr lang="en-US" sz="1400" dirty="0"/>
              <a:t> (n=2)</a:t>
            </a:r>
          </a:p>
        </p:txBody>
      </p:sp>
      <p:sp>
        <p:nvSpPr>
          <p:cNvPr id="9" name="TextBox 8"/>
          <p:cNvSpPr txBox="1"/>
          <p:nvPr/>
        </p:nvSpPr>
        <p:spPr>
          <a:xfrm>
            <a:off x="6089235" y="6076950"/>
            <a:ext cx="2492990" cy="523220"/>
          </a:xfrm>
          <a:prstGeom prst="rect">
            <a:avLst/>
          </a:prstGeom>
          <a:noFill/>
        </p:spPr>
        <p:txBody>
          <a:bodyPr wrap="none" rtlCol="0">
            <a:spAutoFit/>
          </a:bodyPr>
          <a:lstStyle/>
          <a:p>
            <a:r>
              <a:rPr lang="en-US" sz="1400" dirty="0"/>
              <a:t>MT = </a:t>
            </a:r>
            <a:r>
              <a:rPr lang="en-US" sz="1400" dirty="0" err="1"/>
              <a:t>Monoshi</a:t>
            </a:r>
            <a:r>
              <a:rPr lang="en-US" sz="1400" dirty="0"/>
              <a:t> </a:t>
            </a:r>
            <a:r>
              <a:rPr lang="en-US" sz="1400" dirty="0" err="1"/>
              <a:t>Tholus</a:t>
            </a:r>
            <a:r>
              <a:rPr lang="en-US" sz="1400" dirty="0"/>
              <a:t> (n=4)</a:t>
            </a:r>
          </a:p>
          <a:p>
            <a:r>
              <a:rPr lang="en-US" sz="1400" dirty="0"/>
              <a:t>RC = Ran </a:t>
            </a:r>
            <a:r>
              <a:rPr lang="en-US" sz="1400" dirty="0" err="1"/>
              <a:t>Colles</a:t>
            </a:r>
            <a:r>
              <a:rPr lang="en-US" sz="1400" dirty="0"/>
              <a:t> (n=4)</a:t>
            </a:r>
          </a:p>
        </p:txBody>
      </p:sp>
      <p:sp>
        <p:nvSpPr>
          <p:cNvPr id="10" name="TextBox 9"/>
          <p:cNvSpPr txBox="1"/>
          <p:nvPr/>
        </p:nvSpPr>
        <p:spPr>
          <a:xfrm>
            <a:off x="6748556" y="5543550"/>
            <a:ext cx="2007281" cy="253916"/>
          </a:xfrm>
          <a:prstGeom prst="rect">
            <a:avLst/>
          </a:prstGeom>
          <a:noFill/>
        </p:spPr>
        <p:txBody>
          <a:bodyPr wrap="none" rtlCol="0">
            <a:spAutoFit/>
          </a:bodyPr>
          <a:lstStyle/>
          <a:p>
            <a:r>
              <a:rPr lang="en-US" sz="1050" b="1" dirty="0">
                <a:solidFill>
                  <a:schemeClr val="bg1"/>
                </a:solidFill>
              </a:rPr>
              <a:t>From Nypaver et al., 2018</a:t>
            </a:r>
          </a:p>
        </p:txBody>
      </p:sp>
    </p:spTree>
    <p:extLst>
      <p:ext uri="{BB962C8B-B14F-4D97-AF65-F5344CB8AC3E}">
        <p14:creationId xmlns:p14="http://schemas.microsoft.com/office/powerpoint/2010/main" val="1049348088"/>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docProps/app.xml><?xml version="1.0" encoding="utf-8"?>
<Properties xmlns="http://schemas.openxmlformats.org/officeDocument/2006/extended-properties" xmlns:vt="http://schemas.openxmlformats.org/officeDocument/2006/docPropsVTypes">
  <Template>TM03457515[[fn=View]]</Template>
  <TotalTime>3217</TotalTime>
  <Words>1155</Words>
  <Application>Microsoft Office PowerPoint</Application>
  <PresentationFormat>On-screen Show (4:3)</PresentationFormat>
  <Paragraphs>90</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Century Schoolbook</vt:lpstr>
      <vt:lpstr>Wingdings 2</vt:lpstr>
      <vt:lpstr>View</vt:lpstr>
      <vt:lpstr>MORPHOLOGIC MEASUREMENTS OF EDIFICES IN THREE TERRESTRIAL BASALTIC VOLCANIC FIELDS: IMPLICATIONS FOR THEIR USE AS ANALOGS TO VENUSIAN SHIELD FIELDS</vt:lpstr>
      <vt:lpstr>Background/Motivation</vt:lpstr>
      <vt:lpstr>PowerPoint Presentation</vt:lpstr>
      <vt:lpstr>Methods</vt:lpstr>
      <vt:lpstr>Basaltic Volcanic Field Locations</vt:lpstr>
      <vt:lpstr>Cima</vt:lpstr>
      <vt:lpstr>Pinacate</vt:lpstr>
      <vt:lpstr>Lunar Crater</vt:lpstr>
      <vt:lpstr>Venusian Fields (Nypaver et al., 2018) </vt:lpstr>
      <vt:lpstr>Venusian Fields </vt:lpstr>
      <vt:lpstr>Conclusion and charts</vt:lpstr>
      <vt:lpstr>PowerPoint Presentation</vt:lpstr>
      <vt:lpstr>PowerPoint Presentation</vt:lpstr>
      <vt:lpstr>References/questions?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MORPHOLOGIC MEASUREMENTS OF EDIFICES IN THREE TERRESTRIAL BASALTIC VOLCANIC FIELDS: IMPLICATIONS FOR THEIR USE AS ANALOGS TO VENUSIAN SHIELD FIELDS</dc:title>
  <dc:creator>joseph mccarthy</dc:creator>
  <cp:lastModifiedBy>joseph mccarthy</cp:lastModifiedBy>
  <cp:revision>124</cp:revision>
  <dcterms:created xsi:type="dcterms:W3CDTF">2018-09-26T13:08:24Z</dcterms:created>
  <dcterms:modified xsi:type="dcterms:W3CDTF">2018-11-04T08:20:53Z</dcterms:modified>
</cp:coreProperties>
</file>