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63" r:id="rId5"/>
    <p:sldId id="265" r:id="rId6"/>
    <p:sldId id="264" r:id="rId7"/>
    <p:sldId id="266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 showGuides="1">
      <p:cViewPr varScale="1">
        <p:scale>
          <a:sx n="54" d="100"/>
          <a:sy n="54" d="100"/>
        </p:scale>
        <p:origin x="9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CB1BD-E944-4021-BD97-D868A66DEAB1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0674-8EC8-43EC-9FBB-FF79DA9FA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E0BE-91EF-4EDF-997D-1A3655D5155D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A8BC-8520-4689-8C8B-FDE67F0474B1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6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AEC0-5953-411C-B738-C6340FE27436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4AA-96F9-4FDF-BC36-CD18F2003EC3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EA80-333C-43AD-9887-FC0F1EBB2A92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3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708-1CDD-4154-BC10-448C44F1DA3A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3180-18E7-4529-B83C-1DEEB008BC19}" type="datetime1">
              <a:rPr lang="en-US" smtClean="0"/>
              <a:t>07-Nov-18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F43B-F6D8-4747-97AF-91C62811FF21}" type="datetime1">
              <a:rPr lang="en-US" smtClean="0"/>
              <a:t>07-Nov-18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9AA-D937-4B43-9508-7A4A9731BA3F}" type="datetime1">
              <a:rPr lang="en-US" smtClean="0"/>
              <a:t>07-Nov-18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8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AE9-4B15-4CBE-B6AD-D5671DCB906B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9D09-071C-4AAD-9537-0C678444E185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675C-C7A5-4978-B929-2A64402F6532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Geological Society of America 130th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9116-3FD7-4F9C-8F99-05820C7ED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9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30" y="3476677"/>
            <a:ext cx="2123939" cy="1428832"/>
          </a:xfrm>
          <a:prstGeom prst="rect">
            <a:avLst/>
          </a:prstGeom>
        </p:spPr>
      </p:pic>
      <p:pic>
        <p:nvPicPr>
          <p:cNvPr id="5" name="Picture 4" descr="C:\Users\Asus\Downloads\IIT_Gandhinagar_Logo.svg.png">
            <a:extLst>
              <a:ext uri="{FF2B5EF4-FFF2-40B4-BE49-F238E27FC236}">
                <a16:creationId xmlns:a16="http://schemas.microsoft.com/office/drawing/2014/main" id="{307E9E30-2A51-4343-8101-A23726BD436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583" y="286339"/>
            <a:ext cx="1319349" cy="11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6875" r="6148" b="4310"/>
          <a:stretch/>
        </p:blipFill>
        <p:spPr>
          <a:xfrm>
            <a:off x="156754" y="169817"/>
            <a:ext cx="1384663" cy="140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86" y="123452"/>
            <a:ext cx="1273828" cy="1273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571308"/>
            <a:ext cx="1129937" cy="112993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85009" y="2008743"/>
            <a:ext cx="10466614" cy="106102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anose="02020603050405020304" pitchFamily="18" charset="0"/>
              </a:rPr>
              <a:t>Distribution and occurrence of trace elements and pharmaceutical pollutants in an “urban wetland”: A case study of the </a:t>
            </a:r>
            <a:r>
              <a:rPr lang="en-US" sz="2200" b="1" dirty="0" err="1" smtClean="0">
                <a:latin typeface="Times New Roman" panose="02020603050405020304" pitchFamily="18" charset="0"/>
              </a:rPr>
              <a:t>Deepor</a:t>
            </a:r>
            <a:r>
              <a:rPr lang="en-US" sz="2200" b="1" dirty="0" smtClean="0">
                <a:latin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</a:rPr>
              <a:t>Beel</a:t>
            </a:r>
            <a:r>
              <a:rPr lang="en-US" sz="2200" b="1" dirty="0" smtClean="0">
                <a:latin typeface="Times New Roman" panose="02020603050405020304" pitchFamily="18" charset="0"/>
              </a:rPr>
              <a:t> an urban wetland from Assam, India</a:t>
            </a:r>
            <a:endParaRPr lang="en-US" sz="2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85009" y="5042263"/>
            <a:ext cx="10744200" cy="1136468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*Parijat Saikia, **Nilotpal Das, *Narayan C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Talukdar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and ***Manish Kumar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* Institute of Advanced Study in Science and Technology, Guwahati, Assam, India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** Indian Institute of Technology Guwahati, Assam, India.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***Department of Earth Sciences Indian Institute of Technology Gandhinagar, India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sz="1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BFDB-630E-4845-A4B4-57DC84CDAB13}" type="datetime1">
              <a:rPr lang="en-US" smtClean="0"/>
              <a:t>07-Nov-18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APHA (American Public Health Association). (2005), Standard methods for the examination of water and wastewater (21st ed.). Washington, D.C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</a:rPr>
              <a:t>Kapil</a:t>
            </a:r>
            <a:r>
              <a:rPr lang="en-US" dirty="0" smtClean="0">
                <a:latin typeface="Times New Roman" panose="02020603050405020304" pitchFamily="18" charset="0"/>
              </a:rPr>
              <a:t>, N. and Bhattacharyya, K.G. (2013), Spatial, Temporal and Depth Profiles of Trace Metals in an Urban Wetland System: A Case Study with Respect to the </a:t>
            </a:r>
            <a:r>
              <a:rPr lang="en-US" dirty="0" err="1" smtClean="0">
                <a:latin typeface="Times New Roman" panose="02020603050405020304" pitchFamily="18" charset="0"/>
              </a:rPr>
              <a:t>Deepor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Beel</a:t>
            </a:r>
            <a:r>
              <a:rPr lang="en-US" dirty="0" smtClean="0"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</a:rPr>
              <a:t>Ramsar</a:t>
            </a:r>
            <a:r>
              <a:rPr lang="en-US" dirty="0" smtClean="0">
                <a:latin typeface="Times New Roman" panose="02020603050405020304" pitchFamily="18" charset="0"/>
              </a:rPr>
              <a:t> Site 1207, India. Environment and Pollution, 2 (1), http://</a:t>
            </a:r>
            <a:r>
              <a:rPr lang="en-US" dirty="0" smtClean="0">
                <a:latin typeface="Times New Roman" panose="02020603050405020304" pitchFamily="18" charset="0"/>
              </a:rPr>
              <a:t>dx.doi.org/10.5539/ep.v2n1p51</a:t>
            </a:r>
          </a:p>
          <a:p>
            <a:pPr algn="just"/>
            <a:endParaRPr lang="en-US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</a:rPr>
              <a:t>Roy,S</a:t>
            </a:r>
            <a:r>
              <a:rPr lang="en-US" dirty="0" smtClean="0">
                <a:latin typeface="Times New Roman" panose="02020603050405020304" pitchFamily="18" charset="0"/>
              </a:rPr>
              <a:t>. and </a:t>
            </a:r>
            <a:r>
              <a:rPr lang="en-US" dirty="0" err="1" smtClean="0">
                <a:latin typeface="Times New Roman" panose="02020603050405020304" pitchFamily="18" charset="0"/>
              </a:rPr>
              <a:t>Kalita</a:t>
            </a:r>
            <a:r>
              <a:rPr lang="en-US" dirty="0" smtClean="0">
                <a:latin typeface="Times New Roman" panose="02020603050405020304" pitchFamily="18" charset="0"/>
              </a:rPr>
              <a:t>, J.C. (2011), Compounds in Water Bodies Around Guwahati City, Assam, India through Gas Chromatography/Mass spectrometry. International Journal of </a:t>
            </a:r>
            <a:r>
              <a:rPr lang="en-US" dirty="0" err="1" smtClean="0">
                <a:latin typeface="Times New Roman" panose="02020603050405020304" pitchFamily="18" charset="0"/>
              </a:rPr>
              <a:t>ChemTech</a:t>
            </a:r>
            <a:r>
              <a:rPr lang="en-US" dirty="0" smtClean="0">
                <a:latin typeface="Times New Roman" panose="02020603050405020304" pitchFamily="18" charset="0"/>
              </a:rPr>
              <a:t> Research, 3 (40, </a:t>
            </a:r>
            <a:r>
              <a:rPr lang="en-US" dirty="0" smtClean="0">
                <a:latin typeface="Times New Roman" panose="02020603050405020304" pitchFamily="18" charset="0"/>
              </a:rPr>
              <a:t>1840-1844</a:t>
            </a:r>
          </a:p>
          <a:p>
            <a:pPr algn="just"/>
            <a:endParaRPr lang="en-US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</a:rPr>
              <a:t>Subedi,B</a:t>
            </a:r>
            <a:r>
              <a:rPr lang="en-US" dirty="0" smtClean="0">
                <a:latin typeface="Times New Roman" panose="02020603050405020304" pitchFamily="18" charset="0"/>
              </a:rPr>
              <a:t>., </a:t>
            </a:r>
            <a:r>
              <a:rPr lang="en-US" dirty="0" err="1" smtClean="0">
                <a:latin typeface="Times New Roman" panose="02020603050405020304" pitchFamily="18" charset="0"/>
              </a:rPr>
              <a:t>Balakrishna</a:t>
            </a:r>
            <a:r>
              <a:rPr lang="en-US" dirty="0" smtClean="0">
                <a:latin typeface="Times New Roman" panose="02020603050405020304" pitchFamily="18" charset="0"/>
              </a:rPr>
              <a:t>, K., </a:t>
            </a:r>
            <a:r>
              <a:rPr lang="en-US" dirty="0" err="1" smtClean="0">
                <a:latin typeface="Times New Roman" panose="02020603050405020304" pitchFamily="18" charset="0"/>
              </a:rPr>
              <a:t>Joshua,D.J</a:t>
            </a:r>
            <a:r>
              <a:rPr lang="en-US" dirty="0" smtClean="0">
                <a:latin typeface="Times New Roman" panose="02020603050405020304" pitchFamily="18" charset="0"/>
              </a:rPr>
              <a:t>. and </a:t>
            </a:r>
            <a:r>
              <a:rPr lang="en-US" dirty="0" err="1" smtClean="0">
                <a:latin typeface="Times New Roman" panose="02020603050405020304" pitchFamily="18" charset="0"/>
              </a:rPr>
              <a:t>Kannan,K</a:t>
            </a:r>
            <a:r>
              <a:rPr lang="en-US" dirty="0" smtClean="0">
                <a:latin typeface="Times New Roman" panose="02020603050405020304" pitchFamily="18" charset="0"/>
              </a:rPr>
              <a:t>. (2017), Mass loading and removal of pharmaceuticals and personal care products including </a:t>
            </a:r>
            <a:r>
              <a:rPr lang="en-US" dirty="0" err="1" smtClean="0">
                <a:latin typeface="Times New Roman" panose="02020603050405020304" pitchFamily="18" charset="0"/>
              </a:rPr>
              <a:t>psychoactives</a:t>
            </a:r>
            <a:r>
              <a:rPr lang="en-US" dirty="0" smtClean="0">
                <a:latin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</a:rPr>
              <a:t>antihypertensives</a:t>
            </a:r>
            <a:r>
              <a:rPr lang="en-US" dirty="0" smtClean="0">
                <a:latin typeface="Times New Roman" panose="02020603050405020304" pitchFamily="18" charset="0"/>
              </a:rPr>
              <a:t>, and antibiotics in two sewage treatment plants in southern India. Chemosphere 167 , </a:t>
            </a:r>
            <a:r>
              <a:rPr lang="en-US" dirty="0" smtClean="0">
                <a:latin typeface="Times New Roman" panose="02020603050405020304" pitchFamily="18" charset="0"/>
              </a:rPr>
              <a:t>429-437.</a:t>
            </a:r>
          </a:p>
          <a:p>
            <a:pPr algn="just"/>
            <a:endParaRPr lang="en-US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Zhang, Y., </a:t>
            </a:r>
            <a:r>
              <a:rPr lang="en-US" dirty="0" err="1" smtClean="0">
                <a:latin typeface="Times New Roman" panose="02020603050405020304" pitchFamily="18" charset="0"/>
              </a:rPr>
              <a:t>Geißen</a:t>
            </a:r>
            <a:r>
              <a:rPr lang="en-US" dirty="0" smtClean="0">
                <a:latin typeface="Times New Roman" panose="02020603050405020304" pitchFamily="18" charset="0"/>
              </a:rPr>
              <a:t>, S.U. and Gal, C.(2008), Carbamazepine and diclofenac: Removal in wastewater treatment plants and occurrence in water bodies. Chemosphere 73, 1151–1161</a:t>
            </a:r>
          </a:p>
          <a:p>
            <a:pPr algn="just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E460-4802-48B0-92A9-8F893F31A5B5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References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A71C-5888-40F3-A32E-23A44B27CB0B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8295" y="178904"/>
            <a:ext cx="11708295" cy="60888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t>State of the art and aim of the study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295" y="1012635"/>
            <a:ext cx="11543591" cy="5118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Wetlands around the world 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close proximity</a:t>
            </a:r>
            <a:r>
              <a:rPr lang="en-US" sz="2400" dirty="0" smtClean="0">
                <a:latin typeface="Times New Roman" panose="02020603050405020304" pitchFamily="18" charset="0"/>
              </a:rPr>
              <a:t> to human settlement are at risk from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encroachment and pollution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Such vulnerable wetlands at close proximity should be classed as “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urban wetlands</a:t>
            </a:r>
            <a:r>
              <a:rPr lang="en-US" sz="2400" dirty="0" smtClean="0">
                <a:latin typeface="Times New Roman" panose="02020603050405020304" pitchFamily="18" charset="0"/>
              </a:rPr>
              <a:t>”.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</a:rPr>
              <a:t>Deepor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Beel</a:t>
            </a:r>
            <a:r>
              <a:rPr lang="en-US" sz="2400" dirty="0" smtClean="0">
                <a:latin typeface="Times New Roman" panose="02020603050405020304" pitchFamily="18" charset="0"/>
              </a:rPr>
              <a:t>, a </a:t>
            </a:r>
            <a:r>
              <a:rPr lang="en-US" sz="2400" dirty="0" err="1" smtClean="0">
                <a:latin typeface="Times New Roman" panose="02020603050405020304" pitchFamily="18" charset="0"/>
              </a:rPr>
              <a:t>Ramsar</a:t>
            </a:r>
            <a:r>
              <a:rPr lang="en-US" sz="2400" dirty="0" smtClean="0">
                <a:latin typeface="Times New Roman" panose="02020603050405020304" pitchFamily="18" charset="0"/>
              </a:rPr>
              <a:t> wetland, Assam, India is one such wetland. Being an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important bird sanctuary</a:t>
            </a:r>
            <a:r>
              <a:rPr lang="en-US" sz="2400" dirty="0" smtClean="0">
                <a:latin typeface="Times New Roman" panose="02020603050405020304" pitchFamily="18" charset="0"/>
              </a:rPr>
              <a:t> it also acts as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sink</a:t>
            </a:r>
            <a:r>
              <a:rPr lang="en-US" sz="2400" dirty="0" smtClean="0">
                <a:latin typeface="Times New Roman" panose="02020603050405020304" pitchFamily="18" charset="0"/>
              </a:rPr>
              <a:t> for various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pollutants</a:t>
            </a:r>
            <a:r>
              <a:rPr lang="en-US" sz="2400" dirty="0" smtClean="0">
                <a:latin typeface="Times New Roman" panose="02020603050405020304" pitchFamily="18" charset="0"/>
              </a:rPr>
              <a:t> from the nearby Guwahati city (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Roy and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Kalita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, 2011;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Kapil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and Bhattacharyya 2013</a:t>
            </a:r>
            <a:r>
              <a:rPr lang="en-US" sz="2400" dirty="0" smtClean="0"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In recent times the nature of pollutants have changed; better detection methods have also exposed the existence of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“emerging contaminants” (EM)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Most EM can be traced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daily human activities</a:t>
            </a:r>
            <a:r>
              <a:rPr lang="en-US" sz="2400" dirty="0" smtClean="0">
                <a:latin typeface="Times New Roman" panose="02020603050405020304" pitchFamily="18" charset="0"/>
              </a:rPr>
              <a:t> and are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generally pharmaceuticals and personal care products (PPCP)</a:t>
            </a:r>
            <a:r>
              <a:rPr lang="en-US" sz="2400" dirty="0" smtClean="0">
                <a:latin typeface="Times New Roman" panose="02020603050405020304" pitchFamily="18" charset="0"/>
              </a:rPr>
              <a:t>, moreover these have barely been studied in India (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Subedi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et al, 2017</a:t>
            </a:r>
            <a:r>
              <a:rPr lang="en-US" sz="2400" dirty="0" smtClean="0"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The current study explores the recent trends of PPCP concentrations in the lake along with the quantification of physicochemical and trace elements in the lake.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F7BC-16B4-43B3-82DE-C966E29DA406}" type="datetime1">
              <a:rPr lang="en-US" smtClean="0"/>
              <a:t>07-Nov-18</a:t>
            </a:fld>
            <a:endParaRPr lang="en-US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120231"/>
            <a:ext cx="2619375" cy="17621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295" y="178904"/>
            <a:ext cx="11708295" cy="52034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Setup for the current study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32" y="699247"/>
            <a:ext cx="5808619" cy="30987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95248"/>
              </p:ext>
            </p:extLst>
          </p:nvPr>
        </p:nvGraphicFramePr>
        <p:xfrm>
          <a:off x="111280" y="3798046"/>
          <a:ext cx="11986591" cy="3059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6327">
                  <a:extLst>
                    <a:ext uri="{9D8B030D-6E8A-4147-A177-3AD203B41FA5}">
                      <a16:colId xmlns:a16="http://schemas.microsoft.com/office/drawing/2014/main" val="3954858058"/>
                    </a:ext>
                  </a:extLst>
                </a:gridCol>
                <a:gridCol w="2996327">
                  <a:extLst>
                    <a:ext uri="{9D8B030D-6E8A-4147-A177-3AD203B41FA5}">
                      <a16:colId xmlns:a16="http://schemas.microsoft.com/office/drawing/2014/main" val="3919681155"/>
                    </a:ext>
                  </a:extLst>
                </a:gridCol>
                <a:gridCol w="2996327">
                  <a:extLst>
                    <a:ext uri="{9D8B030D-6E8A-4147-A177-3AD203B41FA5}">
                      <a16:colId xmlns:a16="http://schemas.microsoft.com/office/drawing/2014/main" val="2618263832"/>
                    </a:ext>
                  </a:extLst>
                </a:gridCol>
                <a:gridCol w="2997610">
                  <a:extLst>
                    <a:ext uri="{9D8B030D-6E8A-4147-A177-3AD203B41FA5}">
                      <a16:colId xmlns:a16="http://schemas.microsoft.com/office/drawing/2014/main" val="1827171683"/>
                    </a:ext>
                  </a:extLst>
                </a:gridCol>
              </a:tblGrid>
              <a:tr h="235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Study area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Sampling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Laboratory (</a:t>
                      </a:r>
                      <a:r>
                        <a:rPr lang="en-US" sz="15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APHA 2005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Statistics and </a:t>
                      </a:r>
                      <a:r>
                        <a:rPr lang="en-US" sz="15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softwares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44175"/>
                  </a:ext>
                </a:extLst>
              </a:tr>
              <a:tr h="282457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The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Deepor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Beel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Assam, India a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Ramsar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site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Location: 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 the South of bank of the Brahmaputra floodplains. In close proximity to Guwahati city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Is an Important Bird Sanctuary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No. of samples: 5 along the lake 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Sampling frequency: 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Twice a year (pre-monsoon completed)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8585" algn="l"/>
                        </a:tabLs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Types of samples: core samples, surface water samples as well as groundwater samples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960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Major ion analysis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960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Trace elements 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(Cu, Ni, Zn, Pb, and Cr)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960" algn="l"/>
                        </a:tabLs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PPCPs: Caffeine, Acetaminophen, Theophylline, Carbamazepine and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Crotamiton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960" algn="l"/>
                        </a:tabLs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PPCPs analyzed by solid phase extraction (SPE)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500" b="1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960" algn="l"/>
                        </a:tabLst>
                      </a:pP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EDS for elemental composition of cores.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1760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Multivariate analyses (MVA): PCA and HCA using SPSS 21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52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DC80-4750-4BE1-98E7-FFEA609F5C52}" type="datetime1">
              <a:rPr lang="en-US" smtClean="0"/>
              <a:t>07-Nov-18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0152" y="94353"/>
            <a:ext cx="11993996" cy="563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19700" y="721358"/>
            <a:ext cx="6864448" cy="56349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merican Typewriter" panose="02090604020004020304" pitchFamily="18" charset="77"/>
              </a:rPr>
              <a:t>General trend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merican Typewriter" panose="02090604020004020304" pitchFamily="18" charset="77"/>
              </a:rPr>
              <a:t>from surface water (1)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merican Typewriter" panose="02090604020004020304" pitchFamily="18" charset="77"/>
            </a:endParaRPr>
          </a:p>
          <a:p>
            <a:pPr algn="just"/>
            <a:r>
              <a:rPr lang="en-US" sz="1600" dirty="0" smtClean="0">
                <a:latin typeface="American Typewriter" panose="02090604020004020304" pitchFamily="18" charset="77"/>
              </a:rPr>
              <a:t>Highest </a:t>
            </a:r>
            <a:r>
              <a:rPr lang="en-US" sz="1600" dirty="0">
                <a:latin typeface="American Typewriter" panose="02090604020004020304" pitchFamily="18" charset="77"/>
              </a:rPr>
              <a:t>and lowest BOD were detected at site 5 and site 2 </a:t>
            </a:r>
            <a:r>
              <a:rPr lang="en-US" sz="1600" dirty="0" smtClean="0">
                <a:latin typeface="American Typewriter" panose="02090604020004020304" pitchFamily="18" charset="77"/>
              </a:rPr>
              <a:t>respectively. </a:t>
            </a:r>
            <a:r>
              <a:rPr lang="en-US" sz="1600" dirty="0" smtClean="0">
                <a:latin typeface="American Typewriter" panose="02090604020004020304" pitchFamily="18" charset="77"/>
              </a:rPr>
              <a:t>While COD was also highes</a:t>
            </a:r>
            <a:r>
              <a:rPr lang="en-US" sz="1600" dirty="0" smtClean="0">
                <a:latin typeface="American Typewriter" panose="02090604020004020304" pitchFamily="18" charset="77"/>
              </a:rPr>
              <a:t>t at site 5.</a:t>
            </a:r>
            <a:endParaRPr lang="en-US" sz="1600" dirty="0" smtClean="0">
              <a:latin typeface="American Typewriter" panose="02090604020004020304" pitchFamily="18" charset="77"/>
            </a:endParaRPr>
          </a:p>
          <a:p>
            <a:pPr marL="0" indent="0" algn="just">
              <a:buNone/>
            </a:pPr>
            <a:endParaRPr lang="en-US" sz="16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600" dirty="0">
                <a:latin typeface="American Typewriter" panose="02090604020004020304" pitchFamily="18" charset="77"/>
              </a:rPr>
              <a:t>Site 5, an </a:t>
            </a:r>
            <a:r>
              <a:rPr lang="en-US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unregulated waste dumping ground</a:t>
            </a:r>
            <a:r>
              <a:rPr lang="en-US" sz="1600" dirty="0">
                <a:latin typeface="American Typewriter" panose="02090604020004020304" pitchFamily="18" charset="77"/>
              </a:rPr>
              <a:t>, the </a:t>
            </a:r>
            <a:r>
              <a:rPr lang="en-US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largest</a:t>
            </a:r>
            <a:r>
              <a:rPr lang="en-US" sz="1600" dirty="0">
                <a:latin typeface="American Typewriter" panose="02090604020004020304" pitchFamily="18" charset="77"/>
              </a:rPr>
              <a:t> in Guwahati </a:t>
            </a:r>
            <a:r>
              <a:rPr lang="en-US" sz="1600" dirty="0" smtClean="0">
                <a:latin typeface="American Typewriter" panose="02090604020004020304" pitchFamily="18" charset="77"/>
              </a:rPr>
              <a:t>city. </a:t>
            </a:r>
            <a:endParaRPr lang="en-US" sz="1600" dirty="0" smtClean="0">
              <a:latin typeface="American Typewriter" panose="02090604020004020304" pitchFamily="18" charset="77"/>
            </a:endParaRPr>
          </a:p>
          <a:p>
            <a:pPr algn="just"/>
            <a:endParaRPr lang="en-US" sz="16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600" dirty="0" smtClean="0">
                <a:latin typeface="American Typewriter" panose="02090604020004020304" pitchFamily="18" charset="77"/>
              </a:rPr>
              <a:t>While, site 2 </a:t>
            </a:r>
            <a:r>
              <a:rPr lang="en-US" sz="1600" dirty="0">
                <a:latin typeface="American Typewriter" panose="02090604020004020304" pitchFamily="18" charset="77"/>
              </a:rPr>
              <a:t>is the </a:t>
            </a:r>
            <a:r>
              <a:rPr lang="en-US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outlet</a:t>
            </a:r>
            <a:r>
              <a:rPr lang="en-US" sz="1600" dirty="0" smtClean="0">
                <a:latin typeface="American Typewriter" panose="02090604020004020304" pitchFamily="18" charset="77"/>
              </a:rPr>
              <a:t> to </a:t>
            </a:r>
            <a:r>
              <a:rPr lang="en-US" sz="16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Brahmaputra </a:t>
            </a:r>
            <a:r>
              <a:rPr lang="en-US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River</a:t>
            </a:r>
            <a:r>
              <a:rPr lang="en-US" sz="1600" dirty="0">
                <a:latin typeface="American Typewriter" panose="02090604020004020304" pitchFamily="18" charset="77"/>
              </a:rPr>
              <a:t>,</a:t>
            </a:r>
            <a:r>
              <a:rPr lang="en-US" sz="1600" dirty="0" smtClean="0">
                <a:latin typeface="American Typewriter" panose="02090604020004020304" pitchFamily="18" charset="77"/>
              </a:rPr>
              <a:t> which also acts as the </a:t>
            </a:r>
            <a:r>
              <a:rPr lang="en-US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inlet</a:t>
            </a:r>
            <a:r>
              <a:rPr lang="en-US" sz="1600" dirty="0" smtClean="0">
                <a:latin typeface="American Typewriter" panose="02090604020004020304" pitchFamily="18" charset="77"/>
              </a:rPr>
              <a:t> during  the flooding season. </a:t>
            </a:r>
          </a:p>
          <a:p>
            <a:pPr marL="0" indent="0" algn="just">
              <a:buNone/>
            </a:pPr>
            <a:endParaRPr lang="en-US" sz="16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600" dirty="0" smtClean="0">
                <a:latin typeface="American Typewriter" panose="02090604020004020304" pitchFamily="18" charset="77"/>
              </a:rPr>
              <a:t>High chloride levels, carried from the city through </a:t>
            </a:r>
            <a:r>
              <a:rPr lang="en-US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inlets</a:t>
            </a:r>
            <a:r>
              <a:rPr lang="en-US" sz="1600" dirty="0" smtClean="0">
                <a:latin typeface="American Typewriter" panose="02090604020004020304" pitchFamily="18" charset="77"/>
              </a:rPr>
              <a:t> </a:t>
            </a:r>
            <a:r>
              <a:rPr lang="en-US" sz="1600" dirty="0">
                <a:latin typeface="American Typewriter" panose="02090604020004020304" pitchFamily="18" charset="77"/>
              </a:rPr>
              <a:t>like </a:t>
            </a:r>
            <a:r>
              <a:rPr lang="en-US" sz="1600" dirty="0" err="1">
                <a:latin typeface="American Typewriter" panose="02090604020004020304" pitchFamily="18" charset="77"/>
              </a:rPr>
              <a:t>Basistha</a:t>
            </a:r>
            <a:r>
              <a:rPr lang="en-US" sz="1600" dirty="0">
                <a:latin typeface="American Typewriter" panose="02090604020004020304" pitchFamily="18" charset="77"/>
              </a:rPr>
              <a:t> and </a:t>
            </a:r>
            <a:r>
              <a:rPr lang="en-US" sz="1600" dirty="0" err="1" smtClean="0">
                <a:latin typeface="American Typewriter" panose="02090604020004020304" pitchFamily="18" charset="77"/>
              </a:rPr>
              <a:t>Bahini</a:t>
            </a:r>
            <a:r>
              <a:rPr lang="en-US" sz="1600" dirty="0" smtClean="0">
                <a:latin typeface="American Typewriter" panose="02090604020004020304" pitchFamily="18" charset="77"/>
              </a:rPr>
              <a:t> </a:t>
            </a:r>
            <a:r>
              <a:rPr lang="en-US" sz="1600" dirty="0" smtClean="0">
                <a:latin typeface="American Typewriter" panose="02090604020004020304" pitchFamily="18" charset="77"/>
              </a:rPr>
              <a:t>rivulets.</a:t>
            </a:r>
          </a:p>
          <a:p>
            <a:pPr algn="just"/>
            <a:endParaRPr lang="en-US" sz="16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High levels of Pb</a:t>
            </a:r>
            <a:r>
              <a:rPr lang="en-US" sz="1600" dirty="0">
                <a:latin typeface="American Typewriter" panose="02090604020004020304" pitchFamily="18" charset="77"/>
              </a:rPr>
              <a:t> at </a:t>
            </a:r>
            <a:r>
              <a:rPr lang="en-US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site 5</a:t>
            </a:r>
            <a:r>
              <a:rPr lang="en-US" sz="1600" dirty="0">
                <a:latin typeface="American Typewriter" panose="02090604020004020304" pitchFamily="18" charset="77"/>
              </a:rPr>
              <a:t> clearly affirms that it is the </a:t>
            </a:r>
            <a:r>
              <a:rPr lang="en-US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most important site</a:t>
            </a:r>
            <a:r>
              <a:rPr lang="en-US" sz="1600" dirty="0">
                <a:latin typeface="American Typewriter" panose="02090604020004020304" pitchFamily="18" charset="77"/>
              </a:rPr>
              <a:t> in terms of overall contribution to </a:t>
            </a:r>
            <a:r>
              <a:rPr lang="en-US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surface water pollution</a:t>
            </a:r>
            <a:r>
              <a:rPr lang="en-US" sz="1600" dirty="0" smtClean="0">
                <a:latin typeface="American Typewriter" panose="02090604020004020304" pitchFamily="18" charset="77"/>
              </a:rPr>
              <a:t>.</a:t>
            </a:r>
          </a:p>
          <a:p>
            <a:pPr algn="just"/>
            <a:endParaRPr lang="en-US" sz="1600" dirty="0" smtClean="0">
              <a:latin typeface="American Typewriter" panose="02090604020004020304" pitchFamily="18" charset="77"/>
            </a:endParaRPr>
          </a:p>
          <a:p>
            <a:pPr algn="just"/>
            <a:endParaRPr lang="en-US" sz="1600" dirty="0">
              <a:latin typeface="American Typewriter" panose="02090604020004020304" pitchFamily="18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721358"/>
            <a:ext cx="501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</a:rPr>
              <a:t>Table 1. </a:t>
            </a:r>
            <a:r>
              <a:rPr lang="en-US" sz="1600" dirty="0" err="1" smtClean="0">
                <a:latin typeface="Times New Roman" panose="02020603050405020304" pitchFamily="18" charset="0"/>
              </a:rPr>
              <a:t>Descriptives</a:t>
            </a:r>
            <a:r>
              <a:rPr lang="en-US" sz="1600" dirty="0" smtClean="0">
                <a:latin typeface="Times New Roman" panose="02020603050405020304" pitchFamily="18" charset="0"/>
              </a:rPr>
              <a:t> of the different surface water  parameters </a:t>
            </a:r>
            <a:endParaRPr 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38" r="10699"/>
          <a:stretch/>
        </p:blipFill>
        <p:spPr>
          <a:xfrm>
            <a:off x="90152" y="1306133"/>
            <a:ext cx="5129548" cy="49814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363702" y="2129759"/>
            <a:ext cx="698500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7400" y="2117059"/>
            <a:ext cx="698500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63650" y="3194685"/>
            <a:ext cx="3911600" cy="34416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08152" y="4779864"/>
            <a:ext cx="698500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A63B-DADE-4F1C-8D1E-7FB9ADDD852E}" type="datetime1">
              <a:rPr lang="en-US" smtClean="0"/>
              <a:t>07-Nov-18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152" y="207658"/>
            <a:ext cx="11993996" cy="563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1926" y="2440187"/>
            <a:ext cx="10406743" cy="3787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merican Typewriter" panose="02090604020004020304" pitchFamily="18" charset="77"/>
              </a:rPr>
              <a:t>PPCPs (2)</a:t>
            </a:r>
          </a:p>
          <a:p>
            <a:pPr algn="just"/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Caffeine </a:t>
            </a:r>
            <a:r>
              <a:rPr lang="en-US" sz="18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and Carbamazepine</a:t>
            </a:r>
            <a:r>
              <a:rPr lang="en-US" sz="1800" dirty="0">
                <a:latin typeface="American Typewriter" panose="02090604020004020304" pitchFamily="18" charset="77"/>
              </a:rPr>
              <a:t> </a:t>
            </a:r>
            <a:r>
              <a:rPr lang="en-US" sz="1800" dirty="0" smtClean="0">
                <a:latin typeface="American Typewriter" panose="02090604020004020304" pitchFamily="18" charset="77"/>
              </a:rPr>
              <a:t>were </a:t>
            </a:r>
            <a:r>
              <a:rPr lang="en-US" sz="1800" dirty="0">
                <a:latin typeface="American Typewriter" panose="02090604020004020304" pitchFamily="18" charset="77"/>
              </a:rPr>
              <a:t>found to be </a:t>
            </a:r>
            <a:r>
              <a:rPr lang="en-US" sz="18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higher than</a:t>
            </a:r>
            <a:r>
              <a:rPr lang="en-US" sz="1800" dirty="0">
                <a:latin typeface="American Typewriter" panose="02090604020004020304" pitchFamily="18" charset="77"/>
              </a:rPr>
              <a:t> the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limit of detection (LOD)</a:t>
            </a:r>
            <a:r>
              <a:rPr lang="en-US" sz="1800" dirty="0" smtClean="0">
                <a:latin typeface="American Typewriter" panose="02090604020004020304" pitchFamily="18" charset="77"/>
              </a:rPr>
              <a:t>; </a:t>
            </a:r>
            <a:r>
              <a:rPr lang="en-US" sz="1800" dirty="0">
                <a:latin typeface="American Typewriter" panose="02090604020004020304" pitchFamily="18" charset="77"/>
              </a:rPr>
              <a:t>both are most frequently detected pharmaceutical residues (</a:t>
            </a:r>
            <a:r>
              <a:rPr lang="en-US" sz="1800" dirty="0">
                <a:solidFill>
                  <a:srgbClr val="00B0F0"/>
                </a:solidFill>
                <a:latin typeface="American Typewriter" panose="02090604020004020304" pitchFamily="18" charset="77"/>
              </a:rPr>
              <a:t>Zhang et al, 2008</a:t>
            </a:r>
            <a:r>
              <a:rPr lang="en-US" sz="1800" dirty="0" smtClean="0">
                <a:latin typeface="American Typewriter" panose="02090604020004020304" pitchFamily="18" charset="77"/>
              </a:rPr>
              <a:t>).</a:t>
            </a:r>
          </a:p>
          <a:p>
            <a:pPr algn="just"/>
            <a:endParaRPr lang="en-US" sz="18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Detection </a:t>
            </a:r>
            <a:r>
              <a:rPr lang="en-US" sz="18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rate of caffeine</a:t>
            </a:r>
            <a:r>
              <a:rPr lang="en-US" sz="1800" dirty="0">
                <a:latin typeface="American Typewriter" panose="02090604020004020304" pitchFamily="18" charset="77"/>
              </a:rPr>
              <a:t> was </a:t>
            </a:r>
            <a:r>
              <a:rPr lang="en-US" sz="18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highest (100%)</a:t>
            </a:r>
            <a:r>
              <a:rPr lang="en-US" sz="1800" dirty="0">
                <a:latin typeface="American Typewriter" panose="02090604020004020304" pitchFamily="18" charset="77"/>
              </a:rPr>
              <a:t> among all these pharmaceuticals that were estimated in the </a:t>
            </a:r>
            <a:r>
              <a:rPr lang="en-US" sz="1800" i="1" dirty="0" err="1" smtClean="0">
                <a:latin typeface="American Typewriter" panose="02090604020004020304" pitchFamily="18" charset="77"/>
              </a:rPr>
              <a:t>beel</a:t>
            </a:r>
            <a:r>
              <a:rPr lang="en-US" sz="1800" dirty="0" smtClean="0">
                <a:latin typeface="American Typewriter" panose="02090604020004020304" pitchFamily="18" charset="77"/>
              </a:rPr>
              <a:t> (lake) area.</a:t>
            </a:r>
            <a:endParaRPr lang="en-US" sz="1800" dirty="0" smtClean="0">
              <a:latin typeface="American Typewriter" panose="02090604020004020304" pitchFamily="18" charset="77"/>
            </a:endParaRPr>
          </a:p>
          <a:p>
            <a:pPr algn="just"/>
            <a:endParaRPr lang="en-US" sz="18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>
                <a:latin typeface="American Typewriter" panose="02090604020004020304" pitchFamily="18" charset="77"/>
              </a:rPr>
              <a:t>Carbamazepine which is an antiepileptic drug has been </a:t>
            </a:r>
            <a:r>
              <a:rPr lang="en-US" sz="18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proposed</a:t>
            </a:r>
            <a:r>
              <a:rPr lang="en-US" sz="1800" dirty="0">
                <a:latin typeface="American Typewriter" panose="02090604020004020304" pitchFamily="18" charset="77"/>
              </a:rPr>
              <a:t> as an </a:t>
            </a:r>
            <a:r>
              <a:rPr lang="en-US" sz="18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anthropogenic marker</a:t>
            </a:r>
            <a:r>
              <a:rPr lang="en-US" sz="1800" dirty="0">
                <a:latin typeface="American Typewriter" panose="02090604020004020304" pitchFamily="18" charset="77"/>
              </a:rPr>
              <a:t> in water </a:t>
            </a:r>
            <a:r>
              <a:rPr lang="en-US" sz="1800" dirty="0" smtClean="0">
                <a:latin typeface="American Typewriter" panose="02090604020004020304" pitchFamily="18" charset="77"/>
              </a:rPr>
              <a:t>ecosystem.</a:t>
            </a:r>
          </a:p>
          <a:p>
            <a:pPr algn="just"/>
            <a:endParaRPr lang="en-US" sz="1800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>
                <a:latin typeface="American Typewriter" panose="02090604020004020304" pitchFamily="18" charset="77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detection rate</a:t>
            </a:r>
            <a:r>
              <a:rPr lang="en-US" sz="1800" dirty="0">
                <a:latin typeface="American Typewriter" panose="02090604020004020304" pitchFamily="18" charset="77"/>
              </a:rPr>
              <a:t> of PPCPs in the surface water </a:t>
            </a:r>
            <a:r>
              <a:rPr lang="en-US" sz="1800" dirty="0" smtClean="0">
                <a:latin typeface="American Typewriter" panose="02090604020004020304" pitchFamily="18" charset="77"/>
              </a:rPr>
              <a:t>samples: Caffeine</a:t>
            </a:r>
            <a:r>
              <a:rPr lang="en-US" sz="1800" dirty="0">
                <a:latin typeface="American Typewriter" panose="02090604020004020304" pitchFamily="18" charset="77"/>
              </a:rPr>
              <a:t>&gt; Acetaminophen≥ Theophylline&gt; Carbamazepine&gt; </a:t>
            </a:r>
            <a:r>
              <a:rPr lang="en-US" sz="1800" dirty="0" err="1" smtClean="0">
                <a:latin typeface="American Typewriter" panose="02090604020004020304" pitchFamily="18" charset="77"/>
              </a:rPr>
              <a:t>Crotamiton</a:t>
            </a:r>
            <a:r>
              <a:rPr lang="en-US" sz="1800" dirty="0" smtClean="0">
                <a:latin typeface="American Typewriter" panose="02090604020004020304" pitchFamily="18" charset="77"/>
              </a:rPr>
              <a:t>.</a:t>
            </a:r>
          </a:p>
          <a:p>
            <a:pPr algn="just"/>
            <a:endParaRPr lang="en-US" sz="2000" dirty="0">
              <a:latin typeface="American Typewriter" panose="02090604020004020304" pitchFamily="18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43" y="907908"/>
            <a:ext cx="8650513" cy="15239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406684" y="1403207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68912" y="1403207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09" y="6356350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41C0-11EA-4548-811C-87E27E50CA39}" type="datetime1">
              <a:rPr lang="en-US" smtClean="0"/>
              <a:t>07-Nov-18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152" y="207658"/>
            <a:ext cx="11993996" cy="563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86917" y="862697"/>
            <a:ext cx="4305083" cy="5493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merican Typewriter" panose="02090604020004020304" pitchFamily="18" charset="77"/>
              </a:rPr>
              <a:t>Depth variation between two cores with different pollution levels (3)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American Typewriter" panose="02090604020004020304" pitchFamily="18" charset="77"/>
            </a:endParaRPr>
          </a:p>
          <a:p>
            <a:pPr marL="0" indent="0" algn="ctr">
              <a:buNone/>
            </a:pPr>
            <a:r>
              <a:rPr lang="en-US" sz="2000" u="sng" dirty="0" smtClean="0">
                <a:latin typeface="American Typewriter" panose="02090604020004020304" pitchFamily="18" charset="77"/>
              </a:rPr>
              <a:t>Site 1 Bird watching point </a:t>
            </a:r>
          </a:p>
          <a:p>
            <a:pPr marL="0" indent="0" algn="ctr">
              <a:buNone/>
            </a:pPr>
            <a:endParaRPr lang="en-US" sz="2000" u="sng" dirty="0" smtClean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Results suggests a </a:t>
            </a:r>
            <a:r>
              <a:rPr lang="en-US" sz="1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Feldspar matrix</a:t>
            </a:r>
            <a:r>
              <a:rPr lang="en-US" sz="1800" dirty="0" smtClean="0">
                <a:latin typeface="American Typewriter" panose="02090604020004020304" pitchFamily="18" charset="77"/>
              </a:rPr>
              <a:t> primarily composed of oxygen and potassium.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While </a:t>
            </a:r>
            <a:r>
              <a:rPr lang="en-US" sz="1800" dirty="0" smtClean="0">
                <a:latin typeface="American Typewriter" panose="02090604020004020304" pitchFamily="18" charset="77"/>
              </a:rPr>
              <a:t>the peaks of </a:t>
            </a:r>
            <a:r>
              <a:rPr lang="en-US" sz="1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Cu, Zn and Al were expected</a:t>
            </a:r>
            <a:r>
              <a:rPr lang="en-US" sz="1800" dirty="0" smtClean="0">
                <a:latin typeface="American Typewriter" panose="02090604020004020304" pitchFamily="18" charset="77"/>
              </a:rPr>
              <a:t>. </a:t>
            </a: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However, we could also observe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arsenic peaks</a:t>
            </a:r>
            <a:r>
              <a:rPr lang="en-US" sz="1800" dirty="0" smtClean="0">
                <a:latin typeface="American Typewriter" panose="02090604020004020304" pitchFamily="18" charset="77"/>
              </a:rPr>
              <a:t>.</a:t>
            </a: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The matrix data suggests a </a:t>
            </a:r>
            <a:r>
              <a:rPr lang="en-US" sz="1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negligible</a:t>
            </a:r>
            <a:r>
              <a:rPr lang="en-US" sz="1800" dirty="0" smtClean="0">
                <a:latin typeface="American Typewriter" panose="02090604020004020304" pitchFamily="18" charset="77"/>
              </a:rPr>
              <a:t> presence of As which diminishes with depth. </a:t>
            </a:r>
          </a:p>
          <a:p>
            <a:pPr algn="just"/>
            <a:endParaRPr lang="en-US" sz="1800" dirty="0" smtClean="0">
              <a:latin typeface="American Typewriter" panose="02090604020004020304" pitchFamily="18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97"/>
            <a:ext cx="3871134" cy="2008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3012"/>
            <a:ext cx="3871134" cy="2008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783" y="862697"/>
            <a:ext cx="3871134" cy="2008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83" y="2963012"/>
            <a:ext cx="3871134" cy="20084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3040" y="937260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0-10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472" y="937260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20-30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4389" y="3056988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20-30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3472" y="3009571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30-40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527" y="5334000"/>
            <a:ext cx="7796039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Figure 2. EDS graphs of the core sediment 1: Bird Watching point 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41298" y="3060887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5561" y="2927537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6214" y="1143795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1298" y="961576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7EED-9E63-47F7-9889-DE4A7D0404C0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152" y="207658"/>
            <a:ext cx="11993996" cy="563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Results and Discussion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848455"/>
            <a:ext cx="3871134" cy="200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776" y="854615"/>
            <a:ext cx="3871134" cy="2008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" y="2947229"/>
            <a:ext cx="3871134" cy="2008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776" y="2947229"/>
            <a:ext cx="3871134" cy="200840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841673" y="862697"/>
            <a:ext cx="4350327" cy="5493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merican Typewriter" panose="02090604020004020304" pitchFamily="18" charset="77"/>
              </a:rPr>
              <a:t>Depth variation between two cores with different pollution levels (3)</a:t>
            </a:r>
          </a:p>
          <a:p>
            <a:pPr marL="0" indent="0" algn="ctr">
              <a:buNone/>
            </a:pPr>
            <a:r>
              <a:rPr lang="en-US" sz="2000" u="sng" dirty="0" smtClean="0">
                <a:latin typeface="American Typewriter" panose="02090604020004020304" pitchFamily="18" charset="77"/>
              </a:rPr>
              <a:t>Site 2 </a:t>
            </a:r>
            <a:r>
              <a:rPr lang="en-US" sz="2000" u="sng" dirty="0" err="1" smtClean="0">
                <a:latin typeface="American Typewriter" panose="02090604020004020304" pitchFamily="18" charset="77"/>
              </a:rPr>
              <a:t>Kalomoni</a:t>
            </a:r>
            <a:r>
              <a:rPr lang="en-US" sz="2000" u="sng" dirty="0" smtClean="0">
                <a:latin typeface="American Typewriter" panose="02090604020004020304" pitchFamily="18" charset="77"/>
              </a:rPr>
              <a:t> outlet</a:t>
            </a:r>
            <a:r>
              <a:rPr lang="en-US" sz="2000" dirty="0" smtClean="0">
                <a:latin typeface="American Typewriter" panose="02090604020004020304" pitchFamily="18" charset="77"/>
              </a:rPr>
              <a:t> </a:t>
            </a: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The matrix is similar to that of core 1.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Detectible levels</a:t>
            </a:r>
            <a:r>
              <a:rPr lang="en-US" sz="1800" dirty="0" smtClean="0">
                <a:latin typeface="American Typewriter" panose="02090604020004020304" pitchFamily="18" charset="77"/>
              </a:rPr>
              <a:t> of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As</a:t>
            </a:r>
            <a:r>
              <a:rPr lang="en-US" sz="1800" dirty="0" smtClean="0">
                <a:latin typeface="American Typewriter" panose="02090604020004020304" pitchFamily="18" charset="77"/>
              </a:rPr>
              <a:t> were observed in the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0-10 cm and 20-30 cm </a:t>
            </a:r>
            <a:r>
              <a:rPr lang="en-US" sz="1800" dirty="0" smtClean="0">
                <a:latin typeface="American Typewriter" panose="02090604020004020304" pitchFamily="18" charset="77"/>
              </a:rPr>
              <a:t>layers.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Most startling</a:t>
            </a:r>
            <a:r>
              <a:rPr lang="en-US" sz="1800" dirty="0" smtClean="0">
                <a:latin typeface="American Typewriter" panose="02090604020004020304" pitchFamily="18" charset="77"/>
              </a:rPr>
              <a:t> was the presence of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Hg</a:t>
            </a:r>
            <a:r>
              <a:rPr lang="en-US" sz="1800" dirty="0" smtClean="0">
                <a:latin typeface="American Typewriter" panose="02090604020004020304" pitchFamily="18" charset="77"/>
              </a:rPr>
              <a:t>. </a:t>
            </a: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Although present at 0-10 cm, its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prominence</a:t>
            </a:r>
            <a:r>
              <a:rPr lang="en-US" sz="1800" dirty="0" smtClean="0">
                <a:latin typeface="American Typewriter" panose="02090604020004020304" pitchFamily="18" charset="77"/>
              </a:rPr>
              <a:t> was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greatest at 30-40 cm (absolute percentage)</a:t>
            </a:r>
            <a:r>
              <a:rPr lang="en-US" sz="1800" dirty="0" smtClean="0">
                <a:latin typeface="American Typewriter" panose="02090604020004020304" pitchFamily="18" charset="77"/>
              </a:rPr>
              <a:t>.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latin typeface="American Typewriter" panose="02090604020004020304" pitchFamily="18" charset="77"/>
              </a:rPr>
              <a:t>Most like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sources</a:t>
            </a:r>
            <a:r>
              <a:rPr lang="en-US" sz="1800" dirty="0" smtClean="0">
                <a:latin typeface="American Typewriter" panose="02090604020004020304" pitchFamily="18" charset="77"/>
              </a:rPr>
              <a:t> are </a:t>
            </a:r>
            <a:r>
              <a:rPr lang="en-US" sz="1800" dirty="0" smtClean="0">
                <a:solidFill>
                  <a:srgbClr val="FF0000"/>
                </a:solidFill>
                <a:latin typeface="American Typewriter" panose="02090604020004020304" pitchFamily="18" charset="77"/>
              </a:rPr>
              <a:t>dry electronic wastes</a:t>
            </a:r>
            <a:r>
              <a:rPr lang="en-US" sz="1800" dirty="0" smtClean="0">
                <a:latin typeface="American Typewriter" panose="02090604020004020304" pitchFamily="18" charset="77"/>
              </a:rPr>
              <a:t>.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algn="just"/>
            <a:r>
              <a:rPr lang="en-US" sz="1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Varying rates</a:t>
            </a:r>
            <a:r>
              <a:rPr lang="en-US" sz="1800" dirty="0" smtClean="0">
                <a:latin typeface="American Typewriter" panose="02090604020004020304" pitchFamily="18" charset="77"/>
              </a:rPr>
              <a:t> of </a:t>
            </a:r>
            <a:r>
              <a:rPr lang="en-US" sz="1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deposition</a:t>
            </a:r>
            <a:r>
              <a:rPr lang="en-US" sz="1800" dirty="0" smtClean="0">
                <a:latin typeface="American Typewriter" panose="02090604020004020304" pitchFamily="18" charset="77"/>
              </a:rPr>
              <a:t> at different times could be the cause of </a:t>
            </a:r>
            <a:r>
              <a:rPr lang="en-US" sz="1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fluctuating levels of trace elements with depth</a:t>
            </a:r>
            <a:r>
              <a:rPr lang="en-US" sz="1800" dirty="0" smtClean="0">
                <a:latin typeface="American Typewriter" panose="02090604020004020304" pitchFamily="18" charset="77"/>
              </a:rPr>
              <a:t>.</a:t>
            </a:r>
            <a:endParaRPr lang="en-US" sz="1800" dirty="0" smtClean="0">
              <a:latin typeface="American Typewriter" panose="02090604020004020304" pitchFamily="18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3040" y="937260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0-10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472" y="937260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20-30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4389" y="3056988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20-30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3472" y="3009571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30-40 cm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527" y="5334000"/>
            <a:ext cx="7796039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Figure 3. EDS graphs of the core sediment 2: </a:t>
            </a:r>
            <a:r>
              <a:rPr lang="en-US" dirty="0" err="1" smtClean="0">
                <a:latin typeface="Times New Roman" panose="02020603050405020304" pitchFamily="18" charset="0"/>
              </a:rPr>
              <a:t>Kalomoni</a:t>
            </a:r>
            <a:r>
              <a:rPr lang="en-US" dirty="0" smtClean="0">
                <a:latin typeface="Times New Roman" panose="02020603050405020304" pitchFamily="18" charset="0"/>
              </a:rPr>
              <a:t> rivulet 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5527" y="1441960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55598" y="988576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6901" y="828226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7038" y="3818082"/>
            <a:ext cx="331249" cy="266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4F4-DD79-4976-9B77-8CE9AC83733F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152" y="207658"/>
            <a:ext cx="11993996" cy="5631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Results and Discussion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743"/>
            <a:ext cx="625523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331634" y="812165"/>
            <a:ext cx="5752514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chemeClr val="accent5">
                    <a:lumMod val="75000"/>
                  </a:schemeClr>
                </a:solidFill>
                <a:latin typeface="American Typewriter" panose="02090604020004020304"/>
                <a:ea typeface="Calibri" panose="020F0502020204030204" pitchFamily="34" charset="0"/>
              </a:rPr>
              <a:t>Identification of key hydrogeochemistry through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merican Typewriter" panose="02090604020004020304"/>
                <a:ea typeface="Calibri" panose="020F0502020204030204" pitchFamily="34" charset="0"/>
              </a:rPr>
              <a:t>MVA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merican Typewriter" panose="02090604020004020304"/>
                <a:ea typeface="Calibri" panose="020F0502020204030204" pitchFamily="34" charset="0"/>
              </a:rPr>
              <a:t>(4)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Principal components analysis yielded three principal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components, 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and displays the </a:t>
            </a:r>
            <a:r>
              <a:rPr lang="en-US" dirty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dominance of anthropogenic inputs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into the surface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water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SO</a:t>
            </a:r>
            <a:r>
              <a:rPr lang="en-US" baseline="-25000" dirty="0" smtClean="0">
                <a:latin typeface="American Typewriter" panose="02090604020004020304"/>
                <a:ea typeface="Calibri" panose="020F0502020204030204" pitchFamily="34" charset="0"/>
              </a:rPr>
              <a:t>4</a:t>
            </a:r>
            <a:r>
              <a:rPr lang="en-US" baseline="30000" dirty="0" smtClean="0">
                <a:latin typeface="American Typewriter" panose="02090604020004020304"/>
                <a:ea typeface="Calibri" panose="020F0502020204030204" pitchFamily="34" charset="0"/>
              </a:rPr>
              <a:t>2-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, NO</a:t>
            </a:r>
            <a:r>
              <a:rPr lang="en-US" baseline="-25000" dirty="0" smtClean="0">
                <a:latin typeface="American Typewriter" panose="02090604020004020304"/>
                <a:ea typeface="Calibri" panose="020F0502020204030204" pitchFamily="34" charset="0"/>
              </a:rPr>
              <a:t>3</a:t>
            </a:r>
            <a:r>
              <a:rPr lang="en-US" baseline="30000" dirty="0" smtClean="0">
                <a:latin typeface="American Typewriter" panose="02090604020004020304"/>
                <a:ea typeface="Calibri" panose="020F0502020204030204" pitchFamily="34" charset="0"/>
              </a:rPr>
              <a:t>-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and COD have </a:t>
            </a: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high loadings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Hierarchical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cluster analysis reveal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sewage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origin of the trace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elements.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Sewage, industrial and domestic wastewater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probably leads to PO</a:t>
            </a:r>
            <a:r>
              <a:rPr lang="en-US" baseline="-25000" dirty="0" smtClean="0">
                <a:latin typeface="American Typewriter" panose="02090604020004020304"/>
                <a:ea typeface="Calibri" panose="020F0502020204030204" pitchFamily="34" charset="0"/>
              </a:rPr>
              <a:t>4</a:t>
            </a:r>
            <a:r>
              <a:rPr lang="en-US" baseline="30000" dirty="0" smtClean="0">
                <a:latin typeface="American Typewriter" panose="02090604020004020304"/>
                <a:ea typeface="Calibri" panose="020F0502020204030204" pitchFamily="34" charset="0"/>
              </a:rPr>
              <a:t>-3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, COD, BOD, Ca and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NO</a:t>
            </a:r>
            <a:r>
              <a:rPr lang="en-US" baseline="-25000" dirty="0" smtClean="0">
                <a:latin typeface="American Typewriter" panose="02090604020004020304"/>
                <a:ea typeface="Calibri" panose="020F0502020204030204" pitchFamily="34" charset="0"/>
              </a:rPr>
              <a:t>3</a:t>
            </a:r>
            <a:r>
              <a:rPr lang="en-US" baseline="30000" dirty="0" smtClean="0">
                <a:latin typeface="American Typewriter" panose="02090604020004020304"/>
                <a:ea typeface="Calibri" panose="020F0502020204030204" pitchFamily="34" charset="0"/>
              </a:rPr>
              <a:t>-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grouping.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Chloride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clustered with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Pb and SO</a:t>
            </a:r>
            <a:r>
              <a:rPr lang="en-US" baseline="-25000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4</a:t>
            </a:r>
            <a:r>
              <a:rPr lang="en-US" baseline="30000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-2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could point to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grey water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associated processes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would be the use of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bleaching powder, soaps and detergent and corrosion of lead in pipes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0" name="Oval 9"/>
          <p:cNvSpPr/>
          <p:nvPr/>
        </p:nvSpPr>
        <p:spPr>
          <a:xfrm rot="19176158">
            <a:off x="2090483" y="2184677"/>
            <a:ext cx="787013" cy="4325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7615" y="1981217"/>
            <a:ext cx="331249" cy="64768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27615" y="3347374"/>
            <a:ext cx="331249" cy="44992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7614" y="2612288"/>
            <a:ext cx="407654" cy="73508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DD02-F664-4439-95CB-7CD82652AAE0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2382"/>
            <a:ext cx="10515600" cy="48000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New findings and conclusions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629602"/>
            <a:ext cx="10515600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Results 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point to an </a:t>
            </a:r>
            <a:r>
              <a:rPr lang="en-US" dirty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increase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in </a:t>
            </a:r>
            <a:r>
              <a:rPr lang="en-US" dirty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anthropogenic activities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across the lake area, most of it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being </a:t>
            </a:r>
            <a:r>
              <a:rPr lang="en-US" dirty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linked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to </a:t>
            </a:r>
            <a:r>
              <a:rPr lang="en-US" dirty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unplanned urbanization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of the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adjacent Guwahati </a:t>
            </a: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city and the encroachment of the lake area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Currently </a:t>
            </a:r>
            <a:r>
              <a:rPr lang="en-US" dirty="0" smtClean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PPCPs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pose </a:t>
            </a:r>
            <a:r>
              <a:rPr lang="en-US" dirty="0" smtClean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greater threat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to the population in the </a:t>
            </a:r>
            <a:r>
              <a:rPr lang="en-US" dirty="0" smtClean="0">
                <a:solidFill>
                  <a:srgbClr val="FF0000"/>
                </a:solidFill>
                <a:latin typeface="American Typewriter" panose="02090604020004020304"/>
                <a:ea typeface="Calibri" panose="020F0502020204030204" pitchFamily="34" charset="0"/>
              </a:rPr>
              <a:t>vicinity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compared to trace elements. Although 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high level of Pb at site 5 is a matter of 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concern.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While most of the trace elements are of industrial origin from the Guwahati city, </a:t>
            </a: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PPCPs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have a more </a:t>
            </a: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dispersed or non-point origin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, arising from the city as well the local encroached settlements.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SEM EDS reveals that </a:t>
            </a: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differential rates of deposition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could be an important aspect affecting the quality of the sediment.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Only surface water analyses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was </a:t>
            </a:r>
            <a:r>
              <a:rPr lang="en-US" dirty="0" smtClean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inconclusive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 as it failed to reveal the Hg pollution at site 2 and the depth stratification in the cores.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merican Typewriter" panose="02090604020004020304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Further study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comparing the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sediment-water interaction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with the nearby urban area can provide a </a:t>
            </a:r>
            <a:r>
              <a:rPr lang="en-US" dirty="0">
                <a:solidFill>
                  <a:srgbClr val="7030A0"/>
                </a:solidFill>
                <a:latin typeface="American Typewriter" panose="02090604020004020304"/>
                <a:ea typeface="Calibri" panose="020F0502020204030204" pitchFamily="34" charset="0"/>
              </a:rPr>
              <a:t>better insight</a:t>
            </a:r>
            <a:r>
              <a:rPr lang="en-US" dirty="0">
                <a:latin typeface="American Typewriter" panose="02090604020004020304"/>
                <a:ea typeface="Calibri" panose="020F0502020204030204" pitchFamily="34" charset="0"/>
              </a:rPr>
              <a:t> into wetland contamination status</a:t>
            </a:r>
            <a:r>
              <a:rPr lang="en-US" dirty="0" smtClean="0">
                <a:latin typeface="American Typewriter" panose="02090604020004020304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9" y="6239843"/>
            <a:ext cx="918882" cy="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768</TotalTime>
  <Words>1298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American Typewriter</vt:lpstr>
      <vt:lpstr>Arial</vt:lpstr>
      <vt:lpstr>Calibri</vt:lpstr>
      <vt:lpstr>Calibri Light</vt:lpstr>
      <vt:lpstr>Cambria</vt:lpstr>
      <vt:lpstr>Symbol</vt:lpstr>
      <vt:lpstr>Times New Roman</vt:lpstr>
      <vt:lpstr>Office Theme</vt:lpstr>
      <vt:lpstr>PowerPoint Presentation</vt:lpstr>
      <vt:lpstr>State of the art and aim of the study </vt:lpstr>
      <vt:lpstr>Setup for the current study</vt:lpstr>
      <vt:lpstr>Results and Discussion</vt:lpstr>
      <vt:lpstr>Results and Discussion</vt:lpstr>
      <vt:lpstr>Results and Discussion</vt:lpstr>
      <vt:lpstr>Results and Discussion</vt:lpstr>
      <vt:lpstr>Results and Discussion</vt:lpstr>
      <vt:lpstr>New findings and conclusions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NILOTPAL DAS</dc:creator>
  <cp:lastModifiedBy>NILOTPAL DAS</cp:lastModifiedBy>
  <cp:revision>397</cp:revision>
  <dcterms:created xsi:type="dcterms:W3CDTF">2018-11-05T17:01:27Z</dcterms:created>
  <dcterms:modified xsi:type="dcterms:W3CDTF">2018-11-06T20:35:35Z</dcterms:modified>
</cp:coreProperties>
</file>