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Lst>
  <p:sldSz cx="51206400" cy="36576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3A2C7"/>
    <a:srgbClr val="E6E0EC"/>
    <a:srgbClr val="CC99FF"/>
    <a:srgbClr val="9966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061" autoAdjust="0"/>
    <p:restoredTop sz="94660"/>
  </p:normalViewPr>
  <p:slideViewPr>
    <p:cSldViewPr snapToGrid="0">
      <p:cViewPr>
        <p:scale>
          <a:sx n="33" d="100"/>
          <a:sy n="33" d="100"/>
        </p:scale>
        <p:origin x="54" y="-17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sz="3200" dirty="0">
                <a:solidFill>
                  <a:schemeClr val="tx1"/>
                </a:solidFill>
                <a:latin typeface="Times New Roman" panose="02020603050405020304" pitchFamily="18" charset="0"/>
                <a:cs typeface="Times New Roman" panose="02020603050405020304" pitchFamily="18" charset="0"/>
              </a:rPr>
              <a:t>Student </a:t>
            </a:r>
            <a:r>
              <a:rPr lang="en-US" sz="3200" dirty="0" smtClean="0">
                <a:solidFill>
                  <a:schemeClr val="tx1"/>
                </a:solidFill>
                <a:latin typeface="Times New Roman" panose="02020603050405020304" pitchFamily="18" charset="0"/>
                <a:cs typeface="Times New Roman" panose="02020603050405020304" pitchFamily="18" charset="0"/>
              </a:rPr>
              <a:t>Gender</a:t>
            </a:r>
            <a:endParaRPr lang="en-US" sz="3200" dirty="0">
              <a:solidFill>
                <a:schemeClr val="tx1"/>
              </a:solidFill>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32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4012987420397152"/>
          <c:y val="0.14428368328958879"/>
          <c:w val="0.82743432568936859"/>
          <c:h val="0.6427117964421114"/>
        </c:manualLayout>
      </c:layout>
      <c:barChart>
        <c:barDir val="col"/>
        <c:grouping val="clustered"/>
        <c:varyColors val="0"/>
        <c:ser>
          <c:idx val="0"/>
          <c:order val="0"/>
          <c:tx>
            <c:strRef>
              <c:f>'GSA Indy 2018 Graphs'!$B$14</c:f>
              <c:strCache>
                <c:ptCount val="1"/>
                <c:pt idx="0">
                  <c:v>Earth History</c:v>
                </c:pt>
              </c:strCache>
            </c:strRef>
          </c:tx>
          <c:spPr>
            <a:solidFill>
              <a:schemeClr val="accent1"/>
            </a:solidFill>
            <a:ln>
              <a:noFill/>
            </a:ln>
            <a:effectLst/>
          </c:spPr>
          <c:invertIfNegative val="0"/>
          <c:cat>
            <c:strRef>
              <c:f>'GSA Indy 2018 Graphs'!$A$16:$A$17</c:f>
              <c:strCache>
                <c:ptCount val="2"/>
                <c:pt idx="0">
                  <c:v>Female</c:v>
                </c:pt>
                <c:pt idx="1">
                  <c:v>Male</c:v>
                </c:pt>
              </c:strCache>
            </c:strRef>
          </c:cat>
          <c:val>
            <c:numRef>
              <c:f>'GSA Indy 2018 Graphs'!$C$16:$C$17</c:f>
              <c:numCache>
                <c:formatCode>0.0</c:formatCode>
                <c:ptCount val="2"/>
                <c:pt idx="0">
                  <c:v>36.507936507936506</c:v>
                </c:pt>
                <c:pt idx="1">
                  <c:v>53.174603174603178</c:v>
                </c:pt>
              </c:numCache>
            </c:numRef>
          </c:val>
          <c:extLst>
            <c:ext xmlns:c16="http://schemas.microsoft.com/office/drawing/2014/chart" uri="{C3380CC4-5D6E-409C-BE32-E72D297353CC}">
              <c16:uniqueId val="{00000000-72FB-40AC-8BCE-4C7D8A38F52E}"/>
            </c:ext>
          </c:extLst>
        </c:ser>
        <c:ser>
          <c:idx val="1"/>
          <c:order val="1"/>
          <c:tx>
            <c:strRef>
              <c:f>'GSA Indy 2018 Graphs'!$D$14</c:f>
              <c:strCache>
                <c:ptCount val="1"/>
                <c:pt idx="0">
                  <c:v>Art</c:v>
                </c:pt>
              </c:strCache>
            </c:strRef>
          </c:tx>
          <c:spPr>
            <a:solidFill>
              <a:schemeClr val="accent2"/>
            </a:solidFill>
            <a:ln>
              <a:noFill/>
            </a:ln>
            <a:effectLst/>
          </c:spPr>
          <c:invertIfNegative val="0"/>
          <c:cat>
            <c:strRef>
              <c:f>'GSA Indy 2018 Graphs'!$A$16:$A$17</c:f>
              <c:strCache>
                <c:ptCount val="2"/>
                <c:pt idx="0">
                  <c:v>Female</c:v>
                </c:pt>
                <c:pt idx="1">
                  <c:v>Male</c:v>
                </c:pt>
              </c:strCache>
            </c:strRef>
          </c:cat>
          <c:val>
            <c:numRef>
              <c:f>'GSA Indy 2018 Graphs'!$E$16:$E$17</c:f>
              <c:numCache>
                <c:formatCode>0.0</c:formatCode>
                <c:ptCount val="2"/>
                <c:pt idx="0">
                  <c:v>80.645161290322577</c:v>
                </c:pt>
                <c:pt idx="1">
                  <c:v>19.35483870967742</c:v>
                </c:pt>
              </c:numCache>
            </c:numRef>
          </c:val>
          <c:extLst>
            <c:ext xmlns:c16="http://schemas.microsoft.com/office/drawing/2014/chart" uri="{C3380CC4-5D6E-409C-BE32-E72D297353CC}">
              <c16:uniqueId val="{00000001-72FB-40AC-8BCE-4C7D8A38F52E}"/>
            </c:ext>
          </c:extLst>
        </c:ser>
        <c:dLbls>
          <c:showLegendKey val="0"/>
          <c:showVal val="0"/>
          <c:showCatName val="0"/>
          <c:showSerName val="0"/>
          <c:showPercent val="0"/>
          <c:showBubbleSize val="0"/>
        </c:dLbls>
        <c:gapWidth val="219"/>
        <c:overlap val="-27"/>
        <c:axId val="395646840"/>
        <c:axId val="395647496"/>
      </c:barChart>
      <c:catAx>
        <c:axId val="395646840"/>
        <c:scaling>
          <c:orientation val="minMax"/>
        </c:scaling>
        <c:delete val="0"/>
        <c:axPos val="b"/>
        <c:numFmt formatCode="General" sourceLinked="1"/>
        <c:majorTickMark val="cross"/>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95647496"/>
        <c:crosses val="autoZero"/>
        <c:auto val="1"/>
        <c:lblAlgn val="ctr"/>
        <c:lblOffset val="100"/>
        <c:noMultiLvlLbl val="0"/>
      </c:catAx>
      <c:valAx>
        <c:axId val="3956474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2000">
                    <a:solidFill>
                      <a:schemeClr val="tx1"/>
                    </a:solidFill>
                    <a:latin typeface="Times New Roman" panose="02020603050405020304" pitchFamily="18" charset="0"/>
                    <a:cs typeface="Times New Roman" panose="02020603050405020304" pitchFamily="18" charset="0"/>
                  </a:rPr>
                  <a:t>% of Students</a:t>
                </a:r>
              </a:p>
            </c:rich>
          </c:tx>
          <c:layout/>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 sourceLinked="0"/>
        <c:majorTickMark val="cross"/>
        <c:minorTickMark val="in"/>
        <c:tickLblPos val="nextTo"/>
        <c:spPr>
          <a:noFill/>
          <a:ln>
            <a:solidFill>
              <a:schemeClr val="tx1"/>
            </a:solidFill>
          </a:ln>
          <a:effectLst/>
        </c:spPr>
        <c:txPr>
          <a:bodyPr rot="-60000000" spcFirstLastPara="1" vertOverflow="ellipsis" vert="horz" wrap="square" anchor="ctr" anchorCtr="1"/>
          <a:lstStyle/>
          <a:p>
            <a:pPr>
              <a:defRPr sz="2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95646840"/>
        <c:crosses val="autoZero"/>
        <c:crossBetween val="between"/>
      </c:valAx>
      <c:spPr>
        <a:noFill/>
        <a:ln>
          <a:noFill/>
        </a:ln>
        <a:effectLst/>
      </c:spPr>
    </c:plotArea>
    <c:legend>
      <c:legendPos val="tr"/>
      <c:layout>
        <c:manualLayout>
          <c:xMode val="edge"/>
          <c:yMode val="edge"/>
          <c:x val="0.78022473883991594"/>
          <c:y val="0.1418878815446874"/>
          <c:w val="0.19350064309690373"/>
          <c:h val="0.1367096443621838"/>
        </c:manualLayout>
      </c:layout>
      <c:overlay val="0"/>
      <c:spPr>
        <a:solidFill>
          <a:schemeClr val="bg1"/>
        </a:solidFill>
        <a:ln>
          <a:solidFill>
            <a:schemeClr val="tx1"/>
          </a:solid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25400" cap="flat" cmpd="sng" algn="ctr">
      <a:solidFill>
        <a:schemeClr val="tx1"/>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32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sz="3200" b="0">
                <a:solidFill>
                  <a:schemeClr val="tx1"/>
                </a:solidFill>
                <a:latin typeface="Times New Roman" panose="02020603050405020304" pitchFamily="18" charset="0"/>
                <a:cs typeface="Times New Roman" panose="02020603050405020304" pitchFamily="18" charset="0"/>
              </a:rPr>
              <a:t>Student Major (%)</a:t>
            </a:r>
          </a:p>
        </c:rich>
      </c:tx>
      <c:layout>
        <c:manualLayout>
          <c:xMode val="edge"/>
          <c:yMode val="edge"/>
          <c:x val="0.55870654337424719"/>
          <c:y val="1.3251752622542712E-2"/>
        </c:manualLayout>
      </c:layout>
      <c:overlay val="0"/>
      <c:spPr>
        <a:noFill/>
        <a:ln>
          <a:noFill/>
        </a:ln>
        <a:effectLst/>
      </c:spPr>
      <c:txPr>
        <a:bodyPr rot="0" spcFirstLastPara="1" vertOverflow="ellipsis" vert="horz" wrap="square" anchor="ctr" anchorCtr="1"/>
        <a:lstStyle/>
        <a:p>
          <a:pPr>
            <a:defRPr sz="32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1.8495286324975217E-2"/>
          <c:y val="0.11271507164441665"/>
          <c:w val="0.52546250975384834"/>
          <c:h val="0.85459836751175333"/>
        </c:manualLayout>
      </c:layout>
      <c:pieChart>
        <c:varyColors val="1"/>
        <c:ser>
          <c:idx val="0"/>
          <c:order val="0"/>
          <c:dPt>
            <c:idx val="0"/>
            <c:bubble3D val="0"/>
            <c:spPr>
              <a:solidFill>
                <a:srgbClr val="FF9933"/>
              </a:solidFill>
              <a:ln w="19050">
                <a:solidFill>
                  <a:schemeClr val="lt1"/>
                </a:solidFill>
              </a:ln>
              <a:effectLst/>
            </c:spPr>
            <c:extLst>
              <c:ext xmlns:c16="http://schemas.microsoft.com/office/drawing/2014/chart" uri="{C3380CC4-5D6E-409C-BE32-E72D297353CC}">
                <c16:uniqueId val="{00000001-4BFE-46AB-8EFF-A36DA8F3FE64}"/>
              </c:ext>
            </c:extLst>
          </c:dPt>
          <c:dPt>
            <c:idx val="1"/>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3-4BFE-46AB-8EFF-A36DA8F3FE64}"/>
              </c:ext>
            </c:extLst>
          </c:dPt>
          <c:dPt>
            <c:idx val="2"/>
            <c:bubble3D val="0"/>
            <c:spPr>
              <a:solidFill>
                <a:schemeClr val="accent5">
                  <a:lumMod val="20000"/>
                  <a:lumOff val="80000"/>
                </a:schemeClr>
              </a:solidFill>
              <a:ln w="19050">
                <a:solidFill>
                  <a:schemeClr val="lt1"/>
                </a:solidFill>
              </a:ln>
              <a:effectLst/>
            </c:spPr>
            <c:extLst>
              <c:ext xmlns:c16="http://schemas.microsoft.com/office/drawing/2014/chart" uri="{C3380CC4-5D6E-409C-BE32-E72D297353CC}">
                <c16:uniqueId val="{00000005-4BFE-46AB-8EFF-A36DA8F3FE64}"/>
              </c:ext>
            </c:extLst>
          </c:dPt>
          <c:dPt>
            <c:idx val="3"/>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7-4BFE-46AB-8EFF-A36DA8F3FE64}"/>
              </c:ext>
            </c:extLst>
          </c:dPt>
          <c:dPt>
            <c:idx val="4"/>
            <c:bubble3D val="0"/>
            <c:spPr>
              <a:solidFill>
                <a:schemeClr val="accent5">
                  <a:lumMod val="75000"/>
                </a:schemeClr>
              </a:solidFill>
              <a:ln w="19050">
                <a:solidFill>
                  <a:schemeClr val="lt1"/>
                </a:solidFill>
              </a:ln>
              <a:effectLst/>
            </c:spPr>
            <c:extLst>
              <c:ext xmlns:c16="http://schemas.microsoft.com/office/drawing/2014/chart" uri="{C3380CC4-5D6E-409C-BE32-E72D297353CC}">
                <c16:uniqueId val="{00000009-4BFE-46AB-8EFF-A36DA8F3FE64}"/>
              </c:ext>
            </c:extLst>
          </c:dPt>
          <c:dLbls>
            <c:dLbl>
              <c:idx val="4"/>
              <c:numFmt formatCode="#,##0" sourceLinked="0"/>
              <c:spPr>
                <a:noFill/>
                <a:ln>
                  <a:noFill/>
                </a:ln>
                <a:effectLst/>
              </c:spPr>
              <c:txPr>
                <a:bodyPr rot="0" spcFirstLastPara="1" vertOverflow="ellipsis" vert="horz" wrap="square" lIns="38100" tIns="19050" rIns="38100" bIns="19050" anchor="ctr" anchorCtr="1">
                  <a:spAutoFit/>
                </a:bodyPr>
                <a:lstStyle/>
                <a:p>
                  <a:pPr>
                    <a:defRPr sz="3200"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9-4BFE-46AB-8EFF-A36DA8F3FE64}"/>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32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Sheet1!$A$5:$A$9</c:f>
              <c:strCache>
                <c:ptCount val="5"/>
                <c:pt idx="0">
                  <c:v>Art</c:v>
                </c:pt>
                <c:pt idx="1">
                  <c:v>Other Non-Science</c:v>
                </c:pt>
                <c:pt idx="2">
                  <c:v>Biology</c:v>
                </c:pt>
                <c:pt idx="3">
                  <c:v>Earth/Environmental</c:v>
                </c:pt>
                <c:pt idx="4">
                  <c:v>Other Science</c:v>
                </c:pt>
              </c:strCache>
            </c:strRef>
          </c:cat>
          <c:val>
            <c:numRef>
              <c:f>Sheet1!$C$5:$C$9</c:f>
              <c:numCache>
                <c:formatCode>0.0</c:formatCode>
                <c:ptCount val="5"/>
                <c:pt idx="0">
                  <c:v>21.705426356589147</c:v>
                </c:pt>
                <c:pt idx="1">
                  <c:v>4.6511627906976747</c:v>
                </c:pt>
                <c:pt idx="2">
                  <c:v>40.310077519379846</c:v>
                </c:pt>
                <c:pt idx="3">
                  <c:v>26.356589147286826</c:v>
                </c:pt>
                <c:pt idx="4">
                  <c:v>6.9767441860465116</c:v>
                </c:pt>
              </c:numCache>
            </c:numRef>
          </c:val>
          <c:extLst>
            <c:ext xmlns:c16="http://schemas.microsoft.com/office/drawing/2014/chart" uri="{C3380CC4-5D6E-409C-BE32-E72D297353CC}">
              <c16:uniqueId val="{0000000A-4BFE-46AB-8EFF-A36DA8F3FE64}"/>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55708857162702297"/>
          <c:y val="0.32048124381069037"/>
          <c:w val="0.42888616963420112"/>
          <c:h val="0.51053885107082198"/>
        </c:manualLayout>
      </c:layout>
      <c:overlay val="0"/>
      <c:spPr>
        <a:solidFill>
          <a:schemeClr val="bg1"/>
        </a:solidFill>
        <a:ln w="6350">
          <a:solidFill>
            <a:schemeClr val="bg1"/>
          </a:solidFill>
        </a:ln>
        <a:effectLst/>
      </c:spPr>
      <c:txPr>
        <a:bodyPr rot="0" spcFirstLastPara="1" vertOverflow="ellipsis" vert="horz" wrap="square" anchor="ctr" anchorCtr="1"/>
        <a:lstStyle/>
        <a:p>
          <a:pPr>
            <a:defRPr sz="2800" b="0" i="0" u="none" strike="noStrike" kern="1200" baseline="0">
              <a:ln>
                <a:noFill/>
              </a:ln>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25400" cap="flat" cmpd="sng" algn="ctr">
      <a:solidFill>
        <a:schemeClr val="tx1"/>
      </a:solidFill>
      <a:round/>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0"/>
          <a:lstStyle/>
          <a:p>
            <a:pPr>
              <a:defRPr sz="40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sz="4000" dirty="0">
                <a:solidFill>
                  <a:schemeClr val="tx1"/>
                </a:solidFill>
                <a:latin typeface="Times New Roman" panose="02020603050405020304" pitchFamily="18" charset="0"/>
                <a:cs typeface="Times New Roman" panose="02020603050405020304" pitchFamily="18" charset="0"/>
              </a:rPr>
              <a:t>How Many Mass Extinctions?</a:t>
            </a:r>
          </a:p>
        </c:rich>
      </c:tx>
      <c:layout>
        <c:manualLayout>
          <c:xMode val="edge"/>
          <c:yMode val="edge"/>
          <c:x val="0.23135605507699467"/>
          <c:y val="2.3052862071804327E-2"/>
        </c:manualLayout>
      </c:layout>
      <c:overlay val="0"/>
      <c:spPr>
        <a:noFill/>
        <a:ln>
          <a:noFill/>
        </a:ln>
        <a:effectLst/>
      </c:spPr>
      <c:txPr>
        <a:bodyPr rot="0" spcFirstLastPara="1" vertOverflow="ellipsis" vert="horz" wrap="square" anchor="ctr" anchorCtr="0"/>
        <a:lstStyle/>
        <a:p>
          <a:pPr>
            <a:defRPr sz="40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0964309485237789"/>
          <c:y val="0.14220940830087142"/>
          <c:w val="0.85306031722111286"/>
          <c:h val="0.67530923942484877"/>
        </c:manualLayout>
      </c:layout>
      <c:barChart>
        <c:barDir val="col"/>
        <c:grouping val="clustered"/>
        <c:varyColors val="0"/>
        <c:ser>
          <c:idx val="0"/>
          <c:order val="0"/>
          <c:tx>
            <c:strRef>
              <c:f>[Book1]Sheet2!$M$24</c:f>
              <c:strCache>
                <c:ptCount val="1"/>
                <c:pt idx="0">
                  <c:v>Science</c:v>
                </c:pt>
              </c:strCache>
            </c:strRef>
          </c:tx>
          <c:spPr>
            <a:solidFill>
              <a:schemeClr val="accent1"/>
            </a:solidFill>
            <a:ln>
              <a:noFill/>
            </a:ln>
            <a:effectLst/>
          </c:spPr>
          <c:invertIfNegative val="0"/>
          <c:cat>
            <c:strRef>
              <c:f>[1]Sheet2!$J$26:$J$32</c:f>
              <c:strCache>
                <c:ptCount val="7"/>
                <c:pt idx="0">
                  <c:v>1-2</c:v>
                </c:pt>
                <c:pt idx="1">
                  <c:v>3-4</c:v>
                </c:pt>
                <c:pt idx="2">
                  <c:v>5-6</c:v>
                </c:pt>
                <c:pt idx="3">
                  <c:v>7-8</c:v>
                </c:pt>
                <c:pt idx="4">
                  <c:v>10-100</c:v>
                </c:pt>
                <c:pt idx="5">
                  <c:v>100+</c:v>
                </c:pt>
                <c:pt idx="6">
                  <c:v>Non-Specific</c:v>
                </c:pt>
              </c:strCache>
            </c:strRef>
          </c:cat>
          <c:val>
            <c:numRef>
              <c:f>[1]Sheet2!$M$26:$M$32</c:f>
              <c:numCache>
                <c:formatCode>General</c:formatCode>
                <c:ptCount val="7"/>
                <c:pt idx="0">
                  <c:v>8</c:v>
                </c:pt>
                <c:pt idx="1">
                  <c:v>29</c:v>
                </c:pt>
                <c:pt idx="2">
                  <c:v>31</c:v>
                </c:pt>
                <c:pt idx="3">
                  <c:v>11</c:v>
                </c:pt>
                <c:pt idx="4">
                  <c:v>7</c:v>
                </c:pt>
                <c:pt idx="5">
                  <c:v>6</c:v>
                </c:pt>
                <c:pt idx="6">
                  <c:v>11</c:v>
                </c:pt>
              </c:numCache>
            </c:numRef>
          </c:val>
          <c:extLst>
            <c:ext xmlns:c16="http://schemas.microsoft.com/office/drawing/2014/chart" uri="{C3380CC4-5D6E-409C-BE32-E72D297353CC}">
              <c16:uniqueId val="{00000000-02D2-4F68-B4C3-F2EBA4FC7EC5}"/>
            </c:ext>
          </c:extLst>
        </c:ser>
        <c:ser>
          <c:idx val="1"/>
          <c:order val="1"/>
          <c:tx>
            <c:strRef>
              <c:f>[Book1]Sheet2!$O$24</c:f>
              <c:strCache>
                <c:ptCount val="1"/>
                <c:pt idx="0">
                  <c:v>Non-Science</c:v>
                </c:pt>
              </c:strCache>
            </c:strRef>
          </c:tx>
          <c:spPr>
            <a:solidFill>
              <a:schemeClr val="accent2"/>
            </a:solidFill>
            <a:ln>
              <a:noFill/>
            </a:ln>
            <a:effectLst/>
          </c:spPr>
          <c:invertIfNegative val="0"/>
          <c:cat>
            <c:strRef>
              <c:f>[1]Sheet2!$J$26:$J$32</c:f>
              <c:strCache>
                <c:ptCount val="7"/>
                <c:pt idx="0">
                  <c:v>1-2</c:v>
                </c:pt>
                <c:pt idx="1">
                  <c:v>3-4</c:v>
                </c:pt>
                <c:pt idx="2">
                  <c:v>5-6</c:v>
                </c:pt>
                <c:pt idx="3">
                  <c:v>7-8</c:v>
                </c:pt>
                <c:pt idx="4">
                  <c:v>10-100</c:v>
                </c:pt>
                <c:pt idx="5">
                  <c:v>100+</c:v>
                </c:pt>
                <c:pt idx="6">
                  <c:v>Non-Specific</c:v>
                </c:pt>
              </c:strCache>
            </c:strRef>
          </c:cat>
          <c:val>
            <c:numRef>
              <c:f>[1]Sheet2!$O$26:$O$32</c:f>
              <c:numCache>
                <c:formatCode>General</c:formatCode>
                <c:ptCount val="7"/>
                <c:pt idx="0">
                  <c:v>17</c:v>
                </c:pt>
                <c:pt idx="1">
                  <c:v>5</c:v>
                </c:pt>
                <c:pt idx="2">
                  <c:v>0</c:v>
                </c:pt>
                <c:pt idx="3">
                  <c:v>1</c:v>
                </c:pt>
                <c:pt idx="4">
                  <c:v>0</c:v>
                </c:pt>
                <c:pt idx="5">
                  <c:v>0</c:v>
                </c:pt>
                <c:pt idx="6">
                  <c:v>9</c:v>
                </c:pt>
              </c:numCache>
            </c:numRef>
          </c:val>
          <c:extLst>
            <c:ext xmlns:c16="http://schemas.microsoft.com/office/drawing/2014/chart" uri="{C3380CC4-5D6E-409C-BE32-E72D297353CC}">
              <c16:uniqueId val="{00000001-02D2-4F68-B4C3-F2EBA4FC7EC5}"/>
            </c:ext>
          </c:extLst>
        </c:ser>
        <c:dLbls>
          <c:showLegendKey val="0"/>
          <c:showVal val="0"/>
          <c:showCatName val="0"/>
          <c:showSerName val="0"/>
          <c:showPercent val="0"/>
          <c:showBubbleSize val="0"/>
        </c:dLbls>
        <c:gapWidth val="88"/>
        <c:overlap val="-27"/>
        <c:axId val="497589416"/>
        <c:axId val="497593680"/>
      </c:barChart>
      <c:catAx>
        <c:axId val="497589416"/>
        <c:scaling>
          <c:orientation val="minMax"/>
        </c:scaling>
        <c:delete val="0"/>
        <c:axPos val="b"/>
        <c:numFmt formatCode="General" sourceLinked="1"/>
        <c:majorTickMark val="cross"/>
        <c:minorTickMark val="none"/>
        <c:tickLblPos val="nextTo"/>
        <c:spPr>
          <a:noFill/>
          <a:ln w="9525" cap="flat" cmpd="sng" algn="ctr">
            <a:solidFill>
              <a:schemeClr val="tx1"/>
            </a:solidFill>
            <a:round/>
          </a:ln>
          <a:effectLst/>
        </c:spPr>
        <c:txPr>
          <a:bodyPr rot="0" spcFirstLastPara="1" vertOverflow="ellipsis"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97593680"/>
        <c:crosses val="autoZero"/>
        <c:auto val="1"/>
        <c:lblAlgn val="ctr"/>
        <c:lblOffset val="100"/>
        <c:tickLblSkip val="1"/>
        <c:noMultiLvlLbl val="0"/>
      </c:catAx>
      <c:valAx>
        <c:axId val="4975936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2400">
                    <a:solidFill>
                      <a:schemeClr val="tx1"/>
                    </a:solidFill>
                    <a:latin typeface="Times New Roman" panose="02020603050405020304" pitchFamily="18" charset="0"/>
                    <a:cs typeface="Times New Roman" panose="02020603050405020304" pitchFamily="18" charset="0"/>
                  </a:rPr>
                  <a:t># of Students</a:t>
                </a:r>
              </a:p>
            </c:rich>
          </c:tx>
          <c:layout>
            <c:manualLayout>
              <c:xMode val="edge"/>
              <c:yMode val="edge"/>
              <c:x val="6.7498022077383864E-3"/>
              <c:y val="0.35492011631326165"/>
            </c:manualLayout>
          </c:layout>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cross"/>
        <c:minorTickMark val="in"/>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497589416"/>
        <c:crosses val="autoZero"/>
        <c:crossBetween val="between"/>
      </c:valAx>
      <c:spPr>
        <a:noFill/>
        <a:ln>
          <a:noFill/>
        </a:ln>
        <a:effectLst/>
      </c:spPr>
    </c:plotArea>
    <c:legend>
      <c:legendPos val="r"/>
      <c:layout>
        <c:manualLayout>
          <c:xMode val="edge"/>
          <c:yMode val="edge"/>
          <c:x val="0.77139885832998611"/>
          <c:y val="0.13798830630460321"/>
          <c:w val="0.19142460661316854"/>
          <c:h val="0.15889286674126774"/>
        </c:manualLayout>
      </c:layout>
      <c:overlay val="0"/>
      <c:spPr>
        <a:solidFill>
          <a:schemeClr val="bg1"/>
        </a:solidFill>
        <a:ln>
          <a:solidFill>
            <a:schemeClr val="tx1"/>
          </a:solid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25400" cap="flat" cmpd="sng" algn="ctr">
      <a:solidFill>
        <a:schemeClr val="tx1"/>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sz="4000">
                <a:solidFill>
                  <a:schemeClr val="tx1"/>
                </a:solidFill>
                <a:latin typeface="Times New Roman" panose="02020603050405020304" pitchFamily="18" charset="0"/>
                <a:cs typeface="Times New Roman" panose="02020603050405020304" pitchFamily="18" charset="0"/>
              </a:rPr>
              <a:t>What Causes Mass Extinctions?</a:t>
            </a:r>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1474185791240235"/>
          <c:y val="0.15662231112013256"/>
          <c:w val="0.83559875724639976"/>
          <c:h val="0.67641344555726546"/>
        </c:manualLayout>
      </c:layout>
      <c:barChart>
        <c:barDir val="col"/>
        <c:grouping val="clustered"/>
        <c:varyColors val="0"/>
        <c:ser>
          <c:idx val="0"/>
          <c:order val="0"/>
          <c:tx>
            <c:v>Science</c:v>
          </c:tx>
          <c:spPr>
            <a:solidFill>
              <a:schemeClr val="accent1"/>
            </a:solidFill>
            <a:ln>
              <a:noFill/>
            </a:ln>
            <a:effectLst/>
          </c:spPr>
          <c:invertIfNegative val="0"/>
          <c:cat>
            <c:strRef>
              <c:f>Sheet3!$B$37:$B$42</c:f>
              <c:strCache>
                <c:ptCount val="6"/>
                <c:pt idx="0">
                  <c:v>Human Impact</c:v>
                </c:pt>
                <c:pt idx="1">
                  <c:v>Extraterrestrial Impact</c:v>
                </c:pt>
                <c:pt idx="2">
                  <c:v>Atmospheric/ Climate Change</c:v>
                </c:pt>
                <c:pt idx="3">
                  <c:v>Ecological &amp; Evolutionary</c:v>
                </c:pt>
                <c:pt idx="4">
                  <c:v>Natural Disasters</c:v>
                </c:pt>
                <c:pt idx="5">
                  <c:v>Non-Specific</c:v>
                </c:pt>
              </c:strCache>
            </c:strRef>
          </c:cat>
          <c:val>
            <c:numRef>
              <c:f>Sheet3!$F$37:$F$42</c:f>
              <c:numCache>
                <c:formatCode>0.0</c:formatCode>
                <c:ptCount val="6"/>
                <c:pt idx="0">
                  <c:v>7.2815533980582519</c:v>
                </c:pt>
                <c:pt idx="1">
                  <c:v>17.961165048543691</c:v>
                </c:pt>
                <c:pt idx="2">
                  <c:v>27.184466019417474</c:v>
                </c:pt>
                <c:pt idx="3">
                  <c:v>11.165048543689322</c:v>
                </c:pt>
                <c:pt idx="4">
                  <c:v>19.417475728155338</c:v>
                </c:pt>
                <c:pt idx="5">
                  <c:v>16.990291262135923</c:v>
                </c:pt>
              </c:numCache>
            </c:numRef>
          </c:val>
          <c:extLst>
            <c:ext xmlns:c16="http://schemas.microsoft.com/office/drawing/2014/chart" uri="{C3380CC4-5D6E-409C-BE32-E72D297353CC}">
              <c16:uniqueId val="{00000000-C1E0-4978-BD5C-662C44907391}"/>
            </c:ext>
          </c:extLst>
        </c:ser>
        <c:ser>
          <c:idx val="1"/>
          <c:order val="1"/>
          <c:tx>
            <c:v>Non-Science</c:v>
          </c:tx>
          <c:spPr>
            <a:solidFill>
              <a:schemeClr val="accent2"/>
            </a:solidFill>
            <a:ln>
              <a:noFill/>
            </a:ln>
            <a:effectLst/>
          </c:spPr>
          <c:invertIfNegative val="0"/>
          <c:cat>
            <c:strRef>
              <c:f>Sheet3!$B$37:$B$42</c:f>
              <c:strCache>
                <c:ptCount val="6"/>
                <c:pt idx="0">
                  <c:v>Human Impact</c:v>
                </c:pt>
                <c:pt idx="1">
                  <c:v>Extraterrestrial Impact</c:v>
                </c:pt>
                <c:pt idx="2">
                  <c:v>Atmospheric/ Climate Change</c:v>
                </c:pt>
                <c:pt idx="3">
                  <c:v>Ecological &amp; Evolutionary</c:v>
                </c:pt>
                <c:pt idx="4">
                  <c:v>Natural Disasters</c:v>
                </c:pt>
                <c:pt idx="5">
                  <c:v>Non-Specific</c:v>
                </c:pt>
              </c:strCache>
            </c:strRef>
          </c:cat>
          <c:val>
            <c:numRef>
              <c:f>Sheet3!$H$37:$H$42</c:f>
              <c:numCache>
                <c:formatCode>0.0</c:formatCode>
                <c:ptCount val="6"/>
                <c:pt idx="0">
                  <c:v>9.8360655737704921</c:v>
                </c:pt>
                <c:pt idx="1">
                  <c:v>13.114754098360656</c:v>
                </c:pt>
                <c:pt idx="2">
                  <c:v>21.311475409836063</c:v>
                </c:pt>
                <c:pt idx="3">
                  <c:v>18.032786885245901</c:v>
                </c:pt>
                <c:pt idx="4">
                  <c:v>19.672131147540984</c:v>
                </c:pt>
                <c:pt idx="5">
                  <c:v>18.032786885245901</c:v>
                </c:pt>
              </c:numCache>
            </c:numRef>
          </c:val>
          <c:extLst>
            <c:ext xmlns:c16="http://schemas.microsoft.com/office/drawing/2014/chart" uri="{C3380CC4-5D6E-409C-BE32-E72D297353CC}">
              <c16:uniqueId val="{00000001-C1E0-4978-BD5C-662C44907391}"/>
            </c:ext>
          </c:extLst>
        </c:ser>
        <c:dLbls>
          <c:showLegendKey val="0"/>
          <c:showVal val="0"/>
          <c:showCatName val="0"/>
          <c:showSerName val="0"/>
          <c:showPercent val="0"/>
          <c:showBubbleSize val="0"/>
        </c:dLbls>
        <c:gapWidth val="219"/>
        <c:overlap val="-27"/>
        <c:axId val="268622976"/>
        <c:axId val="268621008"/>
      </c:barChart>
      <c:catAx>
        <c:axId val="268622976"/>
        <c:scaling>
          <c:orientation val="minMax"/>
        </c:scaling>
        <c:delete val="0"/>
        <c:axPos val="b"/>
        <c:numFmt formatCode="General" sourceLinked="1"/>
        <c:majorTickMark val="cross"/>
        <c:minorTickMark val="none"/>
        <c:tickLblPos val="nextTo"/>
        <c:spPr>
          <a:noFill/>
          <a:ln w="9525" cap="flat" cmpd="sng" algn="ctr">
            <a:solidFill>
              <a:schemeClr val="tx1"/>
            </a:solidFill>
            <a:round/>
          </a:ln>
          <a:effectLst/>
        </c:spPr>
        <c:txPr>
          <a:bodyPr rot="0" spcFirstLastPara="1" vertOverflow="ellipsis" wrap="square" anchor="ctr" anchorCtr="1"/>
          <a:lstStyle/>
          <a:p>
            <a:pPr>
              <a:defRPr sz="2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268621008"/>
        <c:crosses val="autoZero"/>
        <c:auto val="1"/>
        <c:lblAlgn val="ctr"/>
        <c:lblOffset val="100"/>
        <c:noMultiLvlLbl val="0"/>
      </c:catAx>
      <c:valAx>
        <c:axId val="2686210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2400">
                    <a:solidFill>
                      <a:schemeClr val="tx1"/>
                    </a:solidFill>
                    <a:latin typeface="Times New Roman" panose="02020603050405020304" pitchFamily="18" charset="0"/>
                    <a:cs typeface="Times New Roman" panose="02020603050405020304" pitchFamily="18" charset="0"/>
                  </a:rPr>
                  <a:t>% of </a:t>
                </a:r>
                <a:r>
                  <a:rPr lang="en-US" sz="2400" baseline="0">
                    <a:solidFill>
                      <a:schemeClr val="tx1"/>
                    </a:solidFill>
                    <a:latin typeface="Times New Roman" panose="02020603050405020304" pitchFamily="18" charset="0"/>
                    <a:cs typeface="Times New Roman" panose="02020603050405020304" pitchFamily="18" charset="0"/>
                  </a:rPr>
                  <a:t> Codes</a:t>
                </a:r>
                <a:endParaRPr lang="en-US" sz="240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2.3533387899437631E-2"/>
              <c:y val="0.31428520777525543"/>
            </c:manualLayout>
          </c:layout>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 sourceLinked="0"/>
        <c:majorTickMark val="cross"/>
        <c:minorTickMark val="in"/>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268622976"/>
        <c:crosses val="autoZero"/>
        <c:crossBetween val="between"/>
      </c:valAx>
      <c:spPr>
        <a:noFill/>
        <a:ln>
          <a:noFill/>
        </a:ln>
        <a:effectLst/>
      </c:spPr>
    </c:plotArea>
    <c:legend>
      <c:legendPos val="r"/>
      <c:layout>
        <c:manualLayout>
          <c:xMode val="edge"/>
          <c:yMode val="edge"/>
          <c:x val="0.78253409982489097"/>
          <c:y val="0.13327702680629178"/>
          <c:w val="0.16530484052104286"/>
          <c:h val="0.17924917177280333"/>
        </c:manualLayout>
      </c:layout>
      <c:overlay val="0"/>
      <c:spPr>
        <a:solidFill>
          <a:schemeClr val="bg1"/>
        </a:solidFill>
        <a:ln w="12700">
          <a:solidFill>
            <a:schemeClr val="tx1"/>
          </a:solid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25400" cap="flat" cmpd="sng" algn="ctr">
      <a:solidFill>
        <a:schemeClr val="tx1"/>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sz="3200">
                <a:solidFill>
                  <a:schemeClr val="tx1"/>
                </a:solidFill>
                <a:latin typeface="Times New Roman" panose="02020603050405020304" pitchFamily="18" charset="0"/>
                <a:cs typeface="Times New Roman" panose="02020603050405020304" pitchFamily="18" charset="0"/>
              </a:rPr>
              <a:t>Student Level</a:t>
            </a:r>
          </a:p>
        </c:rich>
      </c:tx>
      <c:layout/>
      <c:overlay val="0"/>
      <c:spPr>
        <a:noFill/>
        <a:ln>
          <a:noFill/>
        </a:ln>
        <a:effectLst/>
      </c:spPr>
      <c:txPr>
        <a:bodyPr rot="0" spcFirstLastPara="1" vertOverflow="ellipsis" vert="horz" wrap="square" anchor="ctr" anchorCtr="1"/>
        <a:lstStyle/>
        <a:p>
          <a:pPr>
            <a:defRPr sz="32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2738087021990777"/>
          <c:y val="0.14428368328958879"/>
          <c:w val="0.84018332967343234"/>
          <c:h val="0.6427117964421114"/>
        </c:manualLayout>
      </c:layout>
      <c:barChart>
        <c:barDir val="col"/>
        <c:grouping val="clustered"/>
        <c:varyColors val="0"/>
        <c:ser>
          <c:idx val="0"/>
          <c:order val="0"/>
          <c:tx>
            <c:strRef>
              <c:f>'GSA Indy 2018 Graphs'!$B$4</c:f>
              <c:strCache>
                <c:ptCount val="1"/>
                <c:pt idx="0">
                  <c:v>Earth History</c:v>
                </c:pt>
              </c:strCache>
            </c:strRef>
          </c:tx>
          <c:spPr>
            <a:solidFill>
              <a:schemeClr val="accent1"/>
            </a:solidFill>
            <a:ln>
              <a:noFill/>
            </a:ln>
            <a:effectLst/>
          </c:spPr>
          <c:invertIfNegative val="0"/>
          <c:cat>
            <c:strRef>
              <c:f>'GSA Indy 2018 Graphs'!$A$6:$A$10</c:f>
              <c:strCache>
                <c:ptCount val="5"/>
                <c:pt idx="0">
                  <c:v>Freshman</c:v>
                </c:pt>
                <c:pt idx="1">
                  <c:v>Sophomore</c:v>
                </c:pt>
                <c:pt idx="2">
                  <c:v>Junior</c:v>
                </c:pt>
                <c:pt idx="3">
                  <c:v>Senior</c:v>
                </c:pt>
                <c:pt idx="4">
                  <c:v>Post-Graduate</c:v>
                </c:pt>
              </c:strCache>
            </c:strRef>
          </c:cat>
          <c:val>
            <c:numRef>
              <c:f>'GSA Indy 2018 Graphs'!$C$6:$C$10</c:f>
              <c:numCache>
                <c:formatCode>0.0</c:formatCode>
                <c:ptCount val="5"/>
                <c:pt idx="0">
                  <c:v>6.1946902654867255</c:v>
                </c:pt>
                <c:pt idx="1">
                  <c:v>11.504424778761061</c:v>
                </c:pt>
                <c:pt idx="2">
                  <c:v>37.168141592920357</c:v>
                </c:pt>
                <c:pt idx="3">
                  <c:v>41.592920353982301</c:v>
                </c:pt>
                <c:pt idx="4">
                  <c:v>3.5398230088495577</c:v>
                </c:pt>
              </c:numCache>
            </c:numRef>
          </c:val>
          <c:extLst>
            <c:ext xmlns:c16="http://schemas.microsoft.com/office/drawing/2014/chart" uri="{C3380CC4-5D6E-409C-BE32-E72D297353CC}">
              <c16:uniqueId val="{00000000-226E-46A2-AA5C-116D92DB1869}"/>
            </c:ext>
          </c:extLst>
        </c:ser>
        <c:ser>
          <c:idx val="1"/>
          <c:order val="1"/>
          <c:tx>
            <c:strRef>
              <c:f>'GSA Indy 2018 Graphs'!$D$4</c:f>
              <c:strCache>
                <c:ptCount val="1"/>
                <c:pt idx="0">
                  <c:v>Art</c:v>
                </c:pt>
              </c:strCache>
            </c:strRef>
          </c:tx>
          <c:spPr>
            <a:solidFill>
              <a:schemeClr val="accent2"/>
            </a:solidFill>
            <a:ln>
              <a:noFill/>
            </a:ln>
            <a:effectLst/>
          </c:spPr>
          <c:invertIfNegative val="0"/>
          <c:cat>
            <c:strRef>
              <c:f>'GSA Indy 2018 Graphs'!$A$6:$A$10</c:f>
              <c:strCache>
                <c:ptCount val="5"/>
                <c:pt idx="0">
                  <c:v>Freshman</c:v>
                </c:pt>
                <c:pt idx="1">
                  <c:v>Sophomore</c:v>
                </c:pt>
                <c:pt idx="2">
                  <c:v>Junior</c:v>
                </c:pt>
                <c:pt idx="3">
                  <c:v>Senior</c:v>
                </c:pt>
                <c:pt idx="4">
                  <c:v>Post-Graduate</c:v>
                </c:pt>
              </c:strCache>
            </c:strRef>
          </c:cat>
          <c:val>
            <c:numRef>
              <c:f>'GSA Indy 2018 Graphs'!$E$6:$E$10</c:f>
              <c:numCache>
                <c:formatCode>0.0</c:formatCode>
                <c:ptCount val="5"/>
                <c:pt idx="0">
                  <c:v>59.375</c:v>
                </c:pt>
                <c:pt idx="1">
                  <c:v>21.875</c:v>
                </c:pt>
                <c:pt idx="2">
                  <c:v>12.5</c:v>
                </c:pt>
                <c:pt idx="3">
                  <c:v>6.25</c:v>
                </c:pt>
                <c:pt idx="4">
                  <c:v>0</c:v>
                </c:pt>
              </c:numCache>
            </c:numRef>
          </c:val>
          <c:extLst>
            <c:ext xmlns:c16="http://schemas.microsoft.com/office/drawing/2014/chart" uri="{C3380CC4-5D6E-409C-BE32-E72D297353CC}">
              <c16:uniqueId val="{00000001-226E-46A2-AA5C-116D92DB1869}"/>
            </c:ext>
          </c:extLst>
        </c:ser>
        <c:dLbls>
          <c:showLegendKey val="0"/>
          <c:showVal val="0"/>
          <c:showCatName val="0"/>
          <c:showSerName val="0"/>
          <c:showPercent val="0"/>
          <c:showBubbleSize val="0"/>
        </c:dLbls>
        <c:gapWidth val="219"/>
        <c:overlap val="-27"/>
        <c:axId val="395646840"/>
        <c:axId val="395647496"/>
      </c:barChart>
      <c:catAx>
        <c:axId val="395646840"/>
        <c:scaling>
          <c:orientation val="minMax"/>
        </c:scaling>
        <c:delete val="0"/>
        <c:axPos val="b"/>
        <c:numFmt formatCode="General" sourceLinked="1"/>
        <c:majorTickMark val="cross"/>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95647496"/>
        <c:crosses val="autoZero"/>
        <c:auto val="1"/>
        <c:lblAlgn val="ctr"/>
        <c:lblOffset val="100"/>
        <c:noMultiLvlLbl val="0"/>
      </c:catAx>
      <c:valAx>
        <c:axId val="3956474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1800">
                    <a:solidFill>
                      <a:schemeClr val="tx1"/>
                    </a:solidFill>
                    <a:latin typeface="Times New Roman" panose="02020603050405020304" pitchFamily="18" charset="0"/>
                    <a:cs typeface="Times New Roman" panose="02020603050405020304" pitchFamily="18" charset="0"/>
                  </a:rPr>
                  <a:t>% of Students</a:t>
                </a:r>
              </a:p>
            </c:rich>
          </c:tx>
          <c:layout>
            <c:manualLayout>
              <c:xMode val="edge"/>
              <c:yMode val="edge"/>
              <c:x val="1.548840857044264E-2"/>
              <c:y val="0.31765195325688023"/>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 sourceLinked="0"/>
        <c:majorTickMark val="cross"/>
        <c:minorTickMark val="in"/>
        <c:tickLblPos val="nextTo"/>
        <c:spPr>
          <a:noFill/>
          <a:ln>
            <a:solidFill>
              <a:schemeClr val="tx1"/>
            </a:solidFill>
          </a:ln>
          <a:effectLst/>
        </c:spPr>
        <c:txPr>
          <a:bodyPr rot="-60000000" spcFirstLastPara="1" vertOverflow="ellipsis" vert="horz" wrap="square" anchor="ctr" anchorCtr="1"/>
          <a:lstStyle/>
          <a:p>
            <a:pPr>
              <a:defRPr sz="2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95646840"/>
        <c:crosses val="autoZero"/>
        <c:crossBetween val="between"/>
      </c:valAx>
      <c:spPr>
        <a:noFill/>
        <a:ln>
          <a:noFill/>
        </a:ln>
        <a:effectLst/>
      </c:spPr>
    </c:plotArea>
    <c:legend>
      <c:legendPos val="tr"/>
      <c:layout>
        <c:manualLayout>
          <c:xMode val="edge"/>
          <c:yMode val="edge"/>
          <c:x val="0.78022473883991594"/>
          <c:y val="0.1418878815446874"/>
          <c:w val="0.19350064309690373"/>
          <c:h val="0.14238224371331176"/>
        </c:manualLayout>
      </c:layout>
      <c:overlay val="0"/>
      <c:spPr>
        <a:solidFill>
          <a:schemeClr val="bg1"/>
        </a:solidFill>
        <a:ln>
          <a:solidFill>
            <a:schemeClr val="tx1"/>
          </a:solid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25400" cap="flat" cmpd="sng" algn="ctr">
      <a:solidFill>
        <a:schemeClr val="tx1"/>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8">
  <a:schemeClr val="accent5"/>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0.78491</cdr:x>
      <cdr:y>0.87439</cdr:y>
    </cdr:from>
    <cdr:to>
      <cdr:x>0.90541</cdr:x>
      <cdr:y>0.94376</cdr:y>
    </cdr:to>
    <cdr:sp macro="" textlink="">
      <cdr:nvSpPr>
        <cdr:cNvPr id="2" name="TextBox 1"/>
        <cdr:cNvSpPr txBox="1"/>
      </cdr:nvSpPr>
      <cdr:spPr>
        <a:xfrm xmlns:a="http://schemas.openxmlformats.org/drawingml/2006/main">
          <a:off x="6638924" y="4547383"/>
          <a:ext cx="1019175" cy="36078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2000">
              <a:latin typeface="Arial" panose="020B0604020202020204" pitchFamily="34" charset="0"/>
              <a:cs typeface="Arial" panose="020B0604020202020204" pitchFamily="34" charset="0"/>
            </a:rPr>
            <a:t>n = 135</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5985936"/>
            <a:ext cx="38404800" cy="12733867"/>
          </a:xfrm>
        </p:spPr>
        <p:txBody>
          <a:bodyPr anchor="b"/>
          <a:lstStyle>
            <a:lvl1pPr algn="ctr">
              <a:defRPr sz="25200"/>
            </a:lvl1pPr>
          </a:lstStyle>
          <a:p>
            <a:r>
              <a:rPr lang="en-US" smtClean="0"/>
              <a:t>Click to edit Master title style</a:t>
            </a:r>
            <a:endParaRPr lang="en-US"/>
          </a:p>
        </p:txBody>
      </p:sp>
      <p:sp>
        <p:nvSpPr>
          <p:cNvPr id="3" name="Subtitle 2"/>
          <p:cNvSpPr>
            <a:spLocks noGrp="1"/>
          </p:cNvSpPr>
          <p:nvPr>
            <p:ph type="subTitle" idx="1"/>
          </p:nvPr>
        </p:nvSpPr>
        <p:spPr>
          <a:xfrm>
            <a:off x="6400800" y="19210869"/>
            <a:ext cx="38404800" cy="8830731"/>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E3E71B-24CB-44D2-B4D2-D3DF8FD6B430}"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07417-3035-4F70-ABA9-820C4DD3A4A8}" type="slidenum">
              <a:rPr lang="en-US" smtClean="0"/>
              <a:t>‹#›</a:t>
            </a:fld>
            <a:endParaRPr lang="en-US"/>
          </a:p>
        </p:txBody>
      </p:sp>
    </p:spTree>
    <p:extLst>
      <p:ext uri="{BB962C8B-B14F-4D97-AF65-F5344CB8AC3E}">
        <p14:creationId xmlns:p14="http://schemas.microsoft.com/office/powerpoint/2010/main" val="2465494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E3E71B-24CB-44D2-B4D2-D3DF8FD6B430}"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07417-3035-4F70-ABA9-820C4DD3A4A8}" type="slidenum">
              <a:rPr lang="en-US" smtClean="0"/>
              <a:t>‹#›</a:t>
            </a:fld>
            <a:endParaRPr lang="en-US"/>
          </a:p>
        </p:txBody>
      </p:sp>
    </p:spTree>
    <p:extLst>
      <p:ext uri="{BB962C8B-B14F-4D97-AF65-F5344CB8AC3E}">
        <p14:creationId xmlns:p14="http://schemas.microsoft.com/office/powerpoint/2010/main" val="3627383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947334"/>
            <a:ext cx="11041380" cy="3099646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20440" y="1947334"/>
            <a:ext cx="32484060" cy="3099646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E3E71B-24CB-44D2-B4D2-D3DF8FD6B430}"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07417-3035-4F70-ABA9-820C4DD3A4A8}" type="slidenum">
              <a:rPr lang="en-US" smtClean="0"/>
              <a:t>‹#›</a:t>
            </a:fld>
            <a:endParaRPr lang="en-US"/>
          </a:p>
        </p:txBody>
      </p:sp>
    </p:spTree>
    <p:extLst>
      <p:ext uri="{BB962C8B-B14F-4D97-AF65-F5344CB8AC3E}">
        <p14:creationId xmlns:p14="http://schemas.microsoft.com/office/powerpoint/2010/main" val="2222707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E3E71B-24CB-44D2-B4D2-D3DF8FD6B430}"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07417-3035-4F70-ABA9-820C4DD3A4A8}" type="slidenum">
              <a:rPr lang="en-US" smtClean="0"/>
              <a:t>‹#›</a:t>
            </a:fld>
            <a:endParaRPr lang="en-US"/>
          </a:p>
        </p:txBody>
      </p:sp>
    </p:spTree>
    <p:extLst>
      <p:ext uri="{BB962C8B-B14F-4D97-AF65-F5344CB8AC3E}">
        <p14:creationId xmlns:p14="http://schemas.microsoft.com/office/powerpoint/2010/main" val="4008756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9118606"/>
            <a:ext cx="44165520" cy="15214597"/>
          </a:xfrm>
        </p:spPr>
        <p:txBody>
          <a:bodyPr anchor="b"/>
          <a:lstStyle>
            <a:lvl1pPr>
              <a:defRPr sz="25200"/>
            </a:lvl1pPr>
          </a:lstStyle>
          <a:p>
            <a:r>
              <a:rPr lang="en-US" smtClean="0"/>
              <a:t>Click to edit Master title style</a:t>
            </a:r>
            <a:endParaRPr lang="en-US"/>
          </a:p>
        </p:txBody>
      </p:sp>
      <p:sp>
        <p:nvSpPr>
          <p:cNvPr id="3" name="Text Placeholder 2"/>
          <p:cNvSpPr>
            <a:spLocks noGrp="1"/>
          </p:cNvSpPr>
          <p:nvPr>
            <p:ph type="body" idx="1"/>
          </p:nvPr>
        </p:nvSpPr>
        <p:spPr>
          <a:xfrm>
            <a:off x="3493770" y="24477139"/>
            <a:ext cx="44165520" cy="8000997"/>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4E3E71B-24CB-44D2-B4D2-D3DF8FD6B430}"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07417-3035-4F70-ABA9-820C4DD3A4A8}" type="slidenum">
              <a:rPr lang="en-US" smtClean="0"/>
              <a:t>‹#›</a:t>
            </a:fld>
            <a:endParaRPr lang="en-US"/>
          </a:p>
        </p:txBody>
      </p:sp>
    </p:spTree>
    <p:extLst>
      <p:ext uri="{BB962C8B-B14F-4D97-AF65-F5344CB8AC3E}">
        <p14:creationId xmlns:p14="http://schemas.microsoft.com/office/powerpoint/2010/main" val="2947364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520440" y="9736667"/>
            <a:ext cx="21762720" cy="2320713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23240" y="9736667"/>
            <a:ext cx="21762720" cy="2320713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E3E71B-24CB-44D2-B4D2-D3DF8FD6B430}" type="datetimeFigureOut">
              <a:rPr lang="en-US" smtClean="0"/>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07417-3035-4F70-ABA9-820C4DD3A4A8}" type="slidenum">
              <a:rPr lang="en-US" smtClean="0"/>
              <a:t>‹#›</a:t>
            </a:fld>
            <a:endParaRPr lang="en-US"/>
          </a:p>
        </p:txBody>
      </p:sp>
    </p:spTree>
    <p:extLst>
      <p:ext uri="{BB962C8B-B14F-4D97-AF65-F5344CB8AC3E}">
        <p14:creationId xmlns:p14="http://schemas.microsoft.com/office/powerpoint/2010/main" val="2123811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947336"/>
            <a:ext cx="44165520" cy="706966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3527112" y="8966203"/>
            <a:ext cx="21662705" cy="439419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smtClean="0"/>
              <a:t>Edit Master text styles</a:t>
            </a:r>
          </a:p>
        </p:txBody>
      </p:sp>
      <p:sp>
        <p:nvSpPr>
          <p:cNvPr id="4" name="Content Placeholder 3"/>
          <p:cNvSpPr>
            <a:spLocks noGrp="1"/>
          </p:cNvSpPr>
          <p:nvPr>
            <p:ph sz="half" idx="2"/>
          </p:nvPr>
        </p:nvSpPr>
        <p:spPr>
          <a:xfrm>
            <a:off x="3527112" y="13360400"/>
            <a:ext cx="21662705" cy="1965113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5923240" y="8966203"/>
            <a:ext cx="21769390" cy="439419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smtClean="0"/>
              <a:t>Edit Master text styles</a:t>
            </a:r>
          </a:p>
        </p:txBody>
      </p:sp>
      <p:sp>
        <p:nvSpPr>
          <p:cNvPr id="6" name="Content Placeholder 5"/>
          <p:cNvSpPr>
            <a:spLocks noGrp="1"/>
          </p:cNvSpPr>
          <p:nvPr>
            <p:ph sz="quarter" idx="4"/>
          </p:nvPr>
        </p:nvSpPr>
        <p:spPr>
          <a:xfrm>
            <a:off x="25923240" y="13360400"/>
            <a:ext cx="21769390" cy="1965113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E3E71B-24CB-44D2-B4D2-D3DF8FD6B430}" type="datetimeFigureOut">
              <a:rPr lang="en-US" smtClean="0"/>
              <a:t>11/15/2018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407417-3035-4F70-ABA9-820C4DD3A4A8}" type="slidenum">
              <a:rPr lang="en-US" smtClean="0"/>
              <a:t>‹#›</a:t>
            </a:fld>
            <a:endParaRPr lang="en-US"/>
          </a:p>
        </p:txBody>
      </p:sp>
    </p:spTree>
    <p:extLst>
      <p:ext uri="{BB962C8B-B14F-4D97-AF65-F5344CB8AC3E}">
        <p14:creationId xmlns:p14="http://schemas.microsoft.com/office/powerpoint/2010/main" val="153669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E3E71B-24CB-44D2-B4D2-D3DF8FD6B430}" type="datetimeFigureOut">
              <a:rPr lang="en-US" smtClean="0"/>
              <a:t>11/15/2018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407417-3035-4F70-ABA9-820C4DD3A4A8}" type="slidenum">
              <a:rPr lang="en-US" smtClean="0"/>
              <a:t>‹#›</a:t>
            </a:fld>
            <a:endParaRPr lang="en-US"/>
          </a:p>
        </p:txBody>
      </p:sp>
    </p:spTree>
    <p:extLst>
      <p:ext uri="{BB962C8B-B14F-4D97-AF65-F5344CB8AC3E}">
        <p14:creationId xmlns:p14="http://schemas.microsoft.com/office/powerpoint/2010/main" val="197835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E3E71B-24CB-44D2-B4D2-D3DF8FD6B430}" type="datetimeFigureOut">
              <a:rPr lang="en-US" smtClean="0"/>
              <a:t>11/15/2018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407417-3035-4F70-ABA9-820C4DD3A4A8}" type="slidenum">
              <a:rPr lang="en-US" smtClean="0"/>
              <a:t>‹#›</a:t>
            </a:fld>
            <a:endParaRPr lang="en-US"/>
          </a:p>
        </p:txBody>
      </p:sp>
    </p:spTree>
    <p:extLst>
      <p:ext uri="{BB962C8B-B14F-4D97-AF65-F5344CB8AC3E}">
        <p14:creationId xmlns:p14="http://schemas.microsoft.com/office/powerpoint/2010/main" val="285384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438400"/>
            <a:ext cx="16515395" cy="8534400"/>
          </a:xfrm>
        </p:spPr>
        <p:txBody>
          <a:bodyPr anchor="b"/>
          <a:lstStyle>
            <a:lvl1pPr>
              <a:defRPr sz="13440"/>
            </a:lvl1pPr>
          </a:lstStyle>
          <a:p>
            <a:r>
              <a:rPr lang="en-US" smtClean="0"/>
              <a:t>Click to edit Master title style</a:t>
            </a:r>
            <a:endParaRPr lang="en-US"/>
          </a:p>
        </p:txBody>
      </p:sp>
      <p:sp>
        <p:nvSpPr>
          <p:cNvPr id="3" name="Content Placeholder 2"/>
          <p:cNvSpPr>
            <a:spLocks noGrp="1"/>
          </p:cNvSpPr>
          <p:nvPr>
            <p:ph idx="1"/>
          </p:nvPr>
        </p:nvSpPr>
        <p:spPr>
          <a:xfrm>
            <a:off x="21769390" y="5266269"/>
            <a:ext cx="25923240" cy="25992667"/>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527112" y="10972800"/>
            <a:ext cx="16515395" cy="20328469"/>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smtClean="0"/>
              <a:t>Edit Master text styles</a:t>
            </a:r>
          </a:p>
        </p:txBody>
      </p:sp>
      <p:sp>
        <p:nvSpPr>
          <p:cNvPr id="5" name="Date Placeholder 4"/>
          <p:cNvSpPr>
            <a:spLocks noGrp="1"/>
          </p:cNvSpPr>
          <p:nvPr>
            <p:ph type="dt" sz="half" idx="10"/>
          </p:nvPr>
        </p:nvSpPr>
        <p:spPr/>
        <p:txBody>
          <a:bodyPr/>
          <a:lstStyle/>
          <a:p>
            <a:fld id="{44E3E71B-24CB-44D2-B4D2-D3DF8FD6B430}" type="datetimeFigureOut">
              <a:rPr lang="en-US" smtClean="0"/>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07417-3035-4F70-ABA9-820C4DD3A4A8}" type="slidenum">
              <a:rPr lang="en-US" smtClean="0"/>
              <a:t>‹#›</a:t>
            </a:fld>
            <a:endParaRPr lang="en-US"/>
          </a:p>
        </p:txBody>
      </p:sp>
    </p:spTree>
    <p:extLst>
      <p:ext uri="{BB962C8B-B14F-4D97-AF65-F5344CB8AC3E}">
        <p14:creationId xmlns:p14="http://schemas.microsoft.com/office/powerpoint/2010/main" val="1073216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438400"/>
            <a:ext cx="16515395" cy="8534400"/>
          </a:xfrm>
        </p:spPr>
        <p:txBody>
          <a:bodyPr anchor="b"/>
          <a:lstStyle>
            <a:lvl1pPr>
              <a:defRPr sz="13440"/>
            </a:lvl1pPr>
          </a:lstStyle>
          <a:p>
            <a:r>
              <a:rPr lang="en-US" smtClean="0"/>
              <a:t>Click to edit Master title style</a:t>
            </a:r>
            <a:endParaRPr lang="en-US"/>
          </a:p>
        </p:txBody>
      </p:sp>
      <p:sp>
        <p:nvSpPr>
          <p:cNvPr id="3" name="Picture Placeholder 2"/>
          <p:cNvSpPr>
            <a:spLocks noGrp="1"/>
          </p:cNvSpPr>
          <p:nvPr>
            <p:ph type="pic" idx="1"/>
          </p:nvPr>
        </p:nvSpPr>
        <p:spPr>
          <a:xfrm>
            <a:off x="21769390" y="5266269"/>
            <a:ext cx="25923240" cy="25992667"/>
          </a:xfrm>
        </p:spPr>
        <p:txBody>
          <a:bodyPr/>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endParaRPr lang="en-US"/>
          </a:p>
        </p:txBody>
      </p:sp>
      <p:sp>
        <p:nvSpPr>
          <p:cNvPr id="4" name="Text Placeholder 3"/>
          <p:cNvSpPr>
            <a:spLocks noGrp="1"/>
          </p:cNvSpPr>
          <p:nvPr>
            <p:ph type="body" sz="half" idx="2"/>
          </p:nvPr>
        </p:nvSpPr>
        <p:spPr>
          <a:xfrm>
            <a:off x="3527112" y="10972800"/>
            <a:ext cx="16515395" cy="20328469"/>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smtClean="0"/>
              <a:t>Edit Master text styles</a:t>
            </a:r>
          </a:p>
        </p:txBody>
      </p:sp>
      <p:sp>
        <p:nvSpPr>
          <p:cNvPr id="5" name="Date Placeholder 4"/>
          <p:cNvSpPr>
            <a:spLocks noGrp="1"/>
          </p:cNvSpPr>
          <p:nvPr>
            <p:ph type="dt" sz="half" idx="10"/>
          </p:nvPr>
        </p:nvSpPr>
        <p:spPr/>
        <p:txBody>
          <a:bodyPr/>
          <a:lstStyle/>
          <a:p>
            <a:fld id="{44E3E71B-24CB-44D2-B4D2-D3DF8FD6B430}" type="datetimeFigureOut">
              <a:rPr lang="en-US" smtClean="0"/>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07417-3035-4F70-ABA9-820C4DD3A4A8}" type="slidenum">
              <a:rPr lang="en-US" smtClean="0"/>
              <a:t>‹#›</a:t>
            </a:fld>
            <a:endParaRPr lang="en-US"/>
          </a:p>
        </p:txBody>
      </p:sp>
    </p:spTree>
    <p:extLst>
      <p:ext uri="{BB962C8B-B14F-4D97-AF65-F5344CB8AC3E}">
        <p14:creationId xmlns:p14="http://schemas.microsoft.com/office/powerpoint/2010/main" val="2670454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947336"/>
            <a:ext cx="44165520" cy="706966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520440" y="9736667"/>
            <a:ext cx="44165520" cy="23207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520440" y="33900536"/>
            <a:ext cx="11521440" cy="1947333"/>
          </a:xfrm>
          <a:prstGeom prst="rect">
            <a:avLst/>
          </a:prstGeom>
        </p:spPr>
        <p:txBody>
          <a:bodyPr vert="horz" lIns="91440" tIns="45720" rIns="91440" bIns="45720" rtlCol="0" anchor="ctr"/>
          <a:lstStyle>
            <a:lvl1pPr algn="l">
              <a:defRPr sz="5040">
                <a:solidFill>
                  <a:schemeClr val="tx1">
                    <a:tint val="75000"/>
                  </a:schemeClr>
                </a:solidFill>
              </a:defRPr>
            </a:lvl1pPr>
          </a:lstStyle>
          <a:p>
            <a:fld id="{44E3E71B-24CB-44D2-B4D2-D3DF8FD6B430}" type="datetimeFigureOut">
              <a:rPr lang="en-US" smtClean="0"/>
              <a:t>11/15/2018</a:t>
            </a:fld>
            <a:endParaRPr lang="en-US"/>
          </a:p>
        </p:txBody>
      </p:sp>
      <p:sp>
        <p:nvSpPr>
          <p:cNvPr id="5" name="Footer Placeholder 4"/>
          <p:cNvSpPr>
            <a:spLocks noGrp="1"/>
          </p:cNvSpPr>
          <p:nvPr>
            <p:ph type="ftr" sz="quarter" idx="3"/>
          </p:nvPr>
        </p:nvSpPr>
        <p:spPr>
          <a:xfrm>
            <a:off x="16962120" y="33900536"/>
            <a:ext cx="17282160" cy="1947333"/>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3900536"/>
            <a:ext cx="11521440" cy="1947333"/>
          </a:xfrm>
          <a:prstGeom prst="rect">
            <a:avLst/>
          </a:prstGeom>
        </p:spPr>
        <p:txBody>
          <a:bodyPr vert="horz" lIns="91440" tIns="45720" rIns="91440" bIns="45720" rtlCol="0" anchor="ctr"/>
          <a:lstStyle>
            <a:lvl1pPr algn="r">
              <a:defRPr sz="5040">
                <a:solidFill>
                  <a:schemeClr val="tx1">
                    <a:tint val="75000"/>
                  </a:schemeClr>
                </a:solidFill>
              </a:defRPr>
            </a:lvl1pPr>
          </a:lstStyle>
          <a:p>
            <a:fld id="{D2407417-3035-4F70-ABA9-820C4DD3A4A8}" type="slidenum">
              <a:rPr lang="en-US" smtClean="0"/>
              <a:t>‹#›</a:t>
            </a:fld>
            <a:endParaRPr lang="en-US"/>
          </a:p>
        </p:txBody>
      </p:sp>
    </p:spTree>
    <p:extLst>
      <p:ext uri="{BB962C8B-B14F-4D97-AF65-F5344CB8AC3E}">
        <p14:creationId xmlns:p14="http://schemas.microsoft.com/office/powerpoint/2010/main" val="312877311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chart" Target="../charts/chart2.xml"/><Relationship Id="rId7" Type="http://schemas.openxmlformats.org/officeDocument/2006/relationships/image" Target="../media/image1.jpg"/><Relationship Id="rId2"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6E0EC"/>
        </a:solidFill>
        <a:effectLst/>
      </p:bgPr>
    </p:bg>
    <p:spTree>
      <p:nvGrpSpPr>
        <p:cNvPr id="1" name=""/>
        <p:cNvGrpSpPr/>
        <p:nvPr/>
      </p:nvGrpSpPr>
      <p:grpSpPr>
        <a:xfrm>
          <a:off x="0" y="0"/>
          <a:ext cx="0" cy="0"/>
          <a:chOff x="0" y="0"/>
          <a:chExt cx="0" cy="0"/>
        </a:xfrm>
      </p:grpSpPr>
      <p:grpSp>
        <p:nvGrpSpPr>
          <p:cNvPr id="34" name="Group 33"/>
          <p:cNvGrpSpPr/>
          <p:nvPr/>
        </p:nvGrpSpPr>
        <p:grpSpPr>
          <a:xfrm>
            <a:off x="997526" y="6324198"/>
            <a:ext cx="9673936" cy="12342080"/>
            <a:chOff x="3169228" y="7470719"/>
            <a:chExt cx="9673936" cy="12342080"/>
          </a:xfrm>
        </p:grpSpPr>
        <p:sp>
          <p:nvSpPr>
            <p:cNvPr id="11" name="TextBox 10"/>
            <p:cNvSpPr txBox="1"/>
            <p:nvPr/>
          </p:nvSpPr>
          <p:spPr>
            <a:xfrm>
              <a:off x="3169228" y="7470719"/>
              <a:ext cx="9673936" cy="1015663"/>
            </a:xfrm>
            <a:prstGeom prst="rect">
              <a:avLst/>
            </a:prstGeom>
            <a:solidFill>
              <a:srgbClr val="B3A2C7"/>
            </a:solidFill>
            <a:ln w="25400">
              <a:solidFill>
                <a:schemeClr val="tx1"/>
              </a:solidFill>
            </a:ln>
          </p:spPr>
          <p:txBody>
            <a:bodyPr wrap="square" rtlCol="0">
              <a:spAutoFit/>
            </a:bodyPr>
            <a:lstStyle/>
            <a:p>
              <a:pPr algn="ctr"/>
              <a:r>
                <a:rPr lang="en-US" sz="6000" b="1" dirty="0" smtClean="0">
                  <a:latin typeface="Arial" panose="020B0604020202020204" pitchFamily="34" charset="0"/>
                  <a:cs typeface="Arial" panose="020B0604020202020204" pitchFamily="34" charset="0"/>
                </a:rPr>
                <a:t>Introduction</a:t>
              </a:r>
              <a:endParaRPr lang="en-US" sz="6000" b="1" dirty="0">
                <a:latin typeface="Arial" panose="020B0604020202020204" pitchFamily="34" charset="0"/>
                <a:cs typeface="Arial" panose="020B0604020202020204" pitchFamily="34" charset="0"/>
              </a:endParaRPr>
            </a:p>
          </p:txBody>
        </p:sp>
        <p:sp>
          <p:nvSpPr>
            <p:cNvPr id="12" name="TextBox 11"/>
            <p:cNvSpPr txBox="1"/>
            <p:nvPr/>
          </p:nvSpPr>
          <p:spPr>
            <a:xfrm>
              <a:off x="3169228" y="8425066"/>
              <a:ext cx="9673936" cy="11387733"/>
            </a:xfrm>
            <a:prstGeom prst="rect">
              <a:avLst/>
            </a:prstGeom>
            <a:solidFill>
              <a:schemeClr val="bg1"/>
            </a:solidFill>
            <a:ln w="25400">
              <a:solidFill>
                <a:schemeClr val="tx1"/>
              </a:solidFill>
            </a:ln>
          </p:spPr>
          <p:txBody>
            <a:bodyPr wrap="square" rtlCol="0">
              <a:spAutoFit/>
            </a:bodyPr>
            <a:lstStyle/>
            <a:p>
              <a:pPr algn="ctr"/>
              <a:r>
                <a:rPr lang="en-US" sz="6000" b="1" dirty="0" smtClean="0">
                  <a:latin typeface="Times New Roman" panose="02020603050405020304" pitchFamily="18" charset="0"/>
                  <a:cs typeface="Times New Roman" panose="02020603050405020304" pitchFamily="18" charset="0"/>
                </a:rPr>
                <a:t>Purpose</a:t>
              </a:r>
            </a:p>
            <a:p>
              <a:pPr marL="249238" defTabSz="873125">
                <a:spcAft>
                  <a:spcPts val="600"/>
                </a:spcAft>
              </a:pPr>
              <a:r>
                <a:rPr lang="en-US" sz="3200" dirty="0" smtClean="0">
                  <a:latin typeface="Times New Roman" panose="02020603050405020304" pitchFamily="18" charset="0"/>
                  <a:cs typeface="Times New Roman" panose="02020603050405020304" pitchFamily="18" charset="0"/>
                </a:rPr>
                <a:t>This pilot study aimed to identify misconceptions of mass-extinctions held by science majors (specifically </a:t>
              </a:r>
              <a:r>
                <a:rPr lang="en-US" sz="3200" dirty="0">
                  <a:latin typeface="Times New Roman" panose="02020603050405020304" pitchFamily="18" charset="0"/>
                  <a:cs typeface="Times New Roman" panose="02020603050405020304" pitchFamily="18" charset="0"/>
                </a:rPr>
                <a:t>B</a:t>
              </a:r>
              <a:r>
                <a:rPr lang="en-US" sz="3200" dirty="0" smtClean="0">
                  <a:latin typeface="Times New Roman" panose="02020603050405020304" pitchFamily="18" charset="0"/>
                  <a:cs typeface="Times New Roman" panose="02020603050405020304" pitchFamily="18" charset="0"/>
                </a:rPr>
                <a:t>iology and Earth/Environmental </a:t>
              </a:r>
              <a:r>
                <a:rPr lang="en-US" sz="3200" dirty="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cience) versus non-science majors (predominately Art).</a:t>
              </a:r>
            </a:p>
            <a:p>
              <a:pPr algn="ctr"/>
              <a:r>
                <a:rPr lang="en-US" sz="6000" b="1" dirty="0" smtClean="0">
                  <a:latin typeface="Times New Roman" panose="02020603050405020304" pitchFamily="18" charset="0"/>
                  <a:cs typeface="Times New Roman" panose="02020603050405020304" pitchFamily="18" charset="0"/>
                </a:rPr>
                <a:t>Methods</a:t>
              </a:r>
            </a:p>
            <a:p>
              <a:pPr marL="290513"/>
              <a:r>
                <a:rPr lang="en-US" sz="3200" dirty="0" smtClean="0">
                  <a:latin typeface="Times New Roman" panose="02020603050405020304" pitchFamily="18" charset="0"/>
                  <a:cs typeface="Times New Roman" panose="02020603050405020304" pitchFamily="18" charset="0"/>
                </a:rPr>
                <a:t>Administered a 9-question survey in two undergraduate courses.</a:t>
              </a:r>
            </a:p>
            <a:p>
              <a:pPr marL="955675" indent="-49847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Earth History (Historical Geology) (n = 103)</a:t>
              </a:r>
            </a:p>
            <a:p>
              <a:pPr marL="2244725" lvl="1" indent="-441325" defTabSz="539750">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Earth/Environmental Science</a:t>
              </a:r>
            </a:p>
            <a:p>
              <a:pPr marL="2244725" lvl="1" indent="-441325" defTabSz="539750">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Biology</a:t>
              </a:r>
            </a:p>
            <a:p>
              <a:pPr marL="955675" indent="-49847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Art Class (3-D Concepts)  (n = 32)</a:t>
              </a:r>
            </a:p>
            <a:p>
              <a:pPr marL="2244725" lvl="1" indent="-358775" defTabSz="449263">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Gen Ed course</a:t>
              </a:r>
            </a:p>
            <a:p>
              <a:pPr marL="290513" lvl="1">
                <a:spcAft>
                  <a:spcPts val="600"/>
                </a:spcAft>
              </a:pPr>
              <a:r>
                <a:rPr lang="en-US" sz="3200" dirty="0" smtClean="0">
                  <a:latin typeface="Times New Roman" panose="02020603050405020304" pitchFamily="18" charset="0"/>
                  <a:cs typeface="Times New Roman" panose="02020603050405020304" pitchFamily="18" charset="0"/>
                </a:rPr>
                <a:t>Analyzed data by sorting into categories and looking for themes and patterns</a:t>
              </a:r>
            </a:p>
            <a:p>
              <a:pPr lvl="0" algn="ctr"/>
              <a:r>
                <a:rPr lang="en-US" sz="6000" b="1" dirty="0" smtClean="0">
                  <a:solidFill>
                    <a:prstClr val="black"/>
                  </a:solidFill>
                  <a:latin typeface="Times New Roman" panose="02020603050405020304" pitchFamily="18" charset="0"/>
                  <a:cs typeface="Times New Roman" panose="02020603050405020304" pitchFamily="18" charset="0"/>
                </a:rPr>
                <a:t>Research Questions</a:t>
              </a:r>
              <a:endParaRPr lang="en-US" sz="6000" b="1" dirty="0">
                <a:solidFill>
                  <a:prstClr val="black"/>
                </a:solidFill>
                <a:latin typeface="Times New Roman" panose="02020603050405020304" pitchFamily="18" charset="0"/>
                <a:cs typeface="Times New Roman" panose="02020603050405020304" pitchFamily="18" charset="0"/>
              </a:endParaRPr>
            </a:p>
            <a:p>
              <a:pPr marL="290513" lvl="1"/>
              <a:r>
                <a:rPr lang="en-US" sz="3200" dirty="0" smtClean="0">
                  <a:latin typeface="Times New Roman" panose="02020603050405020304" pitchFamily="18" charset="0"/>
                  <a:cs typeface="Times New Roman" panose="02020603050405020304" pitchFamily="18" charset="0"/>
                </a:rPr>
                <a:t>What are the differences in the misconceptions held by science and non-science majors regarding:</a:t>
              </a:r>
            </a:p>
            <a:p>
              <a:pPr marL="1033463" lvl="1" indent="-742950">
                <a:buAutoNum type="arabicParenR"/>
              </a:pPr>
              <a:r>
                <a:rPr lang="en-US" sz="3200" dirty="0" smtClean="0">
                  <a:latin typeface="Times New Roman" panose="02020603050405020304" pitchFamily="18" charset="0"/>
                  <a:cs typeface="Times New Roman" panose="02020603050405020304" pitchFamily="18" charset="0"/>
                </a:rPr>
                <a:t>The number of mass extinctions</a:t>
              </a:r>
            </a:p>
            <a:p>
              <a:pPr marL="1033463" lvl="1" indent="-742950">
                <a:buAutoNum type="arabicParenR"/>
              </a:pPr>
              <a:r>
                <a:rPr lang="en-US" sz="3200" dirty="0" smtClean="0">
                  <a:latin typeface="Times New Roman" panose="02020603050405020304" pitchFamily="18" charset="0"/>
                  <a:cs typeface="Times New Roman" panose="02020603050405020304" pitchFamily="18" charset="0"/>
                </a:rPr>
                <a:t>The cause of mass extinctions</a:t>
              </a:r>
            </a:p>
          </p:txBody>
        </p:sp>
      </p:grpSp>
      <p:grpSp>
        <p:nvGrpSpPr>
          <p:cNvPr id="3" name="Group 2"/>
          <p:cNvGrpSpPr/>
          <p:nvPr/>
        </p:nvGrpSpPr>
        <p:grpSpPr>
          <a:xfrm>
            <a:off x="18388869" y="32755550"/>
            <a:ext cx="31925068" cy="2906049"/>
            <a:chOff x="32378071" y="31880826"/>
            <a:chExt cx="17706109" cy="2906049"/>
          </a:xfrm>
        </p:grpSpPr>
        <p:sp>
          <p:nvSpPr>
            <p:cNvPr id="36" name="TextBox 35"/>
            <p:cNvSpPr txBox="1"/>
            <p:nvPr/>
          </p:nvSpPr>
          <p:spPr>
            <a:xfrm>
              <a:off x="32378071" y="31880826"/>
              <a:ext cx="17706109" cy="1938992"/>
            </a:xfrm>
            <a:prstGeom prst="rect">
              <a:avLst/>
            </a:prstGeom>
            <a:solidFill>
              <a:srgbClr val="B3A2C7"/>
            </a:solidFill>
            <a:ln w="25400">
              <a:solidFill>
                <a:schemeClr val="tx1"/>
              </a:solidFill>
            </a:ln>
          </p:spPr>
          <p:txBody>
            <a:bodyPr wrap="square" rtlCol="0">
              <a:spAutoFit/>
            </a:bodyPr>
            <a:lstStyle/>
            <a:p>
              <a:pPr algn="ctr"/>
              <a:r>
                <a:rPr lang="en-US" sz="6000" b="1" dirty="0" smtClean="0">
                  <a:latin typeface="Arial" panose="020B0604020202020204" pitchFamily="34" charset="0"/>
                  <a:cs typeface="Arial" panose="020B0604020202020204" pitchFamily="34" charset="0"/>
                </a:rPr>
                <a:t>Acknowledgements</a:t>
              </a:r>
            </a:p>
            <a:p>
              <a:pPr algn="ctr"/>
              <a:endParaRPr lang="en-US" sz="6000" b="1" dirty="0">
                <a:latin typeface="Arial" panose="020B0604020202020204" pitchFamily="34" charset="0"/>
                <a:cs typeface="Arial" panose="020B0604020202020204" pitchFamily="34" charset="0"/>
              </a:endParaRPr>
            </a:p>
          </p:txBody>
        </p:sp>
        <p:sp>
          <p:nvSpPr>
            <p:cNvPr id="13" name="TextBox 12"/>
            <p:cNvSpPr txBox="1"/>
            <p:nvPr/>
          </p:nvSpPr>
          <p:spPr>
            <a:xfrm>
              <a:off x="32378071" y="33032549"/>
              <a:ext cx="17706109" cy="1754326"/>
            </a:xfrm>
            <a:prstGeom prst="rect">
              <a:avLst/>
            </a:prstGeom>
            <a:solidFill>
              <a:schemeClr val="bg1"/>
            </a:solidFill>
            <a:ln w="12700">
              <a:solidFill>
                <a:schemeClr val="tx1"/>
              </a:solidFill>
            </a:ln>
          </p:spPr>
          <p:txBody>
            <a:bodyPr wrap="square" rtlCol="0">
              <a:spAutoFit/>
            </a:bodyPr>
            <a:lstStyle/>
            <a:p>
              <a:endParaRPr lang="en-US" dirty="0" smtClean="0">
                <a:latin typeface="Times New Roman" panose="02020603050405020304" pitchFamily="18" charset="0"/>
                <a:cs typeface="Times New Roman" panose="02020603050405020304" pitchFamily="18" charset="0"/>
              </a:endParaRPr>
            </a:p>
            <a:p>
              <a:pPr marL="238125"/>
              <a:r>
                <a:rPr lang="en-US" sz="3600" dirty="0" smtClean="0">
                  <a:latin typeface="Times New Roman" panose="02020603050405020304" pitchFamily="18" charset="0"/>
                  <a:cs typeface="Times New Roman" panose="02020603050405020304" pitchFamily="18" charset="0"/>
                </a:rPr>
                <a:t>We would like to thank Noah </a:t>
              </a:r>
              <a:r>
                <a:rPr lang="en-US" sz="3600" dirty="0" err="1" smtClean="0">
                  <a:latin typeface="Times New Roman" panose="02020603050405020304" pitchFamily="18" charset="0"/>
                  <a:cs typeface="Times New Roman" panose="02020603050405020304" pitchFamily="18" charset="0"/>
                </a:rPr>
                <a:t>Doely</a:t>
              </a:r>
              <a:r>
                <a:rPr lang="en-US" sz="3600" dirty="0">
                  <a:latin typeface="Times New Roman" panose="02020603050405020304" pitchFamily="18" charset="0"/>
                  <a:cs typeface="Times New Roman" panose="02020603050405020304" pitchFamily="18" charset="0"/>
                </a:rPr>
                <a:t> and Angela </a:t>
              </a:r>
              <a:r>
                <a:rPr lang="en-US" sz="3600" dirty="0" err="1" smtClean="0">
                  <a:latin typeface="Times New Roman" panose="02020603050405020304" pitchFamily="18" charset="0"/>
                  <a:cs typeface="Times New Roman" panose="02020603050405020304" pitchFamily="18" charset="0"/>
                </a:rPr>
                <a:t>Waseskuk</a:t>
              </a:r>
              <a:r>
                <a:rPr lang="en-US" sz="3600" dirty="0" smtClean="0">
                  <a:latin typeface="Times New Roman" panose="02020603050405020304" pitchFamily="18" charset="0"/>
                  <a:cs typeface="Times New Roman" panose="02020603050405020304" pitchFamily="18" charset="0"/>
                </a:rPr>
                <a:t> for letting us collect data in their art course. This project was </a:t>
              </a:r>
              <a:r>
                <a:rPr lang="en-US" sz="3600" dirty="0">
                  <a:latin typeface="Times New Roman" panose="02020603050405020304" pitchFamily="18" charset="0"/>
                  <a:cs typeface="Times New Roman" panose="02020603050405020304" pitchFamily="18" charset="0"/>
                </a:rPr>
                <a:t>partially funded by a Faculty Research/Creative Activity </a:t>
              </a:r>
              <a:r>
                <a:rPr lang="en-US" sz="3600" dirty="0" smtClean="0">
                  <a:latin typeface="Times New Roman" panose="02020603050405020304" pitchFamily="18" charset="0"/>
                  <a:cs typeface="Times New Roman" panose="02020603050405020304" pitchFamily="18" charset="0"/>
                </a:rPr>
                <a:t>Grant from the University of Northern </a:t>
              </a:r>
              <a:r>
                <a:rPr lang="en-US" sz="3600" dirty="0" smtClean="0">
                  <a:latin typeface="Times New Roman" panose="02020603050405020304" pitchFamily="18" charset="0"/>
                  <a:cs typeface="Times New Roman" panose="02020603050405020304" pitchFamily="18" charset="0"/>
                </a:rPr>
                <a:t>Iowa’s </a:t>
              </a:r>
              <a:r>
                <a:rPr lang="en-US" sz="3600" dirty="0" smtClean="0">
                  <a:latin typeface="Times New Roman" panose="02020603050405020304" pitchFamily="18" charset="0"/>
                  <a:cs typeface="Times New Roman" panose="02020603050405020304" pitchFamily="18" charset="0"/>
                </a:rPr>
                <a:t>College of Humanities, Arts, and Sciences.</a:t>
              </a:r>
            </a:p>
            <a:p>
              <a:pPr marL="238125"/>
              <a:endParaRPr lang="en-US" dirty="0">
                <a:latin typeface="Times New Roman" panose="02020603050405020304" pitchFamily="18" charset="0"/>
                <a:cs typeface="Times New Roman" panose="02020603050405020304" pitchFamily="18" charset="0"/>
              </a:endParaRPr>
            </a:p>
          </p:txBody>
        </p:sp>
      </p:grpSp>
      <p:graphicFrame>
        <p:nvGraphicFramePr>
          <p:cNvPr id="29" name="Chart 28"/>
          <p:cNvGraphicFramePr>
            <a:graphicFrameLocks/>
          </p:cNvGraphicFramePr>
          <p:nvPr>
            <p:extLst>
              <p:ext uri="{D42A27DB-BD31-4B8C-83A1-F6EECF244321}">
                <p14:modId xmlns:p14="http://schemas.microsoft.com/office/powerpoint/2010/main" val="696865000"/>
              </p:ext>
            </p:extLst>
          </p:nvPr>
        </p:nvGraphicFramePr>
        <p:xfrm>
          <a:off x="982703" y="31119151"/>
          <a:ext cx="7570747" cy="454244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3" name="Chart 32"/>
          <p:cNvGraphicFramePr>
            <a:graphicFrameLocks/>
          </p:cNvGraphicFramePr>
          <p:nvPr>
            <p:extLst>
              <p:ext uri="{D42A27DB-BD31-4B8C-83A1-F6EECF244321}">
                <p14:modId xmlns:p14="http://schemas.microsoft.com/office/powerpoint/2010/main" val="1674549718"/>
              </p:ext>
            </p:extLst>
          </p:nvPr>
        </p:nvGraphicFramePr>
        <p:xfrm>
          <a:off x="9213480" y="31114273"/>
          <a:ext cx="7918450" cy="4552204"/>
        </p:xfrm>
        <a:graphic>
          <a:graphicData uri="http://schemas.openxmlformats.org/drawingml/2006/chart">
            <c:chart xmlns:c="http://schemas.openxmlformats.org/drawingml/2006/chart" xmlns:r="http://schemas.openxmlformats.org/officeDocument/2006/relationships" r:id="rId3"/>
          </a:graphicData>
        </a:graphic>
      </p:graphicFrame>
      <p:grpSp>
        <p:nvGrpSpPr>
          <p:cNvPr id="21" name="Group 20"/>
          <p:cNvGrpSpPr/>
          <p:nvPr/>
        </p:nvGrpSpPr>
        <p:grpSpPr>
          <a:xfrm>
            <a:off x="12173237" y="6324199"/>
            <a:ext cx="12038486" cy="15363038"/>
            <a:chOff x="3169228" y="7470719"/>
            <a:chExt cx="9673936" cy="18399500"/>
          </a:xfrm>
        </p:grpSpPr>
        <p:sp>
          <p:nvSpPr>
            <p:cNvPr id="22" name="TextBox 21"/>
            <p:cNvSpPr txBox="1"/>
            <p:nvPr/>
          </p:nvSpPr>
          <p:spPr>
            <a:xfrm>
              <a:off x="3169228" y="7470719"/>
              <a:ext cx="9673936" cy="1437571"/>
            </a:xfrm>
            <a:prstGeom prst="rect">
              <a:avLst/>
            </a:prstGeom>
            <a:solidFill>
              <a:srgbClr val="B3A2C7"/>
            </a:solidFill>
            <a:ln w="25400">
              <a:solidFill>
                <a:schemeClr val="tx1"/>
              </a:solidFill>
            </a:ln>
          </p:spPr>
          <p:txBody>
            <a:bodyPr wrap="square" rtlCol="0">
              <a:spAutoFit/>
            </a:bodyPr>
            <a:lstStyle/>
            <a:p>
              <a:pPr algn="ctr"/>
              <a:r>
                <a:rPr lang="en-US" sz="6000" b="1" dirty="0" smtClean="0">
                  <a:latin typeface="Arial" panose="020B0604020202020204" pitchFamily="34" charset="0"/>
                  <a:cs typeface="Arial" panose="020B0604020202020204" pitchFamily="34" charset="0"/>
                </a:rPr>
                <a:t>How Many Mass Extinctions?</a:t>
              </a:r>
            </a:p>
            <a:p>
              <a:pPr algn="ctr"/>
              <a:endParaRPr lang="en-US" sz="1200" b="1" dirty="0" smtClean="0">
                <a:latin typeface="Arial" panose="020B0604020202020204" pitchFamily="34" charset="0"/>
                <a:cs typeface="Arial" panose="020B0604020202020204" pitchFamily="34" charset="0"/>
              </a:endParaRPr>
            </a:p>
          </p:txBody>
        </p:sp>
        <p:sp>
          <p:nvSpPr>
            <p:cNvPr id="23" name="TextBox 22"/>
            <p:cNvSpPr txBox="1"/>
            <p:nvPr/>
          </p:nvSpPr>
          <p:spPr>
            <a:xfrm>
              <a:off x="3169228" y="8803680"/>
              <a:ext cx="9673936" cy="17066539"/>
            </a:xfrm>
            <a:prstGeom prst="rect">
              <a:avLst/>
            </a:prstGeom>
            <a:solidFill>
              <a:schemeClr val="bg1"/>
            </a:solidFill>
            <a:ln w="25400">
              <a:solidFill>
                <a:schemeClr val="tx1"/>
              </a:solidFill>
            </a:ln>
          </p:spPr>
          <p:txBody>
            <a:bodyPr wrap="square" rtlCol="0">
              <a:spAutoFit/>
            </a:bodyPr>
            <a:lstStyle/>
            <a:p>
              <a:pPr marL="249238" defTabSz="873125"/>
              <a:endParaRPr lang="en-US" sz="1200" dirty="0" smtClean="0">
                <a:latin typeface="Times New Roman" panose="02020603050405020304" pitchFamily="18" charset="0"/>
                <a:cs typeface="Times New Roman" panose="02020603050405020304" pitchFamily="18" charset="0"/>
              </a:endParaRPr>
            </a:p>
            <a:p>
              <a:pPr marL="1371600" indent="-1122363" defTabSz="873125">
                <a:tabLst>
                  <a:tab pos="1371600" algn="l"/>
                </a:tabLst>
              </a:pPr>
              <a:r>
                <a:rPr lang="en-US" sz="3600" b="1" dirty="0" smtClean="0">
                  <a:latin typeface="Times New Roman" panose="02020603050405020304" pitchFamily="18" charset="0"/>
                  <a:cs typeface="Times New Roman" panose="02020603050405020304" pitchFamily="18" charset="0"/>
                </a:rPr>
                <a:t>1-2</a:t>
              </a:r>
              <a:r>
                <a:rPr lang="en-US" sz="3200" dirty="0" smtClean="0">
                  <a:latin typeface="Times New Roman" panose="02020603050405020304" pitchFamily="18" charset="0"/>
                  <a:cs typeface="Times New Roman" panose="02020603050405020304" pitchFamily="18" charset="0"/>
                </a:rPr>
                <a:t> 	</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One</a:t>
              </a:r>
              <a:r>
                <a:rPr lang="en-US" sz="3200" dirty="0">
                  <a:latin typeface="Times New Roman" panose="02020603050405020304" pitchFamily="18" charset="0"/>
                  <a:cs typeface="Times New Roman" panose="02020603050405020304" pitchFamily="18" charset="0"/>
                </a:rPr>
                <a:t>, the extinction of dinosaurs. I’ve only learned about that </a:t>
              </a:r>
              <a:r>
                <a:rPr lang="en-US" sz="3200" dirty="0" smtClean="0">
                  <a:latin typeface="Times New Roman" panose="02020603050405020304" pitchFamily="18" charset="0"/>
                  <a:cs typeface="Times New Roman" panose="02020603050405020304" pitchFamily="18" charset="0"/>
                </a:rPr>
                <a:t>one   </a:t>
              </a:r>
              <a:r>
                <a:rPr lang="en-US" sz="3200" dirty="0">
                  <a:latin typeface="Times New Roman" panose="02020603050405020304" pitchFamily="18" charset="0"/>
                  <a:cs typeface="Times New Roman" panose="02020603050405020304" pitchFamily="18" charset="0"/>
                </a:rPr>
                <a:t>so I have no knowledge of anything </a:t>
              </a:r>
              <a:r>
                <a:rPr lang="en-US" sz="3200" dirty="0" smtClean="0">
                  <a:latin typeface="Times New Roman" panose="02020603050405020304" pitchFamily="18" charset="0"/>
                  <a:cs typeface="Times New Roman" panose="02020603050405020304" pitchFamily="18" charset="0"/>
                </a:rPr>
                <a:t>else.</a:t>
              </a:r>
            </a:p>
            <a:p>
              <a:pPr marL="685800" indent="-228600" defTabSz="873125">
                <a:buFont typeface="Arial" panose="020B0604020202020204" pitchFamily="34" charset="0"/>
                <a:buChar char="•"/>
                <a:tabLst>
                  <a:tab pos="1371600" algn="l"/>
                </a:tabLst>
              </a:pPr>
              <a:endParaRPr lang="en-US" sz="1400" dirty="0">
                <a:latin typeface="Times New Roman" panose="02020603050405020304" pitchFamily="18" charset="0"/>
                <a:cs typeface="Times New Roman" panose="02020603050405020304" pitchFamily="18" charset="0"/>
              </a:endParaRP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Once </a:t>
              </a:r>
              <a:r>
                <a:rPr lang="en-US" sz="3200" dirty="0">
                  <a:latin typeface="Times New Roman" panose="02020603050405020304" pitchFamily="18" charset="0"/>
                  <a:cs typeface="Times New Roman" panose="02020603050405020304" pitchFamily="18" charset="0"/>
                </a:rPr>
                <a:t>or twice. The dinosaurs were at least one mass extinction, possibly the Ice Age</a:t>
              </a:r>
              <a:r>
                <a:rPr lang="en-US" sz="3200" dirty="0" smtClean="0">
                  <a:latin typeface="Times New Roman" panose="02020603050405020304" pitchFamily="18" charset="0"/>
                  <a:cs typeface="Times New Roman" panose="02020603050405020304" pitchFamily="18" charset="0"/>
                </a:rPr>
                <a:t>.</a:t>
              </a:r>
            </a:p>
            <a:p>
              <a:pPr marL="1371600" indent="-1122363" defTabSz="873125">
                <a:tabLst>
                  <a:tab pos="1371600" algn="l"/>
                </a:tabLst>
              </a:pPr>
              <a:endParaRPr lang="en-US" sz="1400" dirty="0">
                <a:latin typeface="Times New Roman" panose="02020603050405020304" pitchFamily="18" charset="0"/>
                <a:cs typeface="Times New Roman" panose="02020603050405020304" pitchFamily="18" charset="0"/>
              </a:endParaRPr>
            </a:p>
            <a:p>
              <a:pPr marL="1371600" indent="-1122363" defTabSz="873125">
                <a:tabLst>
                  <a:tab pos="1371600" algn="l"/>
                </a:tabLst>
              </a:pPr>
              <a:r>
                <a:rPr lang="en-US" sz="3600" b="1" dirty="0" smtClean="0">
                  <a:latin typeface="Times New Roman" panose="02020603050405020304" pitchFamily="18" charset="0"/>
                  <a:cs typeface="Times New Roman" panose="02020603050405020304" pitchFamily="18" charset="0"/>
                </a:rPr>
                <a:t>3-4</a:t>
              </a:r>
              <a:r>
                <a:rPr lang="en-US" sz="3200" dirty="0" smtClean="0">
                  <a:latin typeface="Times New Roman" panose="02020603050405020304" pitchFamily="18" charset="0"/>
                  <a:cs typeface="Times New Roman" panose="02020603050405020304" pitchFamily="18" charset="0"/>
                </a:rPr>
                <a:t>	</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3</a:t>
              </a:r>
              <a:r>
                <a:rPr lang="en-US" sz="3200" dirty="0">
                  <a:latin typeface="Times New Roman" panose="02020603050405020304" pitchFamily="18" charset="0"/>
                  <a:cs typeface="Times New Roman" panose="02020603050405020304" pitchFamily="18" charset="0"/>
                </a:rPr>
                <a:t>, Dinosaurs, Ice Age, and Plague. Each had a huge event that took over and killed many if not all that it was in contact with</a:t>
              </a:r>
              <a:r>
                <a:rPr lang="en-US" sz="3200" dirty="0" smtClean="0">
                  <a:latin typeface="Times New Roman" panose="02020603050405020304" pitchFamily="18" charset="0"/>
                  <a:cs typeface="Times New Roman" panose="02020603050405020304" pitchFamily="18" charset="0"/>
                </a:rPr>
                <a:t>.</a:t>
              </a:r>
            </a:p>
            <a:p>
              <a:pPr marL="1371600" indent="-1122363" defTabSz="873125">
                <a:tabLst>
                  <a:tab pos="1371600" algn="l"/>
                </a:tabLst>
              </a:pPr>
              <a:endParaRPr lang="en-US" sz="1400" dirty="0">
                <a:latin typeface="Times New Roman" panose="02020603050405020304" pitchFamily="18" charset="0"/>
                <a:cs typeface="Times New Roman" panose="02020603050405020304" pitchFamily="18" charset="0"/>
              </a:endParaRPr>
            </a:p>
            <a:p>
              <a:pPr marL="1371600" indent="-1122363" defTabSz="873125">
                <a:tabLst>
                  <a:tab pos="1371600" algn="l"/>
                </a:tabLst>
              </a:pPr>
              <a:r>
                <a:rPr lang="en-US" sz="3600" b="1" dirty="0" smtClean="0">
                  <a:latin typeface="Times New Roman" panose="02020603050405020304" pitchFamily="18" charset="0"/>
                  <a:cs typeface="Times New Roman" panose="02020603050405020304" pitchFamily="18" charset="0"/>
                </a:rPr>
                <a:t>5-6</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5 </a:t>
              </a:r>
              <a:r>
                <a:rPr lang="en-US" sz="3200" dirty="0">
                  <a:latin typeface="Times New Roman" panose="02020603050405020304" pitchFamily="18" charset="0"/>
                  <a:cs typeface="Times New Roman" panose="02020603050405020304" pitchFamily="18" charset="0"/>
                </a:rPr>
                <a:t>in the past, we are currently in the </a:t>
              </a:r>
              <a:r>
                <a:rPr lang="en-US" sz="3200" dirty="0" smtClean="0">
                  <a:latin typeface="Times New Roman" panose="02020603050405020304" pitchFamily="18" charset="0"/>
                  <a:cs typeface="Times New Roman" panose="02020603050405020304" pitchFamily="18" charset="0"/>
                </a:rPr>
                <a:t>6th</a:t>
              </a:r>
            </a:p>
            <a:p>
              <a:pPr marL="1371600" indent="-1122363" defTabSz="873125">
                <a:tabLst>
                  <a:tab pos="1371600" algn="l"/>
                </a:tabLst>
              </a:pPr>
              <a:endParaRPr lang="en-US" sz="1400" dirty="0">
                <a:latin typeface="Times New Roman" panose="02020603050405020304" pitchFamily="18" charset="0"/>
                <a:cs typeface="Times New Roman" panose="02020603050405020304" pitchFamily="18" charset="0"/>
              </a:endParaRPr>
            </a:p>
            <a:p>
              <a:pPr marL="1371600" indent="-1122363" defTabSz="873125">
                <a:tabLst>
                  <a:tab pos="1371600" algn="l"/>
                </a:tabLst>
              </a:pPr>
              <a:r>
                <a:rPr lang="en-US" sz="3600" b="1" dirty="0" smtClean="0">
                  <a:latin typeface="Times New Roman" panose="02020603050405020304" pitchFamily="18" charset="0"/>
                  <a:cs typeface="Times New Roman" panose="02020603050405020304" pitchFamily="18" charset="0"/>
                </a:rPr>
                <a:t>7-8</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I </a:t>
              </a:r>
              <a:r>
                <a:rPr lang="en-US" sz="3200" dirty="0">
                  <a:latin typeface="Times New Roman" panose="02020603050405020304" pitchFamily="18" charset="0"/>
                  <a:cs typeface="Times New Roman" panose="02020603050405020304" pitchFamily="18" charset="0"/>
                </a:rPr>
                <a:t>would say around 7 taking into account ice ages and when the dinosaurs went extinct</a:t>
              </a:r>
              <a:r>
                <a:rPr lang="en-US" sz="3200" dirty="0" smtClean="0">
                  <a:latin typeface="Times New Roman" panose="02020603050405020304" pitchFamily="18" charset="0"/>
                  <a:cs typeface="Times New Roman" panose="02020603050405020304" pitchFamily="18" charset="0"/>
                </a:rPr>
                <a:t>.</a:t>
              </a:r>
            </a:p>
            <a:p>
              <a:pPr marL="1371600" indent="-1122363" defTabSz="873125">
                <a:tabLst>
                  <a:tab pos="1371600" algn="l"/>
                </a:tabLst>
              </a:pPr>
              <a:endParaRPr lang="en-US" sz="1400" dirty="0">
                <a:latin typeface="Times New Roman" panose="02020603050405020304" pitchFamily="18" charset="0"/>
                <a:cs typeface="Times New Roman" panose="02020603050405020304" pitchFamily="18" charset="0"/>
              </a:endParaRPr>
            </a:p>
            <a:p>
              <a:pPr marL="1371600" indent="-1122363" defTabSz="873125">
                <a:tabLst>
                  <a:tab pos="1371600" algn="l"/>
                </a:tabLst>
              </a:pPr>
              <a:r>
                <a:rPr lang="en-US" sz="3600" b="1" dirty="0" smtClean="0">
                  <a:latin typeface="Times New Roman" panose="02020603050405020304" pitchFamily="18" charset="0"/>
                  <a:cs typeface="Times New Roman" panose="02020603050405020304" pitchFamily="18" charset="0"/>
                </a:rPr>
                <a:t>10-100</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10-20</a:t>
              </a:r>
              <a:r>
                <a:rPr lang="en-US" sz="3200" dirty="0">
                  <a:latin typeface="Times New Roman" panose="02020603050405020304" pitchFamily="18" charset="0"/>
                  <a:cs typeface="Times New Roman" panose="02020603050405020304" pitchFamily="18" charset="0"/>
                </a:rPr>
                <a:t>, a change in the Era is usually marked with a mass </a:t>
              </a:r>
              <a:r>
                <a:rPr lang="en-US" sz="3200" dirty="0" smtClean="0">
                  <a:latin typeface="Times New Roman" panose="02020603050405020304" pitchFamily="18" charset="0"/>
                  <a:cs typeface="Times New Roman" panose="02020603050405020304" pitchFamily="18" charset="0"/>
                </a:rPr>
                <a:t>extinction</a:t>
              </a:r>
            </a:p>
            <a:p>
              <a:pPr marL="1371600" indent="-1122363" defTabSz="873125">
                <a:tabLst>
                  <a:tab pos="1371600" algn="l"/>
                </a:tabLst>
              </a:pPr>
              <a:endParaRPr lang="en-US" sz="1400" dirty="0">
                <a:latin typeface="Times New Roman" panose="02020603050405020304" pitchFamily="18" charset="0"/>
                <a:cs typeface="Times New Roman" panose="02020603050405020304" pitchFamily="18" charset="0"/>
              </a:endParaRPr>
            </a:p>
            <a:p>
              <a:pPr marL="1371600" indent="-1122363" defTabSz="873125">
                <a:tabLst>
                  <a:tab pos="1371600" algn="l"/>
                </a:tabLst>
              </a:pPr>
              <a:r>
                <a:rPr lang="en-US" sz="3600" b="1" dirty="0" smtClean="0">
                  <a:latin typeface="Times New Roman" panose="02020603050405020304" pitchFamily="18" charset="0"/>
                  <a:cs typeface="Times New Roman" panose="02020603050405020304" pitchFamily="18" charset="0"/>
                </a:rPr>
                <a:t>100+</a:t>
              </a:r>
            </a:p>
            <a:p>
              <a:pPr marL="685800" indent="-228600" defTabSz="873125">
                <a:buFont typeface="Arial" panose="020B0604020202020204" pitchFamily="34" charset="0"/>
                <a:buChar char="•"/>
                <a:tabLst>
                  <a:tab pos="1371600" algn="l"/>
                </a:tabLst>
              </a:pPr>
              <a:r>
                <a:rPr lang="en-US" sz="3200" dirty="0" smtClean="0">
                  <a:latin typeface="Times New Roman" panose="02020603050405020304" pitchFamily="18" charset="0"/>
                  <a:cs typeface="Times New Roman" panose="02020603050405020304" pitchFamily="18" charset="0"/>
                </a:rPr>
                <a:t>Hundreds </a:t>
              </a:r>
              <a:r>
                <a:rPr lang="en-US" sz="3200" dirty="0">
                  <a:latin typeface="Times New Roman" panose="02020603050405020304" pitchFamily="18" charset="0"/>
                  <a:cs typeface="Times New Roman" panose="02020603050405020304" pitchFamily="18" charset="0"/>
                </a:rPr>
                <a:t>of thousands. There are many life forms that have </a:t>
              </a:r>
              <a:r>
                <a:rPr lang="en-US" sz="3200" dirty="0" smtClean="0">
                  <a:latin typeface="Times New Roman" panose="02020603050405020304" pitchFamily="18" charset="0"/>
                  <a:cs typeface="Times New Roman" panose="02020603050405020304" pitchFamily="18" charset="0"/>
                </a:rPr>
                <a:t> evolved </a:t>
              </a:r>
              <a:r>
                <a:rPr lang="en-US" sz="3200" dirty="0">
                  <a:latin typeface="Times New Roman" panose="02020603050405020304" pitchFamily="18" charset="0"/>
                  <a:cs typeface="Times New Roman" panose="02020603050405020304" pitchFamily="18" charset="0"/>
                </a:rPr>
                <a:t>and [are] no longer with us</a:t>
              </a:r>
              <a:r>
                <a:rPr lang="en-US" sz="3200" dirty="0" smtClean="0">
                  <a:latin typeface="Times New Roman" panose="02020603050405020304" pitchFamily="18" charset="0"/>
                  <a:cs typeface="Times New Roman" panose="02020603050405020304" pitchFamily="18" charset="0"/>
                </a:rPr>
                <a:t>.</a:t>
              </a:r>
            </a:p>
            <a:p>
              <a:pPr marL="685800" indent="-228600" defTabSz="873125">
                <a:buFont typeface="Arial" panose="020B0604020202020204" pitchFamily="34" charset="0"/>
                <a:buChar char="•"/>
                <a:tabLst>
                  <a:tab pos="1371600" algn="l"/>
                </a:tabLst>
              </a:pPr>
              <a:endParaRPr lang="en-US" sz="1400" dirty="0">
                <a:latin typeface="Times New Roman" panose="02020603050405020304" pitchFamily="18" charset="0"/>
                <a:cs typeface="Times New Roman" panose="02020603050405020304" pitchFamily="18" charset="0"/>
              </a:endParaRP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Millions </a:t>
              </a:r>
              <a:r>
                <a:rPr lang="en-US" sz="3200" dirty="0">
                  <a:latin typeface="Times New Roman" panose="02020603050405020304" pitchFamily="18" charset="0"/>
                  <a:cs typeface="Times New Roman" panose="02020603050405020304" pitchFamily="18" charset="0"/>
                </a:rPr>
                <a:t>of times by my explanation of mass </a:t>
              </a:r>
              <a:r>
                <a:rPr lang="en-US" sz="3200" dirty="0" smtClean="0">
                  <a:latin typeface="Times New Roman" panose="02020603050405020304" pitchFamily="18" charset="0"/>
                  <a:cs typeface="Times New Roman" panose="02020603050405020304" pitchFamily="18" charset="0"/>
                </a:rPr>
                <a:t>extinction. Any time   </a:t>
              </a:r>
              <a:r>
                <a:rPr lang="en-US" sz="3200" dirty="0">
                  <a:latin typeface="Times New Roman" panose="02020603050405020304" pitchFamily="18" charset="0"/>
                  <a:cs typeface="Times New Roman" panose="02020603050405020304" pitchFamily="18" charset="0"/>
                </a:rPr>
                <a:t>a species is wiped out rapidly there is a mass extinction</a:t>
              </a:r>
              <a:r>
                <a:rPr lang="en-US" sz="3200" dirty="0" smtClean="0">
                  <a:latin typeface="Times New Roman" panose="02020603050405020304" pitchFamily="18" charset="0"/>
                  <a:cs typeface="Times New Roman" panose="02020603050405020304" pitchFamily="18" charset="0"/>
                </a:rPr>
                <a:t>.</a:t>
              </a:r>
            </a:p>
            <a:p>
              <a:pPr marL="1371600" indent="-1122363" defTabSz="873125">
                <a:tabLst>
                  <a:tab pos="1371600" algn="l"/>
                </a:tabLst>
              </a:pPr>
              <a:endParaRPr lang="en-US" sz="1400" dirty="0">
                <a:latin typeface="Times New Roman" panose="02020603050405020304" pitchFamily="18" charset="0"/>
                <a:cs typeface="Times New Roman" panose="02020603050405020304" pitchFamily="18" charset="0"/>
              </a:endParaRPr>
            </a:p>
            <a:p>
              <a:pPr marL="1371600" indent="-1122363" defTabSz="873125">
                <a:tabLst>
                  <a:tab pos="1371600" algn="l"/>
                </a:tabLst>
              </a:pPr>
              <a:r>
                <a:rPr lang="en-US" sz="3600" b="1" dirty="0" smtClean="0">
                  <a:latin typeface="Times New Roman" panose="02020603050405020304" pitchFamily="18" charset="0"/>
                  <a:cs typeface="Times New Roman" panose="02020603050405020304" pitchFamily="18" charset="0"/>
                </a:rPr>
                <a:t>Non-Specific</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A </a:t>
              </a:r>
              <a:r>
                <a:rPr lang="en-US" sz="3200" dirty="0">
                  <a:latin typeface="Times New Roman" panose="02020603050405020304" pitchFamily="18" charset="0"/>
                  <a:cs typeface="Times New Roman" panose="02020603050405020304" pitchFamily="18" charset="0"/>
                </a:rPr>
                <a:t>few. </a:t>
              </a:r>
              <a:endParaRPr lang="en-US" sz="3200" dirty="0" smtClean="0">
                <a:latin typeface="Times New Roman" panose="02020603050405020304" pitchFamily="18" charset="0"/>
                <a:cs typeface="Times New Roman" panose="02020603050405020304" pitchFamily="18" charset="0"/>
              </a:endParaRPr>
            </a:p>
            <a:p>
              <a:pPr marL="685800" indent="-228600" defTabSz="873125">
                <a:spcAft>
                  <a:spcPts val="600"/>
                </a:spcAft>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Some </a:t>
              </a:r>
              <a:r>
                <a:rPr lang="en-US" sz="3200" dirty="0">
                  <a:latin typeface="Times New Roman" panose="02020603050405020304" pitchFamily="18" charset="0"/>
                  <a:cs typeface="Times New Roman" panose="02020603050405020304" pitchFamily="18" charset="0"/>
                </a:rPr>
                <a:t>species of animals are no longer around</a:t>
              </a:r>
              <a:r>
                <a:rPr lang="en-US" sz="3200" dirty="0" smtClean="0">
                  <a:latin typeface="Times New Roman" panose="02020603050405020304" pitchFamily="18" charset="0"/>
                  <a:cs typeface="Times New Roman" panose="02020603050405020304" pitchFamily="18" charset="0"/>
                </a:rPr>
                <a:t>.</a:t>
              </a:r>
            </a:p>
          </p:txBody>
        </p:sp>
      </p:grpSp>
      <p:graphicFrame>
        <p:nvGraphicFramePr>
          <p:cNvPr id="28" name="Chart 27"/>
          <p:cNvGraphicFramePr>
            <a:graphicFrameLocks/>
          </p:cNvGraphicFramePr>
          <p:nvPr>
            <p:extLst>
              <p:ext uri="{D42A27DB-BD31-4B8C-83A1-F6EECF244321}">
                <p14:modId xmlns:p14="http://schemas.microsoft.com/office/powerpoint/2010/main" val="3632695843"/>
              </p:ext>
            </p:extLst>
          </p:nvPr>
        </p:nvGraphicFramePr>
        <p:xfrm>
          <a:off x="12457636" y="22851930"/>
          <a:ext cx="11469689" cy="6887301"/>
        </p:xfrm>
        <a:graphic>
          <a:graphicData uri="http://schemas.openxmlformats.org/drawingml/2006/chart">
            <c:chart xmlns:c="http://schemas.openxmlformats.org/drawingml/2006/chart" xmlns:r="http://schemas.openxmlformats.org/officeDocument/2006/relationships" r:id="rId4"/>
          </a:graphicData>
        </a:graphic>
      </p:graphicFrame>
      <p:grpSp>
        <p:nvGrpSpPr>
          <p:cNvPr id="26" name="Group 25"/>
          <p:cNvGrpSpPr/>
          <p:nvPr/>
        </p:nvGrpSpPr>
        <p:grpSpPr>
          <a:xfrm>
            <a:off x="25713498" y="6324198"/>
            <a:ext cx="10692652" cy="13855739"/>
            <a:chOff x="3169227" y="7470719"/>
            <a:chExt cx="9673937" cy="15177174"/>
          </a:xfrm>
        </p:grpSpPr>
        <p:sp>
          <p:nvSpPr>
            <p:cNvPr id="27" name="TextBox 26"/>
            <p:cNvSpPr txBox="1"/>
            <p:nvPr/>
          </p:nvSpPr>
          <p:spPr>
            <a:xfrm>
              <a:off x="3169228" y="7470719"/>
              <a:ext cx="9673936" cy="2123915"/>
            </a:xfrm>
            <a:prstGeom prst="rect">
              <a:avLst/>
            </a:prstGeom>
            <a:solidFill>
              <a:srgbClr val="B3A2C7"/>
            </a:solidFill>
            <a:ln w="25400">
              <a:solidFill>
                <a:schemeClr val="tx1"/>
              </a:solidFill>
            </a:ln>
          </p:spPr>
          <p:txBody>
            <a:bodyPr wrap="square" rtlCol="0">
              <a:spAutoFit/>
            </a:bodyPr>
            <a:lstStyle/>
            <a:p>
              <a:pPr algn="ctr"/>
              <a:r>
                <a:rPr lang="en-US" sz="6000" b="1" dirty="0" smtClean="0">
                  <a:latin typeface="Arial" panose="020B0604020202020204" pitchFamily="34" charset="0"/>
                  <a:cs typeface="Arial" panose="020B0604020202020204" pitchFamily="34" charset="0"/>
                </a:rPr>
                <a:t>Cause of Mass Extinctions?</a:t>
              </a:r>
            </a:p>
            <a:p>
              <a:pPr algn="ctr"/>
              <a:endParaRPr lang="en-US" sz="6000" b="1" dirty="0">
                <a:latin typeface="Arial" panose="020B0604020202020204" pitchFamily="34" charset="0"/>
                <a:cs typeface="Arial" panose="020B0604020202020204" pitchFamily="34" charset="0"/>
              </a:endParaRPr>
            </a:p>
          </p:txBody>
        </p:sp>
        <p:sp>
          <p:nvSpPr>
            <p:cNvPr id="30" name="TextBox 29"/>
            <p:cNvSpPr txBox="1"/>
            <p:nvPr/>
          </p:nvSpPr>
          <p:spPr>
            <a:xfrm>
              <a:off x="3169227" y="8657019"/>
              <a:ext cx="9673936" cy="13990874"/>
            </a:xfrm>
            <a:prstGeom prst="rect">
              <a:avLst/>
            </a:prstGeom>
            <a:solidFill>
              <a:schemeClr val="bg1"/>
            </a:solidFill>
            <a:ln w="25400">
              <a:solidFill>
                <a:schemeClr val="tx1"/>
              </a:solidFill>
            </a:ln>
          </p:spPr>
          <p:txBody>
            <a:bodyPr wrap="square" rtlCol="0">
              <a:spAutoFit/>
            </a:bodyPr>
            <a:lstStyle/>
            <a:p>
              <a:pPr marL="249238" defTabSz="873125"/>
              <a:endParaRPr lang="en-US" sz="1200" dirty="0" smtClean="0">
                <a:latin typeface="Times New Roman" panose="02020603050405020304" pitchFamily="18" charset="0"/>
                <a:cs typeface="Times New Roman" panose="02020603050405020304" pitchFamily="18" charset="0"/>
              </a:endParaRPr>
            </a:p>
            <a:p>
              <a:pPr marL="1371600" indent="-1122363" defTabSz="873125">
                <a:tabLst>
                  <a:tab pos="1371600" algn="l"/>
                </a:tabLst>
              </a:pPr>
              <a:r>
                <a:rPr lang="en-US" sz="3600" b="1" dirty="0" smtClean="0">
                  <a:latin typeface="Times New Roman" panose="02020603050405020304" pitchFamily="18" charset="0"/>
                  <a:cs typeface="Times New Roman" panose="02020603050405020304" pitchFamily="18" charset="0"/>
                </a:rPr>
                <a:t>Human Impact</a:t>
              </a:r>
              <a:r>
                <a:rPr lang="en-US" sz="36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Human </a:t>
              </a:r>
              <a:r>
                <a:rPr lang="en-US" sz="3200" dirty="0">
                  <a:latin typeface="Times New Roman" panose="02020603050405020304" pitchFamily="18" charset="0"/>
                  <a:cs typeface="Times New Roman" panose="02020603050405020304" pitchFamily="18" charset="0"/>
                </a:rPr>
                <a:t>problems over a lot of </a:t>
              </a:r>
              <a:r>
                <a:rPr lang="en-US" sz="3200" dirty="0" smtClean="0">
                  <a:latin typeface="Times New Roman" panose="02020603050405020304" pitchFamily="18" charset="0"/>
                  <a:cs typeface="Times New Roman" panose="02020603050405020304" pitchFamily="18" charset="0"/>
                </a:rPr>
                <a:t>years</a:t>
              </a:r>
              <a:endParaRPr lang="en-US" sz="1400" dirty="0">
                <a:latin typeface="Times New Roman" panose="02020603050405020304" pitchFamily="18" charset="0"/>
                <a:cs typeface="Times New Roman" panose="02020603050405020304" pitchFamily="18" charset="0"/>
              </a:endParaRP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Ignorance </a:t>
              </a:r>
              <a:r>
                <a:rPr lang="en-US" sz="3200" dirty="0">
                  <a:latin typeface="Times New Roman" panose="02020603050405020304" pitchFamily="18" charset="0"/>
                  <a:cs typeface="Times New Roman" panose="02020603050405020304" pitchFamily="18" charset="0"/>
                </a:rPr>
                <a:t>of </a:t>
              </a:r>
              <a:r>
                <a:rPr lang="en-US" sz="3200" dirty="0" smtClean="0">
                  <a:latin typeface="Times New Roman" panose="02020603050405020304" pitchFamily="18" charset="0"/>
                  <a:cs typeface="Times New Roman" panose="02020603050405020304" pitchFamily="18" charset="0"/>
                </a:rPr>
                <a:t>Humans</a:t>
              </a:r>
            </a:p>
            <a:p>
              <a:pPr marL="914400" indent="-457200" defTabSz="873125"/>
              <a:endParaRPr lang="en-US" sz="1400" dirty="0">
                <a:latin typeface="Times New Roman" panose="02020603050405020304" pitchFamily="18" charset="0"/>
                <a:cs typeface="Times New Roman" panose="02020603050405020304" pitchFamily="18" charset="0"/>
              </a:endParaRPr>
            </a:p>
            <a:p>
              <a:pPr marL="1371600" indent="-1122363" defTabSz="873125">
                <a:tabLst>
                  <a:tab pos="1371600" algn="l"/>
                </a:tabLst>
              </a:pPr>
              <a:r>
                <a:rPr lang="en-US" sz="3600" b="1" dirty="0" smtClean="0">
                  <a:latin typeface="Times New Roman" panose="02020603050405020304" pitchFamily="18" charset="0"/>
                  <a:cs typeface="Times New Roman" panose="02020603050405020304" pitchFamily="18" charset="0"/>
                </a:rPr>
                <a:t>Extraterrestrial Impact</a:t>
              </a:r>
              <a:r>
                <a:rPr lang="en-US" sz="3600" dirty="0" smtClean="0">
                  <a:latin typeface="Times New Roman" panose="02020603050405020304" pitchFamily="18" charset="0"/>
                  <a:cs typeface="Times New Roman" panose="02020603050405020304" pitchFamily="18" charset="0"/>
                </a:rPr>
                <a:t>	</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Meteorites </a:t>
              </a:r>
              <a:r>
                <a:rPr lang="en-US" sz="3200" dirty="0">
                  <a:latin typeface="Times New Roman" panose="02020603050405020304" pitchFamily="18" charset="0"/>
                  <a:cs typeface="Times New Roman" panose="02020603050405020304" pitchFamily="18" charset="0"/>
                </a:rPr>
                <a:t>striking the </a:t>
              </a:r>
              <a:r>
                <a:rPr lang="en-US" sz="3200" dirty="0" smtClean="0">
                  <a:latin typeface="Times New Roman" panose="02020603050405020304" pitchFamily="18" charset="0"/>
                  <a:cs typeface="Times New Roman" panose="02020603050405020304" pitchFamily="18" charset="0"/>
                </a:rPr>
                <a:t>Earth</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Space </a:t>
              </a:r>
              <a:r>
                <a:rPr lang="en-US" sz="3200" dirty="0">
                  <a:latin typeface="Times New Roman" panose="02020603050405020304" pitchFamily="18" charset="0"/>
                  <a:cs typeface="Times New Roman" panose="02020603050405020304" pitchFamily="18" charset="0"/>
                </a:rPr>
                <a:t>debris colliding with </a:t>
              </a:r>
              <a:r>
                <a:rPr lang="en-US" sz="3200" dirty="0" smtClean="0">
                  <a:latin typeface="Times New Roman" panose="02020603050405020304" pitchFamily="18" charset="0"/>
                  <a:cs typeface="Times New Roman" panose="02020603050405020304" pitchFamily="18" charset="0"/>
                </a:rPr>
                <a:t>Earth</a:t>
              </a:r>
            </a:p>
            <a:p>
              <a:pPr marL="457200" defTabSz="873125"/>
              <a:endParaRPr lang="en-US" sz="1400" dirty="0" smtClean="0">
                <a:latin typeface="Times New Roman" panose="02020603050405020304" pitchFamily="18" charset="0"/>
                <a:cs typeface="Times New Roman" panose="02020603050405020304" pitchFamily="18" charset="0"/>
              </a:endParaRPr>
            </a:p>
            <a:p>
              <a:pPr marL="457200" indent="-219075" defTabSz="873125"/>
              <a:r>
                <a:rPr lang="en-US" sz="3600" b="1" dirty="0" smtClean="0">
                  <a:latin typeface="Times New Roman" panose="02020603050405020304" pitchFamily="18" charset="0"/>
                  <a:cs typeface="Times New Roman" panose="02020603050405020304" pitchFamily="18" charset="0"/>
                </a:rPr>
                <a:t>Atmospheric/Climate Change</a:t>
              </a:r>
              <a:r>
                <a:rPr lang="en-US" sz="3200" dirty="0">
                  <a:latin typeface="Times New Roman" panose="02020603050405020304" pitchFamily="18" charset="0"/>
                  <a:cs typeface="Times New Roman" panose="02020603050405020304" pitchFamily="18" charset="0"/>
                </a:rPr>
                <a:t>	</a:t>
              </a:r>
            </a:p>
            <a:p>
              <a:pPr marL="685800" indent="-228600" defTabSz="873125">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An extreme weather or atmospheric </a:t>
              </a:r>
              <a:r>
                <a:rPr lang="en-US" sz="3200" dirty="0" smtClean="0">
                  <a:latin typeface="Times New Roman" panose="02020603050405020304" pitchFamily="18" charset="0"/>
                  <a:cs typeface="Times New Roman" panose="02020603050405020304" pitchFamily="18" charset="0"/>
                </a:rPr>
                <a:t>event</a:t>
              </a:r>
            </a:p>
            <a:p>
              <a:pPr marL="685800" indent="-228600" defTabSz="873125">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Natural Climate </a:t>
              </a:r>
              <a:r>
                <a:rPr lang="en-US" sz="3200" dirty="0" smtClean="0">
                  <a:latin typeface="Times New Roman" panose="02020603050405020304" pitchFamily="18" charset="0"/>
                  <a:cs typeface="Times New Roman" panose="02020603050405020304" pitchFamily="18" charset="0"/>
                </a:rPr>
                <a:t>Change</a:t>
              </a:r>
            </a:p>
            <a:p>
              <a:pPr marL="457200" defTabSz="873125"/>
              <a:endParaRPr lang="en-US" sz="1400" dirty="0">
                <a:latin typeface="Times New Roman" panose="02020603050405020304" pitchFamily="18" charset="0"/>
                <a:cs typeface="Times New Roman" panose="02020603050405020304" pitchFamily="18" charset="0"/>
              </a:endParaRPr>
            </a:p>
            <a:p>
              <a:pPr marL="457200" lvl="0" indent="-219075" defTabSz="873125"/>
              <a:r>
                <a:rPr lang="en-US" sz="3600" b="1" dirty="0" smtClean="0">
                  <a:solidFill>
                    <a:prstClr val="black"/>
                  </a:solidFill>
                  <a:latin typeface="Times New Roman" panose="02020603050405020304" pitchFamily="18" charset="0"/>
                  <a:cs typeface="Times New Roman" panose="02020603050405020304" pitchFamily="18" charset="0"/>
                </a:rPr>
                <a:t>Ecological &amp; Evolutionary</a:t>
              </a:r>
              <a:endParaRPr lang="en-US" sz="3200" dirty="0">
                <a:solidFill>
                  <a:prstClr val="black"/>
                </a:solidFill>
                <a:latin typeface="Times New Roman" panose="02020603050405020304" pitchFamily="18" charset="0"/>
                <a:cs typeface="Times New Roman" panose="02020603050405020304" pitchFamily="18" charset="0"/>
              </a:endParaRPr>
            </a:p>
            <a:p>
              <a:pPr marL="685800" lvl="0" indent="-228600" defTabSz="873125">
                <a:buFont typeface="Arial" panose="020B0604020202020204" pitchFamily="34" charset="0"/>
                <a:buChar char="•"/>
              </a:pPr>
              <a:r>
                <a:rPr lang="en-US" sz="3200" dirty="0">
                  <a:solidFill>
                    <a:prstClr val="black"/>
                  </a:solidFill>
                  <a:latin typeface="Times New Roman" panose="02020603050405020304" pitchFamily="18" charset="0"/>
                  <a:cs typeface="Times New Roman" panose="02020603050405020304" pitchFamily="18" charset="0"/>
                </a:rPr>
                <a:t>Inability to </a:t>
              </a:r>
              <a:r>
                <a:rPr lang="en-US" sz="3200" dirty="0" smtClean="0">
                  <a:solidFill>
                    <a:prstClr val="black"/>
                  </a:solidFill>
                  <a:latin typeface="Times New Roman" panose="02020603050405020304" pitchFamily="18" charset="0"/>
                  <a:cs typeface="Times New Roman" panose="02020603050405020304" pitchFamily="18" charset="0"/>
                </a:rPr>
                <a:t>evolve</a:t>
              </a:r>
            </a:p>
            <a:p>
              <a:pPr marL="685800" lvl="0" indent="-228600" defTabSz="873125">
                <a:buFont typeface="Arial" panose="020B0604020202020204" pitchFamily="34" charset="0"/>
                <a:buChar char="•"/>
              </a:pPr>
              <a:r>
                <a:rPr lang="en-US" sz="3200" dirty="0">
                  <a:solidFill>
                    <a:prstClr val="black"/>
                  </a:solidFill>
                  <a:latin typeface="Times New Roman" panose="02020603050405020304" pitchFamily="18" charset="0"/>
                  <a:cs typeface="Times New Roman" panose="02020603050405020304" pitchFamily="18" charset="0"/>
                </a:rPr>
                <a:t>Genetic m</a:t>
              </a:r>
              <a:r>
                <a:rPr lang="en-US" sz="3200" dirty="0" smtClean="0">
                  <a:solidFill>
                    <a:prstClr val="black"/>
                  </a:solidFill>
                  <a:latin typeface="Times New Roman" panose="02020603050405020304" pitchFamily="18" charset="0"/>
                  <a:cs typeface="Times New Roman" panose="02020603050405020304" pitchFamily="18" charset="0"/>
                </a:rPr>
                <a:t>utations</a:t>
              </a:r>
            </a:p>
            <a:p>
              <a:pPr marL="685800" lvl="0" indent="-228600" defTabSz="873125">
                <a:buFont typeface="Arial" panose="020B0604020202020204" pitchFamily="34" charset="0"/>
                <a:buChar char="•"/>
              </a:pPr>
              <a:r>
                <a:rPr lang="en-US" sz="3200" dirty="0">
                  <a:solidFill>
                    <a:prstClr val="black"/>
                  </a:solidFill>
                  <a:latin typeface="Times New Roman" panose="02020603050405020304" pitchFamily="18" charset="0"/>
                  <a:cs typeface="Times New Roman" panose="02020603050405020304" pitchFamily="18" charset="0"/>
                </a:rPr>
                <a:t>When many species try to fill a </a:t>
              </a:r>
              <a:r>
                <a:rPr lang="en-US" sz="3200" dirty="0" smtClean="0">
                  <a:solidFill>
                    <a:prstClr val="black"/>
                  </a:solidFill>
                  <a:latin typeface="Times New Roman" panose="02020603050405020304" pitchFamily="18" charset="0"/>
                  <a:cs typeface="Times New Roman" panose="02020603050405020304" pitchFamily="18" charset="0"/>
                </a:rPr>
                <a:t>niche</a:t>
              </a:r>
              <a:endParaRPr lang="en-US" sz="3200" dirty="0">
                <a:solidFill>
                  <a:prstClr val="black"/>
                </a:solidFill>
                <a:latin typeface="Times New Roman" panose="02020603050405020304" pitchFamily="18" charset="0"/>
                <a:cs typeface="Times New Roman" panose="02020603050405020304" pitchFamily="18" charset="0"/>
              </a:endParaRPr>
            </a:p>
            <a:p>
              <a:pPr marL="914400" indent="-457200" defTabSz="873125"/>
              <a:endParaRPr lang="en-US" sz="1400" dirty="0" smtClean="0">
                <a:latin typeface="Times New Roman" panose="02020603050405020304" pitchFamily="18" charset="0"/>
                <a:cs typeface="Times New Roman" panose="02020603050405020304" pitchFamily="18" charset="0"/>
              </a:endParaRPr>
            </a:p>
            <a:p>
              <a:pPr marL="1371600" indent="-1122363" defTabSz="873125">
                <a:tabLst>
                  <a:tab pos="1371600" algn="l"/>
                </a:tabLst>
              </a:pPr>
              <a:r>
                <a:rPr lang="en-US" sz="3600" b="1" dirty="0" smtClean="0">
                  <a:latin typeface="Times New Roman" panose="02020603050405020304" pitchFamily="18" charset="0"/>
                  <a:cs typeface="Times New Roman" panose="02020603050405020304" pitchFamily="18" charset="0"/>
                </a:rPr>
                <a:t>Natural Disasters</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A </a:t>
              </a:r>
              <a:r>
                <a:rPr lang="en-US" sz="3200" dirty="0">
                  <a:latin typeface="Times New Roman" panose="02020603050405020304" pitchFamily="18" charset="0"/>
                  <a:cs typeface="Times New Roman" panose="02020603050405020304" pitchFamily="18" charset="0"/>
                </a:rPr>
                <a:t>large natural </a:t>
              </a:r>
              <a:r>
                <a:rPr lang="en-US" sz="3200" dirty="0" smtClean="0">
                  <a:latin typeface="Times New Roman" panose="02020603050405020304" pitchFamily="18" charset="0"/>
                  <a:cs typeface="Times New Roman" panose="02020603050405020304" pitchFamily="18" charset="0"/>
                </a:rPr>
                <a:t>disaster</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Volcanic eruptions</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Floods</a:t>
              </a:r>
              <a:endParaRPr lang="en-US" sz="3200" dirty="0">
                <a:latin typeface="Times New Roman" panose="02020603050405020304" pitchFamily="18" charset="0"/>
                <a:cs typeface="Times New Roman" panose="02020603050405020304" pitchFamily="18" charset="0"/>
              </a:endParaRPr>
            </a:p>
            <a:p>
              <a:pPr marL="1371600" indent="-1122363" defTabSz="873125">
                <a:tabLst>
                  <a:tab pos="1371600" algn="l"/>
                </a:tabLst>
              </a:pPr>
              <a:endParaRPr lang="en-US" sz="1400" dirty="0">
                <a:latin typeface="Times New Roman" panose="02020603050405020304" pitchFamily="18" charset="0"/>
                <a:cs typeface="Times New Roman" panose="02020603050405020304" pitchFamily="18" charset="0"/>
              </a:endParaRPr>
            </a:p>
            <a:p>
              <a:pPr marL="1371600" indent="-1122363" defTabSz="873125">
                <a:tabLst>
                  <a:tab pos="1371600" algn="l"/>
                </a:tabLst>
              </a:pPr>
              <a:r>
                <a:rPr lang="en-US" sz="3600" b="1" dirty="0" smtClean="0">
                  <a:latin typeface="Times New Roman" panose="02020603050405020304" pitchFamily="18" charset="0"/>
                  <a:cs typeface="Times New Roman" panose="02020603050405020304" pitchFamily="18" charset="0"/>
                </a:rPr>
                <a:t>Non-Specific</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Any </a:t>
              </a:r>
              <a:r>
                <a:rPr lang="en-US" sz="3200" dirty="0">
                  <a:latin typeface="Times New Roman" panose="02020603050405020304" pitchFamily="18" charset="0"/>
                  <a:cs typeface="Times New Roman" panose="02020603050405020304" pitchFamily="18" charset="0"/>
                </a:rPr>
                <a:t>number of things could create conditions in which extinction would </a:t>
              </a:r>
              <a:r>
                <a:rPr lang="en-US" sz="3200" dirty="0" smtClean="0">
                  <a:latin typeface="Times New Roman" panose="02020603050405020304" pitchFamily="18" charset="0"/>
                  <a:cs typeface="Times New Roman" panose="02020603050405020304" pitchFamily="18" charset="0"/>
                </a:rPr>
                <a:t>occur.</a:t>
              </a:r>
            </a:p>
            <a:p>
              <a:pPr marL="685800" indent="-2286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An </a:t>
              </a:r>
              <a:r>
                <a:rPr lang="en-US" sz="3200" dirty="0">
                  <a:latin typeface="Times New Roman" panose="02020603050405020304" pitchFamily="18" charset="0"/>
                  <a:cs typeface="Times New Roman" panose="02020603050405020304" pitchFamily="18" charset="0"/>
                </a:rPr>
                <a:t>event or events that would prevent favorable conditions for life to </a:t>
              </a:r>
              <a:r>
                <a:rPr lang="en-US" sz="3200" dirty="0" smtClean="0">
                  <a:latin typeface="Times New Roman" panose="02020603050405020304" pitchFamily="18" charset="0"/>
                  <a:cs typeface="Times New Roman" panose="02020603050405020304" pitchFamily="18" charset="0"/>
                </a:rPr>
                <a:t>continue.</a:t>
              </a:r>
              <a:endParaRPr lang="en-US" sz="3200" dirty="0">
                <a:latin typeface="Times New Roman" panose="02020603050405020304" pitchFamily="18" charset="0"/>
                <a:cs typeface="Times New Roman" panose="02020603050405020304" pitchFamily="18" charset="0"/>
              </a:endParaRPr>
            </a:p>
            <a:p>
              <a:pPr marL="457200" defTabSz="873125"/>
              <a:endParaRPr lang="en-US" sz="1400" dirty="0">
                <a:latin typeface="Times New Roman" panose="02020603050405020304" pitchFamily="18" charset="0"/>
                <a:cs typeface="Times New Roman" panose="02020603050405020304" pitchFamily="18" charset="0"/>
              </a:endParaRPr>
            </a:p>
          </p:txBody>
        </p:sp>
      </p:grpSp>
      <p:grpSp>
        <p:nvGrpSpPr>
          <p:cNvPr id="2" name="Group 1"/>
          <p:cNvGrpSpPr/>
          <p:nvPr/>
        </p:nvGrpSpPr>
        <p:grpSpPr>
          <a:xfrm>
            <a:off x="1006301" y="20059353"/>
            <a:ext cx="9674352" cy="5409316"/>
            <a:chOff x="1006301" y="20872959"/>
            <a:chExt cx="9674352" cy="5409316"/>
          </a:xfrm>
        </p:grpSpPr>
        <p:sp>
          <p:nvSpPr>
            <p:cNvPr id="35" name="TextBox 34"/>
            <p:cNvSpPr txBox="1"/>
            <p:nvPr/>
          </p:nvSpPr>
          <p:spPr>
            <a:xfrm>
              <a:off x="1006301" y="20872959"/>
              <a:ext cx="9673936" cy="1938992"/>
            </a:xfrm>
            <a:prstGeom prst="rect">
              <a:avLst/>
            </a:prstGeom>
            <a:solidFill>
              <a:srgbClr val="B3A2C7"/>
            </a:solidFill>
            <a:ln w="25400">
              <a:solidFill>
                <a:schemeClr val="tx1"/>
              </a:solidFill>
            </a:ln>
          </p:spPr>
          <p:txBody>
            <a:bodyPr wrap="square" rtlCol="0">
              <a:spAutoFit/>
            </a:bodyPr>
            <a:lstStyle/>
            <a:p>
              <a:pPr algn="ctr"/>
              <a:r>
                <a:rPr lang="en-US" sz="6000" b="1" dirty="0" smtClean="0">
                  <a:latin typeface="Arial" panose="020B0604020202020204" pitchFamily="34" charset="0"/>
                  <a:cs typeface="Arial" panose="020B0604020202020204" pitchFamily="34" charset="0"/>
                </a:rPr>
                <a:t>Demographics</a:t>
              </a:r>
            </a:p>
            <a:p>
              <a:pPr algn="ctr"/>
              <a:endParaRPr lang="en-US" sz="6000" b="1" dirty="0">
                <a:latin typeface="Arial" panose="020B0604020202020204" pitchFamily="34" charset="0"/>
                <a:cs typeface="Arial" panose="020B0604020202020204" pitchFamily="34" charset="0"/>
              </a:endParaRPr>
            </a:p>
          </p:txBody>
        </p:sp>
        <p:sp>
          <p:nvSpPr>
            <p:cNvPr id="24" name="TextBox 23"/>
            <p:cNvSpPr txBox="1"/>
            <p:nvPr/>
          </p:nvSpPr>
          <p:spPr>
            <a:xfrm>
              <a:off x="1006301" y="22034958"/>
              <a:ext cx="9674352" cy="4247317"/>
            </a:xfrm>
            <a:prstGeom prst="rect">
              <a:avLst/>
            </a:prstGeom>
            <a:solidFill>
              <a:schemeClr val="bg1"/>
            </a:solidFill>
            <a:ln w="25400">
              <a:solidFill>
                <a:schemeClr val="tx1"/>
              </a:solidFill>
            </a:ln>
          </p:spPr>
          <p:txBody>
            <a:bodyPr wrap="square" rtlCol="0">
              <a:spAutoFit/>
            </a:bodyPr>
            <a:lstStyle/>
            <a:p>
              <a:pPr marL="249238"/>
              <a:r>
                <a:rPr lang="en-US" sz="3200" dirty="0" smtClean="0">
                  <a:latin typeface="Times New Roman" panose="02020603050405020304" pitchFamily="18" charset="0"/>
                  <a:cs typeface="Times New Roman" panose="02020603050405020304" pitchFamily="18" charset="0"/>
                </a:rPr>
                <a:t>The two groups were different in terms of gender and years at UNI. Students in the art class were predominately freshmen or sophomore females whereas the science majors were predominately juniors and seniors with more equal gender representation.</a:t>
              </a:r>
            </a:p>
            <a:p>
              <a:pPr marL="249238"/>
              <a:r>
                <a:rPr lang="en-US" sz="3200" dirty="0" smtClean="0">
                  <a:latin typeface="Times New Roman" panose="02020603050405020304" pitchFamily="18" charset="0"/>
                  <a:cs typeface="Times New Roman" panose="02020603050405020304" pitchFamily="18" charset="0"/>
                </a:rPr>
                <a:t>Most of the students taking Earth </a:t>
              </a:r>
              <a:r>
                <a:rPr lang="en-US" sz="3200" dirty="0" smtClean="0">
                  <a:latin typeface="Times New Roman" panose="02020603050405020304" pitchFamily="18" charset="0"/>
                  <a:cs typeface="Times New Roman" panose="02020603050405020304" pitchFamily="18" charset="0"/>
                </a:rPr>
                <a:t>History </a:t>
              </a:r>
              <a:r>
                <a:rPr lang="en-US" sz="3200" dirty="0" smtClean="0">
                  <a:latin typeface="Times New Roman" panose="02020603050405020304" pitchFamily="18" charset="0"/>
                  <a:cs typeface="Times New Roman" panose="02020603050405020304" pitchFamily="18" charset="0"/>
                </a:rPr>
                <a:t>were Earth/Environmental Science and Biology majors. (Required course for both.)  </a:t>
              </a:r>
            </a:p>
            <a:p>
              <a:pPr marL="249238"/>
              <a:endParaRPr lang="en-US" sz="1400" dirty="0" smtClean="0">
                <a:latin typeface="Times New Roman" panose="02020603050405020304" pitchFamily="18" charset="0"/>
                <a:cs typeface="Times New Roman" panose="02020603050405020304" pitchFamily="18" charset="0"/>
              </a:endParaRPr>
            </a:p>
          </p:txBody>
        </p:sp>
      </p:grpSp>
      <p:graphicFrame>
        <p:nvGraphicFramePr>
          <p:cNvPr id="42" name="Chart 41"/>
          <p:cNvGraphicFramePr>
            <a:graphicFrameLocks/>
          </p:cNvGraphicFramePr>
          <p:nvPr>
            <p:extLst>
              <p:ext uri="{D42A27DB-BD31-4B8C-83A1-F6EECF244321}">
                <p14:modId xmlns:p14="http://schemas.microsoft.com/office/powerpoint/2010/main" val="3526801413"/>
              </p:ext>
            </p:extLst>
          </p:nvPr>
        </p:nvGraphicFramePr>
        <p:xfrm>
          <a:off x="24729768" y="22851929"/>
          <a:ext cx="12660109" cy="6887301"/>
        </p:xfrm>
        <a:graphic>
          <a:graphicData uri="http://schemas.openxmlformats.org/drawingml/2006/chart">
            <c:chart xmlns:c="http://schemas.openxmlformats.org/drawingml/2006/chart" xmlns:r="http://schemas.openxmlformats.org/officeDocument/2006/relationships" r:id="rId5"/>
          </a:graphicData>
        </a:graphic>
      </p:graphicFrame>
      <p:grpSp>
        <p:nvGrpSpPr>
          <p:cNvPr id="43" name="Group 42"/>
          <p:cNvGrpSpPr/>
          <p:nvPr/>
        </p:nvGrpSpPr>
        <p:grpSpPr>
          <a:xfrm>
            <a:off x="37907924" y="6324204"/>
            <a:ext cx="12406014" cy="12009081"/>
            <a:chOff x="3169227" y="7470719"/>
            <a:chExt cx="9673937" cy="13154382"/>
          </a:xfrm>
        </p:grpSpPr>
        <p:sp>
          <p:nvSpPr>
            <p:cNvPr id="44" name="TextBox 43"/>
            <p:cNvSpPr txBox="1"/>
            <p:nvPr/>
          </p:nvSpPr>
          <p:spPr>
            <a:xfrm>
              <a:off x="3169228" y="7470719"/>
              <a:ext cx="9673936" cy="2123915"/>
            </a:xfrm>
            <a:prstGeom prst="rect">
              <a:avLst/>
            </a:prstGeom>
            <a:solidFill>
              <a:srgbClr val="B3A2C7"/>
            </a:solidFill>
            <a:ln w="25400">
              <a:solidFill>
                <a:schemeClr val="tx1"/>
              </a:solidFill>
            </a:ln>
          </p:spPr>
          <p:txBody>
            <a:bodyPr wrap="square" rtlCol="0">
              <a:spAutoFit/>
            </a:bodyPr>
            <a:lstStyle/>
            <a:p>
              <a:pPr algn="ctr"/>
              <a:r>
                <a:rPr lang="en-US" sz="6000" b="1" dirty="0" smtClean="0">
                  <a:latin typeface="Arial" panose="020B0604020202020204" pitchFamily="34" charset="0"/>
                  <a:cs typeface="Arial" panose="020B0604020202020204" pitchFamily="34" charset="0"/>
                </a:rPr>
                <a:t>Conclusions</a:t>
              </a:r>
            </a:p>
            <a:p>
              <a:pPr algn="ctr"/>
              <a:endParaRPr lang="en-US" sz="6000" b="1" dirty="0">
                <a:latin typeface="Arial" panose="020B0604020202020204" pitchFamily="34" charset="0"/>
                <a:cs typeface="Arial" panose="020B0604020202020204" pitchFamily="34" charset="0"/>
              </a:endParaRPr>
            </a:p>
          </p:txBody>
        </p:sp>
        <p:sp>
          <p:nvSpPr>
            <p:cNvPr id="45" name="TextBox 44"/>
            <p:cNvSpPr txBox="1"/>
            <p:nvPr/>
          </p:nvSpPr>
          <p:spPr>
            <a:xfrm>
              <a:off x="3169227" y="8657018"/>
              <a:ext cx="9673936" cy="11968083"/>
            </a:xfrm>
            <a:prstGeom prst="rect">
              <a:avLst/>
            </a:prstGeom>
            <a:solidFill>
              <a:schemeClr val="bg1"/>
            </a:solidFill>
            <a:ln w="25400">
              <a:solidFill>
                <a:schemeClr val="tx1"/>
              </a:solidFill>
            </a:ln>
          </p:spPr>
          <p:txBody>
            <a:bodyPr wrap="square" rtlCol="0">
              <a:spAutoFit/>
            </a:bodyPr>
            <a:lstStyle/>
            <a:p>
              <a:pPr marL="249238" defTabSz="873125"/>
              <a:endParaRPr lang="en-US" sz="1200" dirty="0" smtClean="0">
                <a:latin typeface="Times New Roman" panose="02020603050405020304" pitchFamily="18" charset="0"/>
                <a:cs typeface="Times New Roman" panose="02020603050405020304" pitchFamily="18" charset="0"/>
              </a:endParaRP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Science majors are more likely than non-science majors to correctly indicate that there have been 5-6 mass extinctions</a:t>
              </a:r>
            </a:p>
            <a:p>
              <a:pPr marL="1789113" lvl="1" indent="-4572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30% of the science majors vs 0% of the non-science majors. </a:t>
              </a: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Non-science majors believe there were either 1-2 mass extinctions (dinosaurs) or state that they are unsure. </a:t>
              </a:r>
            </a:p>
            <a:p>
              <a:pPr marL="1789113" lvl="1" indent="-4572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Illustrates the ubiquitous nature of dinosaur extinctions</a:t>
              </a:r>
            </a:p>
            <a:p>
              <a:pPr marL="1789113" lvl="1" indent="-4572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Suggests lack of formal teaching on the topic</a:t>
              </a: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A similar percentage of students from both groups invoke natural disasters (especially volcanoes and earthquakes).</a:t>
              </a: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Biology majors often described mass extinctions in terms of single species extinctions.</a:t>
              </a:r>
            </a:p>
            <a:p>
              <a:pPr marL="1371600" lvl="1" indent="-457200" defTabSz="873125">
                <a:spcBef>
                  <a:spcPts val="600"/>
                </a:spcBef>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Likely a function of taking Earth History as Juniors and Seniors</a:t>
              </a:r>
            </a:p>
            <a:p>
              <a:pPr marL="1371600" lvl="1" indent="-457200" defTabSz="873125">
                <a:spcBef>
                  <a:spcPts val="600"/>
                </a:spcBef>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Emphasis of evolutionary processes in biology curriculum</a:t>
              </a: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Surprisingly, the largest category for both groups was climate change or atmospheric changes</a:t>
              </a:r>
            </a:p>
            <a:p>
              <a:pPr marL="1789113" lvl="1" indent="-4572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Unsure why.</a:t>
              </a:r>
            </a:p>
            <a:p>
              <a:pPr marL="1789113" lvl="1" indent="-457200" defTabSz="873125">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May be related to current talk about climate change</a:t>
              </a:r>
            </a:p>
            <a:p>
              <a:pPr marL="914400" lvl="0" indent="-457200" defTabSz="873125">
                <a:spcBef>
                  <a:spcPts val="600"/>
                </a:spcBef>
                <a:buFont typeface="Wingdings" panose="05000000000000000000" pitchFamily="2" charset="2"/>
                <a:buChar char="Ø"/>
              </a:pPr>
              <a:r>
                <a:rPr lang="en-US" sz="3200" dirty="0" smtClean="0">
                  <a:solidFill>
                    <a:prstClr val="black"/>
                  </a:solidFill>
                  <a:latin typeface="Times New Roman" panose="02020603050405020304" pitchFamily="18" charset="0"/>
                  <a:cs typeface="Times New Roman" panose="02020603050405020304" pitchFamily="18" charset="0"/>
                </a:rPr>
                <a:t>Consistent with prior research findings</a:t>
              </a:r>
              <a:endParaRPr lang="en-US" sz="3200" dirty="0">
                <a:solidFill>
                  <a:prstClr val="black"/>
                </a:solidFill>
                <a:latin typeface="Times New Roman" panose="02020603050405020304" pitchFamily="18" charset="0"/>
                <a:cs typeface="Times New Roman" panose="02020603050405020304" pitchFamily="18" charset="0"/>
              </a:endParaRPr>
            </a:p>
            <a:p>
              <a:pPr marL="1789113" lvl="1" indent="-457200" defTabSz="873125">
                <a:buFont typeface="Arial" panose="020B0604020202020204" pitchFamily="34" charset="0"/>
                <a:buChar char="•"/>
              </a:pPr>
              <a:r>
                <a:rPr lang="en-US" sz="3200" dirty="0" smtClean="0">
                  <a:solidFill>
                    <a:prstClr val="black"/>
                  </a:solidFill>
                  <a:latin typeface="Times New Roman" panose="02020603050405020304" pitchFamily="18" charset="0"/>
                  <a:cs typeface="Times New Roman" panose="02020603050405020304" pitchFamily="18" charset="0"/>
                </a:rPr>
                <a:t>Focus on few organisms &amp; wrecked ecosystems</a:t>
              </a:r>
            </a:p>
            <a:p>
              <a:pPr marL="1789113" lvl="1" indent="-457200" defTabSz="873125">
                <a:buFont typeface="Arial" panose="020B0604020202020204" pitchFamily="34" charset="0"/>
                <a:buChar char="•"/>
              </a:pPr>
              <a:r>
                <a:rPr lang="en-US" sz="3200" dirty="0" smtClean="0">
                  <a:solidFill>
                    <a:prstClr val="black"/>
                  </a:solidFill>
                  <a:latin typeface="Times New Roman" panose="02020603050405020304" pitchFamily="18" charset="0"/>
                  <a:cs typeface="Times New Roman" panose="02020603050405020304" pitchFamily="18" charset="0"/>
                </a:rPr>
                <a:t>Importance of dinosaurs as a ‘gateway’ construct</a:t>
              </a:r>
              <a:endParaRPr lang="en-US" sz="3200" dirty="0" smtClean="0">
                <a:latin typeface="Times New Roman" panose="02020603050405020304" pitchFamily="18" charset="0"/>
                <a:cs typeface="Times New Roman" panose="02020603050405020304" pitchFamily="18" charset="0"/>
              </a:endParaRPr>
            </a:p>
            <a:p>
              <a:pPr marL="1331913" lvl="1" defTabSz="873125"/>
              <a:endParaRPr lang="en-US" sz="1200" dirty="0">
                <a:latin typeface="Times New Roman" panose="02020603050405020304" pitchFamily="18" charset="0"/>
                <a:cs typeface="Times New Roman" panose="02020603050405020304" pitchFamily="18" charset="0"/>
              </a:endParaRPr>
            </a:p>
          </p:txBody>
        </p:sp>
      </p:grpSp>
      <p:graphicFrame>
        <p:nvGraphicFramePr>
          <p:cNvPr id="46" name="Chart 45"/>
          <p:cNvGraphicFramePr>
            <a:graphicFrameLocks/>
          </p:cNvGraphicFramePr>
          <p:nvPr>
            <p:extLst>
              <p:ext uri="{D42A27DB-BD31-4B8C-83A1-F6EECF244321}">
                <p14:modId xmlns:p14="http://schemas.microsoft.com/office/powerpoint/2010/main" val="583016001"/>
              </p:ext>
            </p:extLst>
          </p:nvPr>
        </p:nvGraphicFramePr>
        <p:xfrm>
          <a:off x="997526" y="26110734"/>
          <a:ext cx="7570747" cy="4361474"/>
        </p:xfrm>
        <a:graphic>
          <a:graphicData uri="http://schemas.openxmlformats.org/drawingml/2006/chart">
            <c:chart xmlns:c="http://schemas.openxmlformats.org/drawingml/2006/chart" xmlns:r="http://schemas.openxmlformats.org/officeDocument/2006/relationships" r:id="rId6"/>
          </a:graphicData>
        </a:graphic>
      </p:graphicFrame>
      <p:grpSp>
        <p:nvGrpSpPr>
          <p:cNvPr id="47" name="Group 46"/>
          <p:cNvGrpSpPr/>
          <p:nvPr/>
        </p:nvGrpSpPr>
        <p:grpSpPr>
          <a:xfrm>
            <a:off x="37903951" y="24063981"/>
            <a:ext cx="12406014" cy="8115707"/>
            <a:chOff x="3169227" y="7470719"/>
            <a:chExt cx="9673937" cy="8889697"/>
          </a:xfrm>
        </p:grpSpPr>
        <p:sp>
          <p:nvSpPr>
            <p:cNvPr id="48" name="TextBox 47"/>
            <p:cNvSpPr txBox="1"/>
            <p:nvPr/>
          </p:nvSpPr>
          <p:spPr>
            <a:xfrm>
              <a:off x="3169228" y="7470719"/>
              <a:ext cx="9673936" cy="2123915"/>
            </a:xfrm>
            <a:prstGeom prst="rect">
              <a:avLst/>
            </a:prstGeom>
            <a:solidFill>
              <a:srgbClr val="B3A2C7"/>
            </a:solidFill>
            <a:ln w="25400">
              <a:solidFill>
                <a:schemeClr val="tx1"/>
              </a:solidFill>
            </a:ln>
          </p:spPr>
          <p:txBody>
            <a:bodyPr wrap="square" rtlCol="0">
              <a:spAutoFit/>
            </a:bodyPr>
            <a:lstStyle/>
            <a:p>
              <a:pPr algn="ctr"/>
              <a:r>
                <a:rPr lang="en-US" sz="6000" b="1" dirty="0" smtClean="0">
                  <a:latin typeface="Arial" panose="020B0604020202020204" pitchFamily="34" charset="0"/>
                  <a:cs typeface="Arial" panose="020B0604020202020204" pitchFamily="34" charset="0"/>
                </a:rPr>
                <a:t>Further Research</a:t>
              </a:r>
            </a:p>
            <a:p>
              <a:pPr algn="ctr"/>
              <a:endParaRPr lang="en-US" sz="6000" b="1" dirty="0">
                <a:latin typeface="Arial" panose="020B0604020202020204" pitchFamily="34" charset="0"/>
                <a:cs typeface="Arial" panose="020B0604020202020204" pitchFamily="34" charset="0"/>
              </a:endParaRPr>
            </a:p>
          </p:txBody>
        </p:sp>
        <p:sp>
          <p:nvSpPr>
            <p:cNvPr id="49" name="TextBox 48"/>
            <p:cNvSpPr txBox="1"/>
            <p:nvPr/>
          </p:nvSpPr>
          <p:spPr>
            <a:xfrm>
              <a:off x="3169227" y="8657018"/>
              <a:ext cx="9673936" cy="7703398"/>
            </a:xfrm>
            <a:prstGeom prst="rect">
              <a:avLst/>
            </a:prstGeom>
            <a:solidFill>
              <a:schemeClr val="bg1"/>
            </a:solidFill>
            <a:ln w="25400">
              <a:solidFill>
                <a:schemeClr val="tx1"/>
              </a:solidFill>
            </a:ln>
          </p:spPr>
          <p:txBody>
            <a:bodyPr wrap="square" rtlCol="0">
              <a:spAutoFit/>
            </a:bodyPr>
            <a:lstStyle/>
            <a:p>
              <a:pPr marL="249238" defTabSz="873125"/>
              <a:endParaRPr lang="en-US" sz="1200" dirty="0" smtClean="0">
                <a:latin typeface="Times New Roman" panose="02020603050405020304" pitchFamily="18" charset="0"/>
                <a:cs typeface="Times New Roman" panose="02020603050405020304" pitchFamily="18" charset="0"/>
              </a:endParaRP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Expand to other groups</a:t>
              </a:r>
            </a:p>
            <a:p>
              <a:pPr marL="1371600" lvl="1" indent="-457200" defTabSz="873125">
                <a:spcBef>
                  <a:spcPts val="600"/>
                </a:spcBef>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Chemistry &amp; Biology majors</a:t>
              </a:r>
            </a:p>
            <a:p>
              <a:pPr marL="1371600" lvl="1" indent="-457200" defTabSz="873125">
                <a:spcBef>
                  <a:spcPts val="600"/>
                </a:spcBef>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Pre-Service Elementary Ed majors</a:t>
              </a:r>
            </a:p>
            <a:p>
              <a:pPr marL="1371600" lvl="1" indent="-457200" defTabSz="873125">
                <a:spcBef>
                  <a:spcPts val="600"/>
                </a:spcBef>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General undergraduate student population</a:t>
              </a:r>
            </a:p>
            <a:p>
              <a:pPr marL="1371600" lvl="1" indent="-457200" defTabSz="873125">
                <a:spcBef>
                  <a:spcPts val="600"/>
                </a:spcBef>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Students from diverse settings/backgrounds</a:t>
              </a:r>
            </a:p>
            <a:p>
              <a:pPr marL="1371600" lvl="1" indent="-457200" defTabSz="873125">
                <a:spcBef>
                  <a:spcPts val="600"/>
                </a:spcBef>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Younger students (grades 6-12)</a:t>
              </a:r>
            </a:p>
            <a:p>
              <a:pPr marL="1371600" lvl="1" indent="-457200" defTabSz="873125">
                <a:spcBef>
                  <a:spcPts val="600"/>
                </a:spcBef>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General Public</a:t>
              </a: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Include student interviews to drill down on these categories</a:t>
              </a: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Develop an online survey for data collection across a wide range of settings</a:t>
              </a: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Identify how the media describe/teach about mass extinctions</a:t>
              </a: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Investigate best ways to teach about mass extinctions</a:t>
              </a:r>
            </a:p>
          </p:txBody>
        </p:sp>
      </p:grpSp>
      <p:grpSp>
        <p:nvGrpSpPr>
          <p:cNvPr id="50" name="Group 49"/>
          <p:cNvGrpSpPr/>
          <p:nvPr/>
        </p:nvGrpSpPr>
        <p:grpSpPr>
          <a:xfrm>
            <a:off x="37976440" y="18995133"/>
            <a:ext cx="12406014" cy="4407000"/>
            <a:chOff x="3169227" y="7470719"/>
            <a:chExt cx="9673937" cy="4827293"/>
          </a:xfrm>
        </p:grpSpPr>
        <p:sp>
          <p:nvSpPr>
            <p:cNvPr id="51" name="TextBox 50"/>
            <p:cNvSpPr txBox="1"/>
            <p:nvPr/>
          </p:nvSpPr>
          <p:spPr>
            <a:xfrm>
              <a:off x="3169228" y="7470719"/>
              <a:ext cx="9673936" cy="2123915"/>
            </a:xfrm>
            <a:prstGeom prst="rect">
              <a:avLst/>
            </a:prstGeom>
            <a:solidFill>
              <a:srgbClr val="B3A2C7"/>
            </a:solidFill>
            <a:ln w="25400">
              <a:solidFill>
                <a:schemeClr val="tx1"/>
              </a:solidFill>
            </a:ln>
          </p:spPr>
          <p:txBody>
            <a:bodyPr wrap="square" rtlCol="0">
              <a:spAutoFit/>
            </a:bodyPr>
            <a:lstStyle/>
            <a:p>
              <a:pPr algn="ctr"/>
              <a:r>
                <a:rPr lang="en-US" sz="6000" b="1" dirty="0" smtClean="0">
                  <a:latin typeface="Arial" panose="020B0604020202020204" pitchFamily="34" charset="0"/>
                  <a:cs typeface="Arial" panose="020B0604020202020204" pitchFamily="34" charset="0"/>
                </a:rPr>
                <a:t>Implications</a:t>
              </a:r>
            </a:p>
            <a:p>
              <a:pPr algn="ctr"/>
              <a:endParaRPr lang="en-US" sz="6000" b="1" dirty="0">
                <a:latin typeface="Arial" panose="020B0604020202020204" pitchFamily="34" charset="0"/>
                <a:cs typeface="Arial" panose="020B0604020202020204" pitchFamily="34" charset="0"/>
              </a:endParaRPr>
            </a:p>
          </p:txBody>
        </p:sp>
        <p:sp>
          <p:nvSpPr>
            <p:cNvPr id="52" name="TextBox 51"/>
            <p:cNvSpPr txBox="1"/>
            <p:nvPr/>
          </p:nvSpPr>
          <p:spPr>
            <a:xfrm>
              <a:off x="3169227" y="8657018"/>
              <a:ext cx="9673936" cy="3640994"/>
            </a:xfrm>
            <a:prstGeom prst="rect">
              <a:avLst/>
            </a:prstGeom>
            <a:solidFill>
              <a:schemeClr val="bg1"/>
            </a:solidFill>
            <a:ln w="25400">
              <a:solidFill>
                <a:schemeClr val="tx1"/>
              </a:solidFill>
            </a:ln>
          </p:spPr>
          <p:txBody>
            <a:bodyPr wrap="square" rtlCol="0">
              <a:spAutoFit/>
            </a:bodyPr>
            <a:lstStyle/>
            <a:p>
              <a:pPr marL="249238" defTabSz="873125"/>
              <a:endParaRPr lang="en-US" sz="1200" dirty="0" smtClean="0">
                <a:latin typeface="Times New Roman" panose="02020603050405020304" pitchFamily="18" charset="0"/>
                <a:cs typeface="Times New Roman" panose="02020603050405020304" pitchFamily="18" charset="0"/>
              </a:endParaRP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Need for in-depth interviews across multiple demographics</a:t>
              </a:r>
            </a:p>
            <a:p>
              <a:pPr marL="914400" indent="-457200" defTabSz="873125">
                <a:spcBef>
                  <a:spcPts val="600"/>
                </a:spcBef>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Evidence that science instruction does instill the importance of mass extinctions in relation to global climate change</a:t>
              </a:r>
            </a:p>
            <a:p>
              <a:pPr marL="914400" indent="-457200" defTabSz="873125">
                <a:spcBef>
                  <a:spcPts val="600"/>
                </a:spcBef>
                <a:spcAft>
                  <a:spcPts val="600"/>
                </a:spcAft>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Need for explicit teaching on this topic and connection with global climate change</a:t>
              </a:r>
            </a:p>
            <a:p>
              <a:pPr marL="914400" indent="-457200" defTabSz="873125">
                <a:spcBef>
                  <a:spcPts val="600"/>
                </a:spcBef>
                <a:spcAft>
                  <a:spcPts val="1200"/>
                </a:spcAft>
                <a:buFont typeface="Wingdings" panose="05000000000000000000" pitchFamily="2" charset="2"/>
                <a:buChar char="Ø"/>
              </a:pPr>
              <a:endParaRPr lang="en-US" sz="800" dirty="0" smtClean="0">
                <a:latin typeface="Times New Roman" panose="02020603050405020304" pitchFamily="18" charset="0"/>
                <a:cs typeface="Times New Roman" panose="02020603050405020304" pitchFamily="18" charset="0"/>
              </a:endParaRPr>
            </a:p>
          </p:txBody>
        </p:sp>
      </p:grpSp>
      <p:sp>
        <p:nvSpPr>
          <p:cNvPr id="53" name="TextBox 52"/>
          <p:cNvSpPr txBox="1"/>
          <p:nvPr/>
        </p:nvSpPr>
        <p:spPr>
          <a:xfrm>
            <a:off x="982703" y="969270"/>
            <a:ext cx="49327262" cy="4708981"/>
          </a:xfrm>
          <a:prstGeom prst="rect">
            <a:avLst/>
          </a:prstGeom>
          <a:solidFill>
            <a:schemeClr val="bg1"/>
          </a:solidFill>
          <a:ln w="12700">
            <a:solidFill>
              <a:schemeClr val="tx1"/>
            </a:solidFill>
          </a:ln>
        </p:spPr>
        <p:txBody>
          <a:bodyPr wrap="square" rIns="91440" rtlCol="0">
            <a:spAutoFit/>
          </a:bodyPr>
          <a:lstStyle/>
          <a:p>
            <a:pPr marL="7156450" algn="ctr">
              <a:spcBef>
                <a:spcPts val="1200"/>
              </a:spcBef>
              <a:tabLst>
                <a:tab pos="43454638" algn="l"/>
              </a:tabLst>
            </a:pPr>
            <a:endParaRPr lang="en-US" sz="2000" dirty="0" smtClean="0">
              <a:latin typeface="Arial" panose="020B0604020202020204" pitchFamily="34" charset="0"/>
              <a:cs typeface="Arial" panose="020B0604020202020204" pitchFamily="34" charset="0"/>
            </a:endParaRPr>
          </a:p>
          <a:p>
            <a:pPr algn="ctr">
              <a:spcBef>
                <a:spcPts val="1200"/>
              </a:spcBef>
              <a:tabLst>
                <a:tab pos="41903650" algn="l"/>
              </a:tabLst>
            </a:pPr>
            <a:r>
              <a:rPr lang="en-US" sz="9600" b="1" dirty="0" smtClean="0">
                <a:latin typeface="Arial" panose="020B0604020202020204" pitchFamily="34" charset="0"/>
                <a:cs typeface="Arial" panose="020B0604020202020204" pitchFamily="34" charset="0"/>
              </a:rPr>
              <a:t>MISCONCEPTIONS OF MASS EXTINCTIONS</a:t>
            </a:r>
            <a:r>
              <a:rPr lang="en-US" sz="9600" b="1" smtClean="0">
                <a:latin typeface="Arial" panose="020B0604020202020204" pitchFamily="34" charset="0"/>
                <a:cs typeface="Arial" panose="020B0604020202020204" pitchFamily="34" charset="0"/>
              </a:rPr>
              <a:t>: DIFFERENCES</a:t>
            </a:r>
            <a:endParaRPr lang="en-US" sz="9600" b="1" dirty="0" smtClean="0">
              <a:latin typeface="Arial" panose="020B0604020202020204" pitchFamily="34" charset="0"/>
              <a:cs typeface="Arial" panose="020B0604020202020204" pitchFamily="34" charset="0"/>
            </a:endParaRPr>
          </a:p>
          <a:p>
            <a:pPr algn="ctr">
              <a:spcBef>
                <a:spcPts val="1200"/>
              </a:spcBef>
              <a:tabLst>
                <a:tab pos="41903650" algn="l"/>
              </a:tabLst>
            </a:pPr>
            <a:r>
              <a:rPr lang="en-US" sz="9600" b="1" dirty="0" smtClean="0">
                <a:latin typeface="Arial" panose="020B0604020202020204" pitchFamily="34" charset="0"/>
                <a:cs typeface="Arial" panose="020B0604020202020204" pitchFamily="34" charset="0"/>
              </a:rPr>
              <a:t>BETWEEN SCIENCE AND NON-SCIENCE MAJORS</a:t>
            </a:r>
          </a:p>
          <a:p>
            <a:pPr marL="119063" algn="ctr" defTabSz="885825"/>
            <a:r>
              <a:rPr lang="en-US" sz="4800" dirty="0" smtClean="0">
                <a:latin typeface="Arial" panose="020B0604020202020204" pitchFamily="34" charset="0"/>
                <a:cs typeface="Arial" panose="020B0604020202020204" pitchFamily="34" charset="0"/>
              </a:rPr>
              <a:t>GRAY, Kyle, O’CONNELL, Bradley, SEDLACEK, Alexa, R. C., Dept. of Earth and Environmental Sciences, University of Northern Iowa</a:t>
            </a:r>
          </a:p>
          <a:p>
            <a:pPr algn="ctr"/>
            <a:endParaRPr lang="en-US" sz="2000" dirty="0">
              <a:latin typeface="Arial" panose="020B0604020202020204" pitchFamily="34" charset="0"/>
              <a:cs typeface="Arial" panose="020B0604020202020204" pitchFamily="34" charset="0"/>
            </a:endParaRPr>
          </a:p>
        </p:txBody>
      </p:sp>
      <p:pic>
        <p:nvPicPr>
          <p:cNvPr id="54" name="Picture 53"/>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89809" y="1115921"/>
            <a:ext cx="4553460" cy="4400795"/>
          </a:xfrm>
          <a:prstGeom prst="rect">
            <a:avLst/>
          </a:prstGeom>
        </p:spPr>
      </p:pic>
      <p:pic>
        <p:nvPicPr>
          <p:cNvPr id="55" name="Picture 5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538518" y="1176868"/>
            <a:ext cx="4274934" cy="4131608"/>
          </a:xfrm>
          <a:prstGeom prst="rect">
            <a:avLst/>
          </a:prstGeom>
        </p:spPr>
      </p:pic>
    </p:spTree>
    <p:extLst>
      <p:ext uri="{BB962C8B-B14F-4D97-AF65-F5344CB8AC3E}">
        <p14:creationId xmlns:p14="http://schemas.microsoft.com/office/powerpoint/2010/main" val="41537342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4298</TotalTime>
  <Words>567</Words>
  <Application>Microsoft Office PowerPoint</Application>
  <PresentationFormat>Custom</PresentationFormat>
  <Paragraphs>125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Wingdings</vt:lpstr>
      <vt:lpstr>Office Theme</vt:lpstr>
      <vt:lpstr>PowerPoint Presentation</vt:lpstr>
    </vt:vector>
  </TitlesOfParts>
  <Company>University of Northern Iowa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R Gray</dc:creator>
  <cp:lastModifiedBy>Kyle R Gray</cp:lastModifiedBy>
  <cp:revision>46</cp:revision>
  <cp:lastPrinted>2018-11-02T20:59:14Z</cp:lastPrinted>
  <dcterms:created xsi:type="dcterms:W3CDTF">2018-10-30T20:59:27Z</dcterms:created>
  <dcterms:modified xsi:type="dcterms:W3CDTF">2018-11-15T16:06:27Z</dcterms:modified>
</cp:coreProperties>
</file>