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4" r:id="rId2"/>
    <p:sldId id="278" r:id="rId3"/>
    <p:sldId id="279" r:id="rId4"/>
    <p:sldId id="280" r:id="rId5"/>
    <p:sldId id="287" r:id="rId6"/>
    <p:sldId id="288" r:id="rId7"/>
    <p:sldId id="291" r:id="rId8"/>
    <p:sldId id="292" r:id="rId9"/>
    <p:sldId id="294" r:id="rId10"/>
    <p:sldId id="293" r:id="rId11"/>
    <p:sldId id="289" r:id="rId12"/>
    <p:sldId id="290" r:id="rId13"/>
    <p:sldId id="281" r:id="rId14"/>
    <p:sldId id="285" r:id="rId15"/>
    <p:sldId id="282" r:id="rId16"/>
    <p:sldId id="283" r:id="rId17"/>
    <p:sldId id="296" r:id="rId18"/>
    <p:sldId id="297" r:id="rId19"/>
    <p:sldId id="298" r:id="rId20"/>
    <p:sldId id="299" r:id="rId21"/>
    <p:sldId id="300" r:id="rId22"/>
    <p:sldId id="301" r:id="rId23"/>
    <p:sldId id="302" r:id="rId24"/>
    <p:sldId id="303" r:id="rId25"/>
    <p:sldId id="30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0DD"/>
    <a:srgbClr val="BC14A8"/>
    <a:srgbClr val="FFFF66"/>
    <a:srgbClr val="0061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1" autoAdjust="0"/>
    <p:restoredTop sz="87042" autoAdjust="0"/>
  </p:normalViewPr>
  <p:slideViewPr>
    <p:cSldViewPr snapToGrid="0" snapToObjects="1">
      <p:cViewPr varScale="1">
        <p:scale>
          <a:sx n="57" d="100"/>
          <a:sy n="57" d="100"/>
        </p:scale>
        <p:origin x="1328" y="3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D185F-DB48-49C3-945D-A688D7858AD3}" type="datetimeFigureOut">
              <a:rPr lang="en-US" smtClean="0"/>
              <a:t>11/6/2018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65A32-26BC-4224-9B4E-55694BF5376B}" type="slidenum">
              <a:rPr lang="en-US" smtClean="0"/>
              <a:t>‹#›</a:t>
            </a:fld>
            <a:endParaRPr lang="en-US"/>
          </a:p>
        </p:txBody>
      </p:sp>
    </p:spTree>
    <p:extLst>
      <p:ext uri="{BB962C8B-B14F-4D97-AF65-F5344CB8AC3E}">
        <p14:creationId xmlns:p14="http://schemas.microsoft.com/office/powerpoint/2010/main" val="145036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Ocean bathymetry influences global climate in numerous ways</a:t>
            </a:r>
          </a:p>
          <a:p>
            <a:r>
              <a:rPr lang="en-US" dirty="0" smtClean="0"/>
              <a:t>Quantifying climate processes in the geologic past requires detailed knowledge of paleobathymetry</a:t>
            </a:r>
          </a:p>
          <a:p>
            <a:r>
              <a:rPr lang="en-US" dirty="0" smtClean="0"/>
              <a:t>Paleoclimate simulation are generally run with ‘bathtub’ like bathymetry.</a:t>
            </a:r>
          </a:p>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3</a:t>
            </a:fld>
            <a:endParaRPr lang="en-US"/>
          </a:p>
        </p:txBody>
      </p:sp>
    </p:spTree>
    <p:extLst>
      <p:ext uri="{BB962C8B-B14F-4D97-AF65-F5344CB8AC3E}">
        <p14:creationId xmlns:p14="http://schemas.microsoft.com/office/powerpoint/2010/main" val="426060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12</a:t>
            </a:fld>
            <a:endParaRPr lang="en-US"/>
          </a:p>
        </p:txBody>
      </p:sp>
    </p:spTree>
    <p:extLst>
      <p:ext uri="{BB962C8B-B14F-4D97-AF65-F5344CB8AC3E}">
        <p14:creationId xmlns:p14="http://schemas.microsoft.com/office/powerpoint/2010/main" val="1505567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13</a:t>
            </a:fld>
            <a:endParaRPr lang="en-US"/>
          </a:p>
        </p:txBody>
      </p:sp>
    </p:spTree>
    <p:extLst>
      <p:ext uri="{BB962C8B-B14F-4D97-AF65-F5344CB8AC3E}">
        <p14:creationId xmlns:p14="http://schemas.microsoft.com/office/powerpoint/2010/main" val="2600961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14</a:t>
            </a:fld>
            <a:endParaRPr lang="en-US"/>
          </a:p>
        </p:txBody>
      </p:sp>
    </p:spTree>
    <p:extLst>
      <p:ext uri="{BB962C8B-B14F-4D97-AF65-F5344CB8AC3E}">
        <p14:creationId xmlns:p14="http://schemas.microsoft.com/office/powerpoint/2010/main" val="329425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15</a:t>
            </a:fld>
            <a:endParaRPr lang="en-US"/>
          </a:p>
        </p:txBody>
      </p:sp>
    </p:spTree>
    <p:extLst>
      <p:ext uri="{BB962C8B-B14F-4D97-AF65-F5344CB8AC3E}">
        <p14:creationId xmlns:p14="http://schemas.microsoft.com/office/powerpoint/2010/main" val="333378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16</a:t>
            </a:fld>
            <a:endParaRPr lang="en-US"/>
          </a:p>
        </p:txBody>
      </p:sp>
    </p:spTree>
    <p:extLst>
      <p:ext uri="{BB962C8B-B14F-4D97-AF65-F5344CB8AC3E}">
        <p14:creationId xmlns:p14="http://schemas.microsoft.com/office/powerpoint/2010/main" val="2794151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4,328 and 79,400 records have no density data</a:t>
            </a:r>
          </a:p>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17</a:t>
            </a:fld>
            <a:endParaRPr lang="en-US"/>
          </a:p>
        </p:txBody>
      </p:sp>
    </p:spTree>
    <p:extLst>
      <p:ext uri="{BB962C8B-B14F-4D97-AF65-F5344CB8AC3E}">
        <p14:creationId xmlns:p14="http://schemas.microsoft.com/office/powerpoint/2010/main" val="159598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4,328 and 79,400 records have no density data</a:t>
            </a:r>
          </a:p>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18</a:t>
            </a:fld>
            <a:endParaRPr lang="en-US"/>
          </a:p>
        </p:txBody>
      </p:sp>
    </p:spTree>
    <p:extLst>
      <p:ext uri="{BB962C8B-B14F-4D97-AF65-F5344CB8AC3E}">
        <p14:creationId xmlns:p14="http://schemas.microsoft.com/office/powerpoint/2010/main" val="63227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4,328 and 79,400 records have no density data</a:t>
            </a:r>
          </a:p>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19</a:t>
            </a:fld>
            <a:endParaRPr lang="en-US"/>
          </a:p>
        </p:txBody>
      </p:sp>
    </p:spTree>
    <p:extLst>
      <p:ext uri="{BB962C8B-B14F-4D97-AF65-F5344CB8AC3E}">
        <p14:creationId xmlns:p14="http://schemas.microsoft.com/office/powerpoint/2010/main" val="1103257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4,328 and 79,400 records have no density data</a:t>
            </a:r>
          </a:p>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20</a:t>
            </a:fld>
            <a:endParaRPr lang="en-US"/>
          </a:p>
        </p:txBody>
      </p:sp>
    </p:spTree>
    <p:extLst>
      <p:ext uri="{BB962C8B-B14F-4D97-AF65-F5344CB8AC3E}">
        <p14:creationId xmlns:p14="http://schemas.microsoft.com/office/powerpoint/2010/main" val="3662549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4,328 and 79,400 records have no density data</a:t>
            </a:r>
          </a:p>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21</a:t>
            </a:fld>
            <a:endParaRPr lang="en-US"/>
          </a:p>
        </p:txBody>
      </p:sp>
    </p:spTree>
    <p:extLst>
      <p:ext uri="{BB962C8B-B14F-4D97-AF65-F5344CB8AC3E}">
        <p14:creationId xmlns:p14="http://schemas.microsoft.com/office/powerpoint/2010/main" val="144555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third-degree polynomial fit between </a:t>
            </a:r>
            <a:r>
              <a:rPr lang="en-US" dirty="0" err="1" smtClean="0"/>
              <a:t>areacorrected</a:t>
            </a:r>
            <a:endParaRPr lang="en-US" dirty="0" smtClean="0"/>
          </a:p>
          <a:p>
            <a:r>
              <a:rPr lang="en-US" dirty="0" smtClean="0"/>
              <a:t>global sediment thickness data (</a:t>
            </a:r>
            <a:r>
              <a:rPr lang="en-US" dirty="0" err="1" smtClean="0"/>
              <a:t>Divins</a:t>
            </a:r>
            <a:r>
              <a:rPr lang="en-US" dirty="0" smtClean="0"/>
              <a:t>, 2003; Whittaker et al., 2013)</a:t>
            </a:r>
          </a:p>
          <a:p>
            <a:endParaRPr lang="en-US" dirty="0" smtClean="0"/>
          </a:p>
          <a:p>
            <a:r>
              <a:rPr lang="en-US" dirty="0" smtClean="0"/>
              <a:t>Sediment loading was calculated using a multicomponent</a:t>
            </a:r>
          </a:p>
          <a:p>
            <a:r>
              <a:rPr lang="en-US" dirty="0" smtClean="0"/>
              <a:t>sediment layer with varying sediment densities given</a:t>
            </a:r>
          </a:p>
          <a:p>
            <a:r>
              <a:rPr lang="en-US" dirty="0" smtClean="0"/>
              <a:t>in Table 2 in 100m increments of the sediment.</a:t>
            </a:r>
          </a:p>
          <a:p>
            <a:endParaRPr lang="en-US" dirty="0" smtClean="0"/>
          </a:p>
          <a:p>
            <a:r>
              <a:rPr lang="en-US" dirty="0" smtClean="0"/>
              <a:t>The variable sediment densities were calculated from a linear extrapolation of sediment densities in Crosby et al. (2006)</a:t>
            </a:r>
          </a:p>
          <a:p>
            <a:endParaRPr lang="en-US" dirty="0" smtClean="0"/>
          </a:p>
          <a:p>
            <a:r>
              <a:rPr lang="en-US" dirty="0" smtClean="0"/>
              <a:t>For the isostatic correction, in each 100m</a:t>
            </a:r>
          </a:p>
          <a:p>
            <a:r>
              <a:rPr lang="en-US" dirty="0" smtClean="0"/>
              <a:t>sediment layer we calculate an adjusted thickness given by</a:t>
            </a:r>
          </a:p>
          <a:p>
            <a:r>
              <a:rPr lang="en-US" dirty="0" err="1" smtClean="0"/>
              <a:t>xxxxxxxxxxxxxxxxxxxx</a:t>
            </a:r>
            <a:endParaRPr lang="en-US" dirty="0" smtClean="0"/>
          </a:p>
          <a:p>
            <a:endParaRPr lang="en-US" dirty="0" smtClean="0"/>
          </a:p>
          <a:p>
            <a:r>
              <a:rPr lang="en-US" dirty="0" smtClean="0"/>
              <a:t>where </a:t>
            </a:r>
            <a:r>
              <a:rPr lang="en-US" dirty="0" err="1" smtClean="0"/>
              <a:t>Rhoz</a:t>
            </a:r>
            <a:r>
              <a:rPr lang="en-US" dirty="0" smtClean="0"/>
              <a:t> is the density of the zth layer, </a:t>
            </a:r>
            <a:r>
              <a:rPr lang="en-US" dirty="0" err="1" smtClean="0"/>
              <a:t>Rhom</a:t>
            </a:r>
            <a:r>
              <a:rPr lang="en-US" dirty="0" smtClean="0"/>
              <a:t> D3300 </a:t>
            </a:r>
            <a:r>
              <a:rPr lang="en-US" dirty="0" err="1" smtClean="0"/>
              <a:t>kgm</a:t>
            </a:r>
            <a:r>
              <a:rPr lang="en-US" dirty="0" smtClean="0"/>
              <a:t>􀀀3 and </a:t>
            </a:r>
            <a:r>
              <a:rPr lang="en-US" dirty="0" err="1" smtClean="0"/>
              <a:t>Rhow</a:t>
            </a:r>
            <a:r>
              <a:rPr lang="en-US" dirty="0" smtClean="0"/>
              <a:t> D 1000 </a:t>
            </a:r>
            <a:r>
              <a:rPr lang="en-US" dirty="0" err="1" smtClean="0"/>
              <a:t>kgm</a:t>
            </a:r>
            <a:r>
              <a:rPr lang="en-US" dirty="0" smtClean="0"/>
              <a:t>􀀀3. The sediment model has a total of 16 layers in which the basal layer includes all sediment deeper than 1500 m. For a given location we sum Dz to obtain the isostatically adjusted total sediment thickness, which is then added to the depth to basement to obtain the open ocean bathymetry. This loading correction is similar to procedures used by </a:t>
            </a:r>
            <a:r>
              <a:rPr lang="en-US" dirty="0" err="1" smtClean="0"/>
              <a:t>Crough</a:t>
            </a:r>
            <a:r>
              <a:rPr lang="en-US" dirty="0" smtClean="0"/>
              <a:t> (1983) and Sykes (1996).</a:t>
            </a:r>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4</a:t>
            </a:fld>
            <a:endParaRPr lang="en-US"/>
          </a:p>
        </p:txBody>
      </p:sp>
    </p:spTree>
    <p:extLst>
      <p:ext uri="{BB962C8B-B14F-4D97-AF65-F5344CB8AC3E}">
        <p14:creationId xmlns:p14="http://schemas.microsoft.com/office/powerpoint/2010/main" val="225406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4,328 and 79,400 records have no density data</a:t>
            </a:r>
          </a:p>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22</a:t>
            </a:fld>
            <a:endParaRPr lang="en-US"/>
          </a:p>
        </p:txBody>
      </p:sp>
    </p:spTree>
    <p:extLst>
      <p:ext uri="{BB962C8B-B14F-4D97-AF65-F5344CB8AC3E}">
        <p14:creationId xmlns:p14="http://schemas.microsoft.com/office/powerpoint/2010/main" val="514541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4,328 and 79,400 records have no density data</a:t>
            </a:r>
          </a:p>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23</a:t>
            </a:fld>
            <a:endParaRPr lang="en-US"/>
          </a:p>
        </p:txBody>
      </p:sp>
    </p:spTree>
    <p:extLst>
      <p:ext uri="{BB962C8B-B14F-4D97-AF65-F5344CB8AC3E}">
        <p14:creationId xmlns:p14="http://schemas.microsoft.com/office/powerpoint/2010/main" val="4236615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4,328 and 79,400 records have no density data</a:t>
            </a:r>
          </a:p>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24</a:t>
            </a:fld>
            <a:endParaRPr lang="en-US"/>
          </a:p>
        </p:txBody>
      </p:sp>
    </p:spTree>
    <p:extLst>
      <p:ext uri="{BB962C8B-B14F-4D97-AF65-F5344CB8AC3E}">
        <p14:creationId xmlns:p14="http://schemas.microsoft.com/office/powerpoint/2010/main" val="3358987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4,328 and 79,400 records have no density data</a:t>
            </a:r>
          </a:p>
          <a:p>
            <a:endParaRPr lang="en-US" sz="900" baseline="0" dirty="0"/>
          </a:p>
        </p:txBody>
      </p:sp>
      <p:sp>
        <p:nvSpPr>
          <p:cNvPr id="4" name="Slide Number Placeholder 3"/>
          <p:cNvSpPr>
            <a:spLocks noGrp="1"/>
          </p:cNvSpPr>
          <p:nvPr>
            <p:ph type="sldNum" sz="quarter" idx="10"/>
          </p:nvPr>
        </p:nvSpPr>
        <p:spPr/>
        <p:txBody>
          <a:bodyPr/>
          <a:lstStyle/>
          <a:p>
            <a:fld id="{81E65A32-26BC-4224-9B4E-55694BF5376B}" type="slidenum">
              <a:rPr lang="en-US" smtClean="0"/>
              <a:t>25</a:t>
            </a:fld>
            <a:endParaRPr lang="en-US"/>
          </a:p>
        </p:txBody>
      </p:sp>
    </p:spTree>
    <p:extLst>
      <p:ext uri="{BB962C8B-B14F-4D97-AF65-F5344CB8AC3E}">
        <p14:creationId xmlns:p14="http://schemas.microsoft.com/office/powerpoint/2010/main" val="302447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third-degree polynomial fit between area-corrected global sediment thickness data (</a:t>
            </a:r>
            <a:r>
              <a:rPr lang="en-US" dirty="0" err="1" smtClean="0"/>
              <a:t>Divins</a:t>
            </a:r>
            <a:r>
              <a:rPr lang="en-US" dirty="0" smtClean="0"/>
              <a:t>, 2003; Whittaker et al., 2013)</a:t>
            </a:r>
          </a:p>
          <a:p>
            <a:endParaRPr lang="en-US" dirty="0" smtClean="0"/>
          </a:p>
          <a:p>
            <a:r>
              <a:rPr lang="en-US" dirty="0" smtClean="0"/>
              <a:t>Sediment loading was calculated using a multicomponent sediment layer with varying sediment densities given in Table 2 in 100m increments of the sediment.</a:t>
            </a:r>
          </a:p>
          <a:p>
            <a:endParaRPr lang="en-US" dirty="0" smtClean="0"/>
          </a:p>
          <a:p>
            <a:r>
              <a:rPr lang="en-US" dirty="0" smtClean="0"/>
              <a:t>The variable sediment densities were calculated from a linear extrapolation of sediment densities in Crosby et al. (2006)</a:t>
            </a:r>
          </a:p>
          <a:p>
            <a:endParaRPr lang="en-US" dirty="0" smtClean="0"/>
          </a:p>
          <a:p>
            <a:r>
              <a:rPr lang="en-US" dirty="0" smtClean="0"/>
              <a:t>For the isostatic correction, in each 100m sediment layer we calculate an adjusted thickness given by</a:t>
            </a:r>
          </a:p>
          <a:p>
            <a:r>
              <a:rPr lang="en-US" dirty="0" smtClean="0"/>
              <a:t>where </a:t>
            </a:r>
            <a:r>
              <a:rPr lang="en-US" dirty="0" err="1" smtClean="0"/>
              <a:t>Rhoz</a:t>
            </a:r>
            <a:r>
              <a:rPr lang="en-US" dirty="0" smtClean="0"/>
              <a:t> is the density of the zth layer, </a:t>
            </a:r>
            <a:r>
              <a:rPr lang="en-US" dirty="0" err="1" smtClean="0"/>
              <a:t>Rhom</a:t>
            </a:r>
            <a:r>
              <a:rPr lang="en-US" dirty="0" smtClean="0"/>
              <a:t> D3300 </a:t>
            </a:r>
            <a:r>
              <a:rPr lang="en-US" dirty="0" err="1" smtClean="0"/>
              <a:t>kgm</a:t>
            </a:r>
            <a:r>
              <a:rPr lang="en-US" dirty="0" smtClean="0"/>
              <a:t>􀀀3 and </a:t>
            </a:r>
            <a:r>
              <a:rPr lang="en-US" dirty="0" err="1" smtClean="0"/>
              <a:t>Rhow</a:t>
            </a:r>
            <a:r>
              <a:rPr lang="en-US" dirty="0" smtClean="0"/>
              <a:t> D 1000 </a:t>
            </a:r>
            <a:r>
              <a:rPr lang="en-US" dirty="0" err="1" smtClean="0"/>
              <a:t>kgm</a:t>
            </a:r>
            <a:r>
              <a:rPr lang="en-US" dirty="0" smtClean="0"/>
              <a:t>􀀀3. The sediment model has a total of 16 layers in which the basal layer includes all sediment deeper than 1500 m. For a given location we sum Dz to obtain the isostatically adjusted total sediment thickness, which is then added to the depth to basement to obtain the open ocean bathymetry. </a:t>
            </a:r>
          </a:p>
          <a:p>
            <a:endParaRPr lang="en-US" dirty="0" smtClean="0"/>
          </a:p>
          <a:p>
            <a:r>
              <a:rPr lang="en-US" dirty="0" smtClean="0"/>
              <a:t>This loading correction is similar to procedures used by </a:t>
            </a:r>
            <a:r>
              <a:rPr lang="en-US" dirty="0" err="1" smtClean="0"/>
              <a:t>Crough</a:t>
            </a:r>
            <a:r>
              <a:rPr lang="en-US" dirty="0" smtClean="0"/>
              <a:t> (1983) and Sykes (1996).</a:t>
            </a:r>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5</a:t>
            </a:fld>
            <a:endParaRPr lang="en-US"/>
          </a:p>
        </p:txBody>
      </p:sp>
    </p:spTree>
    <p:extLst>
      <p:ext uri="{BB962C8B-B14F-4D97-AF65-F5344CB8AC3E}">
        <p14:creationId xmlns:p14="http://schemas.microsoft.com/office/powerpoint/2010/main" val="263882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6</a:t>
            </a:fld>
            <a:endParaRPr lang="en-US"/>
          </a:p>
        </p:txBody>
      </p:sp>
    </p:spTree>
    <p:extLst>
      <p:ext uri="{BB962C8B-B14F-4D97-AF65-F5344CB8AC3E}">
        <p14:creationId xmlns:p14="http://schemas.microsoft.com/office/powerpoint/2010/main" val="341694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7</a:t>
            </a:fld>
            <a:endParaRPr lang="en-US"/>
          </a:p>
        </p:txBody>
      </p:sp>
    </p:spTree>
    <p:extLst>
      <p:ext uri="{BB962C8B-B14F-4D97-AF65-F5344CB8AC3E}">
        <p14:creationId xmlns:p14="http://schemas.microsoft.com/office/powerpoint/2010/main" val="169698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8</a:t>
            </a:fld>
            <a:endParaRPr lang="en-US"/>
          </a:p>
        </p:txBody>
      </p:sp>
    </p:spTree>
    <p:extLst>
      <p:ext uri="{BB962C8B-B14F-4D97-AF65-F5344CB8AC3E}">
        <p14:creationId xmlns:p14="http://schemas.microsoft.com/office/powerpoint/2010/main" val="49099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9</a:t>
            </a:fld>
            <a:endParaRPr lang="en-US"/>
          </a:p>
        </p:txBody>
      </p:sp>
    </p:spTree>
    <p:extLst>
      <p:ext uri="{BB962C8B-B14F-4D97-AF65-F5344CB8AC3E}">
        <p14:creationId xmlns:p14="http://schemas.microsoft.com/office/powerpoint/2010/main" val="403304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10</a:t>
            </a:fld>
            <a:endParaRPr lang="en-US"/>
          </a:p>
        </p:txBody>
      </p:sp>
    </p:spTree>
    <p:extLst>
      <p:ext uri="{BB962C8B-B14F-4D97-AF65-F5344CB8AC3E}">
        <p14:creationId xmlns:p14="http://schemas.microsoft.com/office/powerpoint/2010/main" val="209994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65A32-26BC-4224-9B4E-55694BF5376B}" type="slidenum">
              <a:rPr lang="en-US" smtClean="0"/>
              <a:t>11</a:t>
            </a:fld>
            <a:endParaRPr lang="en-US"/>
          </a:p>
        </p:txBody>
      </p:sp>
    </p:spTree>
    <p:extLst>
      <p:ext uri="{BB962C8B-B14F-4D97-AF65-F5344CB8AC3E}">
        <p14:creationId xmlns:p14="http://schemas.microsoft.com/office/powerpoint/2010/main" val="14267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A08120-17D1-9D43-A50E-BDAA2AAC788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160105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08120-17D1-9D43-A50E-BDAA2AAC788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55123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08120-17D1-9D43-A50E-BDAA2AAC788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68154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08120-17D1-9D43-A50E-BDAA2AAC788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274186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08120-17D1-9D43-A50E-BDAA2AAC788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131132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A08120-17D1-9D43-A50E-BDAA2AAC788C}"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328384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08120-17D1-9D43-A50E-BDAA2AAC788C}"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362637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08120-17D1-9D43-A50E-BDAA2AAC788C}"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162410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08120-17D1-9D43-A50E-BDAA2AAC788C}"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290874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08120-17D1-9D43-A50E-BDAA2AAC788C}"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13434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08120-17D1-9D43-A50E-BDAA2AAC788C}"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A811-03E6-2C47-A693-6559E06B37DF}" type="slidenum">
              <a:rPr lang="en-US" smtClean="0"/>
              <a:t>‹#›</a:t>
            </a:fld>
            <a:endParaRPr lang="en-US"/>
          </a:p>
        </p:txBody>
      </p:sp>
    </p:spTree>
    <p:extLst>
      <p:ext uri="{BB962C8B-B14F-4D97-AF65-F5344CB8AC3E}">
        <p14:creationId xmlns:p14="http://schemas.microsoft.com/office/powerpoint/2010/main" val="21712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08120-17D1-9D43-A50E-BDAA2AAC788C}" type="datetimeFigureOut">
              <a:rPr lang="en-US" smtClean="0"/>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AA811-03E6-2C47-A693-6559E06B37DF}" type="slidenum">
              <a:rPr lang="en-US" smtClean="0"/>
              <a:t>‹#›</a:t>
            </a:fld>
            <a:endParaRPr lang="en-US"/>
          </a:p>
        </p:txBody>
      </p:sp>
    </p:spTree>
    <p:extLst>
      <p:ext uri="{BB962C8B-B14F-4D97-AF65-F5344CB8AC3E}">
        <p14:creationId xmlns:p14="http://schemas.microsoft.com/office/powerpoint/2010/main" val="734020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jpg"/><Relationship Id="rId7"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3"/>
            <a:srcRect l="15003"/>
            <a:stretch/>
          </p:blipFill>
          <p:spPr>
            <a:xfrm>
              <a:off x="0" y="-594"/>
              <a:ext cx="7772796" cy="6858594"/>
            </a:xfrm>
            <a:prstGeom prst="rect">
              <a:avLst/>
            </a:prstGeom>
          </p:spPr>
        </p:pic>
      </p:grpSp>
      <p:sp>
        <p:nvSpPr>
          <p:cNvPr id="8" name="TextBox 7"/>
          <p:cNvSpPr txBox="1"/>
          <p:nvPr/>
        </p:nvSpPr>
        <p:spPr>
          <a:xfrm>
            <a:off x="203910" y="255887"/>
            <a:ext cx="8719371" cy="2554545"/>
          </a:xfrm>
          <a:prstGeom prst="rect">
            <a:avLst/>
          </a:prstGeom>
          <a:noFill/>
        </p:spPr>
        <p:txBody>
          <a:bodyPr wrap="square" rtlCol="0">
            <a:spAutoFit/>
          </a:bodyPr>
          <a:lstStyle/>
          <a:p>
            <a:pPr algn="ctr"/>
            <a:r>
              <a:rPr lang="en-US" sz="3200" cap="small" dirty="0" smtClean="0">
                <a:solidFill>
                  <a:schemeClr val="bg1"/>
                </a:solidFill>
                <a:latin typeface="Times New Roman" panose="02020603050405020304" pitchFamily="18" charset="0"/>
                <a:cs typeface="Times New Roman" panose="02020603050405020304" pitchFamily="18" charset="0"/>
              </a:rPr>
              <a:t>Isostatically Corrected Modeled Multilayer Sediment Cover for Global Paleobathymetry Reconstruction with Improved Parameterization using Varying Sediment Densities from Ocean Drilling Program(s)</a:t>
            </a:r>
            <a:endParaRPr lang="en-US" sz="3200" cap="small" dirty="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4846320"/>
            <a:ext cx="1602354" cy="1812440"/>
          </a:xfrm>
          <a:prstGeom prst="rect">
            <a:avLst/>
          </a:prstGeom>
        </p:spPr>
      </p:pic>
      <p:sp>
        <p:nvSpPr>
          <p:cNvPr id="10" name="Subtitle 2"/>
          <p:cNvSpPr txBox="1">
            <a:spLocks/>
          </p:cNvSpPr>
          <p:nvPr/>
        </p:nvSpPr>
        <p:spPr>
          <a:xfrm>
            <a:off x="2133599" y="4846320"/>
            <a:ext cx="6789681" cy="12601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dirty="0" smtClean="0">
                <a:solidFill>
                  <a:schemeClr val="bg1"/>
                </a:solidFill>
                <a:latin typeface="Times New Roman" panose="02020603050405020304" pitchFamily="18" charset="0"/>
                <a:cs typeface="Times New Roman" panose="02020603050405020304" pitchFamily="18" charset="0"/>
              </a:rPr>
              <a:t>Arghya Goswami</a:t>
            </a:r>
          </a:p>
          <a:p>
            <a:pPr marL="0" indent="0">
              <a:spcBef>
                <a:spcPts val="0"/>
              </a:spcBef>
              <a:buNone/>
            </a:pPr>
            <a:r>
              <a:rPr lang="en-US" sz="2800" dirty="0" smtClean="0">
                <a:solidFill>
                  <a:schemeClr val="bg1"/>
                </a:solidFill>
                <a:latin typeface="Times New Roman" panose="02020603050405020304" pitchFamily="18" charset="0"/>
                <a:cs typeface="Times New Roman" panose="02020603050405020304" pitchFamily="18" charset="0"/>
              </a:rPr>
              <a:t>Department of Natural Sciences</a:t>
            </a:r>
          </a:p>
          <a:p>
            <a:pPr marL="0" indent="0">
              <a:spcBef>
                <a:spcPts val="0"/>
              </a:spcBef>
              <a:buNone/>
            </a:pPr>
            <a:r>
              <a:rPr lang="en-US" sz="2800" dirty="0" smtClean="0">
                <a:solidFill>
                  <a:schemeClr val="bg1"/>
                </a:solidFill>
                <a:latin typeface="Times New Roman" panose="02020603050405020304" pitchFamily="18" charset="0"/>
                <a:cs typeface="Times New Roman" panose="02020603050405020304" pitchFamily="18" charset="0"/>
              </a:rPr>
              <a:t>Northwest Missouri State University</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19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43021"/>
            <a:ext cx="7745033" cy="692497"/>
          </a:xfrm>
          <a:prstGeom prst="rect">
            <a:avLst/>
          </a:prstGeom>
          <a:noFill/>
        </p:spPr>
        <p:txBody>
          <a:bodyPr wrap="square" lIns="0" rIns="0" rtlCol="0">
            <a:spAutoFit/>
          </a:bodyPr>
          <a:lstStyle/>
          <a:p>
            <a:r>
              <a:rPr lang="en-US" sz="3900" dirty="0" smtClean="0">
                <a:solidFill>
                  <a:srgbClr val="FFFFFF"/>
                </a:solidFill>
                <a:latin typeface="Times New Roman" panose="02020603050405020304" pitchFamily="18" charset="0"/>
                <a:cs typeface="Times New Roman" panose="02020603050405020304" pitchFamily="18" charset="0"/>
              </a:rPr>
              <a:t>Similar Studies for Sediment Densities</a:t>
            </a:r>
            <a:endParaRPr lang="en-US" sz="39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352323646"/>
              </p:ext>
            </p:extLst>
          </p:nvPr>
        </p:nvGraphicFramePr>
        <p:xfrm>
          <a:off x="1828799" y="1035523"/>
          <a:ext cx="5952043" cy="5655214"/>
        </p:xfrm>
        <a:graphic>
          <a:graphicData uri="http://schemas.openxmlformats.org/drawingml/2006/table">
            <a:tbl>
              <a:tblPr/>
              <a:tblGrid>
                <a:gridCol w="2117905">
                  <a:extLst>
                    <a:ext uri="{9D8B030D-6E8A-4147-A177-3AD203B41FA5}">
                      <a16:colId xmlns:a16="http://schemas.microsoft.com/office/drawing/2014/main" val="2195358372"/>
                    </a:ext>
                  </a:extLst>
                </a:gridCol>
                <a:gridCol w="1278046">
                  <a:extLst>
                    <a:ext uri="{9D8B030D-6E8A-4147-A177-3AD203B41FA5}">
                      <a16:colId xmlns:a16="http://schemas.microsoft.com/office/drawing/2014/main" val="2817301205"/>
                    </a:ext>
                  </a:extLst>
                </a:gridCol>
                <a:gridCol w="1278046">
                  <a:extLst>
                    <a:ext uri="{9D8B030D-6E8A-4147-A177-3AD203B41FA5}">
                      <a16:colId xmlns:a16="http://schemas.microsoft.com/office/drawing/2014/main" val="3792527670"/>
                    </a:ext>
                  </a:extLst>
                </a:gridCol>
                <a:gridCol w="1278046">
                  <a:extLst>
                    <a:ext uri="{9D8B030D-6E8A-4147-A177-3AD203B41FA5}">
                      <a16:colId xmlns:a16="http://schemas.microsoft.com/office/drawing/2014/main" val="948427710"/>
                    </a:ext>
                  </a:extLst>
                </a:gridCol>
              </a:tblGrid>
              <a:tr h="921667">
                <a:tc>
                  <a:txBody>
                    <a:bodyPr/>
                    <a:lstStyle/>
                    <a:p>
                      <a:pPr algn="ctr" fontAlgn="ctr"/>
                      <a:r>
                        <a:rPr lang="en-US" sz="1400" b="0" i="0" u="none" strike="noStrike" dirty="0">
                          <a:solidFill>
                            <a:srgbClr val="FFFFFF"/>
                          </a:solidFill>
                          <a:effectLst/>
                          <a:latin typeface="Times New Roman" panose="02020603050405020304" pitchFamily="18" charset="0"/>
                          <a:cs typeface="Times New Roman" panose="02020603050405020304" pitchFamily="18" charset="0"/>
                        </a:rPr>
                        <a:t> </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Times New Roman" panose="02020603050405020304" pitchFamily="18" charset="0"/>
                          <a:cs typeface="Times New Roman" panose="02020603050405020304" pitchFamily="18" charset="0"/>
                        </a:rPr>
                        <a:t>This Study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
                          <a:srgbClr val="FFFFFF"/>
                        </a:buClr>
                        <a:buSzPts val="1400"/>
                        <a:buFont typeface="Times New Roman" panose="02020603050405020304" pitchFamily="18" charset="0"/>
                        <a:buNone/>
                        <a:tabLst/>
                        <a:defRPr/>
                      </a:pPr>
                      <a:r>
                        <a:rPr lang="en-US" sz="1400" b="1" i="0" u="none" strike="noStrike" dirty="0" err="1" smtClean="0">
                          <a:solidFill>
                            <a:srgbClr val="FFFFFF"/>
                          </a:solidFill>
                          <a:effectLst/>
                          <a:latin typeface="Times New Roman" panose="02020603050405020304" pitchFamily="18" charset="0"/>
                          <a:cs typeface="Times New Roman" panose="02020603050405020304" pitchFamily="18" charset="0"/>
                        </a:rPr>
                        <a:t>Tenzer</a:t>
                      </a:r>
                      <a:r>
                        <a:rPr lang="en-US" sz="1400" b="1" i="0" u="none" strike="noStrike" dirty="0" smtClean="0">
                          <a:solidFill>
                            <a:srgbClr val="FFFFFF"/>
                          </a:solidFill>
                          <a:effectLst/>
                          <a:latin typeface="Times New Roman" panose="02020603050405020304" pitchFamily="18" charset="0"/>
                          <a:cs typeface="Times New Roman" panose="02020603050405020304" pitchFamily="18" charset="0"/>
                        </a:rPr>
                        <a:t> &amp; </a:t>
                      </a:r>
                      <a:r>
                        <a:rPr lang="en-US" sz="1400" b="1" i="0" u="none" strike="noStrike" dirty="0" err="1" smtClean="0">
                          <a:solidFill>
                            <a:srgbClr val="FFFFFF"/>
                          </a:solidFill>
                          <a:effectLst/>
                          <a:latin typeface="Times New Roman" panose="02020603050405020304" pitchFamily="18" charset="0"/>
                          <a:cs typeface="Times New Roman" panose="02020603050405020304" pitchFamily="18" charset="0"/>
                        </a:rPr>
                        <a:t>Gladkikh</a:t>
                      </a:r>
                      <a:r>
                        <a:rPr lang="en-US" sz="1400" b="1" i="0" u="none" strike="noStrike" dirty="0" smtClean="0">
                          <a:solidFill>
                            <a:srgbClr val="FFFFFF"/>
                          </a:solidFill>
                          <a:effectLst/>
                          <a:latin typeface="Times New Roman" panose="02020603050405020304" pitchFamily="18" charset="0"/>
                          <a:cs typeface="Times New Roman" panose="02020603050405020304" pitchFamily="18" charset="0"/>
                        </a:rPr>
                        <a:t>, 2014</a:t>
                      </a:r>
                      <a:endParaRPr lang="en-US"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1" i="0" u="none" strike="noStrike" dirty="0" err="1" smtClean="0">
                          <a:solidFill>
                            <a:srgbClr val="FFFFFF"/>
                          </a:solidFill>
                          <a:effectLst/>
                          <a:latin typeface="Times New Roman" panose="02020603050405020304" pitchFamily="18" charset="0"/>
                          <a:cs typeface="Times New Roman" panose="02020603050405020304" pitchFamily="18" charset="0"/>
                        </a:rPr>
                        <a:t>Skyes</a:t>
                      </a:r>
                      <a:r>
                        <a:rPr lang="en-US" sz="1400" b="1" i="0" u="none" strike="noStrike" dirty="0" smtClean="0">
                          <a:solidFill>
                            <a:srgbClr val="FFFFFF"/>
                          </a:solidFill>
                          <a:effectLst/>
                          <a:latin typeface="Times New Roman" panose="02020603050405020304" pitchFamily="18" charset="0"/>
                          <a:cs typeface="Times New Roman" panose="02020603050405020304" pitchFamily="18" charset="0"/>
                        </a:rPr>
                        <a:t>, </a:t>
                      </a:r>
                      <a:r>
                        <a:rPr lang="en-US" sz="1400" b="1" i="0" u="none" strike="noStrike" dirty="0">
                          <a:solidFill>
                            <a:srgbClr val="FFFFFF"/>
                          </a:solidFill>
                          <a:effectLst/>
                          <a:latin typeface="Times New Roman" panose="02020603050405020304" pitchFamily="18" charset="0"/>
                          <a:cs typeface="Times New Roman" panose="02020603050405020304" pitchFamily="18" charset="0"/>
                        </a:rPr>
                        <a:t>1996</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3500701833"/>
                  </a:ext>
                </a:extLst>
              </a:tr>
              <a:tr h="321714">
                <a:tc>
                  <a:txBody>
                    <a:bodyPr/>
                    <a:lstStyle/>
                    <a:p>
                      <a:pPr algn="ctr" fontAlgn="ctr"/>
                      <a:r>
                        <a:rPr lang="en-US" sz="1600" b="0" i="0" u="none" strike="noStrike" dirty="0">
                          <a:solidFill>
                            <a:srgbClr val="FFFFFF"/>
                          </a:solidFill>
                          <a:effectLst/>
                          <a:latin typeface="Times New Roman" panose="02020603050405020304" pitchFamily="18" charset="0"/>
                          <a:cs typeface="Times New Roman" panose="02020603050405020304" pitchFamily="18" charset="0"/>
                        </a:rPr>
                        <a:t>DSDP</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Times New Roman" panose="02020603050405020304" pitchFamily="18" charset="0"/>
                          <a:cs typeface="Times New Roman" panose="02020603050405020304" pitchFamily="18" charset="0"/>
                        </a:rPr>
                        <a:t>1 Site</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865875673"/>
                  </a:ext>
                </a:extLst>
              </a:tr>
              <a:tr h="321714">
                <a:tc>
                  <a:txBody>
                    <a:bodyPr/>
                    <a:lstStyle/>
                    <a:p>
                      <a:pPr algn="ctr" fontAlgn="ctr"/>
                      <a:r>
                        <a:rPr lang="en-US" sz="1600" b="0" i="0" u="none" strike="noStrike" dirty="0">
                          <a:solidFill>
                            <a:srgbClr val="FFFFFF"/>
                          </a:solidFill>
                          <a:effectLst/>
                          <a:latin typeface="Times New Roman" panose="02020603050405020304" pitchFamily="18" charset="0"/>
                          <a:cs typeface="Times New Roman" panose="02020603050405020304" pitchFamily="18" charset="0"/>
                        </a:rPr>
                        <a:t>ODP</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Times New Roman" panose="02020603050405020304" pitchFamily="18" charset="0"/>
                          <a:cs typeface="Times New Roman" panose="02020603050405020304" pitchFamily="18" charset="0"/>
                        </a:rPr>
                        <a:t>9 Sites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984329363"/>
                  </a:ext>
                </a:extLst>
              </a:tr>
              <a:tr h="321714">
                <a:tc>
                  <a:txBody>
                    <a:bodyPr/>
                    <a:lstStyle/>
                    <a:p>
                      <a:pPr algn="ctr" fontAlgn="ctr"/>
                      <a:r>
                        <a:rPr lang="en-US" sz="1600" b="0" i="0" u="none" strike="noStrike" dirty="0">
                          <a:solidFill>
                            <a:srgbClr val="FFFFFF"/>
                          </a:solidFill>
                          <a:effectLst/>
                          <a:latin typeface="Times New Roman" panose="02020603050405020304" pitchFamily="18" charset="0"/>
                          <a:cs typeface="Times New Roman" panose="02020603050405020304" pitchFamily="18" charset="0"/>
                        </a:rPr>
                        <a:t>IODP</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EC5EE2"/>
                          </a:solidFill>
                          <a:effectLst/>
                          <a:latin typeface="Times New Roman" panose="02020603050405020304" pitchFamily="18" charset="0"/>
                          <a:cs typeface="Times New Roman" panose="02020603050405020304" pitchFamily="18" charset="0"/>
                        </a:rPr>
                        <a:t>Intended</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No</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3673367082"/>
                  </a:ext>
                </a:extLst>
              </a:tr>
              <a:tr h="321714">
                <a:tc>
                  <a:txBody>
                    <a:bodyPr/>
                    <a:lstStyle/>
                    <a:p>
                      <a:pPr algn="ctr" fontAlgn="ctr"/>
                      <a:r>
                        <a:rPr lang="en-US" sz="1600" b="0" i="0" u="none" strike="noStrike" dirty="0">
                          <a:solidFill>
                            <a:srgbClr val="FFFFFF"/>
                          </a:solidFill>
                          <a:effectLst/>
                          <a:latin typeface="Times New Roman" panose="02020603050405020304" pitchFamily="18" charset="0"/>
                          <a:cs typeface="Times New Roman" panose="02020603050405020304" pitchFamily="18" charset="0"/>
                        </a:rPr>
                        <a:t>Water Depth</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1805507366"/>
                  </a:ext>
                </a:extLst>
              </a:tr>
              <a:tr h="321714">
                <a:tc>
                  <a:txBody>
                    <a:bodyPr/>
                    <a:lstStyle/>
                    <a:p>
                      <a:pPr algn="ctr" fontAlgn="ctr"/>
                      <a:r>
                        <a:rPr lang="en-US" sz="1600" b="0" i="0" u="none" strike="noStrike" dirty="0">
                          <a:solidFill>
                            <a:srgbClr val="FFFFFF"/>
                          </a:solidFill>
                          <a:effectLst/>
                          <a:latin typeface="Times New Roman" panose="02020603050405020304" pitchFamily="18" charset="0"/>
                          <a:cs typeface="Times New Roman" panose="02020603050405020304" pitchFamily="18" charset="0"/>
                        </a:rPr>
                        <a:t>Drilling Depth</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470450790"/>
                  </a:ext>
                </a:extLst>
              </a:tr>
              <a:tr h="321714">
                <a:tc>
                  <a:txBody>
                    <a:bodyPr/>
                    <a:lstStyle/>
                    <a:p>
                      <a:pPr algn="ctr" fontAlgn="ctr"/>
                      <a:r>
                        <a:rPr lang="en-US" sz="1600" b="0" i="0" u="none" strike="noStrike">
                          <a:solidFill>
                            <a:srgbClr val="FFFFFF"/>
                          </a:solidFill>
                          <a:effectLst/>
                          <a:latin typeface="Times New Roman" panose="02020603050405020304" pitchFamily="18" charset="0"/>
                          <a:cs typeface="Times New Roman" panose="02020603050405020304" pitchFamily="18" charset="0"/>
                        </a:rPr>
                        <a:t>Sediment Thickness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3762430579"/>
                  </a:ext>
                </a:extLst>
              </a:tr>
              <a:tr h="321714">
                <a:tc>
                  <a:txBody>
                    <a:bodyPr/>
                    <a:lstStyle/>
                    <a:p>
                      <a:pPr algn="ctr" fontAlgn="ctr"/>
                      <a:r>
                        <a:rPr lang="en-US" sz="1600" b="0" i="0" u="none" strike="noStrike">
                          <a:solidFill>
                            <a:srgbClr val="FFFFFF"/>
                          </a:solidFill>
                          <a:effectLst/>
                          <a:latin typeface="Times New Roman" panose="02020603050405020304" pitchFamily="18" charset="0"/>
                          <a:cs typeface="Times New Roman" panose="02020603050405020304" pitchFamily="18" charset="0"/>
                        </a:rPr>
                        <a:t>Seawater Density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EC5EE2"/>
                          </a:solidFill>
                          <a:effectLst/>
                          <a:latin typeface="Times New Roman" panose="02020603050405020304" pitchFamily="18" charset="0"/>
                          <a:cs typeface="Times New Roman" panose="02020603050405020304" pitchFamily="18" charset="0"/>
                        </a:rPr>
                        <a:t>Intended</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754785194"/>
                  </a:ext>
                </a:extLst>
              </a:tr>
              <a:tr h="321714">
                <a:tc>
                  <a:txBody>
                    <a:bodyPr/>
                    <a:lstStyle/>
                    <a:p>
                      <a:pPr algn="ctr" fontAlgn="ctr"/>
                      <a:r>
                        <a:rPr lang="en-US" sz="1600" b="0" i="0" u="none" strike="noStrike" dirty="0">
                          <a:solidFill>
                            <a:srgbClr val="FFFFFF"/>
                          </a:solidFill>
                          <a:effectLst/>
                          <a:latin typeface="Times New Roman" panose="02020603050405020304" pitchFamily="18" charset="0"/>
                          <a:cs typeface="Times New Roman" panose="02020603050405020304" pitchFamily="18" charset="0"/>
                        </a:rPr>
                        <a:t>Age of Ocean Crust</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368092122"/>
                  </a:ext>
                </a:extLst>
              </a:tr>
              <a:tr h="321714">
                <a:tc>
                  <a:txBody>
                    <a:bodyPr/>
                    <a:lstStyle/>
                    <a:p>
                      <a:pPr algn="ctr" fontAlgn="ctr"/>
                      <a:r>
                        <a:rPr lang="en-US" sz="1600" b="0" i="0" u="none" strike="noStrike">
                          <a:solidFill>
                            <a:srgbClr val="FFFFFF"/>
                          </a:solidFill>
                          <a:effectLst/>
                          <a:latin typeface="Times New Roman" panose="02020603050405020304" pitchFamily="18" charset="0"/>
                          <a:cs typeface="Times New Roman" panose="02020603050405020304" pitchFamily="18" charset="0"/>
                        </a:rPr>
                        <a:t>Continentality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No</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a:t>
                      </a: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3654630169"/>
                  </a:ext>
                </a:extLst>
              </a:tr>
              <a:tr h="321714">
                <a:tc>
                  <a:txBody>
                    <a:bodyPr/>
                    <a:lstStyle/>
                    <a:p>
                      <a:pPr algn="ctr" fontAlgn="ctr"/>
                      <a:r>
                        <a:rPr lang="en-US" sz="1600" b="0" i="0" u="none" strike="noStrike">
                          <a:solidFill>
                            <a:srgbClr val="FFFFFF"/>
                          </a:solidFill>
                          <a:effectLst/>
                          <a:latin typeface="Times New Roman" panose="02020603050405020304" pitchFamily="18" charset="0"/>
                          <a:cs typeface="Times New Roman" panose="02020603050405020304" pitchFamily="18" charset="0"/>
                        </a:rPr>
                        <a:t>CCD Depth</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smtClean="0">
                          <a:solidFill>
                            <a:srgbClr val="EE60DD"/>
                          </a:solidFill>
                          <a:effectLst/>
                          <a:latin typeface="Times New Roman" panose="02020603050405020304" pitchFamily="18" charset="0"/>
                          <a:cs typeface="Times New Roman" panose="02020603050405020304" pitchFamily="18" charset="0"/>
                        </a:rPr>
                        <a:t>Intended</a:t>
                      </a:r>
                      <a:endParaRPr lang="en-US" sz="1600" b="0" i="0" u="none" strike="noStrike" dirty="0">
                        <a:solidFill>
                          <a:srgbClr val="EE60DD"/>
                        </a:solidFill>
                        <a:effectLst/>
                        <a:latin typeface="Times New Roman" panose="02020603050405020304" pitchFamily="18" charset="0"/>
                        <a:cs typeface="Times New Roman" panose="02020603050405020304" pitchFamily="18" charset="0"/>
                      </a:endParaRP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55078789"/>
                  </a:ext>
                </a:extLst>
              </a:tr>
              <a:tr h="321714">
                <a:tc>
                  <a:txBody>
                    <a:bodyPr/>
                    <a:lstStyle/>
                    <a:p>
                      <a:pPr algn="ctr" fontAlgn="ctr"/>
                      <a:r>
                        <a:rPr lang="en-US" sz="1600" b="0" i="0" u="none" strike="noStrike">
                          <a:solidFill>
                            <a:srgbClr val="FFFFFF"/>
                          </a:solidFill>
                          <a:effectLst/>
                          <a:latin typeface="Times New Roman" panose="02020603050405020304" pitchFamily="18" charset="0"/>
                          <a:cs typeface="Times New Roman" panose="02020603050405020304" pitchFamily="18" charset="0"/>
                        </a:rPr>
                        <a:t>Lateral Variability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EC5EE2"/>
                          </a:solidFill>
                          <a:effectLst/>
                          <a:latin typeface="Times New Roman" panose="02020603050405020304" pitchFamily="18" charset="0"/>
                          <a:cs typeface="Times New Roman" panose="02020603050405020304" pitchFamily="18" charset="0"/>
                        </a:rPr>
                        <a:t>Intended</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cs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801512991"/>
                  </a:ext>
                </a:extLst>
              </a:tr>
              <a:tr h="321714">
                <a:tc>
                  <a:txBody>
                    <a:bodyPr/>
                    <a:lstStyle/>
                    <a:p>
                      <a:pPr algn="ctr" fontAlgn="ctr"/>
                      <a:r>
                        <a:rPr lang="en-US" sz="1600" b="0" i="0" u="none" strike="noStrike" dirty="0">
                          <a:solidFill>
                            <a:srgbClr val="FFFFFF"/>
                          </a:solidFill>
                          <a:effectLst/>
                          <a:latin typeface="Times New Roman" panose="02020603050405020304" pitchFamily="18" charset="0"/>
                          <a:cs typeface="Times New Roman" panose="02020603050405020304" pitchFamily="18" charset="0"/>
                        </a:rPr>
                        <a:t>Depth Variability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Times New Roman" panose="02020603050405020304" pitchFamily="18" charset="0"/>
                          <a:cs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163250538"/>
                  </a:ext>
                </a:extLst>
              </a:tr>
              <a:tr h="405191">
                <a:tc gridSpan="4">
                  <a:txBody>
                    <a:bodyPr/>
                    <a:lstStyle/>
                    <a:p>
                      <a:pPr algn="l" fontAlgn="b"/>
                      <a:r>
                        <a:rPr lang="en-US" sz="1600" b="0" i="0" u="none" strike="noStrike" dirty="0">
                          <a:solidFill>
                            <a:srgbClr val="FFFFFF"/>
                          </a:solidFill>
                          <a:effectLst/>
                          <a:latin typeface="Times New Roman" panose="02020603050405020304" pitchFamily="18" charset="0"/>
                          <a:cs typeface="Times New Roman" panose="02020603050405020304" pitchFamily="18" charset="0"/>
                        </a:rPr>
                        <a:t>* Used densities derived from seismic interval velocities</a:t>
                      </a:r>
                    </a:p>
                  </a:txBody>
                  <a:tcPr marL="0" marR="0" marT="0" marB="0" anchor="ctr" anchorCtr="1">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9679839"/>
                  </a:ext>
                </a:extLst>
              </a:tr>
              <a:tr h="467788">
                <a:tc gridSpan="4">
                  <a:txBody>
                    <a:bodyPr/>
                    <a:lstStyle/>
                    <a:p>
                      <a:pPr algn="ctr" fontAlgn="b"/>
                      <a:r>
                        <a:rPr lang="en-US" sz="1600" b="0" i="0" u="none" strike="noStrike" dirty="0">
                          <a:solidFill>
                            <a:srgbClr val="FFFFFF"/>
                          </a:solidFill>
                          <a:effectLst/>
                          <a:latin typeface="Times New Roman" panose="02020603050405020304" pitchFamily="18" charset="0"/>
                          <a:cs typeface="Times New Roman" panose="02020603050405020304" pitchFamily="18" charset="0"/>
                        </a:rPr>
                        <a:t>**Used calcareous, pelagic clay and </a:t>
                      </a:r>
                      <a:r>
                        <a:rPr lang="en-US" sz="1600" b="0" i="0" u="none" strike="noStrike" dirty="0" smtClean="0">
                          <a:solidFill>
                            <a:srgbClr val="FFFFFF"/>
                          </a:solidFill>
                          <a:effectLst/>
                          <a:latin typeface="Times New Roman" panose="02020603050405020304" pitchFamily="18" charset="0"/>
                          <a:cs typeface="Times New Roman" panose="02020603050405020304" pitchFamily="18" charset="0"/>
                        </a:rPr>
                        <a:t>terrigenous</a:t>
                      </a:r>
                      <a:endParaRPr lang="en-US" sz="1600" b="0"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nchorCtr="1">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1116657"/>
                  </a:ext>
                </a:extLst>
              </a:tr>
            </a:tbl>
          </a:graphicData>
        </a:graphic>
      </p:graphicFrame>
      <p:sp>
        <p:nvSpPr>
          <p:cNvPr id="6" name="Action Button: Return 5">
            <a:hlinkClick r:id="" action="ppaction://hlinkshowjump?jump=lastslideviewed" highlightClick="1"/>
          </p:cNvPr>
          <p:cNvSpPr/>
          <p:nvPr/>
        </p:nvSpPr>
        <p:spPr>
          <a:xfrm>
            <a:off x="8318810" y="5898995"/>
            <a:ext cx="479502" cy="669073"/>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361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6424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New Sediment Density Data</a:t>
            </a: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6860" y="1208161"/>
            <a:ext cx="8572098" cy="510909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smtClean="0">
                <a:solidFill>
                  <a:srgbClr val="FFFFFF"/>
                </a:solidFill>
                <a:latin typeface="Times New Roman" panose="02020603050405020304" pitchFamily="18" charset="0"/>
                <a:cs typeface="Times New Roman" panose="02020603050405020304" pitchFamily="18" charset="0"/>
              </a:rPr>
              <a:t>Deep Sea Drilling Project (DSDP)</a:t>
            </a:r>
          </a:p>
          <a:p>
            <a:pPr marL="914400" lvl="1" indent="-457200">
              <a:spcBef>
                <a:spcPts val="600"/>
              </a:spcBef>
              <a:spcAft>
                <a:spcPts val="600"/>
              </a:spcAft>
              <a:buFont typeface="Wingdings" panose="05000000000000000000" pitchFamily="2" charset="2"/>
              <a:buChar char="ü"/>
            </a:pPr>
            <a:r>
              <a:rPr lang="en-US" sz="3200" dirty="0" smtClean="0">
                <a:solidFill>
                  <a:srgbClr val="FFFFFF"/>
                </a:solidFill>
                <a:latin typeface="Times New Roman" panose="02020603050405020304" pitchFamily="18" charset="0"/>
                <a:cs typeface="Times New Roman" panose="02020603050405020304" pitchFamily="18" charset="0"/>
              </a:rPr>
              <a:t>Leg 1-94</a:t>
            </a:r>
          </a:p>
          <a:p>
            <a:pPr marL="914400" lvl="1" indent="-457200">
              <a:spcBef>
                <a:spcPts val="600"/>
              </a:spcBef>
              <a:spcAft>
                <a:spcPts val="600"/>
              </a:spcAft>
              <a:buFont typeface="Wingdings" panose="05000000000000000000" pitchFamily="2" charset="2"/>
              <a:buChar char="ü"/>
            </a:pPr>
            <a:r>
              <a:rPr lang="en-US" sz="3200" dirty="0" smtClean="0">
                <a:solidFill>
                  <a:srgbClr val="FFFFFF"/>
                </a:solidFill>
                <a:latin typeface="Times New Roman" panose="02020603050405020304" pitchFamily="18" charset="0"/>
                <a:cs typeface="Times New Roman" panose="02020603050405020304" pitchFamily="18" charset="0"/>
              </a:rPr>
              <a:t>Sites 1-624</a:t>
            </a:r>
          </a:p>
          <a:p>
            <a:pPr marL="457200" indent="-457200">
              <a:spcBef>
                <a:spcPts val="600"/>
              </a:spcBef>
              <a:spcAft>
                <a:spcPts val="600"/>
              </a:spcAft>
              <a:buFont typeface="Wingdings" panose="05000000000000000000" pitchFamily="2" charset="2"/>
              <a:buChar char="v"/>
            </a:pPr>
            <a:r>
              <a:rPr lang="en-US" sz="3200" dirty="0" smtClean="0">
                <a:solidFill>
                  <a:srgbClr val="FFFFFF"/>
                </a:solidFill>
                <a:latin typeface="Times New Roman" panose="02020603050405020304" pitchFamily="18" charset="0"/>
                <a:cs typeface="Times New Roman" panose="02020603050405020304" pitchFamily="18" charset="0"/>
              </a:rPr>
              <a:t>Ocean Drilling Project (ODP)</a:t>
            </a:r>
          </a:p>
          <a:p>
            <a:pPr marL="914400" lvl="1" indent="-457200">
              <a:spcBef>
                <a:spcPts val="600"/>
              </a:spcBef>
              <a:spcAft>
                <a:spcPts val="600"/>
              </a:spcAft>
              <a:buFont typeface="Wingdings" panose="05000000000000000000" pitchFamily="2" charset="2"/>
              <a:buChar char="ü"/>
            </a:pPr>
            <a:r>
              <a:rPr lang="en-US" sz="3200" dirty="0">
                <a:solidFill>
                  <a:srgbClr val="FFFFFF"/>
                </a:solidFill>
                <a:latin typeface="Times New Roman" panose="02020603050405020304" pitchFamily="18" charset="0"/>
                <a:cs typeface="Times New Roman" panose="02020603050405020304" pitchFamily="18" charset="0"/>
              </a:rPr>
              <a:t>Leg </a:t>
            </a:r>
            <a:r>
              <a:rPr lang="en-US" sz="3200" dirty="0" smtClean="0">
                <a:solidFill>
                  <a:srgbClr val="FFFFFF"/>
                </a:solidFill>
                <a:latin typeface="Times New Roman" panose="02020603050405020304" pitchFamily="18" charset="0"/>
                <a:cs typeface="Times New Roman" panose="02020603050405020304" pitchFamily="18" charset="0"/>
              </a:rPr>
              <a:t>100-210</a:t>
            </a:r>
          </a:p>
          <a:p>
            <a:pPr marL="914400" lvl="1" indent="-457200">
              <a:spcBef>
                <a:spcPts val="600"/>
              </a:spcBef>
              <a:spcAft>
                <a:spcPts val="600"/>
              </a:spcAft>
              <a:buFont typeface="Wingdings" panose="05000000000000000000" pitchFamily="2" charset="2"/>
              <a:buChar char="ü"/>
            </a:pPr>
            <a:r>
              <a:rPr lang="en-US" sz="3200" dirty="0">
                <a:solidFill>
                  <a:srgbClr val="FFFFFF"/>
                </a:solidFill>
                <a:latin typeface="Times New Roman" panose="02020603050405020304" pitchFamily="18" charset="0"/>
                <a:cs typeface="Times New Roman" panose="02020603050405020304" pitchFamily="18" charset="0"/>
              </a:rPr>
              <a:t>Sites </a:t>
            </a:r>
            <a:r>
              <a:rPr lang="en-US" sz="3200" dirty="0" smtClean="0">
                <a:solidFill>
                  <a:srgbClr val="FFFFFF"/>
                </a:solidFill>
                <a:latin typeface="Times New Roman" panose="02020603050405020304" pitchFamily="18" charset="0"/>
                <a:cs typeface="Times New Roman" panose="02020603050405020304" pitchFamily="18" charset="0"/>
              </a:rPr>
              <a:t>625-1277</a:t>
            </a:r>
          </a:p>
          <a:p>
            <a:pPr marL="457200" indent="-457200">
              <a:spcBef>
                <a:spcPts val="600"/>
              </a:spcBef>
              <a:spcAft>
                <a:spcPts val="600"/>
              </a:spcAft>
              <a:buFont typeface="Wingdings" panose="05000000000000000000" pitchFamily="2" charset="2"/>
              <a:buChar char="v"/>
            </a:pPr>
            <a:r>
              <a:rPr lang="en-US" sz="3200" dirty="0">
                <a:solidFill>
                  <a:srgbClr val="FFFFFF"/>
                </a:solidFill>
                <a:latin typeface="Times New Roman" panose="02020603050405020304" pitchFamily="18" charset="0"/>
                <a:cs typeface="Times New Roman" panose="02020603050405020304" pitchFamily="18" charset="0"/>
              </a:rPr>
              <a:t>The Integrated Ocean Drilling Program </a:t>
            </a:r>
            <a:r>
              <a:rPr lang="en-US" sz="3200" dirty="0" smtClean="0">
                <a:solidFill>
                  <a:srgbClr val="FFFFFF"/>
                </a:solidFill>
                <a:latin typeface="Times New Roman" panose="02020603050405020304" pitchFamily="18" charset="0"/>
                <a:cs typeface="Times New Roman" panose="02020603050405020304" pitchFamily="18" charset="0"/>
              </a:rPr>
              <a:t> (IODP)</a:t>
            </a:r>
          </a:p>
          <a:p>
            <a:pPr marL="914400" lvl="1" indent="-457200">
              <a:spcBef>
                <a:spcPts val="600"/>
              </a:spcBef>
              <a:spcAft>
                <a:spcPts val="600"/>
              </a:spcAft>
              <a:buFont typeface="Wingdings" panose="05000000000000000000" pitchFamily="2" charset="2"/>
              <a:buChar char="ü"/>
            </a:pPr>
            <a:r>
              <a:rPr lang="en-US" sz="3200" dirty="0" smtClean="0">
                <a:solidFill>
                  <a:srgbClr val="FFFFFF"/>
                </a:solidFill>
                <a:latin typeface="Times New Roman" panose="02020603050405020304" pitchFamily="18" charset="0"/>
                <a:cs typeface="Times New Roman" panose="02020603050405020304" pitchFamily="18" charset="0"/>
              </a:rPr>
              <a:t>Legs 301-349 (continuing)</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grpSp>
        <p:nvGrpSpPr>
          <p:cNvPr id="10" name="Group 9"/>
          <p:cNvGrpSpPr/>
          <p:nvPr/>
        </p:nvGrpSpPr>
        <p:grpSpPr>
          <a:xfrm>
            <a:off x="266860" y="1081668"/>
            <a:ext cx="8572098" cy="3958683"/>
            <a:chOff x="266860" y="1081668"/>
            <a:chExt cx="8572098" cy="3958683"/>
          </a:xfrm>
        </p:grpSpPr>
        <p:sp>
          <p:nvSpPr>
            <p:cNvPr id="8" name="Rounded Rectangle 7"/>
            <p:cNvSpPr/>
            <p:nvPr/>
          </p:nvSpPr>
          <p:spPr>
            <a:xfrm>
              <a:off x="266860" y="1081668"/>
              <a:ext cx="8572098" cy="3958683"/>
            </a:xfrm>
            <a:prstGeom prst="roundRect">
              <a:avLst/>
            </a:prstGeom>
            <a:noFill/>
            <a:ln w="50800">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866443" y="1930744"/>
              <a:ext cx="1828799" cy="1938992"/>
            </a:xfrm>
            <a:prstGeom prst="rect">
              <a:avLst/>
            </a:prstGeom>
            <a:noFill/>
          </p:spPr>
          <p:txBody>
            <a:bodyPr wrap="square" rtlCol="0">
              <a:spAutoFit/>
            </a:bodyPr>
            <a:lstStyle/>
            <a:p>
              <a:pPr algn="ctr"/>
              <a:r>
                <a:rPr lang="en-US" sz="4000" dirty="0" smtClean="0">
                  <a:solidFill>
                    <a:srgbClr val="FFFF66"/>
                  </a:solidFill>
                  <a:latin typeface="Times New Roman" panose="02020603050405020304" pitchFamily="18" charset="0"/>
                  <a:cs typeface="Times New Roman" panose="02020603050405020304" pitchFamily="18" charset="0"/>
                </a:rPr>
                <a:t>Density Data Used</a:t>
              </a:r>
              <a:endParaRPr lang="en-US" sz="4000" dirty="0">
                <a:solidFill>
                  <a:srgbClr val="FFFF66"/>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4696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nodeType="afterEffect">
                                  <p:stCondLst>
                                    <p:cond delay="200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nodeType="afterEffect">
                                  <p:stCondLst>
                                    <p:cond delay="200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par>
                          <p:cTn id="25" fill="hold">
                            <p:stCondLst>
                              <p:cond delay="14000"/>
                            </p:stCondLst>
                            <p:childTnLst>
                              <p:par>
                                <p:cTn id="26" presetID="1" presetClass="entr" presetSubtype="0" fill="hold" nodeType="afterEffect">
                                  <p:stCondLst>
                                    <p:cond delay="2000"/>
                                  </p:stCondLst>
                                  <p:childTnLst>
                                    <p:set>
                                      <p:cBhvr>
                                        <p:cTn id="27" dur="1" fill="hold">
                                          <p:stCondLst>
                                            <p:cond delay="0"/>
                                          </p:stCondLst>
                                        </p:cTn>
                                        <p:tgtEl>
                                          <p:spTgt spid="6">
                                            <p:txEl>
                                              <p:pRg st="7" end="7"/>
                                            </p:txEl>
                                          </p:spTgt>
                                        </p:tgtEl>
                                        <p:attrNameLst>
                                          <p:attrName>style.visibility</p:attrName>
                                        </p:attrNameLst>
                                      </p:cBhvr>
                                      <p:to>
                                        <p:strVal val="visible"/>
                                      </p:to>
                                    </p:set>
                                  </p:childTnLst>
                                </p:cTn>
                              </p:par>
                            </p:childTnLst>
                          </p:cTn>
                        </p:par>
                        <p:par>
                          <p:cTn id="28" fill="hold">
                            <p:stCondLst>
                              <p:cond delay="16000"/>
                            </p:stCondLst>
                            <p:childTnLst>
                              <p:par>
                                <p:cTn id="29" presetID="1" presetClass="entr" presetSubtype="0" fill="hold" nodeType="afterEffect">
                                  <p:stCondLst>
                                    <p:cond delay="200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059498" y="425036"/>
            <a:ext cx="7972990" cy="584775"/>
          </a:xfrm>
          <a:prstGeom prst="rect">
            <a:avLst/>
          </a:prstGeom>
          <a:noFill/>
        </p:spPr>
        <p:txBody>
          <a:bodyPr wrap="square" lIns="274320" rtlCol="0">
            <a:spAutoFit/>
          </a:bodyPr>
          <a:lstStyle/>
          <a:p>
            <a:r>
              <a:rPr lang="en-US" sz="3200" dirty="0" smtClean="0">
                <a:solidFill>
                  <a:srgbClr val="FFFFFF"/>
                </a:solidFill>
                <a:latin typeface="Times New Roman" panose="02020603050405020304" pitchFamily="18" charset="0"/>
                <a:cs typeface="Times New Roman" panose="02020603050405020304" pitchFamily="18" charset="0"/>
              </a:rPr>
              <a:t>Global Distribution of DSDP &amp; ODP Sites</a:t>
            </a:r>
            <a:endParaRPr lang="en-US" sz="44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6024" t="20162" r="5646" b="20325"/>
          <a:stretch/>
        </p:blipFill>
        <p:spPr>
          <a:xfrm>
            <a:off x="-49331" y="1679110"/>
            <a:ext cx="9193332" cy="4786289"/>
          </a:xfrm>
          <a:prstGeom prst="rect">
            <a:avLst/>
          </a:prstGeom>
        </p:spPr>
      </p:pic>
    </p:spTree>
    <p:extLst>
      <p:ext uri="{BB962C8B-B14F-4D97-AF65-F5344CB8AC3E}">
        <p14:creationId xmlns:p14="http://schemas.microsoft.com/office/powerpoint/2010/main" val="2492730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242668"/>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Histograms for All Density Data</a:t>
            </a:r>
            <a:endParaRPr lang="en-US" sz="40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281" t="2631" r="7344"/>
          <a:stretch/>
        </p:blipFill>
        <p:spPr>
          <a:xfrm>
            <a:off x="1102001" y="1164252"/>
            <a:ext cx="6993657" cy="5480050"/>
          </a:xfrm>
          <a:prstGeom prst="rect">
            <a:avLst/>
          </a:prstGeom>
        </p:spPr>
      </p:pic>
      <p:grpSp>
        <p:nvGrpSpPr>
          <p:cNvPr id="14" name="Group 13"/>
          <p:cNvGrpSpPr/>
          <p:nvPr/>
        </p:nvGrpSpPr>
        <p:grpSpPr>
          <a:xfrm>
            <a:off x="5984425" y="1164252"/>
            <a:ext cx="3063254" cy="2404138"/>
            <a:chOff x="5984425" y="1164252"/>
            <a:chExt cx="3063254" cy="2404138"/>
          </a:xfrm>
        </p:grpSpPr>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3521" t="2475" r="7105"/>
            <a:stretch/>
          </p:blipFill>
          <p:spPr>
            <a:xfrm>
              <a:off x="5984425" y="1164252"/>
              <a:ext cx="3063254" cy="2404138"/>
            </a:xfrm>
            <a:prstGeom prst="rect">
              <a:avLst/>
            </a:prstGeom>
            <a:effectLst>
              <a:glow rad="127000">
                <a:srgbClr val="FFFF66"/>
              </a:glow>
            </a:effectLst>
          </p:spPr>
        </p:pic>
        <p:sp>
          <p:nvSpPr>
            <p:cNvPr id="12" name="TextBox 11"/>
            <p:cNvSpPr txBox="1"/>
            <p:nvPr/>
          </p:nvSpPr>
          <p:spPr>
            <a:xfrm>
              <a:off x="6418724" y="1297661"/>
              <a:ext cx="904415" cy="523220"/>
            </a:xfrm>
            <a:prstGeom prst="rect">
              <a:avLst/>
            </a:prstGeom>
            <a:noFill/>
          </p:spPr>
          <p:txBody>
            <a:bodyPr wrap="non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ODP</a:t>
              </a:r>
              <a:endParaRPr lang="en-US" sz="2800" dirty="0">
                <a:solidFill>
                  <a:srgbClr val="C00000"/>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2054182" y="1286510"/>
            <a:ext cx="2426362" cy="1873003"/>
            <a:chOff x="2054182" y="1286510"/>
            <a:chExt cx="2426362" cy="1873003"/>
          </a:xfrm>
        </p:grpSpPr>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2728" t="2888" r="6790"/>
            <a:stretch/>
          </p:blipFill>
          <p:spPr>
            <a:xfrm>
              <a:off x="2054182" y="1286510"/>
              <a:ext cx="2426362" cy="1873003"/>
            </a:xfrm>
            <a:prstGeom prst="rect">
              <a:avLst/>
            </a:prstGeom>
            <a:effectLst>
              <a:glow rad="127000">
                <a:srgbClr val="FFFF00"/>
              </a:glow>
              <a:softEdge rad="0"/>
            </a:effectLst>
          </p:spPr>
        </p:pic>
        <p:sp>
          <p:nvSpPr>
            <p:cNvPr id="13" name="TextBox 12"/>
            <p:cNvSpPr txBox="1"/>
            <p:nvPr/>
          </p:nvSpPr>
          <p:spPr>
            <a:xfrm>
              <a:off x="2362948" y="1297661"/>
              <a:ext cx="1104790" cy="523220"/>
            </a:xfrm>
            <a:prstGeom prst="rect">
              <a:avLst/>
            </a:prstGeom>
            <a:noFill/>
          </p:spPr>
          <p:txBody>
            <a:bodyPr wrap="non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DSDP</a:t>
              </a:r>
              <a:endParaRPr lang="en-US" sz="2800" dirty="0">
                <a:solidFill>
                  <a:srgbClr val="C00000"/>
                </a:solidFill>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5793138" y="3850579"/>
            <a:ext cx="2170274" cy="954107"/>
          </a:xfrm>
          <a:prstGeom prst="rect">
            <a:avLst/>
          </a:prstGeom>
          <a:noFill/>
        </p:spPr>
        <p:txBody>
          <a:bodyPr wrap="non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DSDP – ODP</a:t>
            </a:r>
          </a:p>
          <a:p>
            <a:r>
              <a:rPr lang="en-US" sz="2800" dirty="0" smtClean="0">
                <a:solidFill>
                  <a:srgbClr val="C00000"/>
                </a:solidFill>
                <a:latin typeface="Times New Roman" panose="02020603050405020304" pitchFamily="18" charset="0"/>
                <a:cs typeface="Times New Roman" panose="02020603050405020304" pitchFamily="18" charset="0"/>
              </a:rPr>
              <a:t>Combined</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02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44338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Variable</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smtClean="0">
                <a:solidFill>
                  <a:srgbClr val="FFFFFF"/>
                </a:solidFill>
                <a:latin typeface="Times New Roman" panose="02020603050405020304" pitchFamily="18" charset="0"/>
                <a:cs typeface="Times New Roman" panose="02020603050405020304" pitchFamily="18" charset="0"/>
              </a:rPr>
              <a:t>Continentality</a:t>
            </a: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3407" y="1486936"/>
            <a:ext cx="8334704" cy="584775"/>
          </a:xfrm>
          <a:prstGeom prst="rect">
            <a:avLst/>
          </a:prstGeom>
          <a:noFill/>
        </p:spPr>
        <p:txBody>
          <a:bodyPr wrap="square" rtlCol="0">
            <a:spAutoFit/>
          </a:bodyPr>
          <a:lstStyle/>
          <a:p>
            <a:pPr marL="914400" lvl="1" indent="-457200">
              <a:spcBef>
                <a:spcPts val="600"/>
              </a:spcBef>
              <a:spcAft>
                <a:spcPts val="600"/>
              </a:spcAft>
              <a:buFont typeface="Wingdings" panose="05000000000000000000" pitchFamily="2" charset="2"/>
              <a:buChar char="v"/>
            </a:pPr>
            <a:endParaRPr lang="en-US" sz="3200" dirty="0" smtClean="0">
              <a:solidFill>
                <a:srgbClr val="FFFFFF"/>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6149" t="20813" r="5898" b="20325"/>
          <a:stretch/>
        </p:blipFill>
        <p:spPr>
          <a:xfrm>
            <a:off x="-28798" y="1326314"/>
            <a:ext cx="9255255" cy="4786289"/>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5145" t="8618" r="74626" b="52195"/>
          <a:stretch/>
        </p:blipFill>
        <p:spPr>
          <a:xfrm>
            <a:off x="1106406" y="4568327"/>
            <a:ext cx="1556206" cy="2329477"/>
          </a:xfrm>
          <a:prstGeom prst="rect">
            <a:avLst/>
          </a:prstGeom>
        </p:spPr>
      </p:pic>
    </p:spTree>
    <p:extLst>
      <p:ext uri="{BB962C8B-B14F-4D97-AF65-F5344CB8AC3E}">
        <p14:creationId xmlns:p14="http://schemas.microsoft.com/office/powerpoint/2010/main" val="2606426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443386"/>
            <a:ext cx="7565285" cy="769441"/>
          </a:xfrm>
          <a:prstGeom prst="rect">
            <a:avLst/>
          </a:prstGeom>
          <a:noFill/>
        </p:spPr>
        <p:txBody>
          <a:bodyPr wrap="square" lIns="274320" rtlCol="0">
            <a:spAutoFit/>
          </a:bodyPr>
          <a:lstStyle/>
          <a:p>
            <a:r>
              <a:rPr lang="en-US" sz="4400" dirty="0" smtClean="0">
                <a:solidFill>
                  <a:srgbClr val="FFFFFF"/>
                </a:solidFill>
                <a:latin typeface="Times New Roman" panose="02020603050405020304" pitchFamily="18" charset="0"/>
                <a:cs typeface="Times New Roman" panose="02020603050405020304" pitchFamily="18" charset="0"/>
              </a:rPr>
              <a:t>Age of the Ocean Crust (Ma)</a:t>
            </a: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 y="6259176"/>
            <a:ext cx="9197659" cy="584775"/>
          </a:xfrm>
          <a:prstGeom prst="rect">
            <a:avLst/>
          </a:prstGeom>
          <a:noFill/>
        </p:spPr>
        <p:txBody>
          <a:bodyPr wrap="square" rtlCol="0">
            <a:spAutoFit/>
          </a:bodyPr>
          <a:lstStyle/>
          <a:p>
            <a:pPr marL="0" lvl="1" algn="ctr">
              <a:spcBef>
                <a:spcPts val="600"/>
              </a:spcBef>
              <a:spcAft>
                <a:spcPts val="600"/>
              </a:spcAft>
            </a:pPr>
            <a:r>
              <a:rPr lang="en-US" sz="3200" dirty="0" smtClean="0">
                <a:solidFill>
                  <a:srgbClr val="FFFFFF"/>
                </a:solidFill>
                <a:latin typeface="Times New Roman" panose="02020603050405020304" pitchFamily="18" charset="0"/>
                <a:cs typeface="Times New Roman" panose="02020603050405020304" pitchFamily="18" charset="0"/>
              </a:rPr>
              <a:t>Ocean crust age after Müller et al. 1997 &amp; 2008</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grpSp>
        <p:nvGrpSpPr>
          <p:cNvPr id="13" name="Group 12"/>
          <p:cNvGrpSpPr/>
          <p:nvPr/>
        </p:nvGrpSpPr>
        <p:grpSpPr>
          <a:xfrm>
            <a:off x="0" y="1377950"/>
            <a:ext cx="9143999" cy="4716103"/>
            <a:chOff x="0" y="1377950"/>
            <a:chExt cx="9143999" cy="4716103"/>
          </a:xfrm>
        </p:grpSpPr>
        <p:grpSp>
          <p:nvGrpSpPr>
            <p:cNvPr id="12" name="Group 11"/>
            <p:cNvGrpSpPr/>
            <p:nvPr/>
          </p:nvGrpSpPr>
          <p:grpSpPr>
            <a:xfrm>
              <a:off x="0" y="1377950"/>
              <a:ext cx="9143999" cy="4716103"/>
              <a:chOff x="26830" y="1377950"/>
              <a:chExt cx="9143999" cy="4716103"/>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6400" t="20650" r="5899" b="20813"/>
              <a:stretch/>
            </p:blipFill>
            <p:spPr>
              <a:xfrm>
                <a:off x="26830" y="1377950"/>
                <a:ext cx="9143999" cy="4716103"/>
              </a:xfrm>
              <a:prstGeom prst="rect">
                <a:avLst/>
              </a:prstGeom>
            </p:spPr>
          </p:pic>
          <p:sp>
            <p:nvSpPr>
              <p:cNvPr id="11" name="Rectangle 10"/>
              <p:cNvSpPr/>
              <p:nvPr/>
            </p:nvSpPr>
            <p:spPr>
              <a:xfrm>
                <a:off x="5508702" y="2910468"/>
                <a:ext cx="211874" cy="1561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0220" y="4472281"/>
              <a:ext cx="1345249" cy="1621772"/>
            </a:xfrm>
            <a:prstGeom prst="rect">
              <a:avLst/>
            </a:prstGeom>
          </p:spPr>
        </p:pic>
      </p:grpSp>
    </p:spTree>
    <p:extLst>
      <p:ext uri="{BB962C8B-B14F-4D97-AF65-F5344CB8AC3E}">
        <p14:creationId xmlns:p14="http://schemas.microsoft.com/office/powerpoint/2010/main" val="2503405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44338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Sediment Thickness (meters)</a:t>
            </a: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31327" y="6239770"/>
            <a:ext cx="6612673" cy="584775"/>
          </a:xfrm>
          <a:prstGeom prst="rect">
            <a:avLst/>
          </a:prstGeom>
          <a:noFill/>
        </p:spPr>
        <p:txBody>
          <a:bodyPr wrap="square" rtlCol="0">
            <a:spAutoFit/>
          </a:bodyPr>
          <a:lstStyle/>
          <a:p>
            <a:pPr lvl="1">
              <a:spcBef>
                <a:spcPts val="600"/>
              </a:spcBef>
              <a:spcAft>
                <a:spcPts val="600"/>
              </a:spcAft>
            </a:pPr>
            <a:r>
              <a:rPr lang="en-US" sz="3200" dirty="0" err="1" smtClean="0">
                <a:solidFill>
                  <a:srgbClr val="FFFFFF"/>
                </a:solidFill>
              </a:rPr>
              <a:t>Divins</a:t>
            </a:r>
            <a:r>
              <a:rPr lang="en-US" sz="3200" dirty="0" smtClean="0">
                <a:solidFill>
                  <a:srgbClr val="FFFFFF"/>
                </a:solidFill>
              </a:rPr>
              <a:t>, 2003 &amp; </a:t>
            </a:r>
            <a:r>
              <a:rPr lang="en-US" sz="3200" dirty="0" err="1" smtClean="0">
                <a:solidFill>
                  <a:srgbClr val="FFFFFF"/>
                </a:solidFill>
              </a:rPr>
              <a:t>Whittracker</a:t>
            </a:r>
            <a:r>
              <a:rPr lang="en-US" sz="3200" dirty="0" smtClean="0">
                <a:solidFill>
                  <a:srgbClr val="FFFFFF"/>
                </a:solidFill>
              </a:rPr>
              <a:t>, 2014</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6275" t="20976" r="6023" b="21301"/>
          <a:stretch/>
        </p:blipFill>
        <p:spPr>
          <a:xfrm>
            <a:off x="0" y="1505457"/>
            <a:ext cx="9144000" cy="4650603"/>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4139" t="5528" r="78019" b="60976"/>
          <a:stretch/>
        </p:blipFill>
        <p:spPr>
          <a:xfrm>
            <a:off x="1005840" y="4542371"/>
            <a:ext cx="1371599" cy="1989786"/>
          </a:xfrm>
          <a:prstGeom prst="rect">
            <a:avLst/>
          </a:prstGeom>
        </p:spPr>
      </p:pic>
    </p:spTree>
    <p:extLst>
      <p:ext uri="{BB962C8B-B14F-4D97-AF65-F5344CB8AC3E}">
        <p14:creationId xmlns:p14="http://schemas.microsoft.com/office/powerpoint/2010/main" val="712836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44338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Basic Statistics of Sediment Data</a:t>
            </a:r>
            <a:endParaRPr lang="en-US" sz="48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3407" y="1486936"/>
            <a:ext cx="8334704" cy="584775"/>
          </a:xfrm>
          <a:prstGeom prst="rect">
            <a:avLst/>
          </a:prstGeom>
          <a:noFill/>
        </p:spPr>
        <p:txBody>
          <a:bodyPr wrap="square" rtlCol="0">
            <a:spAutoFit/>
          </a:bodyPr>
          <a:lstStyle/>
          <a:p>
            <a:pPr marL="914400" lvl="1" indent="-457200">
              <a:spcBef>
                <a:spcPts val="600"/>
              </a:spcBef>
              <a:spcAft>
                <a:spcPts val="600"/>
              </a:spcAft>
              <a:buFont typeface="Wingdings" panose="05000000000000000000" pitchFamily="2" charset="2"/>
              <a:buChar char="v"/>
            </a:pPr>
            <a:r>
              <a:rPr lang="en-US" sz="3200" dirty="0" smtClean="0">
                <a:solidFill>
                  <a:srgbClr val="FFFFFF"/>
                </a:solidFill>
              </a:rPr>
              <a:t>Xx</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graphicFrame>
        <p:nvGraphicFramePr>
          <p:cNvPr id="12" name="Table 11"/>
          <p:cNvGraphicFramePr>
            <a:graphicFrameLocks noGrp="1" noChangeAspect="1"/>
          </p:cNvGraphicFramePr>
          <p:nvPr>
            <p:extLst>
              <p:ext uri="{D42A27DB-BD31-4B8C-83A1-F6EECF244321}">
                <p14:modId xmlns:p14="http://schemas.microsoft.com/office/powerpoint/2010/main" val="1515106"/>
              </p:ext>
            </p:extLst>
          </p:nvPr>
        </p:nvGraphicFramePr>
        <p:xfrm>
          <a:off x="345689" y="1486935"/>
          <a:ext cx="8459818" cy="5017369"/>
        </p:xfrm>
        <a:graphic>
          <a:graphicData uri="http://schemas.openxmlformats.org/drawingml/2006/table">
            <a:tbl>
              <a:tblPr/>
              <a:tblGrid>
                <a:gridCol w="1199756">
                  <a:extLst>
                    <a:ext uri="{9D8B030D-6E8A-4147-A177-3AD203B41FA5}">
                      <a16:colId xmlns:a16="http://schemas.microsoft.com/office/drawing/2014/main" val="102559910"/>
                    </a:ext>
                  </a:extLst>
                </a:gridCol>
                <a:gridCol w="1041638">
                  <a:extLst>
                    <a:ext uri="{9D8B030D-6E8A-4147-A177-3AD203B41FA5}">
                      <a16:colId xmlns:a16="http://schemas.microsoft.com/office/drawing/2014/main" val="2155560693"/>
                    </a:ext>
                  </a:extLst>
                </a:gridCol>
                <a:gridCol w="1003610">
                  <a:extLst>
                    <a:ext uri="{9D8B030D-6E8A-4147-A177-3AD203B41FA5}">
                      <a16:colId xmlns:a16="http://schemas.microsoft.com/office/drawing/2014/main" val="279904306"/>
                    </a:ext>
                  </a:extLst>
                </a:gridCol>
                <a:gridCol w="814039">
                  <a:extLst>
                    <a:ext uri="{9D8B030D-6E8A-4147-A177-3AD203B41FA5}">
                      <a16:colId xmlns:a16="http://schemas.microsoft.com/office/drawing/2014/main" val="4250368931"/>
                    </a:ext>
                  </a:extLst>
                </a:gridCol>
                <a:gridCol w="847492">
                  <a:extLst>
                    <a:ext uri="{9D8B030D-6E8A-4147-A177-3AD203B41FA5}">
                      <a16:colId xmlns:a16="http://schemas.microsoft.com/office/drawing/2014/main" val="3748900183"/>
                    </a:ext>
                  </a:extLst>
                </a:gridCol>
                <a:gridCol w="538511">
                  <a:extLst>
                    <a:ext uri="{9D8B030D-6E8A-4147-A177-3AD203B41FA5}">
                      <a16:colId xmlns:a16="http://schemas.microsoft.com/office/drawing/2014/main" val="585314060"/>
                    </a:ext>
                  </a:extLst>
                </a:gridCol>
                <a:gridCol w="753693">
                  <a:extLst>
                    <a:ext uri="{9D8B030D-6E8A-4147-A177-3AD203B41FA5}">
                      <a16:colId xmlns:a16="http://schemas.microsoft.com/office/drawing/2014/main" val="2920776943"/>
                    </a:ext>
                  </a:extLst>
                </a:gridCol>
                <a:gridCol w="636957">
                  <a:extLst>
                    <a:ext uri="{9D8B030D-6E8A-4147-A177-3AD203B41FA5}">
                      <a16:colId xmlns:a16="http://schemas.microsoft.com/office/drawing/2014/main" val="794891125"/>
                    </a:ext>
                  </a:extLst>
                </a:gridCol>
                <a:gridCol w="870429">
                  <a:extLst>
                    <a:ext uri="{9D8B030D-6E8A-4147-A177-3AD203B41FA5}">
                      <a16:colId xmlns:a16="http://schemas.microsoft.com/office/drawing/2014/main" val="1567924232"/>
                    </a:ext>
                  </a:extLst>
                </a:gridCol>
                <a:gridCol w="753693">
                  <a:extLst>
                    <a:ext uri="{9D8B030D-6E8A-4147-A177-3AD203B41FA5}">
                      <a16:colId xmlns:a16="http://schemas.microsoft.com/office/drawing/2014/main" val="1919287383"/>
                    </a:ext>
                  </a:extLst>
                </a:gridCol>
              </a:tblGrid>
              <a:tr h="1337452">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Name</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Count</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Count </a:t>
                      </a: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without Missing Values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Maximum</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Minimum</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Mean</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Median</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Mode</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Std. </a:t>
                      </a:r>
                      <a:r>
                        <a:rPr lang="en-US" sz="1400" b="1" i="0" u="none" strike="noStrike" dirty="0">
                          <a:solidFill>
                            <a:srgbClr val="000000"/>
                          </a:solidFill>
                          <a:effectLst/>
                          <a:latin typeface="Times New Roman" panose="02020603050405020304" pitchFamily="18" charset="0"/>
                          <a:cs typeface="Times New Roman" panose="02020603050405020304" pitchFamily="18" charset="0"/>
                        </a:rPr>
                        <a:t>Deviation</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Variance</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189931553"/>
                  </a:ext>
                </a:extLst>
              </a:tr>
              <a:tr h="1005013">
                <a:tc>
                  <a:txBody>
                    <a:bodyPr/>
                    <a:lstStyle/>
                    <a:p>
                      <a:pPr algn="ctr"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DSDP Density Data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25,942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21,614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4.42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0.95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1.77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1.69</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1.66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0.39</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0.16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92341707"/>
                  </a:ext>
                </a:extLst>
              </a:tr>
              <a:tr h="1005013">
                <a:tc>
                  <a:txBody>
                    <a:bodyPr/>
                    <a:lstStyle/>
                    <a:p>
                      <a:pPr algn="ctr"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ODP Density Data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9,434,616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9,355,216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29.97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-21.12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1.62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1.63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1.66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0.47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0.22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1690195"/>
                  </a:ext>
                </a:extLst>
              </a:tr>
              <a:tr h="1669891">
                <a:tc>
                  <a:txBody>
                    <a:bodyPr/>
                    <a:lstStyle/>
                    <a:p>
                      <a:pPr algn="ctr"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DSDP, ODP Combined Density Data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9,460,558</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9,376,830</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29.97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-21.12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1.62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1.63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1.66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a:solidFill>
                            <a:srgbClr val="000000"/>
                          </a:solidFill>
                          <a:effectLst/>
                          <a:latin typeface="Times New Roman" panose="02020603050405020304" pitchFamily="18" charset="0"/>
                          <a:cs typeface="Times New Roman" panose="02020603050405020304" pitchFamily="18" charset="0"/>
                        </a:rPr>
                        <a:t>0.47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0.22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130881050"/>
                  </a:ext>
                </a:extLst>
              </a:tr>
            </a:tbl>
          </a:graphicData>
        </a:graphic>
      </p:graphicFrame>
      <p:sp>
        <p:nvSpPr>
          <p:cNvPr id="13" name="Rounded Rectangle 12"/>
          <p:cNvSpPr/>
          <p:nvPr/>
        </p:nvSpPr>
        <p:spPr>
          <a:xfrm>
            <a:off x="5174165" y="1533103"/>
            <a:ext cx="3675946" cy="4971201"/>
          </a:xfrm>
          <a:prstGeom prst="roundRect">
            <a:avLst/>
          </a:prstGeom>
          <a:solidFill>
            <a:srgbClr val="FFFF00">
              <a:alpha val="20000"/>
            </a:srgbClr>
          </a:solidFill>
          <a:ln w="76200">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30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3187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Density Data Processing…..</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108884511"/>
              </p:ext>
            </p:extLst>
          </p:nvPr>
        </p:nvGraphicFramePr>
        <p:xfrm>
          <a:off x="1629044" y="1364567"/>
          <a:ext cx="5939572" cy="5284485"/>
        </p:xfrm>
        <a:graphic>
          <a:graphicData uri="http://schemas.openxmlformats.org/drawingml/2006/table">
            <a:tbl>
              <a:tblPr/>
              <a:tblGrid>
                <a:gridCol w="2113468">
                  <a:extLst>
                    <a:ext uri="{9D8B030D-6E8A-4147-A177-3AD203B41FA5}">
                      <a16:colId xmlns:a16="http://schemas.microsoft.com/office/drawing/2014/main" val="1994791533"/>
                    </a:ext>
                  </a:extLst>
                </a:gridCol>
                <a:gridCol w="1275368">
                  <a:extLst>
                    <a:ext uri="{9D8B030D-6E8A-4147-A177-3AD203B41FA5}">
                      <a16:colId xmlns:a16="http://schemas.microsoft.com/office/drawing/2014/main" val="796133769"/>
                    </a:ext>
                  </a:extLst>
                </a:gridCol>
                <a:gridCol w="1275368">
                  <a:extLst>
                    <a:ext uri="{9D8B030D-6E8A-4147-A177-3AD203B41FA5}">
                      <a16:colId xmlns:a16="http://schemas.microsoft.com/office/drawing/2014/main" val="2643019440"/>
                    </a:ext>
                  </a:extLst>
                </a:gridCol>
                <a:gridCol w="1275368">
                  <a:extLst>
                    <a:ext uri="{9D8B030D-6E8A-4147-A177-3AD203B41FA5}">
                      <a16:colId xmlns:a16="http://schemas.microsoft.com/office/drawing/2014/main" val="3152461705"/>
                    </a:ext>
                  </a:extLst>
                </a:gridCol>
              </a:tblGrid>
              <a:tr h="883804">
                <a:tc>
                  <a:txBody>
                    <a:bodyPr/>
                    <a:lstStyle/>
                    <a:p>
                      <a:pPr algn="ctr" fontAlgn="ctr"/>
                      <a:r>
                        <a:rPr lang="en-US" sz="1400" b="0" i="0" u="none" strike="noStrike">
                          <a:solidFill>
                            <a:srgbClr val="FFFFFF"/>
                          </a:solidFill>
                          <a:effectLst/>
                          <a:latin typeface="Times New Roman" panose="02020603050405020304" pitchFamily="18" charset="0"/>
                        </a:rPr>
                        <a:t> </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Times New Roman" panose="02020603050405020304" pitchFamily="18" charset="0"/>
                        </a:rPr>
                        <a:t>This Study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1" i="0" u="none" strike="noStrike" dirty="0" err="1">
                          <a:solidFill>
                            <a:srgbClr val="FFFFFF"/>
                          </a:solidFill>
                          <a:effectLst/>
                          <a:latin typeface="Times New Roman" panose="02020603050405020304" pitchFamily="18" charset="0"/>
                        </a:rPr>
                        <a:t>Tenzer</a:t>
                      </a:r>
                      <a:r>
                        <a:rPr lang="en-US" sz="1400" b="1" i="0" u="none" strike="noStrike" dirty="0">
                          <a:solidFill>
                            <a:srgbClr val="FFFFFF"/>
                          </a:solidFill>
                          <a:effectLst/>
                          <a:latin typeface="Times New Roman" panose="02020603050405020304" pitchFamily="18" charset="0"/>
                        </a:rPr>
                        <a:t> &amp; </a:t>
                      </a:r>
                      <a:r>
                        <a:rPr lang="en-US" sz="1400" b="1" i="0" u="none" strike="noStrike" dirty="0" err="1" smtClean="0">
                          <a:solidFill>
                            <a:srgbClr val="FFFFFF"/>
                          </a:solidFill>
                          <a:effectLst/>
                          <a:latin typeface="Times New Roman" panose="02020603050405020304" pitchFamily="18" charset="0"/>
                        </a:rPr>
                        <a:t>Gladkikh</a:t>
                      </a:r>
                      <a:r>
                        <a:rPr lang="en-US" sz="1400" b="1" i="0" u="none" strike="noStrike" dirty="0" smtClean="0">
                          <a:solidFill>
                            <a:srgbClr val="FFFFFF"/>
                          </a:solidFill>
                          <a:effectLst/>
                          <a:latin typeface="Times New Roman" panose="02020603050405020304" pitchFamily="18" charset="0"/>
                        </a:rPr>
                        <a:t>, </a:t>
                      </a:r>
                      <a:r>
                        <a:rPr lang="en-US" sz="1400" b="1" i="0" u="none" strike="noStrike" dirty="0">
                          <a:solidFill>
                            <a:srgbClr val="FFFFFF"/>
                          </a:solidFill>
                          <a:effectLst/>
                          <a:latin typeface="Times New Roman" panose="02020603050405020304" pitchFamily="18" charset="0"/>
                        </a:rPr>
                        <a:t>2014</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1" i="0" u="none" strike="noStrike" dirty="0" err="1" smtClean="0">
                          <a:solidFill>
                            <a:srgbClr val="FFFFFF"/>
                          </a:solidFill>
                          <a:effectLst/>
                          <a:latin typeface="Times New Roman" panose="02020603050405020304" pitchFamily="18" charset="0"/>
                        </a:rPr>
                        <a:t>Skyes</a:t>
                      </a:r>
                      <a:r>
                        <a:rPr lang="en-US" sz="1400" b="1" i="0" u="none" strike="noStrike" dirty="0" smtClean="0">
                          <a:solidFill>
                            <a:srgbClr val="FFFFFF"/>
                          </a:solidFill>
                          <a:effectLst/>
                          <a:latin typeface="Times New Roman" panose="02020603050405020304" pitchFamily="18" charset="0"/>
                        </a:rPr>
                        <a:t>, </a:t>
                      </a:r>
                      <a:r>
                        <a:rPr lang="en-US" sz="1400" b="1" i="0" u="none" strike="noStrike" dirty="0">
                          <a:solidFill>
                            <a:srgbClr val="FFFFFF"/>
                          </a:solidFill>
                          <a:effectLst/>
                          <a:latin typeface="Times New Roman" panose="02020603050405020304" pitchFamily="18" charset="0"/>
                        </a:rPr>
                        <a:t>1996</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1052764752"/>
                  </a:ext>
                </a:extLst>
              </a:tr>
              <a:tr h="308498">
                <a:tc>
                  <a:txBody>
                    <a:bodyPr/>
                    <a:lstStyle/>
                    <a:p>
                      <a:pPr algn="r" fontAlgn="ctr"/>
                      <a:r>
                        <a:rPr lang="en-US" sz="1400" b="0" i="0" u="none" strike="noStrike">
                          <a:solidFill>
                            <a:srgbClr val="FFFFFF"/>
                          </a:solidFill>
                          <a:effectLst/>
                          <a:latin typeface="Times New Roman" panose="02020603050405020304" pitchFamily="18" charset="0"/>
                        </a:rPr>
                        <a:t>DSDP</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00B0F0"/>
                          </a:solidFill>
                          <a:effectLst/>
                          <a:latin typeface="Times New Roman" panose="02020603050405020304" pitchFamily="18" charset="0"/>
                        </a:rPr>
                        <a:t>1 Site</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884842825"/>
                  </a:ext>
                </a:extLst>
              </a:tr>
              <a:tr h="308498">
                <a:tc>
                  <a:txBody>
                    <a:bodyPr/>
                    <a:lstStyle/>
                    <a:p>
                      <a:pPr algn="r" fontAlgn="ctr"/>
                      <a:r>
                        <a:rPr lang="en-US" sz="1400" b="0" i="0" u="none" strike="noStrike">
                          <a:solidFill>
                            <a:srgbClr val="FFFFFF"/>
                          </a:solidFill>
                          <a:effectLst/>
                          <a:latin typeface="Times New Roman" panose="02020603050405020304" pitchFamily="18" charset="0"/>
                        </a:rPr>
                        <a:t>ODP</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00B0F0"/>
                          </a:solidFill>
                          <a:effectLst/>
                          <a:latin typeface="Times New Roman" panose="02020603050405020304" pitchFamily="18" charset="0"/>
                        </a:rPr>
                        <a:t>9 Sites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778648043"/>
                  </a:ext>
                </a:extLst>
              </a:tr>
              <a:tr h="308498">
                <a:tc>
                  <a:txBody>
                    <a:bodyPr/>
                    <a:lstStyle/>
                    <a:p>
                      <a:pPr algn="r" fontAlgn="ctr"/>
                      <a:r>
                        <a:rPr lang="en-US" sz="1400" b="0" i="0" u="none" strike="noStrike">
                          <a:solidFill>
                            <a:srgbClr val="FFFFFF"/>
                          </a:solidFill>
                          <a:effectLst/>
                          <a:latin typeface="Times New Roman" panose="02020603050405020304" pitchFamily="18" charset="0"/>
                        </a:rPr>
                        <a:t>IODP</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EC5EE2"/>
                          </a:solidFill>
                          <a:effectLst/>
                          <a:latin typeface="Times New Roman" panose="02020603050405020304" pitchFamily="18" charset="0"/>
                        </a:rPr>
                        <a:t>Intended</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1322033038"/>
                  </a:ext>
                </a:extLst>
              </a:tr>
              <a:tr h="308498">
                <a:tc>
                  <a:txBody>
                    <a:bodyPr/>
                    <a:lstStyle/>
                    <a:p>
                      <a:pPr algn="r" fontAlgn="ctr"/>
                      <a:r>
                        <a:rPr lang="en-US" sz="1400" b="0" i="0" u="none" strike="noStrike">
                          <a:solidFill>
                            <a:srgbClr val="FFFFFF"/>
                          </a:solidFill>
                          <a:effectLst/>
                          <a:latin typeface="Times New Roman" panose="02020603050405020304" pitchFamily="18" charset="0"/>
                        </a:rPr>
                        <a:t>Water Depth</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extLst>
                  <a:ext uri="{0D108BD9-81ED-4DB2-BD59-A6C34878D82A}">
                    <a16:rowId xmlns:a16="http://schemas.microsoft.com/office/drawing/2014/main" val="1642826312"/>
                  </a:ext>
                </a:extLst>
              </a:tr>
              <a:tr h="308498">
                <a:tc>
                  <a:txBody>
                    <a:bodyPr/>
                    <a:lstStyle/>
                    <a:p>
                      <a:pPr algn="r" fontAlgn="ctr"/>
                      <a:r>
                        <a:rPr lang="en-US" sz="1400" b="0" i="0" u="none" strike="noStrike">
                          <a:solidFill>
                            <a:srgbClr val="FFFFFF"/>
                          </a:solidFill>
                          <a:effectLst/>
                          <a:latin typeface="Times New Roman" panose="02020603050405020304" pitchFamily="18" charset="0"/>
                        </a:rPr>
                        <a:t>Drilling Depth</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extLst>
                  <a:ext uri="{0D108BD9-81ED-4DB2-BD59-A6C34878D82A}">
                    <a16:rowId xmlns:a16="http://schemas.microsoft.com/office/drawing/2014/main" val="1641152049"/>
                  </a:ext>
                </a:extLst>
              </a:tr>
              <a:tr h="308498">
                <a:tc>
                  <a:txBody>
                    <a:bodyPr/>
                    <a:lstStyle/>
                    <a:p>
                      <a:pPr algn="r" fontAlgn="ctr"/>
                      <a:r>
                        <a:rPr lang="en-US" sz="1400" b="0" i="0" u="none" strike="noStrike">
                          <a:solidFill>
                            <a:srgbClr val="FFFFFF"/>
                          </a:solidFill>
                          <a:effectLst/>
                          <a:latin typeface="Times New Roman" panose="02020603050405020304" pitchFamily="18" charset="0"/>
                        </a:rPr>
                        <a:t>Sediment Thickness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extLst>
                  <a:ext uri="{0D108BD9-81ED-4DB2-BD59-A6C34878D82A}">
                    <a16:rowId xmlns:a16="http://schemas.microsoft.com/office/drawing/2014/main" val="3278604099"/>
                  </a:ext>
                </a:extLst>
              </a:tr>
              <a:tr h="308498">
                <a:tc>
                  <a:txBody>
                    <a:bodyPr/>
                    <a:lstStyle/>
                    <a:p>
                      <a:pPr algn="r" fontAlgn="ctr"/>
                      <a:r>
                        <a:rPr lang="en-US" sz="1400" b="0" i="0" u="none" strike="noStrike">
                          <a:solidFill>
                            <a:srgbClr val="FFFFFF"/>
                          </a:solidFill>
                          <a:effectLst/>
                          <a:latin typeface="Times New Roman" panose="02020603050405020304" pitchFamily="18" charset="0"/>
                        </a:rPr>
                        <a:t>Seawater Density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EC5EE2"/>
                          </a:solidFill>
                          <a:effectLst/>
                          <a:latin typeface="Times New Roman" panose="02020603050405020304" pitchFamily="18" charset="0"/>
                        </a:rPr>
                        <a:t>Intended</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968603071"/>
                  </a:ext>
                </a:extLst>
              </a:tr>
              <a:tr h="308498">
                <a:tc>
                  <a:txBody>
                    <a:bodyPr/>
                    <a:lstStyle/>
                    <a:p>
                      <a:pPr algn="r" fontAlgn="ctr"/>
                      <a:r>
                        <a:rPr lang="en-US" sz="1400" b="0" i="0" u="none" strike="noStrike">
                          <a:solidFill>
                            <a:srgbClr val="FFFFFF"/>
                          </a:solidFill>
                          <a:effectLst/>
                          <a:latin typeface="Times New Roman" panose="02020603050405020304" pitchFamily="18" charset="0"/>
                        </a:rPr>
                        <a:t>Age of Ocean Crust</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extLst>
                  <a:ext uri="{0D108BD9-81ED-4DB2-BD59-A6C34878D82A}">
                    <a16:rowId xmlns:a16="http://schemas.microsoft.com/office/drawing/2014/main" val="1542978620"/>
                  </a:ext>
                </a:extLst>
              </a:tr>
              <a:tr h="308498">
                <a:tc>
                  <a:txBody>
                    <a:bodyPr/>
                    <a:lstStyle/>
                    <a:p>
                      <a:pPr algn="r" fontAlgn="ctr"/>
                      <a:r>
                        <a:rPr lang="en-US" sz="1400" b="0" i="0" u="none" strike="noStrike">
                          <a:solidFill>
                            <a:srgbClr val="FFFFFF"/>
                          </a:solidFill>
                          <a:effectLst/>
                          <a:latin typeface="Times New Roman" panose="02020603050405020304" pitchFamily="18" charset="0"/>
                        </a:rPr>
                        <a:t>Continentality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0000"/>
                          </a:solidFill>
                          <a:effectLst/>
                          <a:latin typeface="Times New Roman" panose="02020603050405020304" pitchFamily="18" charset="0"/>
                        </a:rPr>
                        <a:t>No/Yes**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extLst>
                  <a:ext uri="{0D108BD9-81ED-4DB2-BD59-A6C34878D82A}">
                    <a16:rowId xmlns:a16="http://schemas.microsoft.com/office/drawing/2014/main" val="4095572325"/>
                  </a:ext>
                </a:extLst>
              </a:tr>
              <a:tr h="308498">
                <a:tc>
                  <a:txBody>
                    <a:bodyPr/>
                    <a:lstStyle/>
                    <a:p>
                      <a:pPr algn="r" fontAlgn="ctr"/>
                      <a:r>
                        <a:rPr lang="en-US" sz="1400" b="0" i="0" u="none" strike="noStrike">
                          <a:solidFill>
                            <a:srgbClr val="FFFFFF"/>
                          </a:solidFill>
                          <a:effectLst/>
                          <a:latin typeface="Times New Roman" panose="02020603050405020304" pitchFamily="18" charset="0"/>
                        </a:rPr>
                        <a:t>CCD Depth</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EC5EE2"/>
                          </a:solidFill>
                          <a:effectLst/>
                          <a:latin typeface="Times New Roman" panose="02020603050405020304" pitchFamily="18" charset="0"/>
                        </a:rPr>
                        <a:t>Intended</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499994858"/>
                  </a:ext>
                </a:extLst>
              </a:tr>
              <a:tr h="308498">
                <a:tc>
                  <a:txBody>
                    <a:bodyPr/>
                    <a:lstStyle/>
                    <a:p>
                      <a:pPr algn="r" fontAlgn="ctr"/>
                      <a:r>
                        <a:rPr lang="en-US" sz="1400" b="0" i="0" u="none" strike="noStrike">
                          <a:solidFill>
                            <a:srgbClr val="FFFFFF"/>
                          </a:solidFill>
                          <a:effectLst/>
                          <a:latin typeface="Times New Roman" panose="02020603050405020304" pitchFamily="18" charset="0"/>
                        </a:rPr>
                        <a:t>Lateral Variability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EC5EE2"/>
                          </a:solidFill>
                          <a:effectLst/>
                          <a:latin typeface="Times New Roman" panose="02020603050405020304" pitchFamily="18" charset="0"/>
                        </a:rPr>
                        <a:t>Intended</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fontAlgn="ctr"/>
                      <a:r>
                        <a:rPr lang="en-US" sz="1400" b="0" i="0" u="none" strike="noStrike">
                          <a:solidFill>
                            <a:srgbClr val="FF0000"/>
                          </a:solidFill>
                          <a:effectLst/>
                          <a:latin typeface="Times New Roman" panose="02020603050405020304" pitchFamily="18" charset="0"/>
                        </a:rPr>
                        <a:t>No</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1138083264"/>
                  </a:ext>
                </a:extLst>
              </a:tr>
              <a:tr h="308498">
                <a:tc>
                  <a:txBody>
                    <a:bodyPr/>
                    <a:lstStyle/>
                    <a:p>
                      <a:pPr algn="r" fontAlgn="ctr"/>
                      <a:r>
                        <a:rPr lang="en-US" sz="1400" b="0" i="0" u="none" strike="noStrike">
                          <a:solidFill>
                            <a:srgbClr val="FFFFFF"/>
                          </a:solidFill>
                          <a:effectLst/>
                          <a:latin typeface="Times New Roman" panose="02020603050405020304" pitchFamily="18" charset="0"/>
                        </a:rPr>
                        <a:t>Depth Variability</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tc>
                  <a:txBody>
                    <a:bodyPr/>
                    <a:lstStyle/>
                    <a:p>
                      <a:pPr algn="ctr" fontAlgn="ctr"/>
                      <a:r>
                        <a:rPr lang="en-US" sz="1400" b="0" i="0" u="none" strike="noStrike">
                          <a:solidFill>
                            <a:srgbClr val="00B0F0"/>
                          </a:solidFill>
                          <a:effectLst/>
                          <a:latin typeface="Times New Roman" panose="02020603050405020304" pitchFamily="18" charset="0"/>
                        </a:rPr>
                        <a:t>Yes</a:t>
                      </a:r>
                    </a:p>
                  </a:txBody>
                  <a:tcPr marL="6350" marR="6350" marT="635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C65911"/>
                    </a:solidFill>
                  </a:tcPr>
                </a:tc>
                <a:extLst>
                  <a:ext uri="{0D108BD9-81ED-4DB2-BD59-A6C34878D82A}">
                    <a16:rowId xmlns:a16="http://schemas.microsoft.com/office/drawing/2014/main" val="2568599620"/>
                  </a:ext>
                </a:extLst>
              </a:tr>
              <a:tr h="250133">
                <a:tc gridSpan="4">
                  <a:txBody>
                    <a:bodyPr/>
                    <a:lstStyle/>
                    <a:p>
                      <a:pPr algn="l" fontAlgn="b"/>
                      <a:r>
                        <a:rPr lang="en-US" sz="1400" b="0" i="0" u="none" strike="noStrike" dirty="0">
                          <a:solidFill>
                            <a:srgbClr val="FFFFFF"/>
                          </a:solidFill>
                          <a:effectLst/>
                          <a:latin typeface="Times New Roman" panose="02020603050405020304" pitchFamily="18" charset="0"/>
                          <a:cs typeface="Times New Roman" panose="02020603050405020304" pitchFamily="18" charset="0"/>
                        </a:rPr>
                        <a:t>* Used densities derived from seismic interval velocities</a:t>
                      </a:r>
                    </a:p>
                  </a:txBody>
                  <a:tcPr marL="6350" marR="6350" marT="635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7165817"/>
                  </a:ext>
                </a:extLst>
              </a:tr>
              <a:tr h="448572">
                <a:tc gridSpan="4">
                  <a:txBody>
                    <a:bodyPr/>
                    <a:lstStyle/>
                    <a:p>
                      <a:pPr algn="l" fontAlgn="b"/>
                      <a:r>
                        <a:rPr lang="en-US" sz="1400" b="0" i="0" u="none" strike="noStrike" dirty="0">
                          <a:solidFill>
                            <a:srgbClr val="FFFFFF"/>
                          </a:solidFill>
                          <a:effectLst/>
                          <a:latin typeface="Times New Roman" panose="02020603050405020304" pitchFamily="18" charset="0"/>
                          <a:cs typeface="Times New Roman" panose="02020603050405020304" pitchFamily="18" charset="0"/>
                        </a:rPr>
                        <a:t>**Used calcareous, pelagic clay and </a:t>
                      </a:r>
                      <a:r>
                        <a:rPr lang="en-US" sz="1400" b="0" i="0" u="none" strike="noStrike" dirty="0" smtClean="0">
                          <a:solidFill>
                            <a:srgbClr val="FFFFFF"/>
                          </a:solidFill>
                          <a:effectLst/>
                          <a:latin typeface="Times New Roman" panose="02020603050405020304" pitchFamily="18" charset="0"/>
                          <a:cs typeface="Times New Roman" panose="02020603050405020304" pitchFamily="18" charset="0"/>
                        </a:rPr>
                        <a:t>terrigenous</a:t>
                      </a:r>
                      <a:endParaRPr lang="en-US" sz="1050" b="0" i="0" u="none" strike="noStrike" dirty="0">
                        <a:solidFill>
                          <a:srgbClr val="FFFFFF"/>
                        </a:solidFill>
                        <a:effectLst/>
                        <a:latin typeface="Times New Roman" panose="02020603050405020304" pitchFamily="18" charset="0"/>
                        <a:cs typeface="Times New Roman" panose="02020603050405020304" pitchFamily="18" charset="0"/>
                      </a:endParaRPr>
                    </a:p>
                  </a:txBody>
                  <a:tcPr marL="6350" marR="6350" marT="635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7283508"/>
                  </a:ext>
                </a:extLst>
              </a:tr>
            </a:tbl>
          </a:graphicData>
        </a:graphic>
      </p:graphicFrame>
    </p:spTree>
    <p:extLst>
      <p:ext uri="{BB962C8B-B14F-4D97-AF65-F5344CB8AC3E}">
        <p14:creationId xmlns:p14="http://schemas.microsoft.com/office/powerpoint/2010/main" val="1545158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3187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Density Data Processing…..</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sp>
        <p:nvSpPr>
          <p:cNvPr id="8" name="TextBox 7"/>
          <p:cNvSpPr txBox="1"/>
          <p:nvPr/>
        </p:nvSpPr>
        <p:spPr>
          <a:xfrm>
            <a:off x="312234" y="1189067"/>
            <a:ext cx="8351304" cy="406265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smtClean="0">
                <a:solidFill>
                  <a:srgbClr val="FFFFFF"/>
                </a:solidFill>
                <a:latin typeface="Times New Roman" panose="02020603050405020304" pitchFamily="18" charset="0"/>
                <a:cs typeface="Times New Roman" panose="02020603050405020304" pitchFamily="18" charset="0"/>
              </a:rPr>
              <a:t>With six target variables in the database</a:t>
            </a:r>
          </a:p>
          <a:p>
            <a:pPr marL="914400" lvl="1" indent="-457200">
              <a:spcBef>
                <a:spcPts val="600"/>
              </a:spcBef>
              <a:spcAft>
                <a:spcPts val="600"/>
              </a:spcAft>
              <a:buFont typeface="Wingdings" panose="05000000000000000000" pitchFamily="2" charset="2"/>
              <a:buChar char="q"/>
            </a:pPr>
            <a:r>
              <a:rPr lang="en-US" sz="2800" dirty="0" smtClean="0">
                <a:solidFill>
                  <a:srgbClr val="FFFFFF"/>
                </a:solidFill>
                <a:latin typeface="Times New Roman" panose="02020603050405020304" pitchFamily="18" charset="0"/>
                <a:cs typeface="Times New Roman" panose="02020603050405020304" pitchFamily="18" charset="0"/>
              </a:rPr>
              <a:t>Filtered the data for ‘Missing Values’</a:t>
            </a:r>
          </a:p>
          <a:p>
            <a:pPr marL="914400" lvl="1" indent="-457200">
              <a:spcBef>
                <a:spcPts val="600"/>
              </a:spcBef>
              <a:spcAft>
                <a:spcPts val="600"/>
              </a:spcAft>
              <a:buFont typeface="Wingdings" panose="05000000000000000000" pitchFamily="2" charset="2"/>
              <a:buChar char="q"/>
            </a:pPr>
            <a:r>
              <a:rPr lang="en-US" sz="2800" dirty="0" smtClean="0">
                <a:solidFill>
                  <a:srgbClr val="FFFFFF"/>
                </a:solidFill>
                <a:latin typeface="Times New Roman" panose="02020603050405020304" pitchFamily="18" charset="0"/>
                <a:cs typeface="Times New Roman" panose="02020603050405020304" pitchFamily="18" charset="0"/>
              </a:rPr>
              <a:t>Created correlation matrix</a:t>
            </a:r>
          </a:p>
          <a:p>
            <a:pPr marL="914400" lvl="1" indent="-457200">
              <a:spcBef>
                <a:spcPts val="600"/>
              </a:spcBef>
              <a:spcAft>
                <a:spcPts val="600"/>
              </a:spcAft>
              <a:buFont typeface="Wingdings" panose="05000000000000000000" pitchFamily="2" charset="2"/>
              <a:buChar char="q"/>
            </a:pPr>
            <a:r>
              <a:rPr lang="en-US" sz="2800" dirty="0" smtClean="0">
                <a:solidFill>
                  <a:srgbClr val="FFFFFF"/>
                </a:solidFill>
                <a:latin typeface="Times New Roman" panose="02020603050405020304" pitchFamily="18" charset="0"/>
                <a:cs typeface="Times New Roman" panose="02020603050405020304" pitchFamily="18" charset="0"/>
              </a:rPr>
              <a:t>Run Principal Component Regression to model Sediment Density with respect to others</a:t>
            </a:r>
            <a:endParaRPr lang="en-US" sz="3200" dirty="0" smtClean="0">
              <a:solidFill>
                <a:srgbClr val="FFFFFF"/>
              </a:solidFill>
              <a:latin typeface="Times New Roman" panose="02020603050405020304" pitchFamily="18" charset="0"/>
              <a:cs typeface="Times New Roman" panose="02020603050405020304" pitchFamily="18" charset="0"/>
            </a:endParaRPr>
          </a:p>
          <a:p>
            <a:pPr marL="914400" lvl="1" indent="-457200">
              <a:spcBef>
                <a:spcPts val="600"/>
              </a:spcBef>
              <a:spcAft>
                <a:spcPts val="600"/>
              </a:spcAft>
              <a:buFont typeface="Wingdings" panose="05000000000000000000" pitchFamily="2" charset="2"/>
              <a:buChar char="q"/>
            </a:pPr>
            <a:endParaRPr lang="en-US" sz="3200" dirty="0" smtClean="0">
              <a:solidFill>
                <a:srgbClr val="FFFFFF"/>
              </a:solidFill>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Wingdings" panose="05000000000000000000" pitchFamily="2" charset="2"/>
              <a:buChar char="v"/>
            </a:pPr>
            <a:endParaRPr lang="en-US" sz="3200" dirty="0">
              <a:solidFill>
                <a:srgbClr val="FFFF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stretch>
            <a:fillRect/>
          </a:stretch>
        </p:blipFill>
        <p:spPr>
          <a:xfrm>
            <a:off x="312233" y="4181707"/>
            <a:ext cx="8599373" cy="2450481"/>
          </a:xfrm>
          <a:prstGeom prst="rect">
            <a:avLst/>
          </a:prstGeom>
        </p:spPr>
      </p:pic>
    </p:spTree>
    <p:extLst>
      <p:ext uri="{BB962C8B-B14F-4D97-AF65-F5344CB8AC3E}">
        <p14:creationId xmlns:p14="http://schemas.microsoft.com/office/powerpoint/2010/main" val="428841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3"/>
            <a:srcRect l="15003"/>
            <a:stretch/>
          </p:blipFill>
          <p:spPr>
            <a:xfrm>
              <a:off x="0" y="-594"/>
              <a:ext cx="7772796" cy="6858594"/>
            </a:xfrm>
            <a:prstGeom prst="rect">
              <a:avLst/>
            </a:prstGeom>
          </p:spPr>
        </p:pic>
      </p:grpSp>
      <p:sp>
        <p:nvSpPr>
          <p:cNvPr id="5" name="TextBox 4"/>
          <p:cNvSpPr txBox="1"/>
          <p:nvPr/>
        </p:nvSpPr>
        <p:spPr>
          <a:xfrm>
            <a:off x="1240220" y="44338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Keywords from the TITLE</a:t>
            </a: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78373" y="1486936"/>
            <a:ext cx="8334704" cy="4524315"/>
          </a:xfrm>
          <a:prstGeom prst="rect">
            <a:avLst/>
          </a:prstGeom>
          <a:noFill/>
        </p:spPr>
        <p:txBody>
          <a:bodyPr wrap="square" lIns="274320" rtlCol="0">
            <a:spAutoFit/>
          </a:bodyPr>
          <a:lstStyle/>
          <a:p>
            <a:pPr marL="457200" indent="-457200">
              <a:lnSpc>
                <a:spcPct val="150000"/>
              </a:lnSpc>
              <a:buFont typeface="Wingdings" panose="05000000000000000000" pitchFamily="2" charset="2"/>
              <a:buChar char="v"/>
            </a:pPr>
            <a:r>
              <a:rPr lang="en-US" sz="3200" dirty="0">
                <a:solidFill>
                  <a:srgbClr val="FFFFFF"/>
                </a:solidFill>
              </a:rPr>
              <a:t>For Global Paleobathymetry Reconstruction</a:t>
            </a:r>
          </a:p>
          <a:p>
            <a:pPr marL="457200" indent="-457200">
              <a:lnSpc>
                <a:spcPct val="150000"/>
              </a:lnSpc>
              <a:buFont typeface="Wingdings" panose="05000000000000000000" pitchFamily="2" charset="2"/>
              <a:buChar char="v"/>
            </a:pPr>
            <a:r>
              <a:rPr lang="en-US" sz="3200" dirty="0" smtClean="0">
                <a:solidFill>
                  <a:srgbClr val="FFFFFF"/>
                </a:solidFill>
              </a:rPr>
              <a:t>Modeled</a:t>
            </a:r>
          </a:p>
          <a:p>
            <a:pPr marL="457200" indent="-457200">
              <a:lnSpc>
                <a:spcPct val="150000"/>
              </a:lnSpc>
              <a:buFont typeface="Wingdings" panose="05000000000000000000" pitchFamily="2" charset="2"/>
              <a:buChar char="v"/>
            </a:pPr>
            <a:r>
              <a:rPr lang="en-US" sz="3200" dirty="0" smtClean="0">
                <a:solidFill>
                  <a:srgbClr val="FFFFFF"/>
                </a:solidFill>
              </a:rPr>
              <a:t>Multilayer Sediment Layer</a:t>
            </a:r>
          </a:p>
          <a:p>
            <a:pPr marL="457200" indent="-457200">
              <a:lnSpc>
                <a:spcPct val="150000"/>
              </a:lnSpc>
              <a:buFont typeface="Wingdings" panose="05000000000000000000" pitchFamily="2" charset="2"/>
              <a:buChar char="v"/>
            </a:pPr>
            <a:r>
              <a:rPr lang="en-US" sz="3200" dirty="0" smtClean="0">
                <a:solidFill>
                  <a:srgbClr val="FFFFFF"/>
                </a:solidFill>
              </a:rPr>
              <a:t>Varying Sediment Densities</a:t>
            </a:r>
          </a:p>
          <a:p>
            <a:pPr marL="457200" indent="-457200">
              <a:lnSpc>
                <a:spcPct val="150000"/>
              </a:lnSpc>
              <a:buFont typeface="Wingdings" panose="05000000000000000000" pitchFamily="2" charset="2"/>
              <a:buChar char="v"/>
            </a:pPr>
            <a:r>
              <a:rPr lang="en-US" sz="3200" dirty="0" smtClean="0">
                <a:solidFill>
                  <a:srgbClr val="FFFFFF"/>
                </a:solidFill>
              </a:rPr>
              <a:t>Isostatically Corrected</a:t>
            </a:r>
          </a:p>
          <a:p>
            <a:pPr marL="457200" indent="-457200">
              <a:lnSpc>
                <a:spcPct val="150000"/>
              </a:lnSpc>
              <a:buFont typeface="Wingdings" panose="05000000000000000000" pitchFamily="2" charset="2"/>
              <a:buChar char="v"/>
            </a:pPr>
            <a:r>
              <a:rPr lang="en-US" sz="3200" dirty="0" smtClean="0">
                <a:solidFill>
                  <a:srgbClr val="FFFFFF"/>
                </a:solidFill>
              </a:rPr>
              <a:t>Data Source: Ocean Drilling Program(s)</a:t>
            </a:r>
            <a:endParaRPr lang="en-US" sz="3200" dirty="0">
              <a:solidFill>
                <a:srgbClr val="FFFFF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spTree>
    <p:extLst>
      <p:ext uri="{BB962C8B-B14F-4D97-AF65-F5344CB8AC3E}">
        <p14:creationId xmlns:p14="http://schemas.microsoft.com/office/powerpoint/2010/main" val="37093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3187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Density Data Processing…..</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pic>
        <p:nvPicPr>
          <p:cNvPr id="11" name="Picture 10"/>
          <p:cNvPicPr>
            <a:picLocks noChangeAspect="1"/>
          </p:cNvPicPr>
          <p:nvPr/>
        </p:nvPicPr>
        <p:blipFill>
          <a:blip r:embed="rId6"/>
          <a:stretch>
            <a:fillRect/>
          </a:stretch>
        </p:blipFill>
        <p:spPr>
          <a:xfrm>
            <a:off x="865818" y="3805168"/>
            <a:ext cx="7689491" cy="2900826"/>
          </a:xfrm>
          <a:prstGeom prst="rect">
            <a:avLst/>
          </a:prstGeom>
        </p:spPr>
      </p:pic>
      <p:sp>
        <p:nvSpPr>
          <p:cNvPr id="12" name="TextBox 11"/>
          <p:cNvSpPr txBox="1"/>
          <p:nvPr/>
        </p:nvSpPr>
        <p:spPr>
          <a:xfrm>
            <a:off x="312234" y="1189067"/>
            <a:ext cx="8351304" cy="261610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smtClean="0">
                <a:solidFill>
                  <a:srgbClr val="FFFFFF"/>
                </a:solidFill>
                <a:latin typeface="Times New Roman" panose="02020603050405020304" pitchFamily="18" charset="0"/>
                <a:cs typeface="Times New Roman" panose="02020603050405020304" pitchFamily="18" charset="0"/>
              </a:rPr>
              <a:t>Accepted Eigenvalue greater than 0.95</a:t>
            </a:r>
          </a:p>
          <a:p>
            <a:pPr marL="803275" lvl="1" indent="-457200">
              <a:spcBef>
                <a:spcPts val="600"/>
              </a:spcBef>
              <a:spcAft>
                <a:spcPts val="600"/>
              </a:spcAft>
              <a:buFont typeface="Wingdings" panose="05000000000000000000" pitchFamily="2" charset="2"/>
              <a:buChar char="ü"/>
            </a:pPr>
            <a:r>
              <a:rPr lang="en-US" sz="2800" dirty="0" smtClean="0">
                <a:solidFill>
                  <a:srgbClr val="FFFFFF"/>
                </a:solidFill>
                <a:latin typeface="Times New Roman" panose="02020603050405020304" pitchFamily="18" charset="0"/>
                <a:cs typeface="Times New Roman" panose="02020603050405020304" pitchFamily="18" charset="0"/>
              </a:rPr>
              <a:t>So PC1, PC2, PC3 were accepted in the regression model</a:t>
            </a:r>
          </a:p>
          <a:p>
            <a:pPr marL="803275" lvl="1" indent="-457200">
              <a:spcBef>
                <a:spcPts val="600"/>
              </a:spcBef>
              <a:spcAft>
                <a:spcPts val="600"/>
              </a:spcAft>
              <a:buFont typeface="Wingdings" panose="05000000000000000000" pitchFamily="2" charset="2"/>
              <a:buChar char="ü"/>
            </a:pPr>
            <a:r>
              <a:rPr lang="en-US" sz="2800" dirty="0" smtClean="0">
                <a:solidFill>
                  <a:srgbClr val="FFFFFF"/>
                </a:solidFill>
                <a:latin typeface="Times New Roman" panose="02020603050405020304" pitchFamily="18" charset="0"/>
                <a:cs typeface="Times New Roman" panose="02020603050405020304" pitchFamily="18" charset="0"/>
              </a:rPr>
              <a:t>They account for ~75% variability in the sediment density data</a:t>
            </a:r>
          </a:p>
        </p:txBody>
      </p:sp>
      <p:sp>
        <p:nvSpPr>
          <p:cNvPr id="13" name="Rounded Rectangle 12"/>
          <p:cNvSpPr/>
          <p:nvPr/>
        </p:nvSpPr>
        <p:spPr>
          <a:xfrm>
            <a:off x="865818" y="4694663"/>
            <a:ext cx="7689491" cy="1170878"/>
          </a:xfrm>
          <a:prstGeom prst="roundRect">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46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3187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Sediment Density Model</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sp>
        <p:nvSpPr>
          <p:cNvPr id="12" name="TextBox 11"/>
          <p:cNvSpPr txBox="1"/>
          <p:nvPr/>
        </p:nvSpPr>
        <p:spPr>
          <a:xfrm>
            <a:off x="345687" y="2750514"/>
            <a:ext cx="8351304" cy="3916457"/>
          </a:xfrm>
          <a:prstGeom prst="rect">
            <a:avLst/>
          </a:prstGeom>
          <a:noFill/>
        </p:spPr>
        <p:txBody>
          <a:bodyPr wrap="square" rtlCol="0">
            <a:spAutoFit/>
          </a:bodyPr>
          <a:lstStyle/>
          <a:p>
            <a:pPr marL="1482725" indent="-1247775">
              <a:spcBef>
                <a:spcPts val="600"/>
              </a:spcBef>
              <a:spcAft>
                <a:spcPts val="600"/>
              </a:spcAft>
            </a:pPr>
            <a:r>
              <a:rPr lang="en-US" sz="2400" dirty="0" err="1">
                <a:solidFill>
                  <a:schemeClr val="bg1"/>
                </a:solidFill>
                <a:latin typeface="Times New Roman" panose="02020603050405020304" pitchFamily="18" charset="0"/>
                <a:cs typeface="Times New Roman" panose="02020603050405020304" pitchFamily="18" charset="0"/>
              </a:rPr>
              <a:t>SedDen</a:t>
            </a:r>
            <a:r>
              <a:rPr lang="en-US" sz="2400" dirty="0">
                <a:solidFill>
                  <a:schemeClr val="bg1"/>
                </a:solidFill>
                <a:latin typeface="Times New Roman" panose="02020603050405020304" pitchFamily="18" charset="0"/>
                <a:cs typeface="Times New Roman" panose="02020603050405020304" pitchFamily="18" charset="0"/>
              </a:rPr>
              <a:t> = -5.06E-03*D2CoastKm – 7.75E-03*</a:t>
            </a:r>
            <a:r>
              <a:rPr lang="en-US" sz="2400" dirty="0" err="1">
                <a:solidFill>
                  <a:schemeClr val="bg1"/>
                </a:solidFill>
                <a:latin typeface="Times New Roman" panose="02020603050405020304" pitchFamily="18" charset="0"/>
                <a:cs typeface="Times New Roman" panose="02020603050405020304" pitchFamily="18" charset="0"/>
              </a:rPr>
              <a:t>WaterDepth</a:t>
            </a:r>
            <a:r>
              <a:rPr lang="en-US" sz="2400" dirty="0">
                <a:solidFill>
                  <a:schemeClr val="bg1"/>
                </a:solidFill>
                <a:latin typeface="Times New Roman" panose="02020603050405020304" pitchFamily="18" charset="0"/>
                <a:cs typeface="Times New Roman" panose="02020603050405020304" pitchFamily="18" charset="0"/>
              </a:rPr>
              <a:t> + 1.44E-1*</a:t>
            </a:r>
            <a:r>
              <a:rPr lang="en-US" sz="2400" dirty="0" err="1">
                <a:solidFill>
                  <a:schemeClr val="bg1"/>
                </a:solidFill>
                <a:latin typeface="Times New Roman" panose="02020603050405020304" pitchFamily="18" charset="0"/>
                <a:cs typeface="Times New Roman" panose="02020603050405020304" pitchFamily="18" charset="0"/>
              </a:rPr>
              <a:t>Depth_BSF</a:t>
            </a:r>
            <a:r>
              <a:rPr lang="en-US" sz="2400" dirty="0">
                <a:solidFill>
                  <a:schemeClr val="bg1"/>
                </a:solidFill>
                <a:latin typeface="Times New Roman" panose="02020603050405020304" pitchFamily="18" charset="0"/>
                <a:cs typeface="Times New Roman" panose="02020603050405020304" pitchFamily="18" charset="0"/>
              </a:rPr>
              <a:t> + 2.36E-02*Age </a:t>
            </a:r>
            <a:r>
              <a:rPr lang="en-US" sz="2400" dirty="0" smtClean="0">
                <a:solidFill>
                  <a:schemeClr val="bg1"/>
                </a:solidFill>
                <a:latin typeface="Times New Roman" panose="02020603050405020304" pitchFamily="18" charset="0"/>
                <a:cs typeface="Times New Roman" panose="02020603050405020304" pitchFamily="18" charset="0"/>
              </a:rPr>
              <a:t>+ 1.40E-02*</a:t>
            </a:r>
            <a:r>
              <a:rPr lang="en-US" sz="2400" dirty="0" err="1" smtClean="0">
                <a:solidFill>
                  <a:schemeClr val="bg1"/>
                </a:solidFill>
                <a:latin typeface="Times New Roman" panose="02020603050405020304" pitchFamily="18" charset="0"/>
                <a:cs typeface="Times New Roman" panose="02020603050405020304" pitchFamily="18" charset="0"/>
              </a:rPr>
              <a:t>SedThick</a:t>
            </a:r>
            <a:endParaRPr lang="en-US" sz="2400" dirty="0">
              <a:solidFill>
                <a:schemeClr val="bg1"/>
              </a:solidFill>
              <a:latin typeface="Times New Roman" panose="02020603050405020304" pitchFamily="18" charset="0"/>
              <a:cs typeface="Times New Roman" panose="02020603050405020304" pitchFamily="18" charset="0"/>
            </a:endParaRPr>
          </a:p>
          <a:p>
            <a:pPr marL="1482725" indent="-1247775" algn="ctr">
              <a:spcBef>
                <a:spcPts val="300"/>
              </a:spcBef>
              <a:spcAft>
                <a:spcPts val="300"/>
              </a:spcAft>
            </a:pPr>
            <a:r>
              <a:rPr lang="en-US" sz="2400" dirty="0" err="1" smtClean="0">
                <a:solidFill>
                  <a:schemeClr val="bg1"/>
                </a:solidFill>
                <a:latin typeface="Times New Roman" panose="02020603050405020304" pitchFamily="18" charset="0"/>
                <a:cs typeface="Times New Roman" panose="02020603050405020304" pitchFamily="18" charset="0"/>
              </a:rPr>
              <a:t>SedDen</a:t>
            </a:r>
            <a:r>
              <a:rPr lang="en-US" sz="2400" dirty="0" smtClean="0">
                <a:solidFill>
                  <a:schemeClr val="bg1"/>
                </a:solidFill>
                <a:latin typeface="Times New Roman" panose="02020603050405020304" pitchFamily="18" charset="0"/>
                <a:cs typeface="Times New Roman" panose="02020603050405020304" pitchFamily="18" charset="0"/>
              </a:rPr>
              <a:t> = Sediment density</a:t>
            </a:r>
          </a:p>
          <a:p>
            <a:pPr marL="1482725" indent="-1247775" algn="ctr">
              <a:spcBef>
                <a:spcPts val="300"/>
              </a:spcBef>
              <a:spcAft>
                <a:spcPts val="300"/>
              </a:spcAft>
            </a:pPr>
            <a:r>
              <a:rPr lang="en-US" sz="2400" dirty="0" smtClean="0">
                <a:solidFill>
                  <a:schemeClr val="bg1"/>
                </a:solidFill>
                <a:latin typeface="Times New Roman" panose="02020603050405020304" pitchFamily="18" charset="0"/>
                <a:cs typeface="Times New Roman" panose="02020603050405020304" pitchFamily="18" charset="0"/>
              </a:rPr>
              <a:t>D2CoastKm = Distance to coast</a:t>
            </a:r>
          </a:p>
          <a:p>
            <a:pPr marL="1482725" indent="-1247775" algn="ctr">
              <a:spcBef>
                <a:spcPts val="300"/>
              </a:spcBef>
              <a:spcAft>
                <a:spcPts val="300"/>
              </a:spcAft>
            </a:pPr>
            <a:r>
              <a:rPr lang="en-US" sz="2400" dirty="0" err="1" smtClean="0">
                <a:solidFill>
                  <a:schemeClr val="bg1"/>
                </a:solidFill>
                <a:latin typeface="Times New Roman" panose="02020603050405020304" pitchFamily="18" charset="0"/>
                <a:cs typeface="Times New Roman" panose="02020603050405020304" pitchFamily="18" charset="0"/>
              </a:rPr>
              <a:t>WaterDepth</a:t>
            </a:r>
            <a:r>
              <a:rPr lang="en-US" sz="2400" dirty="0" smtClean="0">
                <a:solidFill>
                  <a:schemeClr val="bg1"/>
                </a:solidFill>
                <a:latin typeface="Times New Roman" panose="02020603050405020304" pitchFamily="18" charset="0"/>
                <a:cs typeface="Times New Roman" panose="02020603050405020304" pitchFamily="18" charset="0"/>
              </a:rPr>
              <a:t> = Water depth (from Mean  Sea Level)</a:t>
            </a:r>
          </a:p>
          <a:p>
            <a:pPr marL="1482725" indent="-1247775" algn="ctr">
              <a:spcBef>
                <a:spcPts val="300"/>
              </a:spcBef>
              <a:spcAft>
                <a:spcPts val="300"/>
              </a:spcAft>
            </a:pPr>
            <a:r>
              <a:rPr lang="en-US" sz="2400" dirty="0" err="1" smtClean="0">
                <a:solidFill>
                  <a:schemeClr val="bg1"/>
                </a:solidFill>
                <a:latin typeface="Times New Roman" panose="02020603050405020304" pitchFamily="18" charset="0"/>
                <a:cs typeface="Times New Roman" panose="02020603050405020304" pitchFamily="18" charset="0"/>
              </a:rPr>
              <a:t>Depth_BSF</a:t>
            </a:r>
            <a:r>
              <a:rPr lang="en-US" sz="2400" dirty="0" smtClean="0">
                <a:solidFill>
                  <a:schemeClr val="bg1"/>
                </a:solidFill>
                <a:latin typeface="Times New Roman" panose="02020603050405020304" pitchFamily="18" charset="0"/>
                <a:cs typeface="Times New Roman" panose="02020603050405020304" pitchFamily="18" charset="0"/>
              </a:rPr>
              <a:t> = Sample depth </a:t>
            </a:r>
            <a:r>
              <a:rPr lang="en-US" sz="2400" dirty="0">
                <a:solidFill>
                  <a:schemeClr val="bg1"/>
                </a:solidFill>
                <a:latin typeface="Times New Roman" panose="02020603050405020304" pitchFamily="18" charset="0"/>
                <a:cs typeface="Times New Roman" panose="02020603050405020304" pitchFamily="18" charset="0"/>
              </a:rPr>
              <a:t>b</a:t>
            </a:r>
            <a:r>
              <a:rPr lang="en-US" sz="2400" dirty="0" smtClean="0">
                <a:solidFill>
                  <a:schemeClr val="bg1"/>
                </a:solidFill>
                <a:latin typeface="Times New Roman" panose="02020603050405020304" pitchFamily="18" charset="0"/>
                <a:cs typeface="Times New Roman" panose="02020603050405020304" pitchFamily="18" charset="0"/>
              </a:rPr>
              <a:t>elow sea floor</a:t>
            </a:r>
          </a:p>
          <a:p>
            <a:pPr marL="1482725" indent="-1247775" algn="ctr">
              <a:spcBef>
                <a:spcPts val="300"/>
              </a:spcBef>
              <a:spcAft>
                <a:spcPts val="300"/>
              </a:spcAft>
            </a:pPr>
            <a:r>
              <a:rPr lang="en-US" sz="2400" dirty="0" err="1" smtClean="0">
                <a:solidFill>
                  <a:schemeClr val="bg1"/>
                </a:solidFill>
                <a:latin typeface="Times New Roman" panose="02020603050405020304" pitchFamily="18" charset="0"/>
                <a:cs typeface="Times New Roman" panose="02020603050405020304" pitchFamily="18" charset="0"/>
              </a:rPr>
              <a:t>SedThick</a:t>
            </a:r>
            <a:r>
              <a:rPr lang="en-US" sz="2400" dirty="0" smtClean="0">
                <a:solidFill>
                  <a:schemeClr val="bg1"/>
                </a:solidFill>
                <a:latin typeface="Times New Roman" panose="02020603050405020304" pitchFamily="18" charset="0"/>
                <a:cs typeface="Times New Roman" panose="02020603050405020304" pitchFamily="18" charset="0"/>
              </a:rPr>
              <a:t> = Thickness of the sediment layer</a:t>
            </a:r>
          </a:p>
          <a:p>
            <a:pPr marL="1482725" indent="-1247775" algn="ctr">
              <a:spcBef>
                <a:spcPts val="300"/>
              </a:spcBef>
              <a:spcAft>
                <a:spcPts val="300"/>
              </a:spcAft>
            </a:pPr>
            <a:r>
              <a:rPr lang="en-US" sz="2400" dirty="0" smtClean="0">
                <a:solidFill>
                  <a:schemeClr val="bg1"/>
                </a:solidFill>
                <a:latin typeface="Times New Roman" panose="02020603050405020304" pitchFamily="18" charset="0"/>
                <a:cs typeface="Times New Roman" panose="02020603050405020304" pitchFamily="18" charset="0"/>
              </a:rPr>
              <a:t>Age= Age of the ocean crust</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stretch>
            <a:fillRect/>
          </a:stretch>
        </p:blipFill>
        <p:spPr>
          <a:xfrm>
            <a:off x="172352" y="1589243"/>
            <a:ext cx="8852955" cy="993699"/>
          </a:xfrm>
          <a:prstGeom prst="rect">
            <a:avLst/>
          </a:prstGeom>
        </p:spPr>
      </p:pic>
    </p:spTree>
    <p:extLst>
      <p:ext uri="{BB962C8B-B14F-4D97-AF65-F5344CB8AC3E}">
        <p14:creationId xmlns:p14="http://schemas.microsoft.com/office/powerpoint/2010/main" val="11209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12">
                                            <p:txEl>
                                              <p:pRg st="3" end="3"/>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nodeType="afterEffect">
                                  <p:stCondLst>
                                    <p:cond delay="1000"/>
                                  </p:stCondLst>
                                  <p:childTnLst>
                                    <p:set>
                                      <p:cBhvr>
                                        <p:cTn id="25" dur="1" fill="hold">
                                          <p:stCondLst>
                                            <p:cond delay="0"/>
                                          </p:stCondLst>
                                        </p:cTn>
                                        <p:tgtEl>
                                          <p:spTgt spid="12">
                                            <p:txEl>
                                              <p:pRg st="5" end="5"/>
                                            </p:txEl>
                                          </p:spTgt>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nodeType="afterEffect">
                                  <p:stCondLst>
                                    <p:cond delay="100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3187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Future Work….</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sp>
        <p:nvSpPr>
          <p:cNvPr id="12" name="TextBox 11"/>
          <p:cNvSpPr txBox="1"/>
          <p:nvPr/>
        </p:nvSpPr>
        <p:spPr>
          <a:xfrm>
            <a:off x="454201" y="1189067"/>
            <a:ext cx="8351304" cy="4247317"/>
          </a:xfrm>
          <a:prstGeom prst="rect">
            <a:avLst/>
          </a:prstGeom>
          <a:noFill/>
        </p:spPr>
        <p:txBody>
          <a:bodyPr wrap="square" rtlCol="0">
            <a:spAutoFit/>
          </a:bodyPr>
          <a:lstStyle/>
          <a:p>
            <a:pPr marL="457200" indent="-457200">
              <a:lnSpc>
                <a:spcPct val="150000"/>
              </a:lnSpc>
              <a:spcBef>
                <a:spcPts val="600"/>
              </a:spcBef>
              <a:spcAft>
                <a:spcPts val="600"/>
              </a:spcAft>
              <a:buFont typeface="Wingdings" panose="05000000000000000000" pitchFamily="2" charset="2"/>
              <a:buChar char="v"/>
            </a:pPr>
            <a:r>
              <a:rPr lang="en-US" sz="3200" dirty="0" smtClean="0">
                <a:solidFill>
                  <a:schemeClr val="bg1"/>
                </a:solidFill>
                <a:latin typeface="Times New Roman" panose="02020603050405020304" pitchFamily="18" charset="0"/>
                <a:cs typeface="Times New Roman" panose="02020603050405020304" pitchFamily="18" charset="0"/>
              </a:rPr>
              <a:t>This is the very first run of the data analysis</a:t>
            </a:r>
          </a:p>
          <a:p>
            <a:pPr marL="457200" indent="-457200">
              <a:lnSpc>
                <a:spcPct val="150000"/>
              </a:lnSpc>
              <a:spcBef>
                <a:spcPts val="600"/>
              </a:spcBef>
              <a:spcAft>
                <a:spcPts val="600"/>
              </a:spcAft>
              <a:buFont typeface="Wingdings" panose="05000000000000000000" pitchFamily="2" charset="2"/>
              <a:buChar char="v"/>
            </a:pPr>
            <a:r>
              <a:rPr lang="en-US" sz="3200" dirty="0" smtClean="0">
                <a:solidFill>
                  <a:schemeClr val="bg1"/>
                </a:solidFill>
                <a:latin typeface="Times New Roman" panose="02020603050405020304" pitchFamily="18" charset="0"/>
                <a:cs typeface="Times New Roman" panose="02020603050405020304" pitchFamily="18" charset="0"/>
              </a:rPr>
              <a:t>Continue improving the analysis</a:t>
            </a:r>
          </a:p>
          <a:p>
            <a:pPr marL="457200" indent="-457200">
              <a:lnSpc>
                <a:spcPct val="150000"/>
              </a:lnSpc>
              <a:spcBef>
                <a:spcPts val="600"/>
              </a:spcBef>
              <a:spcAft>
                <a:spcPts val="600"/>
              </a:spcAft>
              <a:buFont typeface="Wingdings" panose="05000000000000000000" pitchFamily="2" charset="2"/>
              <a:buChar char="v"/>
            </a:pPr>
            <a:r>
              <a:rPr lang="en-US" sz="3200" dirty="0">
                <a:solidFill>
                  <a:schemeClr val="bg1"/>
                </a:solidFill>
                <a:latin typeface="Times New Roman" panose="02020603050405020304" pitchFamily="18" charset="0"/>
                <a:cs typeface="Times New Roman" panose="02020603050405020304" pitchFamily="18" charset="0"/>
              </a:rPr>
              <a:t> </a:t>
            </a:r>
            <a:r>
              <a:rPr lang="en-US" sz="3200" dirty="0" smtClean="0">
                <a:solidFill>
                  <a:schemeClr val="bg1"/>
                </a:solidFill>
                <a:latin typeface="Times New Roman" panose="02020603050405020304" pitchFamily="18" charset="0"/>
                <a:cs typeface="Times New Roman" panose="02020603050405020304" pitchFamily="18" charset="0"/>
              </a:rPr>
              <a:t>Include the </a:t>
            </a:r>
            <a:r>
              <a:rPr lang="en-US" sz="3200" dirty="0" smtClean="0">
                <a:solidFill>
                  <a:srgbClr val="EE60DD"/>
                </a:solidFill>
                <a:latin typeface="Times New Roman" panose="02020603050405020304" pitchFamily="18" charset="0"/>
                <a:cs typeface="Times New Roman" panose="02020603050405020304" pitchFamily="18" charset="0"/>
              </a:rPr>
              <a:t>INTENDED</a:t>
            </a:r>
            <a:r>
              <a:rPr lang="en-US" sz="3200" dirty="0" smtClean="0">
                <a:solidFill>
                  <a:schemeClr val="bg1"/>
                </a:solidFill>
                <a:latin typeface="Times New Roman" panose="02020603050405020304" pitchFamily="18" charset="0"/>
                <a:cs typeface="Times New Roman" panose="02020603050405020304" pitchFamily="18" charset="0"/>
              </a:rPr>
              <a:t> variables in the study</a:t>
            </a:r>
          </a:p>
          <a:p>
            <a:pPr marL="457200" indent="-457200">
              <a:spcBef>
                <a:spcPts val="600"/>
              </a:spcBef>
              <a:spcAft>
                <a:spcPts val="600"/>
              </a:spcAft>
              <a:buFont typeface="Wingdings" panose="05000000000000000000" pitchFamily="2" charset="2"/>
              <a:buChar char="v"/>
            </a:pPr>
            <a:r>
              <a:rPr lang="en-US" sz="3200" dirty="0" smtClean="0">
                <a:solidFill>
                  <a:schemeClr val="bg1"/>
                </a:solidFill>
                <a:latin typeface="Times New Roman" panose="02020603050405020304" pitchFamily="18" charset="0"/>
                <a:cs typeface="Times New Roman" panose="02020603050405020304" pitchFamily="18" charset="0"/>
              </a:rPr>
              <a:t>Implement the module and see how the Modeled Sediment is varying than the simple approach used before.</a:t>
            </a:r>
          </a:p>
        </p:txBody>
      </p:sp>
      <p:sp>
        <p:nvSpPr>
          <p:cNvPr id="8" name="Action Button: Forward or Next 7">
            <a:hlinkClick r:id="rId6" action="ppaction://hlinksldjump" highlightClick="1"/>
          </p:cNvPr>
          <p:cNvSpPr/>
          <p:nvPr/>
        </p:nvSpPr>
        <p:spPr>
          <a:xfrm>
            <a:off x="8025879" y="3802566"/>
            <a:ext cx="579864" cy="52410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01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3187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Acknowledgement</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sp>
        <p:nvSpPr>
          <p:cNvPr id="12" name="TextBox 11"/>
          <p:cNvSpPr txBox="1"/>
          <p:nvPr/>
        </p:nvSpPr>
        <p:spPr>
          <a:xfrm>
            <a:off x="312234" y="1189067"/>
            <a:ext cx="8351304" cy="221599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smtClean="0">
                <a:solidFill>
                  <a:schemeClr val="bg1"/>
                </a:solidFill>
                <a:latin typeface="Times New Roman" panose="02020603050405020304" pitchFamily="18" charset="0"/>
                <a:cs typeface="Times New Roman" panose="02020603050405020304" pitchFamily="18" charset="0"/>
              </a:rPr>
              <a:t>UGR student group: Ali Vinke, Alicia Boyer, Isabel Lopez, Robin Waltz</a:t>
            </a:r>
          </a:p>
          <a:p>
            <a:pPr marL="457200" indent="-457200">
              <a:spcBef>
                <a:spcPts val="600"/>
              </a:spcBef>
              <a:spcAft>
                <a:spcPts val="600"/>
              </a:spcAft>
              <a:buFont typeface="Wingdings" panose="05000000000000000000" pitchFamily="2" charset="2"/>
              <a:buChar char="v"/>
            </a:pPr>
            <a:r>
              <a:rPr lang="en-US" sz="3200" dirty="0" smtClean="0">
                <a:solidFill>
                  <a:schemeClr val="bg1"/>
                </a:solidFill>
                <a:latin typeface="Times New Roman" panose="02020603050405020304" pitchFamily="18" charset="0"/>
                <a:cs typeface="Times New Roman" panose="02020603050405020304" pitchFamily="18" charset="0"/>
              </a:rPr>
              <a:t>Northwest Missouri State University for support &amp; funding</a:t>
            </a:r>
          </a:p>
        </p:txBody>
      </p:sp>
    </p:spTree>
    <p:extLst>
      <p:ext uri="{BB962C8B-B14F-4D97-AF65-F5344CB8AC3E}">
        <p14:creationId xmlns:p14="http://schemas.microsoft.com/office/powerpoint/2010/main" val="340411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3187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References</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sp>
        <p:nvSpPr>
          <p:cNvPr id="12" name="TextBox 11"/>
          <p:cNvSpPr txBox="1"/>
          <p:nvPr/>
        </p:nvSpPr>
        <p:spPr>
          <a:xfrm>
            <a:off x="200721" y="1434389"/>
            <a:ext cx="8697951" cy="5201424"/>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Crosby, A., McKenzie, D., and </a:t>
            </a:r>
            <a:r>
              <a:rPr lang="en-US" sz="1400" dirty="0" err="1">
                <a:solidFill>
                  <a:schemeClr val="bg1"/>
                </a:solidFill>
                <a:latin typeface="Times New Roman" panose="02020603050405020304" pitchFamily="18" charset="0"/>
                <a:cs typeface="Times New Roman" panose="02020603050405020304" pitchFamily="18" charset="0"/>
              </a:rPr>
              <a:t>Sclater</a:t>
            </a:r>
            <a:r>
              <a:rPr lang="en-US" sz="1400" dirty="0">
                <a:solidFill>
                  <a:schemeClr val="bg1"/>
                </a:solidFill>
                <a:latin typeface="Times New Roman" panose="02020603050405020304" pitchFamily="18" charset="0"/>
                <a:cs typeface="Times New Roman" panose="02020603050405020304" pitchFamily="18" charset="0"/>
              </a:rPr>
              <a:t>, J.: The relationship between depth, age and gravity in the oceans, </a:t>
            </a:r>
            <a:r>
              <a:rPr lang="en-US" sz="1400" dirty="0" err="1">
                <a:solidFill>
                  <a:schemeClr val="bg1"/>
                </a:solidFill>
                <a:latin typeface="Times New Roman" panose="02020603050405020304" pitchFamily="18" charset="0"/>
                <a:cs typeface="Times New Roman" panose="02020603050405020304" pitchFamily="18" charset="0"/>
              </a:rPr>
              <a:t>Geophys</a:t>
            </a:r>
            <a:r>
              <a:rPr lang="en-US" sz="1400" dirty="0">
                <a:solidFill>
                  <a:schemeClr val="bg1"/>
                </a:solidFill>
                <a:latin typeface="Times New Roman" panose="02020603050405020304" pitchFamily="18" charset="0"/>
                <a:cs typeface="Times New Roman" panose="02020603050405020304" pitchFamily="18" charset="0"/>
              </a:rPr>
              <a:t>. J. Int., 166, 553–573, 2006.</a:t>
            </a:r>
          </a:p>
          <a:p>
            <a:pPr marL="285750" indent="-285750">
              <a:spcBef>
                <a:spcPts val="600"/>
              </a:spcBef>
              <a:spcAft>
                <a:spcPts val="600"/>
              </a:spcAft>
              <a:buFont typeface="Wingdings" panose="05000000000000000000" pitchFamily="2" charset="2"/>
              <a:buChar char="q"/>
            </a:pPr>
            <a:r>
              <a:rPr lang="en-US" sz="1400" dirty="0" err="1">
                <a:solidFill>
                  <a:schemeClr val="bg1"/>
                </a:solidFill>
                <a:latin typeface="Times New Roman" panose="02020603050405020304" pitchFamily="18" charset="0"/>
                <a:cs typeface="Times New Roman" panose="02020603050405020304" pitchFamily="18" charset="0"/>
              </a:rPr>
              <a:t>Divins</a:t>
            </a:r>
            <a:r>
              <a:rPr lang="en-US" sz="1400" dirty="0">
                <a:solidFill>
                  <a:schemeClr val="bg1"/>
                </a:solidFill>
                <a:latin typeface="Times New Roman" panose="02020603050405020304" pitchFamily="18" charset="0"/>
                <a:cs typeface="Times New Roman" panose="02020603050405020304" pitchFamily="18" charset="0"/>
              </a:rPr>
              <a:t>, D.: NGDC total sediment thickness of the world’s oceans and marginal seas, NOAA, Boulder, CO, 2003.</a:t>
            </a:r>
          </a:p>
          <a:p>
            <a:pPr marL="285750" indent="-285750">
              <a:spcBef>
                <a:spcPts val="600"/>
              </a:spcBef>
              <a:spcAft>
                <a:spcPts val="600"/>
              </a:spcAft>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Goswami A., Hinnov L., </a:t>
            </a:r>
            <a:r>
              <a:rPr lang="en-US" sz="1400" dirty="0" err="1">
                <a:solidFill>
                  <a:schemeClr val="bg1"/>
                </a:solidFill>
                <a:latin typeface="Times New Roman" panose="02020603050405020304" pitchFamily="18" charset="0"/>
                <a:cs typeface="Times New Roman" panose="02020603050405020304" pitchFamily="18" charset="0"/>
              </a:rPr>
              <a:t>Gnanadesikan</a:t>
            </a:r>
            <a:r>
              <a:rPr lang="en-US" sz="1400" dirty="0">
                <a:solidFill>
                  <a:schemeClr val="bg1"/>
                </a:solidFill>
                <a:latin typeface="Times New Roman" panose="02020603050405020304" pitchFamily="18" charset="0"/>
                <a:cs typeface="Times New Roman" panose="02020603050405020304" pitchFamily="18" charset="0"/>
              </a:rPr>
              <a:t> A., Young T.: Realistic Paleobathymetry of the Cenomanian–Turonian (94 Ma) Boundary Global Ocean, Geosciences, 8(1), 21, 2018.</a:t>
            </a:r>
          </a:p>
          <a:p>
            <a:pPr marL="285750" indent="-285750">
              <a:spcBef>
                <a:spcPts val="600"/>
              </a:spcBef>
              <a:spcAft>
                <a:spcPts val="600"/>
              </a:spcAft>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Goswami, A., Olson, P. L., Hinnov, L. A., and </a:t>
            </a:r>
            <a:r>
              <a:rPr lang="en-US" sz="1400" dirty="0" err="1">
                <a:solidFill>
                  <a:schemeClr val="bg1"/>
                </a:solidFill>
                <a:latin typeface="Times New Roman" panose="02020603050405020304" pitchFamily="18" charset="0"/>
                <a:cs typeface="Times New Roman" panose="02020603050405020304" pitchFamily="18" charset="0"/>
              </a:rPr>
              <a:t>Gnanadesikan</a:t>
            </a:r>
            <a:r>
              <a:rPr lang="en-US" sz="1400" dirty="0">
                <a:solidFill>
                  <a:schemeClr val="bg1"/>
                </a:solidFill>
                <a:latin typeface="Times New Roman" panose="02020603050405020304" pitchFamily="18" charset="0"/>
                <a:cs typeface="Times New Roman" panose="02020603050405020304" pitchFamily="18" charset="0"/>
              </a:rPr>
              <a:t>, A.: OESbathy version 1.0: a method for reconstructing ocean bathymetry with generalized continental shelf-slope-rise structures, </a:t>
            </a:r>
            <a:r>
              <a:rPr lang="en-US" sz="1400" dirty="0" err="1">
                <a:solidFill>
                  <a:schemeClr val="bg1"/>
                </a:solidFill>
                <a:latin typeface="Times New Roman" panose="02020603050405020304" pitchFamily="18" charset="0"/>
                <a:cs typeface="Times New Roman" panose="02020603050405020304" pitchFamily="18" charset="0"/>
              </a:rPr>
              <a:t>Geosci</a:t>
            </a:r>
            <a:r>
              <a:rPr lang="en-US" sz="1400" dirty="0">
                <a:solidFill>
                  <a:schemeClr val="bg1"/>
                </a:solidFill>
                <a:latin typeface="Times New Roman" panose="02020603050405020304" pitchFamily="18" charset="0"/>
                <a:cs typeface="Times New Roman" panose="02020603050405020304" pitchFamily="18" charset="0"/>
              </a:rPr>
              <a:t>. Model Dev., 8, 2735-2748, https://doi.org/10.5194/gmd-8-2735-2015, 2015.</a:t>
            </a:r>
          </a:p>
          <a:p>
            <a:pPr marL="285750" indent="-285750">
              <a:spcBef>
                <a:spcPts val="600"/>
              </a:spcBef>
              <a:spcAft>
                <a:spcPts val="600"/>
              </a:spcAft>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Müller, R. D., </a:t>
            </a:r>
            <a:r>
              <a:rPr lang="en-US" sz="1400" dirty="0" err="1">
                <a:solidFill>
                  <a:schemeClr val="bg1"/>
                </a:solidFill>
                <a:latin typeface="Times New Roman" panose="02020603050405020304" pitchFamily="18" charset="0"/>
                <a:cs typeface="Times New Roman" panose="02020603050405020304" pitchFamily="18" charset="0"/>
              </a:rPr>
              <a:t>Roest</a:t>
            </a:r>
            <a:r>
              <a:rPr lang="en-US" sz="1400" dirty="0">
                <a:solidFill>
                  <a:schemeClr val="bg1"/>
                </a:solidFill>
                <a:latin typeface="Times New Roman" panose="02020603050405020304" pitchFamily="18" charset="0"/>
                <a:cs typeface="Times New Roman" panose="02020603050405020304" pitchFamily="18" charset="0"/>
              </a:rPr>
              <a:t>, W. R., Royer, J.-Y., </a:t>
            </a:r>
            <a:r>
              <a:rPr lang="en-US" sz="1400" dirty="0" err="1">
                <a:solidFill>
                  <a:schemeClr val="bg1"/>
                </a:solidFill>
                <a:latin typeface="Times New Roman" panose="02020603050405020304" pitchFamily="18" charset="0"/>
                <a:cs typeface="Times New Roman" panose="02020603050405020304" pitchFamily="18" charset="0"/>
              </a:rPr>
              <a:t>Gahagan</a:t>
            </a:r>
            <a:r>
              <a:rPr lang="en-US" sz="1400" dirty="0">
                <a:solidFill>
                  <a:schemeClr val="bg1"/>
                </a:solidFill>
                <a:latin typeface="Times New Roman" panose="02020603050405020304" pitchFamily="18" charset="0"/>
                <a:cs typeface="Times New Roman" panose="02020603050405020304" pitchFamily="18" charset="0"/>
              </a:rPr>
              <a:t>, L. M., and </a:t>
            </a:r>
            <a:r>
              <a:rPr lang="en-US" sz="1400" dirty="0" err="1">
                <a:solidFill>
                  <a:schemeClr val="bg1"/>
                </a:solidFill>
                <a:latin typeface="Times New Roman" panose="02020603050405020304" pitchFamily="18" charset="0"/>
                <a:cs typeface="Times New Roman" panose="02020603050405020304" pitchFamily="18" charset="0"/>
              </a:rPr>
              <a:t>Sclater</a:t>
            </a:r>
            <a:r>
              <a:rPr lang="en-US" sz="1400" dirty="0">
                <a:solidFill>
                  <a:schemeClr val="bg1"/>
                </a:solidFill>
                <a:latin typeface="Times New Roman" panose="02020603050405020304" pitchFamily="18" charset="0"/>
                <a:cs typeface="Times New Roman" panose="02020603050405020304" pitchFamily="18" charset="0"/>
              </a:rPr>
              <a:t>, J. G.: Digital </a:t>
            </a:r>
            <a:r>
              <a:rPr lang="en-US" sz="1400" dirty="0" err="1">
                <a:solidFill>
                  <a:schemeClr val="bg1"/>
                </a:solidFill>
                <a:latin typeface="Times New Roman" panose="02020603050405020304" pitchFamily="18" charset="0"/>
                <a:cs typeface="Times New Roman" panose="02020603050405020304" pitchFamily="18" charset="0"/>
              </a:rPr>
              <a:t>isochrons</a:t>
            </a:r>
            <a:r>
              <a:rPr lang="en-US" sz="1400" dirty="0">
                <a:solidFill>
                  <a:schemeClr val="bg1"/>
                </a:solidFill>
                <a:latin typeface="Times New Roman" panose="02020603050405020304" pitchFamily="18" charset="0"/>
                <a:cs typeface="Times New Roman" panose="02020603050405020304" pitchFamily="18" charset="0"/>
              </a:rPr>
              <a:t> of the world’s ocean floor, J. </a:t>
            </a:r>
            <a:r>
              <a:rPr lang="en-US" sz="1400" dirty="0" err="1">
                <a:solidFill>
                  <a:schemeClr val="bg1"/>
                </a:solidFill>
                <a:latin typeface="Times New Roman" panose="02020603050405020304" pitchFamily="18" charset="0"/>
                <a:cs typeface="Times New Roman" panose="02020603050405020304" pitchFamily="18" charset="0"/>
              </a:rPr>
              <a:t>Geophys</a:t>
            </a:r>
            <a:r>
              <a:rPr lang="en-US" sz="1400" dirty="0">
                <a:solidFill>
                  <a:schemeClr val="bg1"/>
                </a:solidFill>
                <a:latin typeface="Times New Roman" panose="02020603050405020304" pitchFamily="18" charset="0"/>
                <a:cs typeface="Times New Roman" panose="02020603050405020304" pitchFamily="18" charset="0"/>
              </a:rPr>
              <a:t>. Res., 102, 3211–3214, 1997.</a:t>
            </a:r>
          </a:p>
          <a:p>
            <a:pPr marL="285750" indent="-285750">
              <a:spcBef>
                <a:spcPts val="600"/>
              </a:spcBef>
              <a:spcAft>
                <a:spcPts val="600"/>
              </a:spcAft>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Müller, R. D., </a:t>
            </a:r>
            <a:r>
              <a:rPr lang="en-US" sz="1400" dirty="0" err="1">
                <a:solidFill>
                  <a:schemeClr val="bg1"/>
                </a:solidFill>
                <a:latin typeface="Times New Roman" panose="02020603050405020304" pitchFamily="18" charset="0"/>
                <a:cs typeface="Times New Roman" panose="02020603050405020304" pitchFamily="18" charset="0"/>
              </a:rPr>
              <a:t>Sdrolias</a:t>
            </a:r>
            <a:r>
              <a:rPr lang="en-US" sz="1400" dirty="0">
                <a:solidFill>
                  <a:schemeClr val="bg1"/>
                </a:solidFill>
                <a:latin typeface="Times New Roman" panose="02020603050405020304" pitchFamily="18" charset="0"/>
                <a:cs typeface="Times New Roman" panose="02020603050405020304" pitchFamily="18" charset="0"/>
              </a:rPr>
              <a:t>, M., </a:t>
            </a:r>
            <a:r>
              <a:rPr lang="en-US" sz="1400" dirty="0" err="1">
                <a:solidFill>
                  <a:schemeClr val="bg1"/>
                </a:solidFill>
                <a:latin typeface="Times New Roman" panose="02020603050405020304" pitchFamily="18" charset="0"/>
                <a:cs typeface="Times New Roman" panose="02020603050405020304" pitchFamily="18" charset="0"/>
              </a:rPr>
              <a:t>Gaina</a:t>
            </a:r>
            <a:r>
              <a:rPr lang="en-US" sz="1400" dirty="0">
                <a:solidFill>
                  <a:schemeClr val="bg1"/>
                </a:solidFill>
                <a:latin typeface="Times New Roman" panose="02020603050405020304" pitchFamily="18" charset="0"/>
                <a:cs typeface="Times New Roman" panose="02020603050405020304" pitchFamily="18" charset="0"/>
              </a:rPr>
              <a:t>, C., and </a:t>
            </a:r>
            <a:r>
              <a:rPr lang="en-US" sz="1400" dirty="0" err="1">
                <a:solidFill>
                  <a:schemeClr val="bg1"/>
                </a:solidFill>
                <a:latin typeface="Times New Roman" panose="02020603050405020304" pitchFamily="18" charset="0"/>
                <a:cs typeface="Times New Roman" panose="02020603050405020304" pitchFamily="18" charset="0"/>
              </a:rPr>
              <a:t>Roest</a:t>
            </a:r>
            <a:r>
              <a:rPr lang="en-US" sz="1400" dirty="0">
                <a:solidFill>
                  <a:schemeClr val="bg1"/>
                </a:solidFill>
                <a:latin typeface="Times New Roman" panose="02020603050405020304" pitchFamily="18" charset="0"/>
                <a:cs typeface="Times New Roman" panose="02020603050405020304" pitchFamily="18" charset="0"/>
              </a:rPr>
              <a:t>, W. R.: Age, spreading rates, and spreading asymmetry of the world’s ocean crust: Geochem. </a:t>
            </a:r>
            <a:r>
              <a:rPr lang="en-US" sz="1400" dirty="0" err="1">
                <a:solidFill>
                  <a:schemeClr val="bg1"/>
                </a:solidFill>
                <a:latin typeface="Times New Roman" panose="02020603050405020304" pitchFamily="18" charset="0"/>
                <a:cs typeface="Times New Roman" panose="02020603050405020304" pitchFamily="18" charset="0"/>
              </a:rPr>
              <a:t>Geophys</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Geosys</a:t>
            </a:r>
            <a:r>
              <a:rPr lang="en-US" sz="1400" dirty="0">
                <a:solidFill>
                  <a:schemeClr val="bg1"/>
                </a:solidFill>
                <a:latin typeface="Times New Roman" panose="02020603050405020304" pitchFamily="18" charset="0"/>
                <a:cs typeface="Times New Roman" panose="02020603050405020304" pitchFamily="18" charset="0"/>
              </a:rPr>
              <a:t>., 9, 1–19, 2008.</a:t>
            </a:r>
          </a:p>
          <a:p>
            <a:pPr marL="285750" indent="-285750">
              <a:spcBef>
                <a:spcPts val="600"/>
              </a:spcBef>
              <a:spcAft>
                <a:spcPts val="600"/>
              </a:spcAft>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Sykes, T. J.: A correction for sediment load upon the ocean floor: Uniform versus varying sediment density estimations – Implications for isostatic correction, Mar. Geol., 133, 35–49, 1996.</a:t>
            </a:r>
          </a:p>
          <a:p>
            <a:pPr marL="285750" indent="-285750">
              <a:spcBef>
                <a:spcPts val="600"/>
              </a:spcBef>
              <a:spcAft>
                <a:spcPts val="600"/>
              </a:spcAft>
              <a:buFont typeface="Wingdings" panose="05000000000000000000" pitchFamily="2" charset="2"/>
              <a:buChar char="q"/>
            </a:pPr>
            <a:r>
              <a:rPr lang="en-US" sz="1400" dirty="0" err="1">
                <a:solidFill>
                  <a:schemeClr val="bg1"/>
                </a:solidFill>
                <a:latin typeface="Times New Roman" panose="02020603050405020304" pitchFamily="18" charset="0"/>
                <a:cs typeface="Times New Roman" panose="02020603050405020304" pitchFamily="18" charset="0"/>
              </a:rPr>
              <a:t>Tenzer</a:t>
            </a:r>
            <a:r>
              <a:rPr lang="en-US" sz="1400" dirty="0">
                <a:solidFill>
                  <a:schemeClr val="bg1"/>
                </a:solidFill>
                <a:latin typeface="Times New Roman" panose="02020603050405020304" pitchFamily="18" charset="0"/>
                <a:cs typeface="Times New Roman" panose="02020603050405020304" pitchFamily="18" charset="0"/>
              </a:rPr>
              <a:t>, R. and </a:t>
            </a:r>
            <a:r>
              <a:rPr lang="en-US" sz="1400" dirty="0" err="1">
                <a:solidFill>
                  <a:schemeClr val="bg1"/>
                </a:solidFill>
                <a:latin typeface="Times New Roman" panose="02020603050405020304" pitchFamily="18" charset="0"/>
                <a:cs typeface="Times New Roman" panose="02020603050405020304" pitchFamily="18" charset="0"/>
              </a:rPr>
              <a:t>Gladkikh</a:t>
            </a:r>
            <a:r>
              <a:rPr lang="en-US" sz="1400" dirty="0">
                <a:solidFill>
                  <a:schemeClr val="bg1"/>
                </a:solidFill>
                <a:latin typeface="Times New Roman" panose="02020603050405020304" pitchFamily="18" charset="0"/>
                <a:cs typeface="Times New Roman" panose="02020603050405020304" pitchFamily="18" charset="0"/>
              </a:rPr>
              <a:t>, V.: Assessment of density variations of marine sediments with ocean and sediment depths, The Scientific World Journal, 2014.</a:t>
            </a:r>
          </a:p>
          <a:p>
            <a:pPr marL="285750" indent="-285750">
              <a:spcBef>
                <a:spcPts val="600"/>
              </a:spcBef>
              <a:spcAft>
                <a:spcPts val="600"/>
              </a:spcAft>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Whittaker, J. M., </a:t>
            </a:r>
            <a:r>
              <a:rPr lang="en-US" sz="1400" dirty="0" err="1">
                <a:solidFill>
                  <a:schemeClr val="bg1"/>
                </a:solidFill>
                <a:latin typeface="Times New Roman" panose="02020603050405020304" pitchFamily="18" charset="0"/>
                <a:cs typeface="Times New Roman" panose="02020603050405020304" pitchFamily="18" charset="0"/>
              </a:rPr>
              <a:t>Goncharov</a:t>
            </a:r>
            <a:r>
              <a:rPr lang="en-US" sz="1400" dirty="0">
                <a:solidFill>
                  <a:schemeClr val="bg1"/>
                </a:solidFill>
                <a:latin typeface="Times New Roman" panose="02020603050405020304" pitchFamily="18" charset="0"/>
                <a:cs typeface="Times New Roman" panose="02020603050405020304" pitchFamily="18" charset="0"/>
              </a:rPr>
              <a:t>, A., Williams, S. E., Müller, R. D., and </a:t>
            </a:r>
            <a:r>
              <a:rPr lang="en-US" sz="1400" dirty="0" err="1">
                <a:solidFill>
                  <a:schemeClr val="bg1"/>
                </a:solidFill>
                <a:latin typeface="Times New Roman" panose="02020603050405020304" pitchFamily="18" charset="0"/>
                <a:cs typeface="Times New Roman" panose="02020603050405020304" pitchFamily="18" charset="0"/>
              </a:rPr>
              <a:t>Leitchenkov</a:t>
            </a:r>
            <a:r>
              <a:rPr lang="en-US" sz="1400" dirty="0">
                <a:solidFill>
                  <a:schemeClr val="bg1"/>
                </a:solidFill>
                <a:latin typeface="Times New Roman" panose="02020603050405020304" pitchFamily="18" charset="0"/>
                <a:cs typeface="Times New Roman" panose="02020603050405020304" pitchFamily="18" charset="0"/>
              </a:rPr>
              <a:t>, G.: Global sediment thickness data set updated for the Australian-Antarctic Southern Ocean, Geochem. </a:t>
            </a:r>
            <a:r>
              <a:rPr lang="en-US" sz="1400" dirty="0" err="1">
                <a:solidFill>
                  <a:schemeClr val="bg1"/>
                </a:solidFill>
                <a:latin typeface="Times New Roman" panose="02020603050405020304" pitchFamily="18" charset="0"/>
                <a:cs typeface="Times New Roman" panose="02020603050405020304" pitchFamily="18" charset="0"/>
              </a:rPr>
              <a:t>Geophy</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Geosys</a:t>
            </a:r>
            <a:r>
              <a:rPr lang="en-US" sz="1400" dirty="0">
                <a:solidFill>
                  <a:schemeClr val="bg1"/>
                </a:solidFill>
                <a:latin typeface="Times New Roman" panose="02020603050405020304" pitchFamily="18" charset="0"/>
                <a:cs typeface="Times New Roman" panose="02020603050405020304" pitchFamily="18" charset="0"/>
              </a:rPr>
              <a:t>., 14, 3297–3305, 2013</a:t>
            </a:r>
            <a:r>
              <a:rPr lang="en-US" sz="1400" dirty="0" smtClean="0">
                <a:solidFill>
                  <a:schemeClr val="bg1"/>
                </a:solidFill>
                <a:latin typeface="Times New Roman" panose="02020603050405020304" pitchFamily="18" charset="0"/>
                <a:cs typeface="Times New Roman" panose="02020603050405020304" pitchFamily="18" charset="0"/>
              </a:rPr>
              <a:t>.</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544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0" y="398780"/>
            <a:ext cx="9144000" cy="2123658"/>
          </a:xfrm>
          <a:prstGeom prst="rect">
            <a:avLst/>
          </a:prstGeom>
          <a:noFill/>
        </p:spPr>
        <p:txBody>
          <a:bodyPr wrap="square" lIns="274320" rtlCol="0">
            <a:spAutoFit/>
          </a:bodyPr>
          <a:lstStyle/>
          <a:p>
            <a:pPr algn="ctr"/>
            <a:r>
              <a:rPr lang="en-US" sz="6600" dirty="0" smtClean="0">
                <a:solidFill>
                  <a:srgbClr val="EE60DD"/>
                </a:solidFill>
                <a:latin typeface="Times New Roman" panose="02020603050405020304" pitchFamily="18" charset="0"/>
                <a:cs typeface="Times New Roman" panose="02020603050405020304" pitchFamily="18" charset="0"/>
              </a:rPr>
              <a:t>Thank</a:t>
            </a:r>
          </a:p>
          <a:p>
            <a:pPr algn="ctr"/>
            <a:r>
              <a:rPr lang="en-US" sz="6600" dirty="0" smtClean="0">
                <a:solidFill>
                  <a:srgbClr val="EE60DD"/>
                </a:solidFill>
                <a:latin typeface="Times New Roman" panose="02020603050405020304" pitchFamily="18" charset="0"/>
                <a:cs typeface="Times New Roman" panose="02020603050405020304" pitchFamily="18" charset="0"/>
              </a:rPr>
              <a:t>You!</a:t>
            </a:r>
            <a:endParaRPr lang="en-US" sz="8000" dirty="0">
              <a:solidFill>
                <a:srgbClr val="EE60DD"/>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pic>
        <p:nvPicPr>
          <p:cNvPr id="8" name="Picture 7"/>
          <p:cNvPicPr>
            <a:picLocks noChangeAspect="1"/>
          </p:cNvPicPr>
          <p:nvPr/>
        </p:nvPicPr>
        <p:blipFill>
          <a:blip r:embed="rId6"/>
          <a:stretch>
            <a:fillRect/>
          </a:stretch>
        </p:blipFill>
        <p:spPr>
          <a:xfrm>
            <a:off x="-1" y="2844679"/>
            <a:ext cx="9207661" cy="4013024"/>
          </a:xfrm>
          <a:prstGeom prst="rect">
            <a:avLst/>
          </a:prstGeom>
        </p:spPr>
      </p:pic>
    </p:spTree>
    <p:extLst>
      <p:ext uri="{BB962C8B-B14F-4D97-AF65-F5344CB8AC3E}">
        <p14:creationId xmlns:p14="http://schemas.microsoft.com/office/powerpoint/2010/main" val="28270019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autoRev="1" fill="remove" nodeType="withEffect" p14:presetBounceEnd="25000">
                                      <p:stCondLst>
                                        <p:cond delay="0"/>
                                      </p:stCondLst>
                                      <p:childTnLst>
                                        <p:animScale p14:bounceEnd="25000">
                                          <p:cBhvr>
                                            <p:cTn id="6" dur="2000" fill="hold"/>
                                            <p:tgtEl>
                                              <p:spTgt spid="5">
                                                <p:txEl>
                                                  <p:pRg st="0" end="0"/>
                                                </p:txEl>
                                              </p:spTgt>
                                            </p:tgtEl>
                                          </p:cBhvr>
                                          <p:by x="150000" y="150000"/>
                                        </p:animScale>
                                      </p:childTnLst>
                                    </p:cTn>
                                  </p:par>
                                  <p:par>
                                    <p:cTn id="7" presetID="6" presetClass="emph" presetSubtype="0" repeatCount="indefinite" accel="25000" autoRev="1" fill="remove" nodeType="withEffect" p14:presetBounceEnd="25000">
                                      <p:stCondLst>
                                        <p:cond delay="0"/>
                                      </p:stCondLst>
                                      <p:childTnLst>
                                        <p:animScale p14:bounceEnd="25000">
                                          <p:cBhvr>
                                            <p:cTn id="8"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autoRev="1" fill="remove" nodeType="withEffect">
                                      <p:stCondLst>
                                        <p:cond delay="0"/>
                                      </p:stCondLst>
                                      <p:childTnLst>
                                        <p:animScale>
                                          <p:cBhvr>
                                            <p:cTn id="6" dur="2000" fill="hold"/>
                                            <p:tgtEl>
                                              <p:spTgt spid="5">
                                                <p:txEl>
                                                  <p:pRg st="0" end="0"/>
                                                </p:txEl>
                                              </p:spTgt>
                                            </p:tgtEl>
                                          </p:cBhvr>
                                          <p:by x="150000" y="150000"/>
                                        </p:animScale>
                                      </p:childTnLst>
                                    </p:cTn>
                                  </p:par>
                                  <p:par>
                                    <p:cTn id="7" presetID="6" presetClass="emph" presetSubtype="0" repeatCount="indefinite" accel="25000" autoRev="1" fill="remove" nodeType="withEffect">
                                      <p:stCondLst>
                                        <p:cond delay="0"/>
                                      </p:stCondLst>
                                      <p:childTnLst>
                                        <p:animScale>
                                          <p:cBhvr>
                                            <p:cTn id="8"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44338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Motivation</a:t>
            </a:r>
            <a:endParaRPr lang="en-US" sz="45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78373" y="1486936"/>
            <a:ext cx="8334704" cy="498598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smtClean="0">
                <a:solidFill>
                  <a:srgbClr val="FFFFFF"/>
                </a:solidFill>
              </a:rPr>
              <a:t>Ocean </a:t>
            </a:r>
            <a:r>
              <a:rPr lang="en-US" sz="3200" dirty="0">
                <a:solidFill>
                  <a:srgbClr val="FFFFFF"/>
                </a:solidFill>
              </a:rPr>
              <a:t>bathymetry </a:t>
            </a:r>
            <a:r>
              <a:rPr lang="en-US" sz="3200" dirty="0" smtClean="0">
                <a:solidFill>
                  <a:srgbClr val="FFFFFF"/>
                </a:solidFill>
              </a:rPr>
              <a:t>influences global </a:t>
            </a:r>
            <a:r>
              <a:rPr lang="en-US" sz="3200" dirty="0">
                <a:solidFill>
                  <a:srgbClr val="FFFFFF"/>
                </a:solidFill>
              </a:rPr>
              <a:t>climate in numerous ways</a:t>
            </a:r>
          </a:p>
          <a:p>
            <a:pPr marL="457200" indent="-457200">
              <a:spcBef>
                <a:spcPts val="600"/>
              </a:spcBef>
              <a:spcAft>
                <a:spcPts val="600"/>
              </a:spcAft>
              <a:buFont typeface="Wingdings" panose="05000000000000000000" pitchFamily="2" charset="2"/>
              <a:buChar char="v"/>
            </a:pPr>
            <a:r>
              <a:rPr lang="en-US" sz="3200" dirty="0" smtClean="0">
                <a:solidFill>
                  <a:srgbClr val="FFFFFF"/>
                </a:solidFill>
              </a:rPr>
              <a:t>Detailed </a:t>
            </a:r>
            <a:r>
              <a:rPr lang="en-US" sz="3200" dirty="0">
                <a:solidFill>
                  <a:srgbClr val="FFFFFF"/>
                </a:solidFill>
              </a:rPr>
              <a:t>knowledge of </a:t>
            </a:r>
            <a:r>
              <a:rPr lang="en-US" sz="3200" dirty="0" smtClean="0">
                <a:solidFill>
                  <a:srgbClr val="FFFFFF"/>
                </a:solidFill>
              </a:rPr>
              <a:t>paleobathymetry is required to quantify various climate </a:t>
            </a:r>
            <a:r>
              <a:rPr lang="en-US" sz="3200" dirty="0">
                <a:solidFill>
                  <a:srgbClr val="FFFFFF"/>
                </a:solidFill>
              </a:rPr>
              <a:t>processes in the geologic </a:t>
            </a:r>
            <a:r>
              <a:rPr lang="en-US" sz="3200" dirty="0" smtClean="0">
                <a:solidFill>
                  <a:srgbClr val="FFFFFF"/>
                </a:solidFill>
              </a:rPr>
              <a:t>past</a:t>
            </a:r>
          </a:p>
          <a:p>
            <a:pPr marL="457200" indent="-457200">
              <a:spcBef>
                <a:spcPts val="600"/>
              </a:spcBef>
              <a:spcAft>
                <a:spcPts val="600"/>
              </a:spcAft>
              <a:buFont typeface="Wingdings" panose="05000000000000000000" pitchFamily="2" charset="2"/>
              <a:buChar char="v"/>
            </a:pPr>
            <a:r>
              <a:rPr lang="en-US" sz="3200" dirty="0" smtClean="0">
                <a:solidFill>
                  <a:srgbClr val="FFFFFF"/>
                </a:solidFill>
              </a:rPr>
              <a:t>Paleoclimate simulation are commonly run with ‘bathtub’ like bathymetry.</a:t>
            </a:r>
          </a:p>
          <a:p>
            <a:pPr marL="457200" indent="-457200">
              <a:spcBef>
                <a:spcPts val="600"/>
              </a:spcBef>
              <a:spcAft>
                <a:spcPts val="600"/>
              </a:spcAft>
              <a:buFont typeface="Wingdings" panose="05000000000000000000" pitchFamily="2" charset="2"/>
              <a:buChar char="v"/>
            </a:pPr>
            <a:r>
              <a:rPr lang="en-US" sz="3200" dirty="0" smtClean="0">
                <a:solidFill>
                  <a:srgbClr val="FFFFFF"/>
                </a:solidFill>
              </a:rPr>
              <a:t>Drive the motivation for paleobathymetry reconstruction.</a:t>
            </a:r>
            <a:endParaRPr lang="en-US" sz="3200" dirty="0">
              <a:solidFill>
                <a:srgbClr val="FFFFFF"/>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pic>
        <p:nvPicPr>
          <p:cNvPr id="11" name="Picture 10"/>
          <p:cNvPicPr>
            <a:picLocks noChangeAspect="1"/>
          </p:cNvPicPr>
          <p:nvPr/>
        </p:nvPicPr>
        <p:blipFill>
          <a:blip r:embed="rId6"/>
          <a:stretch>
            <a:fillRect/>
          </a:stretch>
        </p:blipFill>
        <p:spPr>
          <a:xfrm>
            <a:off x="1238008" y="0"/>
            <a:ext cx="7905992" cy="3294163"/>
          </a:xfrm>
          <a:prstGeom prst="rect">
            <a:avLst/>
          </a:prstGeom>
        </p:spPr>
      </p:pic>
      <p:pic>
        <p:nvPicPr>
          <p:cNvPr id="10" name="Picture 9"/>
          <p:cNvPicPr>
            <a:picLocks noChangeAspect="1"/>
          </p:cNvPicPr>
          <p:nvPr/>
        </p:nvPicPr>
        <p:blipFill>
          <a:blip r:embed="rId7"/>
          <a:stretch>
            <a:fillRect/>
          </a:stretch>
        </p:blipFill>
        <p:spPr>
          <a:xfrm>
            <a:off x="-9469" y="2468880"/>
            <a:ext cx="8229600" cy="4389120"/>
          </a:xfrm>
          <a:prstGeom prst="rect">
            <a:avLst/>
          </a:prstGeom>
        </p:spPr>
      </p:pic>
    </p:spTree>
    <p:extLst>
      <p:ext uri="{BB962C8B-B14F-4D97-AF65-F5344CB8AC3E}">
        <p14:creationId xmlns:p14="http://schemas.microsoft.com/office/powerpoint/2010/main" val="9440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30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30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44338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Isostatic Sediment Cover</a:t>
            </a: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3407" y="1486936"/>
            <a:ext cx="8334704" cy="30162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smtClean="0">
                <a:solidFill>
                  <a:srgbClr val="FFFFFF"/>
                </a:solidFill>
                <a:latin typeface="Times New Roman" panose="02020603050405020304" pitchFamily="18" charset="0"/>
                <a:cs typeface="Times New Roman" panose="02020603050405020304" pitchFamily="18" charset="0"/>
              </a:rPr>
              <a:t>Version 1 of OESBathy:</a:t>
            </a:r>
          </a:p>
          <a:p>
            <a:pPr marL="914400" lvl="1" indent="-457200">
              <a:spcBef>
                <a:spcPts val="600"/>
              </a:spcBef>
              <a:spcAft>
                <a:spcPts val="600"/>
              </a:spcAft>
              <a:buFont typeface="Wingdings" panose="05000000000000000000" pitchFamily="2" charset="2"/>
              <a:buChar char="v"/>
            </a:pPr>
            <a:r>
              <a:rPr lang="en-US" sz="3200" dirty="0" smtClean="0">
                <a:solidFill>
                  <a:srgbClr val="FFFFFF"/>
                </a:solidFill>
                <a:latin typeface="Times New Roman" panose="02020603050405020304" pitchFamily="18" charset="0"/>
                <a:cs typeface="Times New Roman" panose="02020603050405020304" pitchFamily="18" charset="0"/>
              </a:rPr>
              <a:t>Parameterized sediment cover</a:t>
            </a:r>
          </a:p>
          <a:p>
            <a:pPr marL="914400" lvl="1" indent="-457200">
              <a:spcBef>
                <a:spcPts val="600"/>
              </a:spcBef>
              <a:spcAft>
                <a:spcPts val="600"/>
              </a:spcAft>
              <a:buFont typeface="Wingdings" panose="05000000000000000000" pitchFamily="2" charset="2"/>
              <a:buChar char="v"/>
            </a:pPr>
            <a:r>
              <a:rPr lang="en-US" sz="3200" dirty="0">
                <a:solidFill>
                  <a:srgbClr val="FFFFFF"/>
                </a:solidFill>
                <a:latin typeface="Times New Roman" panose="02020603050405020304" pitchFamily="18" charset="0"/>
                <a:cs typeface="Times New Roman" panose="02020603050405020304" pitchFamily="18" charset="0"/>
              </a:rPr>
              <a:t>Multilayer </a:t>
            </a:r>
            <a:r>
              <a:rPr lang="en-US" sz="3200" dirty="0" smtClean="0">
                <a:solidFill>
                  <a:srgbClr val="FFFFFF"/>
                </a:solidFill>
                <a:latin typeface="Times New Roman" panose="02020603050405020304" pitchFamily="18" charset="0"/>
                <a:cs typeface="Times New Roman" panose="02020603050405020304" pitchFamily="18" charset="0"/>
              </a:rPr>
              <a:t>(16 </a:t>
            </a:r>
            <a:r>
              <a:rPr lang="en-US" sz="3200" dirty="0">
                <a:solidFill>
                  <a:srgbClr val="FFFFFF"/>
                </a:solidFill>
                <a:latin typeface="Times New Roman" panose="02020603050405020304" pitchFamily="18" charset="0"/>
                <a:cs typeface="Times New Roman" panose="02020603050405020304" pitchFamily="18" charset="0"/>
              </a:rPr>
              <a:t>total </a:t>
            </a:r>
            <a:r>
              <a:rPr lang="en-US" sz="3200" dirty="0" smtClean="0">
                <a:solidFill>
                  <a:srgbClr val="FFFFFF"/>
                </a:solidFill>
                <a:latin typeface="Times New Roman" panose="02020603050405020304" pitchFamily="18" charset="0"/>
                <a:cs typeface="Times New Roman" panose="02020603050405020304" pitchFamily="18" charset="0"/>
              </a:rPr>
              <a:t>layers)</a:t>
            </a:r>
          </a:p>
          <a:p>
            <a:pPr marL="914400" lvl="1" indent="-457200">
              <a:spcBef>
                <a:spcPts val="600"/>
              </a:spcBef>
              <a:spcAft>
                <a:spcPts val="600"/>
              </a:spcAft>
              <a:buFont typeface="Wingdings" panose="05000000000000000000" pitchFamily="2" charset="2"/>
              <a:buChar char="v"/>
            </a:pPr>
            <a:r>
              <a:rPr lang="en-US" sz="3200" dirty="0">
                <a:solidFill>
                  <a:srgbClr val="FFFFFF"/>
                </a:solidFill>
                <a:latin typeface="Times New Roman" panose="02020603050405020304" pitchFamily="18" charset="0"/>
                <a:cs typeface="Times New Roman" panose="02020603050405020304" pitchFamily="18" charset="0"/>
              </a:rPr>
              <a:t>I</a:t>
            </a:r>
            <a:r>
              <a:rPr lang="en-US" sz="3200" dirty="0" smtClean="0">
                <a:solidFill>
                  <a:srgbClr val="FFFFFF"/>
                </a:solidFill>
                <a:latin typeface="Times New Roman" panose="02020603050405020304" pitchFamily="18" charset="0"/>
                <a:cs typeface="Times New Roman" panose="02020603050405020304" pitchFamily="18" charset="0"/>
              </a:rPr>
              <a:t>sostatically loaded </a:t>
            </a:r>
            <a:r>
              <a:rPr lang="en-US" sz="3200" dirty="0">
                <a:solidFill>
                  <a:srgbClr val="FFFFFF"/>
                </a:solidFill>
                <a:latin typeface="Times New Roman" panose="02020603050405020304" pitchFamily="18" charset="0"/>
                <a:cs typeface="Times New Roman" panose="02020603050405020304" pitchFamily="18" charset="0"/>
              </a:rPr>
              <a:t>on top of the </a:t>
            </a:r>
            <a:r>
              <a:rPr lang="en-US" sz="3200" dirty="0" smtClean="0">
                <a:solidFill>
                  <a:srgbClr val="FFFFFF"/>
                </a:solidFill>
                <a:latin typeface="Times New Roman" panose="02020603050405020304" pitchFamily="18" charset="0"/>
                <a:cs typeface="Times New Roman" panose="02020603050405020304" pitchFamily="18" charset="0"/>
              </a:rPr>
              <a:t>Depth-to-Basement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grpSp>
        <p:nvGrpSpPr>
          <p:cNvPr id="11" name="Group 10"/>
          <p:cNvGrpSpPr/>
          <p:nvPr/>
        </p:nvGrpSpPr>
        <p:grpSpPr>
          <a:xfrm>
            <a:off x="804102" y="4269471"/>
            <a:ext cx="7943757" cy="2246769"/>
            <a:chOff x="804102" y="4269471"/>
            <a:chExt cx="7943757" cy="2246769"/>
          </a:xfrm>
        </p:grpSpPr>
        <p:pic>
          <p:nvPicPr>
            <p:cNvPr id="8" name="Picture 7"/>
            <p:cNvPicPr>
              <a:picLocks noChangeAspect="1"/>
            </p:cNvPicPr>
            <p:nvPr/>
          </p:nvPicPr>
          <p:blipFill rotWithShape="1">
            <a:blip r:embed="rId6"/>
            <a:srcRect l="6615" t="11150" r="12523" b="10816"/>
            <a:stretch/>
          </p:blipFill>
          <p:spPr>
            <a:xfrm>
              <a:off x="980761" y="4761866"/>
              <a:ext cx="2798956" cy="1126274"/>
            </a:xfrm>
            <a:prstGeom prst="rect">
              <a:avLst/>
            </a:prstGeom>
          </p:spPr>
        </p:pic>
        <p:sp>
          <p:nvSpPr>
            <p:cNvPr id="9" name="Rectangle 8"/>
            <p:cNvSpPr/>
            <p:nvPr/>
          </p:nvSpPr>
          <p:spPr>
            <a:xfrm>
              <a:off x="4175859" y="4269471"/>
              <a:ext cx="4572000" cy="2246769"/>
            </a:xfrm>
            <a:prstGeom prst="rect">
              <a:avLst/>
            </a:prstGeom>
          </p:spPr>
          <p:txBody>
            <a:bodyPr>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D</a:t>
              </a:r>
              <a:r>
                <a:rPr lang="en-US" sz="2800" baseline="-25000" dirty="0" smtClean="0">
                  <a:solidFill>
                    <a:schemeClr val="bg1"/>
                  </a:solidFill>
                  <a:latin typeface="Times New Roman" panose="02020603050405020304" pitchFamily="18" charset="0"/>
                  <a:cs typeface="Times New Roman" panose="02020603050405020304" pitchFamily="18" charset="0"/>
                </a:rPr>
                <a:t>z</a:t>
              </a:r>
              <a:r>
                <a:rPr lang="en-US" sz="2800" dirty="0" smtClean="0">
                  <a:solidFill>
                    <a:schemeClr val="bg1"/>
                  </a:solidFill>
                  <a:latin typeface="Times New Roman" panose="02020603050405020304" pitchFamily="18" charset="0"/>
                  <a:cs typeface="Times New Roman" panose="02020603050405020304" pitchFamily="18" charset="0"/>
                </a:rPr>
                <a:t>: Density </a:t>
              </a:r>
              <a:r>
                <a:rPr lang="en-US" sz="2800" dirty="0">
                  <a:solidFill>
                    <a:schemeClr val="bg1"/>
                  </a:solidFill>
                  <a:latin typeface="Times New Roman" panose="02020603050405020304" pitchFamily="18" charset="0"/>
                  <a:cs typeface="Times New Roman" panose="02020603050405020304" pitchFamily="18" charset="0"/>
                </a:rPr>
                <a:t>of the </a:t>
              </a:r>
              <a:r>
                <a:rPr lang="en-US" sz="2800" dirty="0" smtClean="0">
                  <a:solidFill>
                    <a:schemeClr val="bg1"/>
                  </a:solidFill>
                  <a:latin typeface="Times New Roman" panose="02020603050405020304" pitchFamily="18" charset="0"/>
                  <a:cs typeface="Times New Roman" panose="02020603050405020304" pitchFamily="18" charset="0"/>
                </a:rPr>
                <a:t>z</a:t>
              </a:r>
              <a:r>
                <a:rPr lang="en-US" sz="2800" baseline="30000" dirty="0" smtClean="0">
                  <a:solidFill>
                    <a:schemeClr val="bg1"/>
                  </a:solidFill>
                  <a:latin typeface="Times New Roman" panose="02020603050405020304" pitchFamily="18" charset="0"/>
                  <a:cs typeface="Times New Roman" panose="02020603050405020304" pitchFamily="18" charset="0"/>
                </a:rPr>
                <a:t>th</a:t>
              </a:r>
              <a:r>
                <a:rPr lang="en-US" sz="2800" dirty="0" smtClean="0">
                  <a:solidFill>
                    <a:schemeClr val="bg1"/>
                  </a:solidFill>
                  <a:latin typeface="Times New Roman" panose="02020603050405020304" pitchFamily="18" charset="0"/>
                  <a:cs typeface="Times New Roman" panose="02020603050405020304" pitchFamily="18" charset="0"/>
                </a:rPr>
                <a:t>  layer</a:t>
              </a:r>
            </a:p>
            <a:p>
              <a:r>
                <a:rPr lang="el-GR" sz="2800" dirty="0">
                  <a:solidFill>
                    <a:schemeClr val="bg1"/>
                  </a:solidFill>
                  <a:latin typeface="Times New Roman" panose="02020603050405020304" pitchFamily="18" charset="0"/>
                  <a:cs typeface="Times New Roman" panose="02020603050405020304" pitchFamily="18" charset="0"/>
                </a:rPr>
                <a:t>ρ </a:t>
              </a:r>
              <a:r>
                <a:rPr lang="en-US" sz="2800" baseline="-25000" dirty="0" smtClean="0">
                  <a:solidFill>
                    <a:schemeClr val="bg1"/>
                  </a:solidFill>
                  <a:latin typeface="Times New Roman" panose="02020603050405020304" pitchFamily="18" charset="0"/>
                  <a:cs typeface="Times New Roman" panose="02020603050405020304" pitchFamily="18" charset="0"/>
                </a:rPr>
                <a:t>m</a:t>
              </a:r>
              <a:r>
                <a:rPr lang="en-US" sz="2800" dirty="0">
                  <a:solidFill>
                    <a:schemeClr val="bg1"/>
                  </a:solidFill>
                  <a:latin typeface="Times New Roman" panose="02020603050405020304" pitchFamily="18" charset="0"/>
                  <a:cs typeface="Times New Roman" panose="02020603050405020304" pitchFamily="18" charset="0"/>
                </a:rPr>
                <a:t>: Density of </a:t>
              </a:r>
              <a:r>
                <a:rPr lang="en-US" sz="2800" dirty="0" smtClean="0">
                  <a:solidFill>
                    <a:schemeClr val="bg1"/>
                  </a:solidFill>
                  <a:latin typeface="Times New Roman" panose="02020603050405020304" pitchFamily="18" charset="0"/>
                  <a:cs typeface="Times New Roman" panose="02020603050405020304" pitchFamily="18" charset="0"/>
                </a:rPr>
                <a:t>mantle =3300 kgm</a:t>
              </a:r>
              <a:r>
                <a:rPr lang="en-US" sz="2800" baseline="30000" dirty="0" smtClean="0">
                  <a:solidFill>
                    <a:schemeClr val="bg1"/>
                  </a:solidFill>
                  <a:latin typeface="Times New Roman" panose="02020603050405020304" pitchFamily="18" charset="0"/>
                  <a:cs typeface="Times New Roman" panose="02020603050405020304" pitchFamily="18" charset="0"/>
                </a:rPr>
                <a:t>-3</a:t>
              </a:r>
              <a:endParaRPr lang="en-US" sz="2800" baseline="30000" dirty="0">
                <a:solidFill>
                  <a:schemeClr val="bg1"/>
                </a:solidFill>
                <a:latin typeface="Times New Roman" panose="02020603050405020304" pitchFamily="18" charset="0"/>
                <a:cs typeface="Times New Roman" panose="02020603050405020304" pitchFamily="18" charset="0"/>
              </a:endParaRPr>
            </a:p>
            <a:p>
              <a:r>
                <a:rPr lang="el-GR" sz="2800" dirty="0">
                  <a:solidFill>
                    <a:schemeClr val="bg1"/>
                  </a:solidFill>
                  <a:latin typeface="Times New Roman" panose="02020603050405020304" pitchFamily="18" charset="0"/>
                  <a:cs typeface="Times New Roman" panose="02020603050405020304" pitchFamily="18" charset="0"/>
                </a:rPr>
                <a:t>ρ </a:t>
              </a:r>
              <a:r>
                <a:rPr lang="en-US" sz="2800" baseline="-25000" dirty="0" smtClean="0">
                  <a:solidFill>
                    <a:schemeClr val="bg1"/>
                  </a:solidFill>
                  <a:latin typeface="Times New Roman" panose="02020603050405020304" pitchFamily="18" charset="0"/>
                  <a:cs typeface="Times New Roman" panose="02020603050405020304" pitchFamily="18" charset="0"/>
                </a:rPr>
                <a:t>w</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prstClr val="white"/>
                  </a:solidFill>
                  <a:latin typeface="Times New Roman" panose="02020603050405020304" pitchFamily="18" charset="0"/>
                  <a:cs typeface="Times New Roman" panose="02020603050405020304" pitchFamily="18" charset="0"/>
                </a:rPr>
                <a:t>Density of </a:t>
              </a:r>
              <a:r>
                <a:rPr lang="en-US" sz="2800" dirty="0" smtClean="0">
                  <a:solidFill>
                    <a:prstClr val="white"/>
                  </a:solidFill>
                  <a:latin typeface="Times New Roman" panose="02020603050405020304" pitchFamily="18" charset="0"/>
                  <a:cs typeface="Times New Roman" panose="02020603050405020304" pitchFamily="18" charset="0"/>
                </a:rPr>
                <a:t>ocean water </a:t>
              </a:r>
              <a:r>
                <a:rPr lang="en-US" sz="2800" dirty="0">
                  <a:solidFill>
                    <a:prstClr val="white"/>
                  </a:solidFill>
                  <a:latin typeface="Times New Roman" panose="02020603050405020304" pitchFamily="18" charset="0"/>
                  <a:cs typeface="Times New Roman" panose="02020603050405020304" pitchFamily="18" charset="0"/>
                </a:rPr>
                <a:t>=</a:t>
              </a:r>
              <a:r>
                <a:rPr lang="en-US" sz="2800" dirty="0">
                  <a:solidFill>
                    <a:schemeClr val="bg1"/>
                  </a:solidFill>
                  <a:latin typeface="Times New Roman" panose="02020603050405020304" pitchFamily="18" charset="0"/>
                  <a:cs typeface="Times New Roman" panose="02020603050405020304" pitchFamily="18" charset="0"/>
                </a:rPr>
                <a:t> 1027.91 kgm</a:t>
              </a:r>
              <a:r>
                <a:rPr lang="en-US" sz="2800" baseline="30000" dirty="0">
                  <a:solidFill>
                    <a:schemeClr val="bg1"/>
                  </a:solidFill>
                  <a:latin typeface="Times New Roman" panose="02020603050405020304" pitchFamily="18" charset="0"/>
                  <a:cs typeface="Times New Roman" panose="02020603050405020304" pitchFamily="18" charset="0"/>
                </a:rPr>
                <a:t>-3</a:t>
              </a:r>
            </a:p>
          </p:txBody>
        </p:sp>
        <p:sp>
          <p:nvSpPr>
            <p:cNvPr id="10" name="Rectangle 9"/>
            <p:cNvSpPr/>
            <p:nvPr/>
          </p:nvSpPr>
          <p:spPr>
            <a:xfrm>
              <a:off x="804102" y="5962194"/>
              <a:ext cx="3152273" cy="369332"/>
            </a:xfrm>
            <a:prstGeom prst="rect">
              <a:avLst/>
            </a:prstGeom>
          </p:spPr>
          <p:txBody>
            <a:bodyPr wrap="none">
              <a:spAutoFit/>
            </a:bodyPr>
            <a:lstStyle/>
            <a:p>
              <a:r>
                <a:rPr lang="en-US" dirty="0" err="1">
                  <a:solidFill>
                    <a:schemeClr val="bg1"/>
                  </a:solidFill>
                </a:rPr>
                <a:t>Crough</a:t>
              </a:r>
              <a:r>
                <a:rPr lang="en-US" dirty="0">
                  <a:solidFill>
                    <a:schemeClr val="bg1"/>
                  </a:solidFill>
                </a:rPr>
                <a:t> (1983) and Sykes (1996)</a:t>
              </a:r>
            </a:p>
          </p:txBody>
        </p:sp>
      </p:grpSp>
    </p:spTree>
    <p:extLst>
      <p:ext uri="{BB962C8B-B14F-4D97-AF65-F5344CB8AC3E}">
        <p14:creationId xmlns:p14="http://schemas.microsoft.com/office/powerpoint/2010/main" val="52643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30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30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30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6424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Isostatic Sediment Cover</a:t>
            </a: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1440" y="1230463"/>
            <a:ext cx="4380199" cy="1384995"/>
          </a:xfrm>
          <a:prstGeom prst="rect">
            <a:avLst/>
          </a:prstGeom>
          <a:noFill/>
        </p:spPr>
        <p:txBody>
          <a:bodyPr wrap="square" rtlCol="0">
            <a:spAutoFit/>
          </a:bodyPr>
          <a:lstStyle/>
          <a:p>
            <a:pPr>
              <a:spcBef>
                <a:spcPts val="600"/>
              </a:spcBef>
              <a:spcAft>
                <a:spcPts val="600"/>
              </a:spcAft>
            </a:pPr>
            <a:r>
              <a:rPr lang="en-US" sz="2800" dirty="0" smtClean="0">
                <a:solidFill>
                  <a:srgbClr val="FFFFFF"/>
                </a:solidFill>
                <a:latin typeface="Times New Roman" panose="02020603050405020304" pitchFamily="18" charset="0"/>
                <a:cs typeface="Times New Roman" panose="02020603050405020304" pitchFamily="18" charset="0"/>
              </a:rPr>
              <a:t>Simple linear model derived from 10 published sediment densities (Crosby et al. 2006)</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pic>
        <p:nvPicPr>
          <p:cNvPr id="9" name="Picture 8"/>
          <p:cNvPicPr>
            <a:picLocks noChangeAspect="1"/>
          </p:cNvPicPr>
          <p:nvPr/>
        </p:nvPicPr>
        <p:blipFill>
          <a:blip r:embed="rId6"/>
          <a:stretch>
            <a:fillRect/>
          </a:stretch>
        </p:blipFill>
        <p:spPr>
          <a:xfrm>
            <a:off x="398336" y="2854711"/>
            <a:ext cx="3331973" cy="3665825"/>
          </a:xfrm>
          <a:prstGeom prst="rect">
            <a:avLst/>
          </a:prstGeom>
        </p:spPr>
      </p:pic>
      <p:pic>
        <p:nvPicPr>
          <p:cNvPr id="10" name="Picture 9"/>
          <p:cNvPicPr>
            <a:picLocks noChangeAspect="1"/>
          </p:cNvPicPr>
          <p:nvPr/>
        </p:nvPicPr>
        <p:blipFill>
          <a:blip r:embed="rId7"/>
          <a:stretch>
            <a:fillRect/>
          </a:stretch>
        </p:blipFill>
        <p:spPr>
          <a:xfrm>
            <a:off x="5113527" y="811116"/>
            <a:ext cx="3676650" cy="5486400"/>
          </a:xfrm>
          <a:prstGeom prst="rect">
            <a:avLst/>
          </a:prstGeom>
        </p:spPr>
      </p:pic>
      <p:sp>
        <p:nvSpPr>
          <p:cNvPr id="8" name="Rectangle 7"/>
          <p:cNvSpPr/>
          <p:nvPr/>
        </p:nvSpPr>
        <p:spPr>
          <a:xfrm>
            <a:off x="6271075" y="6414723"/>
            <a:ext cx="2487412" cy="369332"/>
          </a:xfrm>
          <a:prstGeom prst="rect">
            <a:avLst/>
          </a:prstGeom>
        </p:spPr>
        <p:txBody>
          <a:bodyPr wrap="none">
            <a:spAutoFit/>
          </a:bodyPr>
          <a:lstStyle/>
          <a:p>
            <a:r>
              <a:rPr lang="en-US" dirty="0">
                <a:solidFill>
                  <a:srgbClr val="FFFF00"/>
                </a:solidFill>
              </a:rPr>
              <a:t>1 </a:t>
            </a:r>
            <a:r>
              <a:rPr lang="en-US" dirty="0" smtClean="0">
                <a:solidFill>
                  <a:srgbClr val="FFFF00"/>
                </a:solidFill>
              </a:rPr>
              <a:t>gm/cm</a:t>
            </a:r>
            <a:r>
              <a:rPr lang="en-US" baseline="30000" dirty="0" smtClean="0">
                <a:solidFill>
                  <a:srgbClr val="FFFF00"/>
                </a:solidFill>
              </a:rPr>
              <a:t>3</a:t>
            </a:r>
            <a:r>
              <a:rPr lang="en-US" dirty="0" smtClean="0">
                <a:solidFill>
                  <a:srgbClr val="FFFF00"/>
                </a:solidFill>
              </a:rPr>
              <a:t> </a:t>
            </a:r>
            <a:r>
              <a:rPr lang="en-US" dirty="0">
                <a:solidFill>
                  <a:srgbClr val="FFFF00"/>
                </a:solidFill>
              </a:rPr>
              <a:t>= 1000 kg/m</a:t>
            </a:r>
            <a:r>
              <a:rPr lang="en-US" baseline="30000" dirty="0">
                <a:solidFill>
                  <a:srgbClr val="FFFF00"/>
                </a:solidFill>
              </a:rPr>
              <a:t>3</a:t>
            </a:r>
          </a:p>
        </p:txBody>
      </p:sp>
    </p:spTree>
    <p:extLst>
      <p:ext uri="{BB962C8B-B14F-4D97-AF65-F5344CB8AC3E}">
        <p14:creationId xmlns:p14="http://schemas.microsoft.com/office/powerpoint/2010/main" val="125411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64246"/>
            <a:ext cx="7565285" cy="707886"/>
          </a:xfrm>
          <a:prstGeom prst="rect">
            <a:avLst/>
          </a:prstGeom>
          <a:noFill/>
        </p:spPr>
        <p:txBody>
          <a:bodyPr wrap="square" lIns="274320"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Approach then &amp; NOW!</a:t>
            </a: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3407" y="1230463"/>
            <a:ext cx="8572098" cy="4154984"/>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smtClean="0">
                <a:solidFill>
                  <a:srgbClr val="FFFFFF"/>
                </a:solidFill>
              </a:rPr>
              <a:t>Simplistic approach</a:t>
            </a:r>
          </a:p>
          <a:p>
            <a:pPr marL="971550" lvl="1" indent="-514350">
              <a:spcBef>
                <a:spcPts val="600"/>
              </a:spcBef>
              <a:spcAft>
                <a:spcPts val="600"/>
              </a:spcAft>
              <a:buFont typeface="Wingdings" panose="05000000000000000000" pitchFamily="2" charset="2"/>
              <a:buChar char="ü"/>
            </a:pPr>
            <a:r>
              <a:rPr lang="en-US" sz="3200" dirty="0" smtClean="0">
                <a:solidFill>
                  <a:srgbClr val="FFFFFF"/>
                </a:solidFill>
              </a:rPr>
              <a:t>Good for initial attempt</a:t>
            </a:r>
          </a:p>
          <a:p>
            <a:pPr marL="457200" indent="-457200">
              <a:spcBef>
                <a:spcPts val="600"/>
              </a:spcBef>
              <a:spcAft>
                <a:spcPts val="600"/>
              </a:spcAft>
              <a:buFont typeface="Wingdings" panose="05000000000000000000" pitchFamily="2" charset="2"/>
              <a:buChar char="v"/>
            </a:pPr>
            <a:r>
              <a:rPr lang="en-US" sz="3200" dirty="0" smtClean="0">
                <a:solidFill>
                  <a:srgbClr val="FFFFFF"/>
                </a:solidFill>
              </a:rPr>
              <a:t>Not very detailed</a:t>
            </a:r>
          </a:p>
          <a:p>
            <a:pPr marL="457200" indent="-457200">
              <a:spcBef>
                <a:spcPts val="600"/>
              </a:spcBef>
              <a:spcAft>
                <a:spcPts val="600"/>
              </a:spcAft>
              <a:buFont typeface="Wingdings" panose="05000000000000000000" pitchFamily="2" charset="2"/>
              <a:buChar char="v"/>
            </a:pPr>
            <a:r>
              <a:rPr lang="en-US" sz="3200" dirty="0" smtClean="0">
                <a:solidFill>
                  <a:srgbClr val="FFFFFF"/>
                </a:solidFill>
              </a:rPr>
              <a:t>Not representative of </a:t>
            </a:r>
            <a:r>
              <a:rPr lang="en-US" sz="3200" dirty="0">
                <a:solidFill>
                  <a:srgbClr val="FFFFFF"/>
                </a:solidFill>
              </a:rPr>
              <a:t>extremely varied global </a:t>
            </a:r>
            <a:r>
              <a:rPr lang="en-US" sz="3200" dirty="0" smtClean="0">
                <a:solidFill>
                  <a:srgbClr val="FFFFFF"/>
                </a:solidFill>
              </a:rPr>
              <a:t>ocean sediment density</a:t>
            </a:r>
          </a:p>
          <a:p>
            <a:pPr marL="457200" indent="-457200">
              <a:spcBef>
                <a:spcPts val="600"/>
              </a:spcBef>
              <a:spcAft>
                <a:spcPts val="600"/>
              </a:spcAft>
              <a:buFont typeface="Wingdings" panose="05000000000000000000" pitchFamily="2" charset="2"/>
              <a:buChar char="v"/>
            </a:pPr>
            <a:r>
              <a:rPr lang="en-US" sz="3200" dirty="0" smtClean="0">
                <a:solidFill>
                  <a:srgbClr val="FFFFFF"/>
                </a:solidFill>
              </a:rPr>
              <a:t>Sediment Density Sub-model needs to be improved</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spTree>
    <p:extLst>
      <p:ext uri="{BB962C8B-B14F-4D97-AF65-F5344CB8AC3E}">
        <p14:creationId xmlns:p14="http://schemas.microsoft.com/office/powerpoint/2010/main" val="176819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43021"/>
            <a:ext cx="7745033" cy="692497"/>
          </a:xfrm>
          <a:prstGeom prst="rect">
            <a:avLst/>
          </a:prstGeom>
          <a:noFill/>
        </p:spPr>
        <p:txBody>
          <a:bodyPr wrap="square" lIns="0" rIns="0" rtlCol="0">
            <a:spAutoFit/>
          </a:bodyPr>
          <a:lstStyle/>
          <a:p>
            <a:r>
              <a:rPr lang="en-US" sz="3900" dirty="0" smtClean="0">
                <a:solidFill>
                  <a:srgbClr val="FFFFFF"/>
                </a:solidFill>
                <a:latin typeface="Times New Roman" panose="02020603050405020304" pitchFamily="18" charset="0"/>
                <a:cs typeface="Times New Roman" panose="02020603050405020304" pitchFamily="18" charset="0"/>
              </a:rPr>
              <a:t>Similar Studies for Sediment Densities</a:t>
            </a:r>
            <a:endParaRPr lang="en-US" sz="39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3407" y="1230463"/>
            <a:ext cx="8572098" cy="4801314"/>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err="1" smtClean="0">
                <a:solidFill>
                  <a:srgbClr val="FFFFFF"/>
                </a:solidFill>
                <a:latin typeface="Times New Roman" panose="02020603050405020304" pitchFamily="18" charset="0"/>
                <a:cs typeface="Times New Roman" panose="02020603050405020304" pitchFamily="18" charset="0"/>
              </a:rPr>
              <a:t>Tenzer</a:t>
            </a:r>
            <a:r>
              <a:rPr lang="en-US" sz="3200" dirty="0" smtClean="0">
                <a:solidFill>
                  <a:srgbClr val="FFFFFF"/>
                </a:solidFill>
                <a:latin typeface="Times New Roman" panose="02020603050405020304" pitchFamily="18" charset="0"/>
                <a:cs typeface="Times New Roman" panose="02020603050405020304" pitchFamily="18" charset="0"/>
              </a:rPr>
              <a:t> &amp; </a:t>
            </a:r>
            <a:r>
              <a:rPr lang="en-US" sz="3200" dirty="0" err="1" smtClean="0">
                <a:solidFill>
                  <a:srgbClr val="FFFFFF"/>
                </a:solidFill>
                <a:latin typeface="Times New Roman" panose="02020603050405020304" pitchFamily="18" charset="0"/>
                <a:cs typeface="Times New Roman" panose="02020603050405020304" pitchFamily="18" charset="0"/>
              </a:rPr>
              <a:t>Gladkikh</a:t>
            </a:r>
            <a:r>
              <a:rPr lang="en-US" sz="3200" dirty="0" smtClean="0">
                <a:solidFill>
                  <a:srgbClr val="FFFFFF"/>
                </a:solidFill>
                <a:latin typeface="Times New Roman" panose="02020603050405020304" pitchFamily="18" charset="0"/>
                <a:cs typeface="Times New Roman" panose="02020603050405020304" pitchFamily="18" charset="0"/>
              </a:rPr>
              <a:t>, 2014</a:t>
            </a:r>
          </a:p>
          <a:p>
            <a:pPr marL="914400" lvl="1" indent="-457200">
              <a:spcBef>
                <a:spcPts val="600"/>
              </a:spcBef>
              <a:spcAft>
                <a:spcPts val="600"/>
              </a:spcAft>
              <a:buFont typeface="Wingdings" panose="05000000000000000000" pitchFamily="2" charset="2"/>
              <a:buChar char="Ø"/>
            </a:pPr>
            <a:r>
              <a:rPr lang="en-US" sz="3200" dirty="0" smtClean="0">
                <a:solidFill>
                  <a:srgbClr val="FFFFFF"/>
                </a:solidFill>
                <a:latin typeface="Times New Roman" panose="02020603050405020304" pitchFamily="18" charset="0"/>
                <a:cs typeface="Times New Roman" panose="02020603050405020304" pitchFamily="18" charset="0"/>
              </a:rPr>
              <a:t>20347 DSDP samples with ranging densities between 0.95 – 4.42 gm/cm</a:t>
            </a:r>
            <a:r>
              <a:rPr lang="en-US" sz="3200" baseline="30000" dirty="0" smtClean="0">
                <a:solidFill>
                  <a:srgbClr val="FFFFFF"/>
                </a:solidFill>
                <a:latin typeface="Times New Roman" panose="02020603050405020304" pitchFamily="18" charset="0"/>
                <a:cs typeface="Times New Roman" panose="02020603050405020304" pitchFamily="18" charset="0"/>
              </a:rPr>
              <a:t>3</a:t>
            </a:r>
          </a:p>
          <a:p>
            <a:pPr marL="914400" lvl="1" indent="-457200">
              <a:spcBef>
                <a:spcPts val="600"/>
              </a:spcBef>
              <a:spcAft>
                <a:spcPts val="600"/>
              </a:spcAft>
              <a:buFont typeface="Wingdings" panose="05000000000000000000" pitchFamily="2" charset="2"/>
              <a:buChar char="Ø"/>
            </a:pPr>
            <a:r>
              <a:rPr lang="en-US" sz="3200" dirty="0" smtClean="0">
                <a:solidFill>
                  <a:srgbClr val="FFFFFF"/>
                </a:solidFill>
                <a:latin typeface="Times New Roman" panose="02020603050405020304" pitchFamily="18" charset="0"/>
                <a:cs typeface="Times New Roman" panose="02020603050405020304" pitchFamily="18" charset="0"/>
              </a:rPr>
              <a:t>Sediment – Rock interface @ 2.60 gm/cm</a:t>
            </a:r>
            <a:r>
              <a:rPr lang="en-US" sz="3200" baseline="30000" dirty="0" smtClean="0">
                <a:solidFill>
                  <a:srgbClr val="FFFFFF"/>
                </a:solidFill>
                <a:latin typeface="Times New Roman" panose="02020603050405020304" pitchFamily="18" charset="0"/>
                <a:cs typeface="Times New Roman" panose="02020603050405020304" pitchFamily="18" charset="0"/>
              </a:rPr>
              <a:t>3</a:t>
            </a:r>
          </a:p>
          <a:p>
            <a:pPr marL="914400" lvl="1" indent="-457200">
              <a:spcBef>
                <a:spcPts val="600"/>
              </a:spcBef>
              <a:spcAft>
                <a:spcPts val="600"/>
              </a:spcAft>
              <a:buFont typeface="Wingdings" panose="05000000000000000000" pitchFamily="2" charset="2"/>
              <a:buChar char="Ø"/>
            </a:pPr>
            <a:r>
              <a:rPr lang="en-US" sz="3200" baseline="30000" dirty="0" smtClean="0">
                <a:solidFill>
                  <a:srgbClr val="FFFFFF"/>
                </a:solidFill>
                <a:latin typeface="Times New Roman" panose="02020603050405020304" pitchFamily="18" charset="0"/>
                <a:cs typeface="Times New Roman" panose="02020603050405020304" pitchFamily="18" charset="0"/>
              </a:rPr>
              <a:t> </a:t>
            </a:r>
            <a:r>
              <a:rPr lang="en-US" sz="3200" dirty="0" smtClean="0">
                <a:solidFill>
                  <a:srgbClr val="FFFFFF"/>
                </a:solidFill>
                <a:latin typeface="Times New Roman" panose="02020603050405020304" pitchFamily="18" charset="0"/>
                <a:cs typeface="Times New Roman" panose="02020603050405020304" pitchFamily="18" charset="0"/>
              </a:rPr>
              <a:t>Linear regression model</a:t>
            </a:r>
          </a:p>
          <a:p>
            <a:pPr marL="914400" lvl="1" indent="-457200">
              <a:spcBef>
                <a:spcPts val="600"/>
              </a:spcBef>
              <a:spcAft>
                <a:spcPts val="600"/>
              </a:spcAft>
              <a:buFont typeface="Wingdings" panose="05000000000000000000" pitchFamily="2" charset="2"/>
              <a:buChar char="Ø"/>
            </a:pPr>
            <a:r>
              <a:rPr lang="en-US" sz="3200" dirty="0" smtClean="0">
                <a:solidFill>
                  <a:srgbClr val="FFFFFF"/>
                </a:solidFill>
                <a:latin typeface="Times New Roman" panose="02020603050405020304" pitchFamily="18" charset="0"/>
                <a:cs typeface="Times New Roman" panose="02020603050405020304" pitchFamily="18" charset="0"/>
              </a:rPr>
              <a:t>Documented lateral &amp; depth density variation. </a:t>
            </a:r>
          </a:p>
          <a:p>
            <a:pPr marL="457200" indent="-457200">
              <a:spcBef>
                <a:spcPts val="600"/>
              </a:spcBef>
              <a:spcAft>
                <a:spcPts val="600"/>
              </a:spcAft>
              <a:buFont typeface="Wingdings" panose="05000000000000000000" pitchFamily="2" charset="2"/>
              <a:buChar char="v"/>
            </a:pPr>
            <a:endParaRPr lang="en-US" sz="3200" dirty="0" smtClean="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spTree>
    <p:extLst>
      <p:ext uri="{BB962C8B-B14F-4D97-AF65-F5344CB8AC3E}">
        <p14:creationId xmlns:p14="http://schemas.microsoft.com/office/powerpoint/2010/main" val="20912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43021"/>
            <a:ext cx="7745033" cy="692497"/>
          </a:xfrm>
          <a:prstGeom prst="rect">
            <a:avLst/>
          </a:prstGeom>
          <a:noFill/>
        </p:spPr>
        <p:txBody>
          <a:bodyPr wrap="square" lIns="0" rIns="0" rtlCol="0">
            <a:spAutoFit/>
          </a:bodyPr>
          <a:lstStyle/>
          <a:p>
            <a:r>
              <a:rPr lang="en-US" sz="3900" dirty="0" smtClean="0">
                <a:solidFill>
                  <a:srgbClr val="FFFFFF"/>
                </a:solidFill>
                <a:latin typeface="Times New Roman" panose="02020603050405020304" pitchFamily="18" charset="0"/>
                <a:cs typeface="Times New Roman" panose="02020603050405020304" pitchFamily="18" charset="0"/>
              </a:rPr>
              <a:t>Similar Studies for Sediment Densities</a:t>
            </a:r>
            <a:endParaRPr lang="en-US" sz="39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2234" y="1189067"/>
            <a:ext cx="8351304" cy="4001095"/>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err="1" smtClean="0">
                <a:solidFill>
                  <a:srgbClr val="FFFFFF"/>
                </a:solidFill>
                <a:latin typeface="Times New Roman" panose="02020603050405020304" pitchFamily="18" charset="0"/>
                <a:cs typeface="Times New Roman" panose="02020603050405020304" pitchFamily="18" charset="0"/>
              </a:rPr>
              <a:t>Skyes</a:t>
            </a:r>
            <a:r>
              <a:rPr lang="en-US" sz="3200" dirty="0" smtClean="0">
                <a:solidFill>
                  <a:srgbClr val="FFFFFF"/>
                </a:solidFill>
                <a:latin typeface="Times New Roman" panose="02020603050405020304" pitchFamily="18" charset="0"/>
                <a:cs typeface="Times New Roman" panose="02020603050405020304" pitchFamily="18" charset="0"/>
              </a:rPr>
              <a:t>, 1996 </a:t>
            </a:r>
            <a:r>
              <a:rPr lang="en-US" sz="3200" dirty="0">
                <a:solidFill>
                  <a:srgbClr val="FFFFFF"/>
                </a:solidFill>
                <a:latin typeface="Times New Roman" panose="02020603050405020304" pitchFamily="18" charset="0"/>
                <a:cs typeface="Times New Roman" panose="02020603050405020304" pitchFamily="18" charset="0"/>
              </a:rPr>
              <a:t>&amp; </a:t>
            </a:r>
            <a:r>
              <a:rPr lang="en-US" sz="3200" dirty="0" smtClean="0">
                <a:solidFill>
                  <a:srgbClr val="FFFFFF"/>
                </a:solidFill>
                <a:latin typeface="Times New Roman" panose="02020603050405020304" pitchFamily="18" charset="0"/>
                <a:cs typeface="Times New Roman" panose="02020603050405020304" pitchFamily="18" charset="0"/>
              </a:rPr>
              <a:t>Hamilton, 1976</a:t>
            </a:r>
          </a:p>
          <a:p>
            <a:pPr marL="914400" lvl="1" indent="-457200">
              <a:spcBef>
                <a:spcPts val="600"/>
              </a:spcBef>
              <a:spcAft>
                <a:spcPts val="600"/>
              </a:spcAft>
              <a:buFont typeface="Wingdings" panose="05000000000000000000" pitchFamily="2" charset="2"/>
              <a:buChar char="Ø"/>
            </a:pPr>
            <a:r>
              <a:rPr lang="en-US" sz="3200" dirty="0" smtClean="0">
                <a:solidFill>
                  <a:srgbClr val="FFFFFF"/>
                </a:solidFill>
                <a:latin typeface="Times New Roman" panose="02020603050405020304" pitchFamily="18" charset="0"/>
                <a:cs typeface="Times New Roman" panose="02020603050405020304" pitchFamily="18" charset="0"/>
              </a:rPr>
              <a:t>Sediment </a:t>
            </a:r>
            <a:r>
              <a:rPr lang="en-US" sz="3200" dirty="0">
                <a:solidFill>
                  <a:srgbClr val="FFFFFF"/>
                </a:solidFill>
                <a:latin typeface="Times New Roman" panose="02020603050405020304" pitchFamily="18" charset="0"/>
                <a:cs typeface="Times New Roman" panose="02020603050405020304" pitchFamily="18" charset="0"/>
              </a:rPr>
              <a:t>density </a:t>
            </a:r>
            <a:r>
              <a:rPr lang="en-US" sz="3200" dirty="0" smtClean="0">
                <a:solidFill>
                  <a:srgbClr val="FFFFFF"/>
                </a:solidFill>
                <a:latin typeface="Times New Roman" panose="02020603050405020304" pitchFamily="18" charset="0"/>
                <a:cs typeface="Times New Roman" panose="02020603050405020304" pitchFamily="18" charset="0"/>
              </a:rPr>
              <a:t>calculated </a:t>
            </a:r>
            <a:r>
              <a:rPr lang="en-US" sz="3200" dirty="0">
                <a:solidFill>
                  <a:srgbClr val="FFFFFF"/>
                </a:solidFill>
                <a:latin typeface="Times New Roman" panose="02020603050405020304" pitchFamily="18" charset="0"/>
                <a:cs typeface="Times New Roman" panose="02020603050405020304" pitchFamily="18" charset="0"/>
              </a:rPr>
              <a:t>using </a:t>
            </a:r>
            <a:r>
              <a:rPr lang="en-US" sz="3200" dirty="0" smtClean="0">
                <a:solidFill>
                  <a:srgbClr val="FFFFFF"/>
                </a:solidFill>
                <a:latin typeface="Times New Roman" panose="02020603050405020304" pitchFamily="18" charset="0"/>
                <a:cs typeface="Times New Roman" panose="02020603050405020304" pitchFamily="18" charset="0"/>
              </a:rPr>
              <a:t>density-depth </a:t>
            </a:r>
            <a:r>
              <a:rPr lang="en-US" sz="3200" dirty="0">
                <a:solidFill>
                  <a:srgbClr val="FFFFFF"/>
                </a:solidFill>
                <a:latin typeface="Times New Roman" panose="02020603050405020304" pitchFamily="18" charset="0"/>
                <a:cs typeface="Times New Roman" panose="02020603050405020304" pitchFamily="18" charset="0"/>
              </a:rPr>
              <a:t>equations of </a:t>
            </a:r>
            <a:r>
              <a:rPr lang="en-US" sz="3200" dirty="0" smtClean="0">
                <a:solidFill>
                  <a:srgbClr val="FFFFFF"/>
                </a:solidFill>
                <a:latin typeface="Times New Roman" panose="02020603050405020304" pitchFamily="18" charset="0"/>
                <a:cs typeface="Times New Roman" panose="02020603050405020304" pitchFamily="18" charset="0"/>
              </a:rPr>
              <a:t>Hamilton, 1976</a:t>
            </a:r>
          </a:p>
          <a:p>
            <a:pPr marL="914400" lvl="1" indent="-457200">
              <a:spcBef>
                <a:spcPts val="600"/>
              </a:spcBef>
              <a:spcAft>
                <a:spcPts val="600"/>
              </a:spcAft>
              <a:buFont typeface="Wingdings" panose="05000000000000000000" pitchFamily="2" charset="2"/>
              <a:buChar char="Ø"/>
            </a:pPr>
            <a:r>
              <a:rPr lang="en-US" sz="3200" dirty="0" smtClean="0">
                <a:solidFill>
                  <a:srgbClr val="FFFFFF"/>
                </a:solidFill>
                <a:latin typeface="Times New Roman" panose="02020603050405020304" pitchFamily="18" charset="0"/>
                <a:cs typeface="Times New Roman" panose="02020603050405020304" pitchFamily="18" charset="0"/>
              </a:rPr>
              <a:t>Terrigenous, Calcareous, Clay </a:t>
            </a:r>
            <a:r>
              <a:rPr lang="en-US" sz="3200" dirty="0">
                <a:solidFill>
                  <a:srgbClr val="FFFFFF"/>
                </a:solidFill>
                <a:latin typeface="Times New Roman" panose="02020603050405020304" pitchFamily="18" charset="0"/>
                <a:cs typeface="Times New Roman" panose="02020603050405020304" pitchFamily="18" charset="0"/>
              </a:rPr>
              <a:t>and </a:t>
            </a:r>
            <a:r>
              <a:rPr lang="en-US" sz="3200" dirty="0" smtClean="0">
                <a:solidFill>
                  <a:srgbClr val="FFFFFF"/>
                </a:solidFill>
                <a:latin typeface="Times New Roman" panose="02020603050405020304" pitchFamily="18" charset="0"/>
                <a:cs typeface="Times New Roman" panose="02020603050405020304" pitchFamily="18" charset="0"/>
              </a:rPr>
              <a:t>mix sediment densities</a:t>
            </a:r>
          </a:p>
          <a:p>
            <a:pPr marL="914400" lvl="1" indent="-457200">
              <a:spcBef>
                <a:spcPts val="600"/>
              </a:spcBef>
              <a:spcAft>
                <a:spcPts val="600"/>
              </a:spcAft>
              <a:buFont typeface="Wingdings" panose="05000000000000000000" pitchFamily="2" charset="2"/>
              <a:buChar char="Ø"/>
            </a:pPr>
            <a:r>
              <a:rPr lang="en-US" sz="3200" dirty="0" smtClean="0">
                <a:solidFill>
                  <a:srgbClr val="FFFFFF"/>
                </a:solidFill>
                <a:latin typeface="Times New Roman" panose="02020603050405020304" pitchFamily="18" charset="0"/>
                <a:cs typeface="Times New Roman" panose="02020603050405020304" pitchFamily="18" charset="0"/>
              </a:rPr>
              <a:t>Density </a:t>
            </a:r>
            <a:r>
              <a:rPr lang="en-US" sz="3200" dirty="0">
                <a:solidFill>
                  <a:srgbClr val="FFFFFF"/>
                </a:solidFill>
                <a:latin typeface="Times New Roman" panose="02020603050405020304" pitchFamily="18" charset="0"/>
                <a:cs typeface="Times New Roman" panose="02020603050405020304" pitchFamily="18" charset="0"/>
              </a:rPr>
              <a:t>estimations </a:t>
            </a:r>
            <a:r>
              <a:rPr lang="en-US" sz="3200" dirty="0" smtClean="0">
                <a:solidFill>
                  <a:srgbClr val="FFFFFF"/>
                </a:solidFill>
                <a:latin typeface="Times New Roman" panose="02020603050405020304" pitchFamily="18" charset="0"/>
                <a:cs typeface="Times New Roman" panose="02020603050405020304" pitchFamily="18" charset="0"/>
              </a:rPr>
              <a:t>calculated were </a:t>
            </a:r>
            <a:r>
              <a:rPr lang="en-US" sz="3200" dirty="0">
                <a:solidFill>
                  <a:srgbClr val="FFFFFF"/>
                </a:solidFill>
                <a:latin typeface="Times New Roman" panose="02020603050405020304" pitchFamily="18" charset="0"/>
                <a:cs typeface="Times New Roman" panose="02020603050405020304" pitchFamily="18" charset="0"/>
              </a:rPr>
              <a:t>compared with </a:t>
            </a:r>
            <a:r>
              <a:rPr lang="en-US" sz="3200" dirty="0" smtClean="0">
                <a:solidFill>
                  <a:srgbClr val="FFFFFF"/>
                </a:solidFill>
                <a:latin typeface="Times New Roman" panose="02020603050405020304" pitchFamily="18" charset="0"/>
                <a:cs typeface="Times New Roman" panose="02020603050405020304" pitchFamily="18" charset="0"/>
              </a:rPr>
              <a:t>9 ODP and 1 DSDP site data</a:t>
            </a:r>
            <a:endParaRPr lang="en-US" sz="3200" dirty="0">
              <a:solidFill>
                <a:srgbClr val="FFFF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spTree>
    <p:extLst>
      <p:ext uri="{BB962C8B-B14F-4D97-AF65-F5344CB8AC3E}">
        <p14:creationId xmlns:p14="http://schemas.microsoft.com/office/powerpoint/2010/main" val="28850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94"/>
            <a:ext cx="9144000" cy="6858594"/>
            <a:chOff x="0" y="-594"/>
            <a:chExt cx="9197975" cy="68585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0"/>
              <a:ext cx="9144000" cy="6858000"/>
            </a:xfrm>
            <a:prstGeom prst="rect">
              <a:avLst/>
            </a:prstGeom>
          </p:spPr>
        </p:pic>
        <p:pic>
          <p:nvPicPr>
            <p:cNvPr id="3" name="Picture 2"/>
            <p:cNvPicPr>
              <a:picLocks noChangeAspect="1"/>
            </p:cNvPicPr>
            <p:nvPr/>
          </p:nvPicPr>
          <p:blipFill rotWithShape="1">
            <a:blip r:embed="rId4"/>
            <a:srcRect l="15003"/>
            <a:stretch/>
          </p:blipFill>
          <p:spPr>
            <a:xfrm>
              <a:off x="0" y="-594"/>
              <a:ext cx="7772796" cy="6858594"/>
            </a:xfrm>
            <a:prstGeom prst="rect">
              <a:avLst/>
            </a:prstGeom>
          </p:spPr>
        </p:pic>
      </p:grpSp>
      <p:sp>
        <p:nvSpPr>
          <p:cNvPr id="5" name="TextBox 4"/>
          <p:cNvSpPr txBox="1"/>
          <p:nvPr/>
        </p:nvSpPr>
        <p:spPr>
          <a:xfrm>
            <a:off x="1240220" y="343021"/>
            <a:ext cx="7745033" cy="692497"/>
          </a:xfrm>
          <a:prstGeom prst="rect">
            <a:avLst/>
          </a:prstGeom>
          <a:noFill/>
        </p:spPr>
        <p:txBody>
          <a:bodyPr wrap="square" lIns="0" rIns="0" rtlCol="0">
            <a:spAutoFit/>
          </a:bodyPr>
          <a:lstStyle/>
          <a:p>
            <a:r>
              <a:rPr lang="en-US" sz="3900" dirty="0" smtClean="0">
                <a:solidFill>
                  <a:srgbClr val="FFFFFF"/>
                </a:solidFill>
                <a:latin typeface="Times New Roman" panose="02020603050405020304" pitchFamily="18" charset="0"/>
                <a:cs typeface="Times New Roman" panose="02020603050405020304" pitchFamily="18" charset="0"/>
              </a:rPr>
              <a:t>Similar Studies for Sediment Densities</a:t>
            </a:r>
            <a:endParaRPr lang="en-US" sz="3900"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1440" y="1189067"/>
            <a:ext cx="8572098" cy="584775"/>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3200" dirty="0" err="1" smtClean="0">
                <a:solidFill>
                  <a:srgbClr val="FFFFFF"/>
                </a:solidFill>
                <a:latin typeface="Times New Roman" panose="02020603050405020304" pitchFamily="18" charset="0"/>
                <a:cs typeface="Times New Roman" panose="02020603050405020304" pitchFamily="18" charset="0"/>
              </a:rPr>
              <a:t>Skyes</a:t>
            </a:r>
            <a:r>
              <a:rPr lang="en-US" sz="3200" dirty="0" smtClean="0">
                <a:solidFill>
                  <a:srgbClr val="FFFFFF"/>
                </a:solidFill>
                <a:latin typeface="Times New Roman" panose="02020603050405020304" pitchFamily="18" charset="0"/>
                <a:cs typeface="Times New Roman" panose="02020603050405020304" pitchFamily="18" charset="0"/>
              </a:rPr>
              <a:t>, 1996</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1440"/>
            <a:ext cx="914400" cy="1195070"/>
          </a:xfrm>
          <a:prstGeom prst="rect">
            <a:avLst/>
          </a:prstGeom>
        </p:spPr>
      </p:pic>
      <p:grpSp>
        <p:nvGrpSpPr>
          <p:cNvPr id="10" name="Group 9"/>
          <p:cNvGrpSpPr/>
          <p:nvPr/>
        </p:nvGrpSpPr>
        <p:grpSpPr>
          <a:xfrm>
            <a:off x="233407" y="2010183"/>
            <a:ext cx="8832596" cy="3978261"/>
            <a:chOff x="233407" y="2010183"/>
            <a:chExt cx="8832596" cy="3978261"/>
          </a:xfrm>
        </p:grpSpPr>
        <p:pic>
          <p:nvPicPr>
            <p:cNvPr id="8" name="Picture 7"/>
            <p:cNvPicPr>
              <a:picLocks noChangeAspect="1"/>
            </p:cNvPicPr>
            <p:nvPr/>
          </p:nvPicPr>
          <p:blipFill>
            <a:blip r:embed="rId6"/>
            <a:stretch>
              <a:fillRect/>
            </a:stretch>
          </p:blipFill>
          <p:spPr>
            <a:xfrm>
              <a:off x="233407" y="2010183"/>
              <a:ext cx="6074209" cy="3978261"/>
            </a:xfrm>
            <a:prstGeom prst="rect">
              <a:avLst/>
            </a:prstGeom>
          </p:spPr>
        </p:pic>
        <p:sp>
          <p:nvSpPr>
            <p:cNvPr id="9" name="TextBox 8"/>
            <p:cNvSpPr txBox="1"/>
            <p:nvPr/>
          </p:nvSpPr>
          <p:spPr>
            <a:xfrm>
              <a:off x="6388366" y="2267955"/>
              <a:ext cx="2677637" cy="3323987"/>
            </a:xfrm>
            <a:prstGeom prst="rect">
              <a:avLst/>
            </a:prstGeom>
            <a:noFill/>
          </p:spPr>
          <p:txBody>
            <a:bodyPr wrap="square" rtlCol="0">
              <a:spAutoFit/>
            </a:bodyPr>
            <a:lstStyle/>
            <a:p>
              <a:pPr>
                <a:spcBef>
                  <a:spcPts val="600"/>
                </a:spcBef>
                <a:spcAft>
                  <a:spcPts val="600"/>
                </a:spcAft>
              </a:pPr>
              <a:r>
                <a:rPr lang="en-US" sz="2000" dirty="0" smtClean="0">
                  <a:solidFill>
                    <a:srgbClr val="FFFFFF"/>
                  </a:solidFill>
                  <a:latin typeface="Times New Roman" panose="02020603050405020304" pitchFamily="18" charset="0"/>
                  <a:cs typeface="Times New Roman" panose="02020603050405020304" pitchFamily="18" charset="0"/>
                </a:rPr>
                <a:t>T</a:t>
              </a:r>
              <a:r>
                <a:rPr lang="en-US" sz="2000" baseline="-25000" dirty="0" smtClean="0">
                  <a:solidFill>
                    <a:srgbClr val="FFFFFF"/>
                  </a:solidFill>
                  <a:latin typeface="Times New Roman" panose="02020603050405020304" pitchFamily="18" charset="0"/>
                  <a:cs typeface="Times New Roman" panose="02020603050405020304" pitchFamily="18" charset="0"/>
                </a:rPr>
                <a:t>max </a:t>
              </a:r>
              <a:r>
                <a:rPr lang="en-US" sz="2000" dirty="0" smtClean="0">
                  <a:solidFill>
                    <a:srgbClr val="FFFFFF"/>
                  </a:solidFill>
                  <a:latin typeface="Times New Roman" panose="02020603050405020304" pitchFamily="18" charset="0"/>
                  <a:cs typeface="Times New Roman" panose="02020603050405020304" pitchFamily="18" charset="0"/>
                </a:rPr>
                <a:t>(Terrigenous) = 2.5 gm/cm</a:t>
              </a:r>
              <a:r>
                <a:rPr lang="en-US" sz="2000" baseline="30000" dirty="0" smtClean="0">
                  <a:solidFill>
                    <a:srgbClr val="FFFFFF"/>
                  </a:solidFill>
                  <a:latin typeface="Times New Roman" panose="02020603050405020304" pitchFamily="18" charset="0"/>
                  <a:cs typeface="Times New Roman" panose="02020603050405020304" pitchFamily="18" charset="0"/>
                </a:rPr>
                <a:t>3</a:t>
              </a:r>
              <a:endParaRPr lang="en-US" sz="2000" dirty="0" smtClean="0">
                <a:solidFill>
                  <a:srgbClr val="FFFFFF"/>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2000" dirty="0" err="1" smtClean="0">
                  <a:solidFill>
                    <a:srgbClr val="FFFFFF"/>
                  </a:solidFill>
                  <a:latin typeface="Times New Roman" panose="02020603050405020304" pitchFamily="18" charset="0"/>
                  <a:cs typeface="Times New Roman" panose="02020603050405020304" pitchFamily="18" charset="0"/>
                </a:rPr>
                <a:t>C</a:t>
              </a:r>
              <a:r>
                <a:rPr lang="en-US" sz="2000" baseline="-25000" dirty="0" err="1" smtClean="0">
                  <a:solidFill>
                    <a:srgbClr val="FFFFFF"/>
                  </a:solidFill>
                  <a:latin typeface="Times New Roman" panose="02020603050405020304" pitchFamily="18" charset="0"/>
                  <a:cs typeface="Times New Roman" panose="02020603050405020304" pitchFamily="18" charset="0"/>
                </a:rPr>
                <a:t>max</a:t>
              </a:r>
              <a:r>
                <a:rPr lang="en-US" sz="2000" dirty="0" smtClean="0">
                  <a:solidFill>
                    <a:srgbClr val="FFFFFF"/>
                  </a:solidFill>
                  <a:latin typeface="Times New Roman" panose="02020603050405020304" pitchFamily="18" charset="0"/>
                  <a:cs typeface="Times New Roman" panose="02020603050405020304" pitchFamily="18" charset="0"/>
                </a:rPr>
                <a:t>(Calcareous) = 1.99 gm/cm</a:t>
              </a:r>
              <a:r>
                <a:rPr lang="en-US" sz="2000" baseline="30000" dirty="0" smtClean="0">
                  <a:solidFill>
                    <a:srgbClr val="FFFFFF"/>
                  </a:solidFill>
                  <a:latin typeface="Times New Roman" panose="02020603050405020304" pitchFamily="18" charset="0"/>
                  <a:cs typeface="Times New Roman" panose="02020603050405020304" pitchFamily="18" charset="0"/>
                </a:rPr>
                <a:t>3</a:t>
              </a:r>
              <a:endParaRPr lang="en-US" sz="2000" dirty="0" smtClean="0">
                <a:solidFill>
                  <a:srgbClr val="FFFFFF"/>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2000" dirty="0" err="1" smtClean="0">
                  <a:solidFill>
                    <a:srgbClr val="FFFFFF"/>
                  </a:solidFill>
                  <a:latin typeface="Times New Roman" panose="02020603050405020304" pitchFamily="18" charset="0"/>
                  <a:cs typeface="Times New Roman" panose="02020603050405020304" pitchFamily="18" charset="0"/>
                </a:rPr>
                <a:t>CL</a:t>
              </a:r>
              <a:r>
                <a:rPr lang="en-US" sz="2000" baseline="-25000" dirty="0" err="1" smtClean="0">
                  <a:solidFill>
                    <a:srgbClr val="FFFFFF"/>
                  </a:solidFill>
                  <a:latin typeface="Times New Roman" panose="02020603050405020304" pitchFamily="18" charset="0"/>
                  <a:cs typeface="Times New Roman" panose="02020603050405020304" pitchFamily="18" charset="0"/>
                </a:rPr>
                <a:t>max</a:t>
              </a:r>
              <a:r>
                <a:rPr lang="en-US" sz="2000" dirty="0" smtClean="0">
                  <a:solidFill>
                    <a:srgbClr val="FFFFFF"/>
                  </a:solidFill>
                  <a:latin typeface="Times New Roman" panose="02020603050405020304" pitchFamily="18" charset="0"/>
                  <a:cs typeface="Times New Roman" panose="02020603050405020304" pitchFamily="18" charset="0"/>
                </a:rPr>
                <a:t>(Clay)=2.22 gm/cm</a:t>
              </a:r>
              <a:r>
                <a:rPr lang="en-US" sz="2000" baseline="30000" dirty="0" smtClean="0">
                  <a:solidFill>
                    <a:srgbClr val="FFFFFF"/>
                  </a:solidFill>
                  <a:latin typeface="Times New Roman" panose="02020603050405020304" pitchFamily="18" charset="0"/>
                  <a:cs typeface="Times New Roman" panose="02020603050405020304" pitchFamily="18" charset="0"/>
                </a:rPr>
                <a:t>3</a:t>
              </a:r>
              <a:endParaRPr lang="en-US" sz="2000" dirty="0" smtClean="0">
                <a:solidFill>
                  <a:srgbClr val="FFFFFF"/>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2000" dirty="0" err="1" smtClean="0">
                  <a:solidFill>
                    <a:srgbClr val="FFFFFF"/>
                  </a:solidFill>
                  <a:latin typeface="Times New Roman" panose="02020603050405020304" pitchFamily="18" charset="0"/>
                  <a:cs typeface="Times New Roman" panose="02020603050405020304" pitchFamily="18" charset="0"/>
                </a:rPr>
                <a:t>TCCL</a:t>
              </a:r>
              <a:r>
                <a:rPr lang="en-US" sz="2000" baseline="-25000" dirty="0" err="1" smtClean="0">
                  <a:solidFill>
                    <a:srgbClr val="FFFFFF"/>
                  </a:solidFill>
                  <a:latin typeface="Times New Roman" panose="02020603050405020304" pitchFamily="18" charset="0"/>
                  <a:cs typeface="Times New Roman" panose="02020603050405020304" pitchFamily="18" charset="0"/>
                </a:rPr>
                <a:t>max</a:t>
              </a:r>
              <a:r>
                <a:rPr lang="en-US" sz="2000" dirty="0" smtClean="0">
                  <a:solidFill>
                    <a:srgbClr val="FFFFFF"/>
                  </a:solidFill>
                  <a:latin typeface="Times New Roman" panose="02020603050405020304" pitchFamily="18" charset="0"/>
                  <a:cs typeface="Times New Roman" panose="02020603050405020304" pitchFamily="18" charset="0"/>
                </a:rPr>
                <a:t>(Mixed </a:t>
              </a:r>
              <a:r>
                <a:rPr lang="en-US" sz="2000" dirty="0">
                  <a:solidFill>
                    <a:srgbClr val="FFFFFF"/>
                  </a:solidFill>
                  <a:latin typeface="Times New Roman" panose="02020603050405020304" pitchFamily="18" charset="0"/>
                  <a:cs typeface="Times New Roman" panose="02020603050405020304" pitchFamily="18" charset="0"/>
                </a:rPr>
                <a:t>terrigenous-calcareous-clay</a:t>
              </a:r>
              <a:r>
                <a:rPr lang="en-US" sz="2000" dirty="0" smtClean="0">
                  <a:solidFill>
                    <a:srgbClr val="FFFFFF"/>
                  </a:solidFill>
                  <a:latin typeface="Times New Roman" panose="02020603050405020304" pitchFamily="18" charset="0"/>
                  <a:cs typeface="Times New Roman" panose="02020603050405020304" pitchFamily="18" charset="0"/>
                </a:rPr>
                <a:t>) = 2.11 gm/cm</a:t>
              </a:r>
              <a:r>
                <a:rPr lang="en-US" sz="2000" baseline="30000" dirty="0" smtClean="0">
                  <a:solidFill>
                    <a:srgbClr val="FFFFFF"/>
                  </a:solidFill>
                  <a:latin typeface="Times New Roman" panose="02020603050405020304" pitchFamily="18" charset="0"/>
                  <a:cs typeface="Times New Roman" panose="02020603050405020304" pitchFamily="18" charset="0"/>
                </a:rPr>
                <a:t>3</a:t>
              </a:r>
            </a:p>
          </p:txBody>
        </p:sp>
      </p:grpSp>
    </p:spTree>
    <p:extLst>
      <p:ext uri="{BB962C8B-B14F-4D97-AF65-F5344CB8AC3E}">
        <p14:creationId xmlns:p14="http://schemas.microsoft.com/office/powerpoint/2010/main" val="301959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1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1 2016</Template>
  <TotalTime>4720</TotalTime>
  <Words>1704</Words>
  <Application>Microsoft Office PowerPoint</Application>
  <PresentationFormat>On-screen Show (4:3)</PresentationFormat>
  <Paragraphs>320</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Template 1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Northwest Missouri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sysuser</dc:creator>
  <cp:lastModifiedBy>Goswami,Arghya</cp:lastModifiedBy>
  <cp:revision>126</cp:revision>
  <dcterms:created xsi:type="dcterms:W3CDTF">2016-02-02T16:51:41Z</dcterms:created>
  <dcterms:modified xsi:type="dcterms:W3CDTF">2018-11-07T03:53:41Z</dcterms:modified>
</cp:coreProperties>
</file>