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0" r:id="rId4"/>
    <p:sldId id="259" r:id="rId5"/>
    <p:sldId id="261" r:id="rId6"/>
    <p:sldId id="264" r:id="rId7"/>
    <p:sldId id="265" r:id="rId8"/>
    <p:sldId id="258" r:id="rId9"/>
    <p:sldId id="263" r:id="rId10"/>
    <p:sldId id="260" r:id="rId11"/>
    <p:sldId id="266" r:id="rId12"/>
    <p:sldId id="267" r:id="rId13"/>
    <p:sldId id="273" r:id="rId14"/>
    <p:sldId id="269" r:id="rId15"/>
    <p:sldId id="271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174" autoAdjust="0"/>
  </p:normalViewPr>
  <p:slideViewPr>
    <p:cSldViewPr>
      <p:cViewPr varScale="1">
        <p:scale>
          <a:sx n="63" d="100"/>
          <a:sy n="63" d="100"/>
        </p:scale>
        <p:origin x="-151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School\Graduate%20School\Thesis\Data\XRF%20Data\Anna_Shale_Maj_and_Traces_Calibrated\Roof%20Samples\Roof%20Samples%20Anna%20Shale%20Traces%20Calibrated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School\Graduate%20School\Thesis\Data\XRF%20Data\Anna_Shale_Maj_and_Traces_Calibrated\Roof%20Samples\Roof%20Samples%20Anna%20Shale%20Traces%20Calibrated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School\Graduate%20School\Thesis\Data\XRF%20Data\Anna_Shale_Maj_and_Traces_Calibrated\Roof%20Samples\Roof%20Samples%20Anna%20Shale%20Traces%20Calibrated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V/Cr</c:v>
          </c:tx>
          <c:invertIfNegative val="0"/>
          <c:val>
            <c:numRef>
              <c:f>'Roof ratios and trace'!$D$31:$D$36</c:f>
              <c:numCache>
                <c:formatCode>0.00</c:formatCode>
                <c:ptCount val="6"/>
                <c:pt idx="0">
                  <c:v>1.3840756936011804</c:v>
                </c:pt>
                <c:pt idx="1">
                  <c:v>3.0179270984103717</c:v>
                </c:pt>
                <c:pt idx="2">
                  <c:v>1.0453096369974275</c:v>
                </c:pt>
                <c:pt idx="3">
                  <c:v>0.62392915563215368</c:v>
                </c:pt>
                <c:pt idx="4">
                  <c:v>1.311713484954764</c:v>
                </c:pt>
                <c:pt idx="5">
                  <c:v>3.4705149620661491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3150592"/>
        <c:axId val="173152128"/>
      </c:barChart>
      <c:catAx>
        <c:axId val="173150592"/>
        <c:scaling>
          <c:orientation val="minMax"/>
        </c:scaling>
        <c:delete val="0"/>
        <c:axPos val="l"/>
        <c:majorTickMark val="out"/>
        <c:minorTickMark val="none"/>
        <c:tickLblPos val="nextTo"/>
        <c:crossAx val="173152128"/>
        <c:crosses val="autoZero"/>
        <c:auto val="1"/>
        <c:lblAlgn val="ctr"/>
        <c:lblOffset val="100"/>
        <c:noMultiLvlLbl val="0"/>
      </c:catAx>
      <c:valAx>
        <c:axId val="17315212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.00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73150592"/>
        <c:crosses val="autoZero"/>
        <c:crossBetween val="between"/>
        <c:minorUnit val="0.25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Ni/Co</c:v>
          </c:tx>
          <c:invertIfNegative val="0"/>
          <c:val>
            <c:numRef>
              <c:f>'Roof ratios and trace'!$E$31:$E$36</c:f>
              <c:numCache>
                <c:formatCode>0.00</c:formatCode>
                <c:ptCount val="6"/>
                <c:pt idx="0">
                  <c:v>5.2410496313380115</c:v>
                </c:pt>
                <c:pt idx="1">
                  <c:v>5.1390263601949853</c:v>
                </c:pt>
                <c:pt idx="2">
                  <c:v>5.8578082620935685</c:v>
                </c:pt>
                <c:pt idx="3">
                  <c:v>4.5697476255131813</c:v>
                </c:pt>
                <c:pt idx="4">
                  <c:v>4.8863383243978067</c:v>
                </c:pt>
                <c:pt idx="5">
                  <c:v>4.8961340605002954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3167744"/>
        <c:axId val="173169280"/>
      </c:barChart>
      <c:catAx>
        <c:axId val="173167744"/>
        <c:scaling>
          <c:orientation val="minMax"/>
        </c:scaling>
        <c:delete val="0"/>
        <c:axPos val="l"/>
        <c:majorTickMark val="out"/>
        <c:minorTickMark val="none"/>
        <c:tickLblPos val="nextTo"/>
        <c:crossAx val="173169280"/>
        <c:crosses val="autoZero"/>
        <c:auto val="1"/>
        <c:lblAlgn val="ctr"/>
        <c:lblOffset val="100"/>
        <c:noMultiLvlLbl val="0"/>
      </c:catAx>
      <c:valAx>
        <c:axId val="1731692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.00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73167744"/>
        <c:crosses val="autoZero"/>
        <c:crossBetween val="between"/>
        <c:majorUnit val="1"/>
        <c:minorUnit val="0.5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V/(V+Cr)</c:v>
          </c:tx>
          <c:invertIfNegative val="0"/>
          <c:val>
            <c:numRef>
              <c:f>'Roof ratios and trace'!$F$31:$F$36</c:f>
              <c:numCache>
                <c:formatCode>0.00</c:formatCode>
                <c:ptCount val="6"/>
                <c:pt idx="0">
                  <c:v>0.74802939136456514</c:v>
                </c:pt>
                <c:pt idx="1">
                  <c:v>0.87384100938302611</c:v>
                </c:pt>
                <c:pt idx="2">
                  <c:v>0.58011203439580217</c:v>
                </c:pt>
                <c:pt idx="3">
                  <c:v>0.60007578580867871</c:v>
                </c:pt>
                <c:pt idx="4">
                  <c:v>0.77055884945180197</c:v>
                </c:pt>
                <c:pt idx="5">
                  <c:v>0.89052347626521078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3221760"/>
        <c:axId val="173223296"/>
      </c:barChart>
      <c:catAx>
        <c:axId val="173221760"/>
        <c:scaling>
          <c:orientation val="minMax"/>
        </c:scaling>
        <c:delete val="0"/>
        <c:axPos val="l"/>
        <c:majorTickMark val="out"/>
        <c:minorTickMark val="none"/>
        <c:tickLblPos val="nextTo"/>
        <c:crossAx val="173223296"/>
        <c:crosses val="autoZero"/>
        <c:auto val="1"/>
        <c:lblAlgn val="ctr"/>
        <c:lblOffset val="100"/>
        <c:noMultiLvlLbl val="0"/>
      </c:catAx>
      <c:valAx>
        <c:axId val="173223296"/>
        <c:scaling>
          <c:orientation val="minMax"/>
          <c:max val="1"/>
          <c:min val="0.4"/>
        </c:scaling>
        <c:delete val="0"/>
        <c:axPos val="b"/>
        <c:majorGridlines>
          <c:spPr>
            <a:ln>
              <a:noFill/>
            </a:ln>
          </c:spPr>
        </c:majorGridlines>
        <c:numFmt formatCode="0.00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73221760"/>
        <c:crosses val="autoZero"/>
        <c:crossBetween val="between"/>
        <c:majorUnit val="0.1"/>
        <c:minorUnit val="1.0000000000000002E-2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997C2-5285-4818-9CA0-83BBE0B0DC7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350B1-9BF2-426A-BAA6-C158B7EB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7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Presented</a:t>
            </a:r>
            <a:r>
              <a:rPr lang="en-US" baseline="0" dirty="0" smtClean="0"/>
              <a:t> in order we will 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350B1-9BF2-426A-BAA6-C158B7EB07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87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Laser</a:t>
            </a:r>
            <a:r>
              <a:rPr lang="en-US" baseline="0" dirty="0" smtClean="0"/>
              <a:t> ablation ICP MS in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350B1-9BF2-426A-BAA6-C158B7EB07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42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More oxygenated/</a:t>
            </a:r>
            <a:r>
              <a:rPr lang="en-US" baseline="0" dirty="0" smtClean="0"/>
              <a:t> less restricted cond. </a:t>
            </a:r>
            <a:r>
              <a:rPr lang="en-US" dirty="0" smtClean="0"/>
              <a:t>for roof</a:t>
            </a:r>
            <a:r>
              <a:rPr lang="en-US" baseline="0" dirty="0" smtClean="0"/>
              <a:t> samples w/o pyrite suns:   </a:t>
            </a:r>
            <a:r>
              <a:rPr lang="en-US" dirty="0" smtClean="0"/>
              <a:t>V/Cr and V/(</a:t>
            </a:r>
            <a:r>
              <a:rPr lang="en-US" dirty="0" err="1" smtClean="0"/>
              <a:t>V+Ni</a:t>
            </a:r>
            <a:r>
              <a:rPr lang="en-US" dirty="0" smtClean="0"/>
              <a:t>)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350B1-9BF2-426A-BAA6-C158B7EB07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6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4</a:t>
            </a:r>
            <a:r>
              <a:rPr lang="en-US" baseline="0" dirty="0" smtClean="0"/>
              <a:t> cores from NE Washington Co;  in southwestern Illinois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Herrin Coal sample for vitrinite reflectance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Several roof shale samples and pyrite suns from the Prairie Eagle mine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350B1-9BF2-426A-BAA6-C158B7EB07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84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Type II Kerogen w/ </a:t>
            </a:r>
            <a:r>
              <a:rPr lang="en-US" dirty="0" err="1" smtClean="0"/>
              <a:t>avg</a:t>
            </a:r>
            <a:r>
              <a:rPr lang="en-US" dirty="0" smtClean="0"/>
              <a:t> 15.9% TOC, range 2.2 - 37%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van-</a:t>
            </a:r>
            <a:r>
              <a:rPr lang="en-US" dirty="0" err="1" smtClean="0"/>
              <a:t>krevelen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Immature</a:t>
            </a:r>
            <a:r>
              <a:rPr lang="en-US" baseline="0" dirty="0" smtClean="0"/>
              <a:t> source rock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avg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Tmax</a:t>
            </a:r>
            <a:r>
              <a:rPr lang="en-US" baseline="0" dirty="0" smtClean="0"/>
              <a:t> 422</a:t>
            </a:r>
            <a:r>
              <a:rPr lang="en-US" sz="1200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°</a:t>
            </a:r>
            <a:r>
              <a:rPr lang="en-US" sz="1100" dirty="0" smtClean="0"/>
              <a:t>C;  Type II enter oil window at 425</a:t>
            </a:r>
            <a:r>
              <a:rPr lang="en-US" sz="1200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°</a:t>
            </a:r>
            <a:r>
              <a:rPr lang="en-US" sz="1100" dirty="0" smtClean="0"/>
              <a:t>C</a:t>
            </a:r>
            <a:endParaRPr lang="en-US" baseline="0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Ro coal immature &lt;0.5%</a:t>
            </a:r>
            <a:endParaRPr lang="en-US" dirty="0" smtClean="0"/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excellent potential   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 S2  45.9; &gt;5 is excellent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350B1-9BF2-426A-BAA6-C158B7EB07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8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Micrinite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1um size grains; </a:t>
            </a:r>
            <a:r>
              <a:rPr lang="en-US" baseline="0" dirty="0" smtClean="0"/>
              <a:t>high-reflectance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Hydrogen-rich inertinite </a:t>
            </a:r>
            <a:r>
              <a:rPr lang="en-US" baseline="0" smtClean="0"/>
              <a:t>maceral 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Taylor and Liu, 1989)</a:t>
            </a:r>
          </a:p>
          <a:p>
            <a:pPr marL="628650" lvl="1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erived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formerly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liptinitic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material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(ICCP, 2001)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Bituminite</a:t>
            </a:r>
          </a:p>
          <a:p>
            <a:pPr marL="628650" lvl="1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Likely degradation product of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algal/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liptinitic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/bacterial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material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Bitumen</a:t>
            </a:r>
          </a:p>
          <a:p>
            <a:pPr marL="628650" lvl="1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Fills voids, cracks, forms along bedding</a:t>
            </a:r>
          </a:p>
          <a:p>
            <a:pPr marL="628650" lvl="1" indent="-171450">
              <a:buFontTx/>
              <a:buChar char="-"/>
            </a:pPr>
            <a:r>
              <a:rPr lang="en-US" sz="1200" strike="sng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immature/early-mature shales, product of thermal alteration (</a:t>
            </a:r>
            <a:r>
              <a:rPr lang="en-US" sz="1200" strike="sng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Mastalerz</a:t>
            </a:r>
            <a:r>
              <a:rPr lang="en-US" sz="1200" strike="sng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350B1-9BF2-426A-BAA6-C158B7EB07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07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Bituminite</a:t>
            </a:r>
          </a:p>
          <a:p>
            <a:pPr marL="628650" lvl="1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Dull fluorescence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350B1-9BF2-426A-BAA6-C158B7EB07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9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C-S relationships used</a:t>
            </a:r>
            <a:r>
              <a:rPr lang="en-US" baseline="0" dirty="0" smtClean="0"/>
              <a:t> to distinguish norm. marine from anoxic/euxinic cond.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Norm. marine = </a:t>
            </a:r>
            <a:r>
              <a:rPr lang="en-US" baseline="0" dirty="0" smtClean="0"/>
              <a:t>intercept </a:t>
            </a:r>
            <a:r>
              <a:rPr lang="en-US" baseline="0" dirty="0" smtClean="0"/>
              <a:t>@ origin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Anoxic/euxinic = positive intercept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bullets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350B1-9BF2-426A-BAA6-C158B7EB07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45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Ternary plots of C-S-Fe can</a:t>
            </a:r>
            <a:r>
              <a:rPr lang="en-US" baseline="0" dirty="0" smtClean="0"/>
              <a:t> be used to estimate DOP based on relationships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S/Fe 1.15 </a:t>
            </a:r>
            <a:r>
              <a:rPr lang="en-US" b="1" baseline="0" dirty="0" smtClean="0"/>
              <a:t>=</a:t>
            </a:r>
            <a:r>
              <a:rPr lang="en-US" baseline="0" dirty="0" smtClean="0"/>
              <a:t> is the stoichiometric ratio of pyrite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S/C 0.4 </a:t>
            </a:r>
            <a:r>
              <a:rPr lang="en-US" b="1" baseline="0" dirty="0" smtClean="0"/>
              <a:t>=</a:t>
            </a:r>
            <a:r>
              <a:rPr lang="en-US" baseline="0" dirty="0" smtClean="0"/>
              <a:t> norm. marine 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350B1-9BF2-426A-BAA6-C158B7EB07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45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C6848 and C7003 show three anoxic</a:t>
            </a:r>
            <a:r>
              <a:rPr lang="en-US" baseline="0" dirty="0" smtClean="0"/>
              <a:t> periods and high TOC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Cyclic between dysoxic and anoxic conditions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V/Cr and Ni/Co may suggest marginally oxic cond. instead of dysoxic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Large amounts of OM deposited in anoxic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350B1-9BF2-426A-BAA6-C158B7EB07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59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- Multiple</a:t>
            </a:r>
            <a:r>
              <a:rPr lang="en-US" sz="1200" baseline="0" dirty="0" smtClean="0"/>
              <a:t> samples, multiple pyrite suns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- Pyrite </a:t>
            </a:r>
            <a:r>
              <a:rPr lang="en-US" sz="1200" dirty="0" smtClean="0"/>
              <a:t>suns are composed entirely of pyrite</a:t>
            </a:r>
          </a:p>
          <a:p>
            <a:endParaRPr lang="en-US" sz="1200" dirty="0" smtClean="0"/>
          </a:p>
          <a:p>
            <a:r>
              <a:rPr lang="en-US" sz="1200" dirty="0" smtClean="0"/>
              <a:t>- No marcasite present in analyzed samples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350B1-9BF2-426A-BAA6-C158B7EB07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7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8405-059A-464C-B124-260CA3F2740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A22C-8CD8-4568-B833-052B87DE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4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8405-059A-464C-B124-260CA3F2740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A22C-8CD8-4568-B833-052B87DE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5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8405-059A-464C-B124-260CA3F2740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A22C-8CD8-4568-B833-052B87DE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8405-059A-464C-B124-260CA3F2740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A22C-8CD8-4568-B833-052B87DE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6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8405-059A-464C-B124-260CA3F2740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A22C-8CD8-4568-B833-052B87DE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7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8405-059A-464C-B124-260CA3F2740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A22C-8CD8-4568-B833-052B87DE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2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8405-059A-464C-B124-260CA3F2740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A22C-8CD8-4568-B833-052B87DE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7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8405-059A-464C-B124-260CA3F2740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A22C-8CD8-4568-B833-052B87DE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8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8405-059A-464C-B124-260CA3F2740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A22C-8CD8-4568-B833-052B87DE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9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8405-059A-464C-B124-260CA3F2740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A22C-8CD8-4568-B833-052B87DE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61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8405-059A-464C-B124-260CA3F2740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A22C-8CD8-4568-B833-052B87DE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8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F8405-059A-464C-B124-260CA3F2740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6A22C-8CD8-4568-B833-052B87DE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8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39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Geochemistry and Organic Petrology of the Anna Shale (Pennsylvanian) and Pyrite “Suns” in Southwestern Illinois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Jacob Dyson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, Susan Rimmer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, Scott Erick</a:t>
            </a:r>
            <a:r>
              <a:rPr lang="en-US" sz="2800" baseline="30000" dirty="0" smtClean="0"/>
              <a:t>2</a:t>
            </a:r>
          </a:p>
          <a:p>
            <a:r>
              <a:rPr lang="en-US" sz="2800" dirty="0" smtClean="0"/>
              <a:t>Southern Illinois University Carbondale</a:t>
            </a:r>
            <a:r>
              <a:rPr lang="en-US" sz="2800" baseline="30000" dirty="0" smtClean="0"/>
              <a:t>1</a:t>
            </a:r>
          </a:p>
          <a:p>
            <a:r>
              <a:rPr lang="en-US" sz="2800" dirty="0" smtClean="0"/>
              <a:t>Illinois Geological Survey</a:t>
            </a:r>
            <a:r>
              <a:rPr lang="en-US" sz="2800" baseline="30000" dirty="0" smtClean="0"/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67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09550"/>
            <a:ext cx="47244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Paleo-redox conditions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874488"/>
              </p:ext>
            </p:extLst>
          </p:nvPr>
        </p:nvGraphicFramePr>
        <p:xfrm>
          <a:off x="3609975" y="508731"/>
          <a:ext cx="5677570" cy="4387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SPW 11.0 Graph" r:id="rId4" imgW="9840960" imgH="7604280" progId="SigmaPlotGraphicObject.10">
                  <p:embed/>
                </p:oleObj>
              </mc:Choice>
              <mc:Fallback>
                <p:oleObj name="SPW 11.0 Graph" r:id="rId4" imgW="9840960" imgH="7604280" progId="SigmaPlotGraphicObject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975" y="508731"/>
                        <a:ext cx="5677570" cy="4387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773780" y="556128"/>
            <a:ext cx="4986940" cy="559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+mn-lt"/>
              </a:rPr>
              <a:t>Core C7009</a:t>
            </a:r>
            <a:endParaRPr lang="en-US" sz="1800" b="1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20175" y="1005184"/>
            <a:ext cx="304800" cy="3118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1962150"/>
            <a:ext cx="2971801" cy="297179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smtClean="0"/>
              <a:t>Cyclic </a:t>
            </a:r>
            <a:r>
              <a:rPr lang="en-US" sz="2200" dirty="0" smtClean="0"/>
              <a:t>paleo-redox conditions</a:t>
            </a:r>
            <a:endParaRPr lang="en-US" sz="22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smtClean="0"/>
              <a:t>Large amounts of OM deposited in anoxic intervals</a:t>
            </a:r>
            <a:endParaRPr lang="en-US" sz="2200" dirty="0"/>
          </a:p>
        </p:txBody>
      </p:sp>
      <p:sp>
        <p:nvSpPr>
          <p:cNvPr id="17" name="Rectangle 16"/>
          <p:cNvSpPr/>
          <p:nvPr/>
        </p:nvSpPr>
        <p:spPr>
          <a:xfrm>
            <a:off x="4876800" y="395584"/>
            <a:ext cx="4120983" cy="330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839745" y="47178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8776249" y="471784"/>
            <a:ext cx="511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8296945" y="471784"/>
            <a:ext cx="435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843030" y="236435"/>
            <a:ext cx="119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TOC (</a:t>
            </a:r>
            <a:r>
              <a:rPr lang="en-US" dirty="0" err="1" smtClean="0"/>
              <a:t>wt</a:t>
            </a:r>
            <a:r>
              <a:rPr lang="en-US" dirty="0" smtClean="0"/>
              <a:t>%)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9113191">
            <a:off x="6637126" y="317896"/>
            <a:ext cx="751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/>
                </a:solidFill>
              </a:rPr>
              <a:t>Anoxic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9113191">
            <a:off x="6253498" y="301065"/>
            <a:ext cx="751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Dysoxic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113191">
            <a:off x="5790797" y="418304"/>
            <a:ext cx="751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O</a:t>
            </a:r>
            <a:r>
              <a:rPr lang="en-US" sz="1400" dirty="0" smtClean="0">
                <a:solidFill>
                  <a:schemeClr val="accent1"/>
                </a:solidFill>
              </a:rPr>
              <a:t>xic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1120" y="30902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Ni/Co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664114" y="489165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341620" y="48916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00600" y="489163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 rot="19113191">
            <a:off x="7194514" y="267213"/>
            <a:ext cx="751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/>
                </a:solidFill>
              </a:rPr>
              <a:t>Euxinic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62400" y="634476"/>
            <a:ext cx="914400" cy="134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19113191">
            <a:off x="4429954" y="303136"/>
            <a:ext cx="751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/>
                </a:solidFill>
              </a:rPr>
              <a:t>Anoxic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113191">
            <a:off x="4046326" y="286305"/>
            <a:ext cx="751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Dysoxic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9113191">
            <a:off x="3665326" y="403544"/>
            <a:ext cx="751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O</a:t>
            </a:r>
            <a:r>
              <a:rPr lang="en-US" sz="1400" dirty="0" smtClean="0">
                <a:solidFill>
                  <a:schemeClr val="accent1"/>
                </a:solidFill>
              </a:rPr>
              <a:t>xic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10800000">
            <a:off x="3848099" y="4664546"/>
            <a:ext cx="4105945" cy="192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310557" y="458218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11368" y="4775311"/>
            <a:ext cx="626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V/Cr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4724400" y="4579203"/>
            <a:ext cx="367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848100" y="458218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5029200" y="4640585"/>
            <a:ext cx="868680" cy="134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555829" y="4861837"/>
            <a:ext cx="914400" cy="134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705460" y="4579202"/>
            <a:ext cx="485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0.4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515949" y="4579202"/>
            <a:ext cx="485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0.9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5947984" y="4760558"/>
            <a:ext cx="2006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V/(</a:t>
            </a:r>
            <a:r>
              <a:rPr lang="en-US" sz="1400" dirty="0" err="1" smtClean="0"/>
              <a:t>V+Ni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 rot="18498336">
            <a:off x="5218317" y="4693157"/>
            <a:ext cx="751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/>
                </a:solidFill>
              </a:rPr>
              <a:t>Anoxic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8498336">
            <a:off x="4957937" y="4702682"/>
            <a:ext cx="751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Dysoxic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8498336">
            <a:off x="4744134" y="4647635"/>
            <a:ext cx="751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O</a:t>
            </a:r>
            <a:r>
              <a:rPr lang="en-US" sz="1400" dirty="0" smtClean="0">
                <a:solidFill>
                  <a:schemeClr val="accent1"/>
                </a:solidFill>
              </a:rPr>
              <a:t>xic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581400" y="984363"/>
            <a:ext cx="304800" cy="3108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335422" y="1302602"/>
            <a:ext cx="626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109.2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 rot="16200000">
            <a:off x="2803639" y="2503063"/>
            <a:ext cx="948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Depth (m)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3324225" y="2137825"/>
            <a:ext cx="626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109.4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3352800" y="2979002"/>
            <a:ext cx="626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109.6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3352800" y="3815996"/>
            <a:ext cx="626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109.8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82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X-ray diffraction of pyrite suns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7" name="Picture 3" descr="E:\School\Graduate School\Thesis\Data\XRD\PyriteSun1A_pyr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98" y="798286"/>
            <a:ext cx="5750404" cy="41891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EPMA for pyrite sun trace elements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4191000" cy="37338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Vertical and horizontal point </a:t>
            </a:r>
            <a:r>
              <a:rPr lang="en-US" sz="2600" dirty="0" smtClean="0"/>
              <a:t>traverses</a:t>
            </a:r>
            <a:endParaRPr lang="en-US" sz="26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 smtClean="0"/>
              <a:t>Analyzed for Mo, Cu, Zn, As, </a:t>
            </a:r>
            <a:r>
              <a:rPr lang="en-US" sz="2600" dirty="0" err="1" smtClean="0"/>
              <a:t>Pb</a:t>
            </a:r>
            <a:r>
              <a:rPr lang="en-US" sz="2600" dirty="0" smtClean="0"/>
              <a:t>, and Cd</a:t>
            </a:r>
            <a:endParaRPr lang="en-US" sz="26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 smtClean="0"/>
              <a:t>Any concentration is below microprobe </a:t>
            </a:r>
            <a:r>
              <a:rPr lang="en-US" sz="2600" dirty="0"/>
              <a:t>detection limits ~0.05 </a:t>
            </a:r>
            <a:r>
              <a:rPr lang="en-US" sz="2600" dirty="0" err="1"/>
              <a:t>wt</a:t>
            </a:r>
            <a:r>
              <a:rPr lang="en-US" sz="2600" dirty="0" smtClean="0"/>
              <a:t>%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 smtClean="0"/>
              <a:t>Next step LA-ICP-MS</a:t>
            </a:r>
            <a:endParaRPr lang="en-US" sz="2600" dirty="0"/>
          </a:p>
        </p:txBody>
      </p:sp>
      <p:pic>
        <p:nvPicPr>
          <p:cNvPr id="10242" name="Picture 2" descr="E:\School\Graduate School\Thesis\Samples and Analysis Materials\Pyrite Sun Sample Prep Schematic_Brightness_Contrast.tif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6"/>
          <a:stretch/>
        </p:blipFill>
        <p:spPr bwMode="auto">
          <a:xfrm>
            <a:off x="4920980" y="897163"/>
            <a:ext cx="3679371" cy="257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School\Graduate School\Thesis\Samples and Analysis Materials\Pyrite Sun Sample Prep Schematic_Brightness_Contrast.tif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0" r="1" b="66130"/>
          <a:stretch/>
        </p:blipFill>
        <p:spPr bwMode="auto">
          <a:xfrm>
            <a:off x="4485551" y="3537556"/>
            <a:ext cx="1793128" cy="10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School\Graduate School\Thesis\Samples and Analysis Materials\Pyrite Sun Sample Prep Schematic_Brightness_Contrast.tif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2" t="33188" r="1" b="34837"/>
          <a:stretch/>
        </p:blipFill>
        <p:spPr bwMode="auto">
          <a:xfrm>
            <a:off x="6009551" y="3586360"/>
            <a:ext cx="1806124" cy="98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School\Graduate School\Thesis\Samples and Analysis Materials\Pyrite Sun Sample Prep Schematic_Brightness_Contrast.tif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8" t="65390" r="1" b="2168"/>
          <a:stretch/>
        </p:blipFill>
        <p:spPr bwMode="auto">
          <a:xfrm>
            <a:off x="7533551" y="3574295"/>
            <a:ext cx="1762849" cy="9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School\Graduate School\Thesis\Samples and Analysis Materials\Pyrite Sun Sample Prep Schematic_Brightness_Contrast.tif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7" t="44079" r="55639" b="39274"/>
          <a:stretch/>
        </p:blipFill>
        <p:spPr bwMode="auto">
          <a:xfrm rot="7482316">
            <a:off x="7058400" y="2835159"/>
            <a:ext cx="566056" cy="42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2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6200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Paleo-redox conditions of roof samples</a:t>
            </a:r>
          </a:p>
        </p:txBody>
      </p:sp>
      <p:graphicFrame>
        <p:nvGraphicFramePr>
          <p:cNvPr id="78" name="Chart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747977"/>
              </p:ext>
            </p:extLst>
          </p:nvPr>
        </p:nvGraphicFramePr>
        <p:xfrm>
          <a:off x="609600" y="895350"/>
          <a:ext cx="3429000" cy="1851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9" name="Chart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037681"/>
              </p:ext>
            </p:extLst>
          </p:nvPr>
        </p:nvGraphicFramePr>
        <p:xfrm>
          <a:off x="5486400" y="895350"/>
          <a:ext cx="3429000" cy="1851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2" name="Title 1"/>
          <p:cNvSpPr txBox="1">
            <a:spLocks/>
          </p:cNvSpPr>
          <p:nvPr/>
        </p:nvSpPr>
        <p:spPr>
          <a:xfrm>
            <a:off x="838200" y="2545498"/>
            <a:ext cx="2971800" cy="559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+mn-lt"/>
              </a:rPr>
              <a:t>V/Cr</a:t>
            </a:r>
            <a:endParaRPr lang="en-US" sz="1800" b="1" dirty="0">
              <a:latin typeface="+mn-lt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5715000" y="2545498"/>
            <a:ext cx="2971800" cy="559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+mn-lt"/>
              </a:rPr>
              <a:t>Ni/Co</a:t>
            </a:r>
            <a:endParaRPr lang="en-US" sz="1800" b="1" dirty="0">
              <a:latin typeface="+mn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57200" y="1023776"/>
            <a:ext cx="381000" cy="1319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334000" y="1023776"/>
            <a:ext cx="381000" cy="1319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2324100" y="1023776"/>
            <a:ext cx="0" cy="1362456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7815072" y="1023776"/>
            <a:ext cx="0" cy="1362456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2362200" y="73997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Dysoxic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752600" y="73997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Oxic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772400" y="74295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Dysoxic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312406" y="749737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Oxic</a:t>
            </a:r>
            <a:endParaRPr lang="en-US" sz="1400" dirty="0">
              <a:solidFill>
                <a:schemeClr val="accent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2781300" y="2722854"/>
            <a:ext cx="3581400" cy="2465948"/>
            <a:chOff x="2514600" y="2722854"/>
            <a:chExt cx="3581400" cy="2465948"/>
          </a:xfrm>
        </p:grpSpPr>
        <p:graphicFrame>
          <p:nvGraphicFramePr>
            <p:cNvPr id="80" name="Chart 7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50817103"/>
                </p:ext>
              </p:extLst>
            </p:nvPr>
          </p:nvGraphicFramePr>
          <p:xfrm>
            <a:off x="2667000" y="3008892"/>
            <a:ext cx="3429000" cy="18516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1" name="Title 1"/>
            <p:cNvSpPr txBox="1">
              <a:spLocks/>
            </p:cNvSpPr>
            <p:nvPr/>
          </p:nvSpPr>
          <p:spPr>
            <a:xfrm>
              <a:off x="2895600" y="4629150"/>
              <a:ext cx="2971800" cy="5596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 smtClean="0">
                  <a:latin typeface="+mn-lt"/>
                </a:rPr>
                <a:t>V/(</a:t>
              </a:r>
              <a:r>
                <a:rPr lang="en-US" sz="1800" b="1" dirty="0" err="1" smtClean="0">
                  <a:latin typeface="+mn-lt"/>
                </a:rPr>
                <a:t>V+Ni</a:t>
              </a:r>
              <a:r>
                <a:rPr lang="en-US" sz="1800" b="1" dirty="0" smtClean="0">
                  <a:latin typeface="+mn-lt"/>
                </a:rPr>
                <a:t>)</a:t>
              </a:r>
              <a:endParaRPr lang="en-US" sz="1800" b="1" dirty="0">
                <a:latin typeface="+mn-lt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514600" y="3175000"/>
              <a:ext cx="381000" cy="13193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/>
            <p:nvPr/>
          </p:nvCxnSpPr>
          <p:spPr>
            <a:xfrm flipV="1">
              <a:off x="3227832" y="3131918"/>
              <a:ext cx="0" cy="1362456"/>
            </a:xfrm>
            <a:prstGeom prst="line">
              <a:avLst/>
            </a:prstGeom>
            <a:ln w="222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3611880" y="3131918"/>
              <a:ext cx="0" cy="1362456"/>
            </a:xfrm>
            <a:prstGeom prst="line">
              <a:avLst/>
            </a:prstGeom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5047488" y="3131918"/>
              <a:ext cx="0" cy="1362456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 rot="19560000">
              <a:off x="3169520" y="2736659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3"/>
                  </a:solidFill>
                </a:rPr>
                <a:t>Dysoxic</a:t>
              </a:r>
              <a:endParaRPr lang="en-US" sz="1400" dirty="0">
                <a:solidFill>
                  <a:schemeClr val="accent3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 rot="19577448">
              <a:off x="2798054" y="2764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Oxic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 rot="19560000">
              <a:off x="3750495" y="2722854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/>
                  </a:solidFill>
                </a:rPr>
                <a:t>Anoxic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 rot="19560000">
              <a:off x="4984041" y="2736659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2"/>
                  </a:solidFill>
                </a:rPr>
                <a:t>Euxinic</a:t>
              </a:r>
              <a:endParaRPr lang="en-US" sz="14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161925" y="188297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Roof 2</a:t>
            </a:r>
            <a:endParaRPr lang="en-US" sz="1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61925" y="165437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Roof 4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61925" y="211455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Roof 1 </a:t>
            </a:r>
            <a:endParaRPr lang="en-US" sz="1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61925" y="142577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Roof 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52400" y="120015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Roof 6</a:t>
            </a:r>
            <a:endParaRPr lang="en-US" sz="1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161925" y="97155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Roof 7</a:t>
            </a:r>
            <a:endParaRPr lang="en-US" sz="1400" dirty="0"/>
          </a:p>
        </p:txBody>
      </p:sp>
      <p:sp>
        <p:nvSpPr>
          <p:cNvPr id="113" name="Rectangle 112"/>
          <p:cNvSpPr/>
          <p:nvPr/>
        </p:nvSpPr>
        <p:spPr>
          <a:xfrm>
            <a:off x="5267325" y="995399"/>
            <a:ext cx="381000" cy="1319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5038725" y="1854596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Roof 2</a:t>
            </a:r>
            <a:endParaRPr lang="en-US" sz="1400" dirty="0"/>
          </a:p>
        </p:txBody>
      </p:sp>
      <p:sp>
        <p:nvSpPr>
          <p:cNvPr id="115" name="TextBox 114"/>
          <p:cNvSpPr txBox="1"/>
          <p:nvPr/>
        </p:nvSpPr>
        <p:spPr>
          <a:xfrm>
            <a:off x="5038725" y="1625996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Roof 4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038725" y="208617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Roof 1 </a:t>
            </a:r>
            <a:endParaRPr lang="en-US" sz="14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038725" y="1397396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Roof 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029200" y="117177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Roof 6</a:t>
            </a:r>
            <a:endParaRPr lang="en-US" sz="1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5038725" y="94317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Roof 7</a:t>
            </a:r>
            <a:endParaRPr lang="en-US" sz="1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2524125" y="401657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Roof 2</a:t>
            </a:r>
            <a:endParaRPr lang="en-US" sz="1400" dirty="0"/>
          </a:p>
        </p:txBody>
      </p:sp>
      <p:sp>
        <p:nvSpPr>
          <p:cNvPr id="122" name="TextBox 121"/>
          <p:cNvSpPr txBox="1"/>
          <p:nvPr/>
        </p:nvSpPr>
        <p:spPr>
          <a:xfrm>
            <a:off x="2524125" y="378797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Roof 4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24125" y="424815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Roof 1 </a:t>
            </a:r>
            <a:endParaRPr lang="en-US" sz="1400" dirty="0"/>
          </a:p>
        </p:txBody>
      </p:sp>
      <p:sp>
        <p:nvSpPr>
          <p:cNvPr id="124" name="TextBox 123"/>
          <p:cNvSpPr txBox="1"/>
          <p:nvPr/>
        </p:nvSpPr>
        <p:spPr>
          <a:xfrm>
            <a:off x="2524125" y="355937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Roof 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514600" y="333375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Roof 6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2524125" y="310515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Roof 7</a:t>
            </a:r>
            <a:endParaRPr lang="en-US" sz="1400" dirty="0"/>
          </a:p>
        </p:txBody>
      </p:sp>
      <p:sp>
        <p:nvSpPr>
          <p:cNvPr id="88" name="Rectangle 87"/>
          <p:cNvSpPr/>
          <p:nvPr/>
        </p:nvSpPr>
        <p:spPr>
          <a:xfrm>
            <a:off x="186309" y="3166547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186309" y="3562350"/>
            <a:ext cx="228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376809" y="3522761"/>
            <a:ext cx="1452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Pyrite suns occur</a:t>
            </a:r>
            <a:endParaRPr lang="en-US" sz="1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76809" y="3126958"/>
            <a:ext cx="2061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Pyrite suns do not occur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6823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432435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dirty="0" smtClean="0"/>
              <a:t>Source-rock quality</a:t>
            </a:r>
          </a:p>
          <a:p>
            <a:pPr lvl="1">
              <a:spcBef>
                <a:spcPts val="600"/>
              </a:spcBef>
            </a:pPr>
            <a:r>
              <a:rPr lang="en-US" sz="3200" dirty="0" smtClean="0"/>
              <a:t>Type II </a:t>
            </a:r>
            <a:r>
              <a:rPr lang="en-US" sz="3200" dirty="0"/>
              <a:t>kerogen; Average 15.9% </a:t>
            </a:r>
            <a:r>
              <a:rPr lang="en-US" sz="3200" dirty="0" smtClean="0"/>
              <a:t>TOC</a:t>
            </a:r>
          </a:p>
          <a:p>
            <a:pPr lvl="1">
              <a:spcBef>
                <a:spcPts val="600"/>
              </a:spcBef>
            </a:pPr>
            <a:r>
              <a:rPr lang="en-US" sz="3200" dirty="0" smtClean="0"/>
              <a:t>Immature - average </a:t>
            </a:r>
            <a:r>
              <a:rPr lang="en-US" sz="3200" dirty="0" err="1" smtClean="0"/>
              <a:t>Tmax</a:t>
            </a:r>
            <a:r>
              <a:rPr lang="en-US" sz="3200" dirty="0" smtClean="0"/>
              <a:t> 422</a:t>
            </a:r>
            <a:r>
              <a:rPr lang="en-US" sz="3200" dirty="0" smtClean="0">
                <a:solidFill>
                  <a:schemeClr val="dk1"/>
                </a:solidFill>
              </a:rPr>
              <a:t>°</a:t>
            </a:r>
            <a:r>
              <a:rPr lang="en-US" sz="3200" dirty="0" smtClean="0"/>
              <a:t>C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dirty="0" smtClean="0"/>
              <a:t>Sources </a:t>
            </a:r>
            <a:r>
              <a:rPr lang="en-US" sz="4000" dirty="0"/>
              <a:t>of OM</a:t>
            </a:r>
          </a:p>
          <a:p>
            <a:pPr lvl="1">
              <a:spcBef>
                <a:spcPts val="600"/>
              </a:spcBef>
            </a:pPr>
            <a:r>
              <a:rPr lang="en-US" sz="3200" dirty="0"/>
              <a:t>Dominantly </a:t>
            </a:r>
            <a:r>
              <a:rPr lang="en-US" sz="3200" dirty="0" smtClean="0"/>
              <a:t>micrinite, solid bitumen, and </a:t>
            </a:r>
            <a:r>
              <a:rPr lang="en-US" sz="3200" dirty="0"/>
              <a:t>bituminite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dirty="0" smtClean="0"/>
              <a:t>Paleo-redox conditions</a:t>
            </a:r>
          </a:p>
          <a:p>
            <a:pPr lvl="1">
              <a:spcBef>
                <a:spcPts val="600"/>
              </a:spcBef>
            </a:pPr>
            <a:r>
              <a:rPr lang="en-US" sz="3200" dirty="0" smtClean="0"/>
              <a:t>Cyclic between dysoxic and anoxic conditions</a:t>
            </a:r>
            <a:endParaRPr lang="en-US" sz="32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dirty="0" smtClean="0"/>
              <a:t>Trace elements in pyrite suns</a:t>
            </a:r>
            <a:endParaRPr lang="en-US" sz="4000" dirty="0"/>
          </a:p>
          <a:p>
            <a:pPr lvl="1">
              <a:spcBef>
                <a:spcPts val="600"/>
              </a:spcBef>
            </a:pPr>
            <a:r>
              <a:rPr lang="en-US" sz="3200" dirty="0" smtClean="0"/>
              <a:t>Not detectable to 0.05 </a:t>
            </a:r>
            <a:r>
              <a:rPr lang="en-US" sz="3200" dirty="0" err="1" smtClean="0"/>
              <a:t>wt</a:t>
            </a:r>
            <a:r>
              <a:rPr lang="en-US" sz="3200" dirty="0" smtClean="0"/>
              <a:t>% using a microprobe</a:t>
            </a:r>
            <a:endParaRPr lang="en-US" sz="32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dirty="0" smtClean="0"/>
              <a:t>Paleo-redox conditions of roof shale samples</a:t>
            </a:r>
            <a:endParaRPr lang="en-US" sz="4000" dirty="0"/>
          </a:p>
          <a:p>
            <a:pPr lvl="1">
              <a:spcBef>
                <a:spcPts val="600"/>
              </a:spcBef>
            </a:pPr>
            <a:r>
              <a:rPr lang="en-US" sz="3200" dirty="0" smtClean="0"/>
              <a:t>Unclear relationships with pyrite sun occurrence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Thank you!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3944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 smtClean="0"/>
              <a:t>Special thanks to: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 smtClean="0"/>
              <a:t>Dr. Dave </a:t>
            </a:r>
            <a:r>
              <a:rPr lang="en-US" sz="2600" dirty="0" err="1" smtClean="0"/>
              <a:t>Moecher</a:t>
            </a:r>
            <a:r>
              <a:rPr lang="en-US" sz="2600" dirty="0" smtClean="0"/>
              <a:t> – University of Kentucky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 smtClean="0"/>
              <a:t>Prairie State Generating Company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 smtClean="0"/>
              <a:t>Barry </a:t>
            </a:r>
            <a:r>
              <a:rPr lang="en-US" sz="2600" dirty="0" err="1" smtClean="0"/>
              <a:t>Sargeant</a:t>
            </a:r>
            <a:r>
              <a:rPr lang="en-US" sz="2600" dirty="0"/>
              <a:t> </a:t>
            </a:r>
            <a:r>
              <a:rPr lang="en-US" sz="2600" dirty="0" smtClean="0"/>
              <a:t>– Knight Hawk Coal LLC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 smtClean="0"/>
              <a:t>Zain Abdi – </a:t>
            </a:r>
            <a:r>
              <a:rPr lang="en-US" sz="2600" dirty="0"/>
              <a:t>Southern Illinois University </a:t>
            </a:r>
            <a:r>
              <a:rPr lang="en-US" sz="2600" dirty="0" smtClean="0"/>
              <a:t>Carbondale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 smtClean="0"/>
              <a:t>Joe </a:t>
            </a:r>
            <a:r>
              <a:rPr lang="en-US" sz="2600" dirty="0" err="1" smtClean="0"/>
              <a:t>Devera</a:t>
            </a:r>
            <a:r>
              <a:rPr lang="en-US" sz="2600" dirty="0"/>
              <a:t> –</a:t>
            </a:r>
            <a:r>
              <a:rPr lang="en-US" sz="2600" dirty="0" smtClean="0"/>
              <a:t> </a:t>
            </a:r>
            <a:r>
              <a:rPr lang="en-US" sz="2600" dirty="0"/>
              <a:t>Illinois State Geologic Survey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0019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85725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Pyrite suns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5410200" cy="2133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Disk-shaped pyrite concretions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Occur at the contact between the Herrin </a:t>
            </a:r>
            <a:r>
              <a:rPr lang="en-US" sz="2400" dirty="0" smtClean="0"/>
              <a:t>(No</a:t>
            </a:r>
            <a:r>
              <a:rPr lang="en-US" sz="2400" dirty="0"/>
              <a:t>. </a:t>
            </a:r>
            <a:r>
              <a:rPr lang="en-US" sz="2400" dirty="0" smtClean="0"/>
              <a:t>6) </a:t>
            </a:r>
            <a:r>
              <a:rPr lang="en-US" sz="2400" dirty="0"/>
              <a:t>Coal and the Anna Shale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 smtClean="0"/>
              <a:t>Range in size from 1cm to 15cm</a:t>
            </a:r>
            <a:endParaRPr lang="en-US" sz="2600" dirty="0"/>
          </a:p>
        </p:txBody>
      </p:sp>
      <p:pic>
        <p:nvPicPr>
          <p:cNvPr id="4" name="Picture 3" descr="F:\School\Graduate School\Thesis\Proposal\Sample Pictures\Pyrite Suns_4bottomL_2fragabovethose_andsmallest_clean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9"/>
          <a:stretch/>
        </p:blipFill>
        <p:spPr bwMode="auto">
          <a:xfrm rot="5400000">
            <a:off x="5255910" y="979518"/>
            <a:ext cx="4108722" cy="334294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49470" y="3002902"/>
            <a:ext cx="5236930" cy="1960676"/>
            <a:chOff x="0" y="3451363"/>
            <a:chExt cx="9099066" cy="3406637"/>
          </a:xfrm>
        </p:grpSpPr>
        <p:pic>
          <p:nvPicPr>
            <p:cNvPr id="9" name="Picture 5" descr="F:\School\Graduate School\Thesis\Re-Drafted Figures\Re-drafted Krause, 1979 Figur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074"/>
            <a:stretch/>
          </p:blipFill>
          <p:spPr bwMode="auto">
            <a:xfrm>
              <a:off x="0" y="3451363"/>
              <a:ext cx="9099066" cy="3406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257800" y="5257800"/>
              <a:ext cx="457200" cy="1524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43200" y="4916329"/>
            <a:ext cx="358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(Redrafted from: Krause, 1979 after </a:t>
            </a:r>
            <a:r>
              <a:rPr lang="en-US" sz="1000" dirty="0" err="1"/>
              <a:t>Allgaier</a:t>
            </a:r>
            <a:r>
              <a:rPr lang="en-US" sz="1000" dirty="0"/>
              <a:t>, 1974)</a:t>
            </a:r>
          </a:p>
        </p:txBody>
      </p:sp>
    </p:spTree>
    <p:extLst>
      <p:ext uri="{BB962C8B-B14F-4D97-AF65-F5344CB8AC3E}">
        <p14:creationId xmlns:p14="http://schemas.microsoft.com/office/powerpoint/2010/main" val="38710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394472"/>
          </a:xfrm>
        </p:spPr>
        <p:txBody>
          <a:bodyPr>
            <a:normAutofit fontScale="925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US" sz="2800" dirty="0" smtClean="0"/>
              <a:t>Assess the source-rock quality of the Anna Shale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US" sz="2800" dirty="0"/>
              <a:t>Determine sources of OM using organic petrography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US" sz="2800" dirty="0" smtClean="0"/>
              <a:t>Evaluate the paleo-redox conditions during Anna Shale deposition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US" sz="2800" dirty="0" smtClean="0"/>
              <a:t>Investigate trace element enrichments of pyrite suns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6776530" cy="85725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Area of study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81" name="Group 280"/>
          <p:cNvGrpSpPr/>
          <p:nvPr/>
        </p:nvGrpSpPr>
        <p:grpSpPr>
          <a:xfrm>
            <a:off x="1524000" y="691490"/>
            <a:ext cx="6248400" cy="4333667"/>
            <a:chOff x="1591559" y="691490"/>
            <a:chExt cx="6248400" cy="4333667"/>
          </a:xfrm>
        </p:grpSpPr>
        <p:sp>
          <p:nvSpPr>
            <p:cNvPr id="18" name="Text Box 182"/>
            <p:cNvSpPr txBox="1">
              <a:spLocks noChangeArrowheads="1"/>
            </p:cNvSpPr>
            <p:nvPr/>
          </p:nvSpPr>
          <p:spPr bwMode="auto">
            <a:xfrm>
              <a:off x="6789901" y="1237213"/>
              <a:ext cx="906299" cy="39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 smtClean="0">
                  <a:latin typeface="+mn-lt"/>
                </a:rPr>
                <a:t>C6848</a:t>
              </a:r>
            </a:p>
          </p:txBody>
        </p: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862046" y="846070"/>
              <a:ext cx="1262154" cy="2182880"/>
              <a:chOff x="1687653" y="832341"/>
              <a:chExt cx="1150343" cy="1989288"/>
            </a:xfrm>
          </p:grpSpPr>
          <p:sp>
            <p:nvSpPr>
              <p:cNvPr id="38" name="Freeform 107"/>
              <p:cNvSpPr>
                <a:spLocks/>
              </p:cNvSpPr>
              <p:nvPr/>
            </p:nvSpPr>
            <p:spPr bwMode="auto">
              <a:xfrm rot="432897">
                <a:off x="1687653" y="834173"/>
                <a:ext cx="1150343" cy="1985624"/>
              </a:xfrm>
              <a:custGeom>
                <a:avLst/>
                <a:gdLst>
                  <a:gd name="T0" fmla="*/ 342538 w 1256"/>
                  <a:gd name="T1" fmla="*/ 62280 h 2168"/>
                  <a:gd name="T2" fmla="*/ 600816 w 1256"/>
                  <a:gd name="T3" fmla="*/ 32972 h 2168"/>
                  <a:gd name="T4" fmla="*/ 762011 w 1256"/>
                  <a:gd name="T5" fmla="*/ 14654 h 2168"/>
                  <a:gd name="T6" fmla="*/ 893897 w 1256"/>
                  <a:gd name="T7" fmla="*/ 65943 h 2168"/>
                  <a:gd name="T8" fmla="*/ 948850 w 1256"/>
                  <a:gd name="T9" fmla="*/ 148372 h 2168"/>
                  <a:gd name="T10" fmla="*/ 1001971 w 1256"/>
                  <a:gd name="T11" fmla="*/ 260109 h 2168"/>
                  <a:gd name="T12" fmla="*/ 1029447 w 1256"/>
                  <a:gd name="T13" fmla="*/ 457939 h 2168"/>
                  <a:gd name="T14" fmla="*/ 1058755 w 1256"/>
                  <a:gd name="T15" fmla="*/ 699731 h 2168"/>
                  <a:gd name="T16" fmla="*/ 1100886 w 1256"/>
                  <a:gd name="T17" fmla="*/ 1005634 h 2168"/>
                  <a:gd name="T18" fmla="*/ 1088063 w 1256"/>
                  <a:gd name="T19" fmla="*/ 1122867 h 2168"/>
                  <a:gd name="T20" fmla="*/ 1111876 w 1256"/>
                  <a:gd name="T21" fmla="*/ 1201632 h 2168"/>
                  <a:gd name="T22" fmla="*/ 1132025 w 1256"/>
                  <a:gd name="T23" fmla="*/ 1251090 h 2168"/>
                  <a:gd name="T24" fmla="*/ 1108213 w 1256"/>
                  <a:gd name="T25" fmla="*/ 1379313 h 2168"/>
                  <a:gd name="T26" fmla="*/ 1091727 w 1256"/>
                  <a:gd name="T27" fmla="*/ 1428770 h 2168"/>
                  <a:gd name="T28" fmla="*/ 1044101 w 1256"/>
                  <a:gd name="T29" fmla="*/ 1487386 h 2168"/>
                  <a:gd name="T30" fmla="*/ 1034942 w 1256"/>
                  <a:gd name="T31" fmla="*/ 1573479 h 2168"/>
                  <a:gd name="T32" fmla="*/ 1033111 w 1256"/>
                  <a:gd name="T33" fmla="*/ 1639422 h 2168"/>
                  <a:gd name="T34" fmla="*/ 1022120 w 1256"/>
                  <a:gd name="T35" fmla="*/ 1692543 h 2168"/>
                  <a:gd name="T36" fmla="*/ 1036774 w 1256"/>
                  <a:gd name="T37" fmla="*/ 1754823 h 2168"/>
                  <a:gd name="T38" fmla="*/ 970831 w 1256"/>
                  <a:gd name="T39" fmla="*/ 1806112 h 2168"/>
                  <a:gd name="T40" fmla="*/ 937859 w 1256"/>
                  <a:gd name="T41" fmla="*/ 1840915 h 2168"/>
                  <a:gd name="T42" fmla="*/ 952513 w 1256"/>
                  <a:gd name="T43" fmla="*/ 1928840 h 2168"/>
                  <a:gd name="T44" fmla="*/ 842608 w 1256"/>
                  <a:gd name="T45" fmla="*/ 1894036 h 2168"/>
                  <a:gd name="T46" fmla="*/ 776665 w 1256"/>
                  <a:gd name="T47" fmla="*/ 1905027 h 2168"/>
                  <a:gd name="T48" fmla="*/ 730871 w 1256"/>
                  <a:gd name="T49" fmla="*/ 1956316 h 2168"/>
                  <a:gd name="T50" fmla="*/ 721712 w 1256"/>
                  <a:gd name="T51" fmla="*/ 1985624 h 2168"/>
                  <a:gd name="T52" fmla="*/ 686909 w 1256"/>
                  <a:gd name="T53" fmla="*/ 1934335 h 2168"/>
                  <a:gd name="T54" fmla="*/ 650274 w 1256"/>
                  <a:gd name="T55" fmla="*/ 1894036 h 2168"/>
                  <a:gd name="T56" fmla="*/ 674086 w 1256"/>
                  <a:gd name="T57" fmla="*/ 1853738 h 2168"/>
                  <a:gd name="T58" fmla="*/ 593489 w 1256"/>
                  <a:gd name="T59" fmla="*/ 1731010 h 2168"/>
                  <a:gd name="T60" fmla="*/ 534873 w 1256"/>
                  <a:gd name="T61" fmla="*/ 1692543 h 2168"/>
                  <a:gd name="T62" fmla="*/ 509228 w 1256"/>
                  <a:gd name="T63" fmla="*/ 1663235 h 2168"/>
                  <a:gd name="T64" fmla="*/ 432295 w 1256"/>
                  <a:gd name="T65" fmla="*/ 1630263 h 2168"/>
                  <a:gd name="T66" fmla="*/ 366351 w 1256"/>
                  <a:gd name="T67" fmla="*/ 1544171 h 2168"/>
                  <a:gd name="T68" fmla="*/ 399323 w 1256"/>
                  <a:gd name="T69" fmla="*/ 1463573 h 2168"/>
                  <a:gd name="T70" fmla="*/ 410313 w 1256"/>
                  <a:gd name="T71" fmla="*/ 1392135 h 2168"/>
                  <a:gd name="T72" fmla="*/ 373678 w 1256"/>
                  <a:gd name="T73" fmla="*/ 1333519 h 2168"/>
                  <a:gd name="T74" fmla="*/ 260109 w 1256"/>
                  <a:gd name="T75" fmla="*/ 1346341 h 2168"/>
                  <a:gd name="T76" fmla="*/ 239960 w 1256"/>
                  <a:gd name="T77" fmla="*/ 1245594 h 2168"/>
                  <a:gd name="T78" fmla="*/ 133718 w 1256"/>
                  <a:gd name="T79" fmla="*/ 1150343 h 2168"/>
                  <a:gd name="T80" fmla="*/ 54953 w 1256"/>
                  <a:gd name="T81" fmla="*/ 1069746 h 2168"/>
                  <a:gd name="T82" fmla="*/ 5495 w 1256"/>
                  <a:gd name="T83" fmla="*/ 958009 h 2168"/>
                  <a:gd name="T84" fmla="*/ 23813 w 1256"/>
                  <a:gd name="T85" fmla="*/ 844440 h 2168"/>
                  <a:gd name="T86" fmla="*/ 10991 w 1256"/>
                  <a:gd name="T87" fmla="*/ 787655 h 2168"/>
                  <a:gd name="T88" fmla="*/ 87924 w 1256"/>
                  <a:gd name="T89" fmla="*/ 736366 h 2168"/>
                  <a:gd name="T90" fmla="*/ 120896 w 1256"/>
                  <a:gd name="T91" fmla="*/ 639283 h 2168"/>
                  <a:gd name="T92" fmla="*/ 76934 w 1256"/>
                  <a:gd name="T93" fmla="*/ 540368 h 2168"/>
                  <a:gd name="T94" fmla="*/ 153868 w 1256"/>
                  <a:gd name="T95" fmla="*/ 448780 h 2168"/>
                  <a:gd name="T96" fmla="*/ 230801 w 1256"/>
                  <a:gd name="T97" fmla="*/ 417640 h 2168"/>
                  <a:gd name="T98" fmla="*/ 271100 w 1256"/>
                  <a:gd name="T99" fmla="*/ 322389 h 2168"/>
                  <a:gd name="T100" fmla="*/ 296745 w 1256"/>
                  <a:gd name="T101" fmla="*/ 269268 h 2168"/>
                  <a:gd name="T102" fmla="*/ 285754 w 1256"/>
                  <a:gd name="T103" fmla="*/ 201493 h 2168"/>
                  <a:gd name="T104" fmla="*/ 221643 w 1256"/>
                  <a:gd name="T105" fmla="*/ 163026 h 2168"/>
                  <a:gd name="T106" fmla="*/ 150204 w 1256"/>
                  <a:gd name="T107" fmla="*/ 87924 h 216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56" h="2168">
                    <a:moveTo>
                      <a:pt x="164" y="88"/>
                    </a:moveTo>
                    <a:lnTo>
                      <a:pt x="244" y="80"/>
                    </a:lnTo>
                    <a:lnTo>
                      <a:pt x="374" y="68"/>
                    </a:lnTo>
                    <a:lnTo>
                      <a:pt x="394" y="64"/>
                    </a:lnTo>
                    <a:lnTo>
                      <a:pt x="516" y="52"/>
                    </a:lnTo>
                    <a:lnTo>
                      <a:pt x="656" y="36"/>
                    </a:lnTo>
                    <a:lnTo>
                      <a:pt x="702" y="28"/>
                    </a:lnTo>
                    <a:lnTo>
                      <a:pt x="720" y="30"/>
                    </a:lnTo>
                    <a:lnTo>
                      <a:pt x="832" y="16"/>
                    </a:lnTo>
                    <a:lnTo>
                      <a:pt x="866" y="12"/>
                    </a:lnTo>
                    <a:lnTo>
                      <a:pt x="976" y="0"/>
                    </a:lnTo>
                    <a:lnTo>
                      <a:pt x="976" y="72"/>
                    </a:lnTo>
                    <a:lnTo>
                      <a:pt x="988" y="106"/>
                    </a:lnTo>
                    <a:lnTo>
                      <a:pt x="1000" y="128"/>
                    </a:lnTo>
                    <a:lnTo>
                      <a:pt x="1036" y="162"/>
                    </a:lnTo>
                    <a:lnTo>
                      <a:pt x="1050" y="192"/>
                    </a:lnTo>
                    <a:lnTo>
                      <a:pt x="1076" y="266"/>
                    </a:lnTo>
                    <a:lnTo>
                      <a:pt x="1094" y="284"/>
                    </a:lnTo>
                    <a:lnTo>
                      <a:pt x="1104" y="384"/>
                    </a:lnTo>
                    <a:lnTo>
                      <a:pt x="1116" y="452"/>
                    </a:lnTo>
                    <a:lnTo>
                      <a:pt x="1124" y="500"/>
                    </a:lnTo>
                    <a:lnTo>
                      <a:pt x="1130" y="560"/>
                    </a:lnTo>
                    <a:lnTo>
                      <a:pt x="1144" y="668"/>
                    </a:lnTo>
                    <a:lnTo>
                      <a:pt x="1156" y="764"/>
                    </a:lnTo>
                    <a:lnTo>
                      <a:pt x="1174" y="896"/>
                    </a:lnTo>
                    <a:lnTo>
                      <a:pt x="1188" y="1004"/>
                    </a:lnTo>
                    <a:lnTo>
                      <a:pt x="1202" y="1098"/>
                    </a:lnTo>
                    <a:lnTo>
                      <a:pt x="1208" y="1150"/>
                    </a:lnTo>
                    <a:lnTo>
                      <a:pt x="1212" y="1196"/>
                    </a:lnTo>
                    <a:lnTo>
                      <a:pt x="1188" y="1226"/>
                    </a:lnTo>
                    <a:lnTo>
                      <a:pt x="1200" y="1236"/>
                    </a:lnTo>
                    <a:lnTo>
                      <a:pt x="1186" y="1280"/>
                    </a:lnTo>
                    <a:lnTo>
                      <a:pt x="1214" y="1312"/>
                    </a:lnTo>
                    <a:lnTo>
                      <a:pt x="1220" y="1338"/>
                    </a:lnTo>
                    <a:lnTo>
                      <a:pt x="1232" y="1350"/>
                    </a:lnTo>
                    <a:lnTo>
                      <a:pt x="1236" y="1366"/>
                    </a:lnTo>
                    <a:lnTo>
                      <a:pt x="1232" y="1394"/>
                    </a:lnTo>
                    <a:lnTo>
                      <a:pt x="1256" y="1440"/>
                    </a:lnTo>
                    <a:lnTo>
                      <a:pt x="1210" y="1506"/>
                    </a:lnTo>
                    <a:lnTo>
                      <a:pt x="1212" y="1524"/>
                    </a:lnTo>
                    <a:lnTo>
                      <a:pt x="1192" y="1546"/>
                    </a:lnTo>
                    <a:lnTo>
                      <a:pt x="1192" y="1560"/>
                    </a:lnTo>
                    <a:lnTo>
                      <a:pt x="1180" y="1580"/>
                    </a:lnTo>
                    <a:lnTo>
                      <a:pt x="1174" y="1618"/>
                    </a:lnTo>
                    <a:lnTo>
                      <a:pt x="1140" y="1624"/>
                    </a:lnTo>
                    <a:lnTo>
                      <a:pt x="1128" y="1646"/>
                    </a:lnTo>
                    <a:lnTo>
                      <a:pt x="1152" y="1668"/>
                    </a:lnTo>
                    <a:lnTo>
                      <a:pt x="1130" y="1718"/>
                    </a:lnTo>
                    <a:lnTo>
                      <a:pt x="1132" y="1770"/>
                    </a:lnTo>
                    <a:lnTo>
                      <a:pt x="1120" y="1780"/>
                    </a:lnTo>
                    <a:lnTo>
                      <a:pt x="1128" y="1790"/>
                    </a:lnTo>
                    <a:lnTo>
                      <a:pt x="1124" y="1804"/>
                    </a:lnTo>
                    <a:lnTo>
                      <a:pt x="1142" y="1816"/>
                    </a:lnTo>
                    <a:lnTo>
                      <a:pt x="1116" y="1848"/>
                    </a:lnTo>
                    <a:lnTo>
                      <a:pt x="1104" y="1876"/>
                    </a:lnTo>
                    <a:lnTo>
                      <a:pt x="1116" y="1900"/>
                    </a:lnTo>
                    <a:lnTo>
                      <a:pt x="1132" y="1916"/>
                    </a:lnTo>
                    <a:lnTo>
                      <a:pt x="1134" y="1932"/>
                    </a:lnTo>
                    <a:lnTo>
                      <a:pt x="1088" y="1950"/>
                    </a:lnTo>
                    <a:lnTo>
                      <a:pt x="1060" y="1972"/>
                    </a:lnTo>
                    <a:lnTo>
                      <a:pt x="1044" y="1970"/>
                    </a:lnTo>
                    <a:lnTo>
                      <a:pt x="1028" y="1972"/>
                    </a:lnTo>
                    <a:lnTo>
                      <a:pt x="1024" y="2010"/>
                    </a:lnTo>
                    <a:lnTo>
                      <a:pt x="1014" y="2022"/>
                    </a:lnTo>
                    <a:lnTo>
                      <a:pt x="1040" y="2062"/>
                    </a:lnTo>
                    <a:lnTo>
                      <a:pt x="1040" y="2106"/>
                    </a:lnTo>
                    <a:lnTo>
                      <a:pt x="1014" y="2108"/>
                    </a:lnTo>
                    <a:lnTo>
                      <a:pt x="960" y="2092"/>
                    </a:lnTo>
                    <a:lnTo>
                      <a:pt x="920" y="2068"/>
                    </a:lnTo>
                    <a:lnTo>
                      <a:pt x="896" y="2066"/>
                    </a:lnTo>
                    <a:lnTo>
                      <a:pt x="880" y="2060"/>
                    </a:lnTo>
                    <a:lnTo>
                      <a:pt x="848" y="2080"/>
                    </a:lnTo>
                    <a:lnTo>
                      <a:pt x="814" y="2148"/>
                    </a:lnTo>
                    <a:lnTo>
                      <a:pt x="806" y="2144"/>
                    </a:lnTo>
                    <a:lnTo>
                      <a:pt x="798" y="2136"/>
                    </a:lnTo>
                    <a:lnTo>
                      <a:pt x="792" y="2134"/>
                    </a:lnTo>
                    <a:lnTo>
                      <a:pt x="796" y="2160"/>
                    </a:lnTo>
                    <a:lnTo>
                      <a:pt x="788" y="2168"/>
                    </a:lnTo>
                    <a:lnTo>
                      <a:pt x="776" y="2164"/>
                    </a:lnTo>
                    <a:lnTo>
                      <a:pt x="754" y="2130"/>
                    </a:lnTo>
                    <a:lnTo>
                      <a:pt x="750" y="2112"/>
                    </a:lnTo>
                    <a:lnTo>
                      <a:pt x="736" y="2106"/>
                    </a:lnTo>
                    <a:lnTo>
                      <a:pt x="724" y="2074"/>
                    </a:lnTo>
                    <a:lnTo>
                      <a:pt x="710" y="2068"/>
                    </a:lnTo>
                    <a:lnTo>
                      <a:pt x="714" y="2056"/>
                    </a:lnTo>
                    <a:lnTo>
                      <a:pt x="728" y="2040"/>
                    </a:lnTo>
                    <a:lnTo>
                      <a:pt x="736" y="2024"/>
                    </a:lnTo>
                    <a:lnTo>
                      <a:pt x="694" y="1952"/>
                    </a:lnTo>
                    <a:lnTo>
                      <a:pt x="698" y="1922"/>
                    </a:lnTo>
                    <a:lnTo>
                      <a:pt x="648" y="1890"/>
                    </a:lnTo>
                    <a:lnTo>
                      <a:pt x="640" y="1870"/>
                    </a:lnTo>
                    <a:lnTo>
                      <a:pt x="628" y="1868"/>
                    </a:lnTo>
                    <a:lnTo>
                      <a:pt x="584" y="1848"/>
                    </a:lnTo>
                    <a:lnTo>
                      <a:pt x="556" y="1844"/>
                    </a:lnTo>
                    <a:lnTo>
                      <a:pt x="540" y="1836"/>
                    </a:lnTo>
                    <a:lnTo>
                      <a:pt x="556" y="1816"/>
                    </a:lnTo>
                    <a:lnTo>
                      <a:pt x="546" y="1810"/>
                    </a:lnTo>
                    <a:lnTo>
                      <a:pt x="532" y="1818"/>
                    </a:lnTo>
                    <a:lnTo>
                      <a:pt x="472" y="1780"/>
                    </a:lnTo>
                    <a:lnTo>
                      <a:pt x="452" y="1768"/>
                    </a:lnTo>
                    <a:lnTo>
                      <a:pt x="410" y="1732"/>
                    </a:lnTo>
                    <a:lnTo>
                      <a:pt x="400" y="1686"/>
                    </a:lnTo>
                    <a:lnTo>
                      <a:pt x="422" y="1652"/>
                    </a:lnTo>
                    <a:lnTo>
                      <a:pt x="432" y="1624"/>
                    </a:lnTo>
                    <a:lnTo>
                      <a:pt x="436" y="1598"/>
                    </a:lnTo>
                    <a:lnTo>
                      <a:pt x="456" y="1562"/>
                    </a:lnTo>
                    <a:lnTo>
                      <a:pt x="444" y="1548"/>
                    </a:lnTo>
                    <a:lnTo>
                      <a:pt x="448" y="1520"/>
                    </a:lnTo>
                    <a:lnTo>
                      <a:pt x="464" y="1504"/>
                    </a:lnTo>
                    <a:lnTo>
                      <a:pt x="462" y="1488"/>
                    </a:lnTo>
                    <a:lnTo>
                      <a:pt x="408" y="1456"/>
                    </a:lnTo>
                    <a:lnTo>
                      <a:pt x="358" y="1448"/>
                    </a:lnTo>
                    <a:lnTo>
                      <a:pt x="318" y="1494"/>
                    </a:lnTo>
                    <a:lnTo>
                      <a:pt x="284" y="1470"/>
                    </a:lnTo>
                    <a:lnTo>
                      <a:pt x="274" y="1422"/>
                    </a:lnTo>
                    <a:lnTo>
                      <a:pt x="280" y="1400"/>
                    </a:lnTo>
                    <a:lnTo>
                      <a:pt x="262" y="1360"/>
                    </a:lnTo>
                    <a:lnTo>
                      <a:pt x="202" y="1296"/>
                    </a:lnTo>
                    <a:lnTo>
                      <a:pt x="158" y="1280"/>
                    </a:lnTo>
                    <a:lnTo>
                      <a:pt x="146" y="1256"/>
                    </a:lnTo>
                    <a:lnTo>
                      <a:pt x="108" y="1226"/>
                    </a:lnTo>
                    <a:lnTo>
                      <a:pt x="80" y="1196"/>
                    </a:lnTo>
                    <a:lnTo>
                      <a:pt x="60" y="1168"/>
                    </a:lnTo>
                    <a:lnTo>
                      <a:pt x="26" y="1134"/>
                    </a:lnTo>
                    <a:lnTo>
                      <a:pt x="24" y="1104"/>
                    </a:lnTo>
                    <a:lnTo>
                      <a:pt x="6" y="1046"/>
                    </a:lnTo>
                    <a:lnTo>
                      <a:pt x="0" y="996"/>
                    </a:lnTo>
                    <a:lnTo>
                      <a:pt x="18" y="932"/>
                    </a:lnTo>
                    <a:lnTo>
                      <a:pt x="26" y="922"/>
                    </a:lnTo>
                    <a:lnTo>
                      <a:pt x="16" y="908"/>
                    </a:lnTo>
                    <a:lnTo>
                      <a:pt x="24" y="886"/>
                    </a:lnTo>
                    <a:lnTo>
                      <a:pt x="12" y="860"/>
                    </a:lnTo>
                    <a:lnTo>
                      <a:pt x="42" y="830"/>
                    </a:lnTo>
                    <a:lnTo>
                      <a:pt x="72" y="828"/>
                    </a:lnTo>
                    <a:lnTo>
                      <a:pt x="96" y="804"/>
                    </a:lnTo>
                    <a:lnTo>
                      <a:pt x="96" y="788"/>
                    </a:lnTo>
                    <a:lnTo>
                      <a:pt x="108" y="732"/>
                    </a:lnTo>
                    <a:lnTo>
                      <a:pt x="132" y="698"/>
                    </a:lnTo>
                    <a:lnTo>
                      <a:pt x="130" y="652"/>
                    </a:lnTo>
                    <a:lnTo>
                      <a:pt x="112" y="610"/>
                    </a:lnTo>
                    <a:lnTo>
                      <a:pt x="84" y="590"/>
                    </a:lnTo>
                    <a:lnTo>
                      <a:pt x="86" y="554"/>
                    </a:lnTo>
                    <a:lnTo>
                      <a:pt x="100" y="512"/>
                    </a:lnTo>
                    <a:lnTo>
                      <a:pt x="168" y="490"/>
                    </a:lnTo>
                    <a:lnTo>
                      <a:pt x="204" y="488"/>
                    </a:lnTo>
                    <a:lnTo>
                      <a:pt x="212" y="472"/>
                    </a:lnTo>
                    <a:lnTo>
                      <a:pt x="252" y="456"/>
                    </a:lnTo>
                    <a:lnTo>
                      <a:pt x="284" y="428"/>
                    </a:lnTo>
                    <a:lnTo>
                      <a:pt x="288" y="374"/>
                    </a:lnTo>
                    <a:lnTo>
                      <a:pt x="296" y="352"/>
                    </a:lnTo>
                    <a:lnTo>
                      <a:pt x="312" y="352"/>
                    </a:lnTo>
                    <a:lnTo>
                      <a:pt x="322" y="340"/>
                    </a:lnTo>
                    <a:lnTo>
                      <a:pt x="324" y="294"/>
                    </a:lnTo>
                    <a:lnTo>
                      <a:pt x="332" y="262"/>
                    </a:lnTo>
                    <a:lnTo>
                      <a:pt x="322" y="252"/>
                    </a:lnTo>
                    <a:lnTo>
                      <a:pt x="312" y="220"/>
                    </a:lnTo>
                    <a:lnTo>
                      <a:pt x="286" y="194"/>
                    </a:lnTo>
                    <a:lnTo>
                      <a:pt x="268" y="194"/>
                    </a:lnTo>
                    <a:lnTo>
                      <a:pt x="242" y="178"/>
                    </a:lnTo>
                    <a:lnTo>
                      <a:pt x="240" y="144"/>
                    </a:lnTo>
                    <a:lnTo>
                      <a:pt x="210" y="126"/>
                    </a:lnTo>
                    <a:lnTo>
                      <a:pt x="164" y="96"/>
                    </a:lnTo>
                    <a:lnTo>
                      <a:pt x="164" y="88"/>
                    </a:lnTo>
                    <a:close/>
                  </a:path>
                </a:pathLst>
              </a:custGeom>
              <a:no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" name="Group 106"/>
              <p:cNvGrpSpPr>
                <a:grpSpLocks/>
              </p:cNvGrpSpPr>
              <p:nvPr/>
            </p:nvGrpSpPr>
            <p:grpSpPr bwMode="auto">
              <a:xfrm rot="432897">
                <a:off x="1689485" y="832341"/>
                <a:ext cx="1146680" cy="1989288"/>
                <a:chOff x="2241" y="1074"/>
                <a:chExt cx="1252" cy="2172"/>
              </a:xfrm>
              <a:noFill/>
            </p:grpSpPr>
            <p:sp>
              <p:nvSpPr>
                <p:cNvPr id="40" name="Freeform 2"/>
                <p:cNvSpPr>
                  <a:spLocks/>
                </p:cNvSpPr>
                <p:nvPr/>
              </p:nvSpPr>
              <p:spPr bwMode="auto">
                <a:xfrm>
                  <a:off x="3127" y="3088"/>
                  <a:ext cx="144" cy="96"/>
                </a:xfrm>
                <a:custGeom>
                  <a:avLst/>
                  <a:gdLst>
                    <a:gd name="T0" fmla="*/ 0 w 144"/>
                    <a:gd name="T1" fmla="*/ 52 h 96"/>
                    <a:gd name="T2" fmla="*/ 0 w 144"/>
                    <a:gd name="T3" fmla="*/ 24 h 96"/>
                    <a:gd name="T4" fmla="*/ 0 w 144"/>
                    <a:gd name="T5" fmla="*/ 8 h 96"/>
                    <a:gd name="T6" fmla="*/ 64 w 144"/>
                    <a:gd name="T7" fmla="*/ 0 h 96"/>
                    <a:gd name="T8" fmla="*/ 140 w 144"/>
                    <a:gd name="T9" fmla="*/ 64 h 96"/>
                    <a:gd name="T10" fmla="*/ 144 w 144"/>
                    <a:gd name="T11" fmla="*/ 94 h 96"/>
                    <a:gd name="T12" fmla="*/ 126 w 144"/>
                    <a:gd name="T13" fmla="*/ 96 h 96"/>
                    <a:gd name="T14" fmla="*/ 72 w 144"/>
                    <a:gd name="T15" fmla="*/ 80 h 96"/>
                    <a:gd name="T16" fmla="*/ 32 w 144"/>
                    <a:gd name="T17" fmla="*/ 56 h 96"/>
                    <a:gd name="T18" fmla="*/ 8 w 144"/>
                    <a:gd name="T19" fmla="*/ 56 h 96"/>
                    <a:gd name="T20" fmla="*/ 0 w 144"/>
                    <a:gd name="T21" fmla="*/ 52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4" h="96">
                      <a:moveTo>
                        <a:pt x="0" y="52"/>
                      </a:moveTo>
                      <a:lnTo>
                        <a:pt x="0" y="24"/>
                      </a:lnTo>
                      <a:lnTo>
                        <a:pt x="0" y="8"/>
                      </a:lnTo>
                      <a:lnTo>
                        <a:pt x="64" y="0"/>
                      </a:lnTo>
                      <a:lnTo>
                        <a:pt x="140" y="64"/>
                      </a:lnTo>
                      <a:lnTo>
                        <a:pt x="144" y="94"/>
                      </a:lnTo>
                      <a:lnTo>
                        <a:pt x="126" y="96"/>
                      </a:lnTo>
                      <a:lnTo>
                        <a:pt x="72" y="80"/>
                      </a:lnTo>
                      <a:lnTo>
                        <a:pt x="32" y="56"/>
                      </a:lnTo>
                      <a:lnTo>
                        <a:pt x="8" y="56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" name="Freeform 3"/>
                <p:cNvSpPr>
                  <a:spLocks/>
                </p:cNvSpPr>
                <p:nvPr/>
              </p:nvSpPr>
              <p:spPr bwMode="auto">
                <a:xfrm>
                  <a:off x="3177" y="2980"/>
                  <a:ext cx="106" cy="202"/>
                </a:xfrm>
                <a:custGeom>
                  <a:avLst/>
                  <a:gdLst>
                    <a:gd name="T0" fmla="*/ 102 w 106"/>
                    <a:gd name="T1" fmla="*/ 202 h 202"/>
                    <a:gd name="T2" fmla="*/ 102 w 106"/>
                    <a:gd name="T3" fmla="*/ 158 h 202"/>
                    <a:gd name="T4" fmla="*/ 74 w 106"/>
                    <a:gd name="T5" fmla="*/ 120 h 202"/>
                    <a:gd name="T6" fmla="*/ 86 w 106"/>
                    <a:gd name="T7" fmla="*/ 104 h 202"/>
                    <a:gd name="T8" fmla="*/ 90 w 106"/>
                    <a:gd name="T9" fmla="*/ 68 h 202"/>
                    <a:gd name="T10" fmla="*/ 106 w 106"/>
                    <a:gd name="T11" fmla="*/ 64 h 202"/>
                    <a:gd name="T12" fmla="*/ 98 w 106"/>
                    <a:gd name="T13" fmla="*/ 0 h 202"/>
                    <a:gd name="T14" fmla="*/ 0 w 106"/>
                    <a:gd name="T15" fmla="*/ 12 h 202"/>
                    <a:gd name="T16" fmla="*/ 14 w 106"/>
                    <a:gd name="T17" fmla="*/ 108 h 202"/>
                    <a:gd name="T18" fmla="*/ 90 w 106"/>
                    <a:gd name="T19" fmla="*/ 172 h 202"/>
                    <a:gd name="T20" fmla="*/ 94 w 106"/>
                    <a:gd name="T21" fmla="*/ 202 h 202"/>
                    <a:gd name="T22" fmla="*/ 102 w 106"/>
                    <a:gd name="T23" fmla="*/ 202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6" h="202">
                      <a:moveTo>
                        <a:pt x="102" y="202"/>
                      </a:moveTo>
                      <a:lnTo>
                        <a:pt x="102" y="158"/>
                      </a:lnTo>
                      <a:lnTo>
                        <a:pt x="74" y="120"/>
                      </a:lnTo>
                      <a:lnTo>
                        <a:pt x="86" y="104"/>
                      </a:lnTo>
                      <a:lnTo>
                        <a:pt x="90" y="68"/>
                      </a:lnTo>
                      <a:lnTo>
                        <a:pt x="106" y="64"/>
                      </a:lnTo>
                      <a:lnTo>
                        <a:pt x="98" y="0"/>
                      </a:lnTo>
                      <a:lnTo>
                        <a:pt x="0" y="12"/>
                      </a:lnTo>
                      <a:lnTo>
                        <a:pt x="14" y="108"/>
                      </a:lnTo>
                      <a:lnTo>
                        <a:pt x="90" y="172"/>
                      </a:lnTo>
                      <a:lnTo>
                        <a:pt x="94" y="202"/>
                      </a:lnTo>
                      <a:lnTo>
                        <a:pt x="102" y="20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Freeform 5"/>
                <p:cNvSpPr>
                  <a:spLocks/>
                </p:cNvSpPr>
                <p:nvPr/>
              </p:nvSpPr>
              <p:spPr bwMode="auto">
                <a:xfrm>
                  <a:off x="2949" y="3106"/>
                  <a:ext cx="112" cy="140"/>
                </a:xfrm>
                <a:custGeom>
                  <a:avLst/>
                  <a:gdLst>
                    <a:gd name="T0" fmla="*/ 16 w 112"/>
                    <a:gd name="T1" fmla="*/ 14 h 140"/>
                    <a:gd name="T2" fmla="*/ 88 w 112"/>
                    <a:gd name="T3" fmla="*/ 0 h 140"/>
                    <a:gd name="T4" fmla="*/ 94 w 112"/>
                    <a:gd name="T5" fmla="*/ 12 h 140"/>
                    <a:gd name="T6" fmla="*/ 82 w 112"/>
                    <a:gd name="T7" fmla="*/ 32 h 140"/>
                    <a:gd name="T8" fmla="*/ 80 w 112"/>
                    <a:gd name="T9" fmla="*/ 58 h 140"/>
                    <a:gd name="T10" fmla="*/ 84 w 112"/>
                    <a:gd name="T11" fmla="*/ 88 h 140"/>
                    <a:gd name="T12" fmla="*/ 96 w 112"/>
                    <a:gd name="T13" fmla="*/ 96 h 140"/>
                    <a:gd name="T14" fmla="*/ 112 w 112"/>
                    <a:gd name="T15" fmla="*/ 104 h 140"/>
                    <a:gd name="T16" fmla="*/ 106 w 112"/>
                    <a:gd name="T17" fmla="*/ 114 h 140"/>
                    <a:gd name="T18" fmla="*/ 110 w 112"/>
                    <a:gd name="T19" fmla="*/ 124 h 140"/>
                    <a:gd name="T20" fmla="*/ 94 w 112"/>
                    <a:gd name="T21" fmla="*/ 114 h 140"/>
                    <a:gd name="T22" fmla="*/ 86 w 112"/>
                    <a:gd name="T23" fmla="*/ 104 h 140"/>
                    <a:gd name="T24" fmla="*/ 78 w 112"/>
                    <a:gd name="T25" fmla="*/ 104 h 140"/>
                    <a:gd name="T26" fmla="*/ 84 w 112"/>
                    <a:gd name="T27" fmla="*/ 122 h 140"/>
                    <a:gd name="T28" fmla="*/ 88 w 112"/>
                    <a:gd name="T29" fmla="*/ 132 h 140"/>
                    <a:gd name="T30" fmla="*/ 78 w 112"/>
                    <a:gd name="T31" fmla="*/ 140 h 140"/>
                    <a:gd name="T32" fmla="*/ 68 w 112"/>
                    <a:gd name="T33" fmla="*/ 134 h 140"/>
                    <a:gd name="T34" fmla="*/ 44 w 112"/>
                    <a:gd name="T35" fmla="*/ 100 h 140"/>
                    <a:gd name="T36" fmla="*/ 42 w 112"/>
                    <a:gd name="T37" fmla="*/ 84 h 140"/>
                    <a:gd name="T38" fmla="*/ 34 w 112"/>
                    <a:gd name="T39" fmla="*/ 80 h 140"/>
                    <a:gd name="T40" fmla="*/ 28 w 112"/>
                    <a:gd name="T41" fmla="*/ 78 h 140"/>
                    <a:gd name="T42" fmla="*/ 26 w 112"/>
                    <a:gd name="T43" fmla="*/ 74 h 140"/>
                    <a:gd name="T44" fmla="*/ 20 w 112"/>
                    <a:gd name="T45" fmla="*/ 58 h 140"/>
                    <a:gd name="T46" fmla="*/ 16 w 112"/>
                    <a:gd name="T47" fmla="*/ 46 h 140"/>
                    <a:gd name="T48" fmla="*/ 0 w 112"/>
                    <a:gd name="T49" fmla="*/ 36 h 140"/>
                    <a:gd name="T50" fmla="*/ 2 w 112"/>
                    <a:gd name="T51" fmla="*/ 26 h 140"/>
                    <a:gd name="T52" fmla="*/ 16 w 112"/>
                    <a:gd name="T53" fmla="*/ 14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2" h="140">
                      <a:moveTo>
                        <a:pt x="16" y="14"/>
                      </a:moveTo>
                      <a:lnTo>
                        <a:pt x="88" y="0"/>
                      </a:lnTo>
                      <a:lnTo>
                        <a:pt x="94" y="12"/>
                      </a:lnTo>
                      <a:lnTo>
                        <a:pt x="82" y="32"/>
                      </a:lnTo>
                      <a:lnTo>
                        <a:pt x="80" y="58"/>
                      </a:lnTo>
                      <a:lnTo>
                        <a:pt x="84" y="88"/>
                      </a:lnTo>
                      <a:lnTo>
                        <a:pt x="96" y="96"/>
                      </a:lnTo>
                      <a:lnTo>
                        <a:pt x="112" y="104"/>
                      </a:lnTo>
                      <a:lnTo>
                        <a:pt x="106" y="114"/>
                      </a:lnTo>
                      <a:lnTo>
                        <a:pt x="110" y="124"/>
                      </a:lnTo>
                      <a:lnTo>
                        <a:pt x="94" y="114"/>
                      </a:lnTo>
                      <a:lnTo>
                        <a:pt x="86" y="104"/>
                      </a:lnTo>
                      <a:lnTo>
                        <a:pt x="78" y="104"/>
                      </a:lnTo>
                      <a:lnTo>
                        <a:pt x="84" y="122"/>
                      </a:lnTo>
                      <a:lnTo>
                        <a:pt x="88" y="132"/>
                      </a:lnTo>
                      <a:lnTo>
                        <a:pt x="78" y="140"/>
                      </a:lnTo>
                      <a:lnTo>
                        <a:pt x="68" y="134"/>
                      </a:lnTo>
                      <a:lnTo>
                        <a:pt x="44" y="100"/>
                      </a:lnTo>
                      <a:lnTo>
                        <a:pt x="42" y="84"/>
                      </a:lnTo>
                      <a:lnTo>
                        <a:pt x="34" y="80"/>
                      </a:lnTo>
                      <a:lnTo>
                        <a:pt x="28" y="78"/>
                      </a:lnTo>
                      <a:lnTo>
                        <a:pt x="26" y="74"/>
                      </a:lnTo>
                      <a:lnTo>
                        <a:pt x="20" y="58"/>
                      </a:lnTo>
                      <a:lnTo>
                        <a:pt x="16" y="46"/>
                      </a:lnTo>
                      <a:lnTo>
                        <a:pt x="0" y="36"/>
                      </a:lnTo>
                      <a:lnTo>
                        <a:pt x="2" y="26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Freeform 7"/>
                <p:cNvSpPr>
                  <a:spLocks/>
                </p:cNvSpPr>
                <p:nvPr/>
              </p:nvSpPr>
              <p:spPr bwMode="auto">
                <a:xfrm>
                  <a:off x="2933" y="3000"/>
                  <a:ext cx="154" cy="120"/>
                </a:xfrm>
                <a:custGeom>
                  <a:avLst/>
                  <a:gdLst>
                    <a:gd name="T0" fmla="*/ 32 w 154"/>
                    <a:gd name="T1" fmla="*/ 120 h 120"/>
                    <a:gd name="T2" fmla="*/ 42 w 154"/>
                    <a:gd name="T3" fmla="*/ 100 h 120"/>
                    <a:gd name="T4" fmla="*/ 0 w 154"/>
                    <a:gd name="T5" fmla="*/ 28 h 120"/>
                    <a:gd name="T6" fmla="*/ 10 w 154"/>
                    <a:gd name="T7" fmla="*/ 24 h 120"/>
                    <a:gd name="T8" fmla="*/ 18 w 154"/>
                    <a:gd name="T9" fmla="*/ 34 h 120"/>
                    <a:gd name="T10" fmla="*/ 26 w 154"/>
                    <a:gd name="T11" fmla="*/ 18 h 120"/>
                    <a:gd name="T12" fmla="*/ 114 w 154"/>
                    <a:gd name="T13" fmla="*/ 0 h 120"/>
                    <a:gd name="T14" fmla="*/ 144 w 154"/>
                    <a:gd name="T15" fmla="*/ 6 h 120"/>
                    <a:gd name="T16" fmla="*/ 154 w 154"/>
                    <a:gd name="T17" fmla="*/ 106 h 120"/>
                    <a:gd name="T18" fmla="*/ 104 w 154"/>
                    <a:gd name="T19" fmla="*/ 106 h 120"/>
                    <a:gd name="T20" fmla="*/ 32 w 154"/>
                    <a:gd name="T21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4" h="120">
                      <a:moveTo>
                        <a:pt x="32" y="120"/>
                      </a:moveTo>
                      <a:lnTo>
                        <a:pt x="42" y="100"/>
                      </a:lnTo>
                      <a:lnTo>
                        <a:pt x="0" y="28"/>
                      </a:lnTo>
                      <a:lnTo>
                        <a:pt x="10" y="24"/>
                      </a:lnTo>
                      <a:lnTo>
                        <a:pt x="18" y="34"/>
                      </a:lnTo>
                      <a:lnTo>
                        <a:pt x="26" y="18"/>
                      </a:lnTo>
                      <a:lnTo>
                        <a:pt x="114" y="0"/>
                      </a:lnTo>
                      <a:lnTo>
                        <a:pt x="144" y="6"/>
                      </a:lnTo>
                      <a:lnTo>
                        <a:pt x="154" y="106"/>
                      </a:lnTo>
                      <a:lnTo>
                        <a:pt x="104" y="106"/>
                      </a:lnTo>
                      <a:lnTo>
                        <a:pt x="32" y="12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Freeform 8"/>
                <p:cNvSpPr>
                  <a:spLocks/>
                </p:cNvSpPr>
                <p:nvPr/>
              </p:nvSpPr>
              <p:spPr bwMode="auto">
                <a:xfrm>
                  <a:off x="3077" y="2992"/>
                  <a:ext cx="114" cy="124"/>
                </a:xfrm>
                <a:custGeom>
                  <a:avLst/>
                  <a:gdLst>
                    <a:gd name="T0" fmla="*/ 0 w 114"/>
                    <a:gd name="T1" fmla="*/ 14 h 124"/>
                    <a:gd name="T2" fmla="*/ 100 w 114"/>
                    <a:gd name="T3" fmla="*/ 0 h 124"/>
                    <a:gd name="T4" fmla="*/ 114 w 114"/>
                    <a:gd name="T5" fmla="*/ 96 h 124"/>
                    <a:gd name="T6" fmla="*/ 50 w 114"/>
                    <a:gd name="T7" fmla="*/ 104 h 124"/>
                    <a:gd name="T8" fmla="*/ 50 w 114"/>
                    <a:gd name="T9" fmla="*/ 124 h 124"/>
                    <a:gd name="T10" fmla="*/ 28 w 114"/>
                    <a:gd name="T11" fmla="*/ 114 h 124"/>
                    <a:gd name="T12" fmla="*/ 16 w 114"/>
                    <a:gd name="T13" fmla="*/ 120 h 124"/>
                    <a:gd name="T14" fmla="*/ 10 w 114"/>
                    <a:gd name="T15" fmla="*/ 114 h 124"/>
                    <a:gd name="T16" fmla="*/ 0 w 114"/>
                    <a:gd name="T17" fmla="*/ 1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4" h="124">
                      <a:moveTo>
                        <a:pt x="0" y="14"/>
                      </a:moveTo>
                      <a:lnTo>
                        <a:pt x="100" y="0"/>
                      </a:lnTo>
                      <a:lnTo>
                        <a:pt x="114" y="96"/>
                      </a:lnTo>
                      <a:lnTo>
                        <a:pt x="50" y="104"/>
                      </a:lnTo>
                      <a:lnTo>
                        <a:pt x="50" y="124"/>
                      </a:lnTo>
                      <a:lnTo>
                        <a:pt x="28" y="114"/>
                      </a:lnTo>
                      <a:lnTo>
                        <a:pt x="16" y="120"/>
                      </a:lnTo>
                      <a:lnTo>
                        <a:pt x="10" y="1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Freeform 9"/>
                <p:cNvSpPr>
                  <a:spLocks/>
                </p:cNvSpPr>
                <p:nvPr/>
              </p:nvSpPr>
              <p:spPr bwMode="auto">
                <a:xfrm>
                  <a:off x="3267" y="2856"/>
                  <a:ext cx="116" cy="124"/>
                </a:xfrm>
                <a:custGeom>
                  <a:avLst/>
                  <a:gdLst>
                    <a:gd name="T0" fmla="*/ 14 w 116"/>
                    <a:gd name="T1" fmla="*/ 124 h 124"/>
                    <a:gd name="T2" fmla="*/ 0 w 116"/>
                    <a:gd name="T3" fmla="*/ 8 h 124"/>
                    <a:gd name="T4" fmla="*/ 88 w 116"/>
                    <a:gd name="T5" fmla="*/ 0 h 124"/>
                    <a:gd name="T6" fmla="*/ 100 w 116"/>
                    <a:gd name="T7" fmla="*/ 10 h 124"/>
                    <a:gd name="T8" fmla="*/ 94 w 116"/>
                    <a:gd name="T9" fmla="*/ 24 h 124"/>
                    <a:gd name="T10" fmla="*/ 116 w 116"/>
                    <a:gd name="T11" fmla="*/ 36 h 124"/>
                    <a:gd name="T12" fmla="*/ 84 w 116"/>
                    <a:gd name="T13" fmla="*/ 70 h 124"/>
                    <a:gd name="T14" fmla="*/ 76 w 116"/>
                    <a:gd name="T15" fmla="*/ 98 h 124"/>
                    <a:gd name="T16" fmla="*/ 88 w 116"/>
                    <a:gd name="T17" fmla="*/ 122 h 124"/>
                    <a:gd name="T18" fmla="*/ 70 w 116"/>
                    <a:gd name="T19" fmla="*/ 118 h 124"/>
                    <a:gd name="T20" fmla="*/ 14 w 116"/>
                    <a:gd name="T21" fmla="*/ 12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6" h="124">
                      <a:moveTo>
                        <a:pt x="14" y="124"/>
                      </a:moveTo>
                      <a:lnTo>
                        <a:pt x="0" y="8"/>
                      </a:lnTo>
                      <a:lnTo>
                        <a:pt x="88" y="0"/>
                      </a:lnTo>
                      <a:lnTo>
                        <a:pt x="100" y="10"/>
                      </a:lnTo>
                      <a:lnTo>
                        <a:pt x="94" y="24"/>
                      </a:lnTo>
                      <a:lnTo>
                        <a:pt x="116" y="36"/>
                      </a:lnTo>
                      <a:lnTo>
                        <a:pt x="84" y="70"/>
                      </a:lnTo>
                      <a:lnTo>
                        <a:pt x="76" y="98"/>
                      </a:lnTo>
                      <a:lnTo>
                        <a:pt x="88" y="122"/>
                      </a:lnTo>
                      <a:lnTo>
                        <a:pt x="70" y="118"/>
                      </a:lnTo>
                      <a:lnTo>
                        <a:pt x="14" y="12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Freeform 10"/>
                <p:cNvSpPr>
                  <a:spLocks/>
                </p:cNvSpPr>
                <p:nvPr/>
              </p:nvSpPr>
              <p:spPr bwMode="auto">
                <a:xfrm>
                  <a:off x="3251" y="2720"/>
                  <a:ext cx="140" cy="144"/>
                </a:xfrm>
                <a:custGeom>
                  <a:avLst/>
                  <a:gdLst>
                    <a:gd name="T0" fmla="*/ 16 w 140"/>
                    <a:gd name="T1" fmla="*/ 144 h 144"/>
                    <a:gd name="T2" fmla="*/ 0 w 140"/>
                    <a:gd name="T3" fmla="*/ 10 h 144"/>
                    <a:gd name="T4" fmla="*/ 70 w 140"/>
                    <a:gd name="T5" fmla="*/ 0 h 144"/>
                    <a:gd name="T6" fmla="*/ 118 w 140"/>
                    <a:gd name="T7" fmla="*/ 0 h 144"/>
                    <a:gd name="T8" fmla="*/ 140 w 140"/>
                    <a:gd name="T9" fmla="*/ 28 h 144"/>
                    <a:gd name="T10" fmla="*/ 116 w 140"/>
                    <a:gd name="T11" fmla="*/ 74 h 144"/>
                    <a:gd name="T12" fmla="*/ 120 w 140"/>
                    <a:gd name="T13" fmla="*/ 124 h 144"/>
                    <a:gd name="T14" fmla="*/ 104 w 140"/>
                    <a:gd name="T15" fmla="*/ 136 h 144"/>
                    <a:gd name="T16" fmla="*/ 16 w 140"/>
                    <a:gd name="T1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0" h="144">
                      <a:moveTo>
                        <a:pt x="16" y="144"/>
                      </a:moveTo>
                      <a:lnTo>
                        <a:pt x="0" y="10"/>
                      </a:lnTo>
                      <a:lnTo>
                        <a:pt x="70" y="0"/>
                      </a:lnTo>
                      <a:lnTo>
                        <a:pt x="118" y="0"/>
                      </a:lnTo>
                      <a:lnTo>
                        <a:pt x="140" y="28"/>
                      </a:lnTo>
                      <a:lnTo>
                        <a:pt x="116" y="74"/>
                      </a:lnTo>
                      <a:lnTo>
                        <a:pt x="120" y="124"/>
                      </a:lnTo>
                      <a:lnTo>
                        <a:pt x="104" y="136"/>
                      </a:lnTo>
                      <a:lnTo>
                        <a:pt x="16" y="14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Freeform 11"/>
                <p:cNvSpPr>
                  <a:spLocks/>
                </p:cNvSpPr>
                <p:nvPr/>
              </p:nvSpPr>
              <p:spPr bwMode="auto">
                <a:xfrm>
                  <a:off x="2879" y="2868"/>
                  <a:ext cx="168" cy="166"/>
                </a:xfrm>
                <a:custGeom>
                  <a:avLst/>
                  <a:gdLst>
                    <a:gd name="T0" fmla="*/ 54 w 168"/>
                    <a:gd name="T1" fmla="*/ 160 h 166"/>
                    <a:gd name="T2" fmla="*/ 60 w 168"/>
                    <a:gd name="T3" fmla="*/ 128 h 166"/>
                    <a:gd name="T4" fmla="*/ 12 w 168"/>
                    <a:gd name="T5" fmla="*/ 100 h 166"/>
                    <a:gd name="T6" fmla="*/ 0 w 168"/>
                    <a:gd name="T7" fmla="*/ 78 h 166"/>
                    <a:gd name="T8" fmla="*/ 24 w 168"/>
                    <a:gd name="T9" fmla="*/ 18 h 166"/>
                    <a:gd name="T10" fmla="*/ 150 w 168"/>
                    <a:gd name="T11" fmla="*/ 0 h 166"/>
                    <a:gd name="T12" fmla="*/ 156 w 168"/>
                    <a:gd name="T13" fmla="*/ 38 h 166"/>
                    <a:gd name="T14" fmla="*/ 168 w 168"/>
                    <a:gd name="T15" fmla="*/ 132 h 166"/>
                    <a:gd name="T16" fmla="*/ 80 w 168"/>
                    <a:gd name="T17" fmla="*/ 150 h 166"/>
                    <a:gd name="T18" fmla="*/ 72 w 168"/>
                    <a:gd name="T19" fmla="*/ 166 h 166"/>
                    <a:gd name="T20" fmla="*/ 64 w 168"/>
                    <a:gd name="T21" fmla="*/ 156 h 166"/>
                    <a:gd name="T22" fmla="*/ 54 w 168"/>
                    <a:gd name="T23" fmla="*/ 16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8" h="166">
                      <a:moveTo>
                        <a:pt x="54" y="160"/>
                      </a:moveTo>
                      <a:lnTo>
                        <a:pt x="60" y="128"/>
                      </a:lnTo>
                      <a:lnTo>
                        <a:pt x="12" y="100"/>
                      </a:lnTo>
                      <a:lnTo>
                        <a:pt x="0" y="78"/>
                      </a:lnTo>
                      <a:lnTo>
                        <a:pt x="24" y="18"/>
                      </a:lnTo>
                      <a:lnTo>
                        <a:pt x="150" y="0"/>
                      </a:lnTo>
                      <a:lnTo>
                        <a:pt x="156" y="38"/>
                      </a:lnTo>
                      <a:lnTo>
                        <a:pt x="168" y="132"/>
                      </a:lnTo>
                      <a:lnTo>
                        <a:pt x="80" y="150"/>
                      </a:lnTo>
                      <a:lnTo>
                        <a:pt x="72" y="166"/>
                      </a:lnTo>
                      <a:lnTo>
                        <a:pt x="64" y="156"/>
                      </a:lnTo>
                      <a:lnTo>
                        <a:pt x="54" y="16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Freeform 12"/>
                <p:cNvSpPr>
                  <a:spLocks/>
                </p:cNvSpPr>
                <p:nvPr/>
              </p:nvSpPr>
              <p:spPr bwMode="auto">
                <a:xfrm>
                  <a:off x="2707" y="2788"/>
                  <a:ext cx="196" cy="158"/>
                </a:xfrm>
                <a:custGeom>
                  <a:avLst/>
                  <a:gdLst>
                    <a:gd name="T0" fmla="*/ 172 w 196"/>
                    <a:gd name="T1" fmla="*/ 158 h 158"/>
                    <a:gd name="T2" fmla="*/ 160 w 196"/>
                    <a:gd name="T3" fmla="*/ 158 h 158"/>
                    <a:gd name="T4" fmla="*/ 116 w 196"/>
                    <a:gd name="T5" fmla="*/ 136 h 158"/>
                    <a:gd name="T6" fmla="*/ 90 w 196"/>
                    <a:gd name="T7" fmla="*/ 132 h 158"/>
                    <a:gd name="T8" fmla="*/ 72 w 196"/>
                    <a:gd name="T9" fmla="*/ 124 h 158"/>
                    <a:gd name="T10" fmla="*/ 88 w 196"/>
                    <a:gd name="T11" fmla="*/ 106 h 158"/>
                    <a:gd name="T12" fmla="*/ 80 w 196"/>
                    <a:gd name="T13" fmla="*/ 100 h 158"/>
                    <a:gd name="T14" fmla="*/ 68 w 196"/>
                    <a:gd name="T15" fmla="*/ 108 h 158"/>
                    <a:gd name="T16" fmla="*/ 0 w 196"/>
                    <a:gd name="T17" fmla="*/ 68 h 158"/>
                    <a:gd name="T18" fmla="*/ 50 w 196"/>
                    <a:gd name="T19" fmla="*/ 44 h 158"/>
                    <a:gd name="T20" fmla="*/ 48 w 196"/>
                    <a:gd name="T21" fmla="*/ 12 h 158"/>
                    <a:gd name="T22" fmla="*/ 86 w 196"/>
                    <a:gd name="T23" fmla="*/ 8 h 158"/>
                    <a:gd name="T24" fmla="*/ 148 w 196"/>
                    <a:gd name="T25" fmla="*/ 2 h 158"/>
                    <a:gd name="T26" fmla="*/ 184 w 196"/>
                    <a:gd name="T27" fmla="*/ 0 h 158"/>
                    <a:gd name="T28" fmla="*/ 196 w 196"/>
                    <a:gd name="T29" fmla="*/ 98 h 158"/>
                    <a:gd name="T30" fmla="*/ 172 w 196"/>
                    <a:gd name="T31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6" h="158">
                      <a:moveTo>
                        <a:pt x="172" y="158"/>
                      </a:moveTo>
                      <a:lnTo>
                        <a:pt x="160" y="158"/>
                      </a:lnTo>
                      <a:lnTo>
                        <a:pt x="116" y="136"/>
                      </a:lnTo>
                      <a:lnTo>
                        <a:pt x="90" y="132"/>
                      </a:lnTo>
                      <a:lnTo>
                        <a:pt x="72" y="124"/>
                      </a:lnTo>
                      <a:lnTo>
                        <a:pt x="88" y="106"/>
                      </a:lnTo>
                      <a:lnTo>
                        <a:pt x="80" y="100"/>
                      </a:lnTo>
                      <a:lnTo>
                        <a:pt x="68" y="108"/>
                      </a:lnTo>
                      <a:lnTo>
                        <a:pt x="0" y="68"/>
                      </a:lnTo>
                      <a:lnTo>
                        <a:pt x="50" y="44"/>
                      </a:lnTo>
                      <a:lnTo>
                        <a:pt x="48" y="12"/>
                      </a:lnTo>
                      <a:lnTo>
                        <a:pt x="86" y="8"/>
                      </a:lnTo>
                      <a:lnTo>
                        <a:pt x="148" y="2"/>
                      </a:lnTo>
                      <a:lnTo>
                        <a:pt x="184" y="0"/>
                      </a:lnTo>
                      <a:lnTo>
                        <a:pt x="196" y="98"/>
                      </a:lnTo>
                      <a:lnTo>
                        <a:pt x="172" y="15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Freeform 13"/>
                <p:cNvSpPr>
                  <a:spLocks/>
                </p:cNvSpPr>
                <p:nvPr/>
              </p:nvSpPr>
              <p:spPr bwMode="auto">
                <a:xfrm>
                  <a:off x="2637" y="2700"/>
                  <a:ext cx="156" cy="156"/>
                </a:xfrm>
                <a:custGeom>
                  <a:avLst/>
                  <a:gdLst>
                    <a:gd name="T0" fmla="*/ 70 w 156"/>
                    <a:gd name="T1" fmla="*/ 156 h 156"/>
                    <a:gd name="T2" fmla="*/ 42 w 156"/>
                    <a:gd name="T3" fmla="*/ 130 h 156"/>
                    <a:gd name="T4" fmla="*/ 14 w 156"/>
                    <a:gd name="T5" fmla="*/ 108 h 156"/>
                    <a:gd name="T6" fmla="*/ 0 w 156"/>
                    <a:gd name="T7" fmla="*/ 66 h 156"/>
                    <a:gd name="T8" fmla="*/ 16 w 156"/>
                    <a:gd name="T9" fmla="*/ 36 h 156"/>
                    <a:gd name="T10" fmla="*/ 26 w 156"/>
                    <a:gd name="T11" fmla="*/ 26 h 156"/>
                    <a:gd name="T12" fmla="*/ 34 w 156"/>
                    <a:gd name="T13" fmla="*/ 0 h 156"/>
                    <a:gd name="T14" fmla="*/ 74 w 156"/>
                    <a:gd name="T15" fmla="*/ 20 h 156"/>
                    <a:gd name="T16" fmla="*/ 70 w 156"/>
                    <a:gd name="T17" fmla="*/ 32 h 156"/>
                    <a:gd name="T18" fmla="*/ 110 w 156"/>
                    <a:gd name="T19" fmla="*/ 68 h 156"/>
                    <a:gd name="T20" fmla="*/ 148 w 156"/>
                    <a:gd name="T21" fmla="*/ 66 h 156"/>
                    <a:gd name="T22" fmla="*/ 156 w 156"/>
                    <a:gd name="T23" fmla="*/ 96 h 156"/>
                    <a:gd name="T24" fmla="*/ 118 w 156"/>
                    <a:gd name="T25" fmla="*/ 100 h 156"/>
                    <a:gd name="T26" fmla="*/ 120 w 156"/>
                    <a:gd name="T27" fmla="*/ 132 h 156"/>
                    <a:gd name="T28" fmla="*/ 70 w 156"/>
                    <a:gd name="T29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6" h="156">
                      <a:moveTo>
                        <a:pt x="70" y="156"/>
                      </a:moveTo>
                      <a:lnTo>
                        <a:pt x="42" y="130"/>
                      </a:lnTo>
                      <a:lnTo>
                        <a:pt x="14" y="108"/>
                      </a:lnTo>
                      <a:lnTo>
                        <a:pt x="0" y="66"/>
                      </a:lnTo>
                      <a:lnTo>
                        <a:pt x="16" y="36"/>
                      </a:lnTo>
                      <a:lnTo>
                        <a:pt x="26" y="26"/>
                      </a:lnTo>
                      <a:lnTo>
                        <a:pt x="34" y="0"/>
                      </a:lnTo>
                      <a:lnTo>
                        <a:pt x="74" y="20"/>
                      </a:lnTo>
                      <a:lnTo>
                        <a:pt x="70" y="32"/>
                      </a:lnTo>
                      <a:lnTo>
                        <a:pt x="110" y="68"/>
                      </a:lnTo>
                      <a:lnTo>
                        <a:pt x="148" y="66"/>
                      </a:lnTo>
                      <a:lnTo>
                        <a:pt x="156" y="96"/>
                      </a:lnTo>
                      <a:lnTo>
                        <a:pt x="118" y="100"/>
                      </a:lnTo>
                      <a:lnTo>
                        <a:pt x="120" y="132"/>
                      </a:lnTo>
                      <a:lnTo>
                        <a:pt x="70" y="156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Freeform 14"/>
                <p:cNvSpPr>
                  <a:spLocks/>
                </p:cNvSpPr>
                <p:nvPr/>
              </p:nvSpPr>
              <p:spPr bwMode="auto">
                <a:xfrm>
                  <a:off x="2671" y="2622"/>
                  <a:ext cx="184" cy="174"/>
                </a:xfrm>
                <a:custGeom>
                  <a:avLst/>
                  <a:gdLst>
                    <a:gd name="T0" fmla="*/ 0 w 184"/>
                    <a:gd name="T1" fmla="*/ 78 h 174"/>
                    <a:gd name="T2" fmla="*/ 4 w 184"/>
                    <a:gd name="T3" fmla="*/ 54 h 174"/>
                    <a:gd name="T4" fmla="*/ 22 w 184"/>
                    <a:gd name="T5" fmla="*/ 16 h 174"/>
                    <a:gd name="T6" fmla="*/ 164 w 184"/>
                    <a:gd name="T7" fmla="*/ 0 h 174"/>
                    <a:gd name="T8" fmla="*/ 176 w 184"/>
                    <a:gd name="T9" fmla="*/ 90 h 174"/>
                    <a:gd name="T10" fmla="*/ 184 w 184"/>
                    <a:gd name="T11" fmla="*/ 168 h 174"/>
                    <a:gd name="T12" fmla="*/ 122 w 184"/>
                    <a:gd name="T13" fmla="*/ 174 h 174"/>
                    <a:gd name="T14" fmla="*/ 114 w 184"/>
                    <a:gd name="T15" fmla="*/ 144 h 174"/>
                    <a:gd name="T16" fmla="*/ 76 w 184"/>
                    <a:gd name="T17" fmla="*/ 146 h 174"/>
                    <a:gd name="T18" fmla="*/ 36 w 184"/>
                    <a:gd name="T19" fmla="*/ 110 h 174"/>
                    <a:gd name="T20" fmla="*/ 40 w 184"/>
                    <a:gd name="T21" fmla="*/ 98 h 174"/>
                    <a:gd name="T22" fmla="*/ 0 w 184"/>
                    <a:gd name="T23" fmla="*/ 78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4" h="174">
                      <a:moveTo>
                        <a:pt x="0" y="78"/>
                      </a:moveTo>
                      <a:lnTo>
                        <a:pt x="4" y="54"/>
                      </a:lnTo>
                      <a:lnTo>
                        <a:pt x="22" y="16"/>
                      </a:lnTo>
                      <a:lnTo>
                        <a:pt x="164" y="0"/>
                      </a:lnTo>
                      <a:lnTo>
                        <a:pt x="176" y="90"/>
                      </a:lnTo>
                      <a:lnTo>
                        <a:pt x="184" y="168"/>
                      </a:lnTo>
                      <a:lnTo>
                        <a:pt x="122" y="174"/>
                      </a:lnTo>
                      <a:lnTo>
                        <a:pt x="114" y="144"/>
                      </a:lnTo>
                      <a:lnTo>
                        <a:pt x="76" y="146"/>
                      </a:lnTo>
                      <a:lnTo>
                        <a:pt x="36" y="110"/>
                      </a:lnTo>
                      <a:lnTo>
                        <a:pt x="40" y="9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Freeform 15"/>
                <p:cNvSpPr>
                  <a:spLocks/>
                </p:cNvSpPr>
                <p:nvPr/>
              </p:nvSpPr>
              <p:spPr bwMode="auto">
                <a:xfrm>
                  <a:off x="2647" y="2486"/>
                  <a:ext cx="220" cy="152"/>
                </a:xfrm>
                <a:custGeom>
                  <a:avLst/>
                  <a:gdLst>
                    <a:gd name="T0" fmla="*/ 46 w 220"/>
                    <a:gd name="T1" fmla="*/ 152 h 152"/>
                    <a:gd name="T2" fmla="*/ 36 w 220"/>
                    <a:gd name="T3" fmla="*/ 138 h 152"/>
                    <a:gd name="T4" fmla="*/ 42 w 220"/>
                    <a:gd name="T5" fmla="*/ 108 h 152"/>
                    <a:gd name="T6" fmla="*/ 58 w 220"/>
                    <a:gd name="T7" fmla="*/ 92 h 152"/>
                    <a:gd name="T8" fmla="*/ 56 w 220"/>
                    <a:gd name="T9" fmla="*/ 80 h 152"/>
                    <a:gd name="T10" fmla="*/ 0 w 220"/>
                    <a:gd name="T11" fmla="*/ 46 h 152"/>
                    <a:gd name="T12" fmla="*/ 2 w 220"/>
                    <a:gd name="T13" fmla="*/ 18 h 152"/>
                    <a:gd name="T14" fmla="*/ 40 w 220"/>
                    <a:gd name="T15" fmla="*/ 14 h 152"/>
                    <a:gd name="T16" fmla="*/ 176 w 220"/>
                    <a:gd name="T17" fmla="*/ 2 h 152"/>
                    <a:gd name="T18" fmla="*/ 196 w 220"/>
                    <a:gd name="T19" fmla="*/ 0 h 152"/>
                    <a:gd name="T20" fmla="*/ 200 w 220"/>
                    <a:gd name="T21" fmla="*/ 44 h 152"/>
                    <a:gd name="T22" fmla="*/ 208 w 220"/>
                    <a:gd name="T23" fmla="*/ 44 h 152"/>
                    <a:gd name="T24" fmla="*/ 216 w 220"/>
                    <a:gd name="T25" fmla="*/ 102 h 152"/>
                    <a:gd name="T26" fmla="*/ 220 w 220"/>
                    <a:gd name="T27" fmla="*/ 132 h 152"/>
                    <a:gd name="T28" fmla="*/ 188 w 220"/>
                    <a:gd name="T29" fmla="*/ 136 h 152"/>
                    <a:gd name="T30" fmla="*/ 46 w 220"/>
                    <a:gd name="T31" fmla="*/ 15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0" h="152">
                      <a:moveTo>
                        <a:pt x="46" y="152"/>
                      </a:moveTo>
                      <a:lnTo>
                        <a:pt x="36" y="138"/>
                      </a:lnTo>
                      <a:lnTo>
                        <a:pt x="42" y="108"/>
                      </a:lnTo>
                      <a:lnTo>
                        <a:pt x="58" y="92"/>
                      </a:lnTo>
                      <a:lnTo>
                        <a:pt x="56" y="80"/>
                      </a:lnTo>
                      <a:lnTo>
                        <a:pt x="0" y="46"/>
                      </a:lnTo>
                      <a:lnTo>
                        <a:pt x="2" y="18"/>
                      </a:lnTo>
                      <a:lnTo>
                        <a:pt x="40" y="14"/>
                      </a:lnTo>
                      <a:lnTo>
                        <a:pt x="176" y="2"/>
                      </a:lnTo>
                      <a:lnTo>
                        <a:pt x="196" y="0"/>
                      </a:lnTo>
                      <a:lnTo>
                        <a:pt x="200" y="44"/>
                      </a:lnTo>
                      <a:lnTo>
                        <a:pt x="208" y="44"/>
                      </a:lnTo>
                      <a:lnTo>
                        <a:pt x="216" y="102"/>
                      </a:lnTo>
                      <a:lnTo>
                        <a:pt x="220" y="132"/>
                      </a:lnTo>
                      <a:lnTo>
                        <a:pt x="188" y="136"/>
                      </a:lnTo>
                      <a:lnTo>
                        <a:pt x="46" y="15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Freeform 16"/>
                <p:cNvSpPr>
                  <a:spLocks/>
                </p:cNvSpPr>
                <p:nvPr/>
              </p:nvSpPr>
              <p:spPr bwMode="auto">
                <a:xfrm>
                  <a:off x="2543" y="2400"/>
                  <a:ext cx="144" cy="132"/>
                </a:xfrm>
                <a:custGeom>
                  <a:avLst/>
                  <a:gdLst>
                    <a:gd name="T0" fmla="*/ 104 w 144"/>
                    <a:gd name="T1" fmla="*/ 132 h 132"/>
                    <a:gd name="T2" fmla="*/ 52 w 144"/>
                    <a:gd name="T3" fmla="*/ 124 h 132"/>
                    <a:gd name="T4" fmla="*/ 34 w 144"/>
                    <a:gd name="T5" fmla="*/ 132 h 132"/>
                    <a:gd name="T6" fmla="*/ 16 w 144"/>
                    <a:gd name="T7" fmla="*/ 122 h 132"/>
                    <a:gd name="T8" fmla="*/ 0 w 144"/>
                    <a:gd name="T9" fmla="*/ 68 h 132"/>
                    <a:gd name="T10" fmla="*/ 4 w 144"/>
                    <a:gd name="T11" fmla="*/ 54 h 132"/>
                    <a:gd name="T12" fmla="*/ 10 w 144"/>
                    <a:gd name="T13" fmla="*/ 46 h 132"/>
                    <a:gd name="T14" fmla="*/ 12 w 144"/>
                    <a:gd name="T15" fmla="*/ 42 h 132"/>
                    <a:gd name="T16" fmla="*/ 14 w 144"/>
                    <a:gd name="T17" fmla="*/ 42 h 132"/>
                    <a:gd name="T18" fmla="*/ 50 w 144"/>
                    <a:gd name="T19" fmla="*/ 44 h 132"/>
                    <a:gd name="T20" fmla="*/ 80 w 144"/>
                    <a:gd name="T21" fmla="*/ 44 h 132"/>
                    <a:gd name="T22" fmla="*/ 82 w 144"/>
                    <a:gd name="T23" fmla="*/ 18 h 132"/>
                    <a:gd name="T24" fmla="*/ 118 w 144"/>
                    <a:gd name="T25" fmla="*/ 20 h 132"/>
                    <a:gd name="T26" fmla="*/ 120 w 144"/>
                    <a:gd name="T27" fmla="*/ 0 h 132"/>
                    <a:gd name="T28" fmla="*/ 134 w 144"/>
                    <a:gd name="T29" fmla="*/ 0 h 132"/>
                    <a:gd name="T30" fmla="*/ 144 w 144"/>
                    <a:gd name="T31" fmla="*/ 100 h 132"/>
                    <a:gd name="T32" fmla="*/ 106 w 144"/>
                    <a:gd name="T33" fmla="*/ 104 h 132"/>
                    <a:gd name="T34" fmla="*/ 104 w 144"/>
                    <a:gd name="T35" fmla="*/ 13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4" h="132">
                      <a:moveTo>
                        <a:pt x="104" y="132"/>
                      </a:moveTo>
                      <a:lnTo>
                        <a:pt x="52" y="124"/>
                      </a:lnTo>
                      <a:lnTo>
                        <a:pt x="34" y="132"/>
                      </a:lnTo>
                      <a:lnTo>
                        <a:pt x="16" y="122"/>
                      </a:lnTo>
                      <a:lnTo>
                        <a:pt x="0" y="68"/>
                      </a:lnTo>
                      <a:lnTo>
                        <a:pt x="4" y="54"/>
                      </a:lnTo>
                      <a:lnTo>
                        <a:pt x="10" y="46"/>
                      </a:lnTo>
                      <a:lnTo>
                        <a:pt x="12" y="42"/>
                      </a:lnTo>
                      <a:lnTo>
                        <a:pt x="14" y="42"/>
                      </a:lnTo>
                      <a:lnTo>
                        <a:pt x="50" y="44"/>
                      </a:lnTo>
                      <a:lnTo>
                        <a:pt x="80" y="44"/>
                      </a:lnTo>
                      <a:lnTo>
                        <a:pt x="82" y="18"/>
                      </a:lnTo>
                      <a:lnTo>
                        <a:pt x="118" y="20"/>
                      </a:lnTo>
                      <a:lnTo>
                        <a:pt x="120" y="0"/>
                      </a:lnTo>
                      <a:lnTo>
                        <a:pt x="134" y="0"/>
                      </a:lnTo>
                      <a:lnTo>
                        <a:pt x="144" y="100"/>
                      </a:lnTo>
                      <a:lnTo>
                        <a:pt x="106" y="104"/>
                      </a:lnTo>
                      <a:lnTo>
                        <a:pt x="104" y="13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Freeform 17"/>
                <p:cNvSpPr>
                  <a:spLocks/>
                </p:cNvSpPr>
                <p:nvPr/>
              </p:nvSpPr>
              <p:spPr bwMode="auto">
                <a:xfrm>
                  <a:off x="2527" y="2304"/>
                  <a:ext cx="150" cy="164"/>
                </a:xfrm>
                <a:custGeom>
                  <a:avLst/>
                  <a:gdLst>
                    <a:gd name="T0" fmla="*/ 16 w 150"/>
                    <a:gd name="T1" fmla="*/ 164 h 164"/>
                    <a:gd name="T2" fmla="*/ 12 w 150"/>
                    <a:gd name="T3" fmla="*/ 148 h 164"/>
                    <a:gd name="T4" fmla="*/ 16 w 150"/>
                    <a:gd name="T5" fmla="*/ 124 h 164"/>
                    <a:gd name="T6" fmla="*/ 2 w 150"/>
                    <a:gd name="T7" fmla="*/ 88 h 164"/>
                    <a:gd name="T8" fmla="*/ 0 w 150"/>
                    <a:gd name="T9" fmla="*/ 56 h 164"/>
                    <a:gd name="T10" fmla="*/ 10 w 150"/>
                    <a:gd name="T11" fmla="*/ 12 h 164"/>
                    <a:gd name="T12" fmla="*/ 96 w 150"/>
                    <a:gd name="T13" fmla="*/ 4 h 164"/>
                    <a:gd name="T14" fmla="*/ 140 w 150"/>
                    <a:gd name="T15" fmla="*/ 0 h 164"/>
                    <a:gd name="T16" fmla="*/ 142 w 150"/>
                    <a:gd name="T17" fmla="*/ 64 h 164"/>
                    <a:gd name="T18" fmla="*/ 148 w 150"/>
                    <a:gd name="T19" fmla="*/ 64 h 164"/>
                    <a:gd name="T20" fmla="*/ 150 w 150"/>
                    <a:gd name="T21" fmla="*/ 96 h 164"/>
                    <a:gd name="T22" fmla="*/ 136 w 150"/>
                    <a:gd name="T23" fmla="*/ 96 h 164"/>
                    <a:gd name="T24" fmla="*/ 134 w 150"/>
                    <a:gd name="T25" fmla="*/ 116 h 164"/>
                    <a:gd name="T26" fmla="*/ 98 w 150"/>
                    <a:gd name="T27" fmla="*/ 114 h 164"/>
                    <a:gd name="T28" fmla="*/ 96 w 150"/>
                    <a:gd name="T29" fmla="*/ 140 h 164"/>
                    <a:gd name="T30" fmla="*/ 30 w 150"/>
                    <a:gd name="T31" fmla="*/ 138 h 164"/>
                    <a:gd name="T32" fmla="*/ 16 w 150"/>
                    <a:gd name="T33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0" h="164">
                      <a:moveTo>
                        <a:pt x="16" y="164"/>
                      </a:moveTo>
                      <a:lnTo>
                        <a:pt x="12" y="148"/>
                      </a:lnTo>
                      <a:lnTo>
                        <a:pt x="16" y="124"/>
                      </a:lnTo>
                      <a:lnTo>
                        <a:pt x="2" y="88"/>
                      </a:lnTo>
                      <a:lnTo>
                        <a:pt x="0" y="56"/>
                      </a:lnTo>
                      <a:lnTo>
                        <a:pt x="10" y="12"/>
                      </a:lnTo>
                      <a:lnTo>
                        <a:pt x="96" y="4"/>
                      </a:lnTo>
                      <a:lnTo>
                        <a:pt x="140" y="0"/>
                      </a:lnTo>
                      <a:lnTo>
                        <a:pt x="142" y="64"/>
                      </a:lnTo>
                      <a:lnTo>
                        <a:pt x="148" y="64"/>
                      </a:lnTo>
                      <a:lnTo>
                        <a:pt x="150" y="96"/>
                      </a:lnTo>
                      <a:lnTo>
                        <a:pt x="136" y="96"/>
                      </a:lnTo>
                      <a:lnTo>
                        <a:pt x="134" y="116"/>
                      </a:lnTo>
                      <a:lnTo>
                        <a:pt x="98" y="114"/>
                      </a:lnTo>
                      <a:lnTo>
                        <a:pt x="96" y="140"/>
                      </a:lnTo>
                      <a:lnTo>
                        <a:pt x="30" y="138"/>
                      </a:lnTo>
                      <a:lnTo>
                        <a:pt x="16" y="16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" name="Freeform 18"/>
                <p:cNvSpPr>
                  <a:spLocks/>
                </p:cNvSpPr>
                <p:nvPr/>
              </p:nvSpPr>
              <p:spPr bwMode="auto">
                <a:xfrm>
                  <a:off x="2297" y="2194"/>
                  <a:ext cx="240" cy="178"/>
                </a:xfrm>
                <a:custGeom>
                  <a:avLst/>
                  <a:gdLst>
                    <a:gd name="T0" fmla="*/ 0 w 240"/>
                    <a:gd name="T1" fmla="*/ 48 h 178"/>
                    <a:gd name="T2" fmla="*/ 132 w 240"/>
                    <a:gd name="T3" fmla="*/ 40 h 178"/>
                    <a:gd name="T4" fmla="*/ 130 w 240"/>
                    <a:gd name="T5" fmla="*/ 10 h 178"/>
                    <a:gd name="T6" fmla="*/ 228 w 240"/>
                    <a:gd name="T7" fmla="*/ 0 h 178"/>
                    <a:gd name="T8" fmla="*/ 226 w 240"/>
                    <a:gd name="T9" fmla="*/ 20 h 178"/>
                    <a:gd name="T10" fmla="*/ 214 w 240"/>
                    <a:gd name="T11" fmla="*/ 42 h 178"/>
                    <a:gd name="T12" fmla="*/ 214 w 240"/>
                    <a:gd name="T13" fmla="*/ 66 h 178"/>
                    <a:gd name="T14" fmla="*/ 240 w 240"/>
                    <a:gd name="T15" fmla="*/ 122 h 178"/>
                    <a:gd name="T16" fmla="*/ 230 w 240"/>
                    <a:gd name="T17" fmla="*/ 170 h 178"/>
                    <a:gd name="T18" fmla="*/ 140 w 240"/>
                    <a:gd name="T19" fmla="*/ 178 h 178"/>
                    <a:gd name="T20" fmla="*/ 102 w 240"/>
                    <a:gd name="T21" fmla="*/ 162 h 178"/>
                    <a:gd name="T22" fmla="*/ 88 w 240"/>
                    <a:gd name="T23" fmla="*/ 138 h 178"/>
                    <a:gd name="T24" fmla="*/ 54 w 240"/>
                    <a:gd name="T25" fmla="*/ 108 h 178"/>
                    <a:gd name="T26" fmla="*/ 22 w 240"/>
                    <a:gd name="T27" fmla="*/ 76 h 178"/>
                    <a:gd name="T28" fmla="*/ 0 w 240"/>
                    <a:gd name="T29" fmla="*/ 48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0" h="178">
                      <a:moveTo>
                        <a:pt x="0" y="48"/>
                      </a:moveTo>
                      <a:lnTo>
                        <a:pt x="132" y="40"/>
                      </a:lnTo>
                      <a:lnTo>
                        <a:pt x="130" y="10"/>
                      </a:lnTo>
                      <a:lnTo>
                        <a:pt x="228" y="0"/>
                      </a:lnTo>
                      <a:lnTo>
                        <a:pt x="226" y="20"/>
                      </a:lnTo>
                      <a:lnTo>
                        <a:pt x="214" y="42"/>
                      </a:lnTo>
                      <a:lnTo>
                        <a:pt x="214" y="66"/>
                      </a:lnTo>
                      <a:lnTo>
                        <a:pt x="240" y="122"/>
                      </a:lnTo>
                      <a:lnTo>
                        <a:pt x="230" y="170"/>
                      </a:lnTo>
                      <a:lnTo>
                        <a:pt x="140" y="178"/>
                      </a:lnTo>
                      <a:lnTo>
                        <a:pt x="102" y="162"/>
                      </a:lnTo>
                      <a:lnTo>
                        <a:pt x="88" y="138"/>
                      </a:lnTo>
                      <a:lnTo>
                        <a:pt x="54" y="108"/>
                      </a:lnTo>
                      <a:lnTo>
                        <a:pt x="22" y="76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Freeform 19"/>
                <p:cNvSpPr>
                  <a:spLocks/>
                </p:cNvSpPr>
                <p:nvPr/>
              </p:nvSpPr>
              <p:spPr bwMode="auto">
                <a:xfrm>
                  <a:off x="2241" y="2064"/>
                  <a:ext cx="188" cy="178"/>
                </a:xfrm>
                <a:custGeom>
                  <a:avLst/>
                  <a:gdLst>
                    <a:gd name="T0" fmla="*/ 56 w 188"/>
                    <a:gd name="T1" fmla="*/ 178 h 178"/>
                    <a:gd name="T2" fmla="*/ 26 w 188"/>
                    <a:gd name="T3" fmla="*/ 148 h 178"/>
                    <a:gd name="T4" fmla="*/ 24 w 188"/>
                    <a:gd name="T5" fmla="*/ 116 h 178"/>
                    <a:gd name="T6" fmla="*/ 6 w 188"/>
                    <a:gd name="T7" fmla="*/ 60 h 178"/>
                    <a:gd name="T8" fmla="*/ 0 w 188"/>
                    <a:gd name="T9" fmla="*/ 8 h 178"/>
                    <a:gd name="T10" fmla="*/ 170 w 188"/>
                    <a:gd name="T11" fmla="*/ 0 h 178"/>
                    <a:gd name="T12" fmla="*/ 176 w 188"/>
                    <a:gd name="T13" fmla="*/ 36 h 178"/>
                    <a:gd name="T14" fmla="*/ 186 w 188"/>
                    <a:gd name="T15" fmla="*/ 140 h 178"/>
                    <a:gd name="T16" fmla="*/ 188 w 188"/>
                    <a:gd name="T17" fmla="*/ 170 h 178"/>
                    <a:gd name="T18" fmla="*/ 56 w 188"/>
                    <a:gd name="T19" fmla="*/ 178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8" h="178">
                      <a:moveTo>
                        <a:pt x="56" y="178"/>
                      </a:moveTo>
                      <a:lnTo>
                        <a:pt x="26" y="148"/>
                      </a:lnTo>
                      <a:lnTo>
                        <a:pt x="24" y="116"/>
                      </a:lnTo>
                      <a:lnTo>
                        <a:pt x="6" y="60"/>
                      </a:lnTo>
                      <a:lnTo>
                        <a:pt x="0" y="8"/>
                      </a:lnTo>
                      <a:lnTo>
                        <a:pt x="170" y="0"/>
                      </a:lnTo>
                      <a:lnTo>
                        <a:pt x="176" y="36"/>
                      </a:lnTo>
                      <a:lnTo>
                        <a:pt x="186" y="140"/>
                      </a:lnTo>
                      <a:lnTo>
                        <a:pt x="188" y="170"/>
                      </a:lnTo>
                      <a:lnTo>
                        <a:pt x="56" y="17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Freeform 20"/>
                <p:cNvSpPr>
                  <a:spLocks/>
                </p:cNvSpPr>
                <p:nvPr/>
              </p:nvSpPr>
              <p:spPr bwMode="auto">
                <a:xfrm>
                  <a:off x="2241" y="1898"/>
                  <a:ext cx="170" cy="174"/>
                </a:xfrm>
                <a:custGeom>
                  <a:avLst/>
                  <a:gdLst>
                    <a:gd name="T0" fmla="*/ 0 w 170"/>
                    <a:gd name="T1" fmla="*/ 174 h 174"/>
                    <a:gd name="T2" fmla="*/ 16 w 170"/>
                    <a:gd name="T3" fmla="*/ 110 h 174"/>
                    <a:gd name="T4" fmla="*/ 26 w 170"/>
                    <a:gd name="T5" fmla="*/ 100 h 174"/>
                    <a:gd name="T6" fmla="*/ 16 w 170"/>
                    <a:gd name="T7" fmla="*/ 88 h 174"/>
                    <a:gd name="T8" fmla="*/ 22 w 170"/>
                    <a:gd name="T9" fmla="*/ 64 h 174"/>
                    <a:gd name="T10" fmla="*/ 12 w 170"/>
                    <a:gd name="T11" fmla="*/ 38 h 174"/>
                    <a:gd name="T12" fmla="*/ 40 w 170"/>
                    <a:gd name="T13" fmla="*/ 8 h 174"/>
                    <a:gd name="T14" fmla="*/ 72 w 170"/>
                    <a:gd name="T15" fmla="*/ 8 h 174"/>
                    <a:gd name="T16" fmla="*/ 162 w 170"/>
                    <a:gd name="T17" fmla="*/ 0 h 174"/>
                    <a:gd name="T18" fmla="*/ 168 w 170"/>
                    <a:gd name="T19" fmla="*/ 132 h 174"/>
                    <a:gd name="T20" fmla="*/ 170 w 170"/>
                    <a:gd name="T21" fmla="*/ 166 h 174"/>
                    <a:gd name="T22" fmla="*/ 0 w 170"/>
                    <a:gd name="T23" fmla="*/ 174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174">
                      <a:moveTo>
                        <a:pt x="0" y="174"/>
                      </a:moveTo>
                      <a:lnTo>
                        <a:pt x="16" y="110"/>
                      </a:lnTo>
                      <a:lnTo>
                        <a:pt x="26" y="100"/>
                      </a:lnTo>
                      <a:lnTo>
                        <a:pt x="16" y="88"/>
                      </a:lnTo>
                      <a:lnTo>
                        <a:pt x="22" y="64"/>
                      </a:lnTo>
                      <a:lnTo>
                        <a:pt x="12" y="38"/>
                      </a:lnTo>
                      <a:lnTo>
                        <a:pt x="40" y="8"/>
                      </a:lnTo>
                      <a:lnTo>
                        <a:pt x="72" y="8"/>
                      </a:lnTo>
                      <a:lnTo>
                        <a:pt x="162" y="0"/>
                      </a:lnTo>
                      <a:lnTo>
                        <a:pt x="168" y="132"/>
                      </a:lnTo>
                      <a:lnTo>
                        <a:pt x="170" y="166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Freeform 21"/>
                <p:cNvSpPr>
                  <a:spLocks/>
                </p:cNvSpPr>
                <p:nvPr/>
              </p:nvSpPr>
              <p:spPr bwMode="auto">
                <a:xfrm>
                  <a:off x="2313" y="1726"/>
                  <a:ext cx="118" cy="180"/>
                </a:xfrm>
                <a:custGeom>
                  <a:avLst/>
                  <a:gdLst>
                    <a:gd name="T0" fmla="*/ 0 w 118"/>
                    <a:gd name="T1" fmla="*/ 180 h 180"/>
                    <a:gd name="T2" fmla="*/ 22 w 118"/>
                    <a:gd name="T3" fmla="*/ 154 h 180"/>
                    <a:gd name="T4" fmla="*/ 22 w 118"/>
                    <a:gd name="T5" fmla="*/ 138 h 180"/>
                    <a:gd name="T6" fmla="*/ 34 w 118"/>
                    <a:gd name="T7" fmla="*/ 84 h 180"/>
                    <a:gd name="T8" fmla="*/ 58 w 118"/>
                    <a:gd name="T9" fmla="*/ 48 h 180"/>
                    <a:gd name="T10" fmla="*/ 56 w 118"/>
                    <a:gd name="T11" fmla="*/ 2 h 180"/>
                    <a:gd name="T12" fmla="*/ 100 w 118"/>
                    <a:gd name="T13" fmla="*/ 0 h 180"/>
                    <a:gd name="T14" fmla="*/ 118 w 118"/>
                    <a:gd name="T15" fmla="*/ 166 h 180"/>
                    <a:gd name="T16" fmla="*/ 90 w 118"/>
                    <a:gd name="T17" fmla="*/ 172 h 180"/>
                    <a:gd name="T18" fmla="*/ 0 w 118"/>
                    <a:gd name="T19" fmla="*/ 18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8" h="180">
                      <a:moveTo>
                        <a:pt x="0" y="180"/>
                      </a:moveTo>
                      <a:lnTo>
                        <a:pt x="22" y="154"/>
                      </a:lnTo>
                      <a:lnTo>
                        <a:pt x="22" y="138"/>
                      </a:lnTo>
                      <a:lnTo>
                        <a:pt x="34" y="84"/>
                      </a:lnTo>
                      <a:lnTo>
                        <a:pt x="58" y="48"/>
                      </a:lnTo>
                      <a:lnTo>
                        <a:pt x="56" y="2"/>
                      </a:lnTo>
                      <a:lnTo>
                        <a:pt x="100" y="0"/>
                      </a:lnTo>
                      <a:lnTo>
                        <a:pt x="118" y="166"/>
                      </a:lnTo>
                      <a:lnTo>
                        <a:pt x="90" y="172"/>
                      </a:lnTo>
                      <a:lnTo>
                        <a:pt x="0" y="18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Freeform 22"/>
                <p:cNvSpPr>
                  <a:spLocks/>
                </p:cNvSpPr>
                <p:nvPr/>
              </p:nvSpPr>
              <p:spPr bwMode="auto">
                <a:xfrm>
                  <a:off x="2403" y="1888"/>
                  <a:ext cx="142" cy="142"/>
                </a:xfrm>
                <a:custGeom>
                  <a:avLst/>
                  <a:gdLst>
                    <a:gd name="T0" fmla="*/ 28 w 142"/>
                    <a:gd name="T1" fmla="*/ 4 h 142"/>
                    <a:gd name="T2" fmla="*/ 128 w 142"/>
                    <a:gd name="T3" fmla="*/ 0 h 142"/>
                    <a:gd name="T4" fmla="*/ 142 w 142"/>
                    <a:gd name="T5" fmla="*/ 134 h 142"/>
                    <a:gd name="T6" fmla="*/ 6 w 142"/>
                    <a:gd name="T7" fmla="*/ 142 h 142"/>
                    <a:gd name="T8" fmla="*/ 0 w 142"/>
                    <a:gd name="T9" fmla="*/ 10 h 142"/>
                    <a:gd name="T10" fmla="*/ 28 w 142"/>
                    <a:gd name="T11" fmla="*/ 4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2" h="142">
                      <a:moveTo>
                        <a:pt x="28" y="4"/>
                      </a:moveTo>
                      <a:lnTo>
                        <a:pt x="128" y="0"/>
                      </a:lnTo>
                      <a:lnTo>
                        <a:pt x="142" y="134"/>
                      </a:lnTo>
                      <a:lnTo>
                        <a:pt x="6" y="142"/>
                      </a:lnTo>
                      <a:lnTo>
                        <a:pt x="0" y="10"/>
                      </a:lnTo>
                      <a:lnTo>
                        <a:pt x="28" y="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Freeform 23"/>
                <p:cNvSpPr>
                  <a:spLocks/>
                </p:cNvSpPr>
                <p:nvPr/>
              </p:nvSpPr>
              <p:spPr bwMode="auto">
                <a:xfrm>
                  <a:off x="2325" y="1610"/>
                  <a:ext cx="194" cy="118"/>
                </a:xfrm>
                <a:custGeom>
                  <a:avLst/>
                  <a:gdLst>
                    <a:gd name="T0" fmla="*/ 44 w 194"/>
                    <a:gd name="T1" fmla="*/ 118 h 118"/>
                    <a:gd name="T2" fmla="*/ 42 w 194"/>
                    <a:gd name="T3" fmla="*/ 110 h 118"/>
                    <a:gd name="T4" fmla="*/ 24 w 194"/>
                    <a:gd name="T5" fmla="*/ 74 h 118"/>
                    <a:gd name="T6" fmla="*/ 0 w 194"/>
                    <a:gd name="T7" fmla="*/ 56 h 118"/>
                    <a:gd name="T8" fmla="*/ 2 w 194"/>
                    <a:gd name="T9" fmla="*/ 18 h 118"/>
                    <a:gd name="T10" fmla="*/ 184 w 194"/>
                    <a:gd name="T11" fmla="*/ 0 h 118"/>
                    <a:gd name="T12" fmla="*/ 194 w 194"/>
                    <a:gd name="T13" fmla="*/ 70 h 118"/>
                    <a:gd name="T14" fmla="*/ 194 w 194"/>
                    <a:gd name="T15" fmla="*/ 104 h 118"/>
                    <a:gd name="T16" fmla="*/ 88 w 194"/>
                    <a:gd name="T17" fmla="*/ 116 h 118"/>
                    <a:gd name="T18" fmla="*/ 44 w 194"/>
                    <a:gd name="T19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4" h="118">
                      <a:moveTo>
                        <a:pt x="44" y="118"/>
                      </a:moveTo>
                      <a:lnTo>
                        <a:pt x="42" y="110"/>
                      </a:lnTo>
                      <a:lnTo>
                        <a:pt x="24" y="74"/>
                      </a:lnTo>
                      <a:lnTo>
                        <a:pt x="0" y="56"/>
                      </a:lnTo>
                      <a:lnTo>
                        <a:pt x="2" y="18"/>
                      </a:lnTo>
                      <a:lnTo>
                        <a:pt x="184" y="0"/>
                      </a:lnTo>
                      <a:lnTo>
                        <a:pt x="194" y="70"/>
                      </a:lnTo>
                      <a:lnTo>
                        <a:pt x="194" y="104"/>
                      </a:lnTo>
                      <a:lnTo>
                        <a:pt x="88" y="116"/>
                      </a:lnTo>
                      <a:lnTo>
                        <a:pt x="44" y="11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Freeform 24"/>
                <p:cNvSpPr>
                  <a:spLocks/>
                </p:cNvSpPr>
                <p:nvPr/>
              </p:nvSpPr>
              <p:spPr bwMode="auto">
                <a:xfrm>
                  <a:off x="2413" y="1714"/>
                  <a:ext cx="118" cy="178"/>
                </a:xfrm>
                <a:custGeom>
                  <a:avLst/>
                  <a:gdLst>
                    <a:gd name="T0" fmla="*/ 0 w 118"/>
                    <a:gd name="T1" fmla="*/ 12 h 178"/>
                    <a:gd name="T2" fmla="*/ 106 w 118"/>
                    <a:gd name="T3" fmla="*/ 0 h 178"/>
                    <a:gd name="T4" fmla="*/ 118 w 118"/>
                    <a:gd name="T5" fmla="*/ 174 h 178"/>
                    <a:gd name="T6" fmla="*/ 18 w 118"/>
                    <a:gd name="T7" fmla="*/ 178 h 178"/>
                    <a:gd name="T8" fmla="*/ 0 w 118"/>
                    <a:gd name="T9" fmla="*/ 12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78">
                      <a:moveTo>
                        <a:pt x="0" y="12"/>
                      </a:moveTo>
                      <a:lnTo>
                        <a:pt x="106" y="0"/>
                      </a:lnTo>
                      <a:lnTo>
                        <a:pt x="118" y="174"/>
                      </a:lnTo>
                      <a:lnTo>
                        <a:pt x="18" y="17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Freeform 25"/>
                <p:cNvSpPr>
                  <a:spLocks/>
                </p:cNvSpPr>
                <p:nvPr/>
              </p:nvSpPr>
              <p:spPr bwMode="auto">
                <a:xfrm>
                  <a:off x="2325" y="1428"/>
                  <a:ext cx="254" cy="200"/>
                </a:xfrm>
                <a:custGeom>
                  <a:avLst/>
                  <a:gdLst>
                    <a:gd name="T0" fmla="*/ 2 w 254"/>
                    <a:gd name="T1" fmla="*/ 200 h 200"/>
                    <a:gd name="T2" fmla="*/ 0 w 254"/>
                    <a:gd name="T3" fmla="*/ 194 h 200"/>
                    <a:gd name="T4" fmla="*/ 14 w 254"/>
                    <a:gd name="T5" fmla="*/ 160 h 200"/>
                    <a:gd name="T6" fmla="*/ 82 w 254"/>
                    <a:gd name="T7" fmla="*/ 140 h 200"/>
                    <a:gd name="T8" fmla="*/ 118 w 254"/>
                    <a:gd name="T9" fmla="*/ 136 h 200"/>
                    <a:gd name="T10" fmla="*/ 126 w 254"/>
                    <a:gd name="T11" fmla="*/ 122 h 200"/>
                    <a:gd name="T12" fmla="*/ 168 w 254"/>
                    <a:gd name="T13" fmla="*/ 104 h 200"/>
                    <a:gd name="T14" fmla="*/ 198 w 254"/>
                    <a:gd name="T15" fmla="*/ 76 h 200"/>
                    <a:gd name="T16" fmla="*/ 204 w 254"/>
                    <a:gd name="T17" fmla="*/ 24 h 200"/>
                    <a:gd name="T18" fmla="*/ 212 w 254"/>
                    <a:gd name="T19" fmla="*/ 0 h 200"/>
                    <a:gd name="T20" fmla="*/ 226 w 254"/>
                    <a:gd name="T21" fmla="*/ 0 h 200"/>
                    <a:gd name="T22" fmla="*/ 230 w 254"/>
                    <a:gd name="T23" fmla="*/ 34 h 200"/>
                    <a:gd name="T24" fmla="*/ 250 w 254"/>
                    <a:gd name="T25" fmla="*/ 48 h 200"/>
                    <a:gd name="T26" fmla="*/ 254 w 254"/>
                    <a:gd name="T27" fmla="*/ 76 h 200"/>
                    <a:gd name="T28" fmla="*/ 182 w 254"/>
                    <a:gd name="T29" fmla="*/ 134 h 200"/>
                    <a:gd name="T30" fmla="*/ 184 w 254"/>
                    <a:gd name="T31" fmla="*/ 182 h 200"/>
                    <a:gd name="T32" fmla="*/ 2 w 254"/>
                    <a:gd name="T33" fmla="*/ 20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54" h="200">
                      <a:moveTo>
                        <a:pt x="2" y="200"/>
                      </a:moveTo>
                      <a:lnTo>
                        <a:pt x="0" y="194"/>
                      </a:lnTo>
                      <a:lnTo>
                        <a:pt x="14" y="160"/>
                      </a:lnTo>
                      <a:lnTo>
                        <a:pt x="82" y="140"/>
                      </a:lnTo>
                      <a:lnTo>
                        <a:pt x="118" y="136"/>
                      </a:lnTo>
                      <a:lnTo>
                        <a:pt x="126" y="122"/>
                      </a:lnTo>
                      <a:lnTo>
                        <a:pt x="168" y="104"/>
                      </a:lnTo>
                      <a:lnTo>
                        <a:pt x="198" y="76"/>
                      </a:lnTo>
                      <a:lnTo>
                        <a:pt x="204" y="24"/>
                      </a:lnTo>
                      <a:lnTo>
                        <a:pt x="212" y="0"/>
                      </a:lnTo>
                      <a:lnTo>
                        <a:pt x="226" y="0"/>
                      </a:lnTo>
                      <a:lnTo>
                        <a:pt x="230" y="34"/>
                      </a:lnTo>
                      <a:lnTo>
                        <a:pt x="250" y="48"/>
                      </a:lnTo>
                      <a:lnTo>
                        <a:pt x="254" y="76"/>
                      </a:lnTo>
                      <a:lnTo>
                        <a:pt x="182" y="134"/>
                      </a:lnTo>
                      <a:lnTo>
                        <a:pt x="184" y="182"/>
                      </a:lnTo>
                      <a:lnTo>
                        <a:pt x="2" y="20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Freeform 26"/>
                <p:cNvSpPr>
                  <a:spLocks/>
                </p:cNvSpPr>
                <p:nvPr/>
              </p:nvSpPr>
              <p:spPr bwMode="auto">
                <a:xfrm>
                  <a:off x="2519" y="1668"/>
                  <a:ext cx="148" cy="182"/>
                </a:xfrm>
                <a:custGeom>
                  <a:avLst/>
                  <a:gdLst>
                    <a:gd name="T0" fmla="*/ 0 w 148"/>
                    <a:gd name="T1" fmla="*/ 12 h 182"/>
                    <a:gd name="T2" fmla="*/ 128 w 148"/>
                    <a:gd name="T3" fmla="*/ 0 h 182"/>
                    <a:gd name="T4" fmla="*/ 136 w 148"/>
                    <a:gd name="T5" fmla="*/ 64 h 182"/>
                    <a:gd name="T6" fmla="*/ 148 w 148"/>
                    <a:gd name="T7" fmla="*/ 168 h 182"/>
                    <a:gd name="T8" fmla="*/ 12 w 148"/>
                    <a:gd name="T9" fmla="*/ 182 h 182"/>
                    <a:gd name="T10" fmla="*/ 0 w 148"/>
                    <a:gd name="T11" fmla="*/ 46 h 182"/>
                    <a:gd name="T12" fmla="*/ 0 w 148"/>
                    <a:gd name="T13" fmla="*/ 12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8" h="182">
                      <a:moveTo>
                        <a:pt x="0" y="12"/>
                      </a:moveTo>
                      <a:lnTo>
                        <a:pt x="128" y="0"/>
                      </a:lnTo>
                      <a:lnTo>
                        <a:pt x="136" y="64"/>
                      </a:lnTo>
                      <a:lnTo>
                        <a:pt x="148" y="168"/>
                      </a:lnTo>
                      <a:lnTo>
                        <a:pt x="12" y="182"/>
                      </a:lnTo>
                      <a:lnTo>
                        <a:pt x="0" y="4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Freeform 27"/>
                <p:cNvSpPr>
                  <a:spLocks/>
                </p:cNvSpPr>
                <p:nvPr/>
              </p:nvSpPr>
              <p:spPr bwMode="auto">
                <a:xfrm>
                  <a:off x="2551" y="1352"/>
                  <a:ext cx="180" cy="152"/>
                </a:xfrm>
                <a:custGeom>
                  <a:avLst/>
                  <a:gdLst>
                    <a:gd name="T0" fmla="*/ 0 w 180"/>
                    <a:gd name="T1" fmla="*/ 76 h 152"/>
                    <a:gd name="T2" fmla="*/ 12 w 180"/>
                    <a:gd name="T3" fmla="*/ 62 h 152"/>
                    <a:gd name="T4" fmla="*/ 12 w 180"/>
                    <a:gd name="T5" fmla="*/ 18 h 152"/>
                    <a:gd name="T6" fmla="*/ 152 w 180"/>
                    <a:gd name="T7" fmla="*/ 2 h 152"/>
                    <a:gd name="T8" fmla="*/ 168 w 180"/>
                    <a:gd name="T9" fmla="*/ 0 h 152"/>
                    <a:gd name="T10" fmla="*/ 180 w 180"/>
                    <a:gd name="T11" fmla="*/ 136 h 152"/>
                    <a:gd name="T12" fmla="*/ 120 w 180"/>
                    <a:gd name="T13" fmla="*/ 144 h 152"/>
                    <a:gd name="T14" fmla="*/ 28 w 180"/>
                    <a:gd name="T15" fmla="*/ 152 h 152"/>
                    <a:gd name="T16" fmla="*/ 24 w 180"/>
                    <a:gd name="T17" fmla="*/ 124 h 152"/>
                    <a:gd name="T18" fmla="*/ 4 w 180"/>
                    <a:gd name="T19" fmla="*/ 110 h 152"/>
                    <a:gd name="T20" fmla="*/ 0 w 180"/>
                    <a:gd name="T21" fmla="*/ 76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0" h="152">
                      <a:moveTo>
                        <a:pt x="0" y="76"/>
                      </a:moveTo>
                      <a:lnTo>
                        <a:pt x="12" y="62"/>
                      </a:lnTo>
                      <a:lnTo>
                        <a:pt x="12" y="18"/>
                      </a:lnTo>
                      <a:lnTo>
                        <a:pt x="152" y="2"/>
                      </a:lnTo>
                      <a:lnTo>
                        <a:pt x="168" y="0"/>
                      </a:lnTo>
                      <a:lnTo>
                        <a:pt x="180" y="136"/>
                      </a:lnTo>
                      <a:lnTo>
                        <a:pt x="120" y="144"/>
                      </a:lnTo>
                      <a:lnTo>
                        <a:pt x="28" y="152"/>
                      </a:lnTo>
                      <a:lnTo>
                        <a:pt x="24" y="124"/>
                      </a:lnTo>
                      <a:lnTo>
                        <a:pt x="4" y="11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Freeform 28"/>
                <p:cNvSpPr>
                  <a:spLocks/>
                </p:cNvSpPr>
                <p:nvPr/>
              </p:nvSpPr>
              <p:spPr bwMode="auto">
                <a:xfrm>
                  <a:off x="2523" y="1252"/>
                  <a:ext cx="180" cy="118"/>
                </a:xfrm>
                <a:custGeom>
                  <a:avLst/>
                  <a:gdLst>
                    <a:gd name="T0" fmla="*/ 40 w 180"/>
                    <a:gd name="T1" fmla="*/ 118 h 118"/>
                    <a:gd name="T2" fmla="*/ 48 w 180"/>
                    <a:gd name="T3" fmla="*/ 88 h 118"/>
                    <a:gd name="T4" fmla="*/ 40 w 180"/>
                    <a:gd name="T5" fmla="*/ 78 h 118"/>
                    <a:gd name="T6" fmla="*/ 28 w 180"/>
                    <a:gd name="T7" fmla="*/ 42 h 118"/>
                    <a:gd name="T8" fmla="*/ 0 w 180"/>
                    <a:gd name="T9" fmla="*/ 20 h 118"/>
                    <a:gd name="T10" fmla="*/ 96 w 180"/>
                    <a:gd name="T11" fmla="*/ 6 h 118"/>
                    <a:gd name="T12" fmla="*/ 170 w 180"/>
                    <a:gd name="T13" fmla="*/ 0 h 118"/>
                    <a:gd name="T14" fmla="*/ 180 w 180"/>
                    <a:gd name="T15" fmla="*/ 102 h 118"/>
                    <a:gd name="T16" fmla="*/ 40 w 180"/>
                    <a:gd name="T17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0" h="118">
                      <a:moveTo>
                        <a:pt x="40" y="118"/>
                      </a:moveTo>
                      <a:lnTo>
                        <a:pt x="48" y="88"/>
                      </a:lnTo>
                      <a:lnTo>
                        <a:pt x="40" y="78"/>
                      </a:lnTo>
                      <a:lnTo>
                        <a:pt x="28" y="42"/>
                      </a:lnTo>
                      <a:lnTo>
                        <a:pt x="0" y="20"/>
                      </a:lnTo>
                      <a:lnTo>
                        <a:pt x="96" y="6"/>
                      </a:lnTo>
                      <a:lnTo>
                        <a:pt x="170" y="0"/>
                      </a:lnTo>
                      <a:lnTo>
                        <a:pt x="180" y="102"/>
                      </a:lnTo>
                      <a:lnTo>
                        <a:pt x="40" y="11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Freeform 29"/>
                <p:cNvSpPr>
                  <a:spLocks/>
                </p:cNvSpPr>
                <p:nvPr/>
              </p:nvSpPr>
              <p:spPr bwMode="auto">
                <a:xfrm>
                  <a:off x="2507" y="1496"/>
                  <a:ext cx="184" cy="184"/>
                </a:xfrm>
                <a:custGeom>
                  <a:avLst/>
                  <a:gdLst>
                    <a:gd name="T0" fmla="*/ 72 w 184"/>
                    <a:gd name="T1" fmla="*/ 8 h 184"/>
                    <a:gd name="T2" fmla="*/ 164 w 184"/>
                    <a:gd name="T3" fmla="*/ 0 h 184"/>
                    <a:gd name="T4" fmla="*/ 168 w 184"/>
                    <a:gd name="T5" fmla="*/ 40 h 184"/>
                    <a:gd name="T6" fmla="*/ 172 w 184"/>
                    <a:gd name="T7" fmla="*/ 38 h 184"/>
                    <a:gd name="T8" fmla="*/ 184 w 184"/>
                    <a:gd name="T9" fmla="*/ 132 h 184"/>
                    <a:gd name="T10" fmla="*/ 176 w 184"/>
                    <a:gd name="T11" fmla="*/ 136 h 184"/>
                    <a:gd name="T12" fmla="*/ 180 w 184"/>
                    <a:gd name="T13" fmla="*/ 168 h 184"/>
                    <a:gd name="T14" fmla="*/ 140 w 184"/>
                    <a:gd name="T15" fmla="*/ 172 h 184"/>
                    <a:gd name="T16" fmla="*/ 12 w 184"/>
                    <a:gd name="T17" fmla="*/ 184 h 184"/>
                    <a:gd name="T18" fmla="*/ 2 w 184"/>
                    <a:gd name="T19" fmla="*/ 114 h 184"/>
                    <a:gd name="T20" fmla="*/ 0 w 184"/>
                    <a:gd name="T21" fmla="*/ 66 h 184"/>
                    <a:gd name="T22" fmla="*/ 72 w 184"/>
                    <a:gd name="T23" fmla="*/ 8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4" h="184">
                      <a:moveTo>
                        <a:pt x="72" y="8"/>
                      </a:moveTo>
                      <a:lnTo>
                        <a:pt x="164" y="0"/>
                      </a:lnTo>
                      <a:lnTo>
                        <a:pt x="168" y="40"/>
                      </a:lnTo>
                      <a:lnTo>
                        <a:pt x="172" y="38"/>
                      </a:lnTo>
                      <a:lnTo>
                        <a:pt x="184" y="132"/>
                      </a:lnTo>
                      <a:lnTo>
                        <a:pt x="176" y="136"/>
                      </a:lnTo>
                      <a:lnTo>
                        <a:pt x="180" y="168"/>
                      </a:lnTo>
                      <a:lnTo>
                        <a:pt x="140" y="172"/>
                      </a:lnTo>
                      <a:lnTo>
                        <a:pt x="12" y="184"/>
                      </a:lnTo>
                      <a:lnTo>
                        <a:pt x="2" y="114"/>
                      </a:lnTo>
                      <a:lnTo>
                        <a:pt x="0" y="66"/>
                      </a:lnTo>
                      <a:lnTo>
                        <a:pt x="72" y="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Freeform 30"/>
                <p:cNvSpPr>
                  <a:spLocks/>
                </p:cNvSpPr>
                <p:nvPr/>
              </p:nvSpPr>
              <p:spPr bwMode="auto">
                <a:xfrm>
                  <a:off x="2403" y="1144"/>
                  <a:ext cx="216" cy="128"/>
                </a:xfrm>
                <a:custGeom>
                  <a:avLst/>
                  <a:gdLst>
                    <a:gd name="T0" fmla="*/ 120 w 216"/>
                    <a:gd name="T1" fmla="*/ 128 h 128"/>
                    <a:gd name="T2" fmla="*/ 104 w 216"/>
                    <a:gd name="T3" fmla="*/ 126 h 128"/>
                    <a:gd name="T4" fmla="*/ 80 w 216"/>
                    <a:gd name="T5" fmla="*/ 110 h 128"/>
                    <a:gd name="T6" fmla="*/ 76 w 216"/>
                    <a:gd name="T7" fmla="*/ 78 h 128"/>
                    <a:gd name="T8" fmla="*/ 48 w 216"/>
                    <a:gd name="T9" fmla="*/ 58 h 128"/>
                    <a:gd name="T10" fmla="*/ 0 w 216"/>
                    <a:gd name="T11" fmla="*/ 28 h 128"/>
                    <a:gd name="T12" fmla="*/ 0 w 216"/>
                    <a:gd name="T13" fmla="*/ 20 h 128"/>
                    <a:gd name="T14" fmla="*/ 66 w 216"/>
                    <a:gd name="T15" fmla="*/ 12 h 128"/>
                    <a:gd name="T16" fmla="*/ 208 w 216"/>
                    <a:gd name="T17" fmla="*/ 0 h 128"/>
                    <a:gd name="T18" fmla="*/ 216 w 216"/>
                    <a:gd name="T19" fmla="*/ 114 h 128"/>
                    <a:gd name="T20" fmla="*/ 120 w 216"/>
                    <a:gd name="T21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6" h="128">
                      <a:moveTo>
                        <a:pt x="120" y="128"/>
                      </a:moveTo>
                      <a:lnTo>
                        <a:pt x="104" y="126"/>
                      </a:lnTo>
                      <a:lnTo>
                        <a:pt x="80" y="110"/>
                      </a:lnTo>
                      <a:lnTo>
                        <a:pt x="76" y="78"/>
                      </a:lnTo>
                      <a:lnTo>
                        <a:pt x="48" y="5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66" y="12"/>
                      </a:lnTo>
                      <a:lnTo>
                        <a:pt x="208" y="0"/>
                      </a:lnTo>
                      <a:lnTo>
                        <a:pt x="216" y="114"/>
                      </a:lnTo>
                      <a:lnTo>
                        <a:pt x="120" y="12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Freeform 31"/>
                <p:cNvSpPr>
                  <a:spLocks/>
                </p:cNvSpPr>
                <p:nvPr/>
              </p:nvSpPr>
              <p:spPr bwMode="auto">
                <a:xfrm>
                  <a:off x="2611" y="1128"/>
                  <a:ext cx="164" cy="130"/>
                </a:xfrm>
                <a:custGeom>
                  <a:avLst/>
                  <a:gdLst>
                    <a:gd name="T0" fmla="*/ 0 w 164"/>
                    <a:gd name="T1" fmla="*/ 16 h 130"/>
                    <a:gd name="T2" fmla="*/ 22 w 164"/>
                    <a:gd name="T3" fmla="*/ 12 h 130"/>
                    <a:gd name="T4" fmla="*/ 148 w 164"/>
                    <a:gd name="T5" fmla="*/ 0 h 130"/>
                    <a:gd name="T6" fmla="*/ 164 w 164"/>
                    <a:gd name="T7" fmla="*/ 116 h 130"/>
                    <a:gd name="T8" fmla="*/ 82 w 164"/>
                    <a:gd name="T9" fmla="*/ 124 h 130"/>
                    <a:gd name="T10" fmla="*/ 8 w 164"/>
                    <a:gd name="T11" fmla="*/ 130 h 130"/>
                    <a:gd name="T12" fmla="*/ 0 w 164"/>
                    <a:gd name="T13" fmla="*/ 16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4" h="130">
                      <a:moveTo>
                        <a:pt x="0" y="16"/>
                      </a:moveTo>
                      <a:lnTo>
                        <a:pt x="22" y="12"/>
                      </a:lnTo>
                      <a:lnTo>
                        <a:pt x="148" y="0"/>
                      </a:lnTo>
                      <a:lnTo>
                        <a:pt x="164" y="116"/>
                      </a:lnTo>
                      <a:lnTo>
                        <a:pt x="82" y="124"/>
                      </a:lnTo>
                      <a:lnTo>
                        <a:pt x="8" y="13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Freeform 32"/>
                <p:cNvSpPr>
                  <a:spLocks/>
                </p:cNvSpPr>
                <p:nvPr/>
              </p:nvSpPr>
              <p:spPr bwMode="auto">
                <a:xfrm>
                  <a:off x="2759" y="1112"/>
                  <a:ext cx="150" cy="142"/>
                </a:xfrm>
                <a:custGeom>
                  <a:avLst/>
                  <a:gdLst>
                    <a:gd name="T0" fmla="*/ 0 w 150"/>
                    <a:gd name="T1" fmla="*/ 16 h 142"/>
                    <a:gd name="T2" fmla="*/ 134 w 150"/>
                    <a:gd name="T3" fmla="*/ 0 h 142"/>
                    <a:gd name="T4" fmla="*/ 150 w 150"/>
                    <a:gd name="T5" fmla="*/ 132 h 142"/>
                    <a:gd name="T6" fmla="*/ 84 w 150"/>
                    <a:gd name="T7" fmla="*/ 142 h 142"/>
                    <a:gd name="T8" fmla="*/ 80 w 150"/>
                    <a:gd name="T9" fmla="*/ 122 h 142"/>
                    <a:gd name="T10" fmla="*/ 16 w 150"/>
                    <a:gd name="T11" fmla="*/ 132 h 142"/>
                    <a:gd name="T12" fmla="*/ 0 w 150"/>
                    <a:gd name="T13" fmla="*/ 16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0" h="142">
                      <a:moveTo>
                        <a:pt x="0" y="16"/>
                      </a:moveTo>
                      <a:lnTo>
                        <a:pt x="134" y="0"/>
                      </a:lnTo>
                      <a:lnTo>
                        <a:pt x="150" y="132"/>
                      </a:lnTo>
                      <a:lnTo>
                        <a:pt x="84" y="142"/>
                      </a:lnTo>
                      <a:lnTo>
                        <a:pt x="80" y="122"/>
                      </a:lnTo>
                      <a:lnTo>
                        <a:pt x="16" y="132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" name="Freeform 33"/>
                <p:cNvSpPr>
                  <a:spLocks/>
                </p:cNvSpPr>
                <p:nvPr/>
              </p:nvSpPr>
              <p:spPr bwMode="auto">
                <a:xfrm>
                  <a:off x="2893" y="1104"/>
                  <a:ext cx="82" cy="140"/>
                </a:xfrm>
                <a:custGeom>
                  <a:avLst/>
                  <a:gdLst>
                    <a:gd name="T0" fmla="*/ 0 w 82"/>
                    <a:gd name="T1" fmla="*/ 8 h 140"/>
                    <a:gd name="T2" fmla="*/ 50 w 82"/>
                    <a:gd name="T3" fmla="*/ 0 h 140"/>
                    <a:gd name="T4" fmla="*/ 68 w 82"/>
                    <a:gd name="T5" fmla="*/ 0 h 140"/>
                    <a:gd name="T6" fmla="*/ 82 w 82"/>
                    <a:gd name="T7" fmla="*/ 134 h 140"/>
                    <a:gd name="T8" fmla="*/ 16 w 82"/>
                    <a:gd name="T9" fmla="*/ 140 h 140"/>
                    <a:gd name="T10" fmla="*/ 0 w 82"/>
                    <a:gd name="T11" fmla="*/ 8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140">
                      <a:moveTo>
                        <a:pt x="0" y="8"/>
                      </a:moveTo>
                      <a:lnTo>
                        <a:pt x="50" y="0"/>
                      </a:lnTo>
                      <a:lnTo>
                        <a:pt x="68" y="0"/>
                      </a:lnTo>
                      <a:lnTo>
                        <a:pt x="82" y="134"/>
                      </a:lnTo>
                      <a:lnTo>
                        <a:pt x="16" y="14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0" name="Freeform 34"/>
                <p:cNvSpPr>
                  <a:spLocks/>
                </p:cNvSpPr>
                <p:nvPr/>
              </p:nvSpPr>
              <p:spPr bwMode="auto">
                <a:xfrm>
                  <a:off x="2693" y="1234"/>
                  <a:ext cx="222" cy="132"/>
                </a:xfrm>
                <a:custGeom>
                  <a:avLst/>
                  <a:gdLst>
                    <a:gd name="T0" fmla="*/ 0 w 222"/>
                    <a:gd name="T1" fmla="*/ 18 h 132"/>
                    <a:gd name="T2" fmla="*/ 82 w 222"/>
                    <a:gd name="T3" fmla="*/ 10 h 132"/>
                    <a:gd name="T4" fmla="*/ 146 w 222"/>
                    <a:gd name="T5" fmla="*/ 0 h 132"/>
                    <a:gd name="T6" fmla="*/ 150 w 222"/>
                    <a:gd name="T7" fmla="*/ 20 h 132"/>
                    <a:gd name="T8" fmla="*/ 216 w 222"/>
                    <a:gd name="T9" fmla="*/ 10 h 132"/>
                    <a:gd name="T10" fmla="*/ 222 w 222"/>
                    <a:gd name="T11" fmla="*/ 110 h 132"/>
                    <a:gd name="T12" fmla="*/ 96 w 222"/>
                    <a:gd name="T13" fmla="*/ 124 h 132"/>
                    <a:gd name="T14" fmla="*/ 86 w 222"/>
                    <a:gd name="T15" fmla="*/ 132 h 132"/>
                    <a:gd name="T16" fmla="*/ 74 w 222"/>
                    <a:gd name="T17" fmla="*/ 120 h 132"/>
                    <a:gd name="T18" fmla="*/ 66 w 222"/>
                    <a:gd name="T19" fmla="*/ 128 h 132"/>
                    <a:gd name="T20" fmla="*/ 26 w 222"/>
                    <a:gd name="T21" fmla="*/ 132 h 132"/>
                    <a:gd name="T22" fmla="*/ 26 w 222"/>
                    <a:gd name="T23" fmla="*/ 118 h 132"/>
                    <a:gd name="T24" fmla="*/ 10 w 222"/>
                    <a:gd name="T25" fmla="*/ 120 h 132"/>
                    <a:gd name="T26" fmla="*/ 0 w 222"/>
                    <a:gd name="T27" fmla="*/ 18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2" h="132">
                      <a:moveTo>
                        <a:pt x="0" y="18"/>
                      </a:moveTo>
                      <a:lnTo>
                        <a:pt x="82" y="10"/>
                      </a:lnTo>
                      <a:lnTo>
                        <a:pt x="146" y="0"/>
                      </a:lnTo>
                      <a:lnTo>
                        <a:pt x="150" y="20"/>
                      </a:lnTo>
                      <a:lnTo>
                        <a:pt x="216" y="10"/>
                      </a:lnTo>
                      <a:lnTo>
                        <a:pt x="222" y="110"/>
                      </a:lnTo>
                      <a:lnTo>
                        <a:pt x="96" y="124"/>
                      </a:lnTo>
                      <a:lnTo>
                        <a:pt x="86" y="132"/>
                      </a:lnTo>
                      <a:lnTo>
                        <a:pt x="74" y="120"/>
                      </a:lnTo>
                      <a:lnTo>
                        <a:pt x="66" y="128"/>
                      </a:lnTo>
                      <a:lnTo>
                        <a:pt x="26" y="132"/>
                      </a:lnTo>
                      <a:lnTo>
                        <a:pt x="26" y="118"/>
                      </a:lnTo>
                      <a:lnTo>
                        <a:pt x="10" y="12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" name="Freeform 35"/>
                <p:cNvSpPr>
                  <a:spLocks/>
                </p:cNvSpPr>
                <p:nvPr/>
              </p:nvSpPr>
              <p:spPr bwMode="auto">
                <a:xfrm>
                  <a:off x="2961" y="1088"/>
                  <a:ext cx="160" cy="150"/>
                </a:xfrm>
                <a:custGeom>
                  <a:avLst/>
                  <a:gdLst>
                    <a:gd name="T0" fmla="*/ 0 w 160"/>
                    <a:gd name="T1" fmla="*/ 16 h 150"/>
                    <a:gd name="T2" fmla="*/ 108 w 160"/>
                    <a:gd name="T3" fmla="*/ 4 h 150"/>
                    <a:gd name="T4" fmla="*/ 142 w 160"/>
                    <a:gd name="T5" fmla="*/ 0 h 150"/>
                    <a:gd name="T6" fmla="*/ 160 w 160"/>
                    <a:gd name="T7" fmla="*/ 132 h 150"/>
                    <a:gd name="T8" fmla="*/ 144 w 160"/>
                    <a:gd name="T9" fmla="*/ 136 h 150"/>
                    <a:gd name="T10" fmla="*/ 48 w 160"/>
                    <a:gd name="T11" fmla="*/ 148 h 150"/>
                    <a:gd name="T12" fmla="*/ 14 w 160"/>
                    <a:gd name="T13" fmla="*/ 150 h 150"/>
                    <a:gd name="T14" fmla="*/ 0 w 160"/>
                    <a:gd name="T15" fmla="*/ 16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0" h="150">
                      <a:moveTo>
                        <a:pt x="0" y="16"/>
                      </a:moveTo>
                      <a:lnTo>
                        <a:pt x="108" y="4"/>
                      </a:lnTo>
                      <a:lnTo>
                        <a:pt x="142" y="0"/>
                      </a:lnTo>
                      <a:lnTo>
                        <a:pt x="160" y="132"/>
                      </a:lnTo>
                      <a:lnTo>
                        <a:pt x="144" y="136"/>
                      </a:lnTo>
                      <a:lnTo>
                        <a:pt x="48" y="148"/>
                      </a:lnTo>
                      <a:lnTo>
                        <a:pt x="14" y="15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2" name="Freeform 36"/>
                <p:cNvSpPr>
                  <a:spLocks/>
                </p:cNvSpPr>
                <p:nvPr/>
              </p:nvSpPr>
              <p:spPr bwMode="auto">
                <a:xfrm>
                  <a:off x="3103" y="1074"/>
                  <a:ext cx="140" cy="146"/>
                </a:xfrm>
                <a:custGeom>
                  <a:avLst/>
                  <a:gdLst>
                    <a:gd name="T0" fmla="*/ 0 w 140"/>
                    <a:gd name="T1" fmla="*/ 14 h 146"/>
                    <a:gd name="T2" fmla="*/ 112 w 140"/>
                    <a:gd name="T3" fmla="*/ 0 h 146"/>
                    <a:gd name="T4" fmla="*/ 112 w 140"/>
                    <a:gd name="T5" fmla="*/ 74 h 146"/>
                    <a:gd name="T6" fmla="*/ 124 w 140"/>
                    <a:gd name="T7" fmla="*/ 102 h 146"/>
                    <a:gd name="T8" fmla="*/ 140 w 140"/>
                    <a:gd name="T9" fmla="*/ 130 h 146"/>
                    <a:gd name="T10" fmla="*/ 18 w 140"/>
                    <a:gd name="T11" fmla="*/ 146 h 146"/>
                    <a:gd name="T12" fmla="*/ 0 w 140"/>
                    <a:gd name="T13" fmla="*/ 14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0" h="146">
                      <a:moveTo>
                        <a:pt x="0" y="14"/>
                      </a:moveTo>
                      <a:lnTo>
                        <a:pt x="112" y="0"/>
                      </a:lnTo>
                      <a:lnTo>
                        <a:pt x="112" y="74"/>
                      </a:lnTo>
                      <a:lnTo>
                        <a:pt x="124" y="102"/>
                      </a:lnTo>
                      <a:lnTo>
                        <a:pt x="140" y="130"/>
                      </a:lnTo>
                      <a:lnTo>
                        <a:pt x="18" y="146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" name="Freeform 37"/>
                <p:cNvSpPr>
                  <a:spLocks/>
                </p:cNvSpPr>
                <p:nvPr/>
              </p:nvSpPr>
              <p:spPr bwMode="auto">
                <a:xfrm>
                  <a:off x="3103" y="1204"/>
                  <a:ext cx="242" cy="268"/>
                </a:xfrm>
                <a:custGeom>
                  <a:avLst/>
                  <a:gdLst>
                    <a:gd name="T0" fmla="*/ 2 w 242"/>
                    <a:gd name="T1" fmla="*/ 20 h 268"/>
                    <a:gd name="T2" fmla="*/ 18 w 242"/>
                    <a:gd name="T3" fmla="*/ 16 h 268"/>
                    <a:gd name="T4" fmla="*/ 140 w 242"/>
                    <a:gd name="T5" fmla="*/ 0 h 268"/>
                    <a:gd name="T6" fmla="*/ 172 w 242"/>
                    <a:gd name="T7" fmla="*/ 34 h 268"/>
                    <a:gd name="T8" fmla="*/ 186 w 242"/>
                    <a:gd name="T9" fmla="*/ 60 h 268"/>
                    <a:gd name="T10" fmla="*/ 212 w 242"/>
                    <a:gd name="T11" fmla="*/ 136 h 268"/>
                    <a:gd name="T12" fmla="*/ 230 w 242"/>
                    <a:gd name="T13" fmla="*/ 158 h 268"/>
                    <a:gd name="T14" fmla="*/ 242 w 242"/>
                    <a:gd name="T15" fmla="*/ 256 h 268"/>
                    <a:gd name="T16" fmla="*/ 168 w 242"/>
                    <a:gd name="T17" fmla="*/ 268 h 268"/>
                    <a:gd name="T18" fmla="*/ 162 w 242"/>
                    <a:gd name="T19" fmla="*/ 236 h 268"/>
                    <a:gd name="T20" fmla="*/ 124 w 242"/>
                    <a:gd name="T21" fmla="*/ 232 h 268"/>
                    <a:gd name="T22" fmla="*/ 122 w 242"/>
                    <a:gd name="T23" fmla="*/ 200 h 268"/>
                    <a:gd name="T24" fmla="*/ 88 w 242"/>
                    <a:gd name="T25" fmla="*/ 206 h 268"/>
                    <a:gd name="T26" fmla="*/ 88 w 242"/>
                    <a:gd name="T27" fmla="*/ 196 h 268"/>
                    <a:gd name="T28" fmla="*/ 100 w 242"/>
                    <a:gd name="T29" fmla="*/ 196 h 268"/>
                    <a:gd name="T30" fmla="*/ 114 w 242"/>
                    <a:gd name="T31" fmla="*/ 172 h 268"/>
                    <a:gd name="T32" fmla="*/ 100 w 242"/>
                    <a:gd name="T33" fmla="*/ 68 h 268"/>
                    <a:gd name="T34" fmla="*/ 0 w 242"/>
                    <a:gd name="T35" fmla="*/ 86 h 268"/>
                    <a:gd name="T36" fmla="*/ 2 w 242"/>
                    <a:gd name="T37" fmla="*/ 20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42" h="268">
                      <a:moveTo>
                        <a:pt x="2" y="20"/>
                      </a:moveTo>
                      <a:lnTo>
                        <a:pt x="18" y="16"/>
                      </a:lnTo>
                      <a:lnTo>
                        <a:pt x="140" y="0"/>
                      </a:lnTo>
                      <a:lnTo>
                        <a:pt x="172" y="34"/>
                      </a:lnTo>
                      <a:lnTo>
                        <a:pt x="186" y="60"/>
                      </a:lnTo>
                      <a:lnTo>
                        <a:pt x="212" y="136"/>
                      </a:lnTo>
                      <a:lnTo>
                        <a:pt x="230" y="158"/>
                      </a:lnTo>
                      <a:lnTo>
                        <a:pt x="242" y="256"/>
                      </a:lnTo>
                      <a:lnTo>
                        <a:pt x="168" y="268"/>
                      </a:lnTo>
                      <a:lnTo>
                        <a:pt x="162" y="236"/>
                      </a:lnTo>
                      <a:lnTo>
                        <a:pt x="124" y="232"/>
                      </a:lnTo>
                      <a:lnTo>
                        <a:pt x="122" y="200"/>
                      </a:lnTo>
                      <a:lnTo>
                        <a:pt x="88" y="206"/>
                      </a:lnTo>
                      <a:lnTo>
                        <a:pt x="88" y="196"/>
                      </a:lnTo>
                      <a:lnTo>
                        <a:pt x="100" y="196"/>
                      </a:lnTo>
                      <a:lnTo>
                        <a:pt x="114" y="172"/>
                      </a:lnTo>
                      <a:lnTo>
                        <a:pt x="100" y="68"/>
                      </a:lnTo>
                      <a:lnTo>
                        <a:pt x="0" y="86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4" name="Freeform 38"/>
                <p:cNvSpPr>
                  <a:spLocks/>
                </p:cNvSpPr>
                <p:nvPr/>
              </p:nvSpPr>
              <p:spPr bwMode="auto">
                <a:xfrm>
                  <a:off x="3103" y="1272"/>
                  <a:ext cx="114" cy="128"/>
                </a:xfrm>
                <a:custGeom>
                  <a:avLst/>
                  <a:gdLst>
                    <a:gd name="T0" fmla="*/ 0 w 114"/>
                    <a:gd name="T1" fmla="*/ 18 h 128"/>
                    <a:gd name="T2" fmla="*/ 100 w 114"/>
                    <a:gd name="T3" fmla="*/ 0 h 128"/>
                    <a:gd name="T4" fmla="*/ 114 w 114"/>
                    <a:gd name="T5" fmla="*/ 104 h 128"/>
                    <a:gd name="T6" fmla="*/ 100 w 114"/>
                    <a:gd name="T7" fmla="*/ 128 h 128"/>
                    <a:gd name="T8" fmla="*/ 88 w 114"/>
                    <a:gd name="T9" fmla="*/ 128 h 128"/>
                    <a:gd name="T10" fmla="*/ 86 w 114"/>
                    <a:gd name="T11" fmla="*/ 112 h 128"/>
                    <a:gd name="T12" fmla="*/ 12 w 114"/>
                    <a:gd name="T13" fmla="*/ 120 h 128"/>
                    <a:gd name="T14" fmla="*/ 0 w 114"/>
                    <a:gd name="T15" fmla="*/ 1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4" h="128">
                      <a:moveTo>
                        <a:pt x="0" y="18"/>
                      </a:moveTo>
                      <a:lnTo>
                        <a:pt x="100" y="0"/>
                      </a:lnTo>
                      <a:lnTo>
                        <a:pt x="114" y="104"/>
                      </a:lnTo>
                      <a:lnTo>
                        <a:pt x="100" y="128"/>
                      </a:lnTo>
                      <a:lnTo>
                        <a:pt x="88" y="128"/>
                      </a:lnTo>
                      <a:lnTo>
                        <a:pt x="86" y="112"/>
                      </a:lnTo>
                      <a:lnTo>
                        <a:pt x="12" y="12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" name="Freeform 39"/>
                <p:cNvSpPr>
                  <a:spLocks/>
                </p:cNvSpPr>
                <p:nvPr/>
              </p:nvSpPr>
              <p:spPr bwMode="auto">
                <a:xfrm>
                  <a:off x="3009" y="1224"/>
                  <a:ext cx="106" cy="180"/>
                </a:xfrm>
                <a:custGeom>
                  <a:avLst/>
                  <a:gdLst>
                    <a:gd name="T0" fmla="*/ 0 w 106"/>
                    <a:gd name="T1" fmla="*/ 12 h 180"/>
                    <a:gd name="T2" fmla="*/ 96 w 106"/>
                    <a:gd name="T3" fmla="*/ 0 h 180"/>
                    <a:gd name="T4" fmla="*/ 94 w 106"/>
                    <a:gd name="T5" fmla="*/ 66 h 180"/>
                    <a:gd name="T6" fmla="*/ 106 w 106"/>
                    <a:gd name="T7" fmla="*/ 168 h 180"/>
                    <a:gd name="T8" fmla="*/ 64 w 106"/>
                    <a:gd name="T9" fmla="*/ 176 h 180"/>
                    <a:gd name="T10" fmla="*/ 34 w 106"/>
                    <a:gd name="T11" fmla="*/ 180 h 180"/>
                    <a:gd name="T12" fmla="*/ 26 w 106"/>
                    <a:gd name="T13" fmla="*/ 180 h 180"/>
                    <a:gd name="T14" fmla="*/ 22 w 106"/>
                    <a:gd name="T15" fmla="*/ 180 h 180"/>
                    <a:gd name="T16" fmla="*/ 0 w 106"/>
                    <a:gd name="T17" fmla="*/ 1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180">
                      <a:moveTo>
                        <a:pt x="0" y="12"/>
                      </a:moveTo>
                      <a:lnTo>
                        <a:pt x="96" y="0"/>
                      </a:lnTo>
                      <a:lnTo>
                        <a:pt x="94" y="66"/>
                      </a:lnTo>
                      <a:lnTo>
                        <a:pt x="106" y="168"/>
                      </a:lnTo>
                      <a:lnTo>
                        <a:pt x="64" y="176"/>
                      </a:lnTo>
                      <a:lnTo>
                        <a:pt x="34" y="180"/>
                      </a:lnTo>
                      <a:lnTo>
                        <a:pt x="26" y="180"/>
                      </a:lnTo>
                      <a:lnTo>
                        <a:pt x="22" y="18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6" name="Freeform 40"/>
                <p:cNvSpPr>
                  <a:spLocks/>
                </p:cNvSpPr>
                <p:nvPr/>
              </p:nvSpPr>
              <p:spPr bwMode="auto">
                <a:xfrm>
                  <a:off x="2909" y="1236"/>
                  <a:ext cx="122" cy="208"/>
                </a:xfrm>
                <a:custGeom>
                  <a:avLst/>
                  <a:gdLst>
                    <a:gd name="T0" fmla="*/ 0 w 122"/>
                    <a:gd name="T1" fmla="*/ 8 h 208"/>
                    <a:gd name="T2" fmla="*/ 66 w 122"/>
                    <a:gd name="T3" fmla="*/ 2 h 208"/>
                    <a:gd name="T4" fmla="*/ 100 w 122"/>
                    <a:gd name="T5" fmla="*/ 0 h 208"/>
                    <a:gd name="T6" fmla="*/ 122 w 122"/>
                    <a:gd name="T7" fmla="*/ 168 h 208"/>
                    <a:gd name="T8" fmla="*/ 118 w 122"/>
                    <a:gd name="T9" fmla="*/ 200 h 208"/>
                    <a:gd name="T10" fmla="*/ 28 w 122"/>
                    <a:gd name="T11" fmla="*/ 208 h 208"/>
                    <a:gd name="T12" fmla="*/ 6 w 122"/>
                    <a:gd name="T13" fmla="*/ 108 h 208"/>
                    <a:gd name="T14" fmla="*/ 0 w 122"/>
                    <a:gd name="T15" fmla="*/ 8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208">
                      <a:moveTo>
                        <a:pt x="0" y="8"/>
                      </a:moveTo>
                      <a:lnTo>
                        <a:pt x="66" y="2"/>
                      </a:lnTo>
                      <a:lnTo>
                        <a:pt x="100" y="0"/>
                      </a:lnTo>
                      <a:lnTo>
                        <a:pt x="122" y="168"/>
                      </a:lnTo>
                      <a:lnTo>
                        <a:pt x="118" y="200"/>
                      </a:lnTo>
                      <a:lnTo>
                        <a:pt x="28" y="208"/>
                      </a:lnTo>
                      <a:lnTo>
                        <a:pt x="6" y="10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" name="Freeform 41"/>
                <p:cNvSpPr>
                  <a:spLocks/>
                </p:cNvSpPr>
                <p:nvPr/>
              </p:nvSpPr>
              <p:spPr bwMode="auto">
                <a:xfrm>
                  <a:off x="3115" y="1384"/>
                  <a:ext cx="240" cy="206"/>
                </a:xfrm>
                <a:custGeom>
                  <a:avLst/>
                  <a:gdLst>
                    <a:gd name="T0" fmla="*/ 0 w 240"/>
                    <a:gd name="T1" fmla="*/ 8 h 206"/>
                    <a:gd name="T2" fmla="*/ 74 w 240"/>
                    <a:gd name="T3" fmla="*/ 0 h 206"/>
                    <a:gd name="T4" fmla="*/ 76 w 240"/>
                    <a:gd name="T5" fmla="*/ 16 h 206"/>
                    <a:gd name="T6" fmla="*/ 76 w 240"/>
                    <a:gd name="T7" fmla="*/ 26 h 206"/>
                    <a:gd name="T8" fmla="*/ 110 w 240"/>
                    <a:gd name="T9" fmla="*/ 20 h 206"/>
                    <a:gd name="T10" fmla="*/ 112 w 240"/>
                    <a:gd name="T11" fmla="*/ 52 h 206"/>
                    <a:gd name="T12" fmla="*/ 150 w 240"/>
                    <a:gd name="T13" fmla="*/ 56 h 206"/>
                    <a:gd name="T14" fmla="*/ 156 w 240"/>
                    <a:gd name="T15" fmla="*/ 88 h 206"/>
                    <a:gd name="T16" fmla="*/ 230 w 240"/>
                    <a:gd name="T17" fmla="*/ 76 h 206"/>
                    <a:gd name="T18" fmla="*/ 240 w 240"/>
                    <a:gd name="T19" fmla="*/ 142 h 206"/>
                    <a:gd name="T20" fmla="*/ 98 w 240"/>
                    <a:gd name="T21" fmla="*/ 168 h 206"/>
                    <a:gd name="T22" fmla="*/ 102 w 240"/>
                    <a:gd name="T23" fmla="*/ 196 h 206"/>
                    <a:gd name="T24" fmla="*/ 36 w 240"/>
                    <a:gd name="T25" fmla="*/ 206 h 206"/>
                    <a:gd name="T26" fmla="*/ 16 w 240"/>
                    <a:gd name="T27" fmla="*/ 104 h 206"/>
                    <a:gd name="T28" fmla="*/ 0 w 240"/>
                    <a:gd name="T29" fmla="*/ 8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0" h="206">
                      <a:moveTo>
                        <a:pt x="0" y="8"/>
                      </a:moveTo>
                      <a:lnTo>
                        <a:pt x="74" y="0"/>
                      </a:lnTo>
                      <a:lnTo>
                        <a:pt x="76" y="16"/>
                      </a:lnTo>
                      <a:lnTo>
                        <a:pt x="76" y="26"/>
                      </a:lnTo>
                      <a:lnTo>
                        <a:pt x="110" y="20"/>
                      </a:lnTo>
                      <a:lnTo>
                        <a:pt x="112" y="52"/>
                      </a:lnTo>
                      <a:lnTo>
                        <a:pt x="150" y="56"/>
                      </a:lnTo>
                      <a:lnTo>
                        <a:pt x="156" y="88"/>
                      </a:lnTo>
                      <a:lnTo>
                        <a:pt x="230" y="76"/>
                      </a:lnTo>
                      <a:lnTo>
                        <a:pt x="240" y="142"/>
                      </a:lnTo>
                      <a:lnTo>
                        <a:pt x="98" y="168"/>
                      </a:lnTo>
                      <a:lnTo>
                        <a:pt x="102" y="196"/>
                      </a:lnTo>
                      <a:lnTo>
                        <a:pt x="36" y="206"/>
                      </a:lnTo>
                      <a:lnTo>
                        <a:pt x="16" y="10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" name="Freeform 42"/>
                <p:cNvSpPr>
                  <a:spLocks/>
                </p:cNvSpPr>
                <p:nvPr/>
              </p:nvSpPr>
              <p:spPr bwMode="auto">
                <a:xfrm>
                  <a:off x="3039" y="1488"/>
                  <a:ext cx="116" cy="152"/>
                </a:xfrm>
                <a:custGeom>
                  <a:avLst/>
                  <a:gdLst>
                    <a:gd name="T0" fmla="*/ 0 w 116"/>
                    <a:gd name="T1" fmla="*/ 12 h 152"/>
                    <a:gd name="T2" fmla="*/ 92 w 116"/>
                    <a:gd name="T3" fmla="*/ 0 h 152"/>
                    <a:gd name="T4" fmla="*/ 112 w 116"/>
                    <a:gd name="T5" fmla="*/ 102 h 152"/>
                    <a:gd name="T6" fmla="*/ 116 w 116"/>
                    <a:gd name="T7" fmla="*/ 134 h 152"/>
                    <a:gd name="T8" fmla="*/ 20 w 116"/>
                    <a:gd name="T9" fmla="*/ 152 h 152"/>
                    <a:gd name="T10" fmla="*/ 0 w 116"/>
                    <a:gd name="T11" fmla="*/ 1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6" h="152">
                      <a:moveTo>
                        <a:pt x="0" y="12"/>
                      </a:moveTo>
                      <a:lnTo>
                        <a:pt x="92" y="0"/>
                      </a:lnTo>
                      <a:lnTo>
                        <a:pt x="112" y="102"/>
                      </a:lnTo>
                      <a:lnTo>
                        <a:pt x="116" y="134"/>
                      </a:lnTo>
                      <a:lnTo>
                        <a:pt x="20" y="15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9" name="Freeform 43"/>
                <p:cNvSpPr>
                  <a:spLocks/>
                </p:cNvSpPr>
                <p:nvPr/>
              </p:nvSpPr>
              <p:spPr bwMode="auto">
                <a:xfrm>
                  <a:off x="3151" y="1526"/>
                  <a:ext cx="216" cy="142"/>
                </a:xfrm>
                <a:custGeom>
                  <a:avLst/>
                  <a:gdLst>
                    <a:gd name="T0" fmla="*/ 0 w 216"/>
                    <a:gd name="T1" fmla="*/ 64 h 142"/>
                    <a:gd name="T2" fmla="*/ 66 w 216"/>
                    <a:gd name="T3" fmla="*/ 54 h 142"/>
                    <a:gd name="T4" fmla="*/ 62 w 216"/>
                    <a:gd name="T5" fmla="*/ 26 h 142"/>
                    <a:gd name="T6" fmla="*/ 204 w 216"/>
                    <a:gd name="T7" fmla="*/ 0 h 142"/>
                    <a:gd name="T8" fmla="*/ 212 w 216"/>
                    <a:gd name="T9" fmla="*/ 50 h 142"/>
                    <a:gd name="T10" fmla="*/ 216 w 216"/>
                    <a:gd name="T11" fmla="*/ 110 h 142"/>
                    <a:gd name="T12" fmla="*/ 44 w 216"/>
                    <a:gd name="T13" fmla="*/ 138 h 142"/>
                    <a:gd name="T14" fmla="*/ 10 w 216"/>
                    <a:gd name="T15" fmla="*/ 142 h 142"/>
                    <a:gd name="T16" fmla="*/ 4 w 216"/>
                    <a:gd name="T17" fmla="*/ 96 h 142"/>
                    <a:gd name="T18" fmla="*/ 0 w 216"/>
                    <a:gd name="T19" fmla="*/ 64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6" h="142">
                      <a:moveTo>
                        <a:pt x="0" y="64"/>
                      </a:moveTo>
                      <a:lnTo>
                        <a:pt x="66" y="54"/>
                      </a:lnTo>
                      <a:lnTo>
                        <a:pt x="62" y="26"/>
                      </a:lnTo>
                      <a:lnTo>
                        <a:pt x="204" y="0"/>
                      </a:lnTo>
                      <a:lnTo>
                        <a:pt x="212" y="50"/>
                      </a:lnTo>
                      <a:lnTo>
                        <a:pt x="216" y="110"/>
                      </a:lnTo>
                      <a:lnTo>
                        <a:pt x="44" y="138"/>
                      </a:lnTo>
                      <a:lnTo>
                        <a:pt x="10" y="142"/>
                      </a:lnTo>
                      <a:lnTo>
                        <a:pt x="4" y="9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0" name="Freeform 44"/>
                <p:cNvSpPr>
                  <a:spLocks/>
                </p:cNvSpPr>
                <p:nvPr/>
              </p:nvSpPr>
              <p:spPr bwMode="auto">
                <a:xfrm>
                  <a:off x="3195" y="1636"/>
                  <a:ext cx="200" cy="226"/>
                </a:xfrm>
                <a:custGeom>
                  <a:avLst/>
                  <a:gdLst>
                    <a:gd name="T0" fmla="*/ 0 w 200"/>
                    <a:gd name="T1" fmla="*/ 28 h 226"/>
                    <a:gd name="T2" fmla="*/ 172 w 200"/>
                    <a:gd name="T3" fmla="*/ 0 h 226"/>
                    <a:gd name="T4" fmla="*/ 188 w 200"/>
                    <a:gd name="T5" fmla="*/ 106 h 226"/>
                    <a:gd name="T6" fmla="*/ 200 w 200"/>
                    <a:gd name="T7" fmla="*/ 204 h 226"/>
                    <a:gd name="T8" fmla="*/ 82 w 200"/>
                    <a:gd name="T9" fmla="*/ 220 h 226"/>
                    <a:gd name="T10" fmla="*/ 28 w 200"/>
                    <a:gd name="T11" fmla="*/ 226 h 226"/>
                    <a:gd name="T12" fmla="*/ 22 w 200"/>
                    <a:gd name="T13" fmla="*/ 160 h 226"/>
                    <a:gd name="T14" fmla="*/ 14 w 200"/>
                    <a:gd name="T15" fmla="*/ 154 h 226"/>
                    <a:gd name="T16" fmla="*/ 0 w 200"/>
                    <a:gd name="T17" fmla="*/ 28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" h="226">
                      <a:moveTo>
                        <a:pt x="0" y="28"/>
                      </a:moveTo>
                      <a:lnTo>
                        <a:pt x="172" y="0"/>
                      </a:lnTo>
                      <a:lnTo>
                        <a:pt x="188" y="106"/>
                      </a:lnTo>
                      <a:lnTo>
                        <a:pt x="200" y="204"/>
                      </a:lnTo>
                      <a:lnTo>
                        <a:pt x="82" y="220"/>
                      </a:lnTo>
                      <a:lnTo>
                        <a:pt x="28" y="226"/>
                      </a:lnTo>
                      <a:lnTo>
                        <a:pt x="22" y="160"/>
                      </a:lnTo>
                      <a:lnTo>
                        <a:pt x="14" y="15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1" name="Freeform 45"/>
                <p:cNvSpPr>
                  <a:spLocks/>
                </p:cNvSpPr>
                <p:nvPr/>
              </p:nvSpPr>
              <p:spPr bwMode="auto">
                <a:xfrm>
                  <a:off x="3277" y="1840"/>
                  <a:ext cx="150" cy="248"/>
                </a:xfrm>
                <a:custGeom>
                  <a:avLst/>
                  <a:gdLst>
                    <a:gd name="T0" fmla="*/ 0 w 150"/>
                    <a:gd name="T1" fmla="*/ 16 h 248"/>
                    <a:gd name="T2" fmla="*/ 118 w 150"/>
                    <a:gd name="T3" fmla="*/ 0 h 248"/>
                    <a:gd name="T4" fmla="*/ 136 w 150"/>
                    <a:gd name="T5" fmla="*/ 130 h 248"/>
                    <a:gd name="T6" fmla="*/ 150 w 150"/>
                    <a:gd name="T7" fmla="*/ 240 h 248"/>
                    <a:gd name="T8" fmla="*/ 126 w 150"/>
                    <a:gd name="T9" fmla="*/ 242 h 248"/>
                    <a:gd name="T10" fmla="*/ 116 w 150"/>
                    <a:gd name="T11" fmla="*/ 234 h 248"/>
                    <a:gd name="T12" fmla="*/ 24 w 150"/>
                    <a:gd name="T13" fmla="*/ 248 h 248"/>
                    <a:gd name="T14" fmla="*/ 6 w 150"/>
                    <a:gd name="T15" fmla="*/ 120 h 248"/>
                    <a:gd name="T16" fmla="*/ 14 w 150"/>
                    <a:gd name="T17" fmla="*/ 108 h 248"/>
                    <a:gd name="T18" fmla="*/ 6 w 150"/>
                    <a:gd name="T19" fmla="*/ 60 h 248"/>
                    <a:gd name="T20" fmla="*/ 0 w 150"/>
                    <a:gd name="T21" fmla="*/ 16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0" h="248">
                      <a:moveTo>
                        <a:pt x="0" y="16"/>
                      </a:moveTo>
                      <a:lnTo>
                        <a:pt x="118" y="0"/>
                      </a:lnTo>
                      <a:lnTo>
                        <a:pt x="136" y="130"/>
                      </a:lnTo>
                      <a:lnTo>
                        <a:pt x="150" y="240"/>
                      </a:lnTo>
                      <a:lnTo>
                        <a:pt x="126" y="242"/>
                      </a:lnTo>
                      <a:lnTo>
                        <a:pt x="116" y="234"/>
                      </a:lnTo>
                      <a:lnTo>
                        <a:pt x="24" y="248"/>
                      </a:lnTo>
                      <a:lnTo>
                        <a:pt x="6" y="120"/>
                      </a:lnTo>
                      <a:lnTo>
                        <a:pt x="14" y="108"/>
                      </a:lnTo>
                      <a:lnTo>
                        <a:pt x="6" y="6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" name="Freeform 46"/>
                <p:cNvSpPr>
                  <a:spLocks/>
                </p:cNvSpPr>
                <p:nvPr/>
              </p:nvSpPr>
              <p:spPr bwMode="auto">
                <a:xfrm>
                  <a:off x="3115" y="1664"/>
                  <a:ext cx="168" cy="252"/>
                </a:xfrm>
                <a:custGeom>
                  <a:avLst/>
                  <a:gdLst>
                    <a:gd name="T0" fmla="*/ 46 w 168"/>
                    <a:gd name="T1" fmla="*/ 4 h 252"/>
                    <a:gd name="T2" fmla="*/ 80 w 168"/>
                    <a:gd name="T3" fmla="*/ 0 h 252"/>
                    <a:gd name="T4" fmla="*/ 94 w 168"/>
                    <a:gd name="T5" fmla="*/ 126 h 252"/>
                    <a:gd name="T6" fmla="*/ 102 w 168"/>
                    <a:gd name="T7" fmla="*/ 132 h 252"/>
                    <a:gd name="T8" fmla="*/ 108 w 168"/>
                    <a:gd name="T9" fmla="*/ 198 h 252"/>
                    <a:gd name="T10" fmla="*/ 162 w 168"/>
                    <a:gd name="T11" fmla="*/ 192 h 252"/>
                    <a:gd name="T12" fmla="*/ 168 w 168"/>
                    <a:gd name="T13" fmla="*/ 236 h 252"/>
                    <a:gd name="T14" fmla="*/ 144 w 168"/>
                    <a:gd name="T15" fmla="*/ 228 h 252"/>
                    <a:gd name="T16" fmla="*/ 12 w 168"/>
                    <a:gd name="T17" fmla="*/ 252 h 252"/>
                    <a:gd name="T18" fmla="*/ 0 w 168"/>
                    <a:gd name="T19" fmla="*/ 164 h 252"/>
                    <a:gd name="T20" fmla="*/ 60 w 168"/>
                    <a:gd name="T21" fmla="*/ 150 h 252"/>
                    <a:gd name="T22" fmla="*/ 46 w 168"/>
                    <a:gd name="T23" fmla="*/ 4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8" h="252">
                      <a:moveTo>
                        <a:pt x="46" y="4"/>
                      </a:moveTo>
                      <a:lnTo>
                        <a:pt x="80" y="0"/>
                      </a:lnTo>
                      <a:lnTo>
                        <a:pt x="94" y="126"/>
                      </a:lnTo>
                      <a:lnTo>
                        <a:pt x="102" y="132"/>
                      </a:lnTo>
                      <a:lnTo>
                        <a:pt x="108" y="198"/>
                      </a:lnTo>
                      <a:lnTo>
                        <a:pt x="162" y="192"/>
                      </a:lnTo>
                      <a:lnTo>
                        <a:pt x="168" y="236"/>
                      </a:lnTo>
                      <a:lnTo>
                        <a:pt x="144" y="228"/>
                      </a:lnTo>
                      <a:lnTo>
                        <a:pt x="12" y="252"/>
                      </a:lnTo>
                      <a:lnTo>
                        <a:pt x="0" y="164"/>
                      </a:lnTo>
                      <a:lnTo>
                        <a:pt x="60" y="150"/>
                      </a:lnTo>
                      <a:lnTo>
                        <a:pt x="46" y="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3" name="Freeform 47"/>
                <p:cNvSpPr>
                  <a:spLocks/>
                </p:cNvSpPr>
                <p:nvPr/>
              </p:nvSpPr>
              <p:spPr bwMode="auto">
                <a:xfrm>
                  <a:off x="3301" y="2074"/>
                  <a:ext cx="146" cy="166"/>
                </a:xfrm>
                <a:custGeom>
                  <a:avLst/>
                  <a:gdLst>
                    <a:gd name="T0" fmla="*/ 0 w 146"/>
                    <a:gd name="T1" fmla="*/ 14 h 166"/>
                    <a:gd name="T2" fmla="*/ 92 w 146"/>
                    <a:gd name="T3" fmla="*/ 0 h 166"/>
                    <a:gd name="T4" fmla="*/ 102 w 146"/>
                    <a:gd name="T5" fmla="*/ 8 h 166"/>
                    <a:gd name="T6" fmla="*/ 126 w 146"/>
                    <a:gd name="T7" fmla="*/ 6 h 166"/>
                    <a:gd name="T8" fmla="*/ 140 w 146"/>
                    <a:gd name="T9" fmla="*/ 100 h 166"/>
                    <a:gd name="T10" fmla="*/ 146 w 146"/>
                    <a:gd name="T11" fmla="*/ 152 h 166"/>
                    <a:gd name="T12" fmla="*/ 14 w 146"/>
                    <a:gd name="T13" fmla="*/ 166 h 166"/>
                    <a:gd name="T14" fmla="*/ 2 w 146"/>
                    <a:gd name="T15" fmla="*/ 90 h 166"/>
                    <a:gd name="T16" fmla="*/ 2 w 146"/>
                    <a:gd name="T17" fmla="*/ 46 h 166"/>
                    <a:gd name="T18" fmla="*/ 6 w 146"/>
                    <a:gd name="T19" fmla="*/ 46 h 166"/>
                    <a:gd name="T20" fmla="*/ 10 w 146"/>
                    <a:gd name="T21" fmla="*/ 44 h 166"/>
                    <a:gd name="T22" fmla="*/ 10 w 146"/>
                    <a:gd name="T23" fmla="*/ 42 h 166"/>
                    <a:gd name="T24" fmla="*/ 6 w 146"/>
                    <a:gd name="T25" fmla="*/ 26 h 166"/>
                    <a:gd name="T26" fmla="*/ 0 w 146"/>
                    <a:gd name="T27" fmla="*/ 14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6" h="166">
                      <a:moveTo>
                        <a:pt x="0" y="14"/>
                      </a:moveTo>
                      <a:lnTo>
                        <a:pt x="92" y="0"/>
                      </a:lnTo>
                      <a:lnTo>
                        <a:pt x="102" y="8"/>
                      </a:lnTo>
                      <a:lnTo>
                        <a:pt x="126" y="6"/>
                      </a:lnTo>
                      <a:lnTo>
                        <a:pt x="140" y="100"/>
                      </a:lnTo>
                      <a:lnTo>
                        <a:pt x="146" y="152"/>
                      </a:lnTo>
                      <a:lnTo>
                        <a:pt x="14" y="166"/>
                      </a:lnTo>
                      <a:lnTo>
                        <a:pt x="2" y="90"/>
                      </a:lnTo>
                      <a:lnTo>
                        <a:pt x="2" y="46"/>
                      </a:lnTo>
                      <a:lnTo>
                        <a:pt x="6" y="46"/>
                      </a:lnTo>
                      <a:lnTo>
                        <a:pt x="10" y="44"/>
                      </a:lnTo>
                      <a:lnTo>
                        <a:pt x="10" y="42"/>
                      </a:lnTo>
                      <a:lnTo>
                        <a:pt x="6" y="26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4" name="Freeform 48"/>
                <p:cNvSpPr>
                  <a:spLocks/>
                </p:cNvSpPr>
                <p:nvPr/>
              </p:nvSpPr>
              <p:spPr bwMode="auto">
                <a:xfrm>
                  <a:off x="3303" y="2226"/>
                  <a:ext cx="148" cy="138"/>
                </a:xfrm>
                <a:custGeom>
                  <a:avLst/>
                  <a:gdLst>
                    <a:gd name="T0" fmla="*/ 0 w 148"/>
                    <a:gd name="T1" fmla="*/ 18 h 138"/>
                    <a:gd name="T2" fmla="*/ 12 w 148"/>
                    <a:gd name="T3" fmla="*/ 14 h 138"/>
                    <a:gd name="T4" fmla="*/ 144 w 148"/>
                    <a:gd name="T5" fmla="*/ 0 h 138"/>
                    <a:gd name="T6" fmla="*/ 148 w 148"/>
                    <a:gd name="T7" fmla="*/ 48 h 138"/>
                    <a:gd name="T8" fmla="*/ 128 w 148"/>
                    <a:gd name="T9" fmla="*/ 74 h 138"/>
                    <a:gd name="T10" fmla="*/ 134 w 148"/>
                    <a:gd name="T11" fmla="*/ 86 h 138"/>
                    <a:gd name="T12" fmla="*/ 120 w 148"/>
                    <a:gd name="T13" fmla="*/ 128 h 138"/>
                    <a:gd name="T14" fmla="*/ 32 w 148"/>
                    <a:gd name="T15" fmla="*/ 138 h 138"/>
                    <a:gd name="T16" fmla="*/ 12 w 148"/>
                    <a:gd name="T17" fmla="*/ 138 h 138"/>
                    <a:gd name="T18" fmla="*/ 2 w 148"/>
                    <a:gd name="T19" fmla="*/ 58 h 138"/>
                    <a:gd name="T20" fmla="*/ 0 w 148"/>
                    <a:gd name="T21" fmla="*/ 1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8" h="138">
                      <a:moveTo>
                        <a:pt x="0" y="18"/>
                      </a:moveTo>
                      <a:lnTo>
                        <a:pt x="12" y="14"/>
                      </a:lnTo>
                      <a:lnTo>
                        <a:pt x="144" y="0"/>
                      </a:lnTo>
                      <a:lnTo>
                        <a:pt x="148" y="48"/>
                      </a:lnTo>
                      <a:lnTo>
                        <a:pt x="128" y="74"/>
                      </a:lnTo>
                      <a:lnTo>
                        <a:pt x="134" y="86"/>
                      </a:lnTo>
                      <a:lnTo>
                        <a:pt x="120" y="128"/>
                      </a:lnTo>
                      <a:lnTo>
                        <a:pt x="32" y="138"/>
                      </a:lnTo>
                      <a:lnTo>
                        <a:pt x="12" y="138"/>
                      </a:lnTo>
                      <a:lnTo>
                        <a:pt x="2" y="5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5" name="Freeform 49"/>
                <p:cNvSpPr>
                  <a:spLocks/>
                </p:cNvSpPr>
                <p:nvPr/>
              </p:nvSpPr>
              <p:spPr bwMode="auto">
                <a:xfrm>
                  <a:off x="3127" y="1892"/>
                  <a:ext cx="174" cy="214"/>
                </a:xfrm>
                <a:custGeom>
                  <a:avLst/>
                  <a:gdLst>
                    <a:gd name="T0" fmla="*/ 0 w 174"/>
                    <a:gd name="T1" fmla="*/ 24 h 214"/>
                    <a:gd name="T2" fmla="*/ 132 w 174"/>
                    <a:gd name="T3" fmla="*/ 0 h 214"/>
                    <a:gd name="T4" fmla="*/ 156 w 174"/>
                    <a:gd name="T5" fmla="*/ 8 h 214"/>
                    <a:gd name="T6" fmla="*/ 164 w 174"/>
                    <a:gd name="T7" fmla="*/ 56 h 214"/>
                    <a:gd name="T8" fmla="*/ 156 w 174"/>
                    <a:gd name="T9" fmla="*/ 68 h 214"/>
                    <a:gd name="T10" fmla="*/ 174 w 174"/>
                    <a:gd name="T11" fmla="*/ 196 h 214"/>
                    <a:gd name="T12" fmla="*/ 24 w 174"/>
                    <a:gd name="T13" fmla="*/ 214 h 214"/>
                    <a:gd name="T14" fmla="*/ 4 w 174"/>
                    <a:gd name="T15" fmla="*/ 60 h 214"/>
                    <a:gd name="T16" fmla="*/ 0 w 174"/>
                    <a:gd name="T17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4" h="214">
                      <a:moveTo>
                        <a:pt x="0" y="24"/>
                      </a:moveTo>
                      <a:lnTo>
                        <a:pt x="132" y="0"/>
                      </a:lnTo>
                      <a:lnTo>
                        <a:pt x="156" y="8"/>
                      </a:lnTo>
                      <a:lnTo>
                        <a:pt x="164" y="56"/>
                      </a:lnTo>
                      <a:lnTo>
                        <a:pt x="156" y="68"/>
                      </a:lnTo>
                      <a:lnTo>
                        <a:pt x="174" y="196"/>
                      </a:lnTo>
                      <a:lnTo>
                        <a:pt x="24" y="214"/>
                      </a:lnTo>
                      <a:lnTo>
                        <a:pt x="4" y="6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6" name="Freeform 50"/>
                <p:cNvSpPr>
                  <a:spLocks/>
                </p:cNvSpPr>
                <p:nvPr/>
              </p:nvSpPr>
              <p:spPr bwMode="auto">
                <a:xfrm>
                  <a:off x="3147" y="2088"/>
                  <a:ext cx="164" cy="108"/>
                </a:xfrm>
                <a:custGeom>
                  <a:avLst/>
                  <a:gdLst>
                    <a:gd name="T0" fmla="*/ 4 w 164"/>
                    <a:gd name="T1" fmla="*/ 18 h 108"/>
                    <a:gd name="T2" fmla="*/ 154 w 164"/>
                    <a:gd name="T3" fmla="*/ 0 h 108"/>
                    <a:gd name="T4" fmla="*/ 164 w 164"/>
                    <a:gd name="T5" fmla="*/ 28 h 108"/>
                    <a:gd name="T6" fmla="*/ 156 w 164"/>
                    <a:gd name="T7" fmla="*/ 32 h 108"/>
                    <a:gd name="T8" fmla="*/ 156 w 164"/>
                    <a:gd name="T9" fmla="*/ 76 h 108"/>
                    <a:gd name="T10" fmla="*/ 132 w 164"/>
                    <a:gd name="T11" fmla="*/ 80 h 108"/>
                    <a:gd name="T12" fmla="*/ 124 w 164"/>
                    <a:gd name="T13" fmla="*/ 96 h 108"/>
                    <a:gd name="T14" fmla="*/ 8 w 164"/>
                    <a:gd name="T15" fmla="*/ 108 h 108"/>
                    <a:gd name="T16" fmla="*/ 0 w 164"/>
                    <a:gd name="T17" fmla="*/ 50 h 108"/>
                    <a:gd name="T18" fmla="*/ 4 w 164"/>
                    <a:gd name="T19" fmla="*/ 1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" h="108">
                      <a:moveTo>
                        <a:pt x="4" y="18"/>
                      </a:moveTo>
                      <a:lnTo>
                        <a:pt x="154" y="0"/>
                      </a:lnTo>
                      <a:lnTo>
                        <a:pt x="164" y="28"/>
                      </a:lnTo>
                      <a:lnTo>
                        <a:pt x="156" y="32"/>
                      </a:lnTo>
                      <a:lnTo>
                        <a:pt x="156" y="76"/>
                      </a:lnTo>
                      <a:lnTo>
                        <a:pt x="132" y="80"/>
                      </a:lnTo>
                      <a:lnTo>
                        <a:pt x="124" y="96"/>
                      </a:lnTo>
                      <a:lnTo>
                        <a:pt x="8" y="108"/>
                      </a:lnTo>
                      <a:lnTo>
                        <a:pt x="0" y="50"/>
                      </a:lnTo>
                      <a:lnTo>
                        <a:pt x="4" y="1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7" name="Freeform 51"/>
                <p:cNvSpPr>
                  <a:spLocks/>
                </p:cNvSpPr>
                <p:nvPr/>
              </p:nvSpPr>
              <p:spPr bwMode="auto">
                <a:xfrm>
                  <a:off x="3335" y="2354"/>
                  <a:ext cx="140" cy="130"/>
                </a:xfrm>
                <a:custGeom>
                  <a:avLst/>
                  <a:gdLst>
                    <a:gd name="T0" fmla="*/ 0 w 140"/>
                    <a:gd name="T1" fmla="*/ 10 h 130"/>
                    <a:gd name="T2" fmla="*/ 88 w 140"/>
                    <a:gd name="T3" fmla="*/ 0 h 130"/>
                    <a:gd name="T4" fmla="*/ 116 w 140"/>
                    <a:gd name="T5" fmla="*/ 34 h 130"/>
                    <a:gd name="T6" fmla="*/ 124 w 140"/>
                    <a:gd name="T7" fmla="*/ 58 h 130"/>
                    <a:gd name="T8" fmla="*/ 136 w 140"/>
                    <a:gd name="T9" fmla="*/ 70 h 130"/>
                    <a:gd name="T10" fmla="*/ 140 w 140"/>
                    <a:gd name="T11" fmla="*/ 88 h 130"/>
                    <a:gd name="T12" fmla="*/ 136 w 140"/>
                    <a:gd name="T13" fmla="*/ 114 h 130"/>
                    <a:gd name="T14" fmla="*/ 28 w 140"/>
                    <a:gd name="T15" fmla="*/ 130 h 130"/>
                    <a:gd name="T16" fmla="*/ 16 w 140"/>
                    <a:gd name="T17" fmla="*/ 130 h 130"/>
                    <a:gd name="T18" fmla="*/ 0 w 140"/>
                    <a:gd name="T19" fmla="*/ 1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0" h="130">
                      <a:moveTo>
                        <a:pt x="0" y="10"/>
                      </a:moveTo>
                      <a:lnTo>
                        <a:pt x="88" y="0"/>
                      </a:lnTo>
                      <a:lnTo>
                        <a:pt x="116" y="34"/>
                      </a:lnTo>
                      <a:lnTo>
                        <a:pt x="124" y="58"/>
                      </a:lnTo>
                      <a:lnTo>
                        <a:pt x="136" y="70"/>
                      </a:lnTo>
                      <a:lnTo>
                        <a:pt x="140" y="88"/>
                      </a:lnTo>
                      <a:lnTo>
                        <a:pt x="136" y="114"/>
                      </a:lnTo>
                      <a:lnTo>
                        <a:pt x="28" y="130"/>
                      </a:lnTo>
                      <a:lnTo>
                        <a:pt x="16" y="13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8" name="Freeform 52"/>
                <p:cNvSpPr>
                  <a:spLocks/>
                </p:cNvSpPr>
                <p:nvPr/>
              </p:nvSpPr>
              <p:spPr bwMode="auto">
                <a:xfrm>
                  <a:off x="3213" y="2364"/>
                  <a:ext cx="138" cy="136"/>
                </a:xfrm>
                <a:custGeom>
                  <a:avLst/>
                  <a:gdLst>
                    <a:gd name="T0" fmla="*/ 0 w 138"/>
                    <a:gd name="T1" fmla="*/ 16 h 136"/>
                    <a:gd name="T2" fmla="*/ 102 w 138"/>
                    <a:gd name="T3" fmla="*/ 0 h 136"/>
                    <a:gd name="T4" fmla="*/ 122 w 138"/>
                    <a:gd name="T5" fmla="*/ 0 h 136"/>
                    <a:gd name="T6" fmla="*/ 138 w 138"/>
                    <a:gd name="T7" fmla="*/ 120 h 136"/>
                    <a:gd name="T8" fmla="*/ 16 w 138"/>
                    <a:gd name="T9" fmla="*/ 136 h 136"/>
                    <a:gd name="T10" fmla="*/ 10 w 138"/>
                    <a:gd name="T11" fmla="*/ 110 h 136"/>
                    <a:gd name="T12" fmla="*/ 0 w 138"/>
                    <a:gd name="T13" fmla="*/ 1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8" h="136">
                      <a:moveTo>
                        <a:pt x="0" y="16"/>
                      </a:moveTo>
                      <a:lnTo>
                        <a:pt x="102" y="0"/>
                      </a:lnTo>
                      <a:lnTo>
                        <a:pt x="122" y="0"/>
                      </a:lnTo>
                      <a:lnTo>
                        <a:pt x="138" y="120"/>
                      </a:lnTo>
                      <a:lnTo>
                        <a:pt x="16" y="136"/>
                      </a:lnTo>
                      <a:lnTo>
                        <a:pt x="10" y="11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" name="Freeform 53"/>
                <p:cNvSpPr>
                  <a:spLocks/>
                </p:cNvSpPr>
                <p:nvPr/>
              </p:nvSpPr>
              <p:spPr bwMode="auto">
                <a:xfrm>
                  <a:off x="3363" y="2468"/>
                  <a:ext cx="130" cy="124"/>
                </a:xfrm>
                <a:custGeom>
                  <a:avLst/>
                  <a:gdLst>
                    <a:gd name="T0" fmla="*/ 0 w 130"/>
                    <a:gd name="T1" fmla="*/ 16 h 124"/>
                    <a:gd name="T2" fmla="*/ 108 w 130"/>
                    <a:gd name="T3" fmla="*/ 0 h 124"/>
                    <a:gd name="T4" fmla="*/ 130 w 130"/>
                    <a:gd name="T5" fmla="*/ 48 h 124"/>
                    <a:gd name="T6" fmla="*/ 88 w 130"/>
                    <a:gd name="T7" fmla="*/ 114 h 124"/>
                    <a:gd name="T8" fmla="*/ 14 w 130"/>
                    <a:gd name="T9" fmla="*/ 124 h 124"/>
                    <a:gd name="T10" fmla="*/ 0 w 130"/>
                    <a:gd name="T11" fmla="*/ 16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0" h="124">
                      <a:moveTo>
                        <a:pt x="0" y="16"/>
                      </a:moveTo>
                      <a:lnTo>
                        <a:pt x="108" y="0"/>
                      </a:lnTo>
                      <a:lnTo>
                        <a:pt x="130" y="48"/>
                      </a:lnTo>
                      <a:lnTo>
                        <a:pt x="88" y="114"/>
                      </a:lnTo>
                      <a:lnTo>
                        <a:pt x="14" y="12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0" name="Freeform 54"/>
                <p:cNvSpPr>
                  <a:spLocks/>
                </p:cNvSpPr>
                <p:nvPr/>
              </p:nvSpPr>
              <p:spPr bwMode="auto">
                <a:xfrm>
                  <a:off x="3367" y="2582"/>
                  <a:ext cx="84" cy="118"/>
                </a:xfrm>
                <a:custGeom>
                  <a:avLst/>
                  <a:gdLst>
                    <a:gd name="T0" fmla="*/ 12 w 84"/>
                    <a:gd name="T1" fmla="*/ 118 h 118"/>
                    <a:gd name="T2" fmla="*/ 4 w 84"/>
                    <a:gd name="T3" fmla="*/ 90 h 118"/>
                    <a:gd name="T4" fmla="*/ 0 w 84"/>
                    <a:gd name="T5" fmla="*/ 10 h 118"/>
                    <a:gd name="T6" fmla="*/ 10 w 84"/>
                    <a:gd name="T7" fmla="*/ 10 h 118"/>
                    <a:gd name="T8" fmla="*/ 84 w 84"/>
                    <a:gd name="T9" fmla="*/ 0 h 118"/>
                    <a:gd name="T10" fmla="*/ 84 w 84"/>
                    <a:gd name="T11" fmla="*/ 18 h 118"/>
                    <a:gd name="T12" fmla="*/ 64 w 84"/>
                    <a:gd name="T13" fmla="*/ 40 h 118"/>
                    <a:gd name="T14" fmla="*/ 66 w 84"/>
                    <a:gd name="T15" fmla="*/ 54 h 118"/>
                    <a:gd name="T16" fmla="*/ 50 w 84"/>
                    <a:gd name="T17" fmla="*/ 74 h 118"/>
                    <a:gd name="T18" fmla="*/ 44 w 84"/>
                    <a:gd name="T19" fmla="*/ 114 h 118"/>
                    <a:gd name="T20" fmla="*/ 12 w 84"/>
                    <a:gd name="T21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4" h="118">
                      <a:moveTo>
                        <a:pt x="12" y="118"/>
                      </a:moveTo>
                      <a:lnTo>
                        <a:pt x="4" y="90"/>
                      </a:lnTo>
                      <a:lnTo>
                        <a:pt x="0" y="10"/>
                      </a:lnTo>
                      <a:lnTo>
                        <a:pt x="10" y="10"/>
                      </a:lnTo>
                      <a:lnTo>
                        <a:pt x="84" y="0"/>
                      </a:lnTo>
                      <a:lnTo>
                        <a:pt x="84" y="18"/>
                      </a:lnTo>
                      <a:lnTo>
                        <a:pt x="64" y="40"/>
                      </a:lnTo>
                      <a:lnTo>
                        <a:pt x="66" y="54"/>
                      </a:lnTo>
                      <a:lnTo>
                        <a:pt x="50" y="74"/>
                      </a:lnTo>
                      <a:lnTo>
                        <a:pt x="44" y="114"/>
                      </a:lnTo>
                      <a:lnTo>
                        <a:pt x="12" y="11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1" name="Freeform 55"/>
                <p:cNvSpPr>
                  <a:spLocks/>
                </p:cNvSpPr>
                <p:nvPr/>
              </p:nvSpPr>
              <p:spPr bwMode="auto">
                <a:xfrm>
                  <a:off x="3301" y="2592"/>
                  <a:ext cx="78" cy="130"/>
                </a:xfrm>
                <a:custGeom>
                  <a:avLst/>
                  <a:gdLst>
                    <a:gd name="T0" fmla="*/ 0 w 78"/>
                    <a:gd name="T1" fmla="*/ 8 h 130"/>
                    <a:gd name="T2" fmla="*/ 66 w 78"/>
                    <a:gd name="T3" fmla="*/ 0 h 130"/>
                    <a:gd name="T4" fmla="*/ 70 w 78"/>
                    <a:gd name="T5" fmla="*/ 80 h 130"/>
                    <a:gd name="T6" fmla="*/ 78 w 78"/>
                    <a:gd name="T7" fmla="*/ 108 h 130"/>
                    <a:gd name="T8" fmla="*/ 68 w 78"/>
                    <a:gd name="T9" fmla="*/ 128 h 130"/>
                    <a:gd name="T10" fmla="*/ 44 w 78"/>
                    <a:gd name="T11" fmla="*/ 130 h 130"/>
                    <a:gd name="T12" fmla="*/ 28 w 78"/>
                    <a:gd name="T13" fmla="*/ 130 h 130"/>
                    <a:gd name="T14" fmla="*/ 22 w 78"/>
                    <a:gd name="T15" fmla="*/ 130 h 130"/>
                    <a:gd name="T16" fmla="*/ 20 w 78"/>
                    <a:gd name="T17" fmla="*/ 128 h 130"/>
                    <a:gd name="T18" fmla="*/ 0 w 78"/>
                    <a:gd name="T19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8" h="130">
                      <a:moveTo>
                        <a:pt x="0" y="8"/>
                      </a:moveTo>
                      <a:lnTo>
                        <a:pt x="66" y="0"/>
                      </a:lnTo>
                      <a:lnTo>
                        <a:pt x="70" y="80"/>
                      </a:lnTo>
                      <a:lnTo>
                        <a:pt x="78" y="108"/>
                      </a:lnTo>
                      <a:lnTo>
                        <a:pt x="68" y="128"/>
                      </a:lnTo>
                      <a:lnTo>
                        <a:pt x="44" y="130"/>
                      </a:lnTo>
                      <a:lnTo>
                        <a:pt x="28" y="130"/>
                      </a:lnTo>
                      <a:lnTo>
                        <a:pt x="22" y="130"/>
                      </a:lnTo>
                      <a:lnTo>
                        <a:pt x="20" y="12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" name="Freeform 56"/>
                <p:cNvSpPr>
                  <a:spLocks/>
                </p:cNvSpPr>
                <p:nvPr/>
              </p:nvSpPr>
              <p:spPr bwMode="auto">
                <a:xfrm>
                  <a:off x="3141" y="2590"/>
                  <a:ext cx="180" cy="152"/>
                </a:xfrm>
                <a:custGeom>
                  <a:avLst/>
                  <a:gdLst>
                    <a:gd name="T0" fmla="*/ 110 w 180"/>
                    <a:gd name="T1" fmla="*/ 140 h 152"/>
                    <a:gd name="T2" fmla="*/ 14 w 180"/>
                    <a:gd name="T3" fmla="*/ 152 h 152"/>
                    <a:gd name="T4" fmla="*/ 2 w 180"/>
                    <a:gd name="T5" fmla="*/ 70 h 152"/>
                    <a:gd name="T6" fmla="*/ 0 w 180"/>
                    <a:gd name="T7" fmla="*/ 16 h 152"/>
                    <a:gd name="T8" fmla="*/ 126 w 180"/>
                    <a:gd name="T9" fmla="*/ 2 h 152"/>
                    <a:gd name="T10" fmla="*/ 158 w 180"/>
                    <a:gd name="T11" fmla="*/ 0 h 152"/>
                    <a:gd name="T12" fmla="*/ 160 w 180"/>
                    <a:gd name="T13" fmla="*/ 10 h 152"/>
                    <a:gd name="T14" fmla="*/ 180 w 180"/>
                    <a:gd name="T15" fmla="*/ 130 h 152"/>
                    <a:gd name="T16" fmla="*/ 110 w 180"/>
                    <a:gd name="T17" fmla="*/ 14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0" h="152">
                      <a:moveTo>
                        <a:pt x="110" y="140"/>
                      </a:moveTo>
                      <a:lnTo>
                        <a:pt x="14" y="152"/>
                      </a:lnTo>
                      <a:lnTo>
                        <a:pt x="2" y="70"/>
                      </a:lnTo>
                      <a:lnTo>
                        <a:pt x="0" y="16"/>
                      </a:lnTo>
                      <a:lnTo>
                        <a:pt x="126" y="2"/>
                      </a:lnTo>
                      <a:lnTo>
                        <a:pt x="158" y="0"/>
                      </a:lnTo>
                      <a:lnTo>
                        <a:pt x="160" y="10"/>
                      </a:lnTo>
                      <a:lnTo>
                        <a:pt x="180" y="130"/>
                      </a:lnTo>
                      <a:lnTo>
                        <a:pt x="110" y="14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3" name="Freeform 57"/>
                <p:cNvSpPr>
                  <a:spLocks/>
                </p:cNvSpPr>
                <p:nvPr/>
              </p:nvSpPr>
              <p:spPr bwMode="auto">
                <a:xfrm>
                  <a:off x="3167" y="2864"/>
                  <a:ext cx="114" cy="128"/>
                </a:xfrm>
                <a:custGeom>
                  <a:avLst/>
                  <a:gdLst>
                    <a:gd name="T0" fmla="*/ 10 w 114"/>
                    <a:gd name="T1" fmla="*/ 128 h 128"/>
                    <a:gd name="T2" fmla="*/ 0 w 114"/>
                    <a:gd name="T3" fmla="*/ 28 h 128"/>
                    <a:gd name="T4" fmla="*/ 4 w 114"/>
                    <a:gd name="T5" fmla="*/ 12 h 128"/>
                    <a:gd name="T6" fmla="*/ 100 w 114"/>
                    <a:gd name="T7" fmla="*/ 0 h 128"/>
                    <a:gd name="T8" fmla="*/ 114 w 114"/>
                    <a:gd name="T9" fmla="*/ 116 h 128"/>
                    <a:gd name="T10" fmla="*/ 10 w 114"/>
                    <a:gd name="T11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4" h="128">
                      <a:moveTo>
                        <a:pt x="10" y="128"/>
                      </a:moveTo>
                      <a:lnTo>
                        <a:pt x="0" y="28"/>
                      </a:lnTo>
                      <a:lnTo>
                        <a:pt x="4" y="12"/>
                      </a:lnTo>
                      <a:lnTo>
                        <a:pt x="100" y="0"/>
                      </a:lnTo>
                      <a:lnTo>
                        <a:pt x="114" y="116"/>
                      </a:lnTo>
                      <a:lnTo>
                        <a:pt x="10" y="12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4" name="Freeform 58"/>
                <p:cNvSpPr>
                  <a:spLocks/>
                </p:cNvSpPr>
                <p:nvPr/>
              </p:nvSpPr>
              <p:spPr bwMode="auto">
                <a:xfrm>
                  <a:off x="3035" y="2892"/>
                  <a:ext cx="142" cy="114"/>
                </a:xfrm>
                <a:custGeom>
                  <a:avLst/>
                  <a:gdLst>
                    <a:gd name="T0" fmla="*/ 0 w 142"/>
                    <a:gd name="T1" fmla="*/ 14 h 114"/>
                    <a:gd name="T2" fmla="*/ 132 w 142"/>
                    <a:gd name="T3" fmla="*/ 0 h 114"/>
                    <a:gd name="T4" fmla="*/ 142 w 142"/>
                    <a:gd name="T5" fmla="*/ 100 h 114"/>
                    <a:gd name="T6" fmla="*/ 42 w 142"/>
                    <a:gd name="T7" fmla="*/ 114 h 114"/>
                    <a:gd name="T8" fmla="*/ 12 w 142"/>
                    <a:gd name="T9" fmla="*/ 108 h 114"/>
                    <a:gd name="T10" fmla="*/ 0 w 142"/>
                    <a:gd name="T11" fmla="*/ 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2" h="114">
                      <a:moveTo>
                        <a:pt x="0" y="14"/>
                      </a:moveTo>
                      <a:lnTo>
                        <a:pt x="132" y="0"/>
                      </a:lnTo>
                      <a:lnTo>
                        <a:pt x="142" y="100"/>
                      </a:lnTo>
                      <a:lnTo>
                        <a:pt x="42" y="114"/>
                      </a:lnTo>
                      <a:lnTo>
                        <a:pt x="12" y="108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5" name="Freeform 59"/>
                <p:cNvSpPr>
                  <a:spLocks/>
                </p:cNvSpPr>
                <p:nvPr/>
              </p:nvSpPr>
              <p:spPr bwMode="auto">
                <a:xfrm>
                  <a:off x="3021" y="2796"/>
                  <a:ext cx="150" cy="110"/>
                </a:xfrm>
                <a:custGeom>
                  <a:avLst/>
                  <a:gdLst>
                    <a:gd name="T0" fmla="*/ 0 w 150"/>
                    <a:gd name="T1" fmla="*/ 70 h 110"/>
                    <a:gd name="T2" fmla="*/ 14 w 150"/>
                    <a:gd name="T3" fmla="*/ 50 h 110"/>
                    <a:gd name="T4" fmla="*/ 10 w 150"/>
                    <a:gd name="T5" fmla="*/ 16 h 110"/>
                    <a:gd name="T6" fmla="*/ 134 w 150"/>
                    <a:gd name="T7" fmla="*/ 0 h 110"/>
                    <a:gd name="T8" fmla="*/ 150 w 150"/>
                    <a:gd name="T9" fmla="*/ 80 h 110"/>
                    <a:gd name="T10" fmla="*/ 146 w 150"/>
                    <a:gd name="T11" fmla="*/ 96 h 110"/>
                    <a:gd name="T12" fmla="*/ 14 w 150"/>
                    <a:gd name="T13" fmla="*/ 110 h 110"/>
                    <a:gd name="T14" fmla="*/ 8 w 150"/>
                    <a:gd name="T15" fmla="*/ 72 h 110"/>
                    <a:gd name="T16" fmla="*/ 0 w 150"/>
                    <a:gd name="T17" fmla="*/ 7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0" h="110">
                      <a:moveTo>
                        <a:pt x="0" y="70"/>
                      </a:moveTo>
                      <a:lnTo>
                        <a:pt x="14" y="50"/>
                      </a:lnTo>
                      <a:lnTo>
                        <a:pt x="10" y="16"/>
                      </a:lnTo>
                      <a:lnTo>
                        <a:pt x="134" y="0"/>
                      </a:lnTo>
                      <a:lnTo>
                        <a:pt x="150" y="80"/>
                      </a:lnTo>
                      <a:lnTo>
                        <a:pt x="146" y="96"/>
                      </a:lnTo>
                      <a:lnTo>
                        <a:pt x="14" y="110"/>
                      </a:lnTo>
                      <a:lnTo>
                        <a:pt x="8" y="72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6" name="Freeform 60"/>
                <p:cNvSpPr>
                  <a:spLocks/>
                </p:cNvSpPr>
                <p:nvPr/>
              </p:nvSpPr>
              <p:spPr bwMode="auto">
                <a:xfrm>
                  <a:off x="3155" y="2730"/>
                  <a:ext cx="112" cy="146"/>
                </a:xfrm>
                <a:custGeom>
                  <a:avLst/>
                  <a:gdLst>
                    <a:gd name="T0" fmla="*/ 0 w 112"/>
                    <a:gd name="T1" fmla="*/ 12 h 146"/>
                    <a:gd name="T2" fmla="*/ 96 w 112"/>
                    <a:gd name="T3" fmla="*/ 0 h 146"/>
                    <a:gd name="T4" fmla="*/ 112 w 112"/>
                    <a:gd name="T5" fmla="*/ 134 h 146"/>
                    <a:gd name="T6" fmla="*/ 16 w 112"/>
                    <a:gd name="T7" fmla="*/ 146 h 146"/>
                    <a:gd name="T8" fmla="*/ 0 w 112"/>
                    <a:gd name="T9" fmla="*/ 66 h 146"/>
                    <a:gd name="T10" fmla="*/ 0 w 112"/>
                    <a:gd name="T11" fmla="*/ 12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2" h="146">
                      <a:moveTo>
                        <a:pt x="0" y="12"/>
                      </a:moveTo>
                      <a:lnTo>
                        <a:pt x="96" y="0"/>
                      </a:lnTo>
                      <a:lnTo>
                        <a:pt x="112" y="134"/>
                      </a:lnTo>
                      <a:lnTo>
                        <a:pt x="16" y="146"/>
                      </a:lnTo>
                      <a:lnTo>
                        <a:pt x="0" y="6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7" name="Freeform 61"/>
                <p:cNvSpPr>
                  <a:spLocks/>
                </p:cNvSpPr>
                <p:nvPr/>
              </p:nvSpPr>
              <p:spPr bwMode="auto">
                <a:xfrm>
                  <a:off x="3011" y="2660"/>
                  <a:ext cx="144" cy="152"/>
                </a:xfrm>
                <a:custGeom>
                  <a:avLst/>
                  <a:gdLst>
                    <a:gd name="T0" fmla="*/ 144 w 144"/>
                    <a:gd name="T1" fmla="*/ 136 h 152"/>
                    <a:gd name="T2" fmla="*/ 20 w 144"/>
                    <a:gd name="T3" fmla="*/ 152 h 152"/>
                    <a:gd name="T4" fmla="*/ 14 w 144"/>
                    <a:gd name="T5" fmla="*/ 150 h 152"/>
                    <a:gd name="T6" fmla="*/ 8 w 144"/>
                    <a:gd name="T7" fmla="*/ 112 h 152"/>
                    <a:gd name="T8" fmla="*/ 0 w 144"/>
                    <a:gd name="T9" fmla="*/ 14 h 152"/>
                    <a:gd name="T10" fmla="*/ 132 w 144"/>
                    <a:gd name="T11" fmla="*/ 0 h 152"/>
                    <a:gd name="T12" fmla="*/ 144 w 144"/>
                    <a:gd name="T13" fmla="*/ 82 h 152"/>
                    <a:gd name="T14" fmla="*/ 144 w 144"/>
                    <a:gd name="T15" fmla="*/ 136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4" h="152">
                      <a:moveTo>
                        <a:pt x="144" y="136"/>
                      </a:moveTo>
                      <a:lnTo>
                        <a:pt x="20" y="152"/>
                      </a:lnTo>
                      <a:lnTo>
                        <a:pt x="14" y="150"/>
                      </a:lnTo>
                      <a:lnTo>
                        <a:pt x="8" y="112"/>
                      </a:lnTo>
                      <a:lnTo>
                        <a:pt x="0" y="14"/>
                      </a:lnTo>
                      <a:lnTo>
                        <a:pt x="132" y="0"/>
                      </a:lnTo>
                      <a:lnTo>
                        <a:pt x="144" y="82"/>
                      </a:lnTo>
                      <a:lnTo>
                        <a:pt x="144" y="136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8" name="Freeform 62"/>
                <p:cNvSpPr>
                  <a:spLocks/>
                </p:cNvSpPr>
                <p:nvPr/>
              </p:nvSpPr>
              <p:spPr bwMode="auto">
                <a:xfrm>
                  <a:off x="2891" y="2772"/>
                  <a:ext cx="144" cy="114"/>
                </a:xfrm>
                <a:custGeom>
                  <a:avLst/>
                  <a:gdLst>
                    <a:gd name="T0" fmla="*/ 130 w 144"/>
                    <a:gd name="T1" fmla="*/ 94 h 114"/>
                    <a:gd name="T2" fmla="*/ 12 w 144"/>
                    <a:gd name="T3" fmla="*/ 114 h 114"/>
                    <a:gd name="T4" fmla="*/ 0 w 144"/>
                    <a:gd name="T5" fmla="*/ 16 h 114"/>
                    <a:gd name="T6" fmla="*/ 128 w 144"/>
                    <a:gd name="T7" fmla="*/ 0 h 114"/>
                    <a:gd name="T8" fmla="*/ 134 w 144"/>
                    <a:gd name="T9" fmla="*/ 38 h 114"/>
                    <a:gd name="T10" fmla="*/ 140 w 144"/>
                    <a:gd name="T11" fmla="*/ 40 h 114"/>
                    <a:gd name="T12" fmla="*/ 144 w 144"/>
                    <a:gd name="T13" fmla="*/ 74 h 114"/>
                    <a:gd name="T14" fmla="*/ 130 w 144"/>
                    <a:gd name="T15" fmla="*/ 9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4" h="114">
                      <a:moveTo>
                        <a:pt x="130" y="94"/>
                      </a:moveTo>
                      <a:lnTo>
                        <a:pt x="12" y="114"/>
                      </a:lnTo>
                      <a:lnTo>
                        <a:pt x="0" y="16"/>
                      </a:lnTo>
                      <a:lnTo>
                        <a:pt x="128" y="0"/>
                      </a:lnTo>
                      <a:lnTo>
                        <a:pt x="134" y="38"/>
                      </a:lnTo>
                      <a:lnTo>
                        <a:pt x="140" y="40"/>
                      </a:lnTo>
                      <a:lnTo>
                        <a:pt x="144" y="74"/>
                      </a:lnTo>
                      <a:lnTo>
                        <a:pt x="130" y="94"/>
                      </a:lnTo>
                      <a:close/>
                    </a:path>
                  </a:pathLst>
                </a:custGeom>
                <a:solidFill>
                  <a:srgbClr val="3399FF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9" name="Freeform 63"/>
                <p:cNvSpPr>
                  <a:spLocks/>
                </p:cNvSpPr>
                <p:nvPr/>
              </p:nvSpPr>
              <p:spPr bwMode="auto">
                <a:xfrm>
                  <a:off x="2847" y="2662"/>
                  <a:ext cx="172" cy="128"/>
                </a:xfrm>
                <a:custGeom>
                  <a:avLst/>
                  <a:gdLst>
                    <a:gd name="T0" fmla="*/ 8 w 172"/>
                    <a:gd name="T1" fmla="*/ 128 h 128"/>
                    <a:gd name="T2" fmla="*/ 0 w 172"/>
                    <a:gd name="T3" fmla="*/ 50 h 128"/>
                    <a:gd name="T4" fmla="*/ 36 w 172"/>
                    <a:gd name="T5" fmla="*/ 24 h 128"/>
                    <a:gd name="T6" fmla="*/ 92 w 172"/>
                    <a:gd name="T7" fmla="*/ 14 h 128"/>
                    <a:gd name="T8" fmla="*/ 106 w 172"/>
                    <a:gd name="T9" fmla="*/ 0 h 128"/>
                    <a:gd name="T10" fmla="*/ 160 w 172"/>
                    <a:gd name="T11" fmla="*/ 2 h 128"/>
                    <a:gd name="T12" fmla="*/ 164 w 172"/>
                    <a:gd name="T13" fmla="*/ 12 h 128"/>
                    <a:gd name="T14" fmla="*/ 172 w 172"/>
                    <a:gd name="T15" fmla="*/ 110 h 128"/>
                    <a:gd name="T16" fmla="*/ 44 w 172"/>
                    <a:gd name="T17" fmla="*/ 126 h 128"/>
                    <a:gd name="T18" fmla="*/ 8 w 172"/>
                    <a:gd name="T19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2" h="128">
                      <a:moveTo>
                        <a:pt x="8" y="128"/>
                      </a:moveTo>
                      <a:lnTo>
                        <a:pt x="0" y="50"/>
                      </a:lnTo>
                      <a:lnTo>
                        <a:pt x="36" y="24"/>
                      </a:lnTo>
                      <a:lnTo>
                        <a:pt x="92" y="14"/>
                      </a:lnTo>
                      <a:lnTo>
                        <a:pt x="106" y="0"/>
                      </a:lnTo>
                      <a:lnTo>
                        <a:pt x="160" y="2"/>
                      </a:lnTo>
                      <a:lnTo>
                        <a:pt x="164" y="12"/>
                      </a:lnTo>
                      <a:lnTo>
                        <a:pt x="172" y="110"/>
                      </a:lnTo>
                      <a:lnTo>
                        <a:pt x="44" y="126"/>
                      </a:lnTo>
                      <a:lnTo>
                        <a:pt x="8" y="128"/>
                      </a:lnTo>
                      <a:close/>
                    </a:path>
                  </a:pathLst>
                </a:custGeom>
                <a:solidFill>
                  <a:srgbClr val="3399FF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0" name="Freeform 64"/>
                <p:cNvSpPr>
                  <a:spLocks/>
                </p:cNvSpPr>
                <p:nvPr/>
              </p:nvSpPr>
              <p:spPr bwMode="auto">
                <a:xfrm>
                  <a:off x="2835" y="2572"/>
                  <a:ext cx="172" cy="140"/>
                </a:xfrm>
                <a:custGeom>
                  <a:avLst/>
                  <a:gdLst>
                    <a:gd name="T0" fmla="*/ 12 w 172"/>
                    <a:gd name="T1" fmla="*/ 140 h 140"/>
                    <a:gd name="T2" fmla="*/ 0 w 172"/>
                    <a:gd name="T3" fmla="*/ 50 h 140"/>
                    <a:gd name="T4" fmla="*/ 32 w 172"/>
                    <a:gd name="T5" fmla="*/ 46 h 140"/>
                    <a:gd name="T6" fmla="*/ 28 w 172"/>
                    <a:gd name="T7" fmla="*/ 16 h 140"/>
                    <a:gd name="T8" fmla="*/ 124 w 172"/>
                    <a:gd name="T9" fmla="*/ 4 h 140"/>
                    <a:gd name="T10" fmla="*/ 164 w 172"/>
                    <a:gd name="T11" fmla="*/ 0 h 140"/>
                    <a:gd name="T12" fmla="*/ 172 w 172"/>
                    <a:gd name="T13" fmla="*/ 92 h 140"/>
                    <a:gd name="T14" fmla="*/ 118 w 172"/>
                    <a:gd name="T15" fmla="*/ 90 h 140"/>
                    <a:gd name="T16" fmla="*/ 104 w 172"/>
                    <a:gd name="T17" fmla="*/ 104 h 140"/>
                    <a:gd name="T18" fmla="*/ 48 w 172"/>
                    <a:gd name="T19" fmla="*/ 114 h 140"/>
                    <a:gd name="T20" fmla="*/ 12 w 172"/>
                    <a:gd name="T21" fmla="*/ 14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2" h="140">
                      <a:moveTo>
                        <a:pt x="12" y="140"/>
                      </a:moveTo>
                      <a:lnTo>
                        <a:pt x="0" y="50"/>
                      </a:lnTo>
                      <a:lnTo>
                        <a:pt x="32" y="46"/>
                      </a:lnTo>
                      <a:lnTo>
                        <a:pt x="28" y="16"/>
                      </a:lnTo>
                      <a:lnTo>
                        <a:pt x="124" y="4"/>
                      </a:lnTo>
                      <a:lnTo>
                        <a:pt x="164" y="0"/>
                      </a:lnTo>
                      <a:lnTo>
                        <a:pt x="172" y="92"/>
                      </a:lnTo>
                      <a:lnTo>
                        <a:pt x="118" y="90"/>
                      </a:lnTo>
                      <a:lnTo>
                        <a:pt x="104" y="104"/>
                      </a:lnTo>
                      <a:lnTo>
                        <a:pt x="48" y="114"/>
                      </a:lnTo>
                      <a:lnTo>
                        <a:pt x="12" y="14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1" name="Freeform 65"/>
                <p:cNvSpPr>
                  <a:spLocks/>
                </p:cNvSpPr>
                <p:nvPr/>
              </p:nvSpPr>
              <p:spPr bwMode="auto">
                <a:xfrm>
                  <a:off x="2999" y="2520"/>
                  <a:ext cx="144" cy="154"/>
                </a:xfrm>
                <a:custGeom>
                  <a:avLst/>
                  <a:gdLst>
                    <a:gd name="T0" fmla="*/ 0 w 144"/>
                    <a:gd name="T1" fmla="*/ 52 h 154"/>
                    <a:gd name="T2" fmla="*/ 0 w 144"/>
                    <a:gd name="T3" fmla="*/ 14 h 154"/>
                    <a:gd name="T4" fmla="*/ 128 w 144"/>
                    <a:gd name="T5" fmla="*/ 0 h 154"/>
                    <a:gd name="T6" fmla="*/ 142 w 144"/>
                    <a:gd name="T7" fmla="*/ 86 h 154"/>
                    <a:gd name="T8" fmla="*/ 144 w 144"/>
                    <a:gd name="T9" fmla="*/ 140 h 154"/>
                    <a:gd name="T10" fmla="*/ 12 w 144"/>
                    <a:gd name="T11" fmla="*/ 154 h 154"/>
                    <a:gd name="T12" fmla="*/ 8 w 144"/>
                    <a:gd name="T13" fmla="*/ 144 h 154"/>
                    <a:gd name="T14" fmla="*/ 0 w 144"/>
                    <a:gd name="T15" fmla="*/ 52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4" h="154">
                      <a:moveTo>
                        <a:pt x="0" y="52"/>
                      </a:moveTo>
                      <a:lnTo>
                        <a:pt x="0" y="14"/>
                      </a:lnTo>
                      <a:lnTo>
                        <a:pt x="128" y="0"/>
                      </a:lnTo>
                      <a:lnTo>
                        <a:pt x="142" y="86"/>
                      </a:lnTo>
                      <a:lnTo>
                        <a:pt x="144" y="140"/>
                      </a:lnTo>
                      <a:lnTo>
                        <a:pt x="12" y="154"/>
                      </a:lnTo>
                      <a:lnTo>
                        <a:pt x="8" y="144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" name="Freeform 66"/>
                <p:cNvSpPr>
                  <a:spLocks/>
                </p:cNvSpPr>
                <p:nvPr/>
              </p:nvSpPr>
              <p:spPr bwMode="auto">
                <a:xfrm>
                  <a:off x="3125" y="2474"/>
                  <a:ext cx="142" cy="132"/>
                </a:xfrm>
                <a:custGeom>
                  <a:avLst/>
                  <a:gdLst>
                    <a:gd name="T0" fmla="*/ 16 w 142"/>
                    <a:gd name="T1" fmla="*/ 132 h 132"/>
                    <a:gd name="T2" fmla="*/ 2 w 142"/>
                    <a:gd name="T3" fmla="*/ 46 h 132"/>
                    <a:gd name="T4" fmla="*/ 0 w 142"/>
                    <a:gd name="T5" fmla="*/ 14 h 132"/>
                    <a:gd name="T6" fmla="*/ 98 w 142"/>
                    <a:gd name="T7" fmla="*/ 0 h 132"/>
                    <a:gd name="T8" fmla="*/ 104 w 142"/>
                    <a:gd name="T9" fmla="*/ 26 h 132"/>
                    <a:gd name="T10" fmla="*/ 132 w 142"/>
                    <a:gd name="T11" fmla="*/ 26 h 132"/>
                    <a:gd name="T12" fmla="*/ 136 w 142"/>
                    <a:gd name="T13" fmla="*/ 64 h 132"/>
                    <a:gd name="T14" fmla="*/ 132 w 142"/>
                    <a:gd name="T15" fmla="*/ 106 h 132"/>
                    <a:gd name="T16" fmla="*/ 142 w 142"/>
                    <a:gd name="T17" fmla="*/ 118 h 132"/>
                    <a:gd name="T18" fmla="*/ 16 w 142"/>
                    <a:gd name="T19" fmla="*/ 13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2" h="132">
                      <a:moveTo>
                        <a:pt x="16" y="132"/>
                      </a:moveTo>
                      <a:lnTo>
                        <a:pt x="2" y="46"/>
                      </a:lnTo>
                      <a:lnTo>
                        <a:pt x="0" y="14"/>
                      </a:lnTo>
                      <a:lnTo>
                        <a:pt x="98" y="0"/>
                      </a:lnTo>
                      <a:lnTo>
                        <a:pt x="104" y="26"/>
                      </a:lnTo>
                      <a:lnTo>
                        <a:pt x="132" y="26"/>
                      </a:lnTo>
                      <a:lnTo>
                        <a:pt x="136" y="64"/>
                      </a:lnTo>
                      <a:lnTo>
                        <a:pt x="132" y="106"/>
                      </a:lnTo>
                      <a:lnTo>
                        <a:pt x="142" y="118"/>
                      </a:lnTo>
                      <a:lnTo>
                        <a:pt x="16" y="13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" name="Freeform 67"/>
                <p:cNvSpPr>
                  <a:spLocks/>
                </p:cNvSpPr>
                <p:nvPr/>
              </p:nvSpPr>
              <p:spPr bwMode="auto">
                <a:xfrm>
                  <a:off x="3257" y="2484"/>
                  <a:ext cx="120" cy="116"/>
                </a:xfrm>
                <a:custGeom>
                  <a:avLst/>
                  <a:gdLst>
                    <a:gd name="T0" fmla="*/ 0 w 120"/>
                    <a:gd name="T1" fmla="*/ 16 h 116"/>
                    <a:gd name="T2" fmla="*/ 94 w 120"/>
                    <a:gd name="T3" fmla="*/ 0 h 116"/>
                    <a:gd name="T4" fmla="*/ 106 w 120"/>
                    <a:gd name="T5" fmla="*/ 0 h 116"/>
                    <a:gd name="T6" fmla="*/ 120 w 120"/>
                    <a:gd name="T7" fmla="*/ 108 h 116"/>
                    <a:gd name="T8" fmla="*/ 110 w 120"/>
                    <a:gd name="T9" fmla="*/ 108 h 116"/>
                    <a:gd name="T10" fmla="*/ 44 w 120"/>
                    <a:gd name="T11" fmla="*/ 116 h 116"/>
                    <a:gd name="T12" fmla="*/ 42 w 120"/>
                    <a:gd name="T13" fmla="*/ 106 h 116"/>
                    <a:gd name="T14" fmla="*/ 10 w 120"/>
                    <a:gd name="T15" fmla="*/ 108 h 116"/>
                    <a:gd name="T16" fmla="*/ 0 w 120"/>
                    <a:gd name="T17" fmla="*/ 96 h 116"/>
                    <a:gd name="T18" fmla="*/ 4 w 120"/>
                    <a:gd name="T19" fmla="*/ 54 h 116"/>
                    <a:gd name="T20" fmla="*/ 0 w 120"/>
                    <a:gd name="T21" fmla="*/ 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0" h="116">
                      <a:moveTo>
                        <a:pt x="0" y="16"/>
                      </a:moveTo>
                      <a:lnTo>
                        <a:pt x="94" y="0"/>
                      </a:lnTo>
                      <a:lnTo>
                        <a:pt x="106" y="0"/>
                      </a:lnTo>
                      <a:lnTo>
                        <a:pt x="120" y="108"/>
                      </a:lnTo>
                      <a:lnTo>
                        <a:pt x="110" y="108"/>
                      </a:lnTo>
                      <a:lnTo>
                        <a:pt x="44" y="116"/>
                      </a:lnTo>
                      <a:lnTo>
                        <a:pt x="42" y="106"/>
                      </a:lnTo>
                      <a:lnTo>
                        <a:pt x="10" y="108"/>
                      </a:lnTo>
                      <a:lnTo>
                        <a:pt x="0" y="96"/>
                      </a:lnTo>
                      <a:lnTo>
                        <a:pt x="4" y="5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" name="Freeform 68"/>
                <p:cNvSpPr>
                  <a:spLocks/>
                </p:cNvSpPr>
                <p:nvPr/>
              </p:nvSpPr>
              <p:spPr bwMode="auto">
                <a:xfrm>
                  <a:off x="2843" y="2460"/>
                  <a:ext cx="116" cy="128"/>
                </a:xfrm>
                <a:custGeom>
                  <a:avLst/>
                  <a:gdLst>
                    <a:gd name="T0" fmla="*/ 20 w 116"/>
                    <a:gd name="T1" fmla="*/ 128 h 128"/>
                    <a:gd name="T2" fmla="*/ 12 w 116"/>
                    <a:gd name="T3" fmla="*/ 70 h 128"/>
                    <a:gd name="T4" fmla="*/ 4 w 116"/>
                    <a:gd name="T5" fmla="*/ 70 h 128"/>
                    <a:gd name="T6" fmla="*/ 0 w 116"/>
                    <a:gd name="T7" fmla="*/ 26 h 128"/>
                    <a:gd name="T8" fmla="*/ 12 w 116"/>
                    <a:gd name="T9" fmla="*/ 24 h 128"/>
                    <a:gd name="T10" fmla="*/ 12 w 116"/>
                    <a:gd name="T11" fmla="*/ 12 h 128"/>
                    <a:gd name="T12" fmla="*/ 104 w 116"/>
                    <a:gd name="T13" fmla="*/ 0 h 128"/>
                    <a:gd name="T14" fmla="*/ 108 w 116"/>
                    <a:gd name="T15" fmla="*/ 12 h 128"/>
                    <a:gd name="T16" fmla="*/ 102 w 116"/>
                    <a:gd name="T17" fmla="*/ 14 h 128"/>
                    <a:gd name="T18" fmla="*/ 116 w 116"/>
                    <a:gd name="T19" fmla="*/ 116 h 128"/>
                    <a:gd name="T20" fmla="*/ 20 w 116"/>
                    <a:gd name="T21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6" h="128">
                      <a:moveTo>
                        <a:pt x="20" y="128"/>
                      </a:moveTo>
                      <a:lnTo>
                        <a:pt x="12" y="70"/>
                      </a:lnTo>
                      <a:lnTo>
                        <a:pt x="4" y="70"/>
                      </a:lnTo>
                      <a:lnTo>
                        <a:pt x="0" y="26"/>
                      </a:lnTo>
                      <a:lnTo>
                        <a:pt x="12" y="24"/>
                      </a:lnTo>
                      <a:lnTo>
                        <a:pt x="12" y="12"/>
                      </a:lnTo>
                      <a:lnTo>
                        <a:pt x="104" y="0"/>
                      </a:lnTo>
                      <a:lnTo>
                        <a:pt x="108" y="12"/>
                      </a:lnTo>
                      <a:lnTo>
                        <a:pt x="102" y="14"/>
                      </a:lnTo>
                      <a:lnTo>
                        <a:pt x="116" y="116"/>
                      </a:lnTo>
                      <a:lnTo>
                        <a:pt x="20" y="12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" name="Freeform 69"/>
                <p:cNvSpPr>
                  <a:spLocks/>
                </p:cNvSpPr>
                <p:nvPr/>
              </p:nvSpPr>
              <p:spPr bwMode="auto">
                <a:xfrm>
                  <a:off x="3079" y="2364"/>
                  <a:ext cx="144" cy="126"/>
                </a:xfrm>
                <a:custGeom>
                  <a:avLst/>
                  <a:gdLst>
                    <a:gd name="T0" fmla="*/ 144 w 144"/>
                    <a:gd name="T1" fmla="*/ 110 h 126"/>
                    <a:gd name="T2" fmla="*/ 46 w 144"/>
                    <a:gd name="T3" fmla="*/ 124 h 126"/>
                    <a:gd name="T4" fmla="*/ 16 w 144"/>
                    <a:gd name="T5" fmla="*/ 126 h 126"/>
                    <a:gd name="T6" fmla="*/ 0 w 144"/>
                    <a:gd name="T7" fmla="*/ 10 h 126"/>
                    <a:gd name="T8" fmla="*/ 96 w 144"/>
                    <a:gd name="T9" fmla="*/ 0 h 126"/>
                    <a:gd name="T10" fmla="*/ 100 w 144"/>
                    <a:gd name="T11" fmla="*/ 18 h 126"/>
                    <a:gd name="T12" fmla="*/ 134 w 144"/>
                    <a:gd name="T13" fmla="*/ 16 h 126"/>
                    <a:gd name="T14" fmla="*/ 144 w 144"/>
                    <a:gd name="T15" fmla="*/ 11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4" h="126">
                      <a:moveTo>
                        <a:pt x="144" y="110"/>
                      </a:moveTo>
                      <a:lnTo>
                        <a:pt x="46" y="124"/>
                      </a:lnTo>
                      <a:lnTo>
                        <a:pt x="16" y="126"/>
                      </a:lnTo>
                      <a:lnTo>
                        <a:pt x="0" y="10"/>
                      </a:lnTo>
                      <a:lnTo>
                        <a:pt x="96" y="0"/>
                      </a:lnTo>
                      <a:lnTo>
                        <a:pt x="100" y="18"/>
                      </a:lnTo>
                      <a:lnTo>
                        <a:pt x="134" y="16"/>
                      </a:lnTo>
                      <a:lnTo>
                        <a:pt x="144" y="11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" name="Freeform 70"/>
                <p:cNvSpPr>
                  <a:spLocks/>
                </p:cNvSpPr>
                <p:nvPr/>
              </p:nvSpPr>
              <p:spPr bwMode="auto">
                <a:xfrm>
                  <a:off x="2943" y="2374"/>
                  <a:ext cx="184" cy="202"/>
                </a:xfrm>
                <a:custGeom>
                  <a:avLst/>
                  <a:gdLst>
                    <a:gd name="T0" fmla="*/ 184 w 184"/>
                    <a:gd name="T1" fmla="*/ 146 h 202"/>
                    <a:gd name="T2" fmla="*/ 56 w 184"/>
                    <a:gd name="T3" fmla="*/ 160 h 202"/>
                    <a:gd name="T4" fmla="*/ 56 w 184"/>
                    <a:gd name="T5" fmla="*/ 198 h 202"/>
                    <a:gd name="T6" fmla="*/ 16 w 184"/>
                    <a:gd name="T7" fmla="*/ 202 h 202"/>
                    <a:gd name="T8" fmla="*/ 2 w 184"/>
                    <a:gd name="T9" fmla="*/ 100 h 202"/>
                    <a:gd name="T10" fmla="*/ 8 w 184"/>
                    <a:gd name="T11" fmla="*/ 98 h 202"/>
                    <a:gd name="T12" fmla="*/ 4 w 184"/>
                    <a:gd name="T13" fmla="*/ 86 h 202"/>
                    <a:gd name="T14" fmla="*/ 0 w 184"/>
                    <a:gd name="T15" fmla="*/ 18 h 202"/>
                    <a:gd name="T16" fmla="*/ 36 w 184"/>
                    <a:gd name="T17" fmla="*/ 12 h 202"/>
                    <a:gd name="T18" fmla="*/ 136 w 184"/>
                    <a:gd name="T19" fmla="*/ 0 h 202"/>
                    <a:gd name="T20" fmla="*/ 152 w 184"/>
                    <a:gd name="T21" fmla="*/ 116 h 202"/>
                    <a:gd name="T22" fmla="*/ 182 w 184"/>
                    <a:gd name="T23" fmla="*/ 114 h 202"/>
                    <a:gd name="T24" fmla="*/ 184 w 184"/>
                    <a:gd name="T25" fmla="*/ 146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4" h="202">
                      <a:moveTo>
                        <a:pt x="184" y="146"/>
                      </a:moveTo>
                      <a:lnTo>
                        <a:pt x="56" y="160"/>
                      </a:lnTo>
                      <a:lnTo>
                        <a:pt x="56" y="198"/>
                      </a:lnTo>
                      <a:lnTo>
                        <a:pt x="16" y="202"/>
                      </a:lnTo>
                      <a:lnTo>
                        <a:pt x="2" y="100"/>
                      </a:lnTo>
                      <a:lnTo>
                        <a:pt x="8" y="98"/>
                      </a:lnTo>
                      <a:lnTo>
                        <a:pt x="4" y="86"/>
                      </a:lnTo>
                      <a:lnTo>
                        <a:pt x="0" y="18"/>
                      </a:lnTo>
                      <a:lnTo>
                        <a:pt x="36" y="12"/>
                      </a:lnTo>
                      <a:lnTo>
                        <a:pt x="136" y="0"/>
                      </a:lnTo>
                      <a:lnTo>
                        <a:pt x="152" y="116"/>
                      </a:lnTo>
                      <a:lnTo>
                        <a:pt x="182" y="114"/>
                      </a:lnTo>
                      <a:lnTo>
                        <a:pt x="184" y="146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" name="Freeform 71"/>
                <p:cNvSpPr>
                  <a:spLocks/>
                </p:cNvSpPr>
                <p:nvPr/>
              </p:nvSpPr>
              <p:spPr bwMode="auto">
                <a:xfrm>
                  <a:off x="2667" y="2290"/>
                  <a:ext cx="156" cy="210"/>
                </a:xfrm>
                <a:custGeom>
                  <a:avLst/>
                  <a:gdLst>
                    <a:gd name="T0" fmla="*/ 20 w 156"/>
                    <a:gd name="T1" fmla="*/ 210 h 210"/>
                    <a:gd name="T2" fmla="*/ 10 w 156"/>
                    <a:gd name="T3" fmla="*/ 110 h 210"/>
                    <a:gd name="T4" fmla="*/ 8 w 156"/>
                    <a:gd name="T5" fmla="*/ 78 h 210"/>
                    <a:gd name="T6" fmla="*/ 2 w 156"/>
                    <a:gd name="T7" fmla="*/ 78 h 210"/>
                    <a:gd name="T8" fmla="*/ 0 w 156"/>
                    <a:gd name="T9" fmla="*/ 14 h 210"/>
                    <a:gd name="T10" fmla="*/ 64 w 156"/>
                    <a:gd name="T11" fmla="*/ 6 h 210"/>
                    <a:gd name="T12" fmla="*/ 132 w 156"/>
                    <a:gd name="T13" fmla="*/ 0 h 210"/>
                    <a:gd name="T14" fmla="*/ 156 w 156"/>
                    <a:gd name="T15" fmla="*/ 198 h 210"/>
                    <a:gd name="T16" fmla="*/ 20 w 156"/>
                    <a:gd name="T17" fmla="*/ 21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6" h="210">
                      <a:moveTo>
                        <a:pt x="20" y="210"/>
                      </a:moveTo>
                      <a:lnTo>
                        <a:pt x="10" y="110"/>
                      </a:lnTo>
                      <a:lnTo>
                        <a:pt x="8" y="78"/>
                      </a:lnTo>
                      <a:lnTo>
                        <a:pt x="2" y="78"/>
                      </a:lnTo>
                      <a:lnTo>
                        <a:pt x="0" y="14"/>
                      </a:lnTo>
                      <a:lnTo>
                        <a:pt x="64" y="6"/>
                      </a:lnTo>
                      <a:lnTo>
                        <a:pt x="132" y="0"/>
                      </a:lnTo>
                      <a:lnTo>
                        <a:pt x="156" y="198"/>
                      </a:lnTo>
                      <a:lnTo>
                        <a:pt x="20" y="21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" name="Freeform 72"/>
                <p:cNvSpPr>
                  <a:spLocks/>
                </p:cNvSpPr>
                <p:nvPr/>
              </p:nvSpPr>
              <p:spPr bwMode="auto">
                <a:xfrm>
                  <a:off x="2799" y="2284"/>
                  <a:ext cx="184" cy="204"/>
                </a:xfrm>
                <a:custGeom>
                  <a:avLst/>
                  <a:gdLst>
                    <a:gd name="T0" fmla="*/ 0 w 184"/>
                    <a:gd name="T1" fmla="*/ 6 h 204"/>
                    <a:gd name="T2" fmla="*/ 46 w 184"/>
                    <a:gd name="T3" fmla="*/ 0 h 204"/>
                    <a:gd name="T4" fmla="*/ 60 w 184"/>
                    <a:gd name="T5" fmla="*/ 64 h 204"/>
                    <a:gd name="T6" fmla="*/ 176 w 184"/>
                    <a:gd name="T7" fmla="*/ 52 h 204"/>
                    <a:gd name="T8" fmla="*/ 184 w 184"/>
                    <a:gd name="T9" fmla="*/ 102 h 204"/>
                    <a:gd name="T10" fmla="*/ 144 w 184"/>
                    <a:gd name="T11" fmla="*/ 108 h 204"/>
                    <a:gd name="T12" fmla="*/ 148 w 184"/>
                    <a:gd name="T13" fmla="*/ 176 h 204"/>
                    <a:gd name="T14" fmla="*/ 56 w 184"/>
                    <a:gd name="T15" fmla="*/ 188 h 204"/>
                    <a:gd name="T16" fmla="*/ 56 w 184"/>
                    <a:gd name="T17" fmla="*/ 200 h 204"/>
                    <a:gd name="T18" fmla="*/ 44 w 184"/>
                    <a:gd name="T19" fmla="*/ 202 h 204"/>
                    <a:gd name="T20" fmla="*/ 24 w 184"/>
                    <a:gd name="T21" fmla="*/ 204 h 204"/>
                    <a:gd name="T22" fmla="*/ 0 w 184"/>
                    <a:gd name="T23" fmla="*/ 6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4" h="204">
                      <a:moveTo>
                        <a:pt x="0" y="6"/>
                      </a:moveTo>
                      <a:lnTo>
                        <a:pt x="46" y="0"/>
                      </a:lnTo>
                      <a:lnTo>
                        <a:pt x="60" y="64"/>
                      </a:lnTo>
                      <a:lnTo>
                        <a:pt x="176" y="52"/>
                      </a:lnTo>
                      <a:lnTo>
                        <a:pt x="184" y="102"/>
                      </a:lnTo>
                      <a:lnTo>
                        <a:pt x="144" y="108"/>
                      </a:lnTo>
                      <a:lnTo>
                        <a:pt x="148" y="176"/>
                      </a:lnTo>
                      <a:lnTo>
                        <a:pt x="56" y="188"/>
                      </a:lnTo>
                      <a:lnTo>
                        <a:pt x="56" y="200"/>
                      </a:lnTo>
                      <a:lnTo>
                        <a:pt x="44" y="202"/>
                      </a:lnTo>
                      <a:lnTo>
                        <a:pt x="24" y="20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9" name="Freeform 73"/>
                <p:cNvSpPr>
                  <a:spLocks/>
                </p:cNvSpPr>
                <p:nvPr/>
              </p:nvSpPr>
              <p:spPr bwMode="auto">
                <a:xfrm>
                  <a:off x="3169" y="2284"/>
                  <a:ext cx="146" cy="98"/>
                </a:xfrm>
                <a:custGeom>
                  <a:avLst/>
                  <a:gdLst>
                    <a:gd name="T0" fmla="*/ 146 w 146"/>
                    <a:gd name="T1" fmla="*/ 80 h 98"/>
                    <a:gd name="T2" fmla="*/ 44 w 146"/>
                    <a:gd name="T3" fmla="*/ 96 h 98"/>
                    <a:gd name="T4" fmla="*/ 10 w 146"/>
                    <a:gd name="T5" fmla="*/ 98 h 98"/>
                    <a:gd name="T6" fmla="*/ 6 w 146"/>
                    <a:gd name="T7" fmla="*/ 80 h 98"/>
                    <a:gd name="T8" fmla="*/ 0 w 146"/>
                    <a:gd name="T9" fmla="*/ 20 h 98"/>
                    <a:gd name="T10" fmla="*/ 136 w 146"/>
                    <a:gd name="T11" fmla="*/ 0 h 98"/>
                    <a:gd name="T12" fmla="*/ 146 w 146"/>
                    <a:gd name="T13" fmla="*/ 8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98">
                      <a:moveTo>
                        <a:pt x="146" y="80"/>
                      </a:moveTo>
                      <a:lnTo>
                        <a:pt x="44" y="96"/>
                      </a:lnTo>
                      <a:lnTo>
                        <a:pt x="10" y="98"/>
                      </a:lnTo>
                      <a:lnTo>
                        <a:pt x="6" y="80"/>
                      </a:lnTo>
                      <a:lnTo>
                        <a:pt x="0" y="20"/>
                      </a:lnTo>
                      <a:lnTo>
                        <a:pt x="136" y="0"/>
                      </a:lnTo>
                      <a:lnTo>
                        <a:pt x="146" y="8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" name="Freeform 74"/>
                <p:cNvSpPr>
                  <a:spLocks/>
                </p:cNvSpPr>
                <p:nvPr/>
              </p:nvSpPr>
              <p:spPr bwMode="auto">
                <a:xfrm>
                  <a:off x="3155" y="2164"/>
                  <a:ext cx="160" cy="140"/>
                </a:xfrm>
                <a:custGeom>
                  <a:avLst/>
                  <a:gdLst>
                    <a:gd name="T0" fmla="*/ 150 w 160"/>
                    <a:gd name="T1" fmla="*/ 120 h 140"/>
                    <a:gd name="T2" fmla="*/ 14 w 160"/>
                    <a:gd name="T3" fmla="*/ 140 h 140"/>
                    <a:gd name="T4" fmla="*/ 8 w 160"/>
                    <a:gd name="T5" fmla="*/ 108 h 140"/>
                    <a:gd name="T6" fmla="*/ 0 w 160"/>
                    <a:gd name="T7" fmla="*/ 32 h 140"/>
                    <a:gd name="T8" fmla="*/ 116 w 160"/>
                    <a:gd name="T9" fmla="*/ 20 h 140"/>
                    <a:gd name="T10" fmla="*/ 124 w 160"/>
                    <a:gd name="T11" fmla="*/ 4 h 140"/>
                    <a:gd name="T12" fmla="*/ 148 w 160"/>
                    <a:gd name="T13" fmla="*/ 0 h 140"/>
                    <a:gd name="T14" fmla="*/ 160 w 160"/>
                    <a:gd name="T15" fmla="*/ 76 h 140"/>
                    <a:gd name="T16" fmla="*/ 148 w 160"/>
                    <a:gd name="T17" fmla="*/ 80 h 140"/>
                    <a:gd name="T18" fmla="*/ 150 w 160"/>
                    <a:gd name="T19" fmla="*/ 12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0" h="140">
                      <a:moveTo>
                        <a:pt x="150" y="120"/>
                      </a:moveTo>
                      <a:lnTo>
                        <a:pt x="14" y="140"/>
                      </a:lnTo>
                      <a:lnTo>
                        <a:pt x="8" y="108"/>
                      </a:lnTo>
                      <a:lnTo>
                        <a:pt x="0" y="32"/>
                      </a:lnTo>
                      <a:lnTo>
                        <a:pt x="116" y="20"/>
                      </a:lnTo>
                      <a:lnTo>
                        <a:pt x="124" y="4"/>
                      </a:lnTo>
                      <a:lnTo>
                        <a:pt x="148" y="0"/>
                      </a:lnTo>
                      <a:lnTo>
                        <a:pt x="160" y="76"/>
                      </a:lnTo>
                      <a:lnTo>
                        <a:pt x="148" y="80"/>
                      </a:lnTo>
                      <a:lnTo>
                        <a:pt x="150" y="12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" name="Freeform 75"/>
                <p:cNvSpPr>
                  <a:spLocks/>
                </p:cNvSpPr>
                <p:nvPr/>
              </p:nvSpPr>
              <p:spPr bwMode="auto">
                <a:xfrm>
                  <a:off x="2975" y="2208"/>
                  <a:ext cx="200" cy="178"/>
                </a:xfrm>
                <a:custGeom>
                  <a:avLst/>
                  <a:gdLst>
                    <a:gd name="T0" fmla="*/ 0 w 200"/>
                    <a:gd name="T1" fmla="*/ 128 h 178"/>
                    <a:gd name="T2" fmla="*/ 30 w 200"/>
                    <a:gd name="T3" fmla="*/ 122 h 178"/>
                    <a:gd name="T4" fmla="*/ 16 w 200"/>
                    <a:gd name="T5" fmla="*/ 8 h 178"/>
                    <a:gd name="T6" fmla="*/ 82 w 200"/>
                    <a:gd name="T7" fmla="*/ 0 h 178"/>
                    <a:gd name="T8" fmla="*/ 86 w 200"/>
                    <a:gd name="T9" fmla="*/ 32 h 178"/>
                    <a:gd name="T10" fmla="*/ 114 w 200"/>
                    <a:gd name="T11" fmla="*/ 32 h 178"/>
                    <a:gd name="T12" fmla="*/ 116 w 200"/>
                    <a:gd name="T13" fmla="*/ 48 h 178"/>
                    <a:gd name="T14" fmla="*/ 162 w 200"/>
                    <a:gd name="T15" fmla="*/ 70 h 178"/>
                    <a:gd name="T16" fmla="*/ 188 w 200"/>
                    <a:gd name="T17" fmla="*/ 64 h 178"/>
                    <a:gd name="T18" fmla="*/ 194 w 200"/>
                    <a:gd name="T19" fmla="*/ 96 h 178"/>
                    <a:gd name="T20" fmla="*/ 200 w 200"/>
                    <a:gd name="T21" fmla="*/ 156 h 178"/>
                    <a:gd name="T22" fmla="*/ 104 w 200"/>
                    <a:gd name="T23" fmla="*/ 166 h 178"/>
                    <a:gd name="T24" fmla="*/ 8 w 200"/>
                    <a:gd name="T25" fmla="*/ 178 h 178"/>
                    <a:gd name="T26" fmla="*/ 0 w 200"/>
                    <a:gd name="T27" fmla="*/ 128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0" h="178">
                      <a:moveTo>
                        <a:pt x="0" y="128"/>
                      </a:moveTo>
                      <a:lnTo>
                        <a:pt x="30" y="122"/>
                      </a:lnTo>
                      <a:lnTo>
                        <a:pt x="16" y="8"/>
                      </a:lnTo>
                      <a:lnTo>
                        <a:pt x="82" y="0"/>
                      </a:lnTo>
                      <a:lnTo>
                        <a:pt x="86" y="32"/>
                      </a:lnTo>
                      <a:lnTo>
                        <a:pt x="114" y="32"/>
                      </a:lnTo>
                      <a:lnTo>
                        <a:pt x="116" y="48"/>
                      </a:lnTo>
                      <a:lnTo>
                        <a:pt x="162" y="70"/>
                      </a:lnTo>
                      <a:lnTo>
                        <a:pt x="188" y="64"/>
                      </a:lnTo>
                      <a:lnTo>
                        <a:pt x="194" y="96"/>
                      </a:lnTo>
                      <a:lnTo>
                        <a:pt x="200" y="156"/>
                      </a:lnTo>
                      <a:lnTo>
                        <a:pt x="104" y="166"/>
                      </a:lnTo>
                      <a:lnTo>
                        <a:pt x="8" y="178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2" name="Freeform 76"/>
                <p:cNvSpPr>
                  <a:spLocks/>
                </p:cNvSpPr>
                <p:nvPr/>
              </p:nvSpPr>
              <p:spPr bwMode="auto">
                <a:xfrm>
                  <a:off x="2511" y="2212"/>
                  <a:ext cx="112" cy="104"/>
                </a:xfrm>
                <a:custGeom>
                  <a:avLst/>
                  <a:gdLst>
                    <a:gd name="T0" fmla="*/ 12 w 112"/>
                    <a:gd name="T1" fmla="*/ 2 h 104"/>
                    <a:gd name="T2" fmla="*/ 46 w 112"/>
                    <a:gd name="T3" fmla="*/ 0 h 104"/>
                    <a:gd name="T4" fmla="*/ 48 w 112"/>
                    <a:gd name="T5" fmla="*/ 12 h 104"/>
                    <a:gd name="T6" fmla="*/ 82 w 112"/>
                    <a:gd name="T7" fmla="*/ 12 h 104"/>
                    <a:gd name="T8" fmla="*/ 84 w 112"/>
                    <a:gd name="T9" fmla="*/ 40 h 104"/>
                    <a:gd name="T10" fmla="*/ 108 w 112"/>
                    <a:gd name="T11" fmla="*/ 56 h 104"/>
                    <a:gd name="T12" fmla="*/ 112 w 112"/>
                    <a:gd name="T13" fmla="*/ 96 h 104"/>
                    <a:gd name="T14" fmla="*/ 26 w 112"/>
                    <a:gd name="T15" fmla="*/ 104 h 104"/>
                    <a:gd name="T16" fmla="*/ 0 w 112"/>
                    <a:gd name="T17" fmla="*/ 48 h 104"/>
                    <a:gd name="T18" fmla="*/ 0 w 112"/>
                    <a:gd name="T19" fmla="*/ 24 h 104"/>
                    <a:gd name="T20" fmla="*/ 12 w 112"/>
                    <a:gd name="T21" fmla="*/ 2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2" h="104">
                      <a:moveTo>
                        <a:pt x="12" y="2"/>
                      </a:moveTo>
                      <a:lnTo>
                        <a:pt x="46" y="0"/>
                      </a:lnTo>
                      <a:lnTo>
                        <a:pt x="48" y="12"/>
                      </a:lnTo>
                      <a:lnTo>
                        <a:pt x="82" y="12"/>
                      </a:lnTo>
                      <a:lnTo>
                        <a:pt x="84" y="40"/>
                      </a:lnTo>
                      <a:lnTo>
                        <a:pt x="108" y="56"/>
                      </a:lnTo>
                      <a:lnTo>
                        <a:pt x="112" y="96"/>
                      </a:lnTo>
                      <a:lnTo>
                        <a:pt x="26" y="104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" name="Freeform 77"/>
                <p:cNvSpPr>
                  <a:spLocks/>
                </p:cNvSpPr>
                <p:nvPr/>
              </p:nvSpPr>
              <p:spPr bwMode="auto">
                <a:xfrm>
                  <a:off x="2523" y="2164"/>
                  <a:ext cx="210" cy="144"/>
                </a:xfrm>
                <a:custGeom>
                  <a:avLst/>
                  <a:gdLst>
                    <a:gd name="T0" fmla="*/ 0 w 210"/>
                    <a:gd name="T1" fmla="*/ 50 h 144"/>
                    <a:gd name="T2" fmla="*/ 2 w 210"/>
                    <a:gd name="T3" fmla="*/ 30 h 144"/>
                    <a:gd name="T4" fmla="*/ 2 w 210"/>
                    <a:gd name="T5" fmla="*/ 16 h 144"/>
                    <a:gd name="T6" fmla="*/ 174 w 210"/>
                    <a:gd name="T7" fmla="*/ 0 h 144"/>
                    <a:gd name="T8" fmla="*/ 184 w 210"/>
                    <a:gd name="T9" fmla="*/ 58 h 144"/>
                    <a:gd name="T10" fmla="*/ 210 w 210"/>
                    <a:gd name="T11" fmla="*/ 112 h 144"/>
                    <a:gd name="T12" fmla="*/ 208 w 210"/>
                    <a:gd name="T13" fmla="*/ 132 h 144"/>
                    <a:gd name="T14" fmla="*/ 144 w 210"/>
                    <a:gd name="T15" fmla="*/ 140 h 144"/>
                    <a:gd name="T16" fmla="*/ 100 w 210"/>
                    <a:gd name="T17" fmla="*/ 144 h 144"/>
                    <a:gd name="T18" fmla="*/ 96 w 210"/>
                    <a:gd name="T19" fmla="*/ 104 h 144"/>
                    <a:gd name="T20" fmla="*/ 72 w 210"/>
                    <a:gd name="T21" fmla="*/ 88 h 144"/>
                    <a:gd name="T22" fmla="*/ 70 w 210"/>
                    <a:gd name="T23" fmla="*/ 60 h 144"/>
                    <a:gd name="T24" fmla="*/ 36 w 210"/>
                    <a:gd name="T25" fmla="*/ 60 h 144"/>
                    <a:gd name="T26" fmla="*/ 34 w 210"/>
                    <a:gd name="T27" fmla="*/ 48 h 144"/>
                    <a:gd name="T28" fmla="*/ 0 w 210"/>
                    <a:gd name="T29" fmla="*/ 5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0" h="144">
                      <a:moveTo>
                        <a:pt x="0" y="50"/>
                      </a:moveTo>
                      <a:lnTo>
                        <a:pt x="2" y="30"/>
                      </a:lnTo>
                      <a:lnTo>
                        <a:pt x="2" y="16"/>
                      </a:lnTo>
                      <a:lnTo>
                        <a:pt x="174" y="0"/>
                      </a:lnTo>
                      <a:lnTo>
                        <a:pt x="184" y="58"/>
                      </a:lnTo>
                      <a:lnTo>
                        <a:pt x="210" y="112"/>
                      </a:lnTo>
                      <a:lnTo>
                        <a:pt x="208" y="132"/>
                      </a:lnTo>
                      <a:lnTo>
                        <a:pt x="144" y="140"/>
                      </a:lnTo>
                      <a:lnTo>
                        <a:pt x="100" y="144"/>
                      </a:lnTo>
                      <a:lnTo>
                        <a:pt x="96" y="104"/>
                      </a:lnTo>
                      <a:lnTo>
                        <a:pt x="72" y="88"/>
                      </a:lnTo>
                      <a:lnTo>
                        <a:pt x="70" y="60"/>
                      </a:lnTo>
                      <a:lnTo>
                        <a:pt x="36" y="60"/>
                      </a:lnTo>
                      <a:lnTo>
                        <a:pt x="34" y="48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4" name="Freeform 78"/>
                <p:cNvSpPr>
                  <a:spLocks/>
                </p:cNvSpPr>
                <p:nvPr/>
              </p:nvSpPr>
              <p:spPr bwMode="auto">
                <a:xfrm>
                  <a:off x="2417" y="2098"/>
                  <a:ext cx="120" cy="106"/>
                </a:xfrm>
                <a:custGeom>
                  <a:avLst/>
                  <a:gdLst>
                    <a:gd name="T0" fmla="*/ 10 w 120"/>
                    <a:gd name="T1" fmla="*/ 106 h 106"/>
                    <a:gd name="T2" fmla="*/ 0 w 120"/>
                    <a:gd name="T3" fmla="*/ 2 h 106"/>
                    <a:gd name="T4" fmla="*/ 56 w 120"/>
                    <a:gd name="T5" fmla="*/ 0 h 106"/>
                    <a:gd name="T6" fmla="*/ 100 w 120"/>
                    <a:gd name="T7" fmla="*/ 38 h 106"/>
                    <a:gd name="T8" fmla="*/ 120 w 120"/>
                    <a:gd name="T9" fmla="*/ 38 h 106"/>
                    <a:gd name="T10" fmla="*/ 108 w 120"/>
                    <a:gd name="T11" fmla="*/ 82 h 106"/>
                    <a:gd name="T12" fmla="*/ 108 w 120"/>
                    <a:gd name="T13" fmla="*/ 96 h 106"/>
                    <a:gd name="T14" fmla="*/ 10 w 120"/>
                    <a:gd name="T15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0" h="106">
                      <a:moveTo>
                        <a:pt x="10" y="106"/>
                      </a:moveTo>
                      <a:lnTo>
                        <a:pt x="0" y="2"/>
                      </a:lnTo>
                      <a:lnTo>
                        <a:pt x="56" y="0"/>
                      </a:lnTo>
                      <a:lnTo>
                        <a:pt x="100" y="38"/>
                      </a:lnTo>
                      <a:lnTo>
                        <a:pt x="120" y="38"/>
                      </a:lnTo>
                      <a:lnTo>
                        <a:pt x="108" y="82"/>
                      </a:lnTo>
                      <a:lnTo>
                        <a:pt x="108" y="96"/>
                      </a:lnTo>
                      <a:lnTo>
                        <a:pt x="10" y="106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5" name="Freeform 79"/>
                <p:cNvSpPr>
                  <a:spLocks/>
                </p:cNvSpPr>
                <p:nvPr/>
              </p:nvSpPr>
              <p:spPr bwMode="auto">
                <a:xfrm>
                  <a:off x="2719" y="1344"/>
                  <a:ext cx="218" cy="144"/>
                </a:xfrm>
                <a:custGeom>
                  <a:avLst/>
                  <a:gdLst>
                    <a:gd name="T0" fmla="*/ 0 w 218"/>
                    <a:gd name="T1" fmla="*/ 22 h 144"/>
                    <a:gd name="T2" fmla="*/ 40 w 218"/>
                    <a:gd name="T3" fmla="*/ 18 h 144"/>
                    <a:gd name="T4" fmla="*/ 48 w 218"/>
                    <a:gd name="T5" fmla="*/ 10 h 144"/>
                    <a:gd name="T6" fmla="*/ 60 w 218"/>
                    <a:gd name="T7" fmla="*/ 22 h 144"/>
                    <a:gd name="T8" fmla="*/ 70 w 218"/>
                    <a:gd name="T9" fmla="*/ 14 h 144"/>
                    <a:gd name="T10" fmla="*/ 196 w 218"/>
                    <a:gd name="T11" fmla="*/ 0 h 144"/>
                    <a:gd name="T12" fmla="*/ 218 w 218"/>
                    <a:gd name="T13" fmla="*/ 100 h 144"/>
                    <a:gd name="T14" fmla="*/ 148 w 218"/>
                    <a:gd name="T15" fmla="*/ 112 h 144"/>
                    <a:gd name="T16" fmla="*/ 148 w 218"/>
                    <a:gd name="T17" fmla="*/ 130 h 144"/>
                    <a:gd name="T18" fmla="*/ 12 w 218"/>
                    <a:gd name="T19" fmla="*/ 144 h 144"/>
                    <a:gd name="T20" fmla="*/ 0 w 218"/>
                    <a:gd name="T21" fmla="*/ 22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8" h="144">
                      <a:moveTo>
                        <a:pt x="0" y="22"/>
                      </a:moveTo>
                      <a:lnTo>
                        <a:pt x="40" y="18"/>
                      </a:lnTo>
                      <a:lnTo>
                        <a:pt x="48" y="10"/>
                      </a:lnTo>
                      <a:lnTo>
                        <a:pt x="60" y="22"/>
                      </a:lnTo>
                      <a:lnTo>
                        <a:pt x="70" y="14"/>
                      </a:lnTo>
                      <a:lnTo>
                        <a:pt x="196" y="0"/>
                      </a:lnTo>
                      <a:lnTo>
                        <a:pt x="218" y="100"/>
                      </a:lnTo>
                      <a:lnTo>
                        <a:pt x="148" y="112"/>
                      </a:lnTo>
                      <a:lnTo>
                        <a:pt x="148" y="130"/>
                      </a:lnTo>
                      <a:lnTo>
                        <a:pt x="12" y="144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6" name="Freeform 80"/>
                <p:cNvSpPr>
                  <a:spLocks/>
                </p:cNvSpPr>
                <p:nvPr/>
              </p:nvSpPr>
              <p:spPr bwMode="auto">
                <a:xfrm>
                  <a:off x="2867" y="1436"/>
                  <a:ext cx="192" cy="284"/>
                </a:xfrm>
                <a:custGeom>
                  <a:avLst/>
                  <a:gdLst>
                    <a:gd name="T0" fmla="*/ 0 w 192"/>
                    <a:gd name="T1" fmla="*/ 38 h 284"/>
                    <a:gd name="T2" fmla="*/ 0 w 192"/>
                    <a:gd name="T3" fmla="*/ 20 h 284"/>
                    <a:gd name="T4" fmla="*/ 70 w 192"/>
                    <a:gd name="T5" fmla="*/ 8 h 284"/>
                    <a:gd name="T6" fmla="*/ 160 w 192"/>
                    <a:gd name="T7" fmla="*/ 0 h 284"/>
                    <a:gd name="T8" fmla="*/ 172 w 192"/>
                    <a:gd name="T9" fmla="*/ 64 h 284"/>
                    <a:gd name="T10" fmla="*/ 192 w 192"/>
                    <a:gd name="T11" fmla="*/ 204 h 284"/>
                    <a:gd name="T12" fmla="*/ 90 w 192"/>
                    <a:gd name="T13" fmla="*/ 220 h 284"/>
                    <a:gd name="T14" fmla="*/ 96 w 192"/>
                    <a:gd name="T15" fmla="*/ 280 h 284"/>
                    <a:gd name="T16" fmla="*/ 64 w 192"/>
                    <a:gd name="T17" fmla="*/ 284 h 284"/>
                    <a:gd name="T18" fmla="*/ 54 w 192"/>
                    <a:gd name="T19" fmla="*/ 224 h 284"/>
                    <a:gd name="T20" fmla="*/ 36 w 192"/>
                    <a:gd name="T21" fmla="*/ 222 h 284"/>
                    <a:gd name="T22" fmla="*/ 26 w 192"/>
                    <a:gd name="T23" fmla="*/ 220 h 284"/>
                    <a:gd name="T24" fmla="*/ 22 w 192"/>
                    <a:gd name="T25" fmla="*/ 218 h 284"/>
                    <a:gd name="T26" fmla="*/ 20 w 192"/>
                    <a:gd name="T27" fmla="*/ 216 h 284"/>
                    <a:gd name="T28" fmla="*/ 20 w 192"/>
                    <a:gd name="T29" fmla="*/ 204 h 284"/>
                    <a:gd name="T30" fmla="*/ 16 w 192"/>
                    <a:gd name="T31" fmla="*/ 178 h 284"/>
                    <a:gd name="T32" fmla="*/ 12 w 192"/>
                    <a:gd name="T33" fmla="*/ 140 h 284"/>
                    <a:gd name="T34" fmla="*/ 0 w 192"/>
                    <a:gd name="T35" fmla="*/ 38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92" h="284">
                      <a:moveTo>
                        <a:pt x="0" y="38"/>
                      </a:moveTo>
                      <a:lnTo>
                        <a:pt x="0" y="20"/>
                      </a:lnTo>
                      <a:lnTo>
                        <a:pt x="70" y="8"/>
                      </a:lnTo>
                      <a:lnTo>
                        <a:pt x="160" y="0"/>
                      </a:lnTo>
                      <a:lnTo>
                        <a:pt x="172" y="64"/>
                      </a:lnTo>
                      <a:lnTo>
                        <a:pt x="192" y="204"/>
                      </a:lnTo>
                      <a:lnTo>
                        <a:pt x="90" y="220"/>
                      </a:lnTo>
                      <a:lnTo>
                        <a:pt x="96" y="280"/>
                      </a:lnTo>
                      <a:lnTo>
                        <a:pt x="64" y="284"/>
                      </a:lnTo>
                      <a:lnTo>
                        <a:pt x="54" y="224"/>
                      </a:lnTo>
                      <a:lnTo>
                        <a:pt x="36" y="222"/>
                      </a:lnTo>
                      <a:lnTo>
                        <a:pt x="26" y="220"/>
                      </a:lnTo>
                      <a:lnTo>
                        <a:pt x="22" y="218"/>
                      </a:lnTo>
                      <a:lnTo>
                        <a:pt x="20" y="216"/>
                      </a:lnTo>
                      <a:lnTo>
                        <a:pt x="20" y="204"/>
                      </a:lnTo>
                      <a:lnTo>
                        <a:pt x="16" y="178"/>
                      </a:lnTo>
                      <a:lnTo>
                        <a:pt x="12" y="14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7" name="Freeform 81"/>
                <p:cNvSpPr>
                  <a:spLocks/>
                </p:cNvSpPr>
                <p:nvPr/>
              </p:nvSpPr>
              <p:spPr bwMode="auto">
                <a:xfrm>
                  <a:off x="2957" y="1622"/>
                  <a:ext cx="218" cy="212"/>
                </a:xfrm>
                <a:custGeom>
                  <a:avLst/>
                  <a:gdLst>
                    <a:gd name="T0" fmla="*/ 0 w 218"/>
                    <a:gd name="T1" fmla="*/ 34 h 212"/>
                    <a:gd name="T2" fmla="*/ 102 w 218"/>
                    <a:gd name="T3" fmla="*/ 18 h 212"/>
                    <a:gd name="T4" fmla="*/ 198 w 218"/>
                    <a:gd name="T5" fmla="*/ 0 h 212"/>
                    <a:gd name="T6" fmla="*/ 204 w 218"/>
                    <a:gd name="T7" fmla="*/ 46 h 212"/>
                    <a:gd name="T8" fmla="*/ 218 w 218"/>
                    <a:gd name="T9" fmla="*/ 192 h 212"/>
                    <a:gd name="T10" fmla="*/ 158 w 218"/>
                    <a:gd name="T11" fmla="*/ 206 h 212"/>
                    <a:gd name="T12" fmla="*/ 126 w 218"/>
                    <a:gd name="T13" fmla="*/ 212 h 212"/>
                    <a:gd name="T14" fmla="*/ 118 w 218"/>
                    <a:gd name="T15" fmla="*/ 154 h 212"/>
                    <a:gd name="T16" fmla="*/ 14 w 218"/>
                    <a:gd name="T17" fmla="*/ 164 h 212"/>
                    <a:gd name="T18" fmla="*/ 6 w 218"/>
                    <a:gd name="T19" fmla="*/ 94 h 212"/>
                    <a:gd name="T20" fmla="*/ 0 w 218"/>
                    <a:gd name="T21" fmla="*/ 34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8" h="212">
                      <a:moveTo>
                        <a:pt x="0" y="34"/>
                      </a:moveTo>
                      <a:lnTo>
                        <a:pt x="102" y="18"/>
                      </a:lnTo>
                      <a:lnTo>
                        <a:pt x="198" y="0"/>
                      </a:lnTo>
                      <a:lnTo>
                        <a:pt x="204" y="46"/>
                      </a:lnTo>
                      <a:lnTo>
                        <a:pt x="218" y="192"/>
                      </a:lnTo>
                      <a:lnTo>
                        <a:pt x="158" y="206"/>
                      </a:lnTo>
                      <a:lnTo>
                        <a:pt x="126" y="212"/>
                      </a:lnTo>
                      <a:lnTo>
                        <a:pt x="118" y="154"/>
                      </a:lnTo>
                      <a:lnTo>
                        <a:pt x="14" y="164"/>
                      </a:lnTo>
                      <a:lnTo>
                        <a:pt x="6" y="9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8" name="Freeform 82"/>
                <p:cNvSpPr>
                  <a:spLocks/>
                </p:cNvSpPr>
                <p:nvPr/>
              </p:nvSpPr>
              <p:spPr bwMode="auto">
                <a:xfrm>
                  <a:off x="2883" y="1776"/>
                  <a:ext cx="248" cy="204"/>
                </a:xfrm>
                <a:custGeom>
                  <a:avLst/>
                  <a:gdLst>
                    <a:gd name="T0" fmla="*/ 0 w 248"/>
                    <a:gd name="T1" fmla="*/ 88 h 204"/>
                    <a:gd name="T2" fmla="*/ 34 w 248"/>
                    <a:gd name="T3" fmla="*/ 84 h 204"/>
                    <a:gd name="T4" fmla="*/ 66 w 248"/>
                    <a:gd name="T5" fmla="*/ 48 h 204"/>
                    <a:gd name="T6" fmla="*/ 80 w 248"/>
                    <a:gd name="T7" fmla="*/ 52 h 204"/>
                    <a:gd name="T8" fmla="*/ 76 w 248"/>
                    <a:gd name="T9" fmla="*/ 12 h 204"/>
                    <a:gd name="T10" fmla="*/ 88 w 248"/>
                    <a:gd name="T11" fmla="*/ 10 h 204"/>
                    <a:gd name="T12" fmla="*/ 192 w 248"/>
                    <a:gd name="T13" fmla="*/ 0 h 204"/>
                    <a:gd name="T14" fmla="*/ 200 w 248"/>
                    <a:gd name="T15" fmla="*/ 58 h 204"/>
                    <a:gd name="T16" fmla="*/ 232 w 248"/>
                    <a:gd name="T17" fmla="*/ 52 h 204"/>
                    <a:gd name="T18" fmla="*/ 244 w 248"/>
                    <a:gd name="T19" fmla="*/ 140 h 204"/>
                    <a:gd name="T20" fmla="*/ 248 w 248"/>
                    <a:gd name="T21" fmla="*/ 176 h 204"/>
                    <a:gd name="T22" fmla="*/ 212 w 248"/>
                    <a:gd name="T23" fmla="*/ 182 h 204"/>
                    <a:gd name="T24" fmla="*/ 52 w 248"/>
                    <a:gd name="T25" fmla="*/ 200 h 204"/>
                    <a:gd name="T26" fmla="*/ 12 w 248"/>
                    <a:gd name="T27" fmla="*/ 204 h 204"/>
                    <a:gd name="T28" fmla="*/ 10 w 248"/>
                    <a:gd name="T29" fmla="*/ 192 h 204"/>
                    <a:gd name="T30" fmla="*/ 0 w 248"/>
                    <a:gd name="T31" fmla="*/ 88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48" h="204">
                      <a:moveTo>
                        <a:pt x="0" y="88"/>
                      </a:moveTo>
                      <a:lnTo>
                        <a:pt x="34" y="84"/>
                      </a:lnTo>
                      <a:lnTo>
                        <a:pt x="66" y="48"/>
                      </a:lnTo>
                      <a:lnTo>
                        <a:pt x="80" y="52"/>
                      </a:lnTo>
                      <a:lnTo>
                        <a:pt x="76" y="12"/>
                      </a:lnTo>
                      <a:lnTo>
                        <a:pt x="88" y="10"/>
                      </a:lnTo>
                      <a:lnTo>
                        <a:pt x="192" y="0"/>
                      </a:lnTo>
                      <a:lnTo>
                        <a:pt x="200" y="58"/>
                      </a:lnTo>
                      <a:lnTo>
                        <a:pt x="232" y="52"/>
                      </a:lnTo>
                      <a:lnTo>
                        <a:pt x="244" y="140"/>
                      </a:lnTo>
                      <a:lnTo>
                        <a:pt x="248" y="176"/>
                      </a:lnTo>
                      <a:lnTo>
                        <a:pt x="212" y="182"/>
                      </a:lnTo>
                      <a:lnTo>
                        <a:pt x="52" y="200"/>
                      </a:lnTo>
                      <a:lnTo>
                        <a:pt x="12" y="204"/>
                      </a:lnTo>
                      <a:lnTo>
                        <a:pt x="10" y="192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9" name="Freeform 83"/>
                <p:cNvSpPr>
                  <a:spLocks/>
                </p:cNvSpPr>
                <p:nvPr/>
              </p:nvSpPr>
              <p:spPr bwMode="auto">
                <a:xfrm>
                  <a:off x="2671" y="1474"/>
                  <a:ext cx="208" cy="182"/>
                </a:xfrm>
                <a:custGeom>
                  <a:avLst/>
                  <a:gdLst>
                    <a:gd name="T0" fmla="*/ 0 w 208"/>
                    <a:gd name="T1" fmla="*/ 22 h 182"/>
                    <a:gd name="T2" fmla="*/ 60 w 208"/>
                    <a:gd name="T3" fmla="*/ 14 h 182"/>
                    <a:gd name="T4" fmla="*/ 196 w 208"/>
                    <a:gd name="T5" fmla="*/ 0 h 182"/>
                    <a:gd name="T6" fmla="*/ 208 w 208"/>
                    <a:gd name="T7" fmla="*/ 102 h 182"/>
                    <a:gd name="T8" fmla="*/ 170 w 208"/>
                    <a:gd name="T9" fmla="*/ 108 h 182"/>
                    <a:gd name="T10" fmla="*/ 154 w 208"/>
                    <a:gd name="T11" fmla="*/ 142 h 182"/>
                    <a:gd name="T12" fmla="*/ 124 w 208"/>
                    <a:gd name="T13" fmla="*/ 146 h 182"/>
                    <a:gd name="T14" fmla="*/ 128 w 208"/>
                    <a:gd name="T15" fmla="*/ 174 h 182"/>
                    <a:gd name="T16" fmla="*/ 80 w 208"/>
                    <a:gd name="T17" fmla="*/ 182 h 182"/>
                    <a:gd name="T18" fmla="*/ 74 w 208"/>
                    <a:gd name="T19" fmla="*/ 152 h 182"/>
                    <a:gd name="T20" fmla="*/ 20 w 208"/>
                    <a:gd name="T21" fmla="*/ 154 h 182"/>
                    <a:gd name="T22" fmla="*/ 8 w 208"/>
                    <a:gd name="T23" fmla="*/ 60 h 182"/>
                    <a:gd name="T24" fmla="*/ 4 w 208"/>
                    <a:gd name="T25" fmla="*/ 62 h 182"/>
                    <a:gd name="T26" fmla="*/ 0 w 208"/>
                    <a:gd name="T27" fmla="*/ 22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8" h="182">
                      <a:moveTo>
                        <a:pt x="0" y="22"/>
                      </a:moveTo>
                      <a:lnTo>
                        <a:pt x="60" y="14"/>
                      </a:lnTo>
                      <a:lnTo>
                        <a:pt x="196" y="0"/>
                      </a:lnTo>
                      <a:lnTo>
                        <a:pt x="208" y="102"/>
                      </a:lnTo>
                      <a:lnTo>
                        <a:pt x="170" y="108"/>
                      </a:lnTo>
                      <a:lnTo>
                        <a:pt x="154" y="142"/>
                      </a:lnTo>
                      <a:lnTo>
                        <a:pt x="124" y="146"/>
                      </a:lnTo>
                      <a:lnTo>
                        <a:pt x="128" y="174"/>
                      </a:lnTo>
                      <a:lnTo>
                        <a:pt x="80" y="182"/>
                      </a:lnTo>
                      <a:lnTo>
                        <a:pt x="74" y="152"/>
                      </a:lnTo>
                      <a:lnTo>
                        <a:pt x="20" y="154"/>
                      </a:lnTo>
                      <a:lnTo>
                        <a:pt x="8" y="60"/>
                      </a:lnTo>
                      <a:lnTo>
                        <a:pt x="4" y="6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0" name="Freeform 84"/>
                <p:cNvSpPr>
                  <a:spLocks/>
                </p:cNvSpPr>
                <p:nvPr/>
              </p:nvSpPr>
              <p:spPr bwMode="auto">
                <a:xfrm>
                  <a:off x="2795" y="1576"/>
                  <a:ext cx="92" cy="90"/>
                </a:xfrm>
                <a:custGeom>
                  <a:avLst/>
                  <a:gdLst>
                    <a:gd name="T0" fmla="*/ 4 w 92"/>
                    <a:gd name="T1" fmla="*/ 72 h 90"/>
                    <a:gd name="T2" fmla="*/ 0 w 92"/>
                    <a:gd name="T3" fmla="*/ 44 h 90"/>
                    <a:gd name="T4" fmla="*/ 30 w 92"/>
                    <a:gd name="T5" fmla="*/ 40 h 90"/>
                    <a:gd name="T6" fmla="*/ 46 w 92"/>
                    <a:gd name="T7" fmla="*/ 6 h 90"/>
                    <a:gd name="T8" fmla="*/ 84 w 92"/>
                    <a:gd name="T9" fmla="*/ 0 h 90"/>
                    <a:gd name="T10" fmla="*/ 92 w 92"/>
                    <a:gd name="T11" fmla="*/ 76 h 90"/>
                    <a:gd name="T12" fmla="*/ 44 w 92"/>
                    <a:gd name="T13" fmla="*/ 90 h 90"/>
                    <a:gd name="T14" fmla="*/ 42 w 92"/>
                    <a:gd name="T15" fmla="*/ 72 h 90"/>
                    <a:gd name="T16" fmla="*/ 4 w 92"/>
                    <a:gd name="T17" fmla="*/ 7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2" h="90">
                      <a:moveTo>
                        <a:pt x="4" y="72"/>
                      </a:moveTo>
                      <a:lnTo>
                        <a:pt x="0" y="44"/>
                      </a:lnTo>
                      <a:lnTo>
                        <a:pt x="30" y="40"/>
                      </a:lnTo>
                      <a:lnTo>
                        <a:pt x="46" y="6"/>
                      </a:lnTo>
                      <a:lnTo>
                        <a:pt x="84" y="0"/>
                      </a:lnTo>
                      <a:lnTo>
                        <a:pt x="92" y="76"/>
                      </a:lnTo>
                      <a:lnTo>
                        <a:pt x="44" y="90"/>
                      </a:lnTo>
                      <a:lnTo>
                        <a:pt x="42" y="72"/>
                      </a:lnTo>
                      <a:lnTo>
                        <a:pt x="4" y="7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1" name="Freeform 85"/>
                <p:cNvSpPr>
                  <a:spLocks/>
                </p:cNvSpPr>
                <p:nvPr/>
              </p:nvSpPr>
              <p:spPr bwMode="auto">
                <a:xfrm>
                  <a:off x="2647" y="1626"/>
                  <a:ext cx="110" cy="106"/>
                </a:xfrm>
                <a:custGeom>
                  <a:avLst/>
                  <a:gdLst>
                    <a:gd name="T0" fmla="*/ 0 w 110"/>
                    <a:gd name="T1" fmla="*/ 42 h 106"/>
                    <a:gd name="T2" fmla="*/ 40 w 110"/>
                    <a:gd name="T3" fmla="*/ 38 h 106"/>
                    <a:gd name="T4" fmla="*/ 36 w 110"/>
                    <a:gd name="T5" fmla="*/ 6 h 106"/>
                    <a:gd name="T6" fmla="*/ 44 w 110"/>
                    <a:gd name="T7" fmla="*/ 2 h 106"/>
                    <a:gd name="T8" fmla="*/ 98 w 110"/>
                    <a:gd name="T9" fmla="*/ 0 h 106"/>
                    <a:gd name="T10" fmla="*/ 104 w 110"/>
                    <a:gd name="T11" fmla="*/ 30 h 106"/>
                    <a:gd name="T12" fmla="*/ 110 w 110"/>
                    <a:gd name="T13" fmla="*/ 94 h 106"/>
                    <a:gd name="T14" fmla="*/ 8 w 110"/>
                    <a:gd name="T15" fmla="*/ 106 h 106"/>
                    <a:gd name="T16" fmla="*/ 0 w 110"/>
                    <a:gd name="T17" fmla="*/ 42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06">
                      <a:moveTo>
                        <a:pt x="0" y="42"/>
                      </a:moveTo>
                      <a:lnTo>
                        <a:pt x="40" y="38"/>
                      </a:lnTo>
                      <a:lnTo>
                        <a:pt x="36" y="6"/>
                      </a:lnTo>
                      <a:lnTo>
                        <a:pt x="44" y="2"/>
                      </a:lnTo>
                      <a:lnTo>
                        <a:pt x="98" y="0"/>
                      </a:lnTo>
                      <a:lnTo>
                        <a:pt x="104" y="30"/>
                      </a:lnTo>
                      <a:lnTo>
                        <a:pt x="110" y="94"/>
                      </a:lnTo>
                      <a:lnTo>
                        <a:pt x="8" y="106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2" name="Freeform 86"/>
                <p:cNvSpPr>
                  <a:spLocks/>
                </p:cNvSpPr>
                <p:nvPr/>
              </p:nvSpPr>
              <p:spPr bwMode="auto">
                <a:xfrm>
                  <a:off x="2655" y="1714"/>
                  <a:ext cx="156" cy="194"/>
                </a:xfrm>
                <a:custGeom>
                  <a:avLst/>
                  <a:gdLst>
                    <a:gd name="T0" fmla="*/ 0 w 156"/>
                    <a:gd name="T1" fmla="*/ 18 h 194"/>
                    <a:gd name="T2" fmla="*/ 102 w 156"/>
                    <a:gd name="T3" fmla="*/ 6 h 194"/>
                    <a:gd name="T4" fmla="*/ 156 w 156"/>
                    <a:gd name="T5" fmla="*/ 0 h 194"/>
                    <a:gd name="T6" fmla="*/ 156 w 156"/>
                    <a:gd name="T7" fmla="*/ 20 h 194"/>
                    <a:gd name="T8" fmla="*/ 144 w 156"/>
                    <a:gd name="T9" fmla="*/ 62 h 194"/>
                    <a:gd name="T10" fmla="*/ 134 w 156"/>
                    <a:gd name="T11" fmla="*/ 70 h 194"/>
                    <a:gd name="T12" fmla="*/ 138 w 156"/>
                    <a:gd name="T13" fmla="*/ 96 h 194"/>
                    <a:gd name="T14" fmla="*/ 104 w 156"/>
                    <a:gd name="T15" fmla="*/ 176 h 194"/>
                    <a:gd name="T16" fmla="*/ 54 w 156"/>
                    <a:gd name="T17" fmla="*/ 194 h 194"/>
                    <a:gd name="T18" fmla="*/ 48 w 156"/>
                    <a:gd name="T19" fmla="*/ 156 h 194"/>
                    <a:gd name="T20" fmla="*/ 12 w 156"/>
                    <a:gd name="T21" fmla="*/ 158 h 194"/>
                    <a:gd name="T22" fmla="*/ 12 w 156"/>
                    <a:gd name="T23" fmla="*/ 122 h 194"/>
                    <a:gd name="T24" fmla="*/ 0 w 156"/>
                    <a:gd name="T25" fmla="*/ 18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6" h="194">
                      <a:moveTo>
                        <a:pt x="0" y="18"/>
                      </a:moveTo>
                      <a:lnTo>
                        <a:pt x="102" y="6"/>
                      </a:lnTo>
                      <a:lnTo>
                        <a:pt x="156" y="0"/>
                      </a:lnTo>
                      <a:lnTo>
                        <a:pt x="156" y="20"/>
                      </a:lnTo>
                      <a:lnTo>
                        <a:pt x="144" y="62"/>
                      </a:lnTo>
                      <a:lnTo>
                        <a:pt x="134" y="70"/>
                      </a:lnTo>
                      <a:lnTo>
                        <a:pt x="138" y="96"/>
                      </a:lnTo>
                      <a:lnTo>
                        <a:pt x="104" y="176"/>
                      </a:lnTo>
                      <a:lnTo>
                        <a:pt x="54" y="194"/>
                      </a:lnTo>
                      <a:lnTo>
                        <a:pt x="48" y="156"/>
                      </a:lnTo>
                      <a:lnTo>
                        <a:pt x="12" y="158"/>
                      </a:lnTo>
                      <a:lnTo>
                        <a:pt x="12" y="122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" name="Freeform 87"/>
                <p:cNvSpPr>
                  <a:spLocks/>
                </p:cNvSpPr>
                <p:nvPr/>
              </p:nvSpPr>
              <p:spPr bwMode="auto">
                <a:xfrm>
                  <a:off x="2789" y="1716"/>
                  <a:ext cx="182" cy="148"/>
                </a:xfrm>
                <a:custGeom>
                  <a:avLst/>
                  <a:gdLst>
                    <a:gd name="T0" fmla="*/ 22 w 182"/>
                    <a:gd name="T1" fmla="*/ 18 h 148"/>
                    <a:gd name="T2" fmla="*/ 142 w 182"/>
                    <a:gd name="T3" fmla="*/ 4 h 148"/>
                    <a:gd name="T4" fmla="*/ 174 w 182"/>
                    <a:gd name="T5" fmla="*/ 0 h 148"/>
                    <a:gd name="T6" fmla="*/ 182 w 182"/>
                    <a:gd name="T7" fmla="*/ 70 h 148"/>
                    <a:gd name="T8" fmla="*/ 170 w 182"/>
                    <a:gd name="T9" fmla="*/ 72 h 148"/>
                    <a:gd name="T10" fmla="*/ 174 w 182"/>
                    <a:gd name="T11" fmla="*/ 112 h 148"/>
                    <a:gd name="T12" fmla="*/ 160 w 182"/>
                    <a:gd name="T13" fmla="*/ 108 h 148"/>
                    <a:gd name="T14" fmla="*/ 128 w 182"/>
                    <a:gd name="T15" fmla="*/ 144 h 148"/>
                    <a:gd name="T16" fmla="*/ 94 w 182"/>
                    <a:gd name="T17" fmla="*/ 148 h 148"/>
                    <a:gd name="T18" fmla="*/ 90 w 182"/>
                    <a:gd name="T19" fmla="*/ 142 h 148"/>
                    <a:gd name="T20" fmla="*/ 78 w 182"/>
                    <a:gd name="T21" fmla="*/ 144 h 148"/>
                    <a:gd name="T22" fmla="*/ 66 w 182"/>
                    <a:gd name="T23" fmla="*/ 88 h 148"/>
                    <a:gd name="T24" fmla="*/ 4 w 182"/>
                    <a:gd name="T25" fmla="*/ 94 h 148"/>
                    <a:gd name="T26" fmla="*/ 0 w 182"/>
                    <a:gd name="T27" fmla="*/ 68 h 148"/>
                    <a:gd name="T28" fmla="*/ 10 w 182"/>
                    <a:gd name="T29" fmla="*/ 60 h 148"/>
                    <a:gd name="T30" fmla="*/ 22 w 182"/>
                    <a:gd name="T31" fmla="*/ 1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2" h="148">
                      <a:moveTo>
                        <a:pt x="22" y="18"/>
                      </a:moveTo>
                      <a:lnTo>
                        <a:pt x="142" y="4"/>
                      </a:lnTo>
                      <a:lnTo>
                        <a:pt x="174" y="0"/>
                      </a:lnTo>
                      <a:lnTo>
                        <a:pt x="182" y="70"/>
                      </a:lnTo>
                      <a:lnTo>
                        <a:pt x="170" y="72"/>
                      </a:lnTo>
                      <a:lnTo>
                        <a:pt x="174" y="112"/>
                      </a:lnTo>
                      <a:lnTo>
                        <a:pt x="160" y="108"/>
                      </a:lnTo>
                      <a:lnTo>
                        <a:pt x="128" y="144"/>
                      </a:lnTo>
                      <a:lnTo>
                        <a:pt x="94" y="148"/>
                      </a:lnTo>
                      <a:lnTo>
                        <a:pt x="90" y="142"/>
                      </a:lnTo>
                      <a:lnTo>
                        <a:pt x="78" y="144"/>
                      </a:lnTo>
                      <a:lnTo>
                        <a:pt x="66" y="88"/>
                      </a:lnTo>
                      <a:lnTo>
                        <a:pt x="4" y="94"/>
                      </a:lnTo>
                      <a:lnTo>
                        <a:pt x="0" y="68"/>
                      </a:lnTo>
                      <a:lnTo>
                        <a:pt x="10" y="60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4" name="Freeform 88"/>
                <p:cNvSpPr>
                  <a:spLocks/>
                </p:cNvSpPr>
                <p:nvPr/>
              </p:nvSpPr>
              <p:spPr bwMode="auto">
                <a:xfrm>
                  <a:off x="2697" y="1804"/>
                  <a:ext cx="196" cy="176"/>
                </a:xfrm>
                <a:custGeom>
                  <a:avLst/>
                  <a:gdLst>
                    <a:gd name="T0" fmla="*/ 12 w 196"/>
                    <a:gd name="T1" fmla="*/ 104 h 176"/>
                    <a:gd name="T2" fmla="*/ 62 w 196"/>
                    <a:gd name="T3" fmla="*/ 86 h 176"/>
                    <a:gd name="T4" fmla="*/ 96 w 196"/>
                    <a:gd name="T5" fmla="*/ 6 h 176"/>
                    <a:gd name="T6" fmla="*/ 158 w 196"/>
                    <a:gd name="T7" fmla="*/ 0 h 176"/>
                    <a:gd name="T8" fmla="*/ 170 w 196"/>
                    <a:gd name="T9" fmla="*/ 56 h 176"/>
                    <a:gd name="T10" fmla="*/ 182 w 196"/>
                    <a:gd name="T11" fmla="*/ 54 h 176"/>
                    <a:gd name="T12" fmla="*/ 186 w 196"/>
                    <a:gd name="T13" fmla="*/ 60 h 176"/>
                    <a:gd name="T14" fmla="*/ 196 w 196"/>
                    <a:gd name="T15" fmla="*/ 164 h 176"/>
                    <a:gd name="T16" fmla="*/ 104 w 196"/>
                    <a:gd name="T17" fmla="*/ 174 h 176"/>
                    <a:gd name="T18" fmla="*/ 66 w 196"/>
                    <a:gd name="T19" fmla="*/ 176 h 176"/>
                    <a:gd name="T20" fmla="*/ 54 w 196"/>
                    <a:gd name="T21" fmla="*/ 136 h 176"/>
                    <a:gd name="T22" fmla="*/ 0 w 196"/>
                    <a:gd name="T23" fmla="*/ 138 h 176"/>
                    <a:gd name="T24" fmla="*/ 14 w 196"/>
                    <a:gd name="T25" fmla="*/ 116 h 176"/>
                    <a:gd name="T26" fmla="*/ 12 w 196"/>
                    <a:gd name="T27" fmla="*/ 104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6" h="176">
                      <a:moveTo>
                        <a:pt x="12" y="104"/>
                      </a:moveTo>
                      <a:lnTo>
                        <a:pt x="62" y="86"/>
                      </a:lnTo>
                      <a:lnTo>
                        <a:pt x="96" y="6"/>
                      </a:lnTo>
                      <a:lnTo>
                        <a:pt x="158" y="0"/>
                      </a:lnTo>
                      <a:lnTo>
                        <a:pt x="170" y="56"/>
                      </a:lnTo>
                      <a:lnTo>
                        <a:pt x="182" y="54"/>
                      </a:lnTo>
                      <a:lnTo>
                        <a:pt x="186" y="60"/>
                      </a:lnTo>
                      <a:lnTo>
                        <a:pt x="196" y="164"/>
                      </a:lnTo>
                      <a:lnTo>
                        <a:pt x="104" y="174"/>
                      </a:lnTo>
                      <a:lnTo>
                        <a:pt x="66" y="176"/>
                      </a:lnTo>
                      <a:lnTo>
                        <a:pt x="54" y="136"/>
                      </a:lnTo>
                      <a:lnTo>
                        <a:pt x="0" y="138"/>
                      </a:lnTo>
                      <a:lnTo>
                        <a:pt x="14" y="116"/>
                      </a:lnTo>
                      <a:lnTo>
                        <a:pt x="12" y="10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5" name="Freeform 89"/>
                <p:cNvSpPr>
                  <a:spLocks/>
                </p:cNvSpPr>
                <p:nvPr/>
              </p:nvSpPr>
              <p:spPr bwMode="auto">
                <a:xfrm>
                  <a:off x="2531" y="1836"/>
                  <a:ext cx="180" cy="218"/>
                </a:xfrm>
                <a:custGeom>
                  <a:avLst/>
                  <a:gdLst>
                    <a:gd name="T0" fmla="*/ 0 w 180"/>
                    <a:gd name="T1" fmla="*/ 14 h 218"/>
                    <a:gd name="T2" fmla="*/ 136 w 180"/>
                    <a:gd name="T3" fmla="*/ 0 h 218"/>
                    <a:gd name="T4" fmla="*/ 136 w 180"/>
                    <a:gd name="T5" fmla="*/ 36 h 218"/>
                    <a:gd name="T6" fmla="*/ 172 w 180"/>
                    <a:gd name="T7" fmla="*/ 34 h 218"/>
                    <a:gd name="T8" fmla="*/ 178 w 180"/>
                    <a:gd name="T9" fmla="*/ 72 h 218"/>
                    <a:gd name="T10" fmla="*/ 180 w 180"/>
                    <a:gd name="T11" fmla="*/ 84 h 218"/>
                    <a:gd name="T12" fmla="*/ 166 w 180"/>
                    <a:gd name="T13" fmla="*/ 106 h 218"/>
                    <a:gd name="T14" fmla="*/ 132 w 180"/>
                    <a:gd name="T15" fmla="*/ 144 h 218"/>
                    <a:gd name="T16" fmla="*/ 92 w 180"/>
                    <a:gd name="T17" fmla="*/ 212 h 218"/>
                    <a:gd name="T18" fmla="*/ 16 w 180"/>
                    <a:gd name="T19" fmla="*/ 218 h 218"/>
                    <a:gd name="T20" fmla="*/ 14 w 180"/>
                    <a:gd name="T21" fmla="*/ 186 h 218"/>
                    <a:gd name="T22" fmla="*/ 0 w 180"/>
                    <a:gd name="T23" fmla="*/ 52 h 218"/>
                    <a:gd name="T24" fmla="*/ 0 w 180"/>
                    <a:gd name="T25" fmla="*/ 1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0" h="218">
                      <a:moveTo>
                        <a:pt x="0" y="14"/>
                      </a:moveTo>
                      <a:lnTo>
                        <a:pt x="136" y="0"/>
                      </a:lnTo>
                      <a:lnTo>
                        <a:pt x="136" y="36"/>
                      </a:lnTo>
                      <a:lnTo>
                        <a:pt x="172" y="34"/>
                      </a:lnTo>
                      <a:lnTo>
                        <a:pt x="178" y="72"/>
                      </a:lnTo>
                      <a:lnTo>
                        <a:pt x="180" y="84"/>
                      </a:lnTo>
                      <a:lnTo>
                        <a:pt x="166" y="106"/>
                      </a:lnTo>
                      <a:lnTo>
                        <a:pt x="132" y="144"/>
                      </a:lnTo>
                      <a:lnTo>
                        <a:pt x="92" y="212"/>
                      </a:lnTo>
                      <a:lnTo>
                        <a:pt x="16" y="218"/>
                      </a:lnTo>
                      <a:lnTo>
                        <a:pt x="14" y="186"/>
                      </a:lnTo>
                      <a:lnTo>
                        <a:pt x="0" y="52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90"/>
                <p:cNvSpPr>
                  <a:spLocks/>
                </p:cNvSpPr>
                <p:nvPr/>
              </p:nvSpPr>
              <p:spPr bwMode="auto">
                <a:xfrm>
                  <a:off x="2409" y="2022"/>
                  <a:ext cx="214" cy="114"/>
                </a:xfrm>
                <a:custGeom>
                  <a:avLst/>
                  <a:gdLst>
                    <a:gd name="T0" fmla="*/ 0 w 214"/>
                    <a:gd name="T1" fmla="*/ 8 h 114"/>
                    <a:gd name="T2" fmla="*/ 136 w 214"/>
                    <a:gd name="T3" fmla="*/ 0 h 114"/>
                    <a:gd name="T4" fmla="*/ 138 w 214"/>
                    <a:gd name="T5" fmla="*/ 32 h 114"/>
                    <a:gd name="T6" fmla="*/ 214 w 214"/>
                    <a:gd name="T7" fmla="*/ 26 h 114"/>
                    <a:gd name="T8" fmla="*/ 214 w 214"/>
                    <a:gd name="T9" fmla="*/ 38 h 114"/>
                    <a:gd name="T10" fmla="*/ 188 w 214"/>
                    <a:gd name="T11" fmla="*/ 42 h 114"/>
                    <a:gd name="T12" fmla="*/ 166 w 214"/>
                    <a:gd name="T13" fmla="*/ 58 h 114"/>
                    <a:gd name="T14" fmla="*/ 128 w 214"/>
                    <a:gd name="T15" fmla="*/ 114 h 114"/>
                    <a:gd name="T16" fmla="*/ 108 w 214"/>
                    <a:gd name="T17" fmla="*/ 114 h 114"/>
                    <a:gd name="T18" fmla="*/ 64 w 214"/>
                    <a:gd name="T19" fmla="*/ 76 h 114"/>
                    <a:gd name="T20" fmla="*/ 8 w 214"/>
                    <a:gd name="T21" fmla="*/ 78 h 114"/>
                    <a:gd name="T22" fmla="*/ 2 w 214"/>
                    <a:gd name="T23" fmla="*/ 42 h 114"/>
                    <a:gd name="T24" fmla="*/ 0 w 214"/>
                    <a:gd name="T25" fmla="*/ 8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14" h="114">
                      <a:moveTo>
                        <a:pt x="0" y="8"/>
                      </a:moveTo>
                      <a:lnTo>
                        <a:pt x="136" y="0"/>
                      </a:lnTo>
                      <a:lnTo>
                        <a:pt x="138" y="32"/>
                      </a:lnTo>
                      <a:lnTo>
                        <a:pt x="214" y="26"/>
                      </a:lnTo>
                      <a:lnTo>
                        <a:pt x="214" y="38"/>
                      </a:lnTo>
                      <a:lnTo>
                        <a:pt x="188" y="42"/>
                      </a:lnTo>
                      <a:lnTo>
                        <a:pt x="166" y="58"/>
                      </a:lnTo>
                      <a:lnTo>
                        <a:pt x="128" y="114"/>
                      </a:lnTo>
                      <a:lnTo>
                        <a:pt x="108" y="114"/>
                      </a:lnTo>
                      <a:lnTo>
                        <a:pt x="64" y="76"/>
                      </a:lnTo>
                      <a:lnTo>
                        <a:pt x="8" y="78"/>
                      </a:lnTo>
                      <a:lnTo>
                        <a:pt x="2" y="4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7" name="Freeform 91"/>
                <p:cNvSpPr>
                  <a:spLocks/>
                </p:cNvSpPr>
                <p:nvPr/>
              </p:nvSpPr>
              <p:spPr bwMode="auto">
                <a:xfrm>
                  <a:off x="2583" y="1940"/>
                  <a:ext cx="220" cy="160"/>
                </a:xfrm>
                <a:custGeom>
                  <a:avLst/>
                  <a:gdLst>
                    <a:gd name="T0" fmla="*/ 114 w 220"/>
                    <a:gd name="T1" fmla="*/ 2 h 160"/>
                    <a:gd name="T2" fmla="*/ 168 w 220"/>
                    <a:gd name="T3" fmla="*/ 0 h 160"/>
                    <a:gd name="T4" fmla="*/ 180 w 220"/>
                    <a:gd name="T5" fmla="*/ 40 h 160"/>
                    <a:gd name="T6" fmla="*/ 218 w 220"/>
                    <a:gd name="T7" fmla="*/ 38 h 160"/>
                    <a:gd name="T8" fmla="*/ 220 w 220"/>
                    <a:gd name="T9" fmla="*/ 110 h 160"/>
                    <a:gd name="T10" fmla="*/ 204 w 220"/>
                    <a:gd name="T11" fmla="*/ 98 h 160"/>
                    <a:gd name="T12" fmla="*/ 164 w 220"/>
                    <a:gd name="T13" fmla="*/ 124 h 160"/>
                    <a:gd name="T14" fmla="*/ 144 w 220"/>
                    <a:gd name="T15" fmla="*/ 116 h 160"/>
                    <a:gd name="T16" fmla="*/ 108 w 220"/>
                    <a:gd name="T17" fmla="*/ 122 h 160"/>
                    <a:gd name="T18" fmla="*/ 42 w 220"/>
                    <a:gd name="T19" fmla="*/ 158 h 160"/>
                    <a:gd name="T20" fmla="*/ 18 w 220"/>
                    <a:gd name="T21" fmla="*/ 160 h 160"/>
                    <a:gd name="T22" fmla="*/ 0 w 220"/>
                    <a:gd name="T23" fmla="*/ 134 h 160"/>
                    <a:gd name="T24" fmla="*/ 14 w 220"/>
                    <a:gd name="T25" fmla="*/ 124 h 160"/>
                    <a:gd name="T26" fmla="*/ 40 w 220"/>
                    <a:gd name="T27" fmla="*/ 120 h 160"/>
                    <a:gd name="T28" fmla="*/ 40 w 220"/>
                    <a:gd name="T29" fmla="*/ 108 h 160"/>
                    <a:gd name="T30" fmla="*/ 82 w 220"/>
                    <a:gd name="T31" fmla="*/ 36 h 160"/>
                    <a:gd name="T32" fmla="*/ 114 w 220"/>
                    <a:gd name="T33" fmla="*/ 2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0" h="160">
                      <a:moveTo>
                        <a:pt x="114" y="2"/>
                      </a:moveTo>
                      <a:lnTo>
                        <a:pt x="168" y="0"/>
                      </a:lnTo>
                      <a:lnTo>
                        <a:pt x="180" y="40"/>
                      </a:lnTo>
                      <a:lnTo>
                        <a:pt x="218" y="38"/>
                      </a:lnTo>
                      <a:lnTo>
                        <a:pt x="220" y="110"/>
                      </a:lnTo>
                      <a:lnTo>
                        <a:pt x="204" y="98"/>
                      </a:lnTo>
                      <a:lnTo>
                        <a:pt x="164" y="124"/>
                      </a:lnTo>
                      <a:lnTo>
                        <a:pt x="144" y="116"/>
                      </a:lnTo>
                      <a:lnTo>
                        <a:pt x="108" y="122"/>
                      </a:lnTo>
                      <a:lnTo>
                        <a:pt x="42" y="158"/>
                      </a:lnTo>
                      <a:lnTo>
                        <a:pt x="18" y="160"/>
                      </a:lnTo>
                      <a:lnTo>
                        <a:pt x="0" y="134"/>
                      </a:lnTo>
                      <a:lnTo>
                        <a:pt x="14" y="124"/>
                      </a:lnTo>
                      <a:lnTo>
                        <a:pt x="40" y="120"/>
                      </a:lnTo>
                      <a:lnTo>
                        <a:pt x="40" y="108"/>
                      </a:lnTo>
                      <a:lnTo>
                        <a:pt x="82" y="36"/>
                      </a:lnTo>
                      <a:lnTo>
                        <a:pt x="114" y="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8" name="Freeform 92"/>
                <p:cNvSpPr>
                  <a:spLocks/>
                </p:cNvSpPr>
                <p:nvPr/>
              </p:nvSpPr>
              <p:spPr bwMode="auto">
                <a:xfrm>
                  <a:off x="2787" y="1968"/>
                  <a:ext cx="160" cy="158"/>
                </a:xfrm>
                <a:custGeom>
                  <a:avLst/>
                  <a:gdLst>
                    <a:gd name="T0" fmla="*/ 14 w 160"/>
                    <a:gd name="T1" fmla="*/ 10 h 158"/>
                    <a:gd name="T2" fmla="*/ 106 w 160"/>
                    <a:gd name="T3" fmla="*/ 0 h 158"/>
                    <a:gd name="T4" fmla="*/ 108 w 160"/>
                    <a:gd name="T5" fmla="*/ 12 h 158"/>
                    <a:gd name="T6" fmla="*/ 148 w 160"/>
                    <a:gd name="T7" fmla="*/ 8 h 158"/>
                    <a:gd name="T8" fmla="*/ 158 w 160"/>
                    <a:gd name="T9" fmla="*/ 94 h 158"/>
                    <a:gd name="T10" fmla="*/ 160 w 160"/>
                    <a:gd name="T11" fmla="*/ 148 h 158"/>
                    <a:gd name="T12" fmla="*/ 88 w 160"/>
                    <a:gd name="T13" fmla="*/ 158 h 158"/>
                    <a:gd name="T14" fmla="*/ 60 w 160"/>
                    <a:gd name="T15" fmla="*/ 152 h 158"/>
                    <a:gd name="T16" fmla="*/ 56 w 160"/>
                    <a:gd name="T17" fmla="*/ 136 h 158"/>
                    <a:gd name="T18" fmla="*/ 0 w 160"/>
                    <a:gd name="T19" fmla="*/ 140 h 158"/>
                    <a:gd name="T20" fmla="*/ 28 w 160"/>
                    <a:gd name="T21" fmla="*/ 132 h 158"/>
                    <a:gd name="T22" fmla="*/ 24 w 160"/>
                    <a:gd name="T23" fmla="*/ 92 h 158"/>
                    <a:gd name="T24" fmla="*/ 16 w 160"/>
                    <a:gd name="T25" fmla="*/ 92 h 158"/>
                    <a:gd name="T26" fmla="*/ 16 w 160"/>
                    <a:gd name="T27" fmla="*/ 82 h 158"/>
                    <a:gd name="T28" fmla="*/ 14 w 160"/>
                    <a:gd name="T29" fmla="*/ 1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0" h="158">
                      <a:moveTo>
                        <a:pt x="14" y="10"/>
                      </a:moveTo>
                      <a:lnTo>
                        <a:pt x="106" y="0"/>
                      </a:lnTo>
                      <a:lnTo>
                        <a:pt x="108" y="12"/>
                      </a:lnTo>
                      <a:lnTo>
                        <a:pt x="148" y="8"/>
                      </a:lnTo>
                      <a:lnTo>
                        <a:pt x="158" y="94"/>
                      </a:lnTo>
                      <a:lnTo>
                        <a:pt x="160" y="148"/>
                      </a:lnTo>
                      <a:lnTo>
                        <a:pt x="88" y="158"/>
                      </a:lnTo>
                      <a:lnTo>
                        <a:pt x="60" y="152"/>
                      </a:lnTo>
                      <a:lnTo>
                        <a:pt x="56" y="136"/>
                      </a:lnTo>
                      <a:lnTo>
                        <a:pt x="0" y="140"/>
                      </a:lnTo>
                      <a:lnTo>
                        <a:pt x="28" y="132"/>
                      </a:lnTo>
                      <a:lnTo>
                        <a:pt x="24" y="92"/>
                      </a:lnTo>
                      <a:lnTo>
                        <a:pt x="16" y="92"/>
                      </a:lnTo>
                      <a:lnTo>
                        <a:pt x="16" y="82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9" name="Freeform 93"/>
                <p:cNvSpPr>
                  <a:spLocks/>
                </p:cNvSpPr>
                <p:nvPr/>
              </p:nvSpPr>
              <p:spPr bwMode="auto">
                <a:xfrm>
                  <a:off x="2935" y="1958"/>
                  <a:ext cx="160" cy="104"/>
                </a:xfrm>
                <a:custGeom>
                  <a:avLst/>
                  <a:gdLst>
                    <a:gd name="T0" fmla="*/ 0 w 160"/>
                    <a:gd name="T1" fmla="*/ 18 h 104"/>
                    <a:gd name="T2" fmla="*/ 160 w 160"/>
                    <a:gd name="T3" fmla="*/ 0 h 104"/>
                    <a:gd name="T4" fmla="*/ 140 w 160"/>
                    <a:gd name="T5" fmla="*/ 58 h 104"/>
                    <a:gd name="T6" fmla="*/ 144 w 160"/>
                    <a:gd name="T7" fmla="*/ 80 h 104"/>
                    <a:gd name="T8" fmla="*/ 124 w 160"/>
                    <a:gd name="T9" fmla="*/ 74 h 104"/>
                    <a:gd name="T10" fmla="*/ 126 w 160"/>
                    <a:gd name="T11" fmla="*/ 94 h 104"/>
                    <a:gd name="T12" fmla="*/ 10 w 160"/>
                    <a:gd name="T13" fmla="*/ 104 h 104"/>
                    <a:gd name="T14" fmla="*/ 0 w 160"/>
                    <a:gd name="T1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0" h="104">
                      <a:moveTo>
                        <a:pt x="0" y="18"/>
                      </a:moveTo>
                      <a:lnTo>
                        <a:pt x="160" y="0"/>
                      </a:lnTo>
                      <a:lnTo>
                        <a:pt x="140" y="58"/>
                      </a:lnTo>
                      <a:lnTo>
                        <a:pt x="144" y="80"/>
                      </a:lnTo>
                      <a:lnTo>
                        <a:pt x="124" y="74"/>
                      </a:lnTo>
                      <a:lnTo>
                        <a:pt x="126" y="94"/>
                      </a:lnTo>
                      <a:lnTo>
                        <a:pt x="10" y="104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0" name="Freeform 94"/>
                <p:cNvSpPr>
                  <a:spLocks/>
                </p:cNvSpPr>
                <p:nvPr/>
              </p:nvSpPr>
              <p:spPr bwMode="auto">
                <a:xfrm>
                  <a:off x="3053" y="2138"/>
                  <a:ext cx="110" cy="140"/>
                </a:xfrm>
                <a:custGeom>
                  <a:avLst/>
                  <a:gdLst>
                    <a:gd name="T0" fmla="*/ 14 w 110"/>
                    <a:gd name="T1" fmla="*/ 10 h 140"/>
                    <a:gd name="T2" fmla="*/ 94 w 110"/>
                    <a:gd name="T3" fmla="*/ 0 h 140"/>
                    <a:gd name="T4" fmla="*/ 102 w 110"/>
                    <a:gd name="T5" fmla="*/ 58 h 140"/>
                    <a:gd name="T6" fmla="*/ 110 w 110"/>
                    <a:gd name="T7" fmla="*/ 134 h 140"/>
                    <a:gd name="T8" fmla="*/ 84 w 110"/>
                    <a:gd name="T9" fmla="*/ 140 h 140"/>
                    <a:gd name="T10" fmla="*/ 38 w 110"/>
                    <a:gd name="T11" fmla="*/ 118 h 140"/>
                    <a:gd name="T12" fmla="*/ 36 w 110"/>
                    <a:gd name="T13" fmla="*/ 102 h 140"/>
                    <a:gd name="T14" fmla="*/ 8 w 110"/>
                    <a:gd name="T15" fmla="*/ 102 h 140"/>
                    <a:gd name="T16" fmla="*/ 4 w 110"/>
                    <a:gd name="T17" fmla="*/ 70 h 140"/>
                    <a:gd name="T18" fmla="*/ 0 w 110"/>
                    <a:gd name="T19" fmla="*/ 38 h 140"/>
                    <a:gd name="T20" fmla="*/ 14 w 110"/>
                    <a:gd name="T21" fmla="*/ 36 h 140"/>
                    <a:gd name="T22" fmla="*/ 14 w 110"/>
                    <a:gd name="T23" fmla="*/ 1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0" h="140">
                      <a:moveTo>
                        <a:pt x="14" y="10"/>
                      </a:moveTo>
                      <a:lnTo>
                        <a:pt x="94" y="0"/>
                      </a:lnTo>
                      <a:lnTo>
                        <a:pt x="102" y="58"/>
                      </a:lnTo>
                      <a:lnTo>
                        <a:pt x="110" y="134"/>
                      </a:lnTo>
                      <a:lnTo>
                        <a:pt x="84" y="140"/>
                      </a:lnTo>
                      <a:lnTo>
                        <a:pt x="38" y="118"/>
                      </a:lnTo>
                      <a:lnTo>
                        <a:pt x="36" y="102"/>
                      </a:lnTo>
                      <a:lnTo>
                        <a:pt x="8" y="102"/>
                      </a:lnTo>
                      <a:lnTo>
                        <a:pt x="4" y="70"/>
                      </a:lnTo>
                      <a:lnTo>
                        <a:pt x="0" y="38"/>
                      </a:lnTo>
                      <a:lnTo>
                        <a:pt x="14" y="36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1" name="Freeform 95"/>
                <p:cNvSpPr>
                  <a:spLocks/>
                </p:cNvSpPr>
                <p:nvPr/>
              </p:nvSpPr>
              <p:spPr bwMode="auto">
                <a:xfrm>
                  <a:off x="2923" y="2052"/>
                  <a:ext cx="144" cy="168"/>
                </a:xfrm>
                <a:custGeom>
                  <a:avLst/>
                  <a:gdLst>
                    <a:gd name="T0" fmla="*/ 22 w 144"/>
                    <a:gd name="T1" fmla="*/ 10 h 168"/>
                    <a:gd name="T2" fmla="*/ 138 w 144"/>
                    <a:gd name="T3" fmla="*/ 0 h 168"/>
                    <a:gd name="T4" fmla="*/ 144 w 144"/>
                    <a:gd name="T5" fmla="*/ 96 h 168"/>
                    <a:gd name="T6" fmla="*/ 144 w 144"/>
                    <a:gd name="T7" fmla="*/ 122 h 168"/>
                    <a:gd name="T8" fmla="*/ 130 w 144"/>
                    <a:gd name="T9" fmla="*/ 124 h 168"/>
                    <a:gd name="T10" fmla="*/ 134 w 144"/>
                    <a:gd name="T11" fmla="*/ 156 h 168"/>
                    <a:gd name="T12" fmla="*/ 68 w 144"/>
                    <a:gd name="T13" fmla="*/ 164 h 168"/>
                    <a:gd name="T14" fmla="*/ 40 w 144"/>
                    <a:gd name="T15" fmla="*/ 168 h 168"/>
                    <a:gd name="T16" fmla="*/ 34 w 144"/>
                    <a:gd name="T17" fmla="*/ 116 h 168"/>
                    <a:gd name="T18" fmla="*/ 4 w 144"/>
                    <a:gd name="T19" fmla="*/ 98 h 168"/>
                    <a:gd name="T20" fmla="*/ 0 w 144"/>
                    <a:gd name="T21" fmla="*/ 68 h 168"/>
                    <a:gd name="T22" fmla="*/ 24 w 144"/>
                    <a:gd name="T23" fmla="*/ 64 h 168"/>
                    <a:gd name="T24" fmla="*/ 22 w 144"/>
                    <a:gd name="T25" fmla="*/ 1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4" h="168">
                      <a:moveTo>
                        <a:pt x="22" y="10"/>
                      </a:moveTo>
                      <a:lnTo>
                        <a:pt x="138" y="0"/>
                      </a:lnTo>
                      <a:lnTo>
                        <a:pt x="144" y="96"/>
                      </a:lnTo>
                      <a:lnTo>
                        <a:pt x="144" y="122"/>
                      </a:lnTo>
                      <a:lnTo>
                        <a:pt x="130" y="124"/>
                      </a:lnTo>
                      <a:lnTo>
                        <a:pt x="134" y="156"/>
                      </a:lnTo>
                      <a:lnTo>
                        <a:pt x="68" y="164"/>
                      </a:lnTo>
                      <a:lnTo>
                        <a:pt x="40" y="168"/>
                      </a:lnTo>
                      <a:lnTo>
                        <a:pt x="34" y="116"/>
                      </a:lnTo>
                      <a:lnTo>
                        <a:pt x="4" y="98"/>
                      </a:lnTo>
                      <a:lnTo>
                        <a:pt x="0" y="68"/>
                      </a:lnTo>
                      <a:lnTo>
                        <a:pt x="24" y="64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2" name="Freeform 96"/>
                <p:cNvSpPr>
                  <a:spLocks/>
                </p:cNvSpPr>
                <p:nvPr/>
              </p:nvSpPr>
              <p:spPr bwMode="auto">
                <a:xfrm>
                  <a:off x="2697" y="2104"/>
                  <a:ext cx="230" cy="192"/>
                </a:xfrm>
                <a:custGeom>
                  <a:avLst/>
                  <a:gdLst>
                    <a:gd name="T0" fmla="*/ 148 w 230"/>
                    <a:gd name="T1" fmla="*/ 180 h 192"/>
                    <a:gd name="T2" fmla="*/ 102 w 230"/>
                    <a:gd name="T3" fmla="*/ 186 h 192"/>
                    <a:gd name="T4" fmla="*/ 34 w 230"/>
                    <a:gd name="T5" fmla="*/ 192 h 192"/>
                    <a:gd name="T6" fmla="*/ 36 w 230"/>
                    <a:gd name="T7" fmla="*/ 172 h 192"/>
                    <a:gd name="T8" fmla="*/ 10 w 230"/>
                    <a:gd name="T9" fmla="*/ 118 h 192"/>
                    <a:gd name="T10" fmla="*/ 0 w 230"/>
                    <a:gd name="T11" fmla="*/ 60 h 192"/>
                    <a:gd name="T12" fmla="*/ 4 w 230"/>
                    <a:gd name="T13" fmla="*/ 46 h 192"/>
                    <a:gd name="T14" fmla="*/ 72 w 230"/>
                    <a:gd name="T15" fmla="*/ 38 h 192"/>
                    <a:gd name="T16" fmla="*/ 74 w 230"/>
                    <a:gd name="T17" fmla="*/ 32 h 192"/>
                    <a:gd name="T18" fmla="*/ 86 w 230"/>
                    <a:gd name="T19" fmla="*/ 28 h 192"/>
                    <a:gd name="T20" fmla="*/ 86 w 230"/>
                    <a:gd name="T21" fmla="*/ 6 h 192"/>
                    <a:gd name="T22" fmla="*/ 146 w 230"/>
                    <a:gd name="T23" fmla="*/ 0 h 192"/>
                    <a:gd name="T24" fmla="*/ 150 w 230"/>
                    <a:gd name="T25" fmla="*/ 16 h 192"/>
                    <a:gd name="T26" fmla="*/ 178 w 230"/>
                    <a:gd name="T27" fmla="*/ 22 h 192"/>
                    <a:gd name="T28" fmla="*/ 226 w 230"/>
                    <a:gd name="T29" fmla="*/ 16 h 192"/>
                    <a:gd name="T30" fmla="*/ 230 w 230"/>
                    <a:gd name="T31" fmla="*/ 46 h 192"/>
                    <a:gd name="T32" fmla="*/ 178 w 230"/>
                    <a:gd name="T33" fmla="*/ 88 h 192"/>
                    <a:gd name="T34" fmla="*/ 174 w 230"/>
                    <a:gd name="T35" fmla="*/ 112 h 192"/>
                    <a:gd name="T36" fmla="*/ 162 w 230"/>
                    <a:gd name="T37" fmla="*/ 114 h 192"/>
                    <a:gd name="T38" fmla="*/ 160 w 230"/>
                    <a:gd name="T39" fmla="*/ 132 h 192"/>
                    <a:gd name="T40" fmla="*/ 142 w 230"/>
                    <a:gd name="T41" fmla="*/ 136 h 192"/>
                    <a:gd name="T42" fmla="*/ 148 w 230"/>
                    <a:gd name="T43" fmla="*/ 18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0" h="192">
                      <a:moveTo>
                        <a:pt x="148" y="180"/>
                      </a:moveTo>
                      <a:lnTo>
                        <a:pt x="102" y="186"/>
                      </a:lnTo>
                      <a:lnTo>
                        <a:pt x="34" y="192"/>
                      </a:lnTo>
                      <a:lnTo>
                        <a:pt x="36" y="172"/>
                      </a:lnTo>
                      <a:lnTo>
                        <a:pt x="10" y="118"/>
                      </a:lnTo>
                      <a:lnTo>
                        <a:pt x="0" y="60"/>
                      </a:lnTo>
                      <a:lnTo>
                        <a:pt x="4" y="46"/>
                      </a:lnTo>
                      <a:lnTo>
                        <a:pt x="72" y="38"/>
                      </a:lnTo>
                      <a:lnTo>
                        <a:pt x="74" y="32"/>
                      </a:lnTo>
                      <a:lnTo>
                        <a:pt x="86" y="28"/>
                      </a:lnTo>
                      <a:lnTo>
                        <a:pt x="86" y="6"/>
                      </a:lnTo>
                      <a:lnTo>
                        <a:pt x="146" y="0"/>
                      </a:lnTo>
                      <a:lnTo>
                        <a:pt x="150" y="16"/>
                      </a:lnTo>
                      <a:lnTo>
                        <a:pt x="178" y="22"/>
                      </a:lnTo>
                      <a:lnTo>
                        <a:pt x="226" y="16"/>
                      </a:lnTo>
                      <a:lnTo>
                        <a:pt x="230" y="46"/>
                      </a:lnTo>
                      <a:lnTo>
                        <a:pt x="178" y="88"/>
                      </a:lnTo>
                      <a:lnTo>
                        <a:pt x="174" y="112"/>
                      </a:lnTo>
                      <a:lnTo>
                        <a:pt x="162" y="114"/>
                      </a:lnTo>
                      <a:lnTo>
                        <a:pt x="160" y="132"/>
                      </a:lnTo>
                      <a:lnTo>
                        <a:pt x="142" y="136"/>
                      </a:lnTo>
                      <a:lnTo>
                        <a:pt x="148" y="18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3" name="Freeform 97"/>
                <p:cNvSpPr>
                  <a:spLocks/>
                </p:cNvSpPr>
                <p:nvPr/>
              </p:nvSpPr>
              <p:spPr bwMode="auto">
                <a:xfrm>
                  <a:off x="3275" y="2974"/>
                  <a:ext cx="100" cy="72"/>
                </a:xfrm>
                <a:custGeom>
                  <a:avLst/>
                  <a:gdLst>
                    <a:gd name="T0" fmla="*/ 0 w 100"/>
                    <a:gd name="T1" fmla="*/ 6 h 72"/>
                    <a:gd name="T2" fmla="*/ 62 w 100"/>
                    <a:gd name="T3" fmla="*/ 0 h 72"/>
                    <a:gd name="T4" fmla="*/ 80 w 100"/>
                    <a:gd name="T5" fmla="*/ 4 h 72"/>
                    <a:gd name="T6" fmla="*/ 96 w 100"/>
                    <a:gd name="T7" fmla="*/ 20 h 72"/>
                    <a:gd name="T8" fmla="*/ 100 w 100"/>
                    <a:gd name="T9" fmla="*/ 34 h 72"/>
                    <a:gd name="T10" fmla="*/ 50 w 100"/>
                    <a:gd name="T11" fmla="*/ 54 h 72"/>
                    <a:gd name="T12" fmla="*/ 24 w 100"/>
                    <a:gd name="T13" fmla="*/ 72 h 72"/>
                    <a:gd name="T14" fmla="*/ 8 w 100"/>
                    <a:gd name="T15" fmla="*/ 70 h 72"/>
                    <a:gd name="T16" fmla="*/ 0 w 100"/>
                    <a:gd name="T17" fmla="*/ 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72">
                      <a:moveTo>
                        <a:pt x="0" y="6"/>
                      </a:moveTo>
                      <a:lnTo>
                        <a:pt x="62" y="0"/>
                      </a:lnTo>
                      <a:lnTo>
                        <a:pt x="80" y="4"/>
                      </a:lnTo>
                      <a:lnTo>
                        <a:pt x="96" y="20"/>
                      </a:lnTo>
                      <a:lnTo>
                        <a:pt x="100" y="34"/>
                      </a:lnTo>
                      <a:lnTo>
                        <a:pt x="50" y="54"/>
                      </a:lnTo>
                      <a:lnTo>
                        <a:pt x="24" y="72"/>
                      </a:lnTo>
                      <a:lnTo>
                        <a:pt x="8" y="7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4" name="Freeform 98"/>
                <p:cNvSpPr>
                  <a:spLocks/>
                </p:cNvSpPr>
                <p:nvPr/>
              </p:nvSpPr>
              <p:spPr bwMode="auto">
                <a:xfrm>
                  <a:off x="3029" y="3106"/>
                  <a:ext cx="98" cy="104"/>
                </a:xfrm>
                <a:custGeom>
                  <a:avLst/>
                  <a:gdLst>
                    <a:gd name="T0" fmla="*/ 8 w 98"/>
                    <a:gd name="T1" fmla="*/ 0 h 104"/>
                    <a:gd name="T2" fmla="*/ 58 w 98"/>
                    <a:gd name="T3" fmla="*/ 0 h 104"/>
                    <a:gd name="T4" fmla="*/ 60 w 98"/>
                    <a:gd name="T5" fmla="*/ 4 h 104"/>
                    <a:gd name="T6" fmla="*/ 62 w 98"/>
                    <a:gd name="T7" fmla="*/ 6 h 104"/>
                    <a:gd name="T8" fmla="*/ 64 w 98"/>
                    <a:gd name="T9" fmla="*/ 6 h 104"/>
                    <a:gd name="T10" fmla="*/ 76 w 98"/>
                    <a:gd name="T11" fmla="*/ 0 h 104"/>
                    <a:gd name="T12" fmla="*/ 98 w 98"/>
                    <a:gd name="T13" fmla="*/ 10 h 104"/>
                    <a:gd name="T14" fmla="*/ 98 w 98"/>
                    <a:gd name="T15" fmla="*/ 34 h 104"/>
                    <a:gd name="T16" fmla="*/ 90 w 98"/>
                    <a:gd name="T17" fmla="*/ 30 h 104"/>
                    <a:gd name="T18" fmla="*/ 58 w 98"/>
                    <a:gd name="T19" fmla="*/ 52 h 104"/>
                    <a:gd name="T20" fmla="*/ 32 w 98"/>
                    <a:gd name="T21" fmla="*/ 104 h 104"/>
                    <a:gd name="T22" fmla="*/ 4 w 98"/>
                    <a:gd name="T23" fmla="*/ 88 h 104"/>
                    <a:gd name="T24" fmla="*/ 0 w 98"/>
                    <a:gd name="T25" fmla="*/ 58 h 104"/>
                    <a:gd name="T26" fmla="*/ 2 w 98"/>
                    <a:gd name="T27" fmla="*/ 32 h 104"/>
                    <a:gd name="T28" fmla="*/ 14 w 98"/>
                    <a:gd name="T29" fmla="*/ 12 h 104"/>
                    <a:gd name="T30" fmla="*/ 8 w 98"/>
                    <a:gd name="T31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8" h="104">
                      <a:moveTo>
                        <a:pt x="8" y="0"/>
                      </a:moveTo>
                      <a:lnTo>
                        <a:pt x="58" y="0"/>
                      </a:lnTo>
                      <a:lnTo>
                        <a:pt x="60" y="4"/>
                      </a:lnTo>
                      <a:lnTo>
                        <a:pt x="62" y="6"/>
                      </a:lnTo>
                      <a:lnTo>
                        <a:pt x="64" y="6"/>
                      </a:lnTo>
                      <a:lnTo>
                        <a:pt x="76" y="0"/>
                      </a:lnTo>
                      <a:lnTo>
                        <a:pt x="98" y="10"/>
                      </a:lnTo>
                      <a:lnTo>
                        <a:pt x="98" y="34"/>
                      </a:lnTo>
                      <a:lnTo>
                        <a:pt x="90" y="30"/>
                      </a:lnTo>
                      <a:lnTo>
                        <a:pt x="58" y="52"/>
                      </a:lnTo>
                      <a:lnTo>
                        <a:pt x="32" y="104"/>
                      </a:lnTo>
                      <a:lnTo>
                        <a:pt x="4" y="88"/>
                      </a:lnTo>
                      <a:lnTo>
                        <a:pt x="0" y="58"/>
                      </a:lnTo>
                      <a:lnTo>
                        <a:pt x="2" y="32"/>
                      </a:lnTo>
                      <a:lnTo>
                        <a:pt x="14" y="1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5" name="Freeform 99"/>
                <p:cNvSpPr>
                  <a:spLocks/>
                </p:cNvSpPr>
                <p:nvPr/>
              </p:nvSpPr>
              <p:spPr bwMode="auto">
                <a:xfrm>
                  <a:off x="2437" y="2364"/>
                  <a:ext cx="158" cy="208"/>
                </a:xfrm>
                <a:custGeom>
                  <a:avLst/>
                  <a:gdLst>
                    <a:gd name="T0" fmla="*/ 158 w 158"/>
                    <a:gd name="T1" fmla="*/ 160 h 208"/>
                    <a:gd name="T2" fmla="*/ 148 w 158"/>
                    <a:gd name="T3" fmla="*/ 174 h 208"/>
                    <a:gd name="T4" fmla="*/ 122 w 158"/>
                    <a:gd name="T5" fmla="*/ 208 h 208"/>
                    <a:gd name="T6" fmla="*/ 90 w 158"/>
                    <a:gd name="T7" fmla="*/ 182 h 208"/>
                    <a:gd name="T8" fmla="*/ 78 w 158"/>
                    <a:gd name="T9" fmla="*/ 136 h 208"/>
                    <a:gd name="T10" fmla="*/ 82 w 158"/>
                    <a:gd name="T11" fmla="*/ 112 h 208"/>
                    <a:gd name="T12" fmla="*/ 66 w 158"/>
                    <a:gd name="T13" fmla="*/ 72 h 208"/>
                    <a:gd name="T14" fmla="*/ 0 w 158"/>
                    <a:gd name="T15" fmla="*/ 8 h 208"/>
                    <a:gd name="T16" fmla="*/ 90 w 158"/>
                    <a:gd name="T17" fmla="*/ 0 h 208"/>
                    <a:gd name="T18" fmla="*/ 92 w 158"/>
                    <a:gd name="T19" fmla="*/ 28 h 208"/>
                    <a:gd name="T20" fmla="*/ 106 w 158"/>
                    <a:gd name="T21" fmla="*/ 64 h 208"/>
                    <a:gd name="T22" fmla="*/ 102 w 158"/>
                    <a:gd name="T23" fmla="*/ 84 h 208"/>
                    <a:gd name="T24" fmla="*/ 106 w 158"/>
                    <a:gd name="T25" fmla="*/ 104 h 208"/>
                    <a:gd name="T26" fmla="*/ 122 w 158"/>
                    <a:gd name="T27" fmla="*/ 158 h 208"/>
                    <a:gd name="T28" fmla="*/ 140 w 158"/>
                    <a:gd name="T29" fmla="*/ 168 h 208"/>
                    <a:gd name="T30" fmla="*/ 148 w 158"/>
                    <a:gd name="T31" fmla="*/ 164 h 208"/>
                    <a:gd name="T32" fmla="*/ 158 w 158"/>
                    <a:gd name="T33" fmla="*/ 16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8" h="208">
                      <a:moveTo>
                        <a:pt x="158" y="160"/>
                      </a:moveTo>
                      <a:lnTo>
                        <a:pt x="148" y="174"/>
                      </a:lnTo>
                      <a:lnTo>
                        <a:pt x="122" y="208"/>
                      </a:lnTo>
                      <a:lnTo>
                        <a:pt x="90" y="182"/>
                      </a:lnTo>
                      <a:lnTo>
                        <a:pt x="78" y="136"/>
                      </a:lnTo>
                      <a:lnTo>
                        <a:pt x="82" y="112"/>
                      </a:lnTo>
                      <a:lnTo>
                        <a:pt x="66" y="72"/>
                      </a:lnTo>
                      <a:lnTo>
                        <a:pt x="0" y="8"/>
                      </a:lnTo>
                      <a:lnTo>
                        <a:pt x="90" y="0"/>
                      </a:lnTo>
                      <a:lnTo>
                        <a:pt x="92" y="28"/>
                      </a:lnTo>
                      <a:lnTo>
                        <a:pt x="106" y="64"/>
                      </a:lnTo>
                      <a:lnTo>
                        <a:pt x="102" y="84"/>
                      </a:lnTo>
                      <a:lnTo>
                        <a:pt x="106" y="104"/>
                      </a:lnTo>
                      <a:lnTo>
                        <a:pt x="122" y="158"/>
                      </a:lnTo>
                      <a:lnTo>
                        <a:pt x="140" y="168"/>
                      </a:lnTo>
                      <a:lnTo>
                        <a:pt x="148" y="164"/>
                      </a:lnTo>
                      <a:lnTo>
                        <a:pt x="158" y="16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6" name="Freeform 100"/>
                <p:cNvSpPr>
                  <a:spLocks/>
                </p:cNvSpPr>
                <p:nvPr/>
              </p:nvSpPr>
              <p:spPr bwMode="auto">
                <a:xfrm>
                  <a:off x="3027" y="1392"/>
                  <a:ext cx="104" cy="108"/>
                </a:xfrm>
                <a:custGeom>
                  <a:avLst/>
                  <a:gdLst>
                    <a:gd name="T0" fmla="*/ 4 w 104"/>
                    <a:gd name="T1" fmla="*/ 12 h 108"/>
                    <a:gd name="T2" fmla="*/ 88 w 104"/>
                    <a:gd name="T3" fmla="*/ 0 h 108"/>
                    <a:gd name="T4" fmla="*/ 104 w 104"/>
                    <a:gd name="T5" fmla="*/ 96 h 108"/>
                    <a:gd name="T6" fmla="*/ 12 w 104"/>
                    <a:gd name="T7" fmla="*/ 108 h 108"/>
                    <a:gd name="T8" fmla="*/ 0 w 104"/>
                    <a:gd name="T9" fmla="*/ 44 h 108"/>
                    <a:gd name="T10" fmla="*/ 4 w 104"/>
                    <a:gd name="T11" fmla="*/ 12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4" h="108">
                      <a:moveTo>
                        <a:pt x="4" y="12"/>
                      </a:moveTo>
                      <a:lnTo>
                        <a:pt x="88" y="0"/>
                      </a:lnTo>
                      <a:lnTo>
                        <a:pt x="104" y="96"/>
                      </a:lnTo>
                      <a:lnTo>
                        <a:pt x="12" y="108"/>
                      </a:lnTo>
                      <a:lnTo>
                        <a:pt x="0" y="44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7" name="Freeform 101"/>
                <p:cNvSpPr>
                  <a:spLocks/>
                </p:cNvSpPr>
                <p:nvPr/>
              </p:nvSpPr>
              <p:spPr bwMode="auto">
                <a:xfrm>
                  <a:off x="2751" y="1648"/>
                  <a:ext cx="180" cy="86"/>
                </a:xfrm>
                <a:custGeom>
                  <a:avLst/>
                  <a:gdLst>
                    <a:gd name="T0" fmla="*/ 0 w 180"/>
                    <a:gd name="T1" fmla="*/ 8 h 86"/>
                    <a:gd name="T2" fmla="*/ 48 w 180"/>
                    <a:gd name="T3" fmla="*/ 0 h 86"/>
                    <a:gd name="T4" fmla="*/ 86 w 180"/>
                    <a:gd name="T5" fmla="*/ 0 h 86"/>
                    <a:gd name="T6" fmla="*/ 88 w 180"/>
                    <a:gd name="T7" fmla="*/ 18 h 86"/>
                    <a:gd name="T8" fmla="*/ 136 w 180"/>
                    <a:gd name="T9" fmla="*/ 4 h 86"/>
                    <a:gd name="T10" fmla="*/ 170 w 180"/>
                    <a:gd name="T11" fmla="*/ 12 h 86"/>
                    <a:gd name="T12" fmla="*/ 180 w 180"/>
                    <a:gd name="T13" fmla="*/ 72 h 86"/>
                    <a:gd name="T14" fmla="*/ 60 w 180"/>
                    <a:gd name="T15" fmla="*/ 86 h 86"/>
                    <a:gd name="T16" fmla="*/ 60 w 180"/>
                    <a:gd name="T17" fmla="*/ 66 h 86"/>
                    <a:gd name="T18" fmla="*/ 32 w 180"/>
                    <a:gd name="T19" fmla="*/ 70 h 86"/>
                    <a:gd name="T20" fmla="*/ 14 w 180"/>
                    <a:gd name="T21" fmla="*/ 74 h 86"/>
                    <a:gd name="T22" fmla="*/ 8 w 180"/>
                    <a:gd name="T23" fmla="*/ 74 h 86"/>
                    <a:gd name="T24" fmla="*/ 6 w 180"/>
                    <a:gd name="T25" fmla="*/ 72 h 86"/>
                    <a:gd name="T26" fmla="*/ 6 w 180"/>
                    <a:gd name="T27" fmla="*/ 60 h 86"/>
                    <a:gd name="T28" fmla="*/ 4 w 180"/>
                    <a:gd name="T29" fmla="*/ 40 h 86"/>
                    <a:gd name="T30" fmla="*/ 0 w 180"/>
                    <a:gd name="T31" fmla="*/ 8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0" h="86">
                      <a:moveTo>
                        <a:pt x="0" y="8"/>
                      </a:moveTo>
                      <a:lnTo>
                        <a:pt x="48" y="0"/>
                      </a:lnTo>
                      <a:lnTo>
                        <a:pt x="86" y="0"/>
                      </a:lnTo>
                      <a:lnTo>
                        <a:pt x="88" y="18"/>
                      </a:lnTo>
                      <a:lnTo>
                        <a:pt x="136" y="4"/>
                      </a:lnTo>
                      <a:lnTo>
                        <a:pt x="170" y="12"/>
                      </a:lnTo>
                      <a:lnTo>
                        <a:pt x="180" y="72"/>
                      </a:lnTo>
                      <a:lnTo>
                        <a:pt x="60" y="86"/>
                      </a:lnTo>
                      <a:lnTo>
                        <a:pt x="60" y="66"/>
                      </a:lnTo>
                      <a:lnTo>
                        <a:pt x="32" y="70"/>
                      </a:lnTo>
                      <a:lnTo>
                        <a:pt x="14" y="74"/>
                      </a:lnTo>
                      <a:lnTo>
                        <a:pt x="8" y="74"/>
                      </a:lnTo>
                      <a:lnTo>
                        <a:pt x="6" y="72"/>
                      </a:lnTo>
                      <a:lnTo>
                        <a:pt x="6" y="60"/>
                      </a:lnTo>
                      <a:lnTo>
                        <a:pt x="4" y="4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8" name="Freeform 102"/>
                <p:cNvSpPr>
                  <a:spLocks/>
                </p:cNvSpPr>
                <p:nvPr/>
              </p:nvSpPr>
              <p:spPr bwMode="auto">
                <a:xfrm>
                  <a:off x="2525" y="2062"/>
                  <a:ext cx="176" cy="118"/>
                </a:xfrm>
                <a:custGeom>
                  <a:avLst/>
                  <a:gdLst>
                    <a:gd name="T0" fmla="*/ 12 w 176"/>
                    <a:gd name="T1" fmla="*/ 74 h 118"/>
                    <a:gd name="T2" fmla="*/ 50 w 176"/>
                    <a:gd name="T3" fmla="*/ 18 h 118"/>
                    <a:gd name="T4" fmla="*/ 58 w 176"/>
                    <a:gd name="T5" fmla="*/ 12 h 118"/>
                    <a:gd name="T6" fmla="*/ 76 w 176"/>
                    <a:gd name="T7" fmla="*/ 38 h 118"/>
                    <a:gd name="T8" fmla="*/ 100 w 176"/>
                    <a:gd name="T9" fmla="*/ 36 h 118"/>
                    <a:gd name="T10" fmla="*/ 166 w 176"/>
                    <a:gd name="T11" fmla="*/ 0 h 118"/>
                    <a:gd name="T12" fmla="*/ 176 w 176"/>
                    <a:gd name="T13" fmla="*/ 88 h 118"/>
                    <a:gd name="T14" fmla="*/ 172 w 176"/>
                    <a:gd name="T15" fmla="*/ 102 h 118"/>
                    <a:gd name="T16" fmla="*/ 0 w 176"/>
                    <a:gd name="T17" fmla="*/ 118 h 118"/>
                    <a:gd name="T18" fmla="*/ 12 w 176"/>
                    <a:gd name="T19" fmla="*/ 7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6" h="118">
                      <a:moveTo>
                        <a:pt x="12" y="74"/>
                      </a:moveTo>
                      <a:lnTo>
                        <a:pt x="50" y="18"/>
                      </a:lnTo>
                      <a:lnTo>
                        <a:pt x="58" y="12"/>
                      </a:lnTo>
                      <a:lnTo>
                        <a:pt x="76" y="38"/>
                      </a:lnTo>
                      <a:lnTo>
                        <a:pt x="100" y="36"/>
                      </a:lnTo>
                      <a:lnTo>
                        <a:pt x="166" y="0"/>
                      </a:lnTo>
                      <a:lnTo>
                        <a:pt x="176" y="88"/>
                      </a:lnTo>
                      <a:lnTo>
                        <a:pt x="172" y="102"/>
                      </a:lnTo>
                      <a:lnTo>
                        <a:pt x="0" y="118"/>
                      </a:lnTo>
                      <a:lnTo>
                        <a:pt x="12" y="7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9" name="Freeform 103"/>
                <p:cNvSpPr>
                  <a:spLocks/>
                </p:cNvSpPr>
                <p:nvPr/>
              </p:nvSpPr>
              <p:spPr bwMode="auto">
                <a:xfrm>
                  <a:off x="2691" y="2038"/>
                  <a:ext cx="124" cy="112"/>
                </a:xfrm>
                <a:custGeom>
                  <a:avLst/>
                  <a:gdLst>
                    <a:gd name="T0" fmla="*/ 0 w 124"/>
                    <a:gd name="T1" fmla="*/ 24 h 112"/>
                    <a:gd name="T2" fmla="*/ 36 w 124"/>
                    <a:gd name="T3" fmla="*/ 18 h 112"/>
                    <a:gd name="T4" fmla="*/ 56 w 124"/>
                    <a:gd name="T5" fmla="*/ 26 h 112"/>
                    <a:gd name="T6" fmla="*/ 96 w 124"/>
                    <a:gd name="T7" fmla="*/ 0 h 112"/>
                    <a:gd name="T8" fmla="*/ 112 w 124"/>
                    <a:gd name="T9" fmla="*/ 12 h 112"/>
                    <a:gd name="T10" fmla="*/ 112 w 124"/>
                    <a:gd name="T11" fmla="*/ 22 h 112"/>
                    <a:gd name="T12" fmla="*/ 120 w 124"/>
                    <a:gd name="T13" fmla="*/ 22 h 112"/>
                    <a:gd name="T14" fmla="*/ 124 w 124"/>
                    <a:gd name="T15" fmla="*/ 62 h 112"/>
                    <a:gd name="T16" fmla="*/ 92 w 124"/>
                    <a:gd name="T17" fmla="*/ 72 h 112"/>
                    <a:gd name="T18" fmla="*/ 92 w 124"/>
                    <a:gd name="T19" fmla="*/ 94 h 112"/>
                    <a:gd name="T20" fmla="*/ 80 w 124"/>
                    <a:gd name="T21" fmla="*/ 98 h 112"/>
                    <a:gd name="T22" fmla="*/ 78 w 124"/>
                    <a:gd name="T23" fmla="*/ 104 h 112"/>
                    <a:gd name="T24" fmla="*/ 10 w 124"/>
                    <a:gd name="T25" fmla="*/ 112 h 112"/>
                    <a:gd name="T26" fmla="*/ 0 w 124"/>
                    <a:gd name="T27" fmla="*/ 2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4" h="112">
                      <a:moveTo>
                        <a:pt x="0" y="24"/>
                      </a:moveTo>
                      <a:lnTo>
                        <a:pt x="36" y="18"/>
                      </a:lnTo>
                      <a:lnTo>
                        <a:pt x="56" y="26"/>
                      </a:lnTo>
                      <a:lnTo>
                        <a:pt x="96" y="0"/>
                      </a:lnTo>
                      <a:lnTo>
                        <a:pt x="112" y="12"/>
                      </a:lnTo>
                      <a:lnTo>
                        <a:pt x="112" y="22"/>
                      </a:lnTo>
                      <a:lnTo>
                        <a:pt x="120" y="22"/>
                      </a:lnTo>
                      <a:lnTo>
                        <a:pt x="124" y="62"/>
                      </a:lnTo>
                      <a:lnTo>
                        <a:pt x="92" y="72"/>
                      </a:lnTo>
                      <a:lnTo>
                        <a:pt x="92" y="94"/>
                      </a:lnTo>
                      <a:lnTo>
                        <a:pt x="80" y="98"/>
                      </a:lnTo>
                      <a:lnTo>
                        <a:pt x="78" y="104"/>
                      </a:lnTo>
                      <a:lnTo>
                        <a:pt x="10" y="112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0" name="Freeform 104"/>
                <p:cNvSpPr>
                  <a:spLocks/>
                </p:cNvSpPr>
                <p:nvPr/>
              </p:nvSpPr>
              <p:spPr bwMode="auto">
                <a:xfrm>
                  <a:off x="3059" y="1952"/>
                  <a:ext cx="92" cy="196"/>
                </a:xfrm>
                <a:custGeom>
                  <a:avLst/>
                  <a:gdLst>
                    <a:gd name="T0" fmla="*/ 36 w 92"/>
                    <a:gd name="T1" fmla="*/ 6 h 196"/>
                    <a:gd name="T2" fmla="*/ 72 w 92"/>
                    <a:gd name="T3" fmla="*/ 0 h 196"/>
                    <a:gd name="T4" fmla="*/ 92 w 92"/>
                    <a:gd name="T5" fmla="*/ 154 h 196"/>
                    <a:gd name="T6" fmla="*/ 88 w 92"/>
                    <a:gd name="T7" fmla="*/ 186 h 196"/>
                    <a:gd name="T8" fmla="*/ 8 w 92"/>
                    <a:gd name="T9" fmla="*/ 196 h 196"/>
                    <a:gd name="T10" fmla="*/ 2 w 92"/>
                    <a:gd name="T11" fmla="*/ 100 h 196"/>
                    <a:gd name="T12" fmla="*/ 0 w 92"/>
                    <a:gd name="T13" fmla="*/ 80 h 196"/>
                    <a:gd name="T14" fmla="*/ 20 w 92"/>
                    <a:gd name="T15" fmla="*/ 86 h 196"/>
                    <a:gd name="T16" fmla="*/ 16 w 92"/>
                    <a:gd name="T17" fmla="*/ 64 h 196"/>
                    <a:gd name="T18" fmla="*/ 36 w 92"/>
                    <a:gd name="T19" fmla="*/ 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2" h="196">
                      <a:moveTo>
                        <a:pt x="36" y="6"/>
                      </a:moveTo>
                      <a:lnTo>
                        <a:pt x="72" y="0"/>
                      </a:lnTo>
                      <a:lnTo>
                        <a:pt x="92" y="154"/>
                      </a:lnTo>
                      <a:lnTo>
                        <a:pt x="88" y="186"/>
                      </a:lnTo>
                      <a:lnTo>
                        <a:pt x="8" y="196"/>
                      </a:lnTo>
                      <a:lnTo>
                        <a:pt x="2" y="100"/>
                      </a:lnTo>
                      <a:lnTo>
                        <a:pt x="0" y="80"/>
                      </a:lnTo>
                      <a:lnTo>
                        <a:pt x="20" y="86"/>
                      </a:lnTo>
                      <a:lnTo>
                        <a:pt x="16" y="64"/>
                      </a:lnTo>
                      <a:lnTo>
                        <a:pt x="36" y="6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1" name="Freeform 105"/>
                <p:cNvSpPr>
                  <a:spLocks/>
                </p:cNvSpPr>
                <p:nvPr/>
              </p:nvSpPr>
              <p:spPr bwMode="auto">
                <a:xfrm>
                  <a:off x="2839" y="2150"/>
                  <a:ext cx="166" cy="198"/>
                </a:xfrm>
                <a:custGeom>
                  <a:avLst/>
                  <a:gdLst>
                    <a:gd name="T0" fmla="*/ 6 w 166"/>
                    <a:gd name="T1" fmla="*/ 134 h 198"/>
                    <a:gd name="T2" fmla="*/ 0 w 166"/>
                    <a:gd name="T3" fmla="*/ 90 h 198"/>
                    <a:gd name="T4" fmla="*/ 18 w 166"/>
                    <a:gd name="T5" fmla="*/ 86 h 198"/>
                    <a:gd name="T6" fmla="*/ 20 w 166"/>
                    <a:gd name="T7" fmla="*/ 68 h 198"/>
                    <a:gd name="T8" fmla="*/ 32 w 166"/>
                    <a:gd name="T9" fmla="*/ 66 h 198"/>
                    <a:gd name="T10" fmla="*/ 36 w 166"/>
                    <a:gd name="T11" fmla="*/ 42 h 198"/>
                    <a:gd name="T12" fmla="*/ 88 w 166"/>
                    <a:gd name="T13" fmla="*/ 0 h 198"/>
                    <a:gd name="T14" fmla="*/ 118 w 166"/>
                    <a:gd name="T15" fmla="*/ 18 h 198"/>
                    <a:gd name="T16" fmla="*/ 124 w 166"/>
                    <a:gd name="T17" fmla="*/ 70 h 198"/>
                    <a:gd name="T18" fmla="*/ 152 w 166"/>
                    <a:gd name="T19" fmla="*/ 66 h 198"/>
                    <a:gd name="T20" fmla="*/ 166 w 166"/>
                    <a:gd name="T21" fmla="*/ 180 h 198"/>
                    <a:gd name="T22" fmla="*/ 136 w 166"/>
                    <a:gd name="T23" fmla="*/ 186 h 198"/>
                    <a:gd name="T24" fmla="*/ 20 w 166"/>
                    <a:gd name="T25" fmla="*/ 198 h 198"/>
                    <a:gd name="T26" fmla="*/ 6 w 166"/>
                    <a:gd name="T27" fmla="*/ 134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6" h="198">
                      <a:moveTo>
                        <a:pt x="6" y="134"/>
                      </a:moveTo>
                      <a:lnTo>
                        <a:pt x="0" y="90"/>
                      </a:lnTo>
                      <a:lnTo>
                        <a:pt x="18" y="86"/>
                      </a:lnTo>
                      <a:lnTo>
                        <a:pt x="20" y="68"/>
                      </a:lnTo>
                      <a:lnTo>
                        <a:pt x="32" y="66"/>
                      </a:lnTo>
                      <a:lnTo>
                        <a:pt x="36" y="42"/>
                      </a:lnTo>
                      <a:lnTo>
                        <a:pt x="88" y="0"/>
                      </a:lnTo>
                      <a:lnTo>
                        <a:pt x="118" y="18"/>
                      </a:lnTo>
                      <a:lnTo>
                        <a:pt x="124" y="70"/>
                      </a:lnTo>
                      <a:lnTo>
                        <a:pt x="152" y="66"/>
                      </a:lnTo>
                      <a:lnTo>
                        <a:pt x="166" y="180"/>
                      </a:lnTo>
                      <a:lnTo>
                        <a:pt x="136" y="186"/>
                      </a:lnTo>
                      <a:lnTo>
                        <a:pt x="20" y="198"/>
                      </a:lnTo>
                      <a:lnTo>
                        <a:pt x="6" y="13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6" name="Group 1"/>
            <p:cNvGrpSpPr>
              <a:grpSpLocks/>
            </p:cNvGrpSpPr>
            <p:nvPr/>
          </p:nvGrpSpPr>
          <p:grpSpPr bwMode="auto">
            <a:xfrm>
              <a:off x="3757519" y="889394"/>
              <a:ext cx="3162541" cy="4105596"/>
              <a:chOff x="295513" y="1701229"/>
              <a:chExt cx="3998433" cy="5190181"/>
            </a:xfrm>
          </p:grpSpPr>
          <p:sp>
            <p:nvSpPr>
              <p:cNvPr id="36" name="Freeform 62"/>
              <p:cNvSpPr>
                <a:spLocks/>
              </p:cNvSpPr>
              <p:nvPr/>
            </p:nvSpPr>
            <p:spPr bwMode="auto">
              <a:xfrm rot="432897">
                <a:off x="1001790" y="4285134"/>
                <a:ext cx="3292156" cy="2606276"/>
              </a:xfrm>
              <a:custGeom>
                <a:avLst/>
                <a:gdLst>
                  <a:gd name="T0" fmla="*/ 2972085 w 144"/>
                  <a:gd name="T1" fmla="*/ 2149035 h 114"/>
                  <a:gd name="T2" fmla="*/ 274346 w 144"/>
                  <a:gd name="T3" fmla="*/ 2606276 h 114"/>
                  <a:gd name="T4" fmla="*/ 0 w 144"/>
                  <a:gd name="T5" fmla="*/ 365793 h 114"/>
                  <a:gd name="T6" fmla="*/ 2926361 w 144"/>
                  <a:gd name="T7" fmla="*/ 0 h 114"/>
                  <a:gd name="T8" fmla="*/ 3063534 w 144"/>
                  <a:gd name="T9" fmla="*/ 868759 h 114"/>
                  <a:gd name="T10" fmla="*/ 3200707 w 144"/>
                  <a:gd name="T11" fmla="*/ 914483 h 114"/>
                  <a:gd name="T12" fmla="*/ 3292156 w 144"/>
                  <a:gd name="T13" fmla="*/ 1691793 h 114"/>
                  <a:gd name="T14" fmla="*/ 2972085 w 144"/>
                  <a:gd name="T15" fmla="*/ 2149035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4" h="114">
                    <a:moveTo>
                      <a:pt x="130" y="94"/>
                    </a:moveTo>
                    <a:lnTo>
                      <a:pt x="12" y="114"/>
                    </a:lnTo>
                    <a:lnTo>
                      <a:pt x="0" y="16"/>
                    </a:lnTo>
                    <a:lnTo>
                      <a:pt x="128" y="0"/>
                    </a:lnTo>
                    <a:lnTo>
                      <a:pt x="134" y="38"/>
                    </a:lnTo>
                    <a:lnTo>
                      <a:pt x="140" y="40"/>
                    </a:lnTo>
                    <a:lnTo>
                      <a:pt x="144" y="74"/>
                    </a:lnTo>
                    <a:lnTo>
                      <a:pt x="130" y="94"/>
                    </a:lnTo>
                    <a:close/>
                  </a:path>
                </a:pathLst>
              </a:custGeom>
              <a:noFill/>
              <a:ln w="63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3"/>
              <p:cNvSpPr>
                <a:spLocks/>
              </p:cNvSpPr>
              <p:nvPr/>
            </p:nvSpPr>
            <p:spPr bwMode="auto">
              <a:xfrm rot="432897">
                <a:off x="295513" y="1701229"/>
                <a:ext cx="3932298" cy="2926362"/>
              </a:xfrm>
              <a:custGeom>
                <a:avLst/>
                <a:gdLst>
                  <a:gd name="T0" fmla="*/ 182898 w 172"/>
                  <a:gd name="T1" fmla="*/ 2926362 h 128"/>
                  <a:gd name="T2" fmla="*/ 0 w 172"/>
                  <a:gd name="T3" fmla="*/ 1143110 h 128"/>
                  <a:gd name="T4" fmla="*/ 823039 w 172"/>
                  <a:gd name="T5" fmla="*/ 548693 h 128"/>
                  <a:gd name="T6" fmla="*/ 2103322 w 172"/>
                  <a:gd name="T7" fmla="*/ 320071 h 128"/>
                  <a:gd name="T8" fmla="*/ 2423393 w 172"/>
                  <a:gd name="T9" fmla="*/ 0 h 128"/>
                  <a:gd name="T10" fmla="*/ 3657952 w 172"/>
                  <a:gd name="T11" fmla="*/ 45724 h 128"/>
                  <a:gd name="T12" fmla="*/ 3749400 w 172"/>
                  <a:gd name="T13" fmla="*/ 274346 h 128"/>
                  <a:gd name="T14" fmla="*/ 3932298 w 172"/>
                  <a:gd name="T15" fmla="*/ 2514842 h 128"/>
                  <a:gd name="T16" fmla="*/ 1005937 w 172"/>
                  <a:gd name="T17" fmla="*/ 2880638 h 128"/>
                  <a:gd name="T18" fmla="*/ 182898 w 172"/>
                  <a:gd name="T19" fmla="*/ 2926362 h 1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28">
                    <a:moveTo>
                      <a:pt x="8" y="128"/>
                    </a:moveTo>
                    <a:lnTo>
                      <a:pt x="0" y="50"/>
                    </a:lnTo>
                    <a:lnTo>
                      <a:pt x="36" y="24"/>
                    </a:lnTo>
                    <a:lnTo>
                      <a:pt x="92" y="14"/>
                    </a:lnTo>
                    <a:lnTo>
                      <a:pt x="106" y="0"/>
                    </a:lnTo>
                    <a:lnTo>
                      <a:pt x="160" y="2"/>
                    </a:lnTo>
                    <a:lnTo>
                      <a:pt x="164" y="12"/>
                    </a:lnTo>
                    <a:lnTo>
                      <a:pt x="172" y="110"/>
                    </a:lnTo>
                    <a:lnTo>
                      <a:pt x="44" y="126"/>
                    </a:lnTo>
                    <a:lnTo>
                      <a:pt x="8" y="128"/>
                    </a:lnTo>
                    <a:close/>
                  </a:path>
                </a:pathLst>
              </a:custGeom>
              <a:noFill/>
              <a:ln w="63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Line 178"/>
            <p:cNvSpPr>
              <a:spLocks noChangeShapeType="1"/>
            </p:cNvSpPr>
            <p:nvPr/>
          </p:nvSpPr>
          <p:spPr bwMode="auto">
            <a:xfrm rot="21541640">
              <a:off x="2603703" y="2489070"/>
              <a:ext cx="980290" cy="168647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79"/>
            <p:cNvSpPr>
              <a:spLocks noChangeShapeType="1"/>
            </p:cNvSpPr>
            <p:nvPr/>
          </p:nvSpPr>
          <p:spPr bwMode="auto">
            <a:xfrm rot="21541640">
              <a:off x="2544619" y="2712567"/>
              <a:ext cx="695438" cy="683769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182"/>
            <p:cNvSpPr txBox="1">
              <a:spLocks noChangeArrowheads="1"/>
            </p:cNvSpPr>
            <p:nvPr/>
          </p:nvSpPr>
          <p:spPr bwMode="auto">
            <a:xfrm>
              <a:off x="4075402" y="2684797"/>
              <a:ext cx="27773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+mn-lt"/>
                </a:rPr>
                <a:t>Washington County</a:t>
              </a:r>
            </a:p>
          </p:txBody>
        </p:sp>
        <p:sp>
          <p:nvSpPr>
            <p:cNvPr id="10" name="Text Box 182"/>
            <p:cNvSpPr txBox="1">
              <a:spLocks noChangeArrowheads="1"/>
            </p:cNvSpPr>
            <p:nvPr/>
          </p:nvSpPr>
          <p:spPr bwMode="auto">
            <a:xfrm>
              <a:off x="4531211" y="4445000"/>
              <a:ext cx="2172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+mn-lt"/>
                </a:rPr>
                <a:t>Perry County</a:t>
              </a:r>
            </a:p>
          </p:txBody>
        </p:sp>
        <p:sp>
          <p:nvSpPr>
            <p:cNvPr id="11" name="Oval 3"/>
            <p:cNvSpPr>
              <a:spLocks noChangeArrowheads="1"/>
            </p:cNvSpPr>
            <p:nvPr/>
          </p:nvSpPr>
          <p:spPr bwMode="auto">
            <a:xfrm flipV="1">
              <a:off x="4963341" y="1143691"/>
              <a:ext cx="122951" cy="122964"/>
            </a:xfrm>
            <a:prstGeom prst="ellipse">
              <a:avLst/>
            </a:prstGeom>
            <a:solidFill>
              <a:srgbClr val="3399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221"/>
            <p:cNvSpPr>
              <a:spLocks noChangeArrowheads="1"/>
            </p:cNvSpPr>
            <p:nvPr/>
          </p:nvSpPr>
          <p:spPr bwMode="auto">
            <a:xfrm flipV="1">
              <a:off x="6369642" y="1042659"/>
              <a:ext cx="122951" cy="122964"/>
            </a:xfrm>
            <a:prstGeom prst="ellipse">
              <a:avLst/>
            </a:prstGeom>
            <a:solidFill>
              <a:srgbClr val="3399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222"/>
            <p:cNvSpPr>
              <a:spLocks noChangeArrowheads="1"/>
            </p:cNvSpPr>
            <p:nvPr/>
          </p:nvSpPr>
          <p:spPr bwMode="auto">
            <a:xfrm flipV="1">
              <a:off x="5927662" y="1434720"/>
              <a:ext cx="122951" cy="122964"/>
            </a:xfrm>
            <a:prstGeom prst="ellipse">
              <a:avLst/>
            </a:prstGeom>
            <a:solidFill>
              <a:srgbClr val="3399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Oval 223"/>
            <p:cNvSpPr>
              <a:spLocks noChangeArrowheads="1"/>
            </p:cNvSpPr>
            <p:nvPr/>
          </p:nvSpPr>
          <p:spPr bwMode="auto">
            <a:xfrm flipV="1">
              <a:off x="6502638" y="1344317"/>
              <a:ext cx="122951" cy="122964"/>
            </a:xfrm>
            <a:prstGeom prst="ellipse">
              <a:avLst/>
            </a:prstGeom>
            <a:solidFill>
              <a:srgbClr val="3399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Oval 224"/>
            <p:cNvSpPr>
              <a:spLocks noChangeArrowheads="1"/>
            </p:cNvSpPr>
            <p:nvPr/>
          </p:nvSpPr>
          <p:spPr bwMode="auto">
            <a:xfrm flipV="1">
              <a:off x="4865752" y="3811065"/>
              <a:ext cx="122951" cy="122964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Oval 225"/>
            <p:cNvSpPr>
              <a:spLocks noChangeArrowheads="1"/>
            </p:cNvSpPr>
            <p:nvPr/>
          </p:nvSpPr>
          <p:spPr bwMode="auto">
            <a:xfrm flipV="1">
              <a:off x="3895654" y="2325674"/>
              <a:ext cx="122951" cy="122964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Text Box 182"/>
            <p:cNvSpPr txBox="1">
              <a:spLocks noChangeArrowheads="1"/>
            </p:cNvSpPr>
            <p:nvPr/>
          </p:nvSpPr>
          <p:spPr bwMode="auto">
            <a:xfrm>
              <a:off x="5667074" y="691490"/>
              <a:ext cx="2172885" cy="39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 smtClean="0">
                  <a:latin typeface="+mn-lt"/>
                </a:rPr>
                <a:t>C7005</a:t>
              </a:r>
            </a:p>
          </p:txBody>
        </p:sp>
        <p:sp>
          <p:nvSpPr>
            <p:cNvPr id="19" name="Text Box 182"/>
            <p:cNvSpPr txBox="1">
              <a:spLocks noChangeArrowheads="1"/>
            </p:cNvSpPr>
            <p:nvPr/>
          </p:nvSpPr>
          <p:spPr bwMode="auto">
            <a:xfrm>
              <a:off x="5236160" y="1565897"/>
              <a:ext cx="854998" cy="39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 smtClean="0">
                  <a:latin typeface="+mn-lt"/>
                </a:rPr>
                <a:t>C7003</a:t>
              </a:r>
            </a:p>
          </p:txBody>
        </p:sp>
        <p:sp>
          <p:nvSpPr>
            <p:cNvPr id="20" name="Text Box 182"/>
            <p:cNvSpPr txBox="1">
              <a:spLocks noChangeArrowheads="1"/>
            </p:cNvSpPr>
            <p:nvPr/>
          </p:nvSpPr>
          <p:spPr bwMode="auto">
            <a:xfrm>
              <a:off x="4270747" y="1243756"/>
              <a:ext cx="965412" cy="39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 smtClean="0">
                  <a:latin typeface="+mn-lt"/>
                </a:rPr>
                <a:t>C7009</a:t>
              </a:r>
            </a:p>
          </p:txBody>
        </p:sp>
        <p:sp>
          <p:nvSpPr>
            <p:cNvPr id="21" name="Text Box 182"/>
            <p:cNvSpPr txBox="1">
              <a:spLocks noChangeArrowheads="1"/>
            </p:cNvSpPr>
            <p:nvPr/>
          </p:nvSpPr>
          <p:spPr bwMode="auto">
            <a:xfrm>
              <a:off x="3916281" y="2110077"/>
              <a:ext cx="21743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 smtClean="0">
                  <a:latin typeface="+mn-lt"/>
                </a:rPr>
                <a:t>Lively Grove Mine</a:t>
              </a:r>
            </a:p>
          </p:txBody>
        </p:sp>
        <p:sp>
          <p:nvSpPr>
            <p:cNvPr id="22" name="Text Box 182"/>
            <p:cNvSpPr txBox="1">
              <a:spLocks noChangeArrowheads="1"/>
            </p:cNvSpPr>
            <p:nvPr/>
          </p:nvSpPr>
          <p:spPr bwMode="auto">
            <a:xfrm>
              <a:off x="4701078" y="3875282"/>
              <a:ext cx="21728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 smtClean="0">
                  <a:latin typeface="+mn-lt"/>
                </a:rPr>
                <a:t>Prairie Eagle Mine</a:t>
              </a:r>
            </a:p>
          </p:txBody>
        </p:sp>
        <p:sp>
          <p:nvSpPr>
            <p:cNvPr id="23" name="Text Box 181"/>
            <p:cNvSpPr txBox="1">
              <a:spLocks noChangeArrowheads="1"/>
            </p:cNvSpPr>
            <p:nvPr/>
          </p:nvSpPr>
          <p:spPr bwMode="auto">
            <a:xfrm>
              <a:off x="1591559" y="2800350"/>
              <a:ext cx="6150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ea typeface="MS PGothic" pitchFamily="34" charset="-128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4" name="Down Arrow 5"/>
            <p:cNvSpPr>
              <a:spLocks noChangeArrowheads="1"/>
            </p:cNvSpPr>
            <p:nvPr/>
          </p:nvSpPr>
          <p:spPr bwMode="auto">
            <a:xfrm rot="10800000">
              <a:off x="1660594" y="3181826"/>
              <a:ext cx="256147" cy="495884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2313366" y="4629629"/>
              <a:ext cx="1215766" cy="77175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Text Box 182"/>
            <p:cNvSpPr txBox="1">
              <a:spLocks noChangeArrowheads="1"/>
            </p:cNvSpPr>
            <p:nvPr/>
          </p:nvSpPr>
          <p:spPr bwMode="auto">
            <a:xfrm>
              <a:off x="3382748" y="4498658"/>
              <a:ext cx="965412" cy="336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100" dirty="0" smtClean="0">
                  <a:latin typeface="+mn-lt"/>
                </a:rPr>
                <a:t>20 km</a:t>
              </a:r>
            </a:p>
          </p:txBody>
        </p:sp>
        <p:sp>
          <p:nvSpPr>
            <p:cNvPr id="27" name="Rectangle 240"/>
            <p:cNvSpPr>
              <a:spLocks noChangeArrowheads="1"/>
            </p:cNvSpPr>
            <p:nvPr/>
          </p:nvSpPr>
          <p:spPr bwMode="auto">
            <a:xfrm>
              <a:off x="2302594" y="4830551"/>
              <a:ext cx="972613" cy="77175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Text Box 182"/>
            <p:cNvSpPr txBox="1">
              <a:spLocks noChangeArrowheads="1"/>
            </p:cNvSpPr>
            <p:nvPr/>
          </p:nvSpPr>
          <p:spPr bwMode="auto">
            <a:xfrm>
              <a:off x="3382748" y="4688343"/>
              <a:ext cx="965412" cy="336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100" dirty="0" smtClean="0">
                  <a:latin typeface="+mn-lt"/>
                </a:rPr>
                <a:t>10 mi</a:t>
              </a:r>
            </a:p>
          </p:txBody>
        </p:sp>
        <p:sp>
          <p:nvSpPr>
            <p:cNvPr id="29" name="Oval 242"/>
            <p:cNvSpPr>
              <a:spLocks noChangeArrowheads="1"/>
            </p:cNvSpPr>
            <p:nvPr/>
          </p:nvSpPr>
          <p:spPr bwMode="auto">
            <a:xfrm flipV="1">
              <a:off x="2142020" y="3569558"/>
              <a:ext cx="122951" cy="122963"/>
            </a:xfrm>
            <a:prstGeom prst="ellipse">
              <a:avLst/>
            </a:prstGeom>
            <a:solidFill>
              <a:srgbClr val="3399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Text Box 182"/>
            <p:cNvSpPr txBox="1">
              <a:spLocks noChangeArrowheads="1"/>
            </p:cNvSpPr>
            <p:nvPr/>
          </p:nvSpPr>
          <p:spPr bwMode="auto">
            <a:xfrm>
              <a:off x="2252866" y="3496631"/>
              <a:ext cx="13009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400" dirty="0" smtClean="0">
                  <a:latin typeface="+mn-lt"/>
                </a:rPr>
                <a:t>Core Location</a:t>
              </a:r>
            </a:p>
          </p:txBody>
        </p:sp>
        <p:sp>
          <p:nvSpPr>
            <p:cNvPr id="31" name="Oval 244"/>
            <p:cNvSpPr>
              <a:spLocks noChangeArrowheads="1"/>
            </p:cNvSpPr>
            <p:nvPr/>
          </p:nvSpPr>
          <p:spPr bwMode="auto">
            <a:xfrm flipV="1">
              <a:off x="2142020" y="3805127"/>
              <a:ext cx="122951" cy="122963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Oval 245"/>
            <p:cNvSpPr>
              <a:spLocks noChangeArrowheads="1"/>
            </p:cNvSpPr>
            <p:nvPr/>
          </p:nvSpPr>
          <p:spPr bwMode="auto">
            <a:xfrm flipV="1">
              <a:off x="2142020" y="4035074"/>
              <a:ext cx="122951" cy="122963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Text Box 182"/>
            <p:cNvSpPr txBox="1">
              <a:spLocks noChangeArrowheads="1"/>
            </p:cNvSpPr>
            <p:nvPr/>
          </p:nvSpPr>
          <p:spPr bwMode="auto">
            <a:xfrm>
              <a:off x="2258528" y="3723120"/>
              <a:ext cx="21524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400" dirty="0" smtClean="0">
                  <a:latin typeface="+mn-lt"/>
                </a:rPr>
                <a:t>Herrin (No. 6) Coal Sample</a:t>
              </a:r>
            </a:p>
          </p:txBody>
        </p:sp>
        <p:sp>
          <p:nvSpPr>
            <p:cNvPr id="34" name="Text Box 182"/>
            <p:cNvSpPr txBox="1">
              <a:spLocks noChangeArrowheads="1"/>
            </p:cNvSpPr>
            <p:nvPr/>
          </p:nvSpPr>
          <p:spPr bwMode="auto">
            <a:xfrm>
              <a:off x="2322051" y="3972259"/>
              <a:ext cx="16788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400" dirty="0" smtClean="0">
                  <a:latin typeface="+mn-lt"/>
                </a:rPr>
                <a:t>Pyrite Sun and Roof Shale Samples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00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5245900" y="2907506"/>
            <a:ext cx="441992" cy="92354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108000000">
            <a:off x="5208708" y="3714750"/>
            <a:ext cx="506292" cy="86868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Source rock quality and maturity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12752"/>
            <a:ext cx="4419600" cy="319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 smtClean="0"/>
              <a:t>*random vitrinite reflectance of Herrin (No. 6) Coal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4708513" y="514350"/>
            <a:ext cx="4435487" cy="4632290"/>
            <a:chOff x="3502025" y="719138"/>
            <a:chExt cx="5187950" cy="5418137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8684485"/>
                </p:ext>
              </p:extLst>
            </p:nvPr>
          </p:nvGraphicFramePr>
          <p:xfrm>
            <a:off x="3502025" y="719138"/>
            <a:ext cx="5187950" cy="5418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3" name="SPW 11.0 Graph" r:id="rId4" imgW="6812640" imgH="7114320" progId="SigmaPlotGraphicObject.10">
                    <p:embed/>
                  </p:oleObj>
                </mc:Choice>
                <mc:Fallback>
                  <p:oleObj name="SPW 11.0 Graph" r:id="rId4" imgW="6812640" imgH="7114320" progId="SigmaPlotGraphicObject.1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502025" y="719138"/>
                          <a:ext cx="5187950" cy="54181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6"/>
            <p:cNvGrpSpPr/>
            <p:nvPr/>
          </p:nvGrpSpPr>
          <p:grpSpPr>
            <a:xfrm>
              <a:off x="4130578" y="1386702"/>
              <a:ext cx="4528337" cy="4163753"/>
              <a:chOff x="2078818" y="-719319"/>
              <a:chExt cx="8113727" cy="7419561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2078818" y="-579757"/>
                <a:ext cx="1605584" cy="6988037"/>
                <a:chOff x="0" y="139562"/>
                <a:chExt cx="169" cy="750"/>
              </a:xfrm>
            </p:grpSpPr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6" y="139562"/>
                  <a:ext cx="143" cy="706"/>
                </a:xfrm>
                <a:custGeom>
                  <a:avLst/>
                  <a:gdLst>
                    <a:gd name="T0" fmla="*/ 143 w 143"/>
                    <a:gd name="T1" fmla="*/ 0 h 706"/>
                    <a:gd name="T2" fmla="*/ 81 w 143"/>
                    <a:gd name="T3" fmla="*/ 52 h 706"/>
                    <a:gd name="T4" fmla="*/ 52 w 143"/>
                    <a:gd name="T5" fmla="*/ 104 h 706"/>
                    <a:gd name="T6" fmla="*/ 28 w 143"/>
                    <a:gd name="T7" fmla="*/ 216 h 706"/>
                    <a:gd name="T8" fmla="*/ 20 w 143"/>
                    <a:gd name="T9" fmla="*/ 310 h 706"/>
                    <a:gd name="T10" fmla="*/ 0 w 143"/>
                    <a:gd name="T11" fmla="*/ 706 h 70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3" h="706">
                      <a:moveTo>
                        <a:pt x="143" y="0"/>
                      </a:moveTo>
                      <a:cubicBezTo>
                        <a:pt x="119" y="17"/>
                        <a:pt x="96" y="35"/>
                        <a:pt x="81" y="52"/>
                      </a:cubicBezTo>
                      <a:cubicBezTo>
                        <a:pt x="66" y="69"/>
                        <a:pt x="61" y="77"/>
                        <a:pt x="52" y="104"/>
                      </a:cubicBezTo>
                      <a:cubicBezTo>
                        <a:pt x="43" y="131"/>
                        <a:pt x="33" y="182"/>
                        <a:pt x="28" y="216"/>
                      </a:cubicBezTo>
                      <a:cubicBezTo>
                        <a:pt x="23" y="250"/>
                        <a:pt x="25" y="228"/>
                        <a:pt x="20" y="310"/>
                      </a:cubicBezTo>
                      <a:cubicBezTo>
                        <a:pt x="15" y="392"/>
                        <a:pt x="7" y="549"/>
                        <a:pt x="0" y="706"/>
                      </a:cubicBezTo>
                    </a:path>
                  </a:pathLst>
                </a:custGeom>
                <a:noFill/>
                <a:ln w="9525" cap="flat" cmpd="sng">
                  <a:solidFill>
                    <a:srgbClr xmlns:mc="http://schemas.openxmlformats.org/markup-compatibility/2006" xmlns:a14="http://schemas.microsoft.com/office/drawing/2010/main" val="808080" mc:Ignorable="a14" a14:legacySpreadsheetColorIndex="23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6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0" y="140268"/>
                  <a:ext cx="26" cy="44"/>
                </a:xfrm>
                <a:custGeom>
                  <a:avLst/>
                  <a:gdLst>
                    <a:gd name="T0" fmla="*/ 26 w 26"/>
                    <a:gd name="T1" fmla="*/ 0 h 44"/>
                    <a:gd name="T2" fmla="*/ 18 w 26"/>
                    <a:gd name="T3" fmla="*/ 27 h 44"/>
                    <a:gd name="T4" fmla="*/ 0 w 26"/>
                    <a:gd name="T5" fmla="*/ 44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" h="44">
                      <a:moveTo>
                        <a:pt x="26" y="0"/>
                      </a:moveTo>
                      <a:cubicBezTo>
                        <a:pt x="24" y="10"/>
                        <a:pt x="22" y="20"/>
                        <a:pt x="18" y="27"/>
                      </a:cubicBezTo>
                      <a:cubicBezTo>
                        <a:pt x="14" y="34"/>
                        <a:pt x="7" y="39"/>
                        <a:pt x="0" y="44"/>
                      </a:cubicBezTo>
                    </a:path>
                  </a:pathLst>
                </a:custGeom>
                <a:noFill/>
                <a:ln w="9525" cap="flat" cmpd="sng">
                  <a:solidFill>
                    <a:srgbClr xmlns:mc="http://schemas.openxmlformats.org/markup-compatibility/2006" xmlns:a14="http://schemas.microsoft.com/office/drawing/2010/main" val="808080" mc:Ignorable="a14" a14:legacySpreadsheetColorIndex="23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6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" name="Text Box 68"/>
              <p:cNvSpPr txBox="1">
                <a:spLocks noChangeArrowheads="1"/>
              </p:cNvSpPr>
              <p:nvPr/>
            </p:nvSpPr>
            <p:spPr bwMode="auto">
              <a:xfrm>
                <a:off x="3920115" y="-719319"/>
                <a:ext cx="3346398" cy="432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a14" a14:legacySpreadsheetColorIndex="64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" tIns="22860" rIns="0" bIns="0" anchor="t" upright="1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sz="1200" b="0" i="0" u="none" strike="noStrike" baseline="0" dirty="0">
                    <a:solidFill>
                      <a:srgbClr val="808080"/>
                    </a:solidFill>
                    <a:latin typeface="Arial"/>
                    <a:cs typeface="Arial"/>
                  </a:rPr>
                  <a:t>TYPE I </a:t>
                </a:r>
                <a:r>
                  <a:rPr lang="en-US" sz="1200" b="0" i="0" u="none" strike="noStrike" baseline="0" dirty="0" smtClean="0">
                    <a:solidFill>
                      <a:srgbClr val="808080"/>
                    </a:solidFill>
                    <a:latin typeface="Arial"/>
                    <a:cs typeface="Arial"/>
                  </a:rPr>
                  <a:t>KEROGEN</a:t>
                </a:r>
                <a:endParaRPr lang="en-US" dirty="0"/>
              </a:p>
            </p:txBody>
          </p:sp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2307418" y="1107825"/>
                <a:ext cx="2308363" cy="5329030"/>
                <a:chOff x="228600" y="1827144"/>
                <a:chExt cx="212" cy="484"/>
              </a:xfrm>
            </p:grpSpPr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228626" y="1827144"/>
                  <a:ext cx="186" cy="436"/>
                </a:xfrm>
                <a:custGeom>
                  <a:avLst/>
                  <a:gdLst>
                    <a:gd name="T0" fmla="*/ 186 w 186"/>
                    <a:gd name="T1" fmla="*/ 0 h 436"/>
                    <a:gd name="T2" fmla="*/ 80 w 186"/>
                    <a:gd name="T3" fmla="*/ 25 h 436"/>
                    <a:gd name="T4" fmla="*/ 28 w 186"/>
                    <a:gd name="T5" fmla="*/ 89 h 436"/>
                    <a:gd name="T6" fmla="*/ 12 w 186"/>
                    <a:gd name="T7" fmla="*/ 179 h 436"/>
                    <a:gd name="T8" fmla="*/ 0 w 186"/>
                    <a:gd name="T9" fmla="*/ 436 h 4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6" h="436">
                      <a:moveTo>
                        <a:pt x="186" y="0"/>
                      </a:moveTo>
                      <a:cubicBezTo>
                        <a:pt x="146" y="5"/>
                        <a:pt x="106" y="10"/>
                        <a:pt x="80" y="25"/>
                      </a:cubicBezTo>
                      <a:cubicBezTo>
                        <a:pt x="54" y="40"/>
                        <a:pt x="39" y="63"/>
                        <a:pt x="28" y="89"/>
                      </a:cubicBezTo>
                      <a:cubicBezTo>
                        <a:pt x="17" y="115"/>
                        <a:pt x="17" y="121"/>
                        <a:pt x="12" y="179"/>
                      </a:cubicBezTo>
                      <a:cubicBezTo>
                        <a:pt x="7" y="237"/>
                        <a:pt x="2" y="393"/>
                        <a:pt x="0" y="436"/>
                      </a:cubicBezTo>
                    </a:path>
                  </a:pathLst>
                </a:custGeom>
                <a:noFill/>
                <a:ln w="9525" cap="flat" cmpd="sng">
                  <a:solidFill>
                    <a:srgbClr xmlns:mc="http://schemas.openxmlformats.org/markup-compatibility/2006" xmlns:a14="http://schemas.microsoft.com/office/drawing/2010/main" val="808080" mc:Ignorable="a14" a14:legacySpreadsheetColorIndex="23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6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228600" y="1827579"/>
                  <a:ext cx="26" cy="49"/>
                </a:xfrm>
                <a:custGeom>
                  <a:avLst/>
                  <a:gdLst>
                    <a:gd name="T0" fmla="*/ 26 w 26"/>
                    <a:gd name="T1" fmla="*/ 0 h 49"/>
                    <a:gd name="T2" fmla="*/ 22 w 26"/>
                    <a:gd name="T3" fmla="*/ 25 h 49"/>
                    <a:gd name="T4" fmla="*/ 0 w 26"/>
                    <a:gd name="T5" fmla="*/ 49 h 4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" h="49">
                      <a:moveTo>
                        <a:pt x="26" y="0"/>
                      </a:moveTo>
                      <a:cubicBezTo>
                        <a:pt x="26" y="8"/>
                        <a:pt x="26" y="17"/>
                        <a:pt x="22" y="25"/>
                      </a:cubicBezTo>
                      <a:cubicBezTo>
                        <a:pt x="18" y="33"/>
                        <a:pt x="9" y="41"/>
                        <a:pt x="0" y="49"/>
                      </a:cubicBezTo>
                    </a:path>
                  </a:pathLst>
                </a:custGeom>
                <a:noFill/>
                <a:ln w="9525" cap="flat" cmpd="sng">
                  <a:solidFill>
                    <a:srgbClr xmlns:mc="http://schemas.openxmlformats.org/markup-compatibility/2006" xmlns:a14="http://schemas.microsoft.com/office/drawing/2010/main" val="808080" mc:Ignorable="a14" a14:legacySpreadsheetColorIndex="23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6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" name="Text Box 72"/>
              <p:cNvSpPr txBox="1">
                <a:spLocks noChangeArrowheads="1"/>
              </p:cNvSpPr>
              <p:nvPr/>
            </p:nvSpPr>
            <p:spPr bwMode="auto">
              <a:xfrm>
                <a:off x="4743449" y="793974"/>
                <a:ext cx="3306567" cy="432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a14" a14:legacySpreadsheetColorIndex="64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" tIns="22860" rIns="0" bIns="0" anchor="t" upright="1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sz="1200" b="0" i="0" u="none" strike="noStrike" baseline="0" dirty="0">
                    <a:solidFill>
                      <a:srgbClr val="808080"/>
                    </a:solidFill>
                    <a:latin typeface="Arial"/>
                    <a:cs typeface="Arial"/>
                  </a:rPr>
                  <a:t>TYPE II </a:t>
                </a:r>
                <a:r>
                  <a:rPr lang="en-US" sz="1200" b="0" i="0" u="none" strike="noStrike" baseline="0" dirty="0" smtClean="0">
                    <a:solidFill>
                      <a:srgbClr val="808080"/>
                    </a:solidFill>
                    <a:latin typeface="Arial"/>
                    <a:cs typeface="Arial"/>
                  </a:rPr>
                  <a:t>KEROGEN</a:t>
                </a:r>
                <a:endParaRPr lang="en-US" dirty="0"/>
              </a:p>
            </p:txBody>
          </p:sp>
          <p:sp>
            <p:nvSpPr>
              <p:cNvPr id="12" name="Text Box 73"/>
              <p:cNvSpPr txBox="1">
                <a:spLocks noChangeArrowheads="1"/>
              </p:cNvSpPr>
              <p:nvPr/>
            </p:nvSpPr>
            <p:spPr bwMode="auto">
              <a:xfrm>
                <a:off x="6855672" y="4646160"/>
                <a:ext cx="3336873" cy="432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a14" a14:legacySpreadsheetColorIndex="64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" tIns="22860" rIns="0" bIns="0" anchor="t" upright="1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sz="1200" b="0" i="0" u="none" strike="noStrike" baseline="0" dirty="0">
                    <a:solidFill>
                      <a:srgbClr val="808080"/>
                    </a:solidFill>
                    <a:latin typeface="Arial"/>
                    <a:cs typeface="Arial"/>
                  </a:rPr>
                  <a:t>TYPE </a:t>
                </a:r>
                <a:r>
                  <a:rPr lang="en-US" sz="1200" b="0" i="0" u="none" strike="noStrike" baseline="0" dirty="0" smtClean="0">
                    <a:solidFill>
                      <a:srgbClr val="808080"/>
                    </a:solidFill>
                    <a:latin typeface="Arial"/>
                    <a:cs typeface="Arial"/>
                  </a:rPr>
                  <a:t>III</a:t>
                </a:r>
                <a:r>
                  <a:rPr lang="en-US" sz="1200" b="0" i="0" u="none" strike="noStrike" dirty="0" smtClean="0">
                    <a:solidFill>
                      <a:srgbClr val="808080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b="0" i="0" u="none" strike="noStrike" baseline="0" dirty="0" smtClean="0">
                    <a:solidFill>
                      <a:srgbClr val="808080"/>
                    </a:solidFill>
                    <a:latin typeface="Arial"/>
                    <a:cs typeface="Arial"/>
                  </a:rPr>
                  <a:t>KEROGEN</a:t>
                </a:r>
                <a:endParaRPr lang="en-US" dirty="0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2867323" y="5215584"/>
                <a:ext cx="5860359" cy="1268896"/>
              </a:xfrm>
              <a:custGeom>
                <a:avLst/>
                <a:gdLst>
                  <a:gd name="T0" fmla="*/ 0 w 694"/>
                  <a:gd name="T1" fmla="*/ 2147483647 h 122"/>
                  <a:gd name="T2" fmla="*/ 2147483647 w 694"/>
                  <a:gd name="T3" fmla="*/ 2147483647 h 122"/>
                  <a:gd name="T4" fmla="*/ 2147483647 w 694"/>
                  <a:gd name="T5" fmla="*/ 2147483647 h 122"/>
                  <a:gd name="T6" fmla="*/ 2147483647 w 694"/>
                  <a:gd name="T7" fmla="*/ 2147483647 h 122"/>
                  <a:gd name="T8" fmla="*/ 2147483647 w 694"/>
                  <a:gd name="T9" fmla="*/ 2147483647 h 122"/>
                  <a:gd name="T10" fmla="*/ 2147483647 w 694"/>
                  <a:gd name="T11" fmla="*/ 2147483647 h 122"/>
                  <a:gd name="T12" fmla="*/ 2147483647 w 694"/>
                  <a:gd name="T13" fmla="*/ 2147483647 h 1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4" h="122">
                    <a:moveTo>
                      <a:pt x="0" y="122"/>
                    </a:moveTo>
                    <a:cubicBezTo>
                      <a:pt x="23" y="105"/>
                      <a:pt x="46" y="89"/>
                      <a:pt x="78" y="74"/>
                    </a:cubicBezTo>
                    <a:cubicBezTo>
                      <a:pt x="110" y="59"/>
                      <a:pt x="147" y="41"/>
                      <a:pt x="193" y="29"/>
                    </a:cubicBezTo>
                    <a:cubicBezTo>
                      <a:pt x="239" y="17"/>
                      <a:pt x="290" y="10"/>
                      <a:pt x="354" y="5"/>
                    </a:cubicBezTo>
                    <a:cubicBezTo>
                      <a:pt x="418" y="0"/>
                      <a:pt x="522" y="0"/>
                      <a:pt x="576" y="1"/>
                    </a:cubicBezTo>
                    <a:cubicBezTo>
                      <a:pt x="630" y="2"/>
                      <a:pt x="662" y="9"/>
                      <a:pt x="678" y="10"/>
                    </a:cubicBezTo>
                    <a:cubicBezTo>
                      <a:pt x="694" y="11"/>
                      <a:pt x="684" y="10"/>
                      <a:pt x="675" y="10"/>
                    </a:cubicBezTo>
                  </a:path>
                </a:pathLst>
              </a:custGeom>
              <a:noFill/>
              <a:ln w="9525" cap="flat" cmpd="sng">
                <a:solidFill>
                  <a:srgbClr xmlns:mc="http://schemas.openxmlformats.org/markup-compatibility/2006" xmlns:a14="http://schemas.microsoft.com/office/drawing/2010/main" val="808080" mc:Ignorable="a14" a14:legacySpreadsheetColorIndex="23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3970152" y="6335393"/>
                <a:ext cx="4757530" cy="364849"/>
              </a:xfrm>
              <a:custGeom>
                <a:avLst/>
                <a:gdLst>
                  <a:gd name="T0" fmla="*/ 0 w 694"/>
                  <a:gd name="T1" fmla="*/ 2147483647 h 122"/>
                  <a:gd name="T2" fmla="*/ 2147483647 w 694"/>
                  <a:gd name="T3" fmla="*/ 2147483647 h 122"/>
                  <a:gd name="T4" fmla="*/ 2147483647 w 694"/>
                  <a:gd name="T5" fmla="*/ 2147483647 h 122"/>
                  <a:gd name="T6" fmla="*/ 2147483647 w 694"/>
                  <a:gd name="T7" fmla="*/ 2147483647 h 122"/>
                  <a:gd name="T8" fmla="*/ 2147483647 w 694"/>
                  <a:gd name="T9" fmla="*/ 2147483647 h 122"/>
                  <a:gd name="T10" fmla="*/ 2147483647 w 694"/>
                  <a:gd name="T11" fmla="*/ 2147483647 h 122"/>
                  <a:gd name="T12" fmla="*/ 2147483647 w 694"/>
                  <a:gd name="T13" fmla="*/ 2147483647 h 1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4" h="122">
                    <a:moveTo>
                      <a:pt x="0" y="122"/>
                    </a:moveTo>
                    <a:cubicBezTo>
                      <a:pt x="23" y="105"/>
                      <a:pt x="46" y="89"/>
                      <a:pt x="78" y="74"/>
                    </a:cubicBezTo>
                    <a:cubicBezTo>
                      <a:pt x="110" y="59"/>
                      <a:pt x="147" y="41"/>
                      <a:pt x="193" y="29"/>
                    </a:cubicBezTo>
                    <a:cubicBezTo>
                      <a:pt x="239" y="17"/>
                      <a:pt x="290" y="10"/>
                      <a:pt x="354" y="5"/>
                    </a:cubicBezTo>
                    <a:cubicBezTo>
                      <a:pt x="418" y="0"/>
                      <a:pt x="522" y="0"/>
                      <a:pt x="576" y="1"/>
                    </a:cubicBezTo>
                    <a:cubicBezTo>
                      <a:pt x="630" y="2"/>
                      <a:pt x="662" y="9"/>
                      <a:pt x="678" y="10"/>
                    </a:cubicBezTo>
                    <a:cubicBezTo>
                      <a:pt x="694" y="11"/>
                      <a:pt x="684" y="10"/>
                      <a:pt x="675" y="10"/>
                    </a:cubicBezTo>
                  </a:path>
                </a:pathLst>
              </a:custGeom>
              <a:noFill/>
              <a:ln w="9525" cap="flat" cmpd="sng">
                <a:solidFill>
                  <a:srgbClr xmlns:mc="http://schemas.openxmlformats.org/markup-compatibility/2006" xmlns:a14="http://schemas.microsoft.com/office/drawing/2010/main" val="808080" mc:Ignorable="a14" a14:legacySpreadsheetColorIndex="23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 Box 76"/>
              <p:cNvSpPr txBox="1">
                <a:spLocks noChangeArrowheads="1"/>
              </p:cNvSpPr>
              <p:nvPr/>
            </p:nvSpPr>
            <p:spPr bwMode="auto">
              <a:xfrm>
                <a:off x="6861309" y="5757893"/>
                <a:ext cx="3331236" cy="432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a14" a14:legacySpreadsheetColorIndex="64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" tIns="22860" rIns="0" bIns="0" anchor="t" upright="1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sz="1200" b="0" i="0" u="none" strike="noStrike" baseline="0" dirty="0">
                    <a:solidFill>
                      <a:srgbClr val="808080"/>
                    </a:solidFill>
                    <a:latin typeface="Arial"/>
                    <a:cs typeface="Arial"/>
                  </a:rPr>
                  <a:t>TYPE </a:t>
                </a:r>
                <a:r>
                  <a:rPr lang="en-US" sz="1200" b="0" i="0" u="none" strike="noStrike" baseline="0" dirty="0" smtClean="0">
                    <a:solidFill>
                      <a:srgbClr val="808080"/>
                    </a:solidFill>
                    <a:latin typeface="Arial"/>
                    <a:cs typeface="Arial"/>
                  </a:rPr>
                  <a:t>IV</a:t>
                </a:r>
                <a:r>
                  <a:rPr lang="en-US" sz="1200" b="0" i="0" u="none" strike="noStrike" dirty="0" smtClean="0">
                    <a:solidFill>
                      <a:srgbClr val="808080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b="0" i="0" u="none" strike="noStrike" baseline="0" dirty="0" smtClean="0">
                    <a:solidFill>
                      <a:srgbClr val="808080"/>
                    </a:solidFill>
                    <a:latin typeface="Arial"/>
                    <a:cs typeface="Arial"/>
                  </a:rPr>
                  <a:t>KEROGEN</a:t>
                </a:r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674304" y="2203767"/>
            <a:ext cx="1393496" cy="1082356"/>
            <a:chOff x="8286286" y="2533262"/>
            <a:chExt cx="1393496" cy="1082356"/>
          </a:xfrm>
        </p:grpSpPr>
        <p:sp>
          <p:nvSpPr>
            <p:cNvPr id="21" name="Oval 20"/>
            <p:cNvSpPr/>
            <p:nvPr/>
          </p:nvSpPr>
          <p:spPr>
            <a:xfrm>
              <a:off x="8286286" y="2635683"/>
              <a:ext cx="73152" cy="73152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286286" y="2830666"/>
              <a:ext cx="73152" cy="73152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286286" y="3043262"/>
              <a:ext cx="73152" cy="73152"/>
            </a:xfrm>
            <a:prstGeom prst="ellips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286286" y="3237001"/>
              <a:ext cx="73152" cy="73152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286286" y="3440543"/>
              <a:ext cx="73152" cy="73152"/>
            </a:xfrm>
            <a:prstGeom prst="ellipse">
              <a:avLst/>
            </a:prstGeom>
            <a:solidFill>
              <a:srgbClr val="938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479633" y="2533262"/>
              <a:ext cx="7477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C6848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79633" y="2728742"/>
              <a:ext cx="7477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C7003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79633" y="2941338"/>
              <a:ext cx="7477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C7005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479633" y="3135077"/>
              <a:ext cx="7477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C7009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79633" y="3338619"/>
              <a:ext cx="12001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Roof Samples</a:t>
              </a: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09332"/>
              </p:ext>
            </p:extLst>
          </p:nvPr>
        </p:nvGraphicFramePr>
        <p:xfrm>
          <a:off x="76200" y="1352550"/>
          <a:ext cx="441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6764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Range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15.9 </a:t>
                      </a:r>
                      <a:r>
                        <a:rPr lang="en-US" sz="1600" dirty="0" err="1" smtClean="0"/>
                        <a:t>wt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2.2-37.0 </a:t>
                      </a:r>
                      <a:r>
                        <a:rPr lang="en-US" sz="1600" dirty="0" err="1" smtClean="0"/>
                        <a:t>wt</a:t>
                      </a:r>
                      <a:r>
                        <a:rPr lang="en-US" sz="1600" dirty="0" smtClean="0"/>
                        <a:t> 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225 mg HC/g TOC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54-438 mg HC/g TOC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1.32 mg HC/g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0.05-4.76 mg HC/g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45.9 mg HC/g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1.2-159 mg HC/g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Tmax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600" dirty="0" smtClean="0"/>
                        <a:t>C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411-432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*Ro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Content Placeholder 2"/>
          <p:cNvSpPr txBox="1">
            <a:spLocks/>
          </p:cNvSpPr>
          <p:nvPr/>
        </p:nvSpPr>
        <p:spPr>
          <a:xfrm>
            <a:off x="5791200" y="2343150"/>
            <a:ext cx="1809144" cy="8120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Lower Anna Shale and TOC intervals &gt;20%</a:t>
            </a:r>
            <a:endParaRPr lang="en-US" sz="1600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5931041" y="3105150"/>
            <a:ext cx="1993759" cy="812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Upper Anna Shale and low TOC intervals</a:t>
            </a:r>
            <a:endParaRPr lang="en-US" sz="1600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5611692" y="2501171"/>
            <a:ext cx="218879" cy="507953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687892" y="3286123"/>
            <a:ext cx="285358" cy="623891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2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Organic petrography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E:\School\Graduate School\Thesis\Data\Kerogen Concentrate Photomicrographs\C6848\C6848_103-108\Anna_C6848_103-108_Collotelinite_Micrinite_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3712"/>
            <a:ext cx="292608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21657" y="-11873"/>
            <a:ext cx="242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6848 103-108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6210" y="2478272"/>
            <a:ext cx="234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7003 30-35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3" descr="E:\School\Graduate School\Thesis\Data\Kerogen Concentrate Photomicrographs\C7003\C7003_30-35\Anna_C7003_30-35_Micrinite_inertodetrinite_WH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8715"/>
            <a:ext cx="292608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555303"/>
              </p:ext>
            </p:extLst>
          </p:nvPr>
        </p:nvGraphicFramePr>
        <p:xfrm>
          <a:off x="381000" y="1386155"/>
          <a:ext cx="4191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Maceral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percent</a:t>
                      </a:r>
                      <a:r>
                        <a:rPr lang="en-US" baseline="0" dirty="0" smtClean="0"/>
                        <a:t> from visual estimates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Micrinite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60.1%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 Inertinites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7.9%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Bituminite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10.9%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 Liptinites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Solid Bitumen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17.8%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Vitrinite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 rot="20683464">
            <a:off x="4652090" y="2544374"/>
            <a:ext cx="197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isseminated micrinite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20683464">
            <a:off x="4862798" y="1481724"/>
            <a:ext cx="154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layered micrinite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20683464">
            <a:off x="4868334" y="628838"/>
            <a:ext cx="123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olid bitumen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470087">
            <a:off x="5849845" y="865405"/>
            <a:ext cx="1239054" cy="184605"/>
          </a:xfrm>
          <a:prstGeom prst="rightArrow">
            <a:avLst/>
          </a:prstGeom>
          <a:solidFill>
            <a:schemeClr val="accent6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21401619">
            <a:off x="5902821" y="1587050"/>
            <a:ext cx="1351491" cy="179014"/>
          </a:xfrm>
          <a:prstGeom prst="rightArrow">
            <a:avLst/>
          </a:prstGeom>
          <a:solidFill>
            <a:schemeClr val="accent6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006867">
            <a:off x="5828443" y="3118484"/>
            <a:ext cx="1544297" cy="159944"/>
          </a:xfrm>
          <a:prstGeom prst="rightArrow">
            <a:avLst/>
          </a:prstGeom>
          <a:solidFill>
            <a:schemeClr val="accent6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029039">
            <a:off x="5552249" y="3618553"/>
            <a:ext cx="1555912" cy="152164"/>
          </a:xfrm>
          <a:prstGeom prst="rightArrow">
            <a:avLst/>
          </a:prstGeom>
          <a:solidFill>
            <a:schemeClr val="accent6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063042" y="2114550"/>
            <a:ext cx="609599" cy="277368"/>
            <a:chOff x="2590800" y="2190750"/>
            <a:chExt cx="609599" cy="277368"/>
          </a:xfrm>
        </p:grpSpPr>
        <p:sp>
          <p:nvSpPr>
            <p:cNvPr id="16" name="Rectangle 15"/>
            <p:cNvSpPr/>
            <p:nvPr/>
          </p:nvSpPr>
          <p:spPr>
            <a:xfrm rot="10800000">
              <a:off x="2665474" y="2404110"/>
              <a:ext cx="438912" cy="64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90800" y="2190750"/>
              <a:ext cx="6095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40 um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37707" y="4656582"/>
            <a:ext cx="609599" cy="277368"/>
            <a:chOff x="2590800" y="2190750"/>
            <a:chExt cx="609599" cy="277368"/>
          </a:xfrm>
        </p:grpSpPr>
        <p:sp>
          <p:nvSpPr>
            <p:cNvPr id="25" name="Rectangle 24"/>
            <p:cNvSpPr/>
            <p:nvPr/>
          </p:nvSpPr>
          <p:spPr>
            <a:xfrm rot="10800000">
              <a:off x="2665474" y="2404110"/>
              <a:ext cx="438912" cy="64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90800" y="2190750"/>
              <a:ext cx="6095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40 um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8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School\Graduate School\Thesis\Data\Kerogen Concentrate Photomicrographs\C7005\C7005_65-70\Anna_C7005_65-70_Cutinite_Collotelinite...Telinite_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6457"/>
            <a:ext cx="292608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School\Graduate School\Thesis\Data\Kerogen Concentrate Photomicrographs\C7005\C7005_65-70\Anna_C7005_65-70_Cutinite_Collotelinite...Telinite_BL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44" y="2876457"/>
            <a:ext cx="292608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4833" y="255651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7005 65-70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1706" y="2534858"/>
            <a:ext cx="168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7005 65-70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6" descr="E:\School\Graduate School\Thesis\Data\Kerogen Concentrate Photomicrographs\C7005\C7005_30-35\Anna_C7005_30-35_bitumen_bituminite_02_WHI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950"/>
            <a:ext cx="292608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E:\School\Graduate School\Thesis\Data\Kerogen Concentrate Photomicrographs\C7005\C7005_30-35\Anna_C7005_30-35_bitumen_bituminite_02_BLU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1950"/>
            <a:ext cx="292608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72047" y="25580"/>
            <a:ext cx="149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7005 30-35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4214" y="25580"/>
            <a:ext cx="196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7005 30-35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361329">
            <a:off x="3304314" y="2970100"/>
            <a:ext cx="137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itrinite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885702">
            <a:off x="5459986" y="3492639"/>
            <a:ext cx="1475736" cy="153416"/>
          </a:xfrm>
          <a:prstGeom prst="rightArrow">
            <a:avLst/>
          </a:prstGeom>
          <a:solidFill>
            <a:schemeClr val="accent6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317892">
            <a:off x="3111505" y="3193753"/>
            <a:ext cx="567787" cy="141727"/>
          </a:xfrm>
          <a:prstGeom prst="rightArrow">
            <a:avLst/>
          </a:prstGeom>
          <a:solidFill>
            <a:schemeClr val="accent6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361329">
            <a:off x="3309483" y="373208"/>
            <a:ext cx="1373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solid bitumen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20494356">
            <a:off x="4899965" y="2805461"/>
            <a:ext cx="137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utinite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10317892">
            <a:off x="2528778" y="806363"/>
            <a:ext cx="860203" cy="152218"/>
          </a:xfrm>
          <a:prstGeom prst="rightArrow">
            <a:avLst/>
          </a:prstGeom>
          <a:solidFill>
            <a:schemeClr val="accent6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9607706">
            <a:off x="213730" y="564012"/>
            <a:ext cx="137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bituminite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885702">
            <a:off x="618103" y="1126960"/>
            <a:ext cx="490656" cy="136173"/>
          </a:xfrm>
          <a:prstGeom prst="rightArrow">
            <a:avLst/>
          </a:prstGeom>
          <a:solidFill>
            <a:schemeClr val="accent6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9607706">
            <a:off x="4818904" y="459329"/>
            <a:ext cx="137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bituminite 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1885702">
            <a:off x="5515427" y="979828"/>
            <a:ext cx="1138350" cy="181752"/>
          </a:xfrm>
          <a:prstGeom prst="rightArrow">
            <a:avLst/>
          </a:prstGeom>
          <a:solidFill>
            <a:schemeClr val="accent6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9886812">
            <a:off x="241794" y="3362354"/>
            <a:ext cx="137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utinite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885702">
            <a:off x="836707" y="3797589"/>
            <a:ext cx="435968" cy="136173"/>
          </a:xfrm>
          <a:prstGeom prst="rightArrow">
            <a:avLst/>
          </a:prstGeom>
          <a:solidFill>
            <a:schemeClr val="accent6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590800" y="2190750"/>
            <a:ext cx="609599" cy="277368"/>
            <a:chOff x="2590800" y="2190750"/>
            <a:chExt cx="609599" cy="277368"/>
          </a:xfrm>
        </p:grpSpPr>
        <p:sp>
          <p:nvSpPr>
            <p:cNvPr id="2" name="Rectangle 1"/>
            <p:cNvSpPr/>
            <p:nvPr/>
          </p:nvSpPr>
          <p:spPr>
            <a:xfrm rot="10800000">
              <a:off x="2665474" y="2404110"/>
              <a:ext cx="438912" cy="64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90800" y="2190750"/>
              <a:ext cx="6095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40 um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28369" y="4705350"/>
            <a:ext cx="609599" cy="277368"/>
            <a:chOff x="2590800" y="2190750"/>
            <a:chExt cx="609599" cy="277368"/>
          </a:xfrm>
        </p:grpSpPr>
        <p:sp>
          <p:nvSpPr>
            <p:cNvPr id="27" name="Rectangle 26"/>
            <p:cNvSpPr/>
            <p:nvPr/>
          </p:nvSpPr>
          <p:spPr>
            <a:xfrm rot="10800000">
              <a:off x="2665474" y="2404110"/>
              <a:ext cx="438912" cy="64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90800" y="2190750"/>
              <a:ext cx="6095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40 um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260081" y="2190750"/>
            <a:ext cx="609599" cy="277368"/>
            <a:chOff x="2590800" y="2190750"/>
            <a:chExt cx="609599" cy="277368"/>
          </a:xfrm>
        </p:grpSpPr>
        <p:sp>
          <p:nvSpPr>
            <p:cNvPr id="30" name="Rectangle 29"/>
            <p:cNvSpPr/>
            <p:nvPr/>
          </p:nvSpPr>
          <p:spPr>
            <a:xfrm rot="10800000">
              <a:off x="2665474" y="2404110"/>
              <a:ext cx="438912" cy="64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90800" y="2190750"/>
              <a:ext cx="6095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40 um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239525" y="4705350"/>
            <a:ext cx="609599" cy="277368"/>
            <a:chOff x="2590800" y="2190750"/>
            <a:chExt cx="609599" cy="277368"/>
          </a:xfrm>
        </p:grpSpPr>
        <p:sp>
          <p:nvSpPr>
            <p:cNvPr id="33" name="Rectangle 32"/>
            <p:cNvSpPr/>
            <p:nvPr/>
          </p:nvSpPr>
          <p:spPr>
            <a:xfrm rot="10800000">
              <a:off x="2665474" y="2404110"/>
              <a:ext cx="438912" cy="64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90800" y="2190750"/>
              <a:ext cx="6095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40 um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8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4495800" cy="85725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C-S relationships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4156813" cy="3810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N</a:t>
            </a:r>
            <a:r>
              <a:rPr lang="en-US" sz="2600" dirty="0" smtClean="0"/>
              <a:t>ormal marine conditions line goes through the origin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 smtClean="0"/>
              <a:t>Data show positive intercept on the S axis</a:t>
            </a:r>
            <a:endParaRPr lang="en-US" sz="26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 smtClean="0"/>
              <a:t>Suggests an anoxic depositional environment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414" y="551312"/>
            <a:ext cx="4910986" cy="41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0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3816350" y="2584450"/>
            <a:ext cx="3378200" cy="2057400"/>
          </a:xfrm>
          <a:custGeom>
            <a:avLst/>
            <a:gdLst>
              <a:gd name="connsiteX0" fmla="*/ 3213100 w 3378200"/>
              <a:gd name="connsiteY0" fmla="*/ 0 h 2057400"/>
              <a:gd name="connsiteX1" fmla="*/ 3378200 w 3378200"/>
              <a:gd name="connsiteY1" fmla="*/ 285750 h 2057400"/>
              <a:gd name="connsiteX2" fmla="*/ 0 w 3378200"/>
              <a:gd name="connsiteY2" fmla="*/ 2057400 h 2057400"/>
              <a:gd name="connsiteX3" fmla="*/ 3213100 w 3378200"/>
              <a:gd name="connsiteY3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200" h="2057400">
                <a:moveTo>
                  <a:pt x="3213100" y="0"/>
                </a:moveTo>
                <a:lnTo>
                  <a:pt x="3378200" y="285750"/>
                </a:lnTo>
                <a:lnTo>
                  <a:pt x="0" y="2057400"/>
                </a:lnTo>
                <a:lnTo>
                  <a:pt x="321310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727450" y="2057400"/>
            <a:ext cx="3302000" cy="2622550"/>
          </a:xfrm>
          <a:custGeom>
            <a:avLst/>
            <a:gdLst>
              <a:gd name="connsiteX0" fmla="*/ 2990850 w 3302000"/>
              <a:gd name="connsiteY0" fmla="*/ 0 h 2622550"/>
              <a:gd name="connsiteX1" fmla="*/ 3302000 w 3302000"/>
              <a:gd name="connsiteY1" fmla="*/ 527050 h 2622550"/>
              <a:gd name="connsiteX2" fmla="*/ 0 w 3302000"/>
              <a:gd name="connsiteY2" fmla="*/ 2622550 h 2622550"/>
              <a:gd name="connsiteX3" fmla="*/ 2990850 w 3302000"/>
              <a:gd name="connsiteY3" fmla="*/ 0 h 262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2000" h="2622550">
                <a:moveTo>
                  <a:pt x="2990850" y="0"/>
                </a:moveTo>
                <a:lnTo>
                  <a:pt x="3302000" y="527050"/>
                </a:lnTo>
                <a:lnTo>
                  <a:pt x="0" y="2622550"/>
                </a:lnTo>
                <a:lnTo>
                  <a:pt x="299085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4419600" cy="33944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 smtClean="0"/>
              <a:t>DOP </a:t>
            </a:r>
            <a:r>
              <a:rPr lang="en-US" sz="2800" dirty="0" smtClean="0"/>
              <a:t>≥ </a:t>
            </a:r>
            <a:r>
              <a:rPr lang="en-US" sz="2600" dirty="0" smtClean="0"/>
              <a:t>0.42 = 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dysoxic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/>
              <a:t> </a:t>
            </a:r>
            <a:r>
              <a:rPr lang="en-US" sz="2600" dirty="0" smtClean="0"/>
              <a:t>    DOP </a:t>
            </a:r>
            <a:r>
              <a:rPr lang="en-US" sz="2800" dirty="0" smtClean="0"/>
              <a:t>≥ </a:t>
            </a:r>
            <a:r>
              <a:rPr lang="en-US" sz="2600" dirty="0" smtClean="0"/>
              <a:t>0.75 =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anoxic/euxinic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 smtClean="0"/>
              <a:t>Two trends of constant S/Fe ratio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 smtClean="0"/>
              <a:t>Estimated DOP suggests dysoxic and anoxic conditions</a:t>
            </a:r>
            <a:endParaRPr lang="en-US" sz="26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9820A994-CF93-45FB-84D0-23D3A5710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18749"/>
              </p:ext>
            </p:extLst>
          </p:nvPr>
        </p:nvGraphicFramePr>
        <p:xfrm>
          <a:off x="2971800" y="133350"/>
          <a:ext cx="6010335" cy="4925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SPW 11.0 Graph" r:id="rId4" imgW="7711560" imgH="6319440" progId="SigmaPlotGraphicObject.10">
                  <p:embed/>
                </p:oleObj>
              </mc:Choice>
              <mc:Fallback>
                <p:oleObj name="SPW 11.0 Graph" r:id="rId4" imgW="7711560" imgH="631944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133350"/>
                        <a:ext cx="6010335" cy="4925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8528555-DA74-464E-AB44-8272F1FD3AD2}"/>
              </a:ext>
            </a:extLst>
          </p:cNvPr>
          <p:cNvGrpSpPr/>
          <p:nvPr/>
        </p:nvGrpSpPr>
        <p:grpSpPr>
          <a:xfrm>
            <a:off x="7573477" y="598223"/>
            <a:ext cx="1198843" cy="904645"/>
            <a:chOff x="8286286" y="2533262"/>
            <a:chExt cx="1538278" cy="116078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C83D8614-9CB3-417C-AD01-B4D6CB248B09}"/>
                </a:ext>
              </a:extLst>
            </p:cNvPr>
            <p:cNvSpPr/>
            <p:nvPr/>
          </p:nvSpPr>
          <p:spPr>
            <a:xfrm>
              <a:off x="8286286" y="2635683"/>
              <a:ext cx="73152" cy="73152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B3CF7F10-44A3-4DC7-B245-2D351A55F950}"/>
                </a:ext>
              </a:extLst>
            </p:cNvPr>
            <p:cNvSpPr/>
            <p:nvPr/>
          </p:nvSpPr>
          <p:spPr>
            <a:xfrm>
              <a:off x="8286286" y="2830666"/>
              <a:ext cx="73152" cy="73152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F5062B6-67C3-4468-A0A7-1483268130AF}"/>
                </a:ext>
              </a:extLst>
            </p:cNvPr>
            <p:cNvSpPr/>
            <p:nvPr/>
          </p:nvSpPr>
          <p:spPr>
            <a:xfrm>
              <a:off x="8286286" y="3043263"/>
              <a:ext cx="73152" cy="73152"/>
            </a:xfrm>
            <a:prstGeom prst="ellips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7CEB8F8C-1C07-4198-AC91-0CE9698A69A2}"/>
                </a:ext>
              </a:extLst>
            </p:cNvPr>
            <p:cNvSpPr/>
            <p:nvPr/>
          </p:nvSpPr>
          <p:spPr>
            <a:xfrm>
              <a:off x="8286286" y="3237001"/>
              <a:ext cx="73152" cy="73152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7A6C1131-0B8C-458A-8B97-3129E49B12C6}"/>
                </a:ext>
              </a:extLst>
            </p:cNvPr>
            <p:cNvSpPr/>
            <p:nvPr/>
          </p:nvSpPr>
          <p:spPr>
            <a:xfrm>
              <a:off x="8286286" y="3440544"/>
              <a:ext cx="73152" cy="73152"/>
            </a:xfrm>
            <a:prstGeom prst="ellipse">
              <a:avLst/>
            </a:prstGeom>
            <a:solidFill>
              <a:srgbClr val="938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07CDF01-888C-4C59-9B3B-A1A52CAD9D45}"/>
                </a:ext>
              </a:extLst>
            </p:cNvPr>
            <p:cNvSpPr txBox="1"/>
            <p:nvPr/>
          </p:nvSpPr>
          <p:spPr>
            <a:xfrm>
              <a:off x="8479632" y="2533262"/>
              <a:ext cx="1051607" cy="355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C6848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6A2FB0C-76F6-41E2-BBD6-EF3FB80AF497}"/>
                </a:ext>
              </a:extLst>
            </p:cNvPr>
            <p:cNvSpPr txBox="1"/>
            <p:nvPr/>
          </p:nvSpPr>
          <p:spPr>
            <a:xfrm>
              <a:off x="8479632" y="2728743"/>
              <a:ext cx="1051604" cy="355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C7003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C940579-8EDA-4C48-A74F-48701C1137EE}"/>
                </a:ext>
              </a:extLst>
            </p:cNvPr>
            <p:cNvSpPr txBox="1"/>
            <p:nvPr/>
          </p:nvSpPr>
          <p:spPr>
            <a:xfrm>
              <a:off x="8479632" y="2941338"/>
              <a:ext cx="1051604" cy="355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C7005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CFCB7B5-885E-4BAD-BE22-D87F4B60871F}"/>
                </a:ext>
              </a:extLst>
            </p:cNvPr>
            <p:cNvSpPr txBox="1"/>
            <p:nvPr/>
          </p:nvSpPr>
          <p:spPr>
            <a:xfrm>
              <a:off x="8479632" y="3135077"/>
              <a:ext cx="953832" cy="355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C7009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4F87901-913B-4F0E-866A-60C4E97AEFC5}"/>
                </a:ext>
              </a:extLst>
            </p:cNvPr>
            <p:cNvSpPr txBox="1"/>
            <p:nvPr/>
          </p:nvSpPr>
          <p:spPr>
            <a:xfrm>
              <a:off x="8479633" y="3338617"/>
              <a:ext cx="1344931" cy="355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Roof Samples</a:t>
              </a: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44958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C-S-Fe relationships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05695" y="1657350"/>
            <a:ext cx="66778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62800" y="2418080"/>
            <a:ext cx="667782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9097289">
            <a:off x="5777794" y="2183676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DOP 0.42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9685379">
            <a:off x="6323575" y="2708265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DOP 0.75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34200" y="1889760"/>
            <a:ext cx="66778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144782" y="2112367"/>
            <a:ext cx="66778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10891" y="191262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 0.51</a:t>
            </a:r>
            <a:endParaRPr lang="en-US" sz="11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39491" y="231448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 0.73</a:t>
            </a:r>
            <a:endParaRPr lang="en-US" sz="11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7401</TotalTime>
  <Words>916</Words>
  <Application>Microsoft Office PowerPoint</Application>
  <PresentationFormat>On-screen Show (16:9)</PresentationFormat>
  <Paragraphs>261</Paragraphs>
  <Slides>15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SPW 11.0 Graph</vt:lpstr>
      <vt:lpstr>Geochemistry and Organic Petrology of the Anna Shale (Pennsylvanian) and Pyrite “Suns” in Southwestern Illinois</vt:lpstr>
      <vt:lpstr>Pyrite suns</vt:lpstr>
      <vt:lpstr>Objectives</vt:lpstr>
      <vt:lpstr>Area of study</vt:lpstr>
      <vt:lpstr>Source rock quality and maturity</vt:lpstr>
      <vt:lpstr>Organic petrography</vt:lpstr>
      <vt:lpstr>PowerPoint Presentation</vt:lpstr>
      <vt:lpstr>C-S relationships</vt:lpstr>
      <vt:lpstr>C-S-Fe relationships</vt:lpstr>
      <vt:lpstr>Paleo-redox conditions </vt:lpstr>
      <vt:lpstr>X-ray diffraction of pyrite suns</vt:lpstr>
      <vt:lpstr>EPMA for pyrite sun trace elements</vt:lpstr>
      <vt:lpstr>PowerPoint Presentation</vt:lpstr>
      <vt:lpstr>Summary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105</cp:revision>
  <dcterms:created xsi:type="dcterms:W3CDTF">2018-10-27T20:43:58Z</dcterms:created>
  <dcterms:modified xsi:type="dcterms:W3CDTF">2018-11-05T21:07:58Z</dcterms:modified>
</cp:coreProperties>
</file>