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7"/>
  </p:notesMasterIdLst>
  <p:sldIdLst>
    <p:sldId id="294" r:id="rId2"/>
    <p:sldId id="290" r:id="rId3"/>
    <p:sldId id="319" r:id="rId4"/>
    <p:sldId id="293" r:id="rId5"/>
    <p:sldId id="266" r:id="rId6"/>
    <p:sldId id="269" r:id="rId7"/>
    <p:sldId id="296" r:id="rId8"/>
    <p:sldId id="270" r:id="rId9"/>
    <p:sldId id="281" r:id="rId10"/>
    <p:sldId id="305" r:id="rId11"/>
    <p:sldId id="276" r:id="rId12"/>
    <p:sldId id="283" r:id="rId13"/>
    <p:sldId id="284" r:id="rId14"/>
    <p:sldId id="285" r:id="rId15"/>
    <p:sldId id="298" r:id="rId16"/>
    <p:sldId id="280" r:id="rId17"/>
    <p:sldId id="262" r:id="rId18"/>
    <p:sldId id="272" r:id="rId19"/>
    <p:sldId id="302" r:id="rId20"/>
    <p:sldId id="264" r:id="rId21"/>
    <p:sldId id="286" r:id="rId22"/>
    <p:sldId id="301" r:id="rId23"/>
    <p:sldId id="320" r:id="rId24"/>
    <p:sldId id="287" r:id="rId25"/>
    <p:sldId id="288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o" initials="M" lastIdx="1" clrIdx="0">
    <p:extLst>
      <p:ext uri="{19B8F6BF-5375-455C-9EA6-DF929625EA0E}">
        <p15:presenceInfo xmlns:p15="http://schemas.microsoft.com/office/powerpoint/2012/main" userId="Marcel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F81BD"/>
    <a:srgbClr val="0070C0"/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20376" autoAdjust="0"/>
    <p:restoredTop sz="94660" autoAdjust="0"/>
  </p:normalViewPr>
  <p:slideViewPr>
    <p:cSldViewPr snapToGrid="0">
      <p:cViewPr varScale="1">
        <p:scale>
          <a:sx n="65" d="100"/>
          <a:sy n="65" d="100"/>
        </p:scale>
        <p:origin x="82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6CE25-D0F6-4297-89C8-069F552AC093}" type="datetimeFigureOut">
              <a:rPr lang="pt-BR" smtClean="0"/>
              <a:pPr/>
              <a:t>04/11/2018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4D3C1-19E3-466B-BC48-5CE1ACD46216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665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fld id="{BAB97206-9DDB-46F4-949B-6106DE493D58}" type="datetimeFigureOut">
              <a:rPr lang="pt-BR" smtClean="0"/>
              <a:pPr/>
              <a:t>04/11/2018</a:t>
            </a:fld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fld id="{F9F42FF3-F304-4D02-9840-EB58E2CB775E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97206-9DDB-46F4-949B-6106DE493D58}" type="datetimeFigureOut">
              <a:rPr lang="pt-BR" smtClean="0"/>
              <a:pPr/>
              <a:t>04/11/2018</a:t>
            </a:fld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42FF3-F304-4D02-9840-EB58E2CB775E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97206-9DDB-46F4-949B-6106DE493D58}" type="datetimeFigureOut">
              <a:rPr lang="pt-BR" smtClean="0"/>
              <a:pPr/>
              <a:t>04/11/2018</a:t>
            </a:fld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42FF3-F304-4D02-9840-EB58E2CB775E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97206-9DDB-46F4-949B-6106DE493D58}" type="datetimeFigureOut">
              <a:rPr lang="pt-BR" smtClean="0"/>
              <a:pPr/>
              <a:t>04/11/2018</a:t>
            </a:fld>
            <a:endParaRPr lang="pt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42FF3-F304-4D02-9840-EB58E2CB775E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3058168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119718" y="6426202"/>
            <a:ext cx="3759199" cy="126999"/>
          </a:xfrm>
        </p:spPr>
        <p:txBody>
          <a:bodyPr/>
          <a:lstStyle/>
          <a:p>
            <a:fld id="{BAB97206-9DDB-46F4-949B-6106DE493D58}" type="datetimeFigureOut">
              <a:rPr lang="pt-BR" smtClean="0"/>
              <a:pPr/>
              <a:t>04/11/2018</a:t>
            </a:fld>
            <a:endParaRPr lang="pt-B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5488517" y="6400800"/>
            <a:ext cx="711200" cy="152400"/>
          </a:xfrm>
        </p:spPr>
        <p:txBody>
          <a:bodyPr/>
          <a:lstStyle/>
          <a:p>
            <a:fld id="{F9F42FF3-F304-4D02-9840-EB58E2CB775E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117601" y="6296248"/>
            <a:ext cx="3761316" cy="15240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1828800"/>
            <a:ext cx="42672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1" y="3578225"/>
            <a:ext cx="4267527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290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572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97206-9DDB-46F4-949B-6106DE493D58}" type="datetimeFigureOut">
              <a:rPr lang="pt-BR" smtClean="0"/>
              <a:pPr/>
              <a:t>04/11/2018</a:t>
            </a:fld>
            <a:endParaRPr lang="pt-B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42FF3-F304-4D02-9840-EB58E2CB775E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5238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75288"/>
            <a:ext cx="47752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9" y="3429000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9" y="3840162"/>
            <a:ext cx="47752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97206-9DDB-46F4-949B-6106DE493D58}" type="datetimeFigureOut">
              <a:rPr lang="pt-BR" smtClean="0"/>
              <a:pPr/>
              <a:t>04/11/2018</a:t>
            </a:fld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42FF3-F304-4D02-9840-EB58E2CB775E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457200"/>
            <a:ext cx="52832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97206-9DDB-46F4-949B-6106DE493D58}" type="datetimeFigureOut">
              <a:rPr lang="pt-BR" smtClean="0"/>
              <a:pPr/>
              <a:t>04/11/2018</a:t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42FF3-F304-4D02-9840-EB58E2CB775E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97206-9DDB-46F4-949B-6106DE493D58}" type="datetimeFigureOut">
              <a:rPr lang="pt-BR" smtClean="0"/>
              <a:pPr/>
              <a:t>04/11/2018</a:t>
            </a:fld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42FF3-F304-4D02-9840-EB58E2CB775E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676401"/>
            <a:ext cx="33528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266688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97206-9DDB-46F4-949B-6106DE493D58}" type="datetimeFigureOut">
              <a:rPr lang="pt-BR" smtClean="0"/>
              <a:pPr/>
              <a:t>04/11/2018</a:t>
            </a:fld>
            <a:endParaRPr lang="pt-B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42FF3-F304-4D02-9840-EB58E2CB775E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1" y="1676400"/>
            <a:ext cx="6262623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08800" y="1676400"/>
            <a:ext cx="33528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97206-9DDB-46F4-949B-6106DE493D58}" type="datetimeFigureOut">
              <a:rPr lang="pt-BR" smtClean="0"/>
              <a:pPr/>
              <a:t>04/11/2018</a:t>
            </a:fld>
            <a:endParaRPr lang="pt-BR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42FF3-F304-4D02-9840-EB58E2CB775E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9F42FF3-F304-4D02-9840-EB58E2CB775E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AB97206-9DDB-46F4-949B-6106DE493D58}" type="datetimeFigureOut">
              <a:rPr lang="pt-BR" smtClean="0"/>
              <a:pPr/>
              <a:t>04/11/2018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669"/>
            <a:ext cx="12213431" cy="68560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674" y="3587669"/>
            <a:ext cx="10263651" cy="3000953"/>
          </a:xfrm>
        </p:spPr>
        <p:txBody>
          <a:bodyPr>
            <a:normAutofit/>
          </a:bodyPr>
          <a:lstStyle/>
          <a:p>
            <a:pPr algn="l"/>
            <a:r>
              <a:rPr lang="pt-BR" sz="3200" dirty="0">
                <a:solidFill>
                  <a:schemeClr val="bg1"/>
                </a:solidFill>
              </a:rPr>
              <a:t>Marcelo G. P. Camargo (</a:t>
            </a:r>
            <a:r>
              <a:rPr lang="pt-BR" sz="3200" dirty="0" err="1">
                <a:solidFill>
                  <a:schemeClr val="bg1"/>
                </a:solidFill>
              </a:rPr>
              <a:t>University</a:t>
            </a:r>
            <a:r>
              <a:rPr lang="pt-BR" sz="3200" dirty="0">
                <a:solidFill>
                  <a:schemeClr val="bg1"/>
                </a:solidFill>
              </a:rPr>
              <a:t> </a:t>
            </a:r>
            <a:r>
              <a:rPr lang="pt-BR" sz="3200" dirty="0" err="1">
                <a:solidFill>
                  <a:schemeClr val="bg1"/>
                </a:solidFill>
              </a:rPr>
              <a:t>of</a:t>
            </a:r>
            <a:r>
              <a:rPr lang="pt-BR" sz="3200" dirty="0">
                <a:solidFill>
                  <a:schemeClr val="bg1"/>
                </a:solidFill>
              </a:rPr>
              <a:t> São Paulo - </a:t>
            </a:r>
            <a:r>
              <a:rPr lang="pt-BR" sz="3200" dirty="0" err="1">
                <a:solidFill>
                  <a:schemeClr val="bg1"/>
                </a:solidFill>
              </a:rPr>
              <a:t>Brazil</a:t>
            </a:r>
            <a:r>
              <a:rPr lang="pt-BR" sz="3200" dirty="0">
                <a:solidFill>
                  <a:schemeClr val="bg1"/>
                </a:solidFill>
              </a:rPr>
              <a:t>)</a:t>
            </a:r>
            <a:br>
              <a:rPr lang="pt-BR" sz="3200" dirty="0">
                <a:solidFill>
                  <a:schemeClr val="bg1"/>
                </a:solidFill>
              </a:rPr>
            </a:br>
            <a:endParaRPr lang="pt-BR" sz="2000" dirty="0">
              <a:solidFill>
                <a:schemeClr val="bg1"/>
              </a:solidFill>
            </a:endParaRPr>
          </a:p>
          <a:p>
            <a:pPr algn="l"/>
            <a:r>
              <a:rPr lang="pt-BR" sz="2000" dirty="0">
                <a:solidFill>
                  <a:schemeClr val="bg1"/>
                </a:solidFill>
              </a:rPr>
              <a:t>Prof. Dr. André O. </a:t>
            </a:r>
            <a:r>
              <a:rPr lang="pt-BR" sz="2000" dirty="0" err="1">
                <a:solidFill>
                  <a:schemeClr val="bg1"/>
                </a:solidFill>
              </a:rPr>
              <a:t>Sawakuchi</a:t>
            </a:r>
            <a:r>
              <a:rPr lang="pt-BR" sz="2000" dirty="0">
                <a:solidFill>
                  <a:schemeClr val="bg1"/>
                </a:solidFill>
              </a:rPr>
              <a:t> (USP - </a:t>
            </a:r>
            <a:r>
              <a:rPr lang="pt-BR" sz="2000" dirty="0" err="1">
                <a:solidFill>
                  <a:schemeClr val="bg1"/>
                </a:solidFill>
              </a:rPr>
              <a:t>Brazil</a:t>
            </a:r>
            <a:r>
              <a:rPr lang="pt-BR" sz="2000" dirty="0">
                <a:solidFill>
                  <a:schemeClr val="bg1"/>
                </a:solidFill>
              </a:rPr>
              <a:t>)</a:t>
            </a:r>
          </a:p>
          <a:p>
            <a:pPr algn="l"/>
            <a:r>
              <a:rPr lang="pt-BR" sz="2000" dirty="0">
                <a:solidFill>
                  <a:schemeClr val="bg1"/>
                </a:solidFill>
              </a:rPr>
              <a:t>Prof. Dr. </a:t>
            </a:r>
            <a:r>
              <a:rPr lang="pt-BR" sz="2000" dirty="0" err="1">
                <a:solidFill>
                  <a:schemeClr val="bg1"/>
                </a:solidFill>
              </a:rPr>
              <a:t>Gyrlene</a:t>
            </a:r>
            <a:r>
              <a:rPr lang="pt-BR" sz="2000" dirty="0">
                <a:solidFill>
                  <a:schemeClr val="bg1"/>
                </a:solidFill>
              </a:rPr>
              <a:t> A. M. Silva (UNIFESP - </a:t>
            </a:r>
            <a:r>
              <a:rPr lang="pt-BR" sz="2000" dirty="0" err="1">
                <a:solidFill>
                  <a:schemeClr val="bg1"/>
                </a:solidFill>
              </a:rPr>
              <a:t>Brazil</a:t>
            </a:r>
            <a:r>
              <a:rPr lang="pt-BR" sz="2000" dirty="0">
                <a:solidFill>
                  <a:schemeClr val="bg1"/>
                </a:solidFill>
              </a:rPr>
              <a:t>)</a:t>
            </a:r>
          </a:p>
          <a:p>
            <a:pPr algn="l"/>
            <a:r>
              <a:rPr lang="pt-BR" sz="2000" dirty="0">
                <a:solidFill>
                  <a:schemeClr val="bg1"/>
                </a:solidFill>
              </a:rPr>
              <a:t>Prof. Dr. Victor </a:t>
            </a:r>
            <a:r>
              <a:rPr lang="pt-BR" sz="2000" dirty="0" err="1">
                <a:solidFill>
                  <a:schemeClr val="bg1"/>
                </a:solidFill>
              </a:rPr>
              <a:t>Sacek</a:t>
            </a:r>
            <a:r>
              <a:rPr lang="pt-BR" sz="2000" dirty="0">
                <a:solidFill>
                  <a:schemeClr val="bg1"/>
                </a:solidFill>
              </a:rPr>
              <a:t> (USP - </a:t>
            </a:r>
            <a:r>
              <a:rPr lang="pt-BR" sz="2000" dirty="0" err="1">
                <a:solidFill>
                  <a:schemeClr val="bg1"/>
                </a:solidFill>
              </a:rPr>
              <a:t>Brazil</a:t>
            </a:r>
            <a:r>
              <a:rPr lang="pt-BR" sz="2000" dirty="0">
                <a:solidFill>
                  <a:schemeClr val="bg1"/>
                </a:solidFill>
              </a:rPr>
              <a:t>)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638" y="-284766"/>
            <a:ext cx="11940151" cy="2988537"/>
          </a:xfrm>
        </p:spPr>
        <p:txBody>
          <a:bodyPr>
            <a:noAutofit/>
          </a:bodyPr>
          <a:lstStyle/>
          <a:p>
            <a:pPr algn="ctr"/>
            <a:r>
              <a:rPr lang="pt-BR" sz="4800" b="1" dirty="0" err="1"/>
              <a:t>Climate</a:t>
            </a:r>
            <a:r>
              <a:rPr lang="pt-BR" sz="4800" b="1" dirty="0"/>
              <a:t> </a:t>
            </a:r>
            <a:r>
              <a:rPr lang="pt-BR" sz="4800" b="1" dirty="0" err="1"/>
              <a:t>change</a:t>
            </a:r>
            <a:r>
              <a:rPr lang="pt-BR" sz="4800" b="1" dirty="0"/>
              <a:t> </a:t>
            </a:r>
            <a:r>
              <a:rPr lang="pt-BR" sz="4800" b="1" dirty="0" err="1"/>
              <a:t>effects</a:t>
            </a:r>
            <a:r>
              <a:rPr lang="pt-BR" sz="4800" b="1" dirty="0"/>
              <a:t> over Belo Monte </a:t>
            </a:r>
            <a:r>
              <a:rPr lang="pt-BR" sz="4800" b="1" dirty="0" err="1"/>
              <a:t>Dam’s</a:t>
            </a:r>
            <a:r>
              <a:rPr lang="pt-BR" sz="4800" b="1" dirty="0"/>
              <a:t> </a:t>
            </a:r>
            <a:r>
              <a:rPr lang="pt-BR" sz="4800" b="1" dirty="0" err="1"/>
              <a:t>hydroelectricity</a:t>
            </a:r>
            <a:r>
              <a:rPr lang="pt-BR" sz="4800" b="1" dirty="0"/>
              <a:t> </a:t>
            </a:r>
            <a:r>
              <a:rPr lang="pt-BR" sz="4800" b="1" dirty="0" err="1"/>
              <a:t>generation</a:t>
            </a:r>
            <a:r>
              <a:rPr lang="pt-BR" sz="4800" b="1" dirty="0"/>
              <a:t> </a:t>
            </a:r>
            <a:r>
              <a:rPr lang="pt-BR" sz="4800" b="1" dirty="0" err="1"/>
              <a:t>capacity</a:t>
            </a:r>
            <a:r>
              <a:rPr lang="pt-BR" sz="4800" b="1" dirty="0"/>
              <a:t>:</a:t>
            </a:r>
            <a:br>
              <a:rPr lang="pt-BR" sz="4800" b="1" dirty="0"/>
            </a:br>
            <a:r>
              <a:rPr lang="pt-BR" sz="4800" b="1" dirty="0" err="1"/>
              <a:t>economic</a:t>
            </a:r>
            <a:r>
              <a:rPr lang="pt-BR" sz="4800" b="1" dirty="0"/>
              <a:t>, </a:t>
            </a:r>
            <a:r>
              <a:rPr lang="pt-BR" sz="4800" b="1" dirty="0" err="1"/>
              <a:t>environmental</a:t>
            </a:r>
            <a:r>
              <a:rPr lang="pt-BR" sz="4800" b="1" dirty="0"/>
              <a:t> </a:t>
            </a:r>
            <a:r>
              <a:rPr lang="pt-BR" sz="4800" b="1" dirty="0" err="1"/>
              <a:t>and</a:t>
            </a:r>
            <a:r>
              <a:rPr lang="pt-BR" sz="4800" b="1" dirty="0"/>
              <a:t> social </a:t>
            </a:r>
            <a:r>
              <a:rPr lang="pt-BR" sz="4800" b="1" dirty="0" err="1"/>
              <a:t>impacts</a:t>
            </a:r>
            <a:endParaRPr lang="pt-BR" sz="4800" b="1" dirty="0"/>
          </a:p>
        </p:txBody>
      </p:sp>
      <p:pic>
        <p:nvPicPr>
          <p:cNvPr id="3074" name="Picture 2" descr="http://ica.usp.br/images/logo-fapes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971" y="5827263"/>
            <a:ext cx="1929131" cy="53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m para igc usp logo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6357774"/>
            <a:ext cx="1559559" cy="46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52967" y="6452721"/>
            <a:ext cx="243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Grant 2017/12470-2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10615234" y="5349117"/>
            <a:ext cx="2514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Photo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Betto Silva</a:t>
            </a:r>
          </a:p>
        </p:txBody>
      </p:sp>
      <p:pic>
        <p:nvPicPr>
          <p:cNvPr id="2050" name="Picture 2" descr="GSA Annual Meeting in Indianapolis, Indiana, USA - 20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688" y="5211621"/>
            <a:ext cx="3020784" cy="50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09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308660"/>
            <a:ext cx="4840833" cy="599858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66" y="199802"/>
            <a:ext cx="5755277" cy="633500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25780" y="3071949"/>
            <a:ext cx="18168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SRTMs</a:t>
            </a:r>
            <a:r>
              <a:rPr lang="pt-BR" dirty="0"/>
              <a:t>:</a:t>
            </a:r>
          </a:p>
          <a:p>
            <a:r>
              <a:rPr lang="pt-BR" dirty="0"/>
              <a:t>25_13, 14 e 15</a:t>
            </a:r>
          </a:p>
          <a:p>
            <a:r>
              <a:rPr lang="pt-BR" dirty="0"/>
              <a:t>26_13, 14 e 15</a:t>
            </a:r>
          </a:p>
          <a:p>
            <a:endParaRPr lang="pt-BR" dirty="0"/>
          </a:p>
          <a:p>
            <a:r>
              <a:rPr lang="pt-BR" dirty="0"/>
              <a:t>(</a:t>
            </a:r>
            <a:r>
              <a:rPr lang="pt-BR" dirty="0" err="1"/>
              <a:t>Datum</a:t>
            </a:r>
            <a:r>
              <a:rPr lang="pt-BR" dirty="0"/>
              <a:t>: WGS84)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9103792" y="6281776"/>
            <a:ext cx="1992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(Camargo et al., in prep.)</a:t>
            </a:r>
          </a:p>
        </p:txBody>
      </p:sp>
    </p:spTree>
    <p:extLst>
      <p:ext uri="{BB962C8B-B14F-4D97-AF65-F5344CB8AC3E}">
        <p14:creationId xmlns:p14="http://schemas.microsoft.com/office/powerpoint/2010/main" val="341295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18059" y="770561"/>
            <a:ext cx="11476383" cy="5121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9600" dirty="0" err="1"/>
              <a:t>Results</a:t>
            </a:r>
            <a:endParaRPr lang="pt-BR" sz="9600" dirty="0"/>
          </a:p>
        </p:txBody>
      </p:sp>
    </p:spTree>
    <p:extLst>
      <p:ext uri="{BB962C8B-B14F-4D97-AF65-F5344CB8AC3E}">
        <p14:creationId xmlns:p14="http://schemas.microsoft.com/office/powerpoint/2010/main" val="426998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1185" y="133117"/>
            <a:ext cx="7835557" cy="895349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err="1"/>
              <a:t>Numeric</a:t>
            </a:r>
            <a:r>
              <a:rPr lang="pt-BR" dirty="0"/>
              <a:t> </a:t>
            </a:r>
            <a:r>
              <a:rPr lang="pt-BR" dirty="0" err="1"/>
              <a:t>model</a:t>
            </a:r>
            <a:r>
              <a:rPr lang="pt-BR" dirty="0"/>
              <a:t> </a:t>
            </a:r>
            <a:r>
              <a:rPr lang="pt-BR" dirty="0" err="1"/>
              <a:t>calibration</a:t>
            </a:r>
            <a:r>
              <a:rPr lang="pt-BR" dirty="0"/>
              <a:t> </a:t>
            </a:r>
            <a:r>
              <a:rPr lang="pt-BR" dirty="0" err="1"/>
              <a:t>through</a:t>
            </a:r>
            <a:r>
              <a:rPr lang="pt-BR" dirty="0"/>
              <a:t> </a:t>
            </a:r>
            <a:r>
              <a:rPr lang="pt-BR" dirty="0" err="1"/>
              <a:t>historical</a:t>
            </a:r>
            <a:r>
              <a:rPr lang="pt-BR" dirty="0"/>
              <a:t> </a:t>
            </a:r>
            <a:r>
              <a:rPr lang="pt-BR" dirty="0" err="1"/>
              <a:t>rainfall</a:t>
            </a:r>
            <a:r>
              <a:rPr lang="pt-BR" dirty="0"/>
              <a:t>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8971" y="6110830"/>
            <a:ext cx="11180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better</a:t>
            </a:r>
            <a:r>
              <a:rPr lang="pt-BR" dirty="0"/>
              <a:t> </a:t>
            </a:r>
            <a:r>
              <a:rPr lang="pt-BR" dirty="0" err="1"/>
              <a:t>simulate</a:t>
            </a:r>
            <a:r>
              <a:rPr lang="pt-BR" dirty="0"/>
              <a:t> </a:t>
            </a:r>
            <a:r>
              <a:rPr lang="pt-BR" dirty="0" err="1"/>
              <a:t>rainfall</a:t>
            </a:r>
            <a:r>
              <a:rPr lang="pt-BR" dirty="0"/>
              <a:t> </a:t>
            </a:r>
            <a:r>
              <a:rPr lang="pt-BR" dirty="0" err="1"/>
              <a:t>loss</a:t>
            </a:r>
            <a:r>
              <a:rPr lang="pt-BR" dirty="0"/>
              <a:t> </a:t>
            </a:r>
            <a:r>
              <a:rPr lang="pt-BR" dirty="0" err="1"/>
              <a:t>due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water</a:t>
            </a:r>
            <a:r>
              <a:rPr lang="pt-BR" dirty="0"/>
              <a:t> </a:t>
            </a:r>
            <a:r>
              <a:rPr lang="pt-BR" dirty="0" err="1"/>
              <a:t>percolation</a:t>
            </a:r>
            <a:r>
              <a:rPr lang="pt-BR" dirty="0"/>
              <a:t> / ET, </a:t>
            </a:r>
            <a:r>
              <a:rPr lang="pt-BR" dirty="0" err="1"/>
              <a:t>only</a:t>
            </a:r>
            <a:r>
              <a:rPr lang="pt-BR" dirty="0"/>
              <a:t> </a:t>
            </a:r>
            <a:r>
              <a:rPr lang="pt-BR" b="1" dirty="0"/>
              <a:t>30% </a:t>
            </a:r>
            <a:r>
              <a:rPr lang="pt-BR" b="1" dirty="0" err="1"/>
              <a:t>of</a:t>
            </a:r>
            <a:r>
              <a:rPr lang="pt-BR" b="1" dirty="0"/>
              <a:t> total </a:t>
            </a:r>
            <a:r>
              <a:rPr lang="pt-BR" b="1" dirty="0" err="1"/>
              <a:t>rainfall</a:t>
            </a:r>
            <a:r>
              <a:rPr lang="pt-BR" dirty="0"/>
              <a:t> </a:t>
            </a:r>
            <a:r>
              <a:rPr lang="pt-BR" dirty="0" err="1"/>
              <a:t>contributed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discharge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70" y="1152525"/>
            <a:ext cx="5329377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493" y="1238141"/>
            <a:ext cx="5594254" cy="230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41" y="3538538"/>
            <a:ext cx="5473752" cy="24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205" y="4281173"/>
            <a:ext cx="3881830" cy="91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95459" y="474333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22490" y="5175169"/>
            <a:ext cx="3104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*das diferenças entre cada valor simulado e observado</a:t>
            </a:r>
          </a:p>
        </p:txBody>
      </p:sp>
    </p:spTree>
    <p:extLst>
      <p:ext uri="{BB962C8B-B14F-4D97-AF65-F5344CB8AC3E}">
        <p14:creationId xmlns:p14="http://schemas.microsoft.com/office/powerpoint/2010/main" val="236367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674" y="3515532"/>
            <a:ext cx="7647436" cy="29341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76" y="131871"/>
            <a:ext cx="3650798" cy="1980774"/>
          </a:xfrm>
        </p:spPr>
        <p:txBody>
          <a:bodyPr>
            <a:normAutofit/>
          </a:bodyPr>
          <a:lstStyle/>
          <a:p>
            <a:pPr algn="ctr"/>
            <a:r>
              <a:rPr lang="pt-BR" sz="3200" dirty="0"/>
              <a:t>Future </a:t>
            </a:r>
            <a:r>
              <a:rPr lang="pt-BR" sz="3200" dirty="0" err="1"/>
              <a:t>rainfall</a:t>
            </a:r>
            <a:r>
              <a:rPr lang="pt-BR" sz="3200" dirty="0"/>
              <a:t> </a:t>
            </a:r>
            <a:r>
              <a:rPr lang="pt-BR" sz="3200" dirty="0" err="1"/>
              <a:t>projections</a:t>
            </a:r>
            <a:r>
              <a:rPr lang="pt-BR" sz="3200" dirty="0"/>
              <a:t> (</a:t>
            </a:r>
            <a:r>
              <a:rPr lang="pt-BR" sz="3200" dirty="0" err="1"/>
              <a:t>multi-model</a:t>
            </a:r>
            <a:r>
              <a:rPr lang="pt-BR" sz="3200" dirty="0"/>
              <a:t> </a:t>
            </a:r>
            <a:r>
              <a:rPr lang="pt-BR" sz="3200" dirty="0" err="1"/>
              <a:t>average</a:t>
            </a:r>
            <a:r>
              <a:rPr lang="pt-BR" sz="3200" dirty="0"/>
              <a:t>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28601" y="4441365"/>
            <a:ext cx="2562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 err="1"/>
              <a:t>Persistent</a:t>
            </a:r>
            <a:r>
              <a:rPr lang="pt-BR" sz="1400" dirty="0"/>
              <a:t> negative </a:t>
            </a:r>
            <a:r>
              <a:rPr lang="pt-BR" sz="1400" dirty="0" err="1"/>
              <a:t>anomalies</a:t>
            </a:r>
            <a:r>
              <a:rPr lang="pt-BR" sz="1400" dirty="0"/>
              <a:t> </a:t>
            </a:r>
            <a:r>
              <a:rPr lang="pt-BR" sz="1400" dirty="0" err="1"/>
              <a:t>might</a:t>
            </a:r>
            <a:r>
              <a:rPr lang="pt-BR" sz="1400" dirty="0"/>
              <a:t> </a:t>
            </a:r>
            <a:r>
              <a:rPr lang="pt-BR" sz="1400" dirty="0" err="1"/>
              <a:t>be</a:t>
            </a:r>
            <a:r>
              <a:rPr lang="pt-BR" sz="1400" dirty="0"/>
              <a:t> </a:t>
            </a:r>
            <a:r>
              <a:rPr lang="pt-BR" sz="1400" dirty="0" err="1"/>
              <a:t>significantly</a:t>
            </a:r>
            <a:r>
              <a:rPr lang="pt-BR" sz="1400" dirty="0"/>
              <a:t> </a:t>
            </a:r>
            <a:r>
              <a:rPr lang="pt-BR" sz="1400" dirty="0" err="1"/>
              <a:t>worse</a:t>
            </a:r>
            <a:r>
              <a:rPr lang="pt-BR" sz="1400" dirty="0"/>
              <a:t> </a:t>
            </a:r>
            <a:r>
              <a:rPr lang="pt-BR" sz="1400" dirty="0" err="1"/>
              <a:t>to</a:t>
            </a:r>
            <a:r>
              <a:rPr lang="pt-BR" sz="1400" dirty="0"/>
              <a:t> </a:t>
            </a:r>
            <a:r>
              <a:rPr lang="pt-BR" sz="1400" dirty="0" err="1"/>
              <a:t>the</a:t>
            </a:r>
            <a:r>
              <a:rPr lang="pt-BR" sz="1400" dirty="0"/>
              <a:t> </a:t>
            </a:r>
            <a:r>
              <a:rPr lang="pt-BR" sz="1400" dirty="0" err="1"/>
              <a:t>river’s</a:t>
            </a:r>
            <a:r>
              <a:rPr lang="pt-BR" sz="1400" dirty="0"/>
              <a:t> </a:t>
            </a:r>
            <a:r>
              <a:rPr lang="pt-BR" sz="1400" dirty="0" err="1"/>
              <a:t>water</a:t>
            </a:r>
            <a:r>
              <a:rPr lang="pt-BR" sz="1400" dirty="0"/>
              <a:t> </a:t>
            </a:r>
            <a:r>
              <a:rPr lang="pt-BR" sz="1400" dirty="0" err="1"/>
              <a:t>availability</a:t>
            </a:r>
            <a:r>
              <a:rPr lang="pt-BR" sz="1400" dirty="0"/>
              <a:t> </a:t>
            </a:r>
            <a:r>
              <a:rPr lang="pt-BR" sz="1400" dirty="0" err="1"/>
              <a:t>than</a:t>
            </a:r>
            <a:r>
              <a:rPr lang="pt-BR" sz="1400" dirty="0"/>
              <a:t> </a:t>
            </a:r>
            <a:r>
              <a:rPr lang="pt-BR" sz="1400" dirty="0" err="1"/>
              <a:t>just</a:t>
            </a:r>
            <a:r>
              <a:rPr lang="pt-BR" sz="1400" dirty="0"/>
              <a:t> </a:t>
            </a:r>
            <a:r>
              <a:rPr lang="pt-BR" sz="1400" dirty="0" err="1"/>
              <a:t>one</a:t>
            </a:r>
            <a:r>
              <a:rPr lang="pt-BR" sz="1400" dirty="0"/>
              <a:t> </a:t>
            </a:r>
            <a:r>
              <a:rPr lang="pt-BR" sz="1400" dirty="0" err="1"/>
              <a:t>very</a:t>
            </a:r>
            <a:r>
              <a:rPr lang="pt-BR" sz="1400" dirty="0"/>
              <a:t> negative </a:t>
            </a:r>
            <a:r>
              <a:rPr lang="pt-BR" sz="1400" dirty="0" err="1"/>
              <a:t>anomaly</a:t>
            </a:r>
            <a:endParaRPr lang="pt-BR" sz="1400" dirty="0"/>
          </a:p>
        </p:txBody>
      </p:sp>
      <p:cxnSp>
        <p:nvCxnSpPr>
          <p:cNvPr id="14" name="Conector de seta reta 13"/>
          <p:cNvCxnSpPr/>
          <p:nvPr/>
        </p:nvCxnSpPr>
        <p:spPr>
          <a:xfrm>
            <a:off x="2851265" y="4918419"/>
            <a:ext cx="1254010" cy="477053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4276961" y="5213350"/>
            <a:ext cx="2578555" cy="9224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674" y="268374"/>
            <a:ext cx="7686538" cy="324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4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380141"/>
            <a:ext cx="11585164" cy="414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58490" y="384571"/>
            <a:ext cx="3836894" cy="971983"/>
          </a:xfrm>
        </p:spPr>
        <p:txBody>
          <a:bodyPr>
            <a:normAutofit/>
          </a:bodyPr>
          <a:lstStyle/>
          <a:p>
            <a:r>
              <a:rPr lang="pt-BR" dirty="0" err="1"/>
              <a:t>Discharges</a:t>
            </a:r>
            <a:r>
              <a:rPr lang="pt-BR" dirty="0"/>
              <a:t> (2017 – 2045)</a:t>
            </a:r>
          </a:p>
        </p:txBody>
      </p:sp>
      <p:cxnSp>
        <p:nvCxnSpPr>
          <p:cNvPr id="5" name="Conector de seta reta 4"/>
          <p:cNvCxnSpPr/>
          <p:nvPr/>
        </p:nvCxnSpPr>
        <p:spPr>
          <a:xfrm>
            <a:off x="4142915" y="1911720"/>
            <a:ext cx="0" cy="346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3516671" y="1638432"/>
            <a:ext cx="2876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err="1"/>
              <a:t>Average</a:t>
            </a:r>
            <a:r>
              <a:rPr lang="pt-BR" sz="1100" dirty="0"/>
              <a:t> high </a:t>
            </a:r>
            <a:r>
              <a:rPr lang="pt-BR" sz="1100" dirty="0" err="1"/>
              <a:t>water</a:t>
            </a:r>
            <a:r>
              <a:rPr lang="pt-BR" sz="1100" dirty="0"/>
              <a:t> </a:t>
            </a:r>
            <a:r>
              <a:rPr lang="pt-BR" sz="1100" dirty="0" err="1"/>
              <a:t>discharge</a:t>
            </a:r>
            <a:r>
              <a:rPr lang="pt-BR" sz="1100" dirty="0"/>
              <a:t> (1971-2014)</a:t>
            </a:r>
          </a:p>
        </p:txBody>
      </p:sp>
      <p:cxnSp>
        <p:nvCxnSpPr>
          <p:cNvPr id="15" name="Conector de seta reta 14"/>
          <p:cNvCxnSpPr/>
          <p:nvPr/>
        </p:nvCxnSpPr>
        <p:spPr>
          <a:xfrm>
            <a:off x="2722578" y="2290438"/>
            <a:ext cx="0" cy="1161808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2722578" y="2643164"/>
            <a:ext cx="13671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rgbClr val="FF0000"/>
                </a:solidFill>
              </a:rPr>
              <a:t>-40%</a:t>
            </a:r>
          </a:p>
        </p:txBody>
      </p:sp>
      <p:cxnSp>
        <p:nvCxnSpPr>
          <p:cNvPr id="25" name="Conector reto 24"/>
          <p:cNvCxnSpPr/>
          <p:nvPr/>
        </p:nvCxnSpPr>
        <p:spPr>
          <a:xfrm>
            <a:off x="866775" y="2101644"/>
            <a:ext cx="102203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6923473" y="1610839"/>
            <a:ext cx="4163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/>
              <a:t>Total </a:t>
            </a:r>
            <a:r>
              <a:rPr lang="pt-BR" sz="1200" dirty="0" err="1"/>
              <a:t>discharge</a:t>
            </a:r>
            <a:r>
              <a:rPr lang="pt-BR" sz="1200" dirty="0"/>
              <a:t> </a:t>
            </a:r>
            <a:r>
              <a:rPr lang="pt-BR" sz="1200" dirty="0" err="1"/>
              <a:t>needed</a:t>
            </a:r>
            <a:r>
              <a:rPr lang="pt-BR" sz="1200" dirty="0"/>
              <a:t> </a:t>
            </a:r>
            <a:r>
              <a:rPr lang="pt-BR" sz="1200" dirty="0" err="1"/>
              <a:t>to</a:t>
            </a:r>
            <a:r>
              <a:rPr lang="pt-BR" sz="1200" dirty="0"/>
              <a:t> </a:t>
            </a:r>
            <a:r>
              <a:rPr lang="pt-BR" sz="1200" dirty="0" err="1"/>
              <a:t>fully</a:t>
            </a:r>
            <a:r>
              <a:rPr lang="pt-BR" sz="1200" dirty="0"/>
              <a:t> </a:t>
            </a:r>
            <a:r>
              <a:rPr lang="pt-BR" sz="1200" dirty="0" err="1"/>
              <a:t>operate</a:t>
            </a:r>
            <a:r>
              <a:rPr lang="pt-BR" sz="1200" dirty="0"/>
              <a:t> </a:t>
            </a:r>
            <a:r>
              <a:rPr lang="pt-BR" sz="1200" dirty="0" err="1"/>
              <a:t>while</a:t>
            </a:r>
            <a:r>
              <a:rPr lang="pt-BR" sz="1200" dirty="0"/>
              <a:t> </a:t>
            </a:r>
            <a:r>
              <a:rPr lang="pt-BR" sz="1200" dirty="0" err="1"/>
              <a:t>releasing</a:t>
            </a:r>
            <a:r>
              <a:rPr lang="pt-BR" sz="1200" dirty="0"/>
              <a:t> </a:t>
            </a:r>
            <a:r>
              <a:rPr lang="pt-BR" sz="1200" dirty="0" err="1"/>
              <a:t>water</a:t>
            </a:r>
            <a:r>
              <a:rPr lang="pt-BR" sz="1200" dirty="0"/>
              <a:t> </a:t>
            </a:r>
            <a:r>
              <a:rPr lang="pt-BR" sz="1200" dirty="0" err="1"/>
              <a:t>to</a:t>
            </a:r>
            <a:r>
              <a:rPr lang="pt-BR" sz="1200" dirty="0"/>
              <a:t> </a:t>
            </a:r>
            <a:r>
              <a:rPr lang="pt-BR" sz="1200" dirty="0" err="1"/>
              <a:t>the</a:t>
            </a:r>
            <a:r>
              <a:rPr lang="pt-BR" sz="1200" dirty="0"/>
              <a:t> </a:t>
            </a:r>
            <a:r>
              <a:rPr lang="pt-BR" sz="1200" dirty="0" err="1"/>
              <a:t>Stretch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Reduced</a:t>
            </a:r>
            <a:r>
              <a:rPr lang="pt-BR" sz="1200" dirty="0"/>
              <a:t> </a:t>
            </a:r>
            <a:r>
              <a:rPr lang="pt-BR" sz="1200" dirty="0" err="1"/>
              <a:t>Inflow</a:t>
            </a:r>
            <a:r>
              <a:rPr lang="pt-BR" sz="1200" dirty="0"/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66775" y="2290438"/>
            <a:ext cx="10220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58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85925" y="5191085"/>
            <a:ext cx="8801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Future </a:t>
            </a:r>
            <a:r>
              <a:rPr lang="pt-BR" sz="2400" dirty="0" err="1"/>
              <a:t>discharges</a:t>
            </a:r>
            <a:r>
              <a:rPr lang="pt-BR" sz="2400" dirty="0"/>
              <a:t> are </a:t>
            </a:r>
            <a:r>
              <a:rPr lang="pt-BR" sz="2400" dirty="0" err="1"/>
              <a:t>expected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be</a:t>
            </a:r>
            <a:r>
              <a:rPr lang="pt-BR" sz="2400" dirty="0"/>
              <a:t> </a:t>
            </a:r>
            <a:r>
              <a:rPr lang="pt-BR" sz="2400" dirty="0" err="1"/>
              <a:t>on</a:t>
            </a:r>
            <a:r>
              <a:rPr lang="pt-BR" sz="2400" dirty="0"/>
              <a:t> </a:t>
            </a:r>
            <a:r>
              <a:rPr lang="pt-BR" sz="2400" dirty="0" err="1"/>
              <a:t>average</a:t>
            </a:r>
            <a:r>
              <a:rPr lang="pt-BR" sz="2400" dirty="0"/>
              <a:t/>
            </a:r>
            <a:br>
              <a:rPr lang="pt-BR" sz="2400" dirty="0"/>
            </a:br>
            <a:r>
              <a:rPr lang="pt-BR" sz="3600" b="1" dirty="0">
                <a:solidFill>
                  <a:srgbClr val="FF0000"/>
                </a:solidFill>
              </a:rPr>
              <a:t>28% </a:t>
            </a:r>
            <a:r>
              <a:rPr lang="pt-BR" sz="2400" b="1" dirty="0"/>
              <a:t/>
            </a:r>
            <a:br>
              <a:rPr lang="pt-BR" sz="2400" b="1" dirty="0"/>
            </a:br>
            <a:r>
              <a:rPr lang="pt-BR" sz="2400" dirty="0" err="1"/>
              <a:t>lower</a:t>
            </a:r>
            <a:r>
              <a:rPr lang="pt-BR" sz="2400" dirty="0"/>
              <a:t> </a:t>
            </a:r>
            <a:r>
              <a:rPr lang="pt-BR" sz="2400" dirty="0" err="1"/>
              <a:t>than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historical</a:t>
            </a:r>
            <a:r>
              <a:rPr lang="pt-BR" sz="2400" dirty="0"/>
              <a:t> </a:t>
            </a:r>
            <a:r>
              <a:rPr lang="pt-BR" sz="2400" dirty="0" err="1"/>
              <a:t>ones</a:t>
            </a:r>
            <a:endParaRPr lang="pt-BR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6"/>
          <a:stretch/>
        </p:blipFill>
        <p:spPr bwMode="auto">
          <a:xfrm>
            <a:off x="957893" y="831273"/>
            <a:ext cx="9529132" cy="412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85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254035" y="970592"/>
            <a:ext cx="10006147" cy="5121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9600" dirty="0" err="1"/>
              <a:t>Discussion</a:t>
            </a:r>
            <a:endParaRPr lang="pt-BR" sz="9600" dirty="0"/>
          </a:p>
          <a:p>
            <a:pPr algn="ctr"/>
            <a:endParaRPr lang="pt-BR" sz="1200" dirty="0"/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pt-BR" sz="4000" dirty="0" err="1"/>
              <a:t>Effects</a:t>
            </a:r>
            <a:r>
              <a:rPr lang="pt-BR" sz="4000" dirty="0"/>
              <a:t> </a:t>
            </a:r>
            <a:r>
              <a:rPr lang="pt-BR" sz="4000" dirty="0" err="1"/>
              <a:t>of</a:t>
            </a:r>
            <a:r>
              <a:rPr lang="pt-BR" sz="4000" dirty="0"/>
              <a:t> </a:t>
            </a:r>
            <a:r>
              <a:rPr lang="pt-BR" sz="4000" dirty="0" err="1"/>
              <a:t>deforesting</a:t>
            </a:r>
            <a:r>
              <a:rPr lang="pt-BR" sz="4000" dirty="0"/>
              <a:t> </a:t>
            </a:r>
            <a:r>
              <a:rPr lang="pt-BR" sz="4000" dirty="0" err="1"/>
              <a:t>on</a:t>
            </a:r>
            <a:r>
              <a:rPr lang="pt-BR" sz="4000" dirty="0"/>
              <a:t> </a:t>
            </a:r>
            <a:r>
              <a:rPr lang="pt-BR" sz="4000" dirty="0" err="1"/>
              <a:t>Xingu’s</a:t>
            </a:r>
            <a:r>
              <a:rPr lang="pt-BR" sz="4000" dirty="0"/>
              <a:t> </a:t>
            </a:r>
            <a:r>
              <a:rPr lang="pt-BR" sz="4000" dirty="0" err="1"/>
              <a:t>discharge</a:t>
            </a:r>
            <a:endParaRPr lang="pt-BR" sz="4000" dirty="0"/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pt-BR" sz="4000" dirty="0" err="1"/>
              <a:t>Present</a:t>
            </a:r>
            <a:r>
              <a:rPr lang="pt-BR" sz="4000" dirty="0"/>
              <a:t> </a:t>
            </a:r>
            <a:r>
              <a:rPr lang="pt-BR" sz="4000" dirty="0" err="1"/>
              <a:t>and</a:t>
            </a:r>
            <a:r>
              <a:rPr lang="pt-BR" sz="4000" dirty="0"/>
              <a:t> future </a:t>
            </a:r>
            <a:r>
              <a:rPr lang="pt-BR" sz="4000" dirty="0" err="1"/>
              <a:t>impacts</a:t>
            </a:r>
            <a:r>
              <a:rPr lang="pt-BR" sz="4000" dirty="0"/>
              <a:t> </a:t>
            </a:r>
            <a:r>
              <a:rPr lang="pt-BR" sz="4000" dirty="0" err="1"/>
              <a:t>of</a:t>
            </a:r>
            <a:r>
              <a:rPr lang="pt-BR" sz="4000" dirty="0"/>
              <a:t> Belo Monte</a:t>
            </a:r>
          </a:p>
        </p:txBody>
      </p:sp>
    </p:spTree>
    <p:extLst>
      <p:ext uri="{BB962C8B-B14F-4D97-AF65-F5344CB8AC3E}">
        <p14:creationId xmlns:p14="http://schemas.microsoft.com/office/powerpoint/2010/main" val="131066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9" y="240565"/>
            <a:ext cx="36957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70640" y="631090"/>
            <a:ext cx="36286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err="1"/>
              <a:t>Projections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forest</a:t>
            </a:r>
            <a:r>
              <a:rPr lang="pt-BR" sz="2400" dirty="0"/>
              <a:t> </a:t>
            </a:r>
            <a:r>
              <a:rPr lang="pt-BR" sz="2400" dirty="0" err="1"/>
              <a:t>area</a:t>
            </a:r>
            <a:r>
              <a:rPr lang="pt-BR" sz="2400" dirty="0"/>
              <a:t> </a:t>
            </a:r>
            <a:r>
              <a:rPr lang="pt-BR" sz="2400" dirty="0" err="1"/>
              <a:t>loss</a:t>
            </a:r>
            <a:r>
              <a:rPr lang="pt-BR" sz="2400" dirty="0"/>
              <a:t> </a:t>
            </a:r>
            <a:r>
              <a:rPr lang="pt-BR" sz="2400" dirty="0" err="1"/>
              <a:t>at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Xingu </a:t>
            </a:r>
            <a:r>
              <a:rPr lang="pt-BR" sz="2400" dirty="0" err="1"/>
              <a:t>River’s</a:t>
            </a:r>
            <a:r>
              <a:rPr lang="pt-BR" sz="2400" dirty="0"/>
              <a:t> </a:t>
            </a:r>
            <a:r>
              <a:rPr lang="pt-BR" sz="2400" dirty="0" err="1"/>
              <a:t>Basin</a:t>
            </a:r>
            <a:r>
              <a:rPr lang="pt-BR" sz="2400" dirty="0"/>
              <a:t> </a:t>
            </a:r>
            <a:r>
              <a:rPr lang="pt-BR" sz="2400" dirty="0" err="1"/>
              <a:t>by</a:t>
            </a:r>
            <a:r>
              <a:rPr lang="pt-BR" sz="2400" dirty="0"/>
              <a:t> 2099, </a:t>
            </a:r>
            <a:r>
              <a:rPr lang="pt-BR" sz="2400" dirty="0" err="1"/>
              <a:t>considering</a:t>
            </a:r>
            <a:r>
              <a:rPr lang="pt-BR" sz="2400" dirty="0"/>
              <a:t> </a:t>
            </a:r>
            <a:r>
              <a:rPr lang="pt-BR" sz="2400" dirty="0" err="1"/>
              <a:t>three</a:t>
            </a:r>
            <a:r>
              <a:rPr lang="pt-BR" sz="2400" dirty="0"/>
              <a:t> scenarios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change</a:t>
            </a:r>
            <a:r>
              <a:rPr lang="pt-BR" sz="2400" dirty="0"/>
              <a:t> </a:t>
            </a:r>
            <a:r>
              <a:rPr lang="pt-BR" sz="2400" dirty="0" err="1"/>
              <a:t>on</a:t>
            </a:r>
            <a:r>
              <a:rPr lang="pt-BR" sz="2400" dirty="0"/>
              <a:t> </a:t>
            </a:r>
            <a:r>
              <a:rPr lang="pt-BR" sz="2400" dirty="0" err="1"/>
              <a:t>land</a:t>
            </a:r>
            <a:r>
              <a:rPr lang="pt-BR" sz="2400" dirty="0"/>
              <a:t> use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-895673" y="1377666"/>
            <a:ext cx="235994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/>
              <a:t>(Adaptado de Guimberteau et al., 2016)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29" y="3374681"/>
            <a:ext cx="5605267" cy="3207345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53" y="83880"/>
            <a:ext cx="5501411" cy="320915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5400000">
            <a:off x="10342690" y="1257209"/>
            <a:ext cx="2623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Foto: André  Sawakuchi</a:t>
            </a:r>
          </a:p>
        </p:txBody>
      </p:sp>
    </p:spTree>
    <p:extLst>
      <p:ext uri="{BB962C8B-B14F-4D97-AF65-F5344CB8AC3E}">
        <p14:creationId xmlns:p14="http://schemas.microsoft.com/office/powerpoint/2010/main" val="16051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053869" y="789516"/>
            <a:ext cx="4181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ET </a:t>
            </a:r>
            <a:r>
              <a:rPr lang="pt-BR" sz="2400" b="1" dirty="0" err="1"/>
              <a:t>reduction</a:t>
            </a:r>
            <a:r>
              <a:rPr lang="pt-BR" sz="2400" b="1" dirty="0"/>
              <a:t> </a:t>
            </a:r>
            <a:r>
              <a:rPr lang="pt-BR" sz="2400" b="1" dirty="0" err="1"/>
              <a:t>only</a:t>
            </a:r>
            <a:endParaRPr lang="pt-BR" sz="24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6914299" y="777954"/>
            <a:ext cx="5764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Considering</a:t>
            </a:r>
            <a:r>
              <a:rPr lang="pt-BR" sz="2400" b="1" dirty="0"/>
              <a:t> </a:t>
            </a:r>
            <a:r>
              <a:rPr lang="pt-BR" sz="2400" b="1" dirty="0" err="1"/>
              <a:t>changes</a:t>
            </a:r>
            <a:r>
              <a:rPr lang="pt-BR" sz="2400" b="1" dirty="0"/>
              <a:t> in </a:t>
            </a:r>
            <a:r>
              <a:rPr lang="pt-BR" sz="2400" b="1" dirty="0" err="1"/>
              <a:t>rainfall</a:t>
            </a:r>
            <a:endParaRPr lang="pt-BR" sz="24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295532" y="6418907"/>
            <a:ext cx="2619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(Adaptado de Guimberteau et</a:t>
            </a:r>
            <a:r>
              <a:rPr lang="pt-BR" sz="1100" i="1" dirty="0"/>
              <a:t> </a:t>
            </a:r>
            <a:r>
              <a:rPr lang="pt-BR" sz="1100" dirty="0"/>
              <a:t>al., 2016)                                                                                                                    		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40" y="1204913"/>
            <a:ext cx="5118021" cy="50688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2955" y="144612"/>
            <a:ext cx="7063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/>
              <a:t>Effects</a:t>
            </a:r>
            <a:r>
              <a:rPr lang="pt-BR" sz="2800" dirty="0"/>
              <a:t> </a:t>
            </a:r>
            <a:r>
              <a:rPr lang="pt-BR" sz="2800" dirty="0" err="1"/>
              <a:t>of</a:t>
            </a:r>
            <a:r>
              <a:rPr lang="pt-BR" sz="2800" dirty="0"/>
              <a:t> </a:t>
            </a:r>
            <a:r>
              <a:rPr lang="pt-BR" sz="2800" dirty="0" err="1"/>
              <a:t>deforesting</a:t>
            </a:r>
            <a:r>
              <a:rPr lang="pt-BR" sz="2800" dirty="0"/>
              <a:t> </a:t>
            </a:r>
            <a:r>
              <a:rPr lang="pt-BR" sz="2800" dirty="0" err="1"/>
              <a:t>on</a:t>
            </a:r>
            <a:r>
              <a:rPr lang="pt-BR" sz="2800" dirty="0"/>
              <a:t> Xingu </a:t>
            </a:r>
            <a:r>
              <a:rPr lang="pt-BR" sz="2800" dirty="0" err="1"/>
              <a:t>River’s</a:t>
            </a:r>
            <a:r>
              <a:rPr lang="pt-BR" sz="2800" dirty="0"/>
              <a:t> </a:t>
            </a:r>
            <a:r>
              <a:rPr lang="pt-BR" sz="2800" dirty="0" err="1"/>
              <a:t>discharge</a:t>
            </a:r>
            <a:endParaRPr lang="pt-BR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99" y="1506933"/>
            <a:ext cx="4300537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5734050" y="1036961"/>
            <a:ext cx="38100" cy="5467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821506" y="6503546"/>
            <a:ext cx="13933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 (Stickler et al., 2013)</a:t>
            </a:r>
          </a:p>
        </p:txBody>
      </p:sp>
    </p:spTree>
    <p:extLst>
      <p:ext uri="{BB962C8B-B14F-4D97-AF65-F5344CB8AC3E}">
        <p14:creationId xmlns:p14="http://schemas.microsoft.com/office/powerpoint/2010/main" val="415969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11" y="1051685"/>
            <a:ext cx="5030369" cy="439192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64485" y="587915"/>
            <a:ext cx="601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Changes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Amazonian</a:t>
            </a:r>
            <a:r>
              <a:rPr lang="pt-BR" dirty="0"/>
              <a:t> </a:t>
            </a:r>
            <a:r>
              <a:rPr lang="pt-BR" dirty="0" err="1"/>
              <a:t>rivers</a:t>
            </a:r>
            <a:r>
              <a:rPr lang="pt-BR" dirty="0"/>
              <a:t>’ </a:t>
            </a:r>
            <a:r>
              <a:rPr lang="pt-BR" dirty="0" err="1"/>
              <a:t>mean</a:t>
            </a:r>
            <a:r>
              <a:rPr lang="pt-BR" dirty="0"/>
              <a:t> </a:t>
            </a:r>
            <a:r>
              <a:rPr lang="pt-BR" dirty="0" err="1"/>
              <a:t>discharges</a:t>
            </a:r>
            <a:r>
              <a:rPr lang="pt-BR" dirty="0"/>
              <a:t> (2070 – 2099)</a:t>
            </a:r>
          </a:p>
        </p:txBody>
      </p:sp>
      <p:sp>
        <p:nvSpPr>
          <p:cNvPr id="6" name="CaixaDeTexto 4"/>
          <p:cNvSpPr txBox="1"/>
          <p:nvPr/>
        </p:nvSpPr>
        <p:spPr>
          <a:xfrm>
            <a:off x="7138018" y="5468446"/>
            <a:ext cx="1370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(Sorribas et al., 2016)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57677" y="5886298"/>
            <a:ext cx="6642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/>
              <a:t>Other</a:t>
            </a:r>
            <a:r>
              <a:rPr lang="pt-BR" sz="2000" dirty="0"/>
              <a:t> </a:t>
            </a:r>
            <a:r>
              <a:rPr lang="pt-BR" sz="2000" dirty="0" err="1"/>
              <a:t>papers</a:t>
            </a:r>
            <a:r>
              <a:rPr lang="pt-BR" sz="2000" dirty="0"/>
              <a:t> point out similar (</a:t>
            </a:r>
            <a:r>
              <a:rPr lang="pt-BR" sz="2000" dirty="0" err="1"/>
              <a:t>or</a:t>
            </a:r>
            <a:r>
              <a:rPr lang="pt-BR" sz="2000" dirty="0"/>
              <a:t> </a:t>
            </a:r>
            <a:r>
              <a:rPr lang="pt-BR" sz="2000" dirty="0" err="1"/>
              <a:t>even</a:t>
            </a:r>
            <a:r>
              <a:rPr lang="pt-BR" sz="2000" dirty="0"/>
              <a:t> </a:t>
            </a:r>
            <a:r>
              <a:rPr lang="pt-BR" sz="2000" dirty="0" err="1"/>
              <a:t>worse</a:t>
            </a:r>
            <a:r>
              <a:rPr lang="pt-BR" sz="2000" dirty="0"/>
              <a:t>) scenarios, </a:t>
            </a:r>
            <a:r>
              <a:rPr lang="pt-BR" sz="2000" dirty="0" err="1"/>
              <a:t>that</a:t>
            </a:r>
            <a:r>
              <a:rPr lang="pt-BR" sz="2000" dirty="0"/>
              <a:t> </a:t>
            </a:r>
            <a:r>
              <a:rPr lang="pt-BR" sz="2000" dirty="0" err="1"/>
              <a:t>will</a:t>
            </a:r>
            <a:r>
              <a:rPr lang="pt-BR" sz="2000" dirty="0"/>
              <a:t> </a:t>
            </a:r>
            <a:r>
              <a:rPr lang="pt-BR" sz="2000" dirty="0" err="1"/>
              <a:t>persist</a:t>
            </a:r>
            <a:r>
              <a:rPr lang="pt-BR" sz="2000" dirty="0"/>
              <a:t> </a:t>
            </a:r>
            <a:r>
              <a:rPr lang="pt-BR" sz="2000" dirty="0" err="1"/>
              <a:t>through</a:t>
            </a:r>
            <a:r>
              <a:rPr lang="pt-BR" sz="2000" dirty="0"/>
              <a:t> Belo </a:t>
            </a:r>
            <a:r>
              <a:rPr lang="pt-BR" sz="2000" dirty="0" err="1"/>
              <a:t>Monte’s</a:t>
            </a:r>
            <a:r>
              <a:rPr lang="pt-BR" sz="2000" dirty="0"/>
              <a:t> </a:t>
            </a:r>
            <a:r>
              <a:rPr lang="pt-BR" sz="2000" dirty="0" err="1"/>
              <a:t>entire</a:t>
            </a:r>
            <a:r>
              <a:rPr lang="pt-BR" sz="2000" dirty="0"/>
              <a:t> </a:t>
            </a:r>
            <a:r>
              <a:rPr lang="pt-BR" sz="2000" dirty="0" err="1"/>
              <a:t>estimated</a:t>
            </a:r>
            <a:r>
              <a:rPr lang="pt-BR" sz="2000" dirty="0"/>
              <a:t> </a:t>
            </a:r>
            <a:r>
              <a:rPr lang="pt-BR" sz="2000" dirty="0" err="1"/>
              <a:t>life</a:t>
            </a:r>
            <a:endParaRPr lang="pt-BR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889" y="0"/>
            <a:ext cx="10382250" cy="6972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89776" y="6328356"/>
            <a:ext cx="312420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Radar </a:t>
            </a:r>
            <a:r>
              <a:rPr lang="pt-BR" dirty="0" err="1"/>
              <a:t>image</a:t>
            </a:r>
            <a:r>
              <a:rPr lang="pt-BR" dirty="0"/>
              <a:t> - Jan/2016</a:t>
            </a:r>
          </a:p>
          <a:p>
            <a:r>
              <a:rPr lang="pt-BR" sz="1100" dirty="0" err="1"/>
              <a:t>Credits</a:t>
            </a:r>
            <a:r>
              <a:rPr lang="pt-BR" sz="1100" dirty="0"/>
              <a:t>: Juan Doblas/ISA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5768" y="-259977"/>
            <a:ext cx="2064657" cy="1143000"/>
          </a:xfrm>
        </p:spPr>
        <p:txBody>
          <a:bodyPr>
            <a:normAutofit/>
          </a:bodyPr>
          <a:lstStyle/>
          <a:p>
            <a:r>
              <a:rPr lang="pt-BR" dirty="0" err="1"/>
              <a:t>Context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941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5761" y="0"/>
            <a:ext cx="6251816" cy="1325563"/>
          </a:xfrm>
        </p:spPr>
        <p:txBody>
          <a:bodyPr>
            <a:noAutofit/>
          </a:bodyPr>
          <a:lstStyle/>
          <a:p>
            <a:r>
              <a:rPr lang="pt-BR" sz="3600" dirty="0" err="1"/>
              <a:t>Solution</a:t>
            </a:r>
            <a:r>
              <a:rPr lang="pt-BR" sz="3600" dirty="0"/>
              <a:t>: </a:t>
            </a:r>
            <a:r>
              <a:rPr lang="pt-BR" sz="3600" dirty="0" err="1"/>
              <a:t>building</a:t>
            </a:r>
            <a:r>
              <a:rPr lang="pt-BR" sz="3600" dirty="0"/>
              <a:t> more </a:t>
            </a:r>
            <a:r>
              <a:rPr lang="pt-BR" sz="3600" dirty="0" err="1"/>
              <a:t>dams</a:t>
            </a:r>
            <a:r>
              <a:rPr lang="pt-BR" sz="36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697" y="1214207"/>
            <a:ext cx="8685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err="1"/>
              <a:t>National</a:t>
            </a:r>
            <a:r>
              <a:rPr lang="pt-BR" b="1" dirty="0"/>
              <a:t> Energy </a:t>
            </a:r>
            <a:r>
              <a:rPr lang="pt-BR" b="1" dirty="0" err="1"/>
              <a:t>Policy</a:t>
            </a:r>
            <a:r>
              <a:rPr lang="pt-BR" b="1" dirty="0"/>
              <a:t> </a:t>
            </a:r>
            <a:r>
              <a:rPr lang="pt-BR" b="1" dirty="0" err="1"/>
              <a:t>Council</a:t>
            </a:r>
            <a:r>
              <a:rPr lang="pt-BR" b="1" dirty="0"/>
              <a:t> </a:t>
            </a:r>
            <a:r>
              <a:rPr lang="pt-BR" b="1" dirty="0" err="1"/>
              <a:t>Resolution</a:t>
            </a:r>
            <a:r>
              <a:rPr lang="pt-BR" b="1" dirty="0"/>
              <a:t> – nº 6, 03/</a:t>
            </a:r>
            <a:r>
              <a:rPr lang="pt-BR" b="1" dirty="0" err="1"/>
              <a:t>Jul</a:t>
            </a:r>
            <a:r>
              <a:rPr lang="pt-BR" b="1" dirty="0"/>
              <a:t>/2008</a:t>
            </a:r>
            <a:br>
              <a:rPr lang="pt-BR" b="1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6" name="TextBox 5"/>
          <p:cNvSpPr txBox="1"/>
          <p:nvPr/>
        </p:nvSpPr>
        <p:spPr>
          <a:xfrm>
            <a:off x="586691" y="1602243"/>
            <a:ext cx="11082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/>
            </a:r>
            <a:br>
              <a:rPr lang="pt-BR" i="1" dirty="0"/>
            </a:br>
            <a:r>
              <a:rPr lang="pt-BR" i="1" dirty="0"/>
              <a:t>Determines </a:t>
            </a:r>
            <a:r>
              <a:rPr lang="pt-BR" i="1" dirty="0" err="1"/>
              <a:t>that</a:t>
            </a:r>
            <a:r>
              <a:rPr lang="pt-BR" i="1" dirty="0"/>
              <a:t> </a:t>
            </a:r>
            <a:r>
              <a:rPr lang="pt-BR" i="1" dirty="0" err="1"/>
              <a:t>the</a:t>
            </a:r>
            <a:r>
              <a:rPr lang="pt-BR" i="1" dirty="0"/>
              <a:t> </a:t>
            </a:r>
            <a:r>
              <a:rPr lang="pt-BR" b="1" i="1" u="sng" dirty="0" err="1"/>
              <a:t>only</a:t>
            </a:r>
            <a:r>
              <a:rPr lang="pt-BR" i="1" dirty="0"/>
              <a:t> </a:t>
            </a:r>
            <a:r>
              <a:rPr lang="pt-BR" i="1" dirty="0" err="1"/>
              <a:t>comercially</a:t>
            </a:r>
            <a:r>
              <a:rPr lang="pt-BR" i="1" dirty="0"/>
              <a:t> </a:t>
            </a:r>
            <a:r>
              <a:rPr lang="pt-BR" i="1" dirty="0" err="1"/>
              <a:t>explored</a:t>
            </a:r>
            <a:r>
              <a:rPr lang="pt-BR" i="1" dirty="0"/>
              <a:t> </a:t>
            </a:r>
            <a:r>
              <a:rPr lang="pt-BR" i="1" dirty="0" err="1"/>
              <a:t>hydroelectric</a:t>
            </a:r>
            <a:r>
              <a:rPr lang="pt-BR" i="1" dirty="0"/>
              <a:t> </a:t>
            </a:r>
            <a:r>
              <a:rPr lang="pt-BR" i="1" dirty="0" err="1"/>
              <a:t>potential</a:t>
            </a:r>
            <a:r>
              <a:rPr lang="pt-BR" i="1" dirty="0"/>
              <a:t> </a:t>
            </a:r>
            <a:r>
              <a:rPr lang="pt-BR" i="1" dirty="0" err="1"/>
              <a:t>of</a:t>
            </a:r>
            <a:r>
              <a:rPr lang="pt-BR" i="1" dirty="0"/>
              <a:t> </a:t>
            </a:r>
            <a:r>
              <a:rPr lang="pt-BR" i="1" dirty="0" err="1"/>
              <a:t>the</a:t>
            </a:r>
            <a:r>
              <a:rPr lang="pt-BR" i="1" dirty="0"/>
              <a:t> Xingu River </a:t>
            </a:r>
            <a:r>
              <a:rPr lang="pt-BR" i="1" dirty="0" err="1"/>
              <a:t>is</a:t>
            </a:r>
            <a:r>
              <a:rPr lang="pt-BR" i="1" dirty="0"/>
              <a:t> </a:t>
            </a:r>
            <a:r>
              <a:rPr lang="pt-BR" i="1" dirty="0" err="1"/>
              <a:t>supposed</a:t>
            </a:r>
            <a:r>
              <a:rPr lang="pt-BR" i="1" dirty="0"/>
              <a:t> </a:t>
            </a:r>
            <a:r>
              <a:rPr lang="pt-BR" i="1" dirty="0" err="1"/>
              <a:t>to</a:t>
            </a:r>
            <a:r>
              <a:rPr lang="pt-BR" i="1" dirty="0"/>
              <a:t> </a:t>
            </a:r>
            <a:r>
              <a:rPr lang="pt-BR" i="1" dirty="0" err="1"/>
              <a:t>be</a:t>
            </a:r>
            <a:r>
              <a:rPr lang="pt-BR" i="1" dirty="0"/>
              <a:t> Belo Monte</a:t>
            </a:r>
            <a:endParaRPr lang="pt-BR" dirty="0"/>
          </a:p>
        </p:txBody>
      </p:sp>
      <p:pic>
        <p:nvPicPr>
          <p:cNvPr id="3074" name="Picture 2" descr="https://scontent.fcgh14-1.fna.fbcdn.net/v/t1.0-9/14390761_10211292805902840_1773954016977047619_n.jpg?oh=2ec21f28f43c381654e777bedd88557a&amp;oe=58A6627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98" y="3589412"/>
            <a:ext cx="3720935" cy="2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268" y="3589403"/>
            <a:ext cx="4045893" cy="28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s://scontent.fcgh14-1.fna.fbcdn.net/v/t1.0-9/14448877_10211302338061138_3574557967309200318_n.jpg?oh=b1a349b19ea943c962860698c7ce6873&amp;oe=58A3BFA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7" y="3564167"/>
            <a:ext cx="3788228" cy="284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28037" y="2802572"/>
            <a:ext cx="5657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Very</a:t>
            </a:r>
            <a:r>
              <a:rPr lang="pt-BR" dirty="0"/>
              <a:t> </a:t>
            </a:r>
            <a:r>
              <a:rPr lang="pt-BR" dirty="0" err="1"/>
              <a:t>significant</a:t>
            </a:r>
            <a:r>
              <a:rPr lang="pt-BR" dirty="0"/>
              <a:t> </a:t>
            </a:r>
            <a:r>
              <a:rPr lang="pt-BR" dirty="0" err="1"/>
              <a:t>environmental</a:t>
            </a:r>
            <a:r>
              <a:rPr lang="pt-BR" dirty="0"/>
              <a:t> </a:t>
            </a:r>
            <a:r>
              <a:rPr lang="pt-BR" dirty="0" err="1"/>
              <a:t>impacts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:</a:t>
            </a:r>
          </a:p>
          <a:p>
            <a:pPr algn="ctr"/>
            <a:r>
              <a:rPr lang="pt-BR" dirty="0"/>
              <a:t>Local </a:t>
            </a:r>
            <a:r>
              <a:rPr lang="pt-BR" dirty="0" err="1"/>
              <a:t>population</a:t>
            </a:r>
            <a:r>
              <a:rPr lang="pt-BR" dirty="0"/>
              <a:t>, </a:t>
            </a:r>
            <a:r>
              <a:rPr lang="pt-BR" dirty="0" err="1"/>
              <a:t>biodiversity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ecosystems</a:t>
            </a:r>
            <a:endParaRPr lang="pt-BR" dirty="0"/>
          </a:p>
        </p:txBody>
      </p:sp>
      <p:sp>
        <p:nvSpPr>
          <p:cNvPr id="8" name="TextBox 7"/>
          <p:cNvSpPr txBox="1"/>
          <p:nvPr/>
        </p:nvSpPr>
        <p:spPr>
          <a:xfrm>
            <a:off x="81647" y="6515100"/>
            <a:ext cx="40576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Fotos: Rodolfo Salm e Marcelo Camargo</a:t>
            </a:r>
          </a:p>
        </p:txBody>
      </p:sp>
    </p:spTree>
    <p:extLst>
      <p:ext uri="{BB962C8B-B14F-4D97-AF65-F5344CB8AC3E}">
        <p14:creationId xmlns:p14="http://schemas.microsoft.com/office/powerpoint/2010/main" val="19649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810763" y="807306"/>
            <a:ext cx="8304787" cy="5121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9600" dirty="0"/>
              <a:t>Final </a:t>
            </a:r>
            <a:r>
              <a:rPr lang="pt-BR" sz="9600" dirty="0" err="1"/>
              <a:t>remarks</a:t>
            </a:r>
            <a:endParaRPr lang="pt-BR" sz="9600" dirty="0"/>
          </a:p>
        </p:txBody>
      </p:sp>
    </p:spTree>
    <p:extLst>
      <p:ext uri="{BB962C8B-B14F-4D97-AF65-F5344CB8AC3E}">
        <p14:creationId xmlns:p14="http://schemas.microsoft.com/office/powerpoint/2010/main" val="141992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345" y="609600"/>
            <a:ext cx="898888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t-BR" sz="2400" dirty="0"/>
              <a:t>The </a:t>
            </a:r>
            <a:r>
              <a:rPr lang="pt-BR" sz="2400" dirty="0" err="1"/>
              <a:t>hydrologic</a:t>
            </a:r>
            <a:r>
              <a:rPr lang="pt-BR" sz="2400" dirty="0"/>
              <a:t> </a:t>
            </a:r>
            <a:r>
              <a:rPr lang="pt-BR" sz="2400" dirty="0" err="1"/>
              <a:t>model</a:t>
            </a:r>
            <a:r>
              <a:rPr lang="pt-BR" sz="2400" dirty="0"/>
              <a:t> </a:t>
            </a:r>
            <a:r>
              <a:rPr lang="pt-BR" sz="2400" b="1" dirty="0" err="1"/>
              <a:t>precisely</a:t>
            </a:r>
            <a:r>
              <a:rPr lang="pt-BR" sz="2400" b="1" dirty="0"/>
              <a:t> </a:t>
            </a:r>
            <a:r>
              <a:rPr lang="pt-BR" sz="2400" b="1" dirty="0" err="1"/>
              <a:t>simulated</a:t>
            </a:r>
            <a:r>
              <a:rPr lang="pt-BR" sz="2400" b="1" dirty="0"/>
              <a:t> </a:t>
            </a:r>
            <a:r>
              <a:rPr lang="pt-BR" sz="2400" dirty="0" err="1"/>
              <a:t>historical</a:t>
            </a:r>
            <a:r>
              <a:rPr lang="pt-BR" sz="2400" dirty="0"/>
              <a:t> </a:t>
            </a:r>
            <a:r>
              <a:rPr lang="pt-BR" sz="2400" dirty="0" err="1"/>
              <a:t>discharges</a:t>
            </a:r>
            <a:r>
              <a:rPr lang="pt-BR" sz="2400" dirty="0"/>
              <a:t>, </a:t>
            </a:r>
            <a:r>
              <a:rPr lang="pt-BR" sz="2400" dirty="0" err="1"/>
              <a:t>showing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be</a:t>
            </a:r>
            <a:r>
              <a:rPr lang="pt-BR" sz="2400" dirty="0"/>
              <a:t> a </a:t>
            </a:r>
            <a:r>
              <a:rPr lang="pt-BR" sz="2400" dirty="0" err="1"/>
              <a:t>valid</a:t>
            </a:r>
            <a:r>
              <a:rPr lang="pt-BR" sz="2400" dirty="0"/>
              <a:t> </a:t>
            </a:r>
            <a:r>
              <a:rPr lang="pt-BR" sz="2400" dirty="0" err="1"/>
              <a:t>method</a:t>
            </a:r>
            <a:r>
              <a:rPr lang="pt-BR" sz="2400" dirty="0"/>
              <a:t>;</a:t>
            </a:r>
          </a:p>
          <a:p>
            <a:pPr marL="342900" indent="-342900" algn="just">
              <a:buFont typeface="+mj-lt"/>
              <a:buAutoNum type="arabicPeriod"/>
            </a:pPr>
            <a:endParaRPr lang="pt-BR" sz="2400" dirty="0"/>
          </a:p>
          <a:p>
            <a:pPr marL="342900" indent="-342900" algn="just">
              <a:buFont typeface="+mj-lt"/>
              <a:buAutoNum type="arabicPeriod"/>
            </a:pPr>
            <a:r>
              <a:rPr lang="pt-BR" sz="2400" dirty="0" err="1"/>
              <a:t>Climatic</a:t>
            </a:r>
            <a:r>
              <a:rPr lang="pt-BR" sz="2400" dirty="0"/>
              <a:t> </a:t>
            </a:r>
            <a:r>
              <a:rPr lang="pt-BR" sz="2400" dirty="0" err="1"/>
              <a:t>projections</a:t>
            </a:r>
            <a:r>
              <a:rPr lang="pt-BR" sz="2400" dirty="0"/>
              <a:t> point out </a:t>
            </a:r>
            <a:r>
              <a:rPr lang="pt-BR" sz="2400" b="1" dirty="0" err="1"/>
              <a:t>less</a:t>
            </a:r>
            <a:r>
              <a:rPr lang="pt-BR" sz="2400" b="1" dirty="0"/>
              <a:t> </a:t>
            </a:r>
            <a:r>
              <a:rPr lang="pt-BR" sz="2400" b="1" dirty="0" err="1"/>
              <a:t>rainfall</a:t>
            </a:r>
            <a:r>
              <a:rPr lang="pt-BR" sz="2400" b="1" dirty="0"/>
              <a:t> </a:t>
            </a:r>
            <a:r>
              <a:rPr lang="pt-BR" sz="2400" dirty="0"/>
              <a:t>in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next</a:t>
            </a:r>
            <a:r>
              <a:rPr lang="pt-BR" sz="2400" dirty="0"/>
              <a:t> </a:t>
            </a:r>
            <a:r>
              <a:rPr lang="pt-BR" sz="2400" dirty="0" err="1"/>
              <a:t>few</a:t>
            </a:r>
            <a:r>
              <a:rPr lang="pt-BR" sz="2400" dirty="0"/>
              <a:t> </a:t>
            </a:r>
            <a:r>
              <a:rPr lang="pt-BR" sz="2400" dirty="0" err="1"/>
              <a:t>decades</a:t>
            </a:r>
            <a:r>
              <a:rPr lang="pt-BR" sz="2400" dirty="0"/>
              <a:t>, </a:t>
            </a:r>
            <a:r>
              <a:rPr lang="pt-BR" sz="2400" dirty="0" err="1"/>
              <a:t>compared</a:t>
            </a:r>
            <a:r>
              <a:rPr lang="pt-BR" sz="2400" dirty="0"/>
              <a:t> </a:t>
            </a:r>
            <a:r>
              <a:rPr lang="pt-BR" sz="2400" dirty="0" err="1"/>
              <a:t>to</a:t>
            </a:r>
            <a:r>
              <a:rPr lang="pt-BR" sz="2400" dirty="0"/>
              <a:t> </a:t>
            </a:r>
            <a:r>
              <a:rPr lang="pt-BR" sz="2400" dirty="0" err="1"/>
              <a:t>historical</a:t>
            </a:r>
            <a:r>
              <a:rPr lang="pt-BR" sz="2400" dirty="0"/>
              <a:t> </a:t>
            </a:r>
            <a:r>
              <a:rPr lang="pt-BR" sz="2400" dirty="0" err="1"/>
              <a:t>average</a:t>
            </a:r>
            <a:r>
              <a:rPr lang="pt-BR" sz="2400" dirty="0"/>
              <a:t>;</a:t>
            </a:r>
          </a:p>
          <a:p>
            <a:pPr marL="342900" indent="-342900" algn="just">
              <a:buFont typeface="+mj-lt"/>
              <a:buAutoNum type="arabicPeriod"/>
            </a:pPr>
            <a:endParaRPr lang="pt-BR" sz="2400" dirty="0"/>
          </a:p>
          <a:p>
            <a:pPr marL="342900" indent="-342900" algn="just">
              <a:buFont typeface="+mj-lt"/>
              <a:buAutoNum type="arabicPeriod"/>
            </a:pPr>
            <a:r>
              <a:rPr lang="pt-BR" sz="2400" dirty="0"/>
              <a:t>Future simulated discharges are in average </a:t>
            </a:r>
            <a:r>
              <a:rPr lang="pt-BR" sz="2400" b="1" dirty="0"/>
              <a:t>28% lower </a:t>
            </a:r>
            <a:r>
              <a:rPr lang="pt-BR" sz="2400" dirty="0"/>
              <a:t>than the historical means, which is in consonance with recent studies that predict a significantly </a:t>
            </a:r>
            <a:r>
              <a:rPr lang="pt-BR" sz="2400" dirty="0" smtClean="0"/>
              <a:t>drier in </a:t>
            </a:r>
            <a:r>
              <a:rPr lang="pt-BR" sz="2400" dirty="0"/>
              <a:t>Eastern Amazon;</a:t>
            </a:r>
          </a:p>
          <a:p>
            <a:pPr marL="342900" indent="-342900" algn="just">
              <a:buFont typeface="+mj-lt"/>
              <a:buAutoNum type="arabicPeriod"/>
            </a:pPr>
            <a:endParaRPr lang="pt-BR" sz="2400" dirty="0"/>
          </a:p>
          <a:p>
            <a:pPr marL="342900" indent="-342900" algn="just">
              <a:buFont typeface="+mj-lt"/>
              <a:buAutoNum type="arabicPeriod"/>
            </a:pPr>
            <a:r>
              <a:rPr lang="pt-BR" sz="2400" dirty="0"/>
              <a:t>A future </a:t>
            </a:r>
            <a:r>
              <a:rPr lang="pt-BR" sz="2400" dirty="0" err="1"/>
              <a:t>lower</a:t>
            </a:r>
            <a:r>
              <a:rPr lang="pt-BR" sz="2400" dirty="0"/>
              <a:t> </a:t>
            </a:r>
            <a:r>
              <a:rPr lang="pt-BR" sz="2400" dirty="0" err="1"/>
              <a:t>water</a:t>
            </a:r>
            <a:r>
              <a:rPr lang="pt-BR" sz="2400" dirty="0"/>
              <a:t> </a:t>
            </a:r>
            <a:r>
              <a:rPr lang="pt-BR" sz="2400" dirty="0" err="1"/>
              <a:t>availability</a:t>
            </a:r>
            <a:r>
              <a:rPr lang="pt-BR" sz="2400" dirty="0"/>
              <a:t> </a:t>
            </a:r>
            <a:r>
              <a:rPr lang="pt-BR" sz="2400" dirty="0" err="1"/>
              <a:t>will</a:t>
            </a:r>
            <a:r>
              <a:rPr lang="pt-BR" sz="2400" dirty="0"/>
              <a:t> </a:t>
            </a:r>
            <a:r>
              <a:rPr lang="pt-BR" sz="2400" dirty="0" err="1"/>
              <a:t>imply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b="1" dirty="0" err="1"/>
              <a:t>decreasing</a:t>
            </a:r>
            <a:r>
              <a:rPr lang="pt-BR" sz="2400" b="1" dirty="0"/>
              <a:t> </a:t>
            </a:r>
            <a:r>
              <a:rPr lang="pt-BR" sz="2400" b="1" dirty="0" err="1"/>
              <a:t>of</a:t>
            </a:r>
            <a:r>
              <a:rPr lang="pt-BR" sz="2400" b="1" dirty="0"/>
              <a:t> Belo </a:t>
            </a:r>
            <a:r>
              <a:rPr lang="pt-BR" sz="2400" b="1" dirty="0" err="1"/>
              <a:t>Monte’s</a:t>
            </a:r>
            <a:r>
              <a:rPr lang="pt-BR" sz="2400" b="1" dirty="0"/>
              <a:t> </a:t>
            </a:r>
            <a:r>
              <a:rPr lang="pt-BR" sz="2400" b="1" dirty="0" err="1"/>
              <a:t>energy</a:t>
            </a:r>
            <a:r>
              <a:rPr lang="pt-BR" sz="2400" b="1" dirty="0"/>
              <a:t> </a:t>
            </a:r>
            <a:r>
              <a:rPr lang="pt-BR" sz="2400" b="1" dirty="0" err="1"/>
              <a:t>production</a:t>
            </a:r>
            <a:r>
              <a:rPr lang="pt-BR" sz="2400" b="1" dirty="0"/>
              <a:t>;</a:t>
            </a:r>
          </a:p>
          <a:p>
            <a:pPr marL="342900" indent="-342900" algn="just">
              <a:buFont typeface="+mj-lt"/>
              <a:buAutoNum type="arabicPeriod"/>
            </a:pPr>
            <a:endParaRPr lang="pt-BR" sz="2400" dirty="0"/>
          </a:p>
          <a:p>
            <a:pPr marL="342900" indent="-342900" algn="just">
              <a:buFont typeface="+mj-lt"/>
              <a:buAutoNum type="arabicPeriod"/>
            </a:pPr>
            <a:r>
              <a:rPr lang="pt-BR" sz="2400" dirty="0" err="1"/>
              <a:t>Other</a:t>
            </a:r>
            <a:r>
              <a:rPr lang="pt-BR" sz="2400" dirty="0"/>
              <a:t> </a:t>
            </a:r>
            <a:r>
              <a:rPr lang="pt-BR" sz="2400" dirty="0" err="1"/>
              <a:t>energy</a:t>
            </a:r>
            <a:r>
              <a:rPr lang="pt-BR" sz="2400" dirty="0"/>
              <a:t> </a:t>
            </a:r>
            <a:r>
              <a:rPr lang="pt-BR" sz="2400" dirty="0" err="1"/>
              <a:t>resources</a:t>
            </a:r>
            <a:r>
              <a:rPr lang="pt-BR" sz="2400" dirty="0"/>
              <a:t> </a:t>
            </a:r>
            <a:r>
              <a:rPr lang="pt-BR" sz="2400" dirty="0" err="1"/>
              <a:t>present</a:t>
            </a:r>
            <a:r>
              <a:rPr lang="pt-BR" sz="2400" dirty="0"/>
              <a:t> </a:t>
            </a:r>
            <a:r>
              <a:rPr lang="pt-BR" sz="2400" b="1" dirty="0" err="1"/>
              <a:t>higher</a:t>
            </a:r>
            <a:r>
              <a:rPr lang="pt-BR" sz="2400" b="1" dirty="0"/>
              <a:t> </a:t>
            </a:r>
            <a:r>
              <a:rPr lang="pt-BR" sz="2400" b="1" dirty="0" err="1"/>
              <a:t>cost-benefits</a:t>
            </a:r>
            <a:r>
              <a:rPr lang="pt-BR" sz="2400" b="1" dirty="0"/>
              <a:t> </a:t>
            </a:r>
            <a:r>
              <a:rPr lang="pt-BR" sz="2400" dirty="0" err="1"/>
              <a:t>while</a:t>
            </a:r>
            <a:r>
              <a:rPr lang="pt-BR" sz="2400" dirty="0"/>
              <a:t> </a:t>
            </a:r>
            <a:r>
              <a:rPr lang="pt-BR" sz="2400" dirty="0" err="1"/>
              <a:t>also</a:t>
            </a:r>
            <a:r>
              <a:rPr lang="pt-BR" sz="2400" dirty="0"/>
              <a:t> </a:t>
            </a:r>
            <a:r>
              <a:rPr lang="pt-BR" sz="2400" dirty="0" err="1"/>
              <a:t>being</a:t>
            </a:r>
            <a:r>
              <a:rPr lang="pt-BR" sz="2400" dirty="0"/>
              <a:t> </a:t>
            </a:r>
            <a:r>
              <a:rPr lang="pt-BR" sz="2400" dirty="0" err="1"/>
              <a:t>notedly</a:t>
            </a:r>
            <a:r>
              <a:rPr lang="pt-BR" sz="2400" dirty="0"/>
              <a:t> </a:t>
            </a:r>
            <a:r>
              <a:rPr lang="pt-BR" sz="2400" dirty="0" err="1"/>
              <a:t>less</a:t>
            </a:r>
            <a:r>
              <a:rPr lang="pt-BR" sz="2400" dirty="0"/>
              <a:t> </a:t>
            </a:r>
            <a:r>
              <a:rPr lang="pt-BR" sz="2400" dirty="0" err="1"/>
              <a:t>impactul</a:t>
            </a:r>
            <a:r>
              <a:rPr lang="pt-BR" sz="2400" dirty="0"/>
              <a:t> as </a:t>
            </a:r>
            <a:r>
              <a:rPr lang="pt-BR" sz="2400" dirty="0" err="1"/>
              <a:t>hydropower</a:t>
            </a:r>
            <a:r>
              <a:rPr lang="pt-BR" sz="2400" dirty="0"/>
              <a:t> in </a:t>
            </a:r>
            <a:r>
              <a:rPr lang="pt-BR" sz="2400" dirty="0" err="1"/>
              <a:t>Amazon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0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A959AC-B342-4F0F-AF8A-E976C078E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38875B-D749-4ADF-9A0A-4CE24F5F5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Resultado de imagem para bolsonaro">
            <a:extLst>
              <a:ext uri="{FF2B5EF4-FFF2-40B4-BE49-F238E27FC236}">
                <a16:creationId xmlns:a16="http://schemas.microsoft.com/office/drawing/2014/main" id="{2E8E3386-D5B6-43B7-9A6F-381D194D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645" y="667183"/>
            <a:ext cx="8001000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810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celo\Downloads\P_20160916_181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" y="28575"/>
            <a:ext cx="12078652" cy="677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4450" y="750212"/>
            <a:ext cx="851535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</a:rPr>
              <a:t>Obrigado!</a:t>
            </a:r>
          </a:p>
          <a:p>
            <a:r>
              <a:rPr lang="pt-BR" sz="4400" dirty="0" smtClean="0">
                <a:solidFill>
                  <a:schemeClr val="bg1"/>
                </a:solidFill>
              </a:rPr>
              <a:t>Thank you!</a:t>
            </a:r>
          </a:p>
          <a:p>
            <a:endParaRPr lang="pt-BR" sz="4400" dirty="0">
              <a:solidFill>
                <a:schemeClr val="bg1"/>
              </a:solidFill>
            </a:endParaRPr>
          </a:p>
          <a:p>
            <a:endParaRPr lang="pt-BR" sz="4400" dirty="0" smtClean="0">
              <a:solidFill>
                <a:schemeClr val="bg1"/>
              </a:solidFill>
            </a:endParaRPr>
          </a:p>
          <a:p>
            <a:endParaRPr lang="pt-BR" sz="4400" dirty="0" smtClean="0">
              <a:solidFill>
                <a:schemeClr val="bg1"/>
              </a:solidFill>
            </a:endParaRPr>
          </a:p>
          <a:p>
            <a:r>
              <a:rPr lang="pt-BR" sz="4400" dirty="0" smtClean="0">
                <a:solidFill>
                  <a:schemeClr val="bg1"/>
                </a:solidFill>
              </a:rPr>
              <a:t>Marcelo Camargo</a:t>
            </a:r>
          </a:p>
          <a:p>
            <a:r>
              <a:rPr lang="pt-BR" sz="4400" dirty="0" smtClean="0">
                <a:solidFill>
                  <a:schemeClr val="bg1"/>
                </a:solidFill>
              </a:rPr>
              <a:t>Graduate Student (USP – Brazil)</a:t>
            </a:r>
          </a:p>
          <a:p>
            <a:r>
              <a:rPr lang="pt-BR" sz="2800" i="1" dirty="0">
                <a:solidFill>
                  <a:schemeClr val="bg1"/>
                </a:solidFill>
              </a:rPr>
              <a:t>marcelogpcamargo@gmail.com</a:t>
            </a:r>
          </a:p>
          <a:p>
            <a:endParaRPr lang="pt-BR" sz="44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0615234" y="5349117"/>
            <a:ext cx="2514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>
                    <a:lumMod val="75000"/>
                  </a:schemeClr>
                </a:solidFill>
              </a:rPr>
              <a:t>Foto: Marcelo Camargo</a:t>
            </a:r>
          </a:p>
        </p:txBody>
      </p:sp>
    </p:spTree>
    <p:extLst>
      <p:ext uri="{BB962C8B-B14F-4D97-AF65-F5344CB8AC3E}">
        <p14:creationId xmlns:p14="http://schemas.microsoft.com/office/powerpoint/2010/main" val="31655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080" y="1084211"/>
            <a:ext cx="10972800" cy="537477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1400" dirty="0"/>
              <a:t>Amante, C., B.W. Eakins (2009). ETOPO1 1 Arc-Minute Global Relief Model: Procedures, Data Sources and Analysis. </a:t>
            </a:r>
            <a:r>
              <a:rPr lang="pt-BR" sz="1400" i="1" dirty="0"/>
              <a:t>NOAA Technical Memorandum NESDIS NGDC-24</a:t>
            </a:r>
            <a:r>
              <a:rPr lang="pt-BR" sz="1400" dirty="0"/>
              <a:t>. National Geophysical Data Center, NOAA. </a:t>
            </a:r>
            <a:endParaRPr lang="en-US" sz="14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1400" dirty="0"/>
              <a:t>de Jong, P., Kiperstok A., Torres E.A. (2015). </a:t>
            </a:r>
            <a:r>
              <a:rPr lang="pt-BR" sz="1400" dirty="0" err="1"/>
              <a:t>Economic</a:t>
            </a:r>
            <a:r>
              <a:rPr lang="pt-BR" sz="1400" dirty="0"/>
              <a:t>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environmental</a:t>
            </a:r>
            <a:r>
              <a:rPr lang="pt-BR" sz="1400" dirty="0"/>
              <a:t> </a:t>
            </a:r>
            <a:r>
              <a:rPr lang="pt-BR" sz="1400" dirty="0" err="1"/>
              <a:t>analysis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</a:t>
            </a:r>
            <a:r>
              <a:rPr lang="pt-BR" sz="1400" dirty="0" err="1"/>
              <a:t>electricity</a:t>
            </a:r>
            <a:r>
              <a:rPr lang="pt-BR" sz="1400" dirty="0"/>
              <a:t> </a:t>
            </a:r>
            <a:r>
              <a:rPr lang="pt-BR" sz="1400" dirty="0" err="1"/>
              <a:t>generation</a:t>
            </a:r>
            <a:r>
              <a:rPr lang="pt-BR" sz="1400" dirty="0"/>
              <a:t> </a:t>
            </a:r>
            <a:r>
              <a:rPr lang="pt-BR" sz="1400" dirty="0" err="1"/>
              <a:t>technologies</a:t>
            </a:r>
            <a:r>
              <a:rPr lang="pt-BR" sz="1400" dirty="0"/>
              <a:t> in </a:t>
            </a:r>
            <a:r>
              <a:rPr lang="pt-BR" sz="1400" dirty="0" err="1"/>
              <a:t>Brazil</a:t>
            </a:r>
            <a:r>
              <a:rPr lang="pt-BR" sz="1400" dirty="0"/>
              <a:t>. </a:t>
            </a:r>
            <a:r>
              <a:rPr lang="pt-BR" sz="1400" i="1" dirty="0"/>
              <a:t>Renewable and Sustainable Energy Reviews</a:t>
            </a:r>
            <a:r>
              <a:rPr lang="pt-BR" sz="1400" dirty="0"/>
              <a:t>, 52, 725–739.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1400" dirty="0"/>
              <a:t>Dias, L. C. P., Macedo, M. N., Costa, M. H., Coe, M. T., Neill, C. (2015). Effects of land cover change on evapotranspiration and streamflow of small catchments in the Upper Xingu River Basin, Central Brazil. </a:t>
            </a:r>
            <a:r>
              <a:rPr lang="pt-BR" sz="1400" i="1" dirty="0"/>
              <a:t>J. Hydrology: Regional Studies</a:t>
            </a:r>
            <a:r>
              <a:rPr lang="pt-BR" sz="1400" dirty="0"/>
              <a:t>, 4 (B), 108-122.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/>
              <a:t>Garcia-</a:t>
            </a:r>
            <a:r>
              <a:rPr lang="en-US" sz="1400" dirty="0" err="1"/>
              <a:t>Castellanos</a:t>
            </a:r>
            <a:r>
              <a:rPr lang="en-US" sz="1400" dirty="0"/>
              <a:t>, D. (2002). Interplay between lithospheric flexure and river transport in foreland basins. </a:t>
            </a:r>
            <a:r>
              <a:rPr lang="en-US" sz="1400" i="1" dirty="0"/>
              <a:t>Basin Research</a:t>
            </a:r>
            <a:r>
              <a:rPr lang="en-US" sz="1400" dirty="0"/>
              <a:t>, 14(2), 89-104. </a:t>
            </a:r>
            <a:endParaRPr lang="pt-BR" sz="1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/>
              <a:t>Guimberteau</a:t>
            </a:r>
            <a:r>
              <a:rPr lang="en-US" sz="1400" dirty="0"/>
              <a:t> et</a:t>
            </a:r>
            <a:r>
              <a:rPr lang="en-US" sz="1400" i="1" dirty="0"/>
              <a:t> </a:t>
            </a:r>
            <a:r>
              <a:rPr lang="en-US" sz="1400" dirty="0"/>
              <a:t>al. (2016) Impacts of future deforestation and climate change on the hydrology of the Amazon basin: a multi-model analysis with a new set of land-cover change scenarios. </a:t>
            </a:r>
            <a:r>
              <a:rPr lang="en-US" sz="1400" i="1" dirty="0" err="1"/>
              <a:t>Hydrol</a:t>
            </a:r>
            <a:r>
              <a:rPr lang="en-US" sz="1400" i="1" dirty="0"/>
              <a:t>. Earth Syst. Sci. Discuss. </a:t>
            </a:r>
            <a:r>
              <a:rPr lang="en-US" sz="1400" dirty="0" err="1"/>
              <a:t>Em</a:t>
            </a:r>
            <a:r>
              <a:rPr lang="en-US" sz="1400" dirty="0"/>
              <a:t> </a:t>
            </a:r>
            <a:r>
              <a:rPr lang="en-US" sz="1400" dirty="0" err="1"/>
              <a:t>revisão</a:t>
            </a:r>
            <a:r>
              <a:rPr lang="en-US" sz="14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/>
              <a:t>IPCC (2014). Climate Change 2014: Synthesis Report. Contribution of Working Groups I, II and III to the Fifth Assessment Report of the Intergovernmental Panel on Climate Change. [Pachauri, R. K., Meyer, L. A. (eds.)]. IPCC, Geneva, Switzerland. http://www.ipcc.ch/report/ar5/index.shtml. </a:t>
            </a:r>
            <a:r>
              <a:rPr lang="en-US" sz="1400" dirty="0" err="1"/>
              <a:t>Acesso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22/02/2016.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1400" dirty="0"/>
              <a:t>Norte Energia S.A. (2016). UHE Belo Monte. &lt;http://norteenergiasa.com.br/revista/&gt;. Acessado em 20/07/2016.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1400" dirty="0"/>
              <a:t>Sacek, V. (2011). Modelagem numérica conjunta de processos sedimentares e tectônicos em bacias sedimentares. Tese de doutorado, IAG – USP.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/>
              <a:t>Sacek</a:t>
            </a:r>
            <a:r>
              <a:rPr lang="en-US" sz="1400" dirty="0"/>
              <a:t>, V. (2014). Drainage reversal of the Amazon River due to the coupling of surface and lithospheric processes. </a:t>
            </a:r>
            <a:r>
              <a:rPr lang="en-US" sz="1400" i="1" dirty="0"/>
              <a:t>Earth and Planetary Science Letters, </a:t>
            </a:r>
            <a:r>
              <a:rPr lang="en-US" sz="1400" dirty="0"/>
              <a:t>401, 301-312. </a:t>
            </a:r>
            <a:endParaRPr lang="pt-BR" sz="1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/>
              <a:t>Sorribas</a:t>
            </a:r>
            <a:r>
              <a:rPr lang="en-US" sz="1400" dirty="0"/>
              <a:t>, M. V., </a:t>
            </a:r>
            <a:r>
              <a:rPr lang="en-US" sz="1400" dirty="0" err="1"/>
              <a:t>Paiva</a:t>
            </a:r>
            <a:r>
              <a:rPr lang="en-US" sz="1400" dirty="0"/>
              <a:t>, R. C. D. </a:t>
            </a:r>
            <a:r>
              <a:rPr lang="en-US" sz="1400" i="1" dirty="0"/>
              <a:t>et al</a:t>
            </a:r>
            <a:r>
              <a:rPr lang="en-US" sz="1400" dirty="0"/>
              <a:t>. (2016). Projections of climate change effects on discharge and inundation in the Amazon basin. </a:t>
            </a:r>
            <a:r>
              <a:rPr lang="en-US" sz="1400" i="1" dirty="0"/>
              <a:t>Climatic Change</a:t>
            </a:r>
            <a:r>
              <a:rPr lang="en-US" sz="1400" dirty="0"/>
              <a:t>, 136, 555-570.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/>
              <a:t>Stickler, C. M., Coe, M. T., Costa, M. H., Nepstad, D. C., McGrath, D. G., Dias, L., Rodrigues, H. O., </a:t>
            </a:r>
            <a:r>
              <a:rPr lang="en-US" sz="1400" dirty="0" err="1"/>
              <a:t>Soares-Filho</a:t>
            </a:r>
            <a:r>
              <a:rPr lang="en-US" sz="1400" dirty="0"/>
              <a:t>, B. S. (2013). Dependence of hydropower energy generation on forests in the Amazon Basin at local and regional scales. </a:t>
            </a:r>
            <a:r>
              <a:rPr lang="en-US" sz="1400" i="1" dirty="0"/>
              <a:t>Proceedings of The National Academy of Sciences</a:t>
            </a:r>
            <a:r>
              <a:rPr lang="en-US" sz="1400" dirty="0"/>
              <a:t>, 110 (23), 9601-9606.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/>
              <a:t>Vuuren</a:t>
            </a:r>
            <a:r>
              <a:rPr lang="en-US" sz="1400" dirty="0"/>
              <a:t>, D. P., Edmonds, J., </a:t>
            </a:r>
            <a:r>
              <a:rPr lang="en-US" sz="1400" dirty="0" err="1"/>
              <a:t>Kainuma</a:t>
            </a:r>
            <a:r>
              <a:rPr lang="en-US" sz="1400" dirty="0"/>
              <a:t>, M. et al. (2011). The representative concentration pathways: an overview. </a:t>
            </a:r>
            <a:r>
              <a:rPr lang="en-US" sz="1400" i="1" dirty="0"/>
              <a:t>Climatic Change</a:t>
            </a:r>
            <a:r>
              <a:rPr lang="en-US" sz="1400" dirty="0"/>
              <a:t>, 109:5 </a:t>
            </a:r>
            <a:endParaRPr lang="pt-BR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74315" y="537720"/>
            <a:ext cx="10972800" cy="546491"/>
          </a:xfrm>
        </p:spPr>
        <p:txBody>
          <a:bodyPr anchor="t"/>
          <a:lstStyle/>
          <a:p>
            <a:pPr algn="ctr"/>
            <a:r>
              <a:rPr lang="pt-BR" dirty="0" err="1"/>
              <a:t>References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631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sultado de imagem para belo mo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66" y="0"/>
            <a:ext cx="12461966" cy="715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25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4" y="436829"/>
            <a:ext cx="9420225" cy="313113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29" y="3931789"/>
            <a:ext cx="9420225" cy="262726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249" y="436831"/>
            <a:ext cx="139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Belo Monte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279" y="3946770"/>
            <a:ext cx="109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Pimental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20200" y="6568582"/>
            <a:ext cx="176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/>
              <a:t>Photos</a:t>
            </a:r>
            <a:r>
              <a:rPr lang="pt-BR" sz="1200" dirty="0"/>
              <a:t>: André Sawakuchi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660484" y="1323479"/>
            <a:ext cx="8141368" cy="8021"/>
          </a:xfrm>
          <a:prstGeom prst="line">
            <a:avLst/>
          </a:prstGeom>
          <a:ln w="12700" cmpd="sng">
            <a:solidFill>
              <a:srgbClr val="FFFF00"/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14004" y="881705"/>
            <a:ext cx="1892969" cy="26161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Artificial </a:t>
            </a:r>
            <a:r>
              <a:rPr lang="pt-BR" sz="1100" dirty="0" err="1">
                <a:solidFill>
                  <a:schemeClr val="tx1"/>
                </a:solidFill>
              </a:rPr>
              <a:t>reservoir</a:t>
            </a:r>
            <a:r>
              <a:rPr lang="pt-BR" sz="1100" dirty="0">
                <a:solidFill>
                  <a:schemeClr val="tx1"/>
                </a:solidFill>
              </a:rPr>
              <a:t> </a:t>
            </a:r>
            <a:r>
              <a:rPr lang="pt-BR" sz="1100" dirty="0" err="1">
                <a:solidFill>
                  <a:schemeClr val="tx1"/>
                </a:solidFill>
              </a:rPr>
              <a:t>level</a:t>
            </a:r>
            <a:endParaRPr lang="pt-BR" sz="11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529267" y="1075447"/>
            <a:ext cx="352927" cy="14375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799" y="6251274"/>
            <a:ext cx="3164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Xingu River (</a:t>
            </a:r>
            <a:r>
              <a:rPr lang="pt-BR" sz="1400" dirty="0" err="1"/>
              <a:t>Stretch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</a:t>
            </a:r>
            <a:r>
              <a:rPr lang="pt-BR" sz="1400" dirty="0" err="1"/>
              <a:t>Reduced</a:t>
            </a:r>
            <a:r>
              <a:rPr lang="pt-BR" sz="1400" dirty="0"/>
              <a:t> </a:t>
            </a:r>
            <a:r>
              <a:rPr lang="pt-BR" sz="1400" dirty="0" err="1"/>
              <a:t>Inflow</a:t>
            </a:r>
            <a:r>
              <a:rPr lang="pt-BR" sz="1400" dirty="0"/>
              <a:t>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7652087" y="2002397"/>
            <a:ext cx="970548" cy="60444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17308" y="2698818"/>
            <a:ext cx="2446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/>
              <a:t>Main</a:t>
            </a:r>
            <a:r>
              <a:rPr lang="pt-BR" sz="1200" dirty="0"/>
              <a:t> </a:t>
            </a:r>
            <a:r>
              <a:rPr lang="pt-BR" sz="1200" dirty="0" err="1"/>
              <a:t>powerhouse</a:t>
            </a:r>
            <a:endParaRPr lang="pt-BR" sz="1200" dirty="0"/>
          </a:p>
        </p:txBody>
      </p:sp>
      <p:sp>
        <p:nvSpPr>
          <p:cNvPr id="17" name="Rectangle 16"/>
          <p:cNvSpPr/>
          <p:nvPr/>
        </p:nvSpPr>
        <p:spPr>
          <a:xfrm>
            <a:off x="8502316" y="1483895"/>
            <a:ext cx="1676400" cy="518502"/>
          </a:xfrm>
          <a:prstGeom prst="rect">
            <a:avLst/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7568750" y="844464"/>
            <a:ext cx="2316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err="1"/>
              <a:t>Installed</a:t>
            </a:r>
            <a:r>
              <a:rPr lang="pt-BR" sz="1100" dirty="0"/>
              <a:t> turbines (4 </a:t>
            </a:r>
            <a:r>
              <a:rPr lang="pt-BR" sz="1100" dirty="0" err="1"/>
              <a:t>of</a:t>
            </a:r>
            <a:r>
              <a:rPr lang="pt-BR" sz="1100" dirty="0"/>
              <a:t> 18 as </a:t>
            </a:r>
            <a:r>
              <a:rPr lang="pt-BR" sz="1100" dirty="0" err="1"/>
              <a:t>of</a:t>
            </a:r>
            <a:r>
              <a:rPr lang="pt-BR" sz="1100" dirty="0"/>
              <a:t> 2016)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996992" y="1119874"/>
            <a:ext cx="401053" cy="36402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844716" y="1323473"/>
            <a:ext cx="0" cy="114701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43137" y="2421819"/>
            <a:ext cx="1275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Bell MT" pitchFamily="18" charset="0"/>
              </a:rPr>
              <a:t>~ </a:t>
            </a:r>
            <a:r>
              <a:rPr lang="pt-BR" sz="1200" dirty="0"/>
              <a:t>90 m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243136" y="5406370"/>
            <a:ext cx="0" cy="681613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524260" y="5526506"/>
            <a:ext cx="8141368" cy="64168"/>
          </a:xfrm>
          <a:prstGeom prst="line">
            <a:avLst/>
          </a:prstGeom>
          <a:ln w="12700" cmpd="sng">
            <a:solidFill>
              <a:srgbClr val="FFFF00"/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668379" y="4852124"/>
            <a:ext cx="2310064" cy="26161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chemeClr val="tx1"/>
                </a:solidFill>
              </a:rPr>
              <a:t>Xingu River </a:t>
            </a:r>
            <a:r>
              <a:rPr lang="pt-BR" sz="1100" dirty="0" err="1">
                <a:solidFill>
                  <a:schemeClr val="tx1"/>
                </a:solidFill>
              </a:rPr>
              <a:t>reservoir</a:t>
            </a:r>
            <a:r>
              <a:rPr lang="pt-BR" sz="1100" dirty="0">
                <a:solidFill>
                  <a:schemeClr val="tx1"/>
                </a:solidFill>
              </a:rPr>
              <a:t> </a:t>
            </a:r>
            <a:r>
              <a:rPr lang="pt-BR" sz="1100" dirty="0" err="1">
                <a:solidFill>
                  <a:schemeClr val="tx1"/>
                </a:solidFill>
              </a:rPr>
              <a:t>level</a:t>
            </a:r>
            <a:endParaRPr lang="pt-BR" sz="1100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096130" y="5093819"/>
            <a:ext cx="264695" cy="40862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991855" y="3128217"/>
            <a:ext cx="1620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Xingu River</a:t>
            </a:r>
          </a:p>
          <a:p>
            <a:endParaRPr lang="pt-BR" sz="1400" dirty="0"/>
          </a:p>
        </p:txBody>
      </p:sp>
      <p:sp>
        <p:nvSpPr>
          <p:cNvPr id="40" name="Rectangle 39"/>
          <p:cNvSpPr/>
          <p:nvPr/>
        </p:nvSpPr>
        <p:spPr>
          <a:xfrm>
            <a:off x="1596189" y="5502442"/>
            <a:ext cx="1676400" cy="518502"/>
          </a:xfrm>
          <a:prstGeom prst="rect">
            <a:avLst/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2434455" y="6063915"/>
            <a:ext cx="308748" cy="23402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652464" y="6251279"/>
            <a:ext cx="2446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/>
              <a:t>Closed</a:t>
            </a:r>
            <a:r>
              <a:rPr lang="pt-BR" sz="1200" dirty="0"/>
              <a:t> </a:t>
            </a:r>
            <a:r>
              <a:rPr lang="pt-BR" sz="1200" dirty="0" err="1"/>
              <a:t>doors</a:t>
            </a:r>
            <a:endParaRPr lang="pt-BR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4207045" y="6020950"/>
            <a:ext cx="1275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Bell MT" pitchFamily="18" charset="0"/>
              </a:rPr>
              <a:t>~ </a:t>
            </a:r>
            <a:r>
              <a:rPr lang="pt-BR" sz="1200" dirty="0"/>
              <a:t>20 m</a:t>
            </a:r>
          </a:p>
        </p:txBody>
      </p:sp>
    </p:spTree>
    <p:extLst>
      <p:ext uri="{BB962C8B-B14F-4D97-AF65-F5344CB8AC3E}">
        <p14:creationId xmlns:p14="http://schemas.microsoft.com/office/powerpoint/2010/main" val="7734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84892" y="1545249"/>
            <a:ext cx="6664381" cy="33051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8585" y="372609"/>
            <a:ext cx="10972800" cy="1143000"/>
          </a:xfrm>
        </p:spPr>
        <p:txBody>
          <a:bodyPr/>
          <a:lstStyle/>
          <a:p>
            <a:pPr algn="ctr"/>
            <a:r>
              <a:rPr lang="pt-BR" dirty="0"/>
              <a:t>Belo Monte </a:t>
            </a:r>
            <a:r>
              <a:rPr lang="pt-BR" dirty="0" err="1"/>
              <a:t>Dam</a:t>
            </a:r>
            <a:r>
              <a:rPr lang="pt-BR" dirty="0"/>
              <a:t> – </a:t>
            </a:r>
            <a:r>
              <a:rPr lang="pt-BR" dirty="0" err="1"/>
              <a:t>Main</a:t>
            </a:r>
            <a:r>
              <a:rPr lang="pt-BR" dirty="0"/>
              <a:t> </a:t>
            </a:r>
            <a:r>
              <a:rPr lang="pt-BR" dirty="0" err="1"/>
              <a:t>features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96729" y="4884290"/>
            <a:ext cx="22793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(Norte Energia, 2016)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2989969" y="1678593"/>
            <a:ext cx="3306360" cy="638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2"/>
          <p:cNvSpPr txBox="1"/>
          <p:nvPr/>
        </p:nvSpPr>
        <p:spPr>
          <a:xfrm>
            <a:off x="417918" y="5138206"/>
            <a:ext cx="5382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 err="1"/>
              <a:t>Run</a:t>
            </a:r>
            <a:r>
              <a:rPr lang="pt-BR" sz="2400" i="1" dirty="0"/>
              <a:t> </a:t>
            </a:r>
            <a:r>
              <a:rPr lang="pt-BR" sz="2400" i="1" dirty="0" err="1"/>
              <a:t>of</a:t>
            </a:r>
            <a:r>
              <a:rPr lang="pt-BR" sz="2400" i="1" dirty="0"/>
              <a:t> </a:t>
            </a:r>
            <a:r>
              <a:rPr lang="pt-BR" sz="2400" i="1" dirty="0" err="1"/>
              <a:t>the</a:t>
            </a:r>
            <a:r>
              <a:rPr lang="pt-BR" sz="2400" i="1" dirty="0"/>
              <a:t> </a:t>
            </a:r>
            <a:r>
              <a:rPr lang="pt-BR" sz="2400" i="1" dirty="0" err="1"/>
              <a:t>river</a:t>
            </a:r>
            <a:r>
              <a:rPr lang="pt-BR" sz="2400" dirty="0" err="1"/>
              <a:t>-type</a:t>
            </a:r>
            <a:r>
              <a:rPr lang="pt-BR" sz="2400" dirty="0"/>
              <a:t> </a:t>
            </a:r>
            <a:r>
              <a:rPr lang="pt-BR" sz="2400" dirty="0" err="1"/>
              <a:t>Dam</a:t>
            </a:r>
            <a:endParaRPr lang="pt-BR" sz="2400" dirty="0"/>
          </a:p>
          <a:p>
            <a:endParaRPr lang="pt-BR" sz="1100" i="1" dirty="0"/>
          </a:p>
          <a:p>
            <a:pPr marL="285750" indent="-285750">
              <a:buFontTx/>
              <a:buChar char="-"/>
            </a:pPr>
            <a:r>
              <a:rPr lang="pt-BR" sz="2400" dirty="0" err="1"/>
              <a:t>Reduced</a:t>
            </a:r>
            <a:r>
              <a:rPr lang="pt-BR" sz="2400" dirty="0"/>
              <a:t> </a:t>
            </a:r>
            <a:r>
              <a:rPr lang="pt-BR" sz="2400" dirty="0" err="1"/>
              <a:t>reservoir</a:t>
            </a:r>
            <a:r>
              <a:rPr lang="pt-BR" sz="2400" dirty="0"/>
              <a:t> </a:t>
            </a:r>
            <a:r>
              <a:rPr lang="pt-BR" sz="2400" dirty="0" err="1"/>
              <a:t>area</a:t>
            </a:r>
            <a:endParaRPr lang="pt-BR" sz="2400" dirty="0"/>
          </a:p>
          <a:p>
            <a:pPr marL="285750" indent="-285750">
              <a:buFontTx/>
              <a:buChar char="-"/>
            </a:pPr>
            <a:r>
              <a:rPr lang="pt-BR" sz="2400" dirty="0" err="1"/>
              <a:t>Generation</a:t>
            </a:r>
            <a:r>
              <a:rPr lang="pt-BR" sz="2400" dirty="0"/>
              <a:t> </a:t>
            </a:r>
            <a:r>
              <a:rPr lang="pt-BR" sz="2400" dirty="0" err="1"/>
              <a:t>capacity</a:t>
            </a:r>
            <a:r>
              <a:rPr lang="pt-BR" sz="2400" dirty="0"/>
              <a:t> ≈ </a:t>
            </a:r>
            <a:r>
              <a:rPr lang="pt-BR" sz="2400" b="1" dirty="0" err="1"/>
              <a:t>river’s</a:t>
            </a:r>
            <a:r>
              <a:rPr lang="pt-BR" sz="2400" b="1" dirty="0"/>
              <a:t> </a:t>
            </a:r>
            <a:r>
              <a:rPr lang="pt-BR" sz="2400" b="1" dirty="0" err="1"/>
              <a:t>discharge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800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63" y="774821"/>
            <a:ext cx="10733314" cy="52930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4799" y="1683266"/>
            <a:ext cx="2489200" cy="71703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3"/>
          <p:cNvSpPr txBox="1"/>
          <p:nvPr/>
        </p:nvSpPr>
        <p:spPr>
          <a:xfrm>
            <a:off x="2927993" y="1313934"/>
            <a:ext cx="2535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Bahnschrift Light" panose="020B0502040204020203" pitchFamily="34" charset="0"/>
              </a:rPr>
              <a:t>~</a:t>
            </a:r>
            <a:r>
              <a:rPr lang="pt-BR" dirty="0"/>
              <a:t> 100% </a:t>
            </a:r>
            <a:r>
              <a:rPr lang="pt-BR" dirty="0" err="1"/>
              <a:t>installed</a:t>
            </a:r>
            <a:r>
              <a:rPr lang="pt-BR" dirty="0"/>
              <a:t> </a:t>
            </a:r>
            <a:r>
              <a:rPr lang="pt-BR" dirty="0" err="1"/>
              <a:t>capacity</a:t>
            </a:r>
            <a:endParaRPr lang="pt-BR" dirty="0"/>
          </a:p>
        </p:txBody>
      </p:sp>
      <p:sp>
        <p:nvSpPr>
          <p:cNvPr id="5" name="Rectangle 4"/>
          <p:cNvSpPr/>
          <p:nvPr/>
        </p:nvSpPr>
        <p:spPr>
          <a:xfrm>
            <a:off x="6711308" y="4749800"/>
            <a:ext cx="3956693" cy="876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7"/>
          <p:cNvSpPr txBox="1"/>
          <p:nvPr/>
        </p:nvSpPr>
        <p:spPr>
          <a:xfrm>
            <a:off x="6611908" y="4308050"/>
            <a:ext cx="4337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Severely</a:t>
            </a:r>
            <a:r>
              <a:rPr lang="pt-BR" dirty="0"/>
              <a:t> </a:t>
            </a:r>
            <a:r>
              <a:rPr lang="pt-BR" dirty="0" err="1"/>
              <a:t>reduced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non-</a:t>
            </a:r>
            <a:r>
              <a:rPr lang="pt-BR" dirty="0" err="1"/>
              <a:t>existant</a:t>
            </a:r>
            <a:r>
              <a:rPr lang="pt-BR" dirty="0"/>
              <a:t> </a:t>
            </a:r>
            <a:r>
              <a:rPr lang="pt-BR" dirty="0" err="1"/>
              <a:t>generation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695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0907" y="774653"/>
            <a:ext cx="11476383" cy="5121275"/>
          </a:xfrm>
        </p:spPr>
        <p:txBody>
          <a:bodyPr>
            <a:noAutofit/>
          </a:bodyPr>
          <a:lstStyle/>
          <a:p>
            <a:pPr algn="ctr"/>
            <a:r>
              <a:rPr lang="pt-BR" sz="8000" dirty="0" err="1"/>
              <a:t>Objective</a:t>
            </a:r>
            <a:r>
              <a:rPr lang="pt-BR" sz="8000" dirty="0"/>
              <a:t/>
            </a:r>
            <a:br>
              <a:rPr lang="pt-BR" sz="8000" dirty="0"/>
            </a:br>
            <a:r>
              <a:rPr lang="pt-BR" sz="1800" dirty="0"/>
              <a:t> </a:t>
            </a:r>
            <a:r>
              <a:rPr lang="pt-BR" sz="7200" b="1" dirty="0"/>
              <a:t/>
            </a:r>
            <a:br>
              <a:rPr lang="pt-BR" sz="7200" b="1" dirty="0"/>
            </a:br>
            <a:r>
              <a:rPr lang="pt-BR" dirty="0"/>
              <a:t> </a:t>
            </a:r>
            <a:r>
              <a:rPr lang="pt-BR" dirty="0" err="1"/>
              <a:t>Evaluate</a:t>
            </a:r>
            <a:r>
              <a:rPr lang="pt-BR" dirty="0"/>
              <a:t> Belo </a:t>
            </a:r>
            <a:r>
              <a:rPr lang="pt-BR" dirty="0" err="1"/>
              <a:t>Monte’s</a:t>
            </a:r>
            <a:r>
              <a:rPr lang="pt-BR" dirty="0"/>
              <a:t> </a:t>
            </a:r>
            <a:r>
              <a:rPr lang="pt-BR" dirty="0" err="1"/>
              <a:t>energy</a:t>
            </a:r>
            <a:r>
              <a:rPr lang="pt-BR" dirty="0"/>
              <a:t> </a:t>
            </a:r>
            <a:r>
              <a:rPr lang="pt-BR" dirty="0" err="1"/>
              <a:t>generation</a:t>
            </a:r>
            <a:r>
              <a:rPr lang="pt-BR" dirty="0"/>
              <a:t> </a:t>
            </a:r>
            <a:r>
              <a:rPr lang="pt-BR" dirty="0" err="1"/>
              <a:t>potential</a:t>
            </a:r>
            <a:r>
              <a:rPr lang="pt-BR" dirty="0"/>
              <a:t> over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next</a:t>
            </a:r>
            <a:r>
              <a:rPr lang="pt-BR" dirty="0"/>
              <a:t> 30 </a:t>
            </a:r>
            <a:r>
              <a:rPr lang="pt-BR" dirty="0" err="1"/>
              <a:t>years</a:t>
            </a:r>
            <a:r>
              <a:rPr lang="pt-BR" dirty="0"/>
              <a:t> </a:t>
            </a:r>
            <a:r>
              <a:rPr lang="pt-BR" dirty="0" err="1"/>
              <a:t>through</a:t>
            </a:r>
            <a:r>
              <a:rPr lang="pt-BR" dirty="0"/>
              <a:t> </a:t>
            </a:r>
            <a:r>
              <a:rPr lang="pt-BR" dirty="0" err="1"/>
              <a:t>simulations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Xingu </a:t>
            </a:r>
            <a:r>
              <a:rPr lang="pt-BR" dirty="0" err="1"/>
              <a:t>River’s</a:t>
            </a:r>
            <a:r>
              <a:rPr lang="pt-BR" dirty="0"/>
              <a:t> future </a:t>
            </a:r>
            <a:r>
              <a:rPr lang="pt-BR" dirty="0" err="1"/>
              <a:t>discharge</a:t>
            </a:r>
            <a:endParaRPr lang="pt-BR" sz="7200" dirty="0"/>
          </a:p>
        </p:txBody>
      </p:sp>
    </p:spTree>
    <p:extLst>
      <p:ext uri="{BB962C8B-B14F-4D97-AF65-F5344CB8AC3E}">
        <p14:creationId xmlns:p14="http://schemas.microsoft.com/office/powerpoint/2010/main" val="346601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7379" y="1868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5400" dirty="0" err="1"/>
              <a:t>Motivation</a:t>
            </a:r>
            <a:endParaRPr lang="pt-BR" sz="5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9132181" y="4914244"/>
            <a:ext cx="22769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(Sorribas et al., 2016)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79" y="2980669"/>
            <a:ext cx="102870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1507" y="2320596"/>
            <a:ext cx="1041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Projections</a:t>
            </a:r>
            <a:r>
              <a:rPr lang="pt-BR" b="1" dirty="0"/>
              <a:t> </a:t>
            </a:r>
            <a:r>
              <a:rPr lang="pt-BR" b="1" dirty="0" err="1"/>
              <a:t>from</a:t>
            </a:r>
            <a:r>
              <a:rPr lang="pt-BR" b="1" dirty="0"/>
              <a:t> </a:t>
            </a:r>
            <a:r>
              <a:rPr lang="pt-BR" b="1" dirty="0" err="1"/>
              <a:t>five</a:t>
            </a:r>
            <a:r>
              <a:rPr lang="pt-BR" b="1" dirty="0"/>
              <a:t> CMIP5/IPCC </a:t>
            </a:r>
            <a:r>
              <a:rPr lang="pt-BR" b="1" dirty="0" err="1"/>
              <a:t>GCMs</a:t>
            </a:r>
            <a:r>
              <a:rPr lang="pt-BR" b="1" dirty="0"/>
              <a:t> </a:t>
            </a:r>
            <a:r>
              <a:rPr lang="pt-BR" b="1" dirty="0" err="1"/>
              <a:t>regarding</a:t>
            </a:r>
            <a:r>
              <a:rPr lang="pt-BR" b="1" dirty="0"/>
              <a:t> </a:t>
            </a:r>
            <a:r>
              <a:rPr lang="pt-BR" b="1" dirty="0" err="1"/>
              <a:t>surface</a:t>
            </a:r>
            <a:r>
              <a:rPr lang="pt-BR" b="1" dirty="0"/>
              <a:t> </a:t>
            </a:r>
            <a:r>
              <a:rPr lang="pt-BR" b="1" dirty="0" err="1"/>
              <a:t>water</a:t>
            </a:r>
            <a:r>
              <a:rPr lang="pt-BR" b="1" dirty="0"/>
              <a:t> </a:t>
            </a:r>
            <a:r>
              <a:rPr lang="pt-BR" b="1" dirty="0" err="1"/>
              <a:t>availability</a:t>
            </a:r>
            <a:r>
              <a:rPr lang="pt-BR" b="1" dirty="0"/>
              <a:t> </a:t>
            </a:r>
            <a:r>
              <a:rPr lang="pt-BR" b="1" dirty="0" err="1"/>
              <a:t>by</a:t>
            </a:r>
            <a:r>
              <a:rPr lang="pt-BR" b="1" dirty="0"/>
              <a:t> </a:t>
            </a:r>
            <a:r>
              <a:rPr lang="pt-BR" b="1" dirty="0" err="1"/>
              <a:t>the</a:t>
            </a:r>
            <a:r>
              <a:rPr lang="pt-BR" b="1" dirty="0"/>
              <a:t> </a:t>
            </a:r>
            <a:r>
              <a:rPr lang="pt-BR" b="1" dirty="0" err="1"/>
              <a:t>end</a:t>
            </a:r>
            <a:r>
              <a:rPr lang="pt-BR" b="1" dirty="0"/>
              <a:t> </a:t>
            </a:r>
            <a:r>
              <a:rPr lang="pt-BR" b="1" dirty="0" err="1"/>
              <a:t>of</a:t>
            </a:r>
            <a:r>
              <a:rPr lang="pt-BR" b="1" dirty="0"/>
              <a:t> </a:t>
            </a:r>
            <a:r>
              <a:rPr lang="pt-BR" b="1" dirty="0" err="1"/>
              <a:t>the</a:t>
            </a:r>
            <a:r>
              <a:rPr lang="pt-BR" b="1" dirty="0"/>
              <a:t> </a:t>
            </a:r>
            <a:r>
              <a:rPr lang="pt-BR" b="1" dirty="0" err="1"/>
              <a:t>century</a:t>
            </a:r>
            <a:endParaRPr lang="pt-BR" b="1" dirty="0"/>
          </a:p>
        </p:txBody>
      </p:sp>
      <p:sp>
        <p:nvSpPr>
          <p:cNvPr id="4" name="Rectangle 3"/>
          <p:cNvSpPr/>
          <p:nvPr/>
        </p:nvSpPr>
        <p:spPr>
          <a:xfrm>
            <a:off x="2661557" y="3755572"/>
            <a:ext cx="269422" cy="7347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 11"/>
          <p:cNvSpPr/>
          <p:nvPr/>
        </p:nvSpPr>
        <p:spPr>
          <a:xfrm>
            <a:off x="4422321" y="3755572"/>
            <a:ext cx="269422" cy="7347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 12"/>
          <p:cNvSpPr/>
          <p:nvPr/>
        </p:nvSpPr>
        <p:spPr>
          <a:xfrm>
            <a:off x="6200321" y="3755572"/>
            <a:ext cx="269422" cy="7347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ctangle 13"/>
          <p:cNvSpPr/>
          <p:nvPr/>
        </p:nvSpPr>
        <p:spPr>
          <a:xfrm>
            <a:off x="7990114" y="3755572"/>
            <a:ext cx="269422" cy="7347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439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0567" y="6015735"/>
            <a:ext cx="355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ETOPO1 Digital </a:t>
            </a:r>
            <a:r>
              <a:rPr lang="pt-BR" dirty="0" err="1"/>
              <a:t>Elevation</a:t>
            </a:r>
            <a:r>
              <a:rPr lang="pt-BR" dirty="0"/>
              <a:t> </a:t>
            </a:r>
            <a:r>
              <a:rPr lang="pt-BR" dirty="0" err="1"/>
              <a:t>Model</a:t>
            </a:r>
            <a:endParaRPr lang="pt-BR" dirty="0"/>
          </a:p>
        </p:txBody>
      </p:sp>
      <p:sp>
        <p:nvSpPr>
          <p:cNvPr id="5" name="TextBox 4"/>
          <p:cNvSpPr txBox="1"/>
          <p:nvPr/>
        </p:nvSpPr>
        <p:spPr>
          <a:xfrm>
            <a:off x="6403613" y="5768435"/>
            <a:ext cx="489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Drainage</a:t>
            </a:r>
            <a:r>
              <a:rPr lang="pt-BR" dirty="0"/>
              <a:t> system </a:t>
            </a:r>
            <a:r>
              <a:rPr lang="pt-BR" dirty="0" err="1"/>
              <a:t>calculation</a:t>
            </a:r>
            <a:r>
              <a:rPr lang="pt-BR" dirty="0"/>
              <a:t> </a:t>
            </a:r>
            <a:r>
              <a:rPr lang="pt-BR" dirty="0" err="1"/>
              <a:t>based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topographic</a:t>
            </a:r>
            <a:r>
              <a:rPr lang="pt-BR" dirty="0"/>
              <a:t> </a:t>
            </a:r>
            <a:r>
              <a:rPr lang="pt-BR" dirty="0" err="1"/>
              <a:t>gradients</a:t>
            </a:r>
            <a:endParaRPr lang="pt-BR" dirty="0"/>
          </a:p>
        </p:txBody>
      </p:sp>
      <p:sp>
        <p:nvSpPr>
          <p:cNvPr id="6" name="Right Arrow 5"/>
          <p:cNvSpPr/>
          <p:nvPr/>
        </p:nvSpPr>
        <p:spPr>
          <a:xfrm>
            <a:off x="5664657" y="2936448"/>
            <a:ext cx="538843" cy="33473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8" y="756945"/>
            <a:ext cx="5046596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53" y="926255"/>
            <a:ext cx="5160002" cy="468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3146" y="6375626"/>
            <a:ext cx="17187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(Amante </a:t>
            </a:r>
            <a:r>
              <a:rPr lang="pt-BR" sz="1100" dirty="0" err="1"/>
              <a:t>and</a:t>
            </a:r>
            <a:r>
              <a:rPr lang="pt-BR" sz="1100" dirty="0"/>
              <a:t> Eakins, 2009)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3000381" y="-89627"/>
            <a:ext cx="6268893" cy="1095375"/>
          </a:xfrm>
        </p:spPr>
        <p:txBody>
          <a:bodyPr>
            <a:normAutofit/>
          </a:bodyPr>
          <a:lstStyle/>
          <a:p>
            <a:pPr algn="ctr"/>
            <a:r>
              <a:rPr lang="pt-BR" sz="3200" dirty="0" err="1"/>
              <a:t>Method</a:t>
            </a:r>
            <a:r>
              <a:rPr lang="pt-BR" sz="3200" dirty="0"/>
              <a:t> – </a:t>
            </a:r>
            <a:r>
              <a:rPr lang="pt-BR" sz="3200" dirty="0" err="1"/>
              <a:t>Hydrologic</a:t>
            </a:r>
            <a:r>
              <a:rPr lang="pt-BR" sz="3200" dirty="0"/>
              <a:t> </a:t>
            </a:r>
            <a:r>
              <a:rPr lang="pt-BR" sz="3200" dirty="0" err="1"/>
              <a:t>simulation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9249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2619</TotalTime>
  <Words>1072</Words>
  <Application>Microsoft Office PowerPoint</Application>
  <PresentationFormat>Widescreen</PresentationFormat>
  <Paragraphs>110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Bahnschrift Light</vt:lpstr>
      <vt:lpstr>Bell MT</vt:lpstr>
      <vt:lpstr>Calibri</vt:lpstr>
      <vt:lpstr>Wingdings</vt:lpstr>
      <vt:lpstr>Composite</vt:lpstr>
      <vt:lpstr>Climate change effects over Belo Monte Dam’s hydroelectricity generation capacity: economic, environmental and social impacts</vt:lpstr>
      <vt:lpstr>Context</vt:lpstr>
      <vt:lpstr>PowerPoint Presentation</vt:lpstr>
      <vt:lpstr>PowerPoint Presentation</vt:lpstr>
      <vt:lpstr>Belo Monte Dam – Main features</vt:lpstr>
      <vt:lpstr>PowerPoint Presentation</vt:lpstr>
      <vt:lpstr>Objective    Evaluate Belo Monte’s energy generation potential over the next 30 years through simulations of Xingu River’s future discharge</vt:lpstr>
      <vt:lpstr>Motivation</vt:lpstr>
      <vt:lpstr>Method – Hydrologic simulation</vt:lpstr>
      <vt:lpstr>PowerPoint Presentation</vt:lpstr>
      <vt:lpstr>PowerPoint Presentation</vt:lpstr>
      <vt:lpstr>Numeric model calibration through historical rainfall data</vt:lpstr>
      <vt:lpstr>Future rainfall projections (multi-model average)</vt:lpstr>
      <vt:lpstr>Discharges (2017 – 2045)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Solution: building more dams?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GERAÇÃO DE ENERGIA NA UHE BELO MONTE SOB CENÁRIOS DE MUDANÇA CLIMÁTICA E DESMATAMENTO NA BACIA DO RIO XINGU</dc:title>
  <dc:creator>Marcelo</dc:creator>
  <cp:lastModifiedBy>User</cp:lastModifiedBy>
  <cp:revision>176</cp:revision>
  <dcterms:created xsi:type="dcterms:W3CDTF">2016-09-24T19:46:07Z</dcterms:created>
  <dcterms:modified xsi:type="dcterms:W3CDTF">2018-11-04T20:47:16Z</dcterms:modified>
</cp:coreProperties>
</file>