
<file path=[Content_Types].xml><?xml version="1.0" encoding="utf-8"?>
<Types xmlns="http://schemas.openxmlformats.org/package/2006/content-types">
  <Default Extension="png" ContentType="image/png"/>
  <Default Extension="tmp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66" r:id="rId2"/>
    <p:sldId id="267" r:id="rId3"/>
    <p:sldId id="268" r:id="rId4"/>
    <p:sldId id="269" r:id="rId5"/>
    <p:sldId id="270" r:id="rId6"/>
    <p:sldId id="271" r:id="rId7"/>
    <p:sldId id="272" r:id="rId8"/>
    <p:sldId id="274" r:id="rId9"/>
    <p:sldId id="273" r:id="rId10"/>
    <p:sldId id="279" r:id="rId11"/>
    <p:sldId id="275" r:id="rId12"/>
    <p:sldId id="276" r:id="rId13"/>
    <p:sldId id="277" r:id="rId14"/>
    <p:sldId id="278" r:id="rId15"/>
    <p:sldId id="264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32" userDrawn="1">
          <p15:clr>
            <a:srgbClr val="A4A3A4"/>
          </p15:clr>
        </p15:guide>
        <p15:guide id="3" orient="horz" pos="1056" userDrawn="1">
          <p15:clr>
            <a:srgbClr val="A4A3A4"/>
          </p15:clr>
        </p15:guide>
        <p15:guide id="7" orient="horz" pos="1214" userDrawn="1">
          <p15:clr>
            <a:srgbClr val="A4A3A4"/>
          </p15:clr>
        </p15:guide>
        <p15:guide id="8" orient="horz" pos="624" userDrawn="1">
          <p15:clr>
            <a:srgbClr val="A4A3A4"/>
          </p15:clr>
        </p15:guide>
        <p15:guide id="9" orient="horz" pos="3552" userDrawn="1">
          <p15:clr>
            <a:srgbClr val="A4A3A4"/>
          </p15:clr>
        </p15:guide>
        <p15:guide id="11" pos="1032" userDrawn="1">
          <p15:clr>
            <a:srgbClr val="A4A3A4"/>
          </p15:clr>
        </p15:guide>
        <p15:guide id="12" pos="7204" userDrawn="1">
          <p15:clr>
            <a:srgbClr val="A4A3A4"/>
          </p15:clr>
        </p15:guide>
        <p15:guide id="13" pos="576" userDrawn="1">
          <p15:clr>
            <a:srgbClr val="A4A3A4"/>
          </p15:clr>
        </p15:guide>
        <p15:guide id="16" pos="6769" userDrawn="1">
          <p15:clr>
            <a:srgbClr val="A4A3A4"/>
          </p15:clr>
        </p15:guide>
        <p15:guide id="17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10" autoAdjust="0"/>
    <p:restoredTop sz="86344" autoAdjust="0"/>
  </p:normalViewPr>
  <p:slideViewPr>
    <p:cSldViewPr snapToGrid="0">
      <p:cViewPr>
        <p:scale>
          <a:sx n="70" d="100"/>
          <a:sy n="70" d="100"/>
        </p:scale>
        <p:origin x="600" y="370"/>
      </p:cViewPr>
      <p:guideLst>
        <p:guide orient="horz" pos="4032"/>
        <p:guide orient="horz" pos="1056"/>
        <p:guide orient="horz" pos="1214"/>
        <p:guide orient="horz" pos="624"/>
        <p:guide orient="horz" pos="3552"/>
        <p:guide pos="1032"/>
        <p:guide pos="7204"/>
        <p:guide pos="576"/>
        <p:guide pos="6769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D46A28-9CAF-E041-8311-DFCD44262095}" type="datetime1">
              <a:rPr lang="en-US" smtClean="0"/>
              <a:t>11/2/2018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3BEA41-3E73-2348-A8FF-2E926A2CF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01504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22D4DA-089F-F344-9C15-F02D87A8D9F3}" type="datetime1">
              <a:rPr lang="en-US" smtClean="0"/>
              <a:t>11/2/2018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930545-154E-774E-8D78-F1689AC6A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76018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hyperlink" Target="https://support.office.com/en-us/article/Make-your-PowerPoint-presentations-accessible-6f7772b2-2f33-4bd2-8ca7-dae3b2b3ef25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emf"/><Relationship Id="rId4" Type="http://schemas.openxmlformats.org/officeDocument/2006/relationships/hyperlink" Target="http://www.purdue.edu/atc" TargetMode="Externa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ssibility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ccessibility Statement Part 1" descr="Accessibility Statement Part 1">
            <a:hlinkClick r:id="rId2" tooltip="Microsoft Office Accessibility Instructions"/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24200" y="1137276"/>
            <a:ext cx="5943600" cy="3124200"/>
          </a:xfrm>
          <a:prstGeom prst="rect">
            <a:avLst/>
          </a:prstGeom>
        </p:spPr>
      </p:pic>
      <p:pic>
        <p:nvPicPr>
          <p:cNvPr id="4" name="Accessibility Statement Part 2" descr="Accessibility Statement Part 2">
            <a:hlinkClick r:id="rId4"/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124200" y="4555798"/>
            <a:ext cx="5943600" cy="12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5129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lack Bar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272574"/>
            <a:ext cx="12192000" cy="4279900"/>
          </a:xfrm>
          <a:prstGeom prst="rect">
            <a:avLst/>
          </a:prstGeom>
        </p:spPr>
      </p:pic>
      <p:sp>
        <p:nvSpPr>
          <p:cNvPr id="9" name="Campus Gold Bar"/>
          <p:cNvSpPr/>
          <p:nvPr userDrawn="1"/>
        </p:nvSpPr>
        <p:spPr>
          <a:xfrm>
            <a:off x="1577421" y="1478742"/>
            <a:ext cx="137079" cy="2497817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2244131" y="2728553"/>
            <a:ext cx="8468537" cy="1295191"/>
          </a:xfrm>
        </p:spPr>
        <p:txBody>
          <a:bodyPr lIns="0" tIns="0" rIns="0" bIns="0">
            <a:noAutofit/>
          </a:bodyPr>
          <a:lstStyle>
            <a:lvl1pPr algn="l">
              <a:lnSpc>
                <a:spcPts val="6000"/>
              </a:lnSpc>
              <a:defRPr sz="6000" cap="all" baseline="0">
                <a:solidFill>
                  <a:schemeClr val="bg1"/>
                </a:solidFill>
                <a:latin typeface="Impact" charset="0"/>
              </a:defRPr>
            </a:lvl1pPr>
          </a:lstStyle>
          <a:p>
            <a:r>
              <a:rPr lang="en-US" dirty="0"/>
              <a:t>Title Slide Impact Regular 60 point</a:t>
            </a:r>
          </a:p>
        </p:txBody>
      </p:sp>
      <p:sp>
        <p:nvSpPr>
          <p:cNvPr id="6" name="Subtitle"/>
          <p:cNvSpPr>
            <a:spLocks noGrp="1"/>
          </p:cNvSpPr>
          <p:nvPr>
            <p:ph type="body" sz="quarter" idx="13" hasCustomPrompt="1"/>
          </p:nvPr>
        </p:nvSpPr>
        <p:spPr>
          <a:xfrm>
            <a:off x="2244132" y="4419601"/>
            <a:ext cx="8407328" cy="535172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000" cap="none">
                <a:solidFill>
                  <a:schemeClr val="bg1"/>
                </a:solidFill>
                <a:latin typeface="Impact"/>
              </a:defRPr>
            </a:lvl1pPr>
          </a:lstStyle>
          <a:p>
            <a:pPr lvl="0"/>
            <a:r>
              <a:rPr lang="en-US" dirty="0"/>
              <a:t>Optional Subtitle Impact Regular 30 Point</a:t>
            </a:r>
          </a:p>
        </p:txBody>
      </p:sp>
      <p:sp>
        <p:nvSpPr>
          <p:cNvPr id="12" name="Footer"/>
          <p:cNvSpPr>
            <a:spLocks noGrp="1"/>
          </p:cNvSpPr>
          <p:nvPr>
            <p:ph type="body" sz="quarter" idx="14" hasCustomPrompt="1"/>
          </p:nvPr>
        </p:nvSpPr>
        <p:spPr>
          <a:xfrm>
            <a:off x="2252841" y="6106739"/>
            <a:ext cx="6100937" cy="401635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200" cap="all">
                <a:latin typeface="Arial"/>
              </a:defRPr>
            </a:lvl1pPr>
          </a:lstStyle>
          <a:p>
            <a:pPr lvl="0"/>
            <a:r>
              <a:rPr lang="en-US" dirty="0"/>
              <a:t>College/DEPT. Arial Regular 12 point</a:t>
            </a:r>
          </a:p>
          <a:p>
            <a:pPr lvl="0"/>
            <a:r>
              <a:rPr lang="en-US" dirty="0"/>
              <a:t>Month, Day, Year</a:t>
            </a:r>
          </a:p>
        </p:txBody>
      </p:sp>
      <p:pic>
        <p:nvPicPr>
          <p:cNvPr id="10" name="Purdue University Logo" descr="Purdue University - 150th years of Giant Leaps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65758" y="5949442"/>
            <a:ext cx="2802972" cy="624298"/>
          </a:xfrm>
          <a:prstGeom prst="rect">
            <a:avLst/>
          </a:prstGeom>
        </p:spPr>
      </p:pic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509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1080" userDrawn="1">
          <p15:clr>
            <a:srgbClr val="FBAE40"/>
          </p15:clr>
        </p15:guide>
        <p15:guide id="4" pos="1416" userDrawn="1">
          <p15:clr>
            <a:srgbClr val="FBAE40"/>
          </p15:clr>
        </p15:guide>
        <p15:guide id="5" orient="horz" pos="2160" userDrawn="1">
          <p15:clr>
            <a:srgbClr val="FBAE40"/>
          </p15:clr>
        </p15:guide>
        <p15:guide id="6" orient="horz" pos="3936" userDrawn="1">
          <p15:clr>
            <a:srgbClr val="FBAE40"/>
          </p15:clr>
        </p15:guide>
        <p15:guide id="7" orient="horz" pos="792" userDrawn="1">
          <p15:clr>
            <a:srgbClr val="FBAE40"/>
          </p15:clr>
        </p15:guide>
        <p15:guide id="8" orient="horz" pos="3480" userDrawn="1">
          <p15:clr>
            <a:srgbClr val="FBAE40"/>
          </p15:clr>
        </p15:guide>
        <p15:guide id="9" pos="6504" userDrawn="1">
          <p15:clr>
            <a:srgbClr val="FBAE40"/>
          </p15:clr>
        </p15:guide>
        <p15:guide id="10" orient="horz" pos="4056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One-Content Slide-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lack Bar"/>
          <p:cNvSpPr/>
          <p:nvPr userDrawn="1"/>
        </p:nvSpPr>
        <p:spPr>
          <a:xfrm>
            <a:off x="0" y="-2167"/>
            <a:ext cx="12192000" cy="11334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Campus Gold Bar"/>
          <p:cNvSpPr/>
          <p:nvPr userDrawn="1"/>
        </p:nvSpPr>
        <p:spPr>
          <a:xfrm>
            <a:off x="1620663" y="2277"/>
            <a:ext cx="93837" cy="9810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2250582" y="602985"/>
            <a:ext cx="8132940" cy="530490"/>
          </a:xfrm>
        </p:spPr>
        <p:txBody>
          <a:bodyPr lIns="0" tIns="0" rIns="0" bIns="0" anchor="t" anchorCtr="0">
            <a:noAutofit/>
          </a:bodyPr>
          <a:lstStyle>
            <a:lvl1pPr algn="l">
              <a:defRPr sz="3600" b="0" i="0" cap="none" baseline="0">
                <a:solidFill>
                  <a:schemeClr val="bg1"/>
                </a:solidFill>
                <a:latin typeface="Impact"/>
              </a:defRPr>
            </a:lvl1pPr>
          </a:lstStyle>
          <a:p>
            <a:r>
              <a:rPr lang="en-US" dirty="0"/>
              <a:t>Title Impact Regular 30 Point</a:t>
            </a:r>
          </a:p>
        </p:txBody>
      </p:sp>
      <p:sp>
        <p:nvSpPr>
          <p:cNvPr id="3" name="Subhead"/>
          <p:cNvSpPr>
            <a:spLocks noGrp="1"/>
          </p:cNvSpPr>
          <p:nvPr>
            <p:ph type="body" idx="1" hasCustomPrompt="1"/>
          </p:nvPr>
        </p:nvSpPr>
        <p:spPr>
          <a:xfrm>
            <a:off x="2245404" y="1632495"/>
            <a:ext cx="8138118" cy="421893"/>
          </a:xfr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2800" baseline="0">
                <a:solidFill>
                  <a:schemeClr val="accent2"/>
                </a:solidFill>
                <a:latin typeface="Impac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 Impact Regular 24 Point Digital Headline Gold</a:t>
            </a:r>
          </a:p>
        </p:txBody>
      </p:sp>
      <p:sp>
        <p:nvSpPr>
          <p:cNvPr id="7" name="Body Text"/>
          <p:cNvSpPr>
            <a:spLocks noGrp="1"/>
          </p:cNvSpPr>
          <p:nvPr>
            <p:ph type="body" sz="quarter" idx="13" hasCustomPrompt="1"/>
          </p:nvPr>
        </p:nvSpPr>
        <p:spPr>
          <a:xfrm>
            <a:off x="2251287" y="2217739"/>
            <a:ext cx="8132234" cy="3411537"/>
          </a:xfrm>
        </p:spPr>
        <p:txBody>
          <a:bodyPr lIns="0" tIns="0" rIns="0" bIns="0">
            <a:noAutofit/>
          </a:bodyPr>
          <a:lstStyle>
            <a:lvl1pPr marL="274320" marR="0" indent="-27432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 sz="2400" b="0" i="0" normalizeH="0" baseline="0">
                <a:latin typeface="Arial"/>
              </a:defRPr>
            </a:lvl1pPr>
          </a:lstStyle>
          <a:p>
            <a:pPr lvl="0"/>
            <a:r>
              <a:rPr lang="en-US" dirty="0"/>
              <a:t>Bulleted copy. Arial Regular 18 point minimum. Keep it short with bite-size chunks of information.</a:t>
            </a:r>
          </a:p>
          <a:p>
            <a:pPr lvl="0"/>
            <a:endParaRPr lang="en-US" dirty="0"/>
          </a:p>
          <a:p>
            <a:pPr marL="274320" marR="0" lvl="0" indent="-27432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Bulleted copy. Arial Regular 18 point minimum. Keep it short with bite-size chunks of information.</a:t>
            </a:r>
          </a:p>
          <a:p>
            <a:pPr lvl="0"/>
            <a:endParaRPr lang="en-US" dirty="0"/>
          </a:p>
          <a:p>
            <a:pPr marL="274320" marR="0" lvl="0" indent="-27432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Bulleted copy. Arial Regular 18 point minimum. Keep it short with bite-size chunks of information.</a:t>
            </a:r>
          </a:p>
          <a:p>
            <a:pPr lvl="0"/>
            <a:endParaRPr lang="en-US" dirty="0"/>
          </a:p>
          <a:p>
            <a:pPr marL="274320" marR="0" lvl="0" indent="-27432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Bulleted copy. Arial Regular 18 point minimum. Keep it short with bite-size chunks of information.</a:t>
            </a:r>
          </a:p>
        </p:txBody>
      </p:sp>
      <p:sp>
        <p:nvSpPr>
          <p:cNvPr id="12" name="Footer"/>
          <p:cNvSpPr>
            <a:spLocks noGrp="1"/>
          </p:cNvSpPr>
          <p:nvPr>
            <p:ph type="body" sz="quarter" idx="14" hasCustomPrompt="1"/>
          </p:nvPr>
        </p:nvSpPr>
        <p:spPr>
          <a:xfrm>
            <a:off x="2251289" y="6155006"/>
            <a:ext cx="6128084" cy="222146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200" cap="all">
                <a:latin typeface="Arial"/>
              </a:defRPr>
            </a:lvl1pPr>
          </a:lstStyle>
          <a:p>
            <a:pPr lvl="0"/>
            <a:r>
              <a:rPr lang="en-US" dirty="0"/>
              <a:t>College/DEPT. Arial Regular 12 point</a:t>
            </a:r>
          </a:p>
        </p:txBody>
      </p:sp>
      <p:pic>
        <p:nvPicPr>
          <p:cNvPr id="13" name="Purdue University Logo">
            <a:extLst>
              <a:ext uri="{FF2B5EF4-FFF2-40B4-BE49-F238E27FC236}">
                <a16:creationId xmlns:a16="http://schemas.microsoft.com/office/drawing/2014/main" id="{8C55CDC9-A407-9A45-B419-E8C72618B3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2287"/>
          <a:stretch/>
        </p:blipFill>
        <p:spPr>
          <a:xfrm>
            <a:off x="2243949" y="6619874"/>
            <a:ext cx="9944100" cy="246363"/>
          </a:xfrm>
          <a:prstGeom prst="rect">
            <a:avLst/>
          </a:prstGeom>
        </p:spPr>
      </p:pic>
      <p:pic>
        <p:nvPicPr>
          <p:cNvPr id="14" name="Purdue University Logo" descr="Purdue University - 150th years of Giant Leaps">
            <a:extLst>
              <a:ext uri="{FF2B5EF4-FFF2-40B4-BE49-F238E27FC236}">
                <a16:creationId xmlns:a16="http://schemas.microsoft.com/office/drawing/2014/main" id="{4B3A97F8-C069-D243-8E4F-EC19462080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65758" y="5949442"/>
            <a:ext cx="2802972" cy="624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7546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1416" userDrawn="1">
          <p15:clr>
            <a:srgbClr val="FBAE40"/>
          </p15:clr>
        </p15:guide>
        <p15:guide id="4" pos="1080" userDrawn="1">
          <p15:clr>
            <a:srgbClr val="FBAE40"/>
          </p15:clr>
        </p15:guide>
        <p15:guide id="5" orient="horz" pos="3984" userDrawn="1">
          <p15:clr>
            <a:srgbClr val="FBAE40"/>
          </p15:clr>
        </p15:guide>
        <p15:guide id="6" pos="6720" userDrawn="1">
          <p15:clr>
            <a:srgbClr val="FBAE40"/>
          </p15:clr>
        </p15:guide>
        <p15:guide id="7" pos="6504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One-Content Slide-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lack Bar"/>
          <p:cNvSpPr/>
          <p:nvPr userDrawn="1"/>
        </p:nvSpPr>
        <p:spPr>
          <a:xfrm>
            <a:off x="0" y="1"/>
            <a:ext cx="12192000" cy="11334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Campus Gold Bar"/>
          <p:cNvSpPr/>
          <p:nvPr userDrawn="1"/>
        </p:nvSpPr>
        <p:spPr>
          <a:xfrm>
            <a:off x="1620663" y="0"/>
            <a:ext cx="93837" cy="9810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2249994" y="603474"/>
            <a:ext cx="8384325" cy="537090"/>
          </a:xfrm>
        </p:spPr>
        <p:txBody>
          <a:bodyPr lIns="0" tIns="0" rIns="0" bIns="0" anchor="t" anchorCtr="0">
            <a:noAutofit/>
          </a:bodyPr>
          <a:lstStyle>
            <a:lvl1pPr algn="l">
              <a:defRPr sz="3000">
                <a:solidFill>
                  <a:schemeClr val="bg1"/>
                </a:solidFill>
                <a:latin typeface="Impact"/>
              </a:defRPr>
            </a:lvl1pPr>
          </a:lstStyle>
          <a:p>
            <a:r>
              <a:rPr lang="en-US" dirty="0"/>
              <a:t>Title Impact Regular 30 Point</a:t>
            </a:r>
          </a:p>
        </p:txBody>
      </p:sp>
      <p:sp>
        <p:nvSpPr>
          <p:cNvPr id="3" name="Subhead"/>
          <p:cNvSpPr>
            <a:spLocks noGrp="1"/>
          </p:cNvSpPr>
          <p:nvPr>
            <p:ph sz="half" idx="1" hasCustomPrompt="1"/>
          </p:nvPr>
        </p:nvSpPr>
        <p:spPr>
          <a:xfrm>
            <a:off x="2248427" y="1633361"/>
            <a:ext cx="8393775" cy="459843"/>
          </a:xfrm>
        </p:spPr>
        <p:txBody>
          <a:bodyPr lIns="0" tIns="0" rIns="0" bIns="0" anchor="t" anchorCtr="0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Impact"/>
                <a:cs typeface="Impact"/>
              </a:defRPr>
            </a:lvl1pPr>
            <a:lvl2pPr marL="457200" indent="0">
              <a:buFontTx/>
              <a:buNone/>
              <a:defRPr sz="24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Subhead Impact Regular 24 Point Digital Headline Gold</a:t>
            </a:r>
          </a:p>
        </p:txBody>
      </p:sp>
      <p:sp>
        <p:nvSpPr>
          <p:cNvPr id="4" name="Body Text"/>
          <p:cNvSpPr>
            <a:spLocks noGrp="1"/>
          </p:cNvSpPr>
          <p:nvPr>
            <p:ph sz="half" idx="2" hasCustomPrompt="1"/>
          </p:nvPr>
        </p:nvSpPr>
        <p:spPr>
          <a:xfrm>
            <a:off x="2243949" y="2229020"/>
            <a:ext cx="8382487" cy="2793277"/>
          </a:xfrm>
        </p:spPr>
        <p:txBody>
          <a:bodyPr lIns="0" tIns="0" rIns="0" bIns="0" numCol="2" spcCol="274320" anchor="t" anchorCtr="0">
            <a:noAutofit/>
          </a:bodyPr>
          <a:lstStyle>
            <a:lvl1pPr marL="274320" marR="0" indent="-27432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 sz="1800" baseline="0">
                <a:latin typeface="Arial"/>
                <a:cs typeface="Arial"/>
              </a:defRPr>
            </a:lvl1pPr>
            <a:lvl2pPr marL="742950" indent="-285750">
              <a:buFont typeface="Wingdings" charset="2"/>
              <a:buChar char="§"/>
              <a:defRPr sz="1800">
                <a:latin typeface="Arial"/>
                <a:cs typeface="Arial"/>
              </a:defRPr>
            </a:lvl2pPr>
            <a:lvl3pPr marL="1143000" indent="-228600">
              <a:buFont typeface="Wingdings" charset="2"/>
              <a:buChar char="§"/>
              <a:defRPr sz="1800">
                <a:latin typeface="Arial"/>
                <a:cs typeface="Arial"/>
              </a:defRPr>
            </a:lvl3pPr>
            <a:lvl4pPr marL="1600200" indent="-228600">
              <a:buFont typeface="Wingdings" charset="2"/>
              <a:buChar char="§"/>
              <a:defRPr sz="1800">
                <a:latin typeface="Arial"/>
                <a:cs typeface="Arial"/>
              </a:defRPr>
            </a:lvl4pPr>
            <a:lvl5pPr marL="2057400" indent="-228600">
              <a:buFont typeface="Wingdings" charset="2"/>
              <a:buChar char="§"/>
              <a:defRPr sz="18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Bulleted copy. Arial Regular 18 point minimum. Keep it short with bite-size chunks of information.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Bulleted copy. Arial Regular 18 point minimum. Keep it short with bite-size chunks of information.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endParaRPr lang="en-US" dirty="0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endParaRPr lang="en-US" dirty="0"/>
          </a:p>
          <a:p>
            <a:pPr lvl="0"/>
            <a:r>
              <a:rPr lang="en-US" dirty="0"/>
              <a:t>Bulleted copy. Arial Regular 18 point minimum. Keep it short with bite-size chunks of information.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Bulleted copy. Arial Regular 18 point minimum. Keep it short with bite-size chunks of information.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endParaRPr lang="en-US" dirty="0"/>
          </a:p>
          <a:p>
            <a:pPr lvl="0"/>
            <a:endParaRPr lang="en-US" dirty="0"/>
          </a:p>
        </p:txBody>
      </p:sp>
      <p:sp>
        <p:nvSpPr>
          <p:cNvPr id="6" name="Footer"/>
          <p:cNvSpPr>
            <a:spLocks noGrp="1"/>
          </p:cNvSpPr>
          <p:nvPr>
            <p:ph type="body" sz="quarter" idx="12" hasCustomPrompt="1"/>
          </p:nvPr>
        </p:nvSpPr>
        <p:spPr>
          <a:xfrm>
            <a:off x="2249011" y="6152835"/>
            <a:ext cx="6311665" cy="216434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200" cap="all">
                <a:latin typeface="Arial"/>
              </a:defRPr>
            </a:lvl1pPr>
            <a:lvl2pPr marL="457200" indent="0">
              <a:spcBef>
                <a:spcPts val="0"/>
              </a:spcBef>
              <a:buFontTx/>
              <a:buNone/>
              <a:defRPr sz="1200" cap="all">
                <a:latin typeface="Arial"/>
              </a:defRPr>
            </a:lvl2pPr>
            <a:lvl3pPr marL="914400" indent="0">
              <a:spcBef>
                <a:spcPts val="0"/>
              </a:spcBef>
              <a:buFontTx/>
              <a:buNone/>
              <a:defRPr sz="1200" cap="all">
                <a:latin typeface="Arial"/>
              </a:defRPr>
            </a:lvl3pPr>
            <a:lvl4pPr marL="1371600" indent="0">
              <a:spcBef>
                <a:spcPts val="0"/>
              </a:spcBef>
              <a:buFontTx/>
              <a:buNone/>
              <a:defRPr sz="1200" cap="all">
                <a:latin typeface="Arial"/>
              </a:defRPr>
            </a:lvl4pPr>
            <a:lvl5pPr marL="1828800" indent="0">
              <a:spcBef>
                <a:spcPts val="0"/>
              </a:spcBef>
              <a:buFontTx/>
              <a:buNone/>
              <a:defRPr sz="1200" cap="all">
                <a:latin typeface="Arial"/>
              </a:defRPr>
            </a:lvl5pPr>
          </a:lstStyle>
          <a:p>
            <a:pPr lvl="0"/>
            <a:r>
              <a:rPr lang="en-US" dirty="0"/>
              <a:t>College/Dept. Arial Regular 12 point</a:t>
            </a:r>
          </a:p>
        </p:txBody>
      </p:sp>
      <p:pic>
        <p:nvPicPr>
          <p:cNvPr id="10" name="Purdue University Logo">
            <a:extLst>
              <a:ext uri="{FF2B5EF4-FFF2-40B4-BE49-F238E27FC236}">
                <a16:creationId xmlns:a16="http://schemas.microsoft.com/office/drawing/2014/main" id="{700928B0-3D72-B440-8B3D-AB58505675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2287"/>
          <a:stretch/>
        </p:blipFill>
        <p:spPr>
          <a:xfrm>
            <a:off x="2243949" y="6619874"/>
            <a:ext cx="9944100" cy="246363"/>
          </a:xfrm>
          <a:prstGeom prst="rect">
            <a:avLst/>
          </a:prstGeom>
        </p:spPr>
      </p:pic>
      <p:pic>
        <p:nvPicPr>
          <p:cNvPr id="12" name="Purdue University Logo" descr="Purdue University - 150th years of Giant Leaps">
            <a:extLst>
              <a:ext uri="{FF2B5EF4-FFF2-40B4-BE49-F238E27FC236}">
                <a16:creationId xmlns:a16="http://schemas.microsoft.com/office/drawing/2014/main" id="{3A381FFA-10DB-9E4B-8A98-C993D1C3F9E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65758" y="5949442"/>
            <a:ext cx="2802972" cy="624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90455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1416" userDrawn="1">
          <p15:clr>
            <a:srgbClr val="FBAE40"/>
          </p15:clr>
        </p15:guide>
        <p15:guide id="4" pos="108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One-Graphic Slide-Sma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lack Bar"/>
          <p:cNvSpPr/>
          <p:nvPr userDrawn="1"/>
        </p:nvSpPr>
        <p:spPr>
          <a:xfrm>
            <a:off x="0" y="1"/>
            <a:ext cx="12192000" cy="11334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Campus Gold Bar"/>
          <p:cNvSpPr/>
          <p:nvPr userDrawn="1"/>
        </p:nvSpPr>
        <p:spPr>
          <a:xfrm>
            <a:off x="1620663" y="0"/>
            <a:ext cx="93837" cy="9810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2250661" y="602584"/>
            <a:ext cx="8501919" cy="520168"/>
          </a:xfrm>
        </p:spPr>
        <p:txBody>
          <a:bodyPr lIns="0" tIns="0" rIns="0" bIns="0" anchor="t" anchorCtr="0">
            <a:noAutofit/>
          </a:bodyPr>
          <a:lstStyle>
            <a:lvl1pPr algn="l">
              <a:defRPr sz="3000" baseline="0">
                <a:solidFill>
                  <a:schemeClr val="bg1"/>
                </a:solidFill>
                <a:latin typeface="Impact"/>
              </a:defRPr>
            </a:lvl1pPr>
          </a:lstStyle>
          <a:p>
            <a:r>
              <a:rPr lang="en-US" dirty="0"/>
              <a:t>Title Impact Regular 30 Point</a:t>
            </a:r>
          </a:p>
        </p:txBody>
      </p:sp>
      <p:sp>
        <p:nvSpPr>
          <p:cNvPr id="9" name="Picture" descr="Description of Picture"/>
          <p:cNvSpPr>
            <a:spLocks noGrp="1"/>
          </p:cNvSpPr>
          <p:nvPr>
            <p:ph type="pic" sz="quarter" idx="10" hasCustomPrompt="1"/>
          </p:nvPr>
        </p:nvSpPr>
        <p:spPr>
          <a:xfrm>
            <a:off x="2247900" y="1701191"/>
            <a:ext cx="3340100" cy="2938462"/>
          </a:xfrm>
        </p:spPr>
        <p:txBody>
          <a:bodyPr anchor="ctr" anchorCtr="1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Place Picture Here</a:t>
            </a:r>
          </a:p>
        </p:txBody>
      </p:sp>
      <p:sp>
        <p:nvSpPr>
          <p:cNvPr id="3" name="Subhead"/>
          <p:cNvSpPr>
            <a:spLocks noGrp="1"/>
          </p:cNvSpPr>
          <p:nvPr>
            <p:ph type="body" idx="1" hasCustomPrompt="1"/>
          </p:nvPr>
        </p:nvSpPr>
        <p:spPr>
          <a:xfrm>
            <a:off x="6084712" y="1636776"/>
            <a:ext cx="4805710" cy="429151"/>
          </a:xfrm>
        </p:spPr>
        <p:txBody>
          <a:bodyPr lIns="0" tIns="0" rIns="0" bIns="0" anchor="t" anchorCtr="0">
            <a:noAutofit/>
          </a:bodyPr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accent2"/>
                </a:solidFill>
                <a:latin typeface="Impac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Impact Regular 24 Point Headline Gold</a:t>
            </a:r>
          </a:p>
        </p:txBody>
      </p:sp>
      <p:sp>
        <p:nvSpPr>
          <p:cNvPr id="4" name="Body Text"/>
          <p:cNvSpPr>
            <a:spLocks noGrp="1"/>
          </p:cNvSpPr>
          <p:nvPr>
            <p:ph sz="half" idx="2" hasCustomPrompt="1"/>
          </p:nvPr>
        </p:nvSpPr>
        <p:spPr>
          <a:xfrm>
            <a:off x="6084712" y="2259013"/>
            <a:ext cx="4661605" cy="3311525"/>
          </a:xfrm>
        </p:spPr>
        <p:txBody>
          <a:bodyPr lIns="0" tIns="0" rIns="0" bIns="0">
            <a:noAutofit/>
          </a:bodyPr>
          <a:lstStyle>
            <a:lvl1pPr marL="274320" marR="0" indent="-27432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800" baseline="0">
                <a:latin typeface="Arial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Bulleted copy. Arial Regular 18 point minimum. Keep it short with bite-size chunks of information.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Bulleted copy. Arial Regular 18 point minimum. Keep it short with bite-size chunks of information.</a:t>
            </a:r>
          </a:p>
          <a:p>
            <a:pPr marL="274320" marR="0" lvl="0" indent="-27432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dirty="0"/>
          </a:p>
          <a:p>
            <a:pPr marL="274320" marR="0" lvl="0" indent="-27432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Bulleted copy. Arial Regular 18 point minimum. Keep it short with bite-size chunks of information.</a:t>
            </a:r>
          </a:p>
          <a:p>
            <a:pPr marL="274320" marR="0" lvl="0" indent="-27432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Footer"/>
          <p:cNvSpPr>
            <a:spLocks noGrp="1"/>
          </p:cNvSpPr>
          <p:nvPr>
            <p:ph type="body" sz="quarter" idx="3" hasCustomPrompt="1"/>
          </p:nvPr>
        </p:nvSpPr>
        <p:spPr>
          <a:xfrm>
            <a:off x="2246672" y="6155287"/>
            <a:ext cx="6369184" cy="229747"/>
          </a:xfrm>
        </p:spPr>
        <p:txBody>
          <a:bodyPr lIns="0" tIns="0" rIns="0" bIns="0" anchor="t" anchorCtr="0">
            <a:noAutofit/>
          </a:bodyPr>
          <a:lstStyle>
            <a:lvl1pPr marL="0" indent="0">
              <a:spcBef>
                <a:spcPts val="0"/>
              </a:spcBef>
              <a:buNone/>
              <a:defRPr sz="1200" b="0" cap="all">
                <a:latin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College/Dept. Arial Regular 12 point</a:t>
            </a:r>
          </a:p>
        </p:txBody>
      </p:sp>
      <p:pic>
        <p:nvPicPr>
          <p:cNvPr id="10" name="Purdue University Logo">
            <a:extLst>
              <a:ext uri="{FF2B5EF4-FFF2-40B4-BE49-F238E27FC236}">
                <a16:creationId xmlns:a16="http://schemas.microsoft.com/office/drawing/2014/main" id="{10929692-F00D-2346-AF93-CA878AE0DE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2287"/>
          <a:stretch/>
        </p:blipFill>
        <p:spPr>
          <a:xfrm>
            <a:off x="2243949" y="6619874"/>
            <a:ext cx="9944100" cy="246363"/>
          </a:xfrm>
          <a:prstGeom prst="rect">
            <a:avLst/>
          </a:prstGeom>
        </p:spPr>
      </p:pic>
      <p:pic>
        <p:nvPicPr>
          <p:cNvPr id="14" name="Purdue University Logo" descr="Purdue University - 150th years of Giant Leaps">
            <a:extLst>
              <a:ext uri="{FF2B5EF4-FFF2-40B4-BE49-F238E27FC236}">
                <a16:creationId xmlns:a16="http://schemas.microsoft.com/office/drawing/2014/main" id="{C6A4AC51-5D1D-414F-9390-2A7CA18B08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65758" y="5949442"/>
            <a:ext cx="2802972" cy="624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71389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1416" userDrawn="1">
          <p15:clr>
            <a:srgbClr val="FBAE40"/>
          </p15:clr>
        </p15:guide>
        <p15:guide id="4" pos="1080" userDrawn="1">
          <p15:clr>
            <a:srgbClr val="FBAE40"/>
          </p15:clr>
        </p15:guide>
        <p15:guide id="5" orient="horz" pos="1056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One-Graphic Slide-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lack Bar"/>
          <p:cNvSpPr/>
          <p:nvPr userDrawn="1"/>
        </p:nvSpPr>
        <p:spPr>
          <a:xfrm>
            <a:off x="0" y="1"/>
            <a:ext cx="12192000" cy="11334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Campus Gold Bar"/>
          <p:cNvSpPr/>
          <p:nvPr userDrawn="1"/>
        </p:nvSpPr>
        <p:spPr>
          <a:xfrm>
            <a:off x="1620879" y="0"/>
            <a:ext cx="93837" cy="9810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2248647" y="602354"/>
            <a:ext cx="8503933" cy="531947"/>
          </a:xfrm>
        </p:spPr>
        <p:txBody>
          <a:bodyPr lIns="0" tIns="0" rIns="0" bIns="0" anchor="t" anchorCtr="0">
            <a:noAutofit/>
          </a:bodyPr>
          <a:lstStyle>
            <a:lvl1pPr algn="l">
              <a:defRPr sz="3000">
                <a:solidFill>
                  <a:schemeClr val="bg1"/>
                </a:solidFill>
                <a:latin typeface="Impact"/>
              </a:defRPr>
            </a:lvl1pPr>
          </a:lstStyle>
          <a:p>
            <a:r>
              <a:rPr lang="en-US" dirty="0"/>
              <a:t>Title Impact Regular 30 Point</a:t>
            </a:r>
          </a:p>
        </p:txBody>
      </p:sp>
      <p:sp>
        <p:nvSpPr>
          <p:cNvPr id="5" name="Chart" descr="Description of Chart"/>
          <p:cNvSpPr>
            <a:spLocks noGrp="1"/>
          </p:cNvSpPr>
          <p:nvPr>
            <p:ph type="chart" sz="quarter" idx="11" hasCustomPrompt="1"/>
          </p:nvPr>
        </p:nvSpPr>
        <p:spPr>
          <a:xfrm>
            <a:off x="2247899" y="1706131"/>
            <a:ext cx="3385257" cy="3206218"/>
          </a:xfrm>
        </p:spPr>
        <p:txBody>
          <a:bodyPr lIns="0" tIns="0" rIns="0" bIns="0" anchor="ctr" anchorCtr="1"/>
          <a:lstStyle>
            <a:lvl1pPr marL="0" indent="0" algn="ctr">
              <a:buFontTx/>
              <a:buNone/>
              <a:defRPr baseline="0">
                <a:latin typeface="Arial" charset="0"/>
              </a:defRPr>
            </a:lvl1pPr>
          </a:lstStyle>
          <a:p>
            <a:r>
              <a:rPr lang="en-US" dirty="0"/>
              <a:t>Place Chart Here</a:t>
            </a:r>
          </a:p>
        </p:txBody>
      </p:sp>
      <p:sp>
        <p:nvSpPr>
          <p:cNvPr id="10" name="Subhead"/>
          <p:cNvSpPr>
            <a:spLocks noGrp="1"/>
          </p:cNvSpPr>
          <p:nvPr>
            <p:ph type="body" idx="1" hasCustomPrompt="1"/>
          </p:nvPr>
        </p:nvSpPr>
        <p:spPr>
          <a:xfrm>
            <a:off x="6084713" y="1636776"/>
            <a:ext cx="4805710" cy="429151"/>
          </a:xfrm>
        </p:spPr>
        <p:txBody>
          <a:bodyPr lIns="0" tIns="0" rIns="0" bIns="0" anchor="t" anchorCtr="0">
            <a:noAutofit/>
          </a:bodyPr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accent2"/>
                </a:solidFill>
                <a:latin typeface="Impac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Impact Regular 24 Point Headline Gold</a:t>
            </a:r>
          </a:p>
        </p:txBody>
      </p:sp>
      <p:sp>
        <p:nvSpPr>
          <p:cNvPr id="14" name="Body Text"/>
          <p:cNvSpPr>
            <a:spLocks noGrp="1"/>
          </p:cNvSpPr>
          <p:nvPr>
            <p:ph sz="half" idx="2" hasCustomPrompt="1"/>
          </p:nvPr>
        </p:nvSpPr>
        <p:spPr>
          <a:xfrm>
            <a:off x="6084712" y="2259013"/>
            <a:ext cx="4661605" cy="3311525"/>
          </a:xfrm>
        </p:spPr>
        <p:txBody>
          <a:bodyPr lIns="0" tIns="0" rIns="0" bIns="0">
            <a:noAutofit/>
          </a:bodyPr>
          <a:lstStyle>
            <a:lvl1pPr marL="274320" marR="0" indent="-27432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800" baseline="0">
                <a:latin typeface="Arial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Bulleted copy. Arial Regular 18 point minimum. Keep it short with bite-size chunks of information.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Bulleted copy. Arial Regular 18 point minimum. Keep it short with bite-size chunks of information.</a:t>
            </a:r>
          </a:p>
          <a:p>
            <a:pPr marL="274320" marR="0" lvl="0" indent="-27432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dirty="0"/>
          </a:p>
          <a:p>
            <a:pPr marL="274320" marR="0" lvl="0" indent="-27432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Bulleted copy. Arial Regular 18 point minimum. Keep it short with bite-size chunks of information.</a:t>
            </a:r>
          </a:p>
          <a:p>
            <a:pPr marL="274320" marR="0" lvl="0" indent="-27432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dirty="0"/>
          </a:p>
          <a:p>
            <a:pPr lvl="0"/>
            <a:endParaRPr lang="en-US" dirty="0"/>
          </a:p>
        </p:txBody>
      </p:sp>
      <p:sp>
        <p:nvSpPr>
          <p:cNvPr id="4" name="Footer"/>
          <p:cNvSpPr>
            <a:spLocks noGrp="1"/>
          </p:cNvSpPr>
          <p:nvPr>
            <p:ph type="body" sz="quarter" idx="10" hasCustomPrompt="1"/>
          </p:nvPr>
        </p:nvSpPr>
        <p:spPr>
          <a:xfrm>
            <a:off x="2244981" y="6157282"/>
            <a:ext cx="6331460" cy="261562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200" cap="all" baseline="0">
                <a:latin typeface="Arial"/>
              </a:defRPr>
            </a:lvl1pPr>
            <a:lvl2pPr marL="0" indent="0">
              <a:spcBef>
                <a:spcPts val="0"/>
              </a:spcBef>
              <a:buFontTx/>
              <a:buNone/>
              <a:defRPr sz="1200" cap="all">
                <a:latin typeface="Arial"/>
              </a:defRPr>
            </a:lvl2pPr>
            <a:lvl3pPr marL="0" indent="0">
              <a:spcBef>
                <a:spcPts val="0"/>
              </a:spcBef>
              <a:buFontTx/>
              <a:buNone/>
              <a:defRPr sz="1200" cap="all">
                <a:latin typeface="Arial"/>
              </a:defRPr>
            </a:lvl3pPr>
            <a:lvl4pPr marL="0" indent="0">
              <a:spcBef>
                <a:spcPts val="0"/>
              </a:spcBef>
              <a:buFontTx/>
              <a:buNone/>
              <a:defRPr sz="1200" cap="all">
                <a:latin typeface="Arial"/>
              </a:defRPr>
            </a:lvl4pPr>
            <a:lvl5pPr marL="0" indent="0">
              <a:spcBef>
                <a:spcPts val="0"/>
              </a:spcBef>
              <a:buFontTx/>
              <a:buNone/>
              <a:defRPr sz="1200" cap="all">
                <a:latin typeface="Arial"/>
              </a:defRPr>
            </a:lvl5pPr>
          </a:lstStyle>
          <a:p>
            <a:pPr lvl="0"/>
            <a:r>
              <a:rPr lang="en-US" dirty="0"/>
              <a:t>College/Dept. Arial Regular 12 point</a:t>
            </a:r>
          </a:p>
        </p:txBody>
      </p:sp>
      <p:pic>
        <p:nvPicPr>
          <p:cNvPr id="12" name="Purdue University Logo"/>
          <p:cNvPicPr>
            <a:picLocks noChangeAspect="1"/>
          </p:cNvPicPr>
          <p:nvPr userDrawn="1"/>
        </p:nvPicPr>
        <p:blipFill rotWithShape="1">
          <a:blip r:embed="rId2"/>
          <a:srcRect t="72287"/>
          <a:stretch/>
        </p:blipFill>
        <p:spPr>
          <a:xfrm>
            <a:off x="2243949" y="6619874"/>
            <a:ext cx="9944100" cy="246363"/>
          </a:xfrm>
          <a:prstGeom prst="rect">
            <a:avLst/>
          </a:prstGeom>
        </p:spPr>
      </p:pic>
      <p:pic>
        <p:nvPicPr>
          <p:cNvPr id="11" name="Purdue University Logo" descr="Purdue University - 150th years of Giant Leaps">
            <a:extLst>
              <a:ext uri="{FF2B5EF4-FFF2-40B4-BE49-F238E27FC236}">
                <a16:creationId xmlns:a16="http://schemas.microsoft.com/office/drawing/2014/main" id="{D16A0466-BA64-1343-B5F1-D971F3E709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65758" y="5949442"/>
            <a:ext cx="2802972" cy="624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2873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1416" userDrawn="1">
          <p15:clr>
            <a:srgbClr val="FBAE40"/>
          </p15:clr>
        </p15:guide>
        <p15:guide id="4" pos="1080" userDrawn="1">
          <p15:clr>
            <a:srgbClr val="FBAE40"/>
          </p15:clr>
        </p15:guide>
        <p15:guide id="5" orient="horz" pos="624" userDrawn="1">
          <p15:clr>
            <a:srgbClr val="FBAE40"/>
          </p15:clr>
        </p15:guide>
        <p15:guide id="6" orient="horz" pos="1056" userDrawn="1">
          <p15:clr>
            <a:srgbClr val="FBAE40"/>
          </p15:clr>
        </p15:guide>
        <p15:guide id="7" orient="horz" pos="3984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One-Graphic Slide-Lar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mpus Gold Bar 1"/>
          <p:cNvSpPr/>
          <p:nvPr userDrawn="1"/>
        </p:nvSpPr>
        <p:spPr>
          <a:xfrm>
            <a:off x="0" y="1"/>
            <a:ext cx="12192000" cy="568325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accent1"/>
              </a:solidFill>
            </a:endParaRPr>
          </a:p>
        </p:txBody>
      </p:sp>
      <p:sp>
        <p:nvSpPr>
          <p:cNvPr id="7" name="Campus Gold Bar 2"/>
          <p:cNvSpPr/>
          <p:nvPr userDrawn="1"/>
        </p:nvSpPr>
        <p:spPr>
          <a:xfrm>
            <a:off x="0" y="5254626"/>
            <a:ext cx="12192000" cy="1603375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accent1"/>
              </a:solidFill>
            </a:endParaRPr>
          </a:p>
        </p:txBody>
      </p:sp>
      <p:sp>
        <p:nvSpPr>
          <p:cNvPr id="8" name="Black Bar"/>
          <p:cNvSpPr/>
          <p:nvPr userDrawn="1"/>
        </p:nvSpPr>
        <p:spPr>
          <a:xfrm>
            <a:off x="1676400" y="5503333"/>
            <a:ext cx="98071" cy="11303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Picture" descr="Description of Picture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571501"/>
            <a:ext cx="12192000" cy="4676775"/>
          </a:xfrm>
        </p:spPr>
        <p:txBody>
          <a:bodyPr anchor="ctr" anchorCtr="1"/>
          <a:lstStyle>
            <a:lvl1pPr marL="0" indent="0" algn="ctr">
              <a:buFontTx/>
              <a:buNone/>
              <a:defRPr baseline="0">
                <a:latin typeface="Arial"/>
              </a:defRPr>
            </a:lvl1pPr>
          </a:lstStyle>
          <a:p>
            <a:r>
              <a:rPr lang="en-US" dirty="0"/>
              <a:t>Place Picture Here</a:t>
            </a:r>
          </a:p>
        </p:txBody>
      </p:sp>
      <p:sp>
        <p:nvSpPr>
          <p:cNvPr id="9" name="Picture Caption"/>
          <p:cNvSpPr>
            <a:spLocks noGrp="1"/>
          </p:cNvSpPr>
          <p:nvPr>
            <p:ph type="title" hasCustomPrompt="1"/>
          </p:nvPr>
        </p:nvSpPr>
        <p:spPr>
          <a:xfrm>
            <a:off x="2247900" y="5652618"/>
            <a:ext cx="7991732" cy="906622"/>
          </a:xfrm>
        </p:spPr>
        <p:txBody>
          <a:bodyPr lIns="0" tIns="0" rIns="0"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baseline="0">
                <a:latin typeface="Arial" charset="0"/>
              </a:defRPr>
            </a:lvl1pPr>
          </a:lstStyle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baseline="0" dirty="0">
                <a:solidFill>
                  <a:schemeClr val="tx1"/>
                </a:solidFill>
                <a:latin typeface="Arial" charset="0"/>
              </a:rPr>
              <a:t>Picture caption. Arial Bold 18 pt. minimum. Short description of picture, up to 3 lines of copy. Short description of picture, up to 3 lines of copy. Short description of picture, up to 3 lines of copy. </a:t>
            </a:r>
            <a:br>
              <a:rPr lang="en-US" b="1" i="0" baseline="0" dirty="0">
                <a:solidFill>
                  <a:schemeClr val="tx1"/>
                </a:solidFill>
                <a:latin typeface="Arial" charset="0"/>
              </a:rPr>
            </a:br>
            <a:r>
              <a:rPr lang="en-US" b="1" i="0" baseline="0" dirty="0">
                <a:solidFill>
                  <a:schemeClr val="tx1"/>
                </a:solidFill>
                <a:latin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0021420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1056" userDrawn="1">
          <p15:clr>
            <a:srgbClr val="FBAE40"/>
          </p15:clr>
        </p15:guide>
        <p15:guide id="4" pos="1416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One-Proof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mpus Gold Background"/>
          <p:cNvSpPr/>
          <p:nvPr userDrawn="1"/>
        </p:nvSpPr>
        <p:spPr>
          <a:xfrm>
            <a:off x="0" y="1133077"/>
            <a:ext cx="12192000" cy="5726112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accent1"/>
              </a:solidFill>
            </a:endParaRPr>
          </a:p>
        </p:txBody>
      </p:sp>
      <p:sp>
        <p:nvSpPr>
          <p:cNvPr id="8" name="Black Bar 1"/>
          <p:cNvSpPr/>
          <p:nvPr userDrawn="1"/>
        </p:nvSpPr>
        <p:spPr>
          <a:xfrm>
            <a:off x="0" y="1"/>
            <a:ext cx="12192000" cy="11334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Black Bar 2"/>
          <p:cNvSpPr/>
          <p:nvPr userDrawn="1"/>
        </p:nvSpPr>
        <p:spPr>
          <a:xfrm>
            <a:off x="1823306" y="1693863"/>
            <a:ext cx="105127" cy="356393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2237174" y="600077"/>
            <a:ext cx="9263304" cy="527940"/>
          </a:xfrm>
          <a:noFill/>
        </p:spPr>
        <p:txBody>
          <a:bodyPr lIns="0" tIns="0" rIns="0" bIns="0" anchor="t" anchorCtr="0">
            <a:noAutofit/>
          </a:bodyPr>
          <a:lstStyle>
            <a:lvl1pPr algn="l">
              <a:defRPr sz="3000" b="0" i="0" baseline="0">
                <a:solidFill>
                  <a:schemeClr val="bg1"/>
                </a:solidFill>
                <a:latin typeface="Impact"/>
              </a:defRPr>
            </a:lvl1pPr>
          </a:lstStyle>
          <a:p>
            <a:r>
              <a:rPr lang="en-US" dirty="0"/>
              <a:t>Title Impact Regular 30 Point</a:t>
            </a:r>
          </a:p>
        </p:txBody>
      </p:sp>
      <p:sp>
        <p:nvSpPr>
          <p:cNvPr id="14" name="Proof Point Text 1"/>
          <p:cNvSpPr>
            <a:spLocks noGrp="1"/>
          </p:cNvSpPr>
          <p:nvPr>
            <p:ph type="body" sz="quarter" idx="13" hasCustomPrompt="1"/>
          </p:nvPr>
        </p:nvSpPr>
        <p:spPr>
          <a:xfrm>
            <a:off x="2247900" y="1862668"/>
            <a:ext cx="7462660" cy="1219200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8500" cap="all">
                <a:latin typeface="Impact"/>
              </a:defRPr>
            </a:lvl1pPr>
          </a:lstStyle>
          <a:p>
            <a:pPr lvl="0"/>
            <a:r>
              <a:rPr lang="en-US" dirty="0"/>
              <a:t>Proof Point</a:t>
            </a:r>
          </a:p>
        </p:txBody>
      </p:sp>
      <p:sp>
        <p:nvSpPr>
          <p:cNvPr id="16" name="Proof Point Text 2"/>
          <p:cNvSpPr>
            <a:spLocks noGrp="1"/>
          </p:cNvSpPr>
          <p:nvPr>
            <p:ph type="body" sz="quarter" idx="14" hasCustomPrompt="1"/>
          </p:nvPr>
        </p:nvSpPr>
        <p:spPr>
          <a:xfrm>
            <a:off x="2251577" y="3081338"/>
            <a:ext cx="7466189" cy="725318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5200" cap="all">
                <a:latin typeface="Impact"/>
              </a:defRPr>
            </a:lvl1pPr>
          </a:lstStyle>
          <a:p>
            <a:pPr lvl="0"/>
            <a:r>
              <a:rPr lang="en-US"/>
              <a:t>Or Statistic</a:t>
            </a:r>
            <a:endParaRPr lang="en-US" dirty="0"/>
          </a:p>
        </p:txBody>
      </p:sp>
      <p:sp>
        <p:nvSpPr>
          <p:cNvPr id="18" name="Proof Point Text 3"/>
          <p:cNvSpPr>
            <a:spLocks noGrp="1"/>
          </p:cNvSpPr>
          <p:nvPr>
            <p:ph type="body" sz="quarter" idx="15" hasCustomPrompt="1"/>
          </p:nvPr>
        </p:nvSpPr>
        <p:spPr>
          <a:xfrm>
            <a:off x="2251576" y="3810528"/>
            <a:ext cx="7458983" cy="1117600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8500" cap="all">
                <a:solidFill>
                  <a:schemeClr val="bg1"/>
                </a:solidFill>
                <a:latin typeface="Impact"/>
              </a:defRPr>
            </a:lvl1pPr>
          </a:lstStyle>
          <a:p>
            <a:pPr lvl="0"/>
            <a:r>
              <a:rPr lang="en-US" dirty="0"/>
              <a:t>Goes Here</a:t>
            </a:r>
          </a:p>
        </p:txBody>
      </p:sp>
      <p:sp>
        <p:nvSpPr>
          <p:cNvPr id="20" name="Footer"/>
          <p:cNvSpPr>
            <a:spLocks noGrp="1"/>
          </p:cNvSpPr>
          <p:nvPr>
            <p:ph type="body" sz="quarter" idx="16" hasCustomPrompt="1"/>
          </p:nvPr>
        </p:nvSpPr>
        <p:spPr>
          <a:xfrm>
            <a:off x="2247901" y="6168311"/>
            <a:ext cx="5981700" cy="217657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200" cap="all">
                <a:latin typeface="Arial"/>
              </a:defRPr>
            </a:lvl1pPr>
          </a:lstStyle>
          <a:p>
            <a:pPr lvl="0"/>
            <a:r>
              <a:rPr lang="en-US" dirty="0"/>
              <a:t>College/Dept. Arial Regular 12 point</a:t>
            </a:r>
          </a:p>
        </p:txBody>
      </p:sp>
      <p:pic>
        <p:nvPicPr>
          <p:cNvPr id="6" name="Lines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47900" y="6651446"/>
            <a:ext cx="9944100" cy="228600"/>
          </a:xfrm>
          <a:prstGeom prst="rect">
            <a:avLst/>
          </a:prstGeom>
        </p:spPr>
      </p:pic>
      <p:pic>
        <p:nvPicPr>
          <p:cNvPr id="12" name="Purdue University Logo" descr="Purdue University - 150th years of Giant Leaps">
            <a:extLst>
              <a:ext uri="{FF2B5EF4-FFF2-40B4-BE49-F238E27FC236}">
                <a16:creationId xmlns:a16="http://schemas.microsoft.com/office/drawing/2014/main" id="{62736927-9092-6B44-9103-42DC334FD5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65758" y="5949442"/>
            <a:ext cx="2802972" cy="624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6944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1416" userDrawn="1">
          <p15:clr>
            <a:srgbClr val="FBAE40"/>
          </p15:clr>
        </p15:guide>
        <p15:guide id="4" orient="horz" pos="3984" userDrawn="1">
          <p15:clr>
            <a:srgbClr val="FBAE40"/>
          </p15:clr>
        </p15:guide>
        <p15:guide id="5" pos="1056" userDrawn="1">
          <p15:clr>
            <a:srgbClr val="FBAE40"/>
          </p15:clr>
        </p15:guide>
        <p15:guide id="6" pos="6504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lack Bar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261223"/>
            <a:ext cx="12192000" cy="4279900"/>
          </a:xfrm>
          <a:prstGeom prst="rect">
            <a:avLst/>
          </a:prstGeom>
        </p:spPr>
      </p:pic>
      <p:sp>
        <p:nvSpPr>
          <p:cNvPr id="9" name="Campus Gold Bar"/>
          <p:cNvSpPr/>
          <p:nvPr userDrawn="1"/>
        </p:nvSpPr>
        <p:spPr>
          <a:xfrm>
            <a:off x="1584057" y="1478617"/>
            <a:ext cx="124180" cy="2757714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Concluding Head"/>
          <p:cNvSpPr>
            <a:spLocks noGrp="1"/>
          </p:cNvSpPr>
          <p:nvPr>
            <p:ph type="title" hasCustomPrompt="1"/>
          </p:nvPr>
        </p:nvSpPr>
        <p:spPr>
          <a:xfrm>
            <a:off x="2321986" y="2071159"/>
            <a:ext cx="6799437" cy="829733"/>
          </a:xfrm>
        </p:spPr>
        <p:txBody>
          <a:bodyPr lIns="0" tIns="0" rIns="0" bIns="0" anchor="t" anchorCtr="0">
            <a:noAutofit/>
          </a:bodyPr>
          <a:lstStyle>
            <a:lvl1pPr algn="l">
              <a:defRPr sz="6000" b="0" i="0" cap="all">
                <a:solidFill>
                  <a:schemeClr val="bg1"/>
                </a:solidFill>
                <a:latin typeface="Impact"/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4" name="Concluding Text"/>
          <p:cNvSpPr>
            <a:spLocks noGrp="1"/>
          </p:cNvSpPr>
          <p:nvPr>
            <p:ph type="body" sz="half" idx="2" hasCustomPrompt="1"/>
          </p:nvPr>
        </p:nvSpPr>
        <p:spPr>
          <a:xfrm>
            <a:off x="2321981" y="3219451"/>
            <a:ext cx="6799440" cy="804862"/>
          </a:xfrm>
        </p:spPr>
        <p:txBody>
          <a:bodyPr lIns="0" tIns="0" rIns="0" bIns="0" anchor="t" anchorCtr="0">
            <a:noAutofit/>
          </a:bodyPr>
          <a:lstStyle>
            <a:lvl1pPr marL="0" indent="0"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  <a:latin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A conclusion, thank-you message or contact information could go here. Arial Regular 18 point minimum.</a:t>
            </a:r>
          </a:p>
        </p:txBody>
      </p:sp>
      <p:pic>
        <p:nvPicPr>
          <p:cNvPr id="3" name="An Equal Access/Equal Opportunity University" descr="An Equal Access/Equal Opportunity University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082" y="6589379"/>
            <a:ext cx="647700" cy="180975"/>
          </a:xfrm>
          <a:prstGeom prst="rect">
            <a:avLst/>
          </a:prstGeom>
        </p:spPr>
      </p:pic>
      <p:pic>
        <p:nvPicPr>
          <p:cNvPr id="10" name="Purdue University Logo" descr="Purdue University - 150th years of Giant Leaps">
            <a:extLst>
              <a:ext uri="{FF2B5EF4-FFF2-40B4-BE49-F238E27FC236}">
                <a16:creationId xmlns:a16="http://schemas.microsoft.com/office/drawing/2014/main" id="{4C2233A6-7F00-D645-A291-96044216BB0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765758" y="5949442"/>
            <a:ext cx="2802972" cy="624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14392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1080" userDrawn="1">
          <p15:clr>
            <a:srgbClr val="FBAE40"/>
          </p15:clr>
        </p15:guide>
        <p15:guide id="4" orient="horz" pos="4056" userDrawn="1">
          <p15:clr>
            <a:srgbClr val="FBAE40"/>
          </p15:clr>
        </p15:guide>
        <p15:guide id="5" pos="1464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437E35-53ED-5E4E-9D20-AC891FED6640}" type="datetime1">
              <a:rPr lang="en-US" smtClean="0"/>
              <a:t>11/2/2018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680DB3-FFB6-DA49-A752-B59EFFE07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500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8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geo.btaa.org/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2.png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microsoft.com/office/2007/relationships/hdphoto" Target="../media/hdphoto1.wdp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purr.purdue.edu/publications/2430/1" TargetMode="External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0.tmp"/><Relationship Id="rId4" Type="http://schemas.openxmlformats.org/officeDocument/2006/relationships/image" Target="../media/image49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2.png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microsoft.com/office/2007/relationships/hdphoto" Target="../media/hdphoto1.wdp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hyperlink" Target="http://geodata.lib.purdue.edu/ogp/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3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Geoportal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244131" y="3946635"/>
            <a:ext cx="8747588" cy="535172"/>
          </a:xfrm>
        </p:spPr>
        <p:txBody>
          <a:bodyPr>
            <a:noAutofit/>
          </a:bodyPr>
          <a:lstStyle/>
          <a:p>
            <a:r>
              <a:rPr lang="en-US" sz="3200" dirty="0" smtClean="0"/>
              <a:t>-- Share and Discover Research Data </a:t>
            </a:r>
            <a:r>
              <a:rPr lang="en-US" sz="3200" dirty="0"/>
              <a:t>in </a:t>
            </a:r>
            <a:r>
              <a:rPr lang="en-US" sz="3200" dirty="0" smtClean="0"/>
              <a:t>Geoscience</a:t>
            </a:r>
            <a:endParaRPr lang="en-US" sz="3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2252841" y="5751261"/>
            <a:ext cx="6100937" cy="757114"/>
          </a:xfrm>
        </p:spPr>
        <p:txBody>
          <a:bodyPr>
            <a:normAutofit/>
          </a:bodyPr>
          <a:lstStyle/>
          <a:p>
            <a:r>
              <a:rPr lang="en-US" dirty="0" smtClean="0"/>
              <a:t>Nicole </a:t>
            </a:r>
            <a:r>
              <a:rPr lang="en-US" dirty="0" err="1" smtClean="0"/>
              <a:t>kong</a:t>
            </a:r>
            <a:endParaRPr lang="en-US" dirty="0" smtClean="0"/>
          </a:p>
          <a:p>
            <a:r>
              <a:rPr lang="en-US" dirty="0" smtClean="0"/>
              <a:t>Associate professor of library science</a:t>
            </a:r>
          </a:p>
          <a:p>
            <a:r>
              <a:rPr lang="en-US" dirty="0" smtClean="0"/>
              <a:t>GIS Specialist</a:t>
            </a:r>
          </a:p>
          <a:p>
            <a:r>
              <a:rPr lang="en-US" dirty="0" smtClean="0"/>
              <a:t>Purdue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320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BTAA </a:t>
            </a:r>
            <a:r>
              <a:rPr lang="en-US" dirty="0" err="1" smtClean="0"/>
              <a:t>Geodata</a:t>
            </a:r>
            <a:r>
              <a:rPr lang="en-US" dirty="0" smtClean="0"/>
              <a:t> Portal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167" y="1416760"/>
            <a:ext cx="5747885" cy="369814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663673" y="1189828"/>
            <a:ext cx="6277955" cy="3293868"/>
            <a:chOff x="5663673" y="1189828"/>
            <a:chExt cx="6277955" cy="329386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3673" y="1301621"/>
              <a:ext cx="6277955" cy="318207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7892143" y="1189828"/>
              <a:ext cx="2103396" cy="369332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Page View by month</a:t>
              </a:r>
              <a:endParaRPr lang="en-US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397829" y="2955505"/>
            <a:ext cx="7271657" cy="3392674"/>
            <a:chOff x="4397829" y="2955505"/>
            <a:chExt cx="7271657" cy="339267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7829" y="2955505"/>
              <a:ext cx="7271657" cy="3392674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397829" y="2962868"/>
              <a:ext cx="1955792" cy="369332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Usage by Coverage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671040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Serve for the Research Community</a:t>
            </a:r>
            <a:endParaRPr lang="en-US" dirty="0"/>
          </a:p>
        </p:txBody>
      </p:sp>
      <p:pic>
        <p:nvPicPr>
          <p:cNvPr id="2050" name="Picture 2" descr="Library librarian clipart free clipart images cliparti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19" y="3228778"/>
            <a:ext cx="2349290" cy="1655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lobal Historical Temperature Record and widge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90"/>
          <a:stretch/>
        </p:blipFill>
        <p:spPr bwMode="auto">
          <a:xfrm>
            <a:off x="2760038" y="1456009"/>
            <a:ext cx="1779889" cy="1634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/>
          <p:cNvSpPr/>
          <p:nvPr/>
        </p:nvSpPr>
        <p:spPr>
          <a:xfrm rot="19833992">
            <a:off x="1574787" y="2541474"/>
            <a:ext cx="1351592" cy="57829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 rot="672934">
            <a:off x="1586318" y="4738616"/>
            <a:ext cx="1351592" cy="57829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4" descr="Global Historical Temperature Record and widget"/>
          <p:cNvPicPr>
            <a:picLocks noChangeAspect="1" noChangeArrowheads="1"/>
          </p:cNvPicPr>
          <p:nvPr/>
        </p:nvPicPr>
        <p:blipFill rotWithShape="1"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81" b="53968" l="3974" r="983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4990"/>
          <a:stretch/>
        </p:blipFill>
        <p:spPr bwMode="auto">
          <a:xfrm>
            <a:off x="2892957" y="4249120"/>
            <a:ext cx="1722538" cy="158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03717" y="3013410"/>
            <a:ext cx="1811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External Datasets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608051" y="4027292"/>
            <a:ext cx="2707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Institutional Research Data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507" y="1380990"/>
            <a:ext cx="1349839" cy="99799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754232" y="2423417"/>
            <a:ext cx="1343871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b="1" dirty="0" smtClean="0"/>
              <a:t>Digital Maps</a:t>
            </a:r>
            <a:endParaRPr lang="en-US" sz="1600" b="1" dirty="0"/>
          </a:p>
        </p:txBody>
      </p:sp>
      <p:pic>
        <p:nvPicPr>
          <p:cNvPr id="16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2" t="23809" r="4762" b="3175"/>
          <a:stretch/>
        </p:blipFill>
        <p:spPr>
          <a:xfrm rot="5400000">
            <a:off x="5807803" y="1543039"/>
            <a:ext cx="2085019" cy="131477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485284" y="3225776"/>
            <a:ext cx="94100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b="1" dirty="0" smtClean="0"/>
              <a:t>Maps</a:t>
            </a:r>
            <a:endParaRPr lang="en-US" sz="1600" b="1" dirty="0"/>
          </a:p>
        </p:txBody>
      </p:sp>
      <p:pic>
        <p:nvPicPr>
          <p:cNvPr id="18" name="Picture 2" descr="https://illuminations.library.ucf.edu/files/2014/01/Simply-Map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534" y="1244794"/>
            <a:ext cx="1769705" cy="117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7739440" y="2469007"/>
            <a:ext cx="1639155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b="1" dirty="0" smtClean="0"/>
              <a:t>Proprietary Data</a:t>
            </a:r>
            <a:endParaRPr lang="en-US" sz="1600" b="1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10336" y="1221526"/>
            <a:ext cx="2264549" cy="131692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9853908" y="2625973"/>
            <a:ext cx="1902621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b="1" dirty="0" smtClean="0"/>
              <a:t>Public Domain Data</a:t>
            </a:r>
            <a:endParaRPr lang="en-US" sz="1600" b="1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12079" y="4201291"/>
            <a:ext cx="1561694" cy="12751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479946" y="5536823"/>
            <a:ext cx="1493827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b="1" dirty="0" smtClean="0"/>
              <a:t>Research Data</a:t>
            </a:r>
            <a:endParaRPr lang="en-US" sz="1600" b="1" dirty="0"/>
          </a:p>
        </p:txBody>
      </p:sp>
      <p:pic>
        <p:nvPicPr>
          <p:cNvPr id="2054" name="Picture 6" descr="Image result for gis model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8040" y="4798003"/>
            <a:ext cx="2568489" cy="76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9650749" y="5607207"/>
            <a:ext cx="262393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b="1" dirty="0" smtClean="0"/>
              <a:t>Model (code) as Data</a:t>
            </a:r>
            <a:endParaRPr lang="en-US" sz="1600" b="1" dirty="0"/>
          </a:p>
        </p:txBody>
      </p:sp>
      <p:pic>
        <p:nvPicPr>
          <p:cNvPr id="2056" name="Picture 8" descr="generate geo database for you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914" y="3757794"/>
            <a:ext cx="1999126" cy="1344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7426293" y="5128903"/>
            <a:ext cx="1493827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b="1" dirty="0" smtClean="0"/>
              <a:t>Geodatabase</a:t>
            </a:r>
            <a:endParaRPr lang="en-US" sz="1600" b="1" dirty="0"/>
          </a:p>
        </p:txBody>
      </p:sp>
      <p:sp>
        <p:nvSpPr>
          <p:cNvPr id="3" name="Rounded Rectangle 2"/>
          <p:cNvSpPr/>
          <p:nvPr/>
        </p:nvSpPr>
        <p:spPr>
          <a:xfrm>
            <a:off x="5214257" y="3757794"/>
            <a:ext cx="6660628" cy="2294663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971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Expanding Institutional Data Repository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692" y="1382240"/>
            <a:ext cx="5030101" cy="2262000"/>
          </a:xfrm>
          <a:prstGeom prst="rect">
            <a:avLst/>
          </a:prstGeom>
        </p:spPr>
      </p:pic>
      <p:pic>
        <p:nvPicPr>
          <p:cNvPr id="7" name="Picture 6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8429" y="1352779"/>
            <a:ext cx="3672514" cy="4582922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593" y="2917757"/>
            <a:ext cx="5035476" cy="318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117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Advocate a Data Sharing Culture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35804" y="1343444"/>
            <a:ext cx="8138118" cy="421893"/>
          </a:xfrm>
        </p:spPr>
        <p:txBody>
          <a:bodyPr/>
          <a:lstStyle/>
          <a:p>
            <a:r>
              <a:rPr lang="en-US" dirty="0" smtClean="0"/>
              <a:t>FAIR data needs community efforts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423971" y="1975306"/>
            <a:ext cx="9831857" cy="3411537"/>
          </a:xfrm>
        </p:spPr>
        <p:txBody>
          <a:bodyPr/>
          <a:lstStyle/>
          <a:p>
            <a:r>
              <a:rPr lang="en-US" dirty="0" smtClean="0"/>
              <a:t>Creating a graduate-level course for “Data Sharing and Publication”</a:t>
            </a:r>
          </a:p>
          <a:p>
            <a:pPr lvl="1"/>
            <a:r>
              <a:rPr lang="en-US" dirty="0" smtClean="0"/>
              <a:t>Identify valuable dataset</a:t>
            </a:r>
          </a:p>
          <a:p>
            <a:pPr lvl="1"/>
            <a:r>
              <a:rPr lang="en-US" dirty="0" smtClean="0"/>
              <a:t>Data documentation and metadata creation</a:t>
            </a:r>
          </a:p>
          <a:p>
            <a:pPr lvl="1"/>
            <a:r>
              <a:rPr lang="en-US" dirty="0" smtClean="0"/>
              <a:t>Data publication and sharing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6" descr="Image result for fair da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7443" y="4539923"/>
            <a:ext cx="4017435" cy="1267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0594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Roadway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Challenges and the Future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Big data</a:t>
            </a:r>
          </a:p>
          <a:p>
            <a:r>
              <a:rPr lang="en-US" dirty="0" smtClean="0"/>
              <a:t>Data preservation</a:t>
            </a:r>
          </a:p>
          <a:p>
            <a:r>
              <a:rPr lang="en-US" dirty="0" smtClean="0"/>
              <a:t>International datasets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220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cluding Head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Concluding Text"/>
          <p:cNvSpPr>
            <a:spLocks noGrp="1"/>
          </p:cNvSpPr>
          <p:nvPr>
            <p:ph type="body" sz="half" idx="2"/>
          </p:nvPr>
        </p:nvSpPr>
        <p:spPr>
          <a:xfrm>
            <a:off x="2321980" y="3219451"/>
            <a:ext cx="8016505" cy="804862"/>
          </a:xfrm>
        </p:spPr>
        <p:txBody>
          <a:bodyPr/>
          <a:lstStyle/>
          <a:p>
            <a:pPr lvl="0"/>
            <a:endParaRPr lang="en-US" dirty="0" smtClean="0"/>
          </a:p>
          <a:p>
            <a:pPr lvl="0"/>
            <a:r>
              <a:rPr lang="en-US" dirty="0" smtClean="0"/>
              <a:t>Nicole Kong | kongn@purdue.edu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39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879250" y="602985"/>
            <a:ext cx="10178218" cy="530490"/>
          </a:xfrm>
        </p:spPr>
        <p:txBody>
          <a:bodyPr/>
          <a:lstStyle/>
          <a:p>
            <a:r>
              <a:rPr lang="en-US" dirty="0" smtClean="0"/>
              <a:t>My Journey of Geospatial Information Librarianship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From a data user/maker to a librarian?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647675" y="2104227"/>
            <a:ext cx="6999888" cy="3411537"/>
          </a:xfrm>
        </p:spPr>
        <p:txBody>
          <a:bodyPr/>
          <a:lstStyle/>
          <a:p>
            <a:r>
              <a:rPr lang="en-US" dirty="0" smtClean="0"/>
              <a:t>Conducted intensive GIS data curation interviews</a:t>
            </a:r>
          </a:p>
          <a:p>
            <a:r>
              <a:rPr lang="en-US" dirty="0"/>
              <a:t>Class visits</a:t>
            </a:r>
          </a:p>
          <a:p>
            <a:r>
              <a:rPr lang="en-US" dirty="0" smtClean="0"/>
              <a:t>Over 50+ consultation sessions</a:t>
            </a:r>
          </a:p>
          <a:p>
            <a:r>
              <a:rPr lang="en-US" dirty="0" smtClean="0"/>
              <a:t>Cyberinfrastructure development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409313" y="2340412"/>
            <a:ext cx="3044995" cy="2297482"/>
            <a:chOff x="352558" y="2054388"/>
            <a:chExt cx="3044995" cy="2297482"/>
          </a:xfrm>
        </p:grpSpPr>
        <p:pic>
          <p:nvPicPr>
            <p:cNvPr id="1026" name="Picture 2" descr="Image result for libraria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823" y="2054388"/>
              <a:ext cx="2934466" cy="21128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352558" y="4167204"/>
              <a:ext cx="3044995" cy="1846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00" dirty="0"/>
                <a:t>http://teacher.scholastic.com/commclub/librarian/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170875" y="3714082"/>
            <a:ext cx="3320910" cy="2050340"/>
            <a:chOff x="1082588" y="3490051"/>
            <a:chExt cx="3320910" cy="2050340"/>
          </a:xfrm>
        </p:grpSpPr>
        <p:pic>
          <p:nvPicPr>
            <p:cNvPr id="1028" name="Picture 4" descr="Image result for map libraria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2588" y="3490051"/>
              <a:ext cx="3320910" cy="18680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1082588" y="5355725"/>
              <a:ext cx="1207382" cy="1846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600" dirty="0"/>
                <a:t>https://twitter.com/MapCurator</a:t>
              </a:r>
            </a:p>
          </p:txBody>
        </p:sp>
      </p:grpSp>
      <p:pic>
        <p:nvPicPr>
          <p:cNvPr id="1030" name="Picture 6" descr="Image result for fair dat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843" y="4637894"/>
            <a:ext cx="4017435" cy="1267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2278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Serve for the Research Community</a:t>
            </a:r>
            <a:endParaRPr lang="en-US" dirty="0"/>
          </a:p>
        </p:txBody>
      </p:sp>
      <p:pic>
        <p:nvPicPr>
          <p:cNvPr id="2050" name="Picture 2" descr="Library librarian clipart free clipart images cliparti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19" y="3228778"/>
            <a:ext cx="2349290" cy="1655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lobal Historical Temperature Record and widge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90"/>
          <a:stretch/>
        </p:blipFill>
        <p:spPr bwMode="auto">
          <a:xfrm>
            <a:off x="2760038" y="1456009"/>
            <a:ext cx="1779889" cy="1634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/>
          <p:cNvSpPr/>
          <p:nvPr/>
        </p:nvSpPr>
        <p:spPr>
          <a:xfrm rot="19833992">
            <a:off x="1574787" y="2541474"/>
            <a:ext cx="1351592" cy="57829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 rot="672934">
            <a:off x="1586318" y="4738616"/>
            <a:ext cx="1351592" cy="57829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4" descr="Global Historical Temperature Record and widget"/>
          <p:cNvPicPr>
            <a:picLocks noChangeAspect="1" noChangeArrowheads="1"/>
          </p:cNvPicPr>
          <p:nvPr/>
        </p:nvPicPr>
        <p:blipFill rotWithShape="1"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81" b="53968" l="3974" r="983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4990"/>
          <a:stretch/>
        </p:blipFill>
        <p:spPr bwMode="auto">
          <a:xfrm>
            <a:off x="2892957" y="4249120"/>
            <a:ext cx="1722538" cy="158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03717" y="3013410"/>
            <a:ext cx="1811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External Datasets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608051" y="4027292"/>
            <a:ext cx="2707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Institutional Research Data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507" y="1380990"/>
            <a:ext cx="1349839" cy="99799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754232" y="2423417"/>
            <a:ext cx="1343871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b="1" dirty="0" smtClean="0"/>
              <a:t>Digital Maps</a:t>
            </a:r>
            <a:endParaRPr lang="en-US" sz="1600" b="1" dirty="0"/>
          </a:p>
        </p:txBody>
      </p:sp>
      <p:pic>
        <p:nvPicPr>
          <p:cNvPr id="16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2" t="23809" r="4762" b="3175"/>
          <a:stretch/>
        </p:blipFill>
        <p:spPr>
          <a:xfrm rot="5400000">
            <a:off x="5807803" y="1543039"/>
            <a:ext cx="2085019" cy="131477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485284" y="3225776"/>
            <a:ext cx="94100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b="1" dirty="0" smtClean="0"/>
              <a:t>Maps</a:t>
            </a:r>
            <a:endParaRPr lang="en-US" sz="1600" b="1" dirty="0"/>
          </a:p>
        </p:txBody>
      </p:sp>
      <p:pic>
        <p:nvPicPr>
          <p:cNvPr id="18" name="Picture 2" descr="https://illuminations.library.ucf.edu/files/2014/01/Simply-Map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534" y="1244794"/>
            <a:ext cx="1769705" cy="117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7739440" y="2469007"/>
            <a:ext cx="1639155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b="1" dirty="0" smtClean="0"/>
              <a:t>Proprietary Data</a:t>
            </a:r>
            <a:endParaRPr lang="en-US" sz="1600" b="1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10336" y="1221526"/>
            <a:ext cx="2264549" cy="131692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9853908" y="2625973"/>
            <a:ext cx="1902621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b="1" dirty="0" smtClean="0"/>
              <a:t>Public Domain Data</a:t>
            </a:r>
            <a:endParaRPr lang="en-US" sz="1600" b="1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12079" y="4201291"/>
            <a:ext cx="1561694" cy="12751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479946" y="5536823"/>
            <a:ext cx="1493827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b="1" dirty="0" smtClean="0"/>
              <a:t>Research Data</a:t>
            </a:r>
            <a:endParaRPr lang="en-US" sz="1600" b="1" dirty="0"/>
          </a:p>
        </p:txBody>
      </p:sp>
      <p:pic>
        <p:nvPicPr>
          <p:cNvPr id="2054" name="Picture 6" descr="Image result for gis model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8040" y="4798003"/>
            <a:ext cx="2568489" cy="76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9650749" y="5607207"/>
            <a:ext cx="262393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b="1" dirty="0" smtClean="0"/>
              <a:t>Model (code) as Data</a:t>
            </a:r>
            <a:endParaRPr lang="en-US" sz="1600" b="1" dirty="0"/>
          </a:p>
        </p:txBody>
      </p:sp>
      <p:pic>
        <p:nvPicPr>
          <p:cNvPr id="2056" name="Picture 8" descr="generate geo database for you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914" y="3757794"/>
            <a:ext cx="1999126" cy="1344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7426293" y="5128903"/>
            <a:ext cx="1493827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b="1" dirty="0" smtClean="0"/>
              <a:t>Geodatabase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773083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7" grpId="0"/>
      <p:bldP spid="13" grpId="0"/>
      <p:bldP spid="15" grpId="0"/>
      <p:bldP spid="17" grpId="0"/>
      <p:bldP spid="19" grpId="0"/>
      <p:bldP spid="21" grpId="0"/>
      <p:bldP spid="23" grpId="0"/>
      <p:bldP spid="25" grpId="0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Dealing with External Dataset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499" y="1328243"/>
            <a:ext cx="4962371" cy="39416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331" y="2740295"/>
            <a:ext cx="4458227" cy="297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887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Geoportal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67707" y="1481734"/>
            <a:ext cx="10796571" cy="35993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 baseline="0">
                <a:solidFill>
                  <a:schemeClr val="accent2"/>
                </a:solidFill>
                <a:latin typeface="Impac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Geodata</a:t>
            </a:r>
            <a:r>
              <a:rPr lang="en-US" dirty="0" smtClean="0"/>
              <a:t> portal is a discovery layer which allows users to </a:t>
            </a:r>
            <a:r>
              <a:rPr lang="en-US" dirty="0" smtClean="0">
                <a:solidFill>
                  <a:schemeClr val="tx1"/>
                </a:solidFill>
              </a:rPr>
              <a:t>search various geospatial data</a:t>
            </a:r>
            <a:r>
              <a:rPr lang="en-US" dirty="0" smtClean="0"/>
              <a:t>, and access the information by:</a:t>
            </a:r>
          </a:p>
          <a:p>
            <a:pPr marL="45720" algn="ctr"/>
            <a:r>
              <a:rPr lang="en-US" dirty="0" smtClean="0">
                <a:solidFill>
                  <a:schemeClr val="tx1"/>
                </a:solidFill>
              </a:rPr>
              <a:t> a web map </a:t>
            </a:r>
            <a:r>
              <a:rPr lang="en-US" dirty="0" smtClean="0"/>
              <a:t>+ </a:t>
            </a:r>
            <a:r>
              <a:rPr lang="en-US" dirty="0" smtClean="0">
                <a:solidFill>
                  <a:schemeClr val="tx1"/>
                </a:solidFill>
              </a:rPr>
              <a:t>data downloading</a:t>
            </a:r>
          </a:p>
          <a:p>
            <a:endParaRPr lang="en-US" dirty="0"/>
          </a:p>
        </p:txBody>
      </p:sp>
      <p:pic>
        <p:nvPicPr>
          <p:cNvPr id="7" name="Picture 2" descr="http://geoblacklight.org/images/ny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773" y="2940703"/>
            <a:ext cx="4101719" cy="2793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569412" y="3944111"/>
            <a:ext cx="498855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b="1" dirty="0" smtClean="0"/>
              <a:t>&amp;</a:t>
            </a:r>
            <a:endParaRPr lang="en-US" sz="3600" b="1" dirty="0"/>
          </a:p>
        </p:txBody>
      </p:sp>
      <p:pic>
        <p:nvPicPr>
          <p:cNvPr id="9" name="Picture 4" descr="http://files.softicons.com/download/system-icons/silverblue-icons-by-kidaubis/png/256/File%20ZI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741" y="2852531"/>
            <a:ext cx="2954216" cy="295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5045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Purdue University </a:t>
            </a:r>
            <a:r>
              <a:rPr lang="en-US" dirty="0" err="1" smtClean="0"/>
              <a:t>Geodata</a:t>
            </a:r>
            <a:r>
              <a:rPr lang="en-US" dirty="0" smtClean="0"/>
              <a:t> Portal 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hlinkClick r:id="rId2"/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30" y="1346066"/>
            <a:ext cx="5285204" cy="3765810"/>
          </a:xfrm>
          <a:prstGeom prst="rect">
            <a:avLst/>
          </a:prstGeom>
        </p:spPr>
      </p:pic>
      <p:sp>
        <p:nvSpPr>
          <p:cNvPr id="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646691" y="1277975"/>
            <a:ext cx="5862321" cy="3411537"/>
          </a:xfrm>
        </p:spPr>
        <p:txBody>
          <a:bodyPr/>
          <a:lstStyle/>
          <a:p>
            <a:r>
              <a:rPr lang="en-US" dirty="0" smtClean="0"/>
              <a:t>Based upon Open Geoportal project</a:t>
            </a:r>
          </a:p>
          <a:p>
            <a:r>
              <a:rPr lang="en-US" dirty="0" smtClean="0"/>
              <a:t>Harvest metadata from multiple institutions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9240901" y="2413001"/>
            <a:ext cx="2462268" cy="3520836"/>
            <a:chOff x="0" y="0"/>
            <a:chExt cx="3211830" cy="4570093"/>
          </a:xfrm>
        </p:grpSpPr>
        <p:grpSp>
          <p:nvGrpSpPr>
            <p:cNvPr id="9" name="Group 8"/>
            <p:cNvGrpSpPr/>
            <p:nvPr/>
          </p:nvGrpSpPr>
          <p:grpSpPr>
            <a:xfrm>
              <a:off x="15240" y="1927860"/>
              <a:ext cx="3196590" cy="2642233"/>
              <a:chOff x="0" y="0"/>
              <a:chExt cx="3288030" cy="2642235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22" t="22120" r="78611" b="64411"/>
              <a:stretch/>
            </p:blipFill>
            <p:spPr bwMode="auto">
              <a:xfrm>
                <a:off x="0" y="0"/>
                <a:ext cx="3288030" cy="1634490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836" t="22307" r="78750" b="64821"/>
              <a:stretch/>
            </p:blipFill>
            <p:spPr bwMode="auto">
              <a:xfrm>
                <a:off x="0" y="1082040"/>
                <a:ext cx="3263265" cy="1560195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10" name="Group 9"/>
            <p:cNvGrpSpPr/>
            <p:nvPr/>
          </p:nvGrpSpPr>
          <p:grpSpPr>
            <a:xfrm>
              <a:off x="0" y="0"/>
              <a:ext cx="3169920" cy="2486660"/>
              <a:chOff x="0" y="0"/>
              <a:chExt cx="3169920" cy="2486660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07" t="22108" r="78691" b="64947"/>
              <a:stretch/>
            </p:blipFill>
            <p:spPr bwMode="auto">
              <a:xfrm>
                <a:off x="15240" y="967740"/>
                <a:ext cx="3154680" cy="1518920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839" t="22115" r="78737" b="65224"/>
              <a:stretch/>
            </p:blipFill>
            <p:spPr bwMode="auto">
              <a:xfrm>
                <a:off x="0" y="0"/>
                <a:ext cx="3147060" cy="1478280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724940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Technology Diagram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82246" y="2160064"/>
            <a:ext cx="307778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</a:rPr>
              <a:t>Geospatial Data</a:t>
            </a:r>
            <a:endParaRPr lang="en-US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889806" y="1866854"/>
            <a:ext cx="1828800" cy="1040501"/>
            <a:chOff x="3863085" y="2293892"/>
            <a:chExt cx="1828800" cy="1040501"/>
          </a:xfrm>
          <a:solidFill>
            <a:srgbClr val="99FF66"/>
          </a:solidFill>
        </p:grpSpPr>
        <p:sp>
          <p:nvSpPr>
            <p:cNvPr id="8" name="Right Arrow 7"/>
            <p:cNvSpPr/>
            <p:nvPr/>
          </p:nvSpPr>
          <p:spPr>
            <a:xfrm>
              <a:off x="3863085" y="2423981"/>
              <a:ext cx="1828800" cy="762000"/>
            </a:xfrm>
            <a:prstGeom prst="rightArrow">
              <a:avLst/>
            </a:prstGeom>
            <a:grpFill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919716" y="2293892"/>
              <a:ext cx="10830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000" b="1" dirty="0" smtClean="0">
                  <a:solidFill>
                    <a:schemeClr val="accent1">
                      <a:lumMod val="50000"/>
                    </a:schemeClr>
                  </a:solidFill>
                </a:rPr>
                <a:t>organize</a:t>
              </a:r>
              <a:endParaRPr lang="en-US" sz="20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038600" y="2965061"/>
              <a:ext cx="9621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000" b="1" dirty="0" smtClean="0">
                  <a:solidFill>
                    <a:schemeClr val="accent1">
                      <a:lumMod val="50000"/>
                    </a:schemeClr>
                  </a:solidFill>
                </a:rPr>
                <a:t>Publish</a:t>
              </a:r>
              <a:endParaRPr lang="en-US" sz="20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pic>
        <p:nvPicPr>
          <p:cNvPr id="11" name="Picture 59" descr="towers_globe_blu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70911" y="1881696"/>
            <a:ext cx="1300686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5435515" y="1133475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</a:rPr>
              <a:t>Web Map Service &amp; Downloadable maps</a:t>
            </a:r>
            <a:endParaRPr lang="en-US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Bent Arrow 12"/>
          <p:cNvSpPr/>
          <p:nvPr/>
        </p:nvSpPr>
        <p:spPr>
          <a:xfrm flipV="1">
            <a:off x="2781621" y="3408697"/>
            <a:ext cx="2198106" cy="609600"/>
          </a:xfrm>
          <a:prstGeom prst="bentArrow">
            <a:avLst/>
          </a:prstGeom>
          <a:solidFill>
            <a:srgbClr val="99FF66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4" name="Picture 4" descr="http://trace.ddbj.nig.ac.jp/images/parts/metadata_ic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783" y="3320183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831250" y="3713497"/>
            <a:ext cx="1440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b="1" dirty="0" err="1" smtClean="0">
                <a:solidFill>
                  <a:schemeClr val="accent1">
                    <a:lumMod val="50000"/>
                  </a:schemeClr>
                </a:solidFill>
              </a:rPr>
              <a:t>MetaData</a:t>
            </a:r>
            <a:endParaRPr lang="en-US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5804095" y="3048854"/>
            <a:ext cx="494471" cy="494178"/>
          </a:xfrm>
          <a:prstGeom prst="straightConnector1">
            <a:avLst/>
          </a:prstGeom>
          <a:ln w="101600">
            <a:solidFill>
              <a:srgbClr val="99FF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Bent Arrow 16"/>
          <p:cNvSpPr/>
          <p:nvPr/>
        </p:nvSpPr>
        <p:spPr>
          <a:xfrm rot="16200000" flipH="1" flipV="1">
            <a:off x="7317398" y="3686687"/>
            <a:ext cx="1219202" cy="1467535"/>
          </a:xfrm>
          <a:prstGeom prst="bentArrow">
            <a:avLst>
              <a:gd name="adj1" fmla="val 14189"/>
              <a:gd name="adj2" fmla="val 18919"/>
              <a:gd name="adj3" fmla="val 20270"/>
              <a:gd name="adj4" fmla="val 43750"/>
            </a:avLst>
          </a:prstGeom>
          <a:solidFill>
            <a:srgbClr val="99FF66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8" name="Picture 6" descr="http://db.cse.ohio-state.edu/images/d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491" y="5087657"/>
            <a:ext cx="1039961" cy="115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6755766" y="4706890"/>
            <a:ext cx="1440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b="1" dirty="0" err="1" smtClean="0">
                <a:solidFill>
                  <a:schemeClr val="accent1">
                    <a:lumMod val="50000"/>
                  </a:schemeClr>
                </a:solidFill>
              </a:rPr>
              <a:t>MetaData</a:t>
            </a:r>
            <a:endParaRPr lang="en-US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>
              <a:lnSpc>
                <a:spcPct val="90000"/>
              </a:lnSpc>
            </a:pP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</a:rPr>
              <a:t>Database</a:t>
            </a:r>
            <a:endParaRPr lang="en-US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8446" y="4993833"/>
            <a:ext cx="1655450" cy="116142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002135" y="4682470"/>
            <a:ext cx="675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</a:rPr>
              <a:t>UI</a:t>
            </a:r>
            <a:endParaRPr lang="en-US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2" name="Picture 6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71252" y="5286451"/>
            <a:ext cx="820737" cy="62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2371252" y="4861984"/>
            <a:ext cx="996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</a:rPr>
              <a:t>User</a:t>
            </a:r>
            <a:endParaRPr lang="en-US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4" name="Left-Right Arrow 23"/>
          <p:cNvSpPr/>
          <p:nvPr/>
        </p:nvSpPr>
        <p:spPr>
          <a:xfrm>
            <a:off x="3252350" y="5363518"/>
            <a:ext cx="1070274" cy="485487"/>
          </a:xfrm>
          <a:prstGeom prst="leftRightArrow">
            <a:avLst/>
          </a:prstGeom>
          <a:solidFill>
            <a:srgbClr val="99FF66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5" name="Left-Right Arrow 24"/>
          <p:cNvSpPr/>
          <p:nvPr/>
        </p:nvSpPr>
        <p:spPr>
          <a:xfrm>
            <a:off x="6007351" y="5363518"/>
            <a:ext cx="1741139" cy="485487"/>
          </a:xfrm>
          <a:prstGeom prst="leftRightArrow">
            <a:avLst/>
          </a:prstGeom>
          <a:solidFill>
            <a:srgbClr val="99FF66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6" name="6-Point Star 25"/>
          <p:cNvSpPr/>
          <p:nvPr/>
        </p:nvSpPr>
        <p:spPr>
          <a:xfrm>
            <a:off x="5503960" y="1372766"/>
            <a:ext cx="2304000" cy="2121417"/>
          </a:xfrm>
          <a:prstGeom prst="star6">
            <a:avLst/>
          </a:prstGeom>
          <a:noFill/>
          <a:ln w="114300" cmpd="tri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7" name="6-Point Star 26"/>
          <p:cNvSpPr/>
          <p:nvPr/>
        </p:nvSpPr>
        <p:spPr>
          <a:xfrm>
            <a:off x="4584287" y="2855506"/>
            <a:ext cx="2304000" cy="2121417"/>
          </a:xfrm>
          <a:prstGeom prst="star6">
            <a:avLst/>
          </a:prstGeom>
          <a:noFill/>
          <a:ln w="114300" cmpd="tri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9" name="Cloud 28"/>
          <p:cNvSpPr/>
          <p:nvPr/>
        </p:nvSpPr>
        <p:spPr>
          <a:xfrm>
            <a:off x="431166" y="1220054"/>
            <a:ext cx="3285767" cy="2409563"/>
          </a:xfrm>
          <a:prstGeom prst="cloud">
            <a:avLst/>
          </a:prstGeom>
          <a:solidFill>
            <a:srgbClr val="CCECFF">
              <a:alpha val="50000"/>
            </a:srgbClr>
          </a:solidFill>
          <a:ln w="7620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8" name="6-Point Star 27"/>
          <p:cNvSpPr/>
          <p:nvPr/>
        </p:nvSpPr>
        <p:spPr>
          <a:xfrm>
            <a:off x="4163400" y="4539383"/>
            <a:ext cx="4649765" cy="2121417"/>
          </a:xfrm>
          <a:prstGeom prst="star6">
            <a:avLst/>
          </a:prstGeom>
          <a:noFill/>
          <a:ln w="114300" cmpd="tri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755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5" grpId="0"/>
      <p:bldP spid="17" grpId="0" animBg="1"/>
      <p:bldP spid="19" grpId="0"/>
      <p:bldP spid="21" grpId="0"/>
      <p:bldP spid="23" grpId="0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Setting up a Geoportal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221526" y="1273627"/>
            <a:ext cx="2878667" cy="5192485"/>
            <a:chOff x="347133" y="1273628"/>
            <a:chExt cx="2878667" cy="5192485"/>
          </a:xfrm>
        </p:grpSpPr>
        <p:sp>
          <p:nvSpPr>
            <p:cNvPr id="6" name="Rounded Rectangle 5"/>
            <p:cNvSpPr/>
            <p:nvPr/>
          </p:nvSpPr>
          <p:spPr>
            <a:xfrm>
              <a:off x="347133" y="1273628"/>
              <a:ext cx="2878667" cy="5192485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72740" y="1442933"/>
              <a:ext cx="2627451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/>
                <a:t>Map Server /</a:t>
              </a:r>
              <a:br>
                <a:rPr lang="en-US" sz="3600" dirty="0" smtClean="0"/>
              </a:br>
              <a:r>
                <a:rPr lang="en-US" sz="3600" dirty="0" smtClean="0"/>
                <a:t>Data Store</a:t>
              </a:r>
              <a:endParaRPr lang="en-US" sz="3600" dirty="0"/>
            </a:p>
          </p:txBody>
        </p:sp>
        <p:pic>
          <p:nvPicPr>
            <p:cNvPr id="8" name="Picture 59" descr="towers_globe_blu.pn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36122" y="2736924"/>
              <a:ext cx="1300686" cy="1295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386274" y="4416915"/>
              <a:ext cx="2800382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Data access options: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dirty="0" smtClean="0"/>
                <a:t>Download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dirty="0" smtClean="0"/>
                <a:t>Web map services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dirty="0" smtClean="0"/>
                <a:t>Other</a:t>
              </a:r>
              <a:endParaRPr lang="en-US" sz="2400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201143" y="1273627"/>
            <a:ext cx="2878668" cy="5192485"/>
            <a:chOff x="3201143" y="1273627"/>
            <a:chExt cx="2878668" cy="5192485"/>
          </a:xfrm>
        </p:grpSpPr>
        <p:sp>
          <p:nvSpPr>
            <p:cNvPr id="11" name="Rounded Rectangle 10"/>
            <p:cNvSpPr/>
            <p:nvPr/>
          </p:nvSpPr>
          <p:spPr>
            <a:xfrm>
              <a:off x="3201144" y="1273627"/>
              <a:ext cx="2878667" cy="5192485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326751" y="1424339"/>
              <a:ext cx="2383345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/>
                <a:t>Metadata</a:t>
              </a:r>
              <a:br>
                <a:rPr lang="en-US" sz="3600" dirty="0" smtClean="0"/>
              </a:br>
              <a:r>
                <a:rPr lang="en-US" sz="3600" dirty="0" smtClean="0"/>
                <a:t>Preparation</a:t>
              </a:r>
              <a:endParaRPr lang="en-US" sz="3600" dirty="0"/>
            </a:p>
          </p:txBody>
        </p:sp>
        <p:pic>
          <p:nvPicPr>
            <p:cNvPr id="16" name="Picture 4" descr="http://trace.ddbj.nig.ac.jp/images/parts/metadata_icon.pn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6154" y="2561037"/>
              <a:ext cx="1219200" cy="121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3201143" y="4404097"/>
              <a:ext cx="287866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dirty="0" smtClean="0"/>
                <a:t>Choose a metadata standard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dirty="0" smtClean="0"/>
                <a:t>Content standard</a:t>
              </a:r>
              <a:endParaRPr lang="en-US" sz="2400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180762" y="1273627"/>
            <a:ext cx="2878667" cy="5192485"/>
            <a:chOff x="6180762" y="1273627"/>
            <a:chExt cx="2878667" cy="5192485"/>
          </a:xfrm>
        </p:grpSpPr>
        <p:sp>
          <p:nvSpPr>
            <p:cNvPr id="12" name="Rounded Rectangle 11"/>
            <p:cNvSpPr/>
            <p:nvPr/>
          </p:nvSpPr>
          <p:spPr>
            <a:xfrm>
              <a:off x="6180762" y="1273627"/>
              <a:ext cx="2878667" cy="5192485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324600" y="1407176"/>
              <a:ext cx="256903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/>
                <a:t>Portal Deployment</a:t>
              </a:r>
              <a:endParaRPr lang="en-US" sz="3600" dirty="0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6620593" y="2708444"/>
              <a:ext cx="1655450" cy="3225992"/>
              <a:chOff x="5068326" y="5505891"/>
              <a:chExt cx="1655450" cy="3225992"/>
            </a:xfrm>
          </p:grpSpPr>
          <p:pic>
            <p:nvPicPr>
              <p:cNvPr id="20" name="Picture 6" descr="http://db.cse.ohio-state.edu/images/db.png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36867" y="7579571"/>
                <a:ext cx="1039961" cy="11523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1" name="Group 20"/>
              <p:cNvGrpSpPr/>
              <p:nvPr/>
            </p:nvGrpSpPr>
            <p:grpSpPr>
              <a:xfrm>
                <a:off x="5068326" y="5505891"/>
                <a:ext cx="1655450" cy="2003605"/>
                <a:chOff x="5068326" y="5505891"/>
                <a:chExt cx="1655450" cy="2003605"/>
              </a:xfrm>
            </p:grpSpPr>
            <p:pic>
              <p:nvPicPr>
                <p:cNvPr id="22" name="Picture 21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068326" y="5505891"/>
                  <a:ext cx="1655450" cy="1161425"/>
                </a:xfrm>
                <a:prstGeom prst="rect">
                  <a:avLst/>
                </a:prstGeom>
              </p:spPr>
            </p:pic>
            <p:sp>
              <p:nvSpPr>
                <p:cNvPr id="23" name="Left-Right Arrow 22"/>
                <p:cNvSpPr/>
                <p:nvPr/>
              </p:nvSpPr>
              <p:spPr>
                <a:xfrm rot="5400000">
                  <a:off x="5674784" y="6884690"/>
                  <a:ext cx="764124" cy="485487"/>
                </a:xfrm>
                <a:prstGeom prst="leftRightArrow">
                  <a:avLst/>
                </a:prstGeom>
              </p:spPr>
              <p:style>
                <a:lnRef idx="0">
                  <a:schemeClr val="accent3"/>
                </a:lnRef>
                <a:fillRef idx="3">
                  <a:schemeClr val="accent3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</p:grpSp>
        </p:grpSp>
      </p:grpSp>
      <p:grpSp>
        <p:nvGrpSpPr>
          <p:cNvPr id="27" name="Group 26"/>
          <p:cNvGrpSpPr/>
          <p:nvPr/>
        </p:nvGrpSpPr>
        <p:grpSpPr>
          <a:xfrm>
            <a:off x="9160380" y="1273627"/>
            <a:ext cx="2878667" cy="5192485"/>
            <a:chOff x="9160380" y="1273627"/>
            <a:chExt cx="2878667" cy="5192485"/>
          </a:xfrm>
        </p:grpSpPr>
        <p:sp>
          <p:nvSpPr>
            <p:cNvPr id="14" name="Rounded Rectangle 13"/>
            <p:cNvSpPr/>
            <p:nvPr/>
          </p:nvSpPr>
          <p:spPr>
            <a:xfrm>
              <a:off x="9160380" y="1273627"/>
              <a:ext cx="2878667" cy="5192485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470017" y="1385484"/>
              <a:ext cx="256903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/>
                <a:t>Community</a:t>
              </a:r>
              <a:br>
                <a:rPr lang="en-US" sz="3600" dirty="0" smtClean="0"/>
              </a:br>
              <a:r>
                <a:rPr lang="en-US" sz="3600" dirty="0" smtClean="0"/>
                <a:t>Effort</a:t>
              </a:r>
              <a:endParaRPr lang="en-US" sz="3600" dirty="0"/>
            </a:p>
          </p:txBody>
        </p:sp>
        <p:pic>
          <p:nvPicPr>
            <p:cNvPr id="3074" name="Picture 2" descr="Image result for opengeometadata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99260" y="2585813"/>
              <a:ext cx="1410120" cy="1410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Image result for opengeometadata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20659" y="4100677"/>
              <a:ext cx="2558107" cy="850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8" name="Picture 6" descr="Image result for btaa geoportal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06089" y="5091400"/>
              <a:ext cx="1974283" cy="11293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28009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BTAA </a:t>
            </a:r>
            <a:r>
              <a:rPr lang="en-US" dirty="0" err="1" smtClean="0"/>
              <a:t>Geodata</a:t>
            </a:r>
            <a:r>
              <a:rPr lang="en-US" dirty="0" smtClean="0"/>
              <a:t> Portal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Image result for btaa geoport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74" y="1317170"/>
            <a:ext cx="2757713" cy="2068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089487" y="1358693"/>
            <a:ext cx="8132234" cy="3411537"/>
          </a:xfrm>
        </p:spPr>
        <p:txBody>
          <a:bodyPr/>
          <a:lstStyle/>
          <a:p>
            <a:r>
              <a:rPr lang="en-US" dirty="0" smtClean="0"/>
              <a:t>Project began in July 2015 with 9 universities</a:t>
            </a:r>
          </a:p>
          <a:p>
            <a:r>
              <a:rPr lang="en-US" dirty="0" smtClean="0"/>
              <a:t>3 more universities joined in the second phase</a:t>
            </a:r>
            <a:endParaRPr lang="en-US" dirty="0"/>
          </a:p>
        </p:txBody>
      </p:sp>
      <p:pic>
        <p:nvPicPr>
          <p:cNvPr id="9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92828" y="2599494"/>
            <a:ext cx="6218238" cy="1904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54828" y="3074299"/>
            <a:ext cx="621823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83419" y="3665377"/>
            <a:ext cx="6218238" cy="190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71657" y="4190194"/>
            <a:ext cx="5793746" cy="201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1487" y="4729663"/>
            <a:ext cx="31988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Collaborative Metadata</a:t>
            </a:r>
            <a:br>
              <a:rPr lang="en-US" sz="2400" b="1" dirty="0" smtClean="0"/>
            </a:br>
            <a:r>
              <a:rPr lang="en-US" sz="2400" b="1" dirty="0" smtClean="0"/>
              <a:t>Workflow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114393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Purdue Brand Colors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C28E0E"/>
      </a:accent1>
      <a:accent2>
        <a:srgbClr val="98700D"/>
      </a:accent2>
      <a:accent3>
        <a:srgbClr val="5B6870"/>
      </a:accent3>
      <a:accent4>
        <a:srgbClr val="849E2A"/>
      </a:accent4>
      <a:accent5>
        <a:srgbClr val="B36012"/>
      </a:accent5>
      <a:accent6>
        <a:srgbClr val="000000"/>
      </a:accent6>
      <a:hlink>
        <a:srgbClr val="000000"/>
      </a:hlink>
      <a:folHlink>
        <a:srgbClr val="00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PT-150GLTemplate-OneSection_WideScreen" id="{ECFB9CC4-85EF-0046-A11C-8BA1B4C3AE36}" vid="{873D6D13-D9F5-D443-B11D-4505B19D152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PPT-150GLTemplate-OneSection_WideScreen</Template>
  <TotalTime>0</TotalTime>
  <Words>286</Words>
  <Application>Microsoft Office PowerPoint</Application>
  <PresentationFormat>Widescreen</PresentationFormat>
  <Paragraphs>85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Impact</vt:lpstr>
      <vt:lpstr>Wingdings</vt:lpstr>
      <vt:lpstr>Office Theme</vt:lpstr>
      <vt:lpstr>Geoportal</vt:lpstr>
      <vt:lpstr>My Journey of Geospatial Information Librarianship</vt:lpstr>
      <vt:lpstr>Serve for the Research Community</vt:lpstr>
      <vt:lpstr>Dealing with External Dataset</vt:lpstr>
      <vt:lpstr>Geoportal</vt:lpstr>
      <vt:lpstr>Purdue University Geodata Portal </vt:lpstr>
      <vt:lpstr>Technology Diagram</vt:lpstr>
      <vt:lpstr>Setting up a Geoportal</vt:lpstr>
      <vt:lpstr>BTAA Geodata Portal</vt:lpstr>
      <vt:lpstr>BTAA Geodata Portal</vt:lpstr>
      <vt:lpstr>Serve for the Research Community</vt:lpstr>
      <vt:lpstr>Expanding Institutional Data Repository</vt:lpstr>
      <vt:lpstr>Advocate a Data Sharing Culture</vt:lpstr>
      <vt:lpstr>Roadway</vt:lpstr>
      <vt:lpstr>Thank You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dcterms:created xsi:type="dcterms:W3CDTF">2018-11-03T02:46:41Z</dcterms:created>
  <dcterms:modified xsi:type="dcterms:W3CDTF">2018-11-04T02:39:06Z</dcterms:modified>
  <cp:category/>
</cp:coreProperties>
</file>