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62" r:id="rId4"/>
    <p:sldId id="281" r:id="rId5"/>
    <p:sldId id="258" r:id="rId6"/>
    <p:sldId id="259" r:id="rId7"/>
    <p:sldId id="264" r:id="rId8"/>
    <p:sldId id="263" r:id="rId9"/>
    <p:sldId id="260" r:id="rId10"/>
    <p:sldId id="275" r:id="rId11"/>
    <p:sldId id="261" r:id="rId12"/>
    <p:sldId id="265" r:id="rId13"/>
    <p:sldId id="274" r:id="rId14"/>
    <p:sldId id="266" r:id="rId15"/>
    <p:sldId id="268" r:id="rId16"/>
    <p:sldId id="278" r:id="rId17"/>
    <p:sldId id="272" r:id="rId18"/>
    <p:sldId id="280" r:id="rId19"/>
    <p:sldId id="271"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Kirsch" initials="AK" lastIdx="1" clrIdx="0">
    <p:extLst>
      <p:ext uri="{19B8F6BF-5375-455C-9EA6-DF929625EA0E}">
        <p15:presenceInfo xmlns:p15="http://schemas.microsoft.com/office/powerpoint/2012/main" userId="d502ebac-d3e1-406c-b50a-b482e45b07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8"/>
    <p:restoredTop sz="94704"/>
  </p:normalViewPr>
  <p:slideViewPr>
    <p:cSldViewPr snapToGrid="0" snapToObjects="1">
      <p:cViewPr varScale="1">
        <p:scale>
          <a:sx n="84" d="100"/>
          <a:sy n="84" d="100"/>
        </p:scale>
        <p:origin x="216"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E9BDEE-BBB9-7449-A7A7-7A24E9536CC7}"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BC749-A1C0-9340-80A9-416CF9DFDED0}" type="slidenum">
              <a:rPr lang="en-US" smtClean="0"/>
              <a:t>‹#›</a:t>
            </a:fld>
            <a:endParaRPr lang="en-US"/>
          </a:p>
        </p:txBody>
      </p:sp>
    </p:spTree>
    <p:extLst>
      <p:ext uri="{BB962C8B-B14F-4D97-AF65-F5344CB8AC3E}">
        <p14:creationId xmlns:p14="http://schemas.microsoft.com/office/powerpoint/2010/main" val="4152054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E9BDEE-BBB9-7449-A7A7-7A24E9536CC7}"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BC749-A1C0-9340-80A9-416CF9DFDED0}" type="slidenum">
              <a:rPr lang="en-US" smtClean="0"/>
              <a:t>‹#›</a:t>
            </a:fld>
            <a:endParaRPr lang="en-US"/>
          </a:p>
        </p:txBody>
      </p:sp>
    </p:spTree>
    <p:extLst>
      <p:ext uri="{BB962C8B-B14F-4D97-AF65-F5344CB8AC3E}">
        <p14:creationId xmlns:p14="http://schemas.microsoft.com/office/powerpoint/2010/main" val="1080227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E9BDEE-BBB9-7449-A7A7-7A24E9536CC7}"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BC749-A1C0-9340-80A9-416CF9DFDED0}" type="slidenum">
              <a:rPr lang="en-US" smtClean="0"/>
              <a:t>‹#›</a:t>
            </a:fld>
            <a:endParaRPr lang="en-US"/>
          </a:p>
        </p:txBody>
      </p:sp>
    </p:spTree>
    <p:extLst>
      <p:ext uri="{BB962C8B-B14F-4D97-AF65-F5344CB8AC3E}">
        <p14:creationId xmlns:p14="http://schemas.microsoft.com/office/powerpoint/2010/main" val="53815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E9BDEE-BBB9-7449-A7A7-7A24E9536CC7}"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BC749-A1C0-9340-80A9-416CF9DFDED0}" type="slidenum">
              <a:rPr lang="en-US" smtClean="0"/>
              <a:t>‹#›</a:t>
            </a:fld>
            <a:endParaRPr lang="en-US"/>
          </a:p>
        </p:txBody>
      </p:sp>
    </p:spTree>
    <p:extLst>
      <p:ext uri="{BB962C8B-B14F-4D97-AF65-F5344CB8AC3E}">
        <p14:creationId xmlns:p14="http://schemas.microsoft.com/office/powerpoint/2010/main" val="807329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E9BDEE-BBB9-7449-A7A7-7A24E9536CC7}"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BC749-A1C0-9340-80A9-416CF9DFDED0}" type="slidenum">
              <a:rPr lang="en-US" smtClean="0"/>
              <a:t>‹#›</a:t>
            </a:fld>
            <a:endParaRPr lang="en-US"/>
          </a:p>
        </p:txBody>
      </p:sp>
    </p:spTree>
    <p:extLst>
      <p:ext uri="{BB962C8B-B14F-4D97-AF65-F5344CB8AC3E}">
        <p14:creationId xmlns:p14="http://schemas.microsoft.com/office/powerpoint/2010/main" val="342627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E9BDEE-BBB9-7449-A7A7-7A24E9536CC7}" type="datetimeFigureOut">
              <a:rPr lang="en-US" smtClean="0"/>
              <a:t>11/19/18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BC749-A1C0-9340-80A9-416CF9DFDED0}" type="slidenum">
              <a:rPr lang="en-US" smtClean="0"/>
              <a:t>‹#›</a:t>
            </a:fld>
            <a:endParaRPr lang="en-US"/>
          </a:p>
        </p:txBody>
      </p:sp>
    </p:spTree>
    <p:extLst>
      <p:ext uri="{BB962C8B-B14F-4D97-AF65-F5344CB8AC3E}">
        <p14:creationId xmlns:p14="http://schemas.microsoft.com/office/powerpoint/2010/main" val="206549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E9BDEE-BBB9-7449-A7A7-7A24E9536CC7}" type="datetimeFigureOut">
              <a:rPr lang="en-US" smtClean="0"/>
              <a:t>11/19/18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9BC749-A1C0-9340-80A9-416CF9DFDED0}" type="slidenum">
              <a:rPr lang="en-US" smtClean="0"/>
              <a:t>‹#›</a:t>
            </a:fld>
            <a:endParaRPr lang="en-US"/>
          </a:p>
        </p:txBody>
      </p:sp>
    </p:spTree>
    <p:extLst>
      <p:ext uri="{BB962C8B-B14F-4D97-AF65-F5344CB8AC3E}">
        <p14:creationId xmlns:p14="http://schemas.microsoft.com/office/powerpoint/2010/main" val="1472870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E9BDEE-BBB9-7449-A7A7-7A24E9536CC7}" type="datetimeFigureOut">
              <a:rPr lang="en-US" smtClean="0"/>
              <a:t>11/19/18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9BC749-A1C0-9340-80A9-416CF9DFDED0}" type="slidenum">
              <a:rPr lang="en-US" smtClean="0"/>
              <a:t>‹#›</a:t>
            </a:fld>
            <a:endParaRPr lang="en-US"/>
          </a:p>
        </p:txBody>
      </p:sp>
    </p:spTree>
    <p:extLst>
      <p:ext uri="{BB962C8B-B14F-4D97-AF65-F5344CB8AC3E}">
        <p14:creationId xmlns:p14="http://schemas.microsoft.com/office/powerpoint/2010/main" val="3873055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9BDEE-BBB9-7449-A7A7-7A24E9536CC7}" type="datetimeFigureOut">
              <a:rPr lang="en-US" smtClean="0"/>
              <a:t>11/19/18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9BC749-A1C0-9340-80A9-416CF9DFDED0}" type="slidenum">
              <a:rPr lang="en-US" smtClean="0"/>
              <a:t>‹#›</a:t>
            </a:fld>
            <a:endParaRPr lang="en-US"/>
          </a:p>
        </p:txBody>
      </p:sp>
    </p:spTree>
    <p:extLst>
      <p:ext uri="{BB962C8B-B14F-4D97-AF65-F5344CB8AC3E}">
        <p14:creationId xmlns:p14="http://schemas.microsoft.com/office/powerpoint/2010/main" val="1603218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E9BDEE-BBB9-7449-A7A7-7A24E9536CC7}" type="datetimeFigureOut">
              <a:rPr lang="en-US" smtClean="0"/>
              <a:t>11/19/18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BC749-A1C0-9340-80A9-416CF9DFDED0}" type="slidenum">
              <a:rPr lang="en-US" smtClean="0"/>
              <a:t>‹#›</a:t>
            </a:fld>
            <a:endParaRPr lang="en-US"/>
          </a:p>
        </p:txBody>
      </p:sp>
    </p:spTree>
    <p:extLst>
      <p:ext uri="{BB962C8B-B14F-4D97-AF65-F5344CB8AC3E}">
        <p14:creationId xmlns:p14="http://schemas.microsoft.com/office/powerpoint/2010/main" val="1163034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E9BDEE-BBB9-7449-A7A7-7A24E9536CC7}" type="datetimeFigureOut">
              <a:rPr lang="en-US" smtClean="0"/>
              <a:t>11/19/18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BC749-A1C0-9340-80A9-416CF9DFDED0}" type="slidenum">
              <a:rPr lang="en-US" smtClean="0"/>
              <a:t>‹#›</a:t>
            </a:fld>
            <a:endParaRPr lang="en-US"/>
          </a:p>
        </p:txBody>
      </p:sp>
    </p:spTree>
    <p:extLst>
      <p:ext uri="{BB962C8B-B14F-4D97-AF65-F5344CB8AC3E}">
        <p14:creationId xmlns:p14="http://schemas.microsoft.com/office/powerpoint/2010/main" val="397588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9BDEE-BBB9-7449-A7A7-7A24E9536CC7}" type="datetimeFigureOut">
              <a:rPr lang="en-US" smtClean="0"/>
              <a:t>11/19/18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BC749-A1C0-9340-80A9-416CF9DFDED0}" type="slidenum">
              <a:rPr lang="en-US" smtClean="0"/>
              <a:t>‹#›</a:t>
            </a:fld>
            <a:endParaRPr lang="en-US"/>
          </a:p>
        </p:txBody>
      </p:sp>
    </p:spTree>
    <p:extLst>
      <p:ext uri="{BB962C8B-B14F-4D97-AF65-F5344CB8AC3E}">
        <p14:creationId xmlns:p14="http://schemas.microsoft.com/office/powerpoint/2010/main" val="3850921227"/>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579967-45F7-814D-B3B1-9C140E9A795B}"/>
              </a:ext>
            </a:extLst>
          </p:cNvPr>
          <p:cNvPicPr>
            <a:picLocks noChangeAspect="1"/>
          </p:cNvPicPr>
          <p:nvPr/>
        </p:nvPicPr>
        <p:blipFill rotWithShape="1">
          <a:blip r:embed="rId2">
            <a:extLst>
              <a:ext uri="{28A0092B-C50C-407E-A947-70E740481C1C}">
                <a14:useLocalDpi xmlns:a14="http://schemas.microsoft.com/office/drawing/2010/main" val="0"/>
              </a:ext>
            </a:extLst>
          </a:blip>
          <a:srcRect t="5807" b="399"/>
          <a:stretch/>
        </p:blipFill>
        <p:spPr>
          <a:xfrm>
            <a:off x="5117843" y="0"/>
            <a:ext cx="7074157" cy="6302956"/>
          </a:xfrm>
          <a:prstGeom prst="rect">
            <a:avLst/>
          </a:prstGeom>
        </p:spPr>
      </p:pic>
      <p:sp>
        <p:nvSpPr>
          <p:cNvPr id="2" name="Title 1">
            <a:extLst>
              <a:ext uri="{FF2B5EF4-FFF2-40B4-BE49-F238E27FC236}">
                <a16:creationId xmlns:a16="http://schemas.microsoft.com/office/drawing/2014/main" id="{94FCDC99-1ABA-374C-A3BE-B6B9FE67CACF}"/>
              </a:ext>
            </a:extLst>
          </p:cNvPr>
          <p:cNvSpPr>
            <a:spLocks noGrp="1"/>
          </p:cNvSpPr>
          <p:nvPr>
            <p:ph type="ctrTitle"/>
          </p:nvPr>
        </p:nvSpPr>
        <p:spPr>
          <a:xfrm>
            <a:off x="312556" y="408278"/>
            <a:ext cx="4982131" cy="5486400"/>
          </a:xfrm>
        </p:spPr>
        <p:txBody>
          <a:bodyPr>
            <a:normAutofit fontScale="90000"/>
          </a:bodyPr>
          <a:lstStyle/>
          <a:p>
            <a:r>
              <a:rPr lang="en-US" sz="4100" dirty="0">
                <a:latin typeface="Times New Roman" panose="02020603050405020304" pitchFamily="18" charset="0"/>
                <a:cs typeface="Times New Roman" panose="02020603050405020304" pitchFamily="18" charset="0"/>
              </a:rPr>
              <a:t>Rapid crystal growth in the solar system’s slowest cooled magma?</a:t>
            </a:r>
            <a:br>
              <a:rPr lang="en-US" sz="4100" dirty="0">
                <a:latin typeface="Times New Roman" panose="02020603050405020304" pitchFamily="18" charset="0"/>
                <a:cs typeface="Times New Roman" panose="02020603050405020304" pitchFamily="18" charset="0"/>
              </a:rPr>
            </a:br>
            <a:br>
              <a:rPr lang="en-US" sz="41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Investigating the paradox of olivine P-enrichment in troctolite 76535 </a:t>
            </a:r>
            <a:br>
              <a:rPr lang="en-US" sz="32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parent melt with laboratory crystallization experiments</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A431FA2E-D208-3D45-94F5-F8270AB2BFED}"/>
              </a:ext>
            </a:extLst>
          </p:cNvPr>
          <p:cNvSpPr>
            <a:spLocks noGrp="1"/>
          </p:cNvSpPr>
          <p:nvPr>
            <p:ph type="subTitle" idx="1"/>
          </p:nvPr>
        </p:nvSpPr>
        <p:spPr>
          <a:xfrm>
            <a:off x="0" y="5763050"/>
            <a:ext cx="8548036" cy="1655762"/>
          </a:xfrm>
        </p:spPr>
        <p:txBody>
          <a:bodyPr>
            <a:normAutofit/>
          </a:bodyPr>
          <a:lstStyle/>
          <a:p>
            <a:r>
              <a:rPr lang="en-US" sz="2000" dirty="0">
                <a:latin typeface="Arial" panose="020B0604020202020204" pitchFamily="34" charset="0"/>
                <a:cs typeface="Arial" panose="020B0604020202020204" pitchFamily="34" charset="0"/>
              </a:rPr>
              <a:t>Alexandra Kirsch</a:t>
            </a:r>
            <a:r>
              <a:rPr lang="en-US" sz="2000" baseline="30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Julia Hammer</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Benoit Welsch</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and G. J. Taylor</a:t>
            </a:r>
            <a:r>
              <a:rPr lang="en-US" sz="2000" baseline="30000" dirty="0">
                <a:latin typeface="Arial" panose="020B0604020202020204" pitchFamily="34" charset="0"/>
                <a:cs typeface="Arial" panose="020B0604020202020204" pitchFamily="34" charset="0"/>
              </a:rPr>
              <a:t>2</a:t>
            </a:r>
            <a:endParaRPr lang="en-US" sz="800" dirty="0">
              <a:latin typeface="Arial" panose="020B0604020202020204" pitchFamily="34" charset="0"/>
              <a:cs typeface="Arial" panose="020B0604020202020204" pitchFamily="34" charset="0"/>
            </a:endParaRPr>
          </a:p>
          <a:p>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Marietta College, Marietta, Ohio, </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School of Ocean and Earth Science and Technology, University of Hawai’i at M</a:t>
            </a:r>
            <a:r>
              <a:rPr lang="en-US" sz="1050" dirty="0">
                <a:latin typeface="Arial" panose="020B0604020202020204" pitchFamily="34" charset="0"/>
                <a:cs typeface="Arial" panose="020B0604020202020204" pitchFamily="34" charset="0"/>
              </a:rPr>
              <a:t>ā</a:t>
            </a:r>
            <a:r>
              <a:rPr lang="en-US" sz="1200" dirty="0">
                <a:latin typeface="Arial" panose="020B0604020202020204" pitchFamily="34" charset="0"/>
                <a:cs typeface="Arial" panose="020B0604020202020204" pitchFamily="34" charset="0"/>
              </a:rPr>
              <a:t>noa, Honolulu, Hawai’i </a:t>
            </a:r>
          </a:p>
        </p:txBody>
      </p:sp>
      <p:pic>
        <p:nvPicPr>
          <p:cNvPr id="7" name="Picture 6">
            <a:extLst>
              <a:ext uri="{FF2B5EF4-FFF2-40B4-BE49-F238E27FC236}">
                <a16:creationId xmlns:a16="http://schemas.microsoft.com/office/drawing/2014/main" id="{E1645B8B-3E9D-7F40-BA80-1001411CC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285" y="481073"/>
            <a:ext cx="2281004" cy="1140502"/>
          </a:xfrm>
          <a:prstGeom prst="rect">
            <a:avLst/>
          </a:prstGeom>
        </p:spPr>
      </p:pic>
      <p:pic>
        <p:nvPicPr>
          <p:cNvPr id="9" name="Picture 8">
            <a:extLst>
              <a:ext uri="{FF2B5EF4-FFF2-40B4-BE49-F238E27FC236}">
                <a16:creationId xmlns:a16="http://schemas.microsoft.com/office/drawing/2014/main" id="{BB0F7C7E-AD53-F240-AC6F-842FB0351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912" y="502676"/>
            <a:ext cx="2633641" cy="1143000"/>
          </a:xfrm>
          <a:prstGeom prst="rect">
            <a:avLst/>
          </a:prstGeom>
        </p:spPr>
      </p:pic>
      <p:pic>
        <p:nvPicPr>
          <p:cNvPr id="6" name="Picture 5">
            <a:extLst>
              <a:ext uri="{FF2B5EF4-FFF2-40B4-BE49-F238E27FC236}">
                <a16:creationId xmlns:a16="http://schemas.microsoft.com/office/drawing/2014/main" id="{54654D1A-8127-0A4A-BD02-DE13107732C0}"/>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7333" t="36963" r="29067" b="29614"/>
          <a:stretch/>
        </p:blipFill>
        <p:spPr>
          <a:xfrm rot="5400000">
            <a:off x="10102261" y="4748476"/>
            <a:ext cx="2304288" cy="1719072"/>
          </a:xfrm>
          <a:prstGeom prst="rect">
            <a:avLst/>
          </a:prstGeom>
          <a:ln>
            <a:solidFill>
              <a:schemeClr val="tx1"/>
            </a:solidFill>
          </a:ln>
        </p:spPr>
      </p:pic>
      <p:pic>
        <p:nvPicPr>
          <p:cNvPr id="10" name="Picture 9">
            <a:extLst>
              <a:ext uri="{FF2B5EF4-FFF2-40B4-BE49-F238E27FC236}">
                <a16:creationId xmlns:a16="http://schemas.microsoft.com/office/drawing/2014/main" id="{9310DFB3-A4A4-624D-8E85-AD642E0DBB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2143" y="502676"/>
            <a:ext cx="1143000" cy="1143000"/>
          </a:xfrm>
          <a:prstGeom prst="rect">
            <a:avLst/>
          </a:prstGeom>
        </p:spPr>
      </p:pic>
      <p:pic>
        <p:nvPicPr>
          <p:cNvPr id="11" name="Picture 10">
            <a:extLst>
              <a:ext uri="{FF2B5EF4-FFF2-40B4-BE49-F238E27FC236}">
                <a16:creationId xmlns:a16="http://schemas.microsoft.com/office/drawing/2014/main" id="{B3F0C959-CF66-F14B-B84A-4D6D11EA2E0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472599" y="502676"/>
            <a:ext cx="1558636" cy="1143000"/>
          </a:xfrm>
          <a:prstGeom prst="rect">
            <a:avLst/>
          </a:prstGeom>
        </p:spPr>
      </p:pic>
    </p:spTree>
    <p:extLst>
      <p:ext uri="{BB962C8B-B14F-4D97-AF65-F5344CB8AC3E}">
        <p14:creationId xmlns:p14="http://schemas.microsoft.com/office/powerpoint/2010/main" val="3589396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25CDA-2860-DB46-9D50-C9144039740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Run Plan for TPM 01 &amp; 02 (blue experiment)</a:t>
            </a:r>
          </a:p>
        </p:txBody>
      </p:sp>
      <p:sp>
        <p:nvSpPr>
          <p:cNvPr id="7" name="TextBox 6">
            <a:extLst>
              <a:ext uri="{FF2B5EF4-FFF2-40B4-BE49-F238E27FC236}">
                <a16:creationId xmlns:a16="http://schemas.microsoft.com/office/drawing/2014/main" id="{FE747753-4F71-8B4A-9C14-B72484FD41E8}"/>
              </a:ext>
            </a:extLst>
          </p:cNvPr>
          <p:cNvSpPr txBox="1"/>
          <p:nvPr/>
        </p:nvSpPr>
        <p:spPr>
          <a:xfrm>
            <a:off x="13313100" y="12729713"/>
            <a:ext cx="1643457" cy="369332"/>
          </a:xfrm>
          <a:prstGeom prst="rect">
            <a:avLst/>
          </a:prstGeom>
          <a:noFill/>
        </p:spPr>
        <p:txBody>
          <a:bodyPr wrap="square" rtlCol="0">
            <a:spAutoFit/>
          </a:bodyPr>
          <a:lstStyle/>
          <a:p>
            <a:r>
              <a:rPr lang="en-US" sz="1800" dirty="0"/>
              <a:t>01 &amp; 02</a:t>
            </a:r>
          </a:p>
        </p:txBody>
      </p:sp>
      <p:pic>
        <p:nvPicPr>
          <p:cNvPr id="8" name="Content Placeholder 7">
            <a:extLst>
              <a:ext uri="{FF2B5EF4-FFF2-40B4-BE49-F238E27FC236}">
                <a16:creationId xmlns:a16="http://schemas.microsoft.com/office/drawing/2014/main" id="{213A1430-3666-BB4B-B24F-03F3AAD94F7E}"/>
              </a:ext>
            </a:extLst>
          </p:cNvPr>
          <p:cNvPicPr>
            <a:picLocks noGrp="1" noChangeAspect="1"/>
          </p:cNvPicPr>
          <p:nvPr>
            <p:ph idx="1"/>
          </p:nvPr>
        </p:nvPicPr>
        <p:blipFill>
          <a:blip r:embed="rId2"/>
          <a:stretch>
            <a:fillRect/>
          </a:stretch>
        </p:blipFill>
        <p:spPr>
          <a:xfrm>
            <a:off x="285141" y="1812672"/>
            <a:ext cx="4443244" cy="3756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5-Point Star 2">
            <a:extLst>
              <a:ext uri="{FF2B5EF4-FFF2-40B4-BE49-F238E27FC236}">
                <a16:creationId xmlns:a16="http://schemas.microsoft.com/office/drawing/2014/main" id="{AA3E3BD5-B616-8548-B0A5-5E114D507472}"/>
              </a:ext>
            </a:extLst>
          </p:cNvPr>
          <p:cNvSpPr>
            <a:spLocks noChangeAspect="1"/>
          </p:cNvSpPr>
          <p:nvPr/>
        </p:nvSpPr>
        <p:spPr>
          <a:xfrm>
            <a:off x="3620684" y="1863947"/>
            <a:ext cx="576072" cy="576072"/>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1B4F3748-EC3F-A848-B7A2-B5C0C09AE906}"/>
              </a:ext>
            </a:extLst>
          </p:cNvPr>
          <p:cNvSpPr/>
          <p:nvPr/>
        </p:nvSpPr>
        <p:spPr>
          <a:xfrm>
            <a:off x="3751065" y="3195126"/>
            <a:ext cx="315311" cy="299545"/>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422893A-1086-F24D-A61A-BF28ED541576}"/>
              </a:ext>
            </a:extLst>
          </p:cNvPr>
          <p:cNvPicPr>
            <a:picLocks noChangeAspect="1"/>
          </p:cNvPicPr>
          <p:nvPr/>
        </p:nvPicPr>
        <p:blipFill rotWithShape="1">
          <a:blip r:embed="rId3"/>
          <a:srcRect t="8147"/>
          <a:stretch/>
        </p:blipFill>
        <p:spPr>
          <a:xfrm>
            <a:off x="5190968" y="1507597"/>
            <a:ext cx="6759200" cy="4000703"/>
          </a:xfrm>
          <a:prstGeom prst="rect">
            <a:avLst/>
          </a:prstGeom>
        </p:spPr>
      </p:pic>
      <p:sp>
        <p:nvSpPr>
          <p:cNvPr id="12" name="TextBox 11">
            <a:extLst>
              <a:ext uri="{FF2B5EF4-FFF2-40B4-BE49-F238E27FC236}">
                <a16:creationId xmlns:a16="http://schemas.microsoft.com/office/drawing/2014/main" id="{FAF44A2D-E350-E44A-A369-480E2044B4D6}"/>
              </a:ext>
            </a:extLst>
          </p:cNvPr>
          <p:cNvSpPr txBox="1"/>
          <p:nvPr/>
        </p:nvSpPr>
        <p:spPr>
          <a:xfrm>
            <a:off x="183875" y="5691390"/>
            <a:ext cx="4645775"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Superheating vs. Undercooling Experimental Grid</a:t>
            </a:r>
          </a:p>
        </p:txBody>
      </p:sp>
      <p:sp>
        <p:nvSpPr>
          <p:cNvPr id="13" name="TextBox 12">
            <a:extLst>
              <a:ext uri="{FF2B5EF4-FFF2-40B4-BE49-F238E27FC236}">
                <a16:creationId xmlns:a16="http://schemas.microsoft.com/office/drawing/2014/main" id="{C452BE87-E12D-644C-81D3-3EAE4A0C8A94}"/>
              </a:ext>
            </a:extLst>
          </p:cNvPr>
          <p:cNvSpPr txBox="1"/>
          <p:nvPr/>
        </p:nvSpPr>
        <p:spPr>
          <a:xfrm>
            <a:off x="5172991" y="5534560"/>
            <a:ext cx="6759200"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In-depth run plans for starred experiments – focus on blue star &amp; line. Superheat 100 ºC above liquidus and undercooled 75 ºC below liquidus</a:t>
            </a:r>
          </a:p>
        </p:txBody>
      </p:sp>
    </p:spTree>
    <p:extLst>
      <p:ext uri="{BB962C8B-B14F-4D97-AF65-F5344CB8AC3E}">
        <p14:creationId xmlns:p14="http://schemas.microsoft.com/office/powerpoint/2010/main" val="281486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8BC9-9656-AD48-B041-F9CFBC8F4A8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TPM 01</a:t>
            </a:r>
          </a:p>
        </p:txBody>
      </p:sp>
      <p:pic>
        <p:nvPicPr>
          <p:cNvPr id="6" name="Content Placeholder 5">
            <a:extLst>
              <a:ext uri="{FF2B5EF4-FFF2-40B4-BE49-F238E27FC236}">
                <a16:creationId xmlns:a16="http://schemas.microsoft.com/office/drawing/2014/main" id="{B266EEDC-62D1-964C-ADC6-E7D87968A4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3827" y="661011"/>
            <a:ext cx="7434468" cy="5575850"/>
          </a:xfrm>
          <a:ln>
            <a:solidFill>
              <a:schemeClr val="tx1">
                <a:lumMod val="50000"/>
              </a:schemeClr>
            </a:solidFill>
          </a:ln>
        </p:spPr>
      </p:pic>
    </p:spTree>
    <p:extLst>
      <p:ext uri="{BB962C8B-B14F-4D97-AF65-F5344CB8AC3E}">
        <p14:creationId xmlns:p14="http://schemas.microsoft.com/office/powerpoint/2010/main" val="3505797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48A9-8F2C-2D48-A3A6-EB397307C0B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TPM 02</a:t>
            </a:r>
          </a:p>
        </p:txBody>
      </p:sp>
      <p:pic>
        <p:nvPicPr>
          <p:cNvPr id="5" name="Content Placeholder 4">
            <a:extLst>
              <a:ext uri="{FF2B5EF4-FFF2-40B4-BE49-F238E27FC236}">
                <a16:creationId xmlns:a16="http://schemas.microsoft.com/office/drawing/2014/main" id="{D30330EF-E03A-0F45-B509-3925732D826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651" r="12048"/>
          <a:stretch/>
        </p:blipFill>
        <p:spPr>
          <a:xfrm rot="5400000">
            <a:off x="5852493" y="556780"/>
            <a:ext cx="5795982" cy="5772794"/>
          </a:xfrm>
          <a:ln>
            <a:solidFill>
              <a:schemeClr val="tx1">
                <a:lumMod val="50000"/>
              </a:schemeClr>
            </a:solidFill>
          </a:ln>
        </p:spPr>
      </p:pic>
      <p:pic>
        <p:nvPicPr>
          <p:cNvPr id="4" name="Content Placeholder 4">
            <a:extLst>
              <a:ext uri="{FF2B5EF4-FFF2-40B4-BE49-F238E27FC236}">
                <a16:creationId xmlns:a16="http://schemas.microsoft.com/office/drawing/2014/main" id="{9ECCEA4B-CAAA-4E4B-BC4F-33C6417B204F}"/>
              </a:ext>
            </a:extLst>
          </p:cNvPr>
          <p:cNvPicPr>
            <a:picLocks noChangeAspect="1"/>
          </p:cNvPicPr>
          <p:nvPr/>
        </p:nvPicPr>
        <p:blipFill rotWithShape="1">
          <a:blip r:embed="rId3">
            <a:extLst>
              <a:ext uri="{28A0092B-C50C-407E-A947-70E740481C1C}">
                <a14:useLocalDpi xmlns:a14="http://schemas.microsoft.com/office/drawing/2010/main" val="0"/>
              </a:ext>
            </a:extLst>
          </a:blip>
          <a:srcRect r="18589"/>
          <a:stretch/>
        </p:blipFill>
        <p:spPr>
          <a:xfrm rot="5400000">
            <a:off x="641481" y="1714411"/>
            <a:ext cx="4996473" cy="4603035"/>
          </a:xfrm>
          <a:prstGeom prst="rect">
            <a:avLst/>
          </a:prstGeom>
          <a:ln>
            <a:solidFill>
              <a:schemeClr val="tx1">
                <a:lumMod val="50000"/>
              </a:schemeClr>
            </a:solidFill>
          </a:ln>
        </p:spPr>
      </p:pic>
    </p:spTree>
    <p:extLst>
      <p:ext uri="{BB962C8B-B14F-4D97-AF65-F5344CB8AC3E}">
        <p14:creationId xmlns:p14="http://schemas.microsoft.com/office/powerpoint/2010/main" val="3160902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747753-4F71-8B4A-9C14-B72484FD41E8}"/>
              </a:ext>
            </a:extLst>
          </p:cNvPr>
          <p:cNvSpPr txBox="1"/>
          <p:nvPr/>
        </p:nvSpPr>
        <p:spPr>
          <a:xfrm>
            <a:off x="13313100" y="12729713"/>
            <a:ext cx="1643457" cy="369332"/>
          </a:xfrm>
          <a:prstGeom prst="rect">
            <a:avLst/>
          </a:prstGeom>
          <a:noFill/>
        </p:spPr>
        <p:txBody>
          <a:bodyPr wrap="square" rtlCol="0">
            <a:spAutoFit/>
          </a:bodyPr>
          <a:lstStyle/>
          <a:p>
            <a:r>
              <a:rPr lang="en-US" sz="1800" dirty="0"/>
              <a:t>01 &amp; 02</a:t>
            </a:r>
          </a:p>
        </p:txBody>
      </p:sp>
      <p:pic>
        <p:nvPicPr>
          <p:cNvPr id="8" name="Content Placeholder 7">
            <a:extLst>
              <a:ext uri="{FF2B5EF4-FFF2-40B4-BE49-F238E27FC236}">
                <a16:creationId xmlns:a16="http://schemas.microsoft.com/office/drawing/2014/main" id="{213A1430-3666-BB4B-B24F-03F3AAD94F7E}"/>
              </a:ext>
            </a:extLst>
          </p:cNvPr>
          <p:cNvPicPr>
            <a:picLocks noGrp="1" noChangeAspect="1"/>
          </p:cNvPicPr>
          <p:nvPr>
            <p:ph idx="1"/>
          </p:nvPr>
        </p:nvPicPr>
        <p:blipFill>
          <a:blip r:embed="rId2"/>
          <a:stretch>
            <a:fillRect/>
          </a:stretch>
        </p:blipFill>
        <p:spPr>
          <a:xfrm>
            <a:off x="285141" y="1812672"/>
            <a:ext cx="4443244" cy="3756734"/>
          </a:xfrm>
          <a:prstGeom prst="rect">
            <a:avLst/>
          </a:prstGeom>
          <a:solidFill>
            <a:srgbClr val="FFFFFF">
              <a:shade val="85000"/>
            </a:srgbClr>
          </a:solidFill>
          <a:ln w="28575"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5-Point Star 2">
            <a:extLst>
              <a:ext uri="{FF2B5EF4-FFF2-40B4-BE49-F238E27FC236}">
                <a16:creationId xmlns:a16="http://schemas.microsoft.com/office/drawing/2014/main" id="{AA3E3BD5-B616-8548-B0A5-5E114D507472}"/>
              </a:ext>
            </a:extLst>
          </p:cNvPr>
          <p:cNvSpPr/>
          <p:nvPr/>
        </p:nvSpPr>
        <p:spPr>
          <a:xfrm>
            <a:off x="3751066" y="1976007"/>
            <a:ext cx="315311" cy="299545"/>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1B4F3748-EC3F-A848-B7A2-B5C0C09AE906}"/>
              </a:ext>
            </a:extLst>
          </p:cNvPr>
          <p:cNvSpPr>
            <a:spLocks noChangeAspect="1"/>
          </p:cNvSpPr>
          <p:nvPr/>
        </p:nvSpPr>
        <p:spPr>
          <a:xfrm>
            <a:off x="3620685" y="3049579"/>
            <a:ext cx="576072" cy="57607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422893A-1086-F24D-A61A-BF28ED541576}"/>
              </a:ext>
            </a:extLst>
          </p:cNvPr>
          <p:cNvPicPr>
            <a:picLocks noChangeAspect="1"/>
          </p:cNvPicPr>
          <p:nvPr/>
        </p:nvPicPr>
        <p:blipFill rotWithShape="1">
          <a:blip r:embed="rId3"/>
          <a:srcRect t="8147"/>
          <a:stretch/>
        </p:blipFill>
        <p:spPr>
          <a:xfrm>
            <a:off x="5190968" y="1568703"/>
            <a:ext cx="6759200" cy="4000703"/>
          </a:xfrm>
          <a:prstGeom prst="rect">
            <a:avLst/>
          </a:prstGeom>
          <a:ln w="28575">
            <a:solidFill>
              <a:schemeClr val="tx1">
                <a:lumMod val="50000"/>
              </a:schemeClr>
            </a:solidFill>
          </a:ln>
        </p:spPr>
      </p:pic>
      <p:sp>
        <p:nvSpPr>
          <p:cNvPr id="12" name="Title 1">
            <a:extLst>
              <a:ext uri="{FF2B5EF4-FFF2-40B4-BE49-F238E27FC236}">
                <a16:creationId xmlns:a16="http://schemas.microsoft.com/office/drawing/2014/main" id="{AFC47BF9-01F9-B742-8437-91854504D5C5}"/>
              </a:ext>
            </a:extLst>
          </p:cNvPr>
          <p:cNvSpPr>
            <a:spLocks noGrp="1"/>
          </p:cNvSpPr>
          <p:nvPr>
            <p:ph type="title"/>
          </p:nvPr>
        </p:nvSpPr>
        <p:spPr>
          <a:xfrm>
            <a:off x="838200" y="365125"/>
            <a:ext cx="10515600" cy="1325563"/>
          </a:xfrm>
        </p:spPr>
        <p:txBody>
          <a:bodyPr/>
          <a:lstStyle/>
          <a:p>
            <a:r>
              <a:rPr lang="en-US" dirty="0">
                <a:latin typeface="Times New Roman" panose="02020603050405020304" pitchFamily="18" charset="0"/>
                <a:cs typeface="Times New Roman" panose="02020603050405020304" pitchFamily="18" charset="0"/>
              </a:rPr>
              <a:t>Run Plan for TPM 03 (orange experiment)</a:t>
            </a:r>
          </a:p>
        </p:txBody>
      </p:sp>
      <p:sp>
        <p:nvSpPr>
          <p:cNvPr id="13" name="TextBox 12">
            <a:extLst>
              <a:ext uri="{FF2B5EF4-FFF2-40B4-BE49-F238E27FC236}">
                <a16:creationId xmlns:a16="http://schemas.microsoft.com/office/drawing/2014/main" id="{0F73195F-C7B1-5D41-9506-38CB226A5057}"/>
              </a:ext>
            </a:extLst>
          </p:cNvPr>
          <p:cNvSpPr txBox="1"/>
          <p:nvPr/>
        </p:nvSpPr>
        <p:spPr>
          <a:xfrm>
            <a:off x="5190968" y="5554645"/>
            <a:ext cx="6759200"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In-depth run plans for starred experiments – focus on orange star &amp; line. Superheat 50 ºC above liquidus and undercooled 75 ºC below liquidus</a:t>
            </a:r>
          </a:p>
        </p:txBody>
      </p:sp>
      <p:sp>
        <p:nvSpPr>
          <p:cNvPr id="14" name="TextBox 13">
            <a:extLst>
              <a:ext uri="{FF2B5EF4-FFF2-40B4-BE49-F238E27FC236}">
                <a16:creationId xmlns:a16="http://schemas.microsoft.com/office/drawing/2014/main" id="{A60C9060-E96B-6F4E-9FD5-B67EF7BE6495}"/>
              </a:ext>
            </a:extLst>
          </p:cNvPr>
          <p:cNvSpPr txBox="1"/>
          <p:nvPr/>
        </p:nvSpPr>
        <p:spPr>
          <a:xfrm>
            <a:off x="183875" y="5691390"/>
            <a:ext cx="4645775"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Superheating vs. Undercooling Experimental Grid</a:t>
            </a:r>
          </a:p>
        </p:txBody>
      </p:sp>
    </p:spTree>
    <p:extLst>
      <p:ext uri="{BB962C8B-B14F-4D97-AF65-F5344CB8AC3E}">
        <p14:creationId xmlns:p14="http://schemas.microsoft.com/office/powerpoint/2010/main" val="232260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54522-0802-864E-95B5-FB050F7830E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TPM 03</a:t>
            </a:r>
          </a:p>
        </p:txBody>
      </p:sp>
      <p:pic>
        <p:nvPicPr>
          <p:cNvPr id="7" name="Picture 6">
            <a:extLst>
              <a:ext uri="{FF2B5EF4-FFF2-40B4-BE49-F238E27FC236}">
                <a16:creationId xmlns:a16="http://schemas.microsoft.com/office/drawing/2014/main" id="{950B5023-0A0E-2B43-9B6B-C3BDC4148DF0}"/>
              </a:ext>
            </a:extLst>
          </p:cNvPr>
          <p:cNvPicPr>
            <a:picLocks noChangeAspect="1"/>
          </p:cNvPicPr>
          <p:nvPr/>
        </p:nvPicPr>
        <p:blipFill rotWithShape="1">
          <a:blip r:embed="rId2">
            <a:extLst>
              <a:ext uri="{28A0092B-C50C-407E-A947-70E740481C1C}">
                <a14:useLocalDpi xmlns:a14="http://schemas.microsoft.com/office/drawing/2010/main" val="0"/>
              </a:ext>
            </a:extLst>
          </a:blip>
          <a:srcRect l="5324" r="25448"/>
          <a:stretch/>
        </p:blipFill>
        <p:spPr>
          <a:xfrm rot="5400000">
            <a:off x="1053621" y="1162449"/>
            <a:ext cx="5167311" cy="5598154"/>
          </a:xfrm>
          <a:prstGeom prst="rect">
            <a:avLst/>
          </a:prstGeom>
          <a:ln>
            <a:solidFill>
              <a:schemeClr val="tx1">
                <a:lumMod val="50000"/>
              </a:schemeClr>
            </a:solidFill>
          </a:ln>
        </p:spPr>
      </p:pic>
      <p:pic>
        <p:nvPicPr>
          <p:cNvPr id="6" name="Content Placeholder 4">
            <a:extLst>
              <a:ext uri="{FF2B5EF4-FFF2-40B4-BE49-F238E27FC236}">
                <a16:creationId xmlns:a16="http://schemas.microsoft.com/office/drawing/2014/main" id="{683F810C-3D5F-6A40-95B5-D5BE4FBFFF0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907" t="16318" r="19218"/>
          <a:stretch/>
        </p:blipFill>
        <p:spPr>
          <a:xfrm rot="5400000">
            <a:off x="6479964" y="537429"/>
            <a:ext cx="5602538" cy="5257929"/>
          </a:xfrm>
          <a:ln>
            <a:solidFill>
              <a:schemeClr val="tx1">
                <a:lumMod val="50000"/>
              </a:schemeClr>
            </a:solidFill>
          </a:ln>
        </p:spPr>
      </p:pic>
    </p:spTree>
    <p:extLst>
      <p:ext uri="{BB962C8B-B14F-4D97-AF65-F5344CB8AC3E}">
        <p14:creationId xmlns:p14="http://schemas.microsoft.com/office/powerpoint/2010/main" val="3790240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A889-1451-4845-9ED1-55A220D6136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Analysis of TPM Experiments</a:t>
            </a:r>
          </a:p>
        </p:txBody>
      </p:sp>
      <p:pic>
        <p:nvPicPr>
          <p:cNvPr id="4" name="Picture 3">
            <a:extLst>
              <a:ext uri="{FF2B5EF4-FFF2-40B4-BE49-F238E27FC236}">
                <a16:creationId xmlns:a16="http://schemas.microsoft.com/office/drawing/2014/main" id="{3E067D80-525D-E345-B409-6B3A0B6FDBFB}"/>
              </a:ext>
            </a:extLst>
          </p:cNvPr>
          <p:cNvPicPr>
            <a:picLocks noChangeAspect="1"/>
          </p:cNvPicPr>
          <p:nvPr/>
        </p:nvPicPr>
        <p:blipFill>
          <a:blip r:embed="rId2"/>
          <a:stretch>
            <a:fillRect/>
          </a:stretch>
        </p:blipFill>
        <p:spPr>
          <a:xfrm>
            <a:off x="6598905" y="1690688"/>
            <a:ext cx="5146479" cy="3897312"/>
          </a:xfrm>
          <a:prstGeom prst="rect">
            <a:avLst/>
          </a:prstGeom>
          <a:ln>
            <a:solidFill>
              <a:schemeClr val="tx1">
                <a:lumMod val="50000"/>
              </a:schemeClr>
            </a:solidFill>
          </a:ln>
        </p:spPr>
      </p:pic>
      <p:pic>
        <p:nvPicPr>
          <p:cNvPr id="5" name="Content Placeholder 4">
            <a:extLst>
              <a:ext uri="{FF2B5EF4-FFF2-40B4-BE49-F238E27FC236}">
                <a16:creationId xmlns:a16="http://schemas.microsoft.com/office/drawing/2014/main" id="{E8504C22-2400-B44D-91C9-5D9A3D3408A8}"/>
              </a:ext>
            </a:extLst>
          </p:cNvPr>
          <p:cNvPicPr>
            <a:picLocks noGrp="1"/>
          </p:cNvPicPr>
          <p:nvPr>
            <p:ph idx="1"/>
          </p:nvPr>
        </p:nvPicPr>
        <p:blipFill>
          <a:blip r:embed="rId3"/>
          <a:stretch>
            <a:fillRect/>
          </a:stretch>
        </p:blipFill>
        <p:spPr>
          <a:xfrm>
            <a:off x="446616" y="1690688"/>
            <a:ext cx="5259917" cy="3897312"/>
          </a:xfrm>
          <a:prstGeom prst="rect">
            <a:avLst/>
          </a:prstGeom>
          <a:ln>
            <a:solidFill>
              <a:schemeClr val="tx1">
                <a:lumMod val="50000"/>
              </a:schemeClr>
            </a:solidFill>
          </a:ln>
        </p:spPr>
      </p:pic>
      <p:sp>
        <p:nvSpPr>
          <p:cNvPr id="6" name="TextBox 5">
            <a:extLst>
              <a:ext uri="{FF2B5EF4-FFF2-40B4-BE49-F238E27FC236}">
                <a16:creationId xmlns:a16="http://schemas.microsoft.com/office/drawing/2014/main" id="{6ABE2C77-664C-C647-B2FB-055DA308DA18}"/>
              </a:ext>
            </a:extLst>
          </p:cNvPr>
          <p:cNvSpPr txBox="1"/>
          <p:nvPr/>
        </p:nvSpPr>
        <p:spPr>
          <a:xfrm>
            <a:off x="1913466" y="5723467"/>
            <a:ext cx="8365067"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TPM02 Sample at 2x magnification under polarized light and crossed-polars respectively </a:t>
            </a:r>
          </a:p>
        </p:txBody>
      </p:sp>
    </p:spTree>
    <p:extLst>
      <p:ext uri="{BB962C8B-B14F-4D97-AF65-F5344CB8AC3E}">
        <p14:creationId xmlns:p14="http://schemas.microsoft.com/office/powerpoint/2010/main" val="261376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7D75-5723-D14C-8261-66883CB32CC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Microprobe Images of TPM 02 and 03</a:t>
            </a:r>
          </a:p>
        </p:txBody>
      </p:sp>
      <p:sp>
        <p:nvSpPr>
          <p:cNvPr id="3" name="Content Placeholder 2">
            <a:extLst>
              <a:ext uri="{FF2B5EF4-FFF2-40B4-BE49-F238E27FC236}">
                <a16:creationId xmlns:a16="http://schemas.microsoft.com/office/drawing/2014/main" id="{EA4D9F05-ABE7-E442-A12D-BE42F0B27C10}"/>
              </a:ext>
            </a:extLst>
          </p:cNvPr>
          <p:cNvSpPr>
            <a:spLocks noGrp="1"/>
          </p:cNvSpPr>
          <p:nvPr>
            <p:ph idx="1"/>
          </p:nvPr>
        </p:nvSpPr>
        <p:spPr>
          <a:xfrm>
            <a:off x="457199" y="5531166"/>
            <a:ext cx="11165305" cy="1401863"/>
          </a:xfrm>
        </p:spPr>
        <p:txBody>
          <a:bodyPr>
            <a:normAutofit/>
          </a:bodyPr>
          <a:lstStyle/>
          <a:p>
            <a:pPr marL="0" indent="0" algn="ctr">
              <a:buNone/>
            </a:pPr>
            <a:r>
              <a:rPr lang="en-US" sz="1800" dirty="0">
                <a:latin typeface="Arial" panose="020B0604020202020204" pitchFamily="34" charset="0"/>
                <a:cs typeface="Arial" panose="020B0604020202020204" pitchFamily="34" charset="0"/>
              </a:rPr>
              <a:t>TPM 02* (left) and TPM 03 (right). Notice the euhedral olivine grains in contact with the melt, and the hopper olivine crystals within the plagioclase laths. Also note the gradient in sample TPM 02 within olivine grains showing the Mg content increasing within the interstitial grains. </a:t>
            </a:r>
          </a:p>
          <a:p>
            <a:pPr marL="0" indent="0">
              <a:buNone/>
            </a:pPr>
            <a:r>
              <a:rPr lang="en-US" sz="1600" dirty="0">
                <a:latin typeface="Arial" panose="020B0604020202020204" pitchFamily="34" charset="0"/>
                <a:cs typeface="Arial" panose="020B0604020202020204" pitchFamily="34" charset="0"/>
              </a:rPr>
              <a:t>*indicates Fe-loss</a:t>
            </a:r>
          </a:p>
        </p:txBody>
      </p:sp>
      <p:pic>
        <p:nvPicPr>
          <p:cNvPr id="4" name="Picture 3">
            <a:extLst>
              <a:ext uri="{FF2B5EF4-FFF2-40B4-BE49-F238E27FC236}">
                <a16:creationId xmlns:a16="http://schemas.microsoft.com/office/drawing/2014/main" id="{89F5F62C-00CD-5840-89F3-0FFF6C90F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4800600" cy="3840480"/>
          </a:xfrm>
          <a:prstGeom prst="rect">
            <a:avLst/>
          </a:prstGeom>
          <a:ln>
            <a:solidFill>
              <a:schemeClr val="tx1">
                <a:lumMod val="50000"/>
              </a:schemeClr>
            </a:solidFill>
          </a:ln>
        </p:spPr>
      </p:pic>
      <p:pic>
        <p:nvPicPr>
          <p:cNvPr id="5" name="Picture 4">
            <a:extLst>
              <a:ext uri="{FF2B5EF4-FFF2-40B4-BE49-F238E27FC236}">
                <a16:creationId xmlns:a16="http://schemas.microsoft.com/office/drawing/2014/main" id="{D61F1004-397E-C84D-8105-870D9FE01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690688"/>
            <a:ext cx="4800600" cy="3840480"/>
          </a:xfrm>
          <a:prstGeom prst="rect">
            <a:avLst/>
          </a:prstGeom>
          <a:ln>
            <a:solidFill>
              <a:schemeClr val="tx1">
                <a:lumMod val="50000"/>
              </a:schemeClr>
            </a:solidFill>
          </a:ln>
        </p:spPr>
      </p:pic>
      <p:sp>
        <p:nvSpPr>
          <p:cNvPr id="6" name="TextBox 5">
            <a:extLst>
              <a:ext uri="{FF2B5EF4-FFF2-40B4-BE49-F238E27FC236}">
                <a16:creationId xmlns:a16="http://schemas.microsoft.com/office/drawing/2014/main" id="{94DCACC8-877A-DB41-A3F8-660D6B43AAC0}"/>
              </a:ext>
            </a:extLst>
          </p:cNvPr>
          <p:cNvSpPr txBox="1"/>
          <p:nvPr/>
        </p:nvSpPr>
        <p:spPr>
          <a:xfrm>
            <a:off x="3118578" y="3882452"/>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plag</a:t>
            </a:r>
          </a:p>
        </p:txBody>
      </p:sp>
      <p:sp>
        <p:nvSpPr>
          <p:cNvPr id="7" name="TextBox 6">
            <a:extLst>
              <a:ext uri="{FF2B5EF4-FFF2-40B4-BE49-F238E27FC236}">
                <a16:creationId xmlns:a16="http://schemas.microsoft.com/office/drawing/2014/main" id="{E6714AC7-6D27-C34A-A7BD-0C4E05D467A1}"/>
              </a:ext>
            </a:extLst>
          </p:cNvPr>
          <p:cNvSpPr txBox="1"/>
          <p:nvPr/>
        </p:nvSpPr>
        <p:spPr>
          <a:xfrm>
            <a:off x="8234597" y="2993578"/>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ol</a:t>
            </a:r>
          </a:p>
        </p:txBody>
      </p:sp>
      <p:sp>
        <p:nvSpPr>
          <p:cNvPr id="8" name="TextBox 7">
            <a:extLst>
              <a:ext uri="{FF2B5EF4-FFF2-40B4-BE49-F238E27FC236}">
                <a16:creationId xmlns:a16="http://schemas.microsoft.com/office/drawing/2014/main" id="{A8B60AD0-B667-B64C-B3F5-D5F42E72CA29}"/>
              </a:ext>
            </a:extLst>
          </p:cNvPr>
          <p:cNvSpPr txBox="1"/>
          <p:nvPr/>
        </p:nvSpPr>
        <p:spPr>
          <a:xfrm>
            <a:off x="7006027" y="3651619"/>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plag</a:t>
            </a:r>
          </a:p>
        </p:txBody>
      </p:sp>
      <p:sp>
        <p:nvSpPr>
          <p:cNvPr id="9" name="TextBox 8">
            <a:extLst>
              <a:ext uri="{FF2B5EF4-FFF2-40B4-BE49-F238E27FC236}">
                <a16:creationId xmlns:a16="http://schemas.microsoft.com/office/drawing/2014/main" id="{B2AC4B67-BC56-B04E-A8F8-F4039676E51E}"/>
              </a:ext>
            </a:extLst>
          </p:cNvPr>
          <p:cNvSpPr txBox="1"/>
          <p:nvPr/>
        </p:nvSpPr>
        <p:spPr>
          <a:xfrm>
            <a:off x="4310296" y="4706809"/>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ol</a:t>
            </a:r>
          </a:p>
        </p:txBody>
      </p:sp>
      <p:sp>
        <p:nvSpPr>
          <p:cNvPr id="10" name="TextBox 9">
            <a:extLst>
              <a:ext uri="{FF2B5EF4-FFF2-40B4-BE49-F238E27FC236}">
                <a16:creationId xmlns:a16="http://schemas.microsoft.com/office/drawing/2014/main" id="{30079650-EF52-E747-AD9C-4491F93DFF96}"/>
              </a:ext>
            </a:extLst>
          </p:cNvPr>
          <p:cNvSpPr txBox="1"/>
          <p:nvPr/>
        </p:nvSpPr>
        <p:spPr>
          <a:xfrm>
            <a:off x="2047367" y="2100866"/>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ol</a:t>
            </a:r>
          </a:p>
        </p:txBody>
      </p:sp>
      <p:sp>
        <p:nvSpPr>
          <p:cNvPr id="11" name="TextBox 10">
            <a:extLst>
              <a:ext uri="{FF2B5EF4-FFF2-40B4-BE49-F238E27FC236}">
                <a16:creationId xmlns:a16="http://schemas.microsoft.com/office/drawing/2014/main" id="{453BF20F-8CE9-3246-99CB-B6467D6E9756}"/>
              </a:ext>
            </a:extLst>
          </p:cNvPr>
          <p:cNvSpPr txBox="1"/>
          <p:nvPr/>
        </p:nvSpPr>
        <p:spPr>
          <a:xfrm>
            <a:off x="7668094" y="4039735"/>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ol</a:t>
            </a:r>
          </a:p>
        </p:txBody>
      </p:sp>
      <p:sp>
        <p:nvSpPr>
          <p:cNvPr id="12" name="TextBox 11">
            <a:extLst>
              <a:ext uri="{FF2B5EF4-FFF2-40B4-BE49-F238E27FC236}">
                <a16:creationId xmlns:a16="http://schemas.microsoft.com/office/drawing/2014/main" id="{7CF7791C-8017-1E48-AE89-AF482FA9E552}"/>
              </a:ext>
            </a:extLst>
          </p:cNvPr>
          <p:cNvSpPr txBox="1"/>
          <p:nvPr/>
        </p:nvSpPr>
        <p:spPr>
          <a:xfrm>
            <a:off x="10634897" y="1762312"/>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glass</a:t>
            </a:r>
          </a:p>
        </p:txBody>
      </p:sp>
      <p:sp>
        <p:nvSpPr>
          <p:cNvPr id="13" name="TextBox 12">
            <a:extLst>
              <a:ext uri="{FF2B5EF4-FFF2-40B4-BE49-F238E27FC236}">
                <a16:creationId xmlns:a16="http://schemas.microsoft.com/office/drawing/2014/main" id="{0E47CFB3-2398-804A-9C33-FD529848788C}"/>
              </a:ext>
            </a:extLst>
          </p:cNvPr>
          <p:cNvSpPr txBox="1"/>
          <p:nvPr/>
        </p:nvSpPr>
        <p:spPr>
          <a:xfrm>
            <a:off x="2879048" y="5168474"/>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glass</a:t>
            </a:r>
          </a:p>
        </p:txBody>
      </p:sp>
    </p:spTree>
    <p:extLst>
      <p:ext uri="{BB962C8B-B14F-4D97-AF65-F5344CB8AC3E}">
        <p14:creationId xmlns:p14="http://schemas.microsoft.com/office/powerpoint/2010/main" val="2273686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349F-516E-3548-A521-FAE30A78669D}"/>
              </a:ext>
            </a:extLst>
          </p:cNvPr>
          <p:cNvSpPr>
            <a:spLocks noGrp="1"/>
          </p:cNvSpPr>
          <p:nvPr>
            <p:ph type="title"/>
          </p:nvPr>
        </p:nvSpPr>
        <p:spPr>
          <a:xfrm>
            <a:off x="626533" y="365125"/>
            <a:ext cx="10863941" cy="1325563"/>
          </a:xfrm>
        </p:spPr>
        <p:txBody>
          <a:bodyPr/>
          <a:lstStyle/>
          <a:p>
            <a:r>
              <a:rPr lang="en-US" dirty="0">
                <a:latin typeface="Times New Roman" panose="02020603050405020304" pitchFamily="18" charset="0"/>
                <a:cs typeface="Times New Roman" panose="02020603050405020304" pitchFamily="18" charset="0"/>
              </a:rPr>
              <a:t>Compositional Analyses of Olivine and Plagioclase</a:t>
            </a:r>
          </a:p>
        </p:txBody>
      </p:sp>
      <p:pic>
        <p:nvPicPr>
          <p:cNvPr id="5" name="Picture 4">
            <a:extLst>
              <a:ext uri="{FF2B5EF4-FFF2-40B4-BE49-F238E27FC236}">
                <a16:creationId xmlns:a16="http://schemas.microsoft.com/office/drawing/2014/main" id="{941A11B6-A828-D54C-90E4-C2316F72AE71}"/>
              </a:ext>
            </a:extLst>
          </p:cNvPr>
          <p:cNvPicPr>
            <a:picLocks noChangeAspect="1"/>
          </p:cNvPicPr>
          <p:nvPr/>
        </p:nvPicPr>
        <p:blipFill rotWithShape="1">
          <a:blip r:embed="rId2"/>
          <a:srcRect t="34691"/>
          <a:stretch/>
        </p:blipFill>
        <p:spPr>
          <a:xfrm>
            <a:off x="6394128" y="3107259"/>
            <a:ext cx="5502150" cy="3069704"/>
          </a:xfrm>
          <a:prstGeom prst="rect">
            <a:avLst/>
          </a:prstGeom>
          <a:ln>
            <a:solidFill>
              <a:schemeClr val="tx1">
                <a:lumMod val="50000"/>
              </a:schemeClr>
            </a:solidFill>
          </a:ln>
        </p:spPr>
      </p:pic>
      <p:pic>
        <p:nvPicPr>
          <p:cNvPr id="7" name="Picture 6">
            <a:extLst>
              <a:ext uri="{FF2B5EF4-FFF2-40B4-BE49-F238E27FC236}">
                <a16:creationId xmlns:a16="http://schemas.microsoft.com/office/drawing/2014/main" id="{CAF12480-0DD2-F943-82FF-5AAB24541956}"/>
              </a:ext>
            </a:extLst>
          </p:cNvPr>
          <p:cNvPicPr>
            <a:picLocks noChangeAspect="1"/>
          </p:cNvPicPr>
          <p:nvPr/>
        </p:nvPicPr>
        <p:blipFill rotWithShape="1">
          <a:blip r:embed="rId3"/>
          <a:srcRect t="86650"/>
          <a:stretch/>
        </p:blipFill>
        <p:spPr>
          <a:xfrm>
            <a:off x="6394128" y="5759092"/>
            <a:ext cx="5502150" cy="361589"/>
          </a:xfrm>
          <a:prstGeom prst="rect">
            <a:avLst/>
          </a:prstGeom>
        </p:spPr>
      </p:pic>
      <p:sp>
        <p:nvSpPr>
          <p:cNvPr id="8" name="TextBox 7">
            <a:extLst>
              <a:ext uri="{FF2B5EF4-FFF2-40B4-BE49-F238E27FC236}">
                <a16:creationId xmlns:a16="http://schemas.microsoft.com/office/drawing/2014/main" id="{5EEEB3CE-6980-7045-B60A-E91D0088E65B}"/>
              </a:ext>
            </a:extLst>
          </p:cNvPr>
          <p:cNvSpPr txBox="1"/>
          <p:nvPr/>
        </p:nvSpPr>
        <p:spPr>
          <a:xfrm>
            <a:off x="10779831" y="5378785"/>
            <a:ext cx="823547" cy="223486"/>
          </a:xfrm>
          <a:prstGeom prst="rect">
            <a:avLst/>
          </a:prstGeom>
          <a:noFill/>
          <a:ln w="28575">
            <a:solidFill>
              <a:schemeClr val="bg1"/>
            </a:solidFill>
          </a:ln>
        </p:spPr>
        <p:txBody>
          <a:bodyPr wrap="square" rtlCol="0">
            <a:spAutoFit/>
          </a:bodyPr>
          <a:lstStyle/>
          <a:p>
            <a:endParaRPr lang="en-US" sz="2400" dirty="0">
              <a:solidFill>
                <a:schemeClr val="bg1"/>
              </a:solidFill>
            </a:endParaRPr>
          </a:p>
        </p:txBody>
      </p:sp>
      <p:sp>
        <p:nvSpPr>
          <p:cNvPr id="9" name="Right Arrow 8">
            <a:extLst>
              <a:ext uri="{FF2B5EF4-FFF2-40B4-BE49-F238E27FC236}">
                <a16:creationId xmlns:a16="http://schemas.microsoft.com/office/drawing/2014/main" id="{8DF45184-ED2C-E64C-98C5-F122CFD06C25}"/>
              </a:ext>
            </a:extLst>
          </p:cNvPr>
          <p:cNvSpPr/>
          <p:nvPr/>
        </p:nvSpPr>
        <p:spPr>
          <a:xfrm rot="18207023">
            <a:off x="7374933" y="4526423"/>
            <a:ext cx="457200" cy="22696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0" name="Right Arrow 9">
            <a:extLst>
              <a:ext uri="{FF2B5EF4-FFF2-40B4-BE49-F238E27FC236}">
                <a16:creationId xmlns:a16="http://schemas.microsoft.com/office/drawing/2014/main" id="{30B94873-53CD-CF4A-A7D0-64F3E4A84185}"/>
              </a:ext>
            </a:extLst>
          </p:cNvPr>
          <p:cNvSpPr/>
          <p:nvPr/>
        </p:nvSpPr>
        <p:spPr>
          <a:xfrm rot="14129163">
            <a:off x="10675088" y="4533917"/>
            <a:ext cx="457200" cy="24742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A0117C7F-7571-474A-AA46-3BD66A547103}"/>
              </a:ext>
            </a:extLst>
          </p:cNvPr>
          <p:cNvSpPr txBox="1"/>
          <p:nvPr/>
        </p:nvSpPr>
        <p:spPr>
          <a:xfrm>
            <a:off x="6540620" y="5280572"/>
            <a:ext cx="1062913" cy="400110"/>
          </a:xfrm>
          <a:prstGeom prst="rect">
            <a:avLst/>
          </a:prstGeom>
          <a:noFill/>
        </p:spPr>
        <p:txBody>
          <a:bodyPr wrap="square" rtlCol="0">
            <a:spAutoFit/>
          </a:bodyPr>
          <a:lstStyle/>
          <a:p>
            <a:r>
              <a:rPr lang="en-US" sz="2000" b="1" dirty="0">
                <a:solidFill>
                  <a:schemeClr val="bg1"/>
                </a:solidFill>
              </a:rPr>
              <a:t>Ab</a:t>
            </a:r>
          </a:p>
        </p:txBody>
      </p:sp>
      <p:pic>
        <p:nvPicPr>
          <p:cNvPr id="18" name="Picture 17">
            <a:extLst>
              <a:ext uri="{FF2B5EF4-FFF2-40B4-BE49-F238E27FC236}">
                <a16:creationId xmlns:a16="http://schemas.microsoft.com/office/drawing/2014/main" id="{A26D8E52-B4DB-CB4F-B003-801BCF913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4904" y="1704606"/>
            <a:ext cx="5600597" cy="2702991"/>
          </a:xfrm>
          <a:prstGeom prst="rect">
            <a:avLst/>
          </a:prstGeom>
          <a:ln>
            <a:solidFill>
              <a:schemeClr val="tx1">
                <a:lumMod val="50000"/>
              </a:schemeClr>
            </a:solidFill>
          </a:ln>
        </p:spPr>
      </p:pic>
      <p:sp>
        <p:nvSpPr>
          <p:cNvPr id="27" name="TextBox 26">
            <a:extLst>
              <a:ext uri="{FF2B5EF4-FFF2-40B4-BE49-F238E27FC236}">
                <a16:creationId xmlns:a16="http://schemas.microsoft.com/office/drawing/2014/main" id="{453D2935-EF8E-C34D-B795-A9E035BB1EEF}"/>
              </a:ext>
            </a:extLst>
          </p:cNvPr>
          <p:cNvSpPr txBox="1"/>
          <p:nvPr/>
        </p:nvSpPr>
        <p:spPr>
          <a:xfrm>
            <a:off x="11364821" y="5049674"/>
            <a:ext cx="1062913" cy="400110"/>
          </a:xfrm>
          <a:prstGeom prst="rect">
            <a:avLst/>
          </a:prstGeom>
          <a:noFill/>
        </p:spPr>
        <p:txBody>
          <a:bodyPr wrap="square" rtlCol="0">
            <a:spAutoFit/>
          </a:bodyPr>
          <a:lstStyle/>
          <a:p>
            <a:r>
              <a:rPr lang="en-US" sz="2000" b="1" dirty="0">
                <a:solidFill>
                  <a:schemeClr val="bg1"/>
                </a:solidFill>
              </a:rPr>
              <a:t>An</a:t>
            </a:r>
          </a:p>
        </p:txBody>
      </p:sp>
      <p:pic>
        <p:nvPicPr>
          <p:cNvPr id="12" name="Picture 11">
            <a:extLst>
              <a:ext uri="{FF2B5EF4-FFF2-40B4-BE49-F238E27FC236}">
                <a16:creationId xmlns:a16="http://schemas.microsoft.com/office/drawing/2014/main" id="{36E0FC81-B698-5C4E-985E-74D3048F41B0}"/>
              </a:ext>
            </a:extLst>
          </p:cNvPr>
          <p:cNvPicPr>
            <a:picLocks noChangeAspect="1"/>
          </p:cNvPicPr>
          <p:nvPr/>
        </p:nvPicPr>
        <p:blipFill rotWithShape="1">
          <a:blip r:embed="rId5">
            <a:extLst>
              <a:ext uri="{28A0092B-C50C-407E-A947-70E740481C1C}">
                <a14:useLocalDpi xmlns:a14="http://schemas.microsoft.com/office/drawing/2010/main" val="0"/>
              </a:ext>
            </a:extLst>
          </a:blip>
          <a:srcRect t="9326"/>
          <a:stretch/>
        </p:blipFill>
        <p:spPr>
          <a:xfrm>
            <a:off x="266230" y="2485318"/>
            <a:ext cx="5889990" cy="2995309"/>
          </a:xfrm>
          <a:prstGeom prst="rect">
            <a:avLst/>
          </a:prstGeom>
          <a:ln>
            <a:solidFill>
              <a:schemeClr val="tx1">
                <a:lumMod val="50000"/>
              </a:schemeClr>
            </a:solidFill>
          </a:ln>
        </p:spPr>
      </p:pic>
      <p:sp>
        <p:nvSpPr>
          <p:cNvPr id="11" name="TextBox 10">
            <a:extLst>
              <a:ext uri="{FF2B5EF4-FFF2-40B4-BE49-F238E27FC236}">
                <a16:creationId xmlns:a16="http://schemas.microsoft.com/office/drawing/2014/main" id="{C00182D5-5D88-9D4F-8760-5B774D755E96}"/>
              </a:ext>
            </a:extLst>
          </p:cNvPr>
          <p:cNvSpPr txBox="1"/>
          <p:nvPr/>
        </p:nvSpPr>
        <p:spPr>
          <a:xfrm rot="16200000">
            <a:off x="6154047" y="2747445"/>
            <a:ext cx="751047" cy="369332"/>
          </a:xfrm>
          <a:prstGeom prst="rect">
            <a:avLst/>
          </a:prstGeom>
          <a:noFill/>
        </p:spPr>
        <p:txBody>
          <a:bodyPr wrap="square" rtlCol="0">
            <a:spAutoFit/>
          </a:bodyPr>
          <a:lstStyle/>
          <a:p>
            <a:r>
              <a:rPr lang="en-US" sz="1800" b="1" dirty="0">
                <a:solidFill>
                  <a:schemeClr val="bg1"/>
                </a:solidFill>
              </a:rPr>
              <a:t>X</a:t>
            </a:r>
            <a:r>
              <a:rPr lang="en-US" sz="1800" b="1" baseline="30000" dirty="0">
                <a:solidFill>
                  <a:schemeClr val="bg1"/>
                </a:solidFill>
              </a:rPr>
              <a:t>pl</a:t>
            </a:r>
            <a:r>
              <a:rPr lang="en-US" sz="1800" b="1" baseline="-25000" dirty="0">
                <a:solidFill>
                  <a:schemeClr val="bg1"/>
                </a:solidFill>
              </a:rPr>
              <a:t>Or</a:t>
            </a:r>
            <a:endParaRPr lang="en-US" sz="1800" b="1" dirty="0">
              <a:solidFill>
                <a:schemeClr val="bg1"/>
              </a:solidFill>
            </a:endParaRPr>
          </a:p>
        </p:txBody>
      </p:sp>
      <p:sp>
        <p:nvSpPr>
          <p:cNvPr id="15" name="TextBox 14">
            <a:extLst>
              <a:ext uri="{FF2B5EF4-FFF2-40B4-BE49-F238E27FC236}">
                <a16:creationId xmlns:a16="http://schemas.microsoft.com/office/drawing/2014/main" id="{133AD1FA-D33C-424F-A8F9-4BC4B16307DC}"/>
              </a:ext>
            </a:extLst>
          </p:cNvPr>
          <p:cNvSpPr txBox="1"/>
          <p:nvPr/>
        </p:nvSpPr>
        <p:spPr>
          <a:xfrm>
            <a:off x="8976001" y="3865318"/>
            <a:ext cx="710643" cy="369332"/>
          </a:xfrm>
          <a:prstGeom prst="rect">
            <a:avLst/>
          </a:prstGeom>
          <a:noFill/>
        </p:spPr>
        <p:txBody>
          <a:bodyPr wrap="square" rtlCol="0">
            <a:spAutoFit/>
          </a:bodyPr>
          <a:lstStyle/>
          <a:p>
            <a:r>
              <a:rPr lang="en-US" sz="1800" b="1" dirty="0">
                <a:solidFill>
                  <a:schemeClr val="bg1"/>
                </a:solidFill>
              </a:rPr>
              <a:t>X</a:t>
            </a:r>
            <a:r>
              <a:rPr lang="en-US" sz="1800" b="1" baseline="30000" dirty="0">
                <a:solidFill>
                  <a:schemeClr val="bg1"/>
                </a:solidFill>
              </a:rPr>
              <a:t>pl</a:t>
            </a:r>
            <a:r>
              <a:rPr lang="en-US" sz="1800" b="1" baseline="-25000" dirty="0">
                <a:solidFill>
                  <a:schemeClr val="bg1"/>
                </a:solidFill>
              </a:rPr>
              <a:t>An</a:t>
            </a:r>
            <a:endParaRPr lang="en-US" sz="1800" b="1" dirty="0">
              <a:solidFill>
                <a:schemeClr val="bg1"/>
              </a:solidFill>
            </a:endParaRPr>
          </a:p>
        </p:txBody>
      </p:sp>
      <p:sp>
        <p:nvSpPr>
          <p:cNvPr id="13" name="TextBox 12">
            <a:extLst>
              <a:ext uri="{FF2B5EF4-FFF2-40B4-BE49-F238E27FC236}">
                <a16:creationId xmlns:a16="http://schemas.microsoft.com/office/drawing/2014/main" id="{DA5C9766-14D2-B94E-B656-8772FB3A62B9}"/>
              </a:ext>
            </a:extLst>
          </p:cNvPr>
          <p:cNvSpPr txBox="1"/>
          <p:nvPr/>
        </p:nvSpPr>
        <p:spPr>
          <a:xfrm>
            <a:off x="7099784" y="4364363"/>
            <a:ext cx="710643" cy="400110"/>
          </a:xfrm>
          <a:prstGeom prst="rect">
            <a:avLst/>
          </a:prstGeom>
          <a:noFill/>
        </p:spPr>
        <p:txBody>
          <a:bodyPr wrap="square" rtlCol="0">
            <a:spAutoFit/>
          </a:bodyPr>
          <a:lstStyle/>
          <a:p>
            <a:r>
              <a:rPr lang="en-US" sz="2000" b="1" dirty="0">
                <a:solidFill>
                  <a:schemeClr val="bg1"/>
                </a:solidFill>
              </a:rPr>
              <a:t>Or</a:t>
            </a:r>
          </a:p>
        </p:txBody>
      </p:sp>
      <p:sp>
        <p:nvSpPr>
          <p:cNvPr id="14" name="TextBox 13">
            <a:extLst>
              <a:ext uri="{FF2B5EF4-FFF2-40B4-BE49-F238E27FC236}">
                <a16:creationId xmlns:a16="http://schemas.microsoft.com/office/drawing/2014/main" id="{B81BE470-9A0D-314D-AA5C-0DF06D3F5421}"/>
              </a:ext>
            </a:extLst>
          </p:cNvPr>
          <p:cNvSpPr txBox="1"/>
          <p:nvPr/>
        </p:nvSpPr>
        <p:spPr>
          <a:xfrm>
            <a:off x="10935658" y="4371099"/>
            <a:ext cx="710643" cy="400110"/>
          </a:xfrm>
          <a:prstGeom prst="rect">
            <a:avLst/>
          </a:prstGeom>
          <a:noFill/>
        </p:spPr>
        <p:txBody>
          <a:bodyPr wrap="square" rtlCol="0">
            <a:spAutoFit/>
          </a:bodyPr>
          <a:lstStyle/>
          <a:p>
            <a:r>
              <a:rPr lang="en-US" sz="2000" b="1" dirty="0">
                <a:solidFill>
                  <a:schemeClr val="bg1"/>
                </a:solidFill>
              </a:rPr>
              <a:t>Or</a:t>
            </a:r>
          </a:p>
        </p:txBody>
      </p:sp>
      <p:sp>
        <p:nvSpPr>
          <p:cNvPr id="20" name="TextBox 19">
            <a:extLst>
              <a:ext uri="{FF2B5EF4-FFF2-40B4-BE49-F238E27FC236}">
                <a16:creationId xmlns:a16="http://schemas.microsoft.com/office/drawing/2014/main" id="{EBDEEC8C-5C1E-784C-B57C-431AC3778791}"/>
              </a:ext>
            </a:extLst>
          </p:cNvPr>
          <p:cNvSpPr txBox="1"/>
          <p:nvPr/>
        </p:nvSpPr>
        <p:spPr>
          <a:xfrm>
            <a:off x="7804457" y="1386432"/>
            <a:ext cx="4091820" cy="369332"/>
          </a:xfrm>
          <a:prstGeom prst="rect">
            <a:avLst/>
          </a:prstGeom>
          <a:noFill/>
        </p:spPr>
        <p:txBody>
          <a:bodyPr wrap="square" rtlCol="0">
            <a:spAutoFit/>
          </a:bodyPr>
          <a:lstStyle/>
          <a:p>
            <a:r>
              <a:rPr lang="en-US" dirty="0"/>
              <a:t>Plagioclase Ternary Diagram</a:t>
            </a:r>
          </a:p>
        </p:txBody>
      </p:sp>
      <p:sp>
        <p:nvSpPr>
          <p:cNvPr id="24" name="TextBox 23">
            <a:extLst>
              <a:ext uri="{FF2B5EF4-FFF2-40B4-BE49-F238E27FC236}">
                <a16:creationId xmlns:a16="http://schemas.microsoft.com/office/drawing/2014/main" id="{9C80039B-5C11-4746-9C7C-C44452FD4854}"/>
              </a:ext>
            </a:extLst>
          </p:cNvPr>
          <p:cNvSpPr txBox="1"/>
          <p:nvPr/>
        </p:nvSpPr>
        <p:spPr>
          <a:xfrm>
            <a:off x="762483" y="2115986"/>
            <a:ext cx="4897484" cy="369332"/>
          </a:xfrm>
          <a:prstGeom prst="rect">
            <a:avLst/>
          </a:prstGeom>
          <a:noFill/>
        </p:spPr>
        <p:txBody>
          <a:bodyPr wrap="square" rtlCol="0">
            <a:spAutoFit/>
          </a:bodyPr>
          <a:lstStyle/>
          <a:p>
            <a:r>
              <a:rPr lang="en-US" dirty="0"/>
              <a:t>Forsterite Content in Olivine Crystals vs. </a:t>
            </a:r>
            <a:r>
              <a:rPr lang="en-US" dirty="0" err="1"/>
              <a:t>wt</a:t>
            </a:r>
            <a:r>
              <a:rPr lang="en-US" dirty="0"/>
              <a:t> % </a:t>
            </a:r>
            <a:r>
              <a:rPr lang="en-US" dirty="0" err="1"/>
              <a:t>CaO</a:t>
            </a:r>
            <a:endParaRPr lang="en-US" dirty="0"/>
          </a:p>
        </p:txBody>
      </p:sp>
    </p:spTree>
    <p:extLst>
      <p:ext uri="{BB962C8B-B14F-4D97-AF65-F5344CB8AC3E}">
        <p14:creationId xmlns:p14="http://schemas.microsoft.com/office/powerpoint/2010/main" val="882691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7D75-5723-D14C-8261-66883CB32CC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Microprobe Images of TPM 02 and 03</a:t>
            </a:r>
          </a:p>
        </p:txBody>
      </p:sp>
      <p:sp>
        <p:nvSpPr>
          <p:cNvPr id="3" name="Content Placeholder 2">
            <a:extLst>
              <a:ext uri="{FF2B5EF4-FFF2-40B4-BE49-F238E27FC236}">
                <a16:creationId xmlns:a16="http://schemas.microsoft.com/office/drawing/2014/main" id="{EA4D9F05-ABE7-E442-A12D-BE42F0B27C10}"/>
              </a:ext>
            </a:extLst>
          </p:cNvPr>
          <p:cNvSpPr>
            <a:spLocks noGrp="1"/>
          </p:cNvSpPr>
          <p:nvPr>
            <p:ph idx="1"/>
          </p:nvPr>
        </p:nvSpPr>
        <p:spPr>
          <a:xfrm>
            <a:off x="457199" y="5531166"/>
            <a:ext cx="11165305" cy="1401863"/>
          </a:xfrm>
        </p:spPr>
        <p:txBody>
          <a:bodyPr>
            <a:normAutofit/>
          </a:bodyPr>
          <a:lstStyle/>
          <a:p>
            <a:pPr marL="0" indent="0" algn="ctr">
              <a:buNone/>
            </a:pPr>
            <a:r>
              <a:rPr lang="en-US" sz="1800" dirty="0">
                <a:latin typeface="Arial" panose="020B0604020202020204" pitchFamily="34" charset="0"/>
                <a:cs typeface="Arial" panose="020B0604020202020204" pitchFamily="34" charset="0"/>
              </a:rPr>
              <a:t>TPM 02* (left) and TPM 03 (right). Notice the euhedral olivine grains in contact with the melt, and the hopper olivine crystals within the plagioclase laths. Also note the gradient in sample TPM 02 within olivine grains showing the Mg content increasing within the interstitial grains. </a:t>
            </a:r>
          </a:p>
          <a:p>
            <a:pPr marL="0" indent="0">
              <a:buNone/>
            </a:pPr>
            <a:r>
              <a:rPr lang="en-US" sz="1600" dirty="0">
                <a:latin typeface="Arial" panose="020B0604020202020204" pitchFamily="34" charset="0"/>
                <a:cs typeface="Arial" panose="020B0604020202020204" pitchFamily="34" charset="0"/>
              </a:rPr>
              <a:t>*indicates Fe-loss</a:t>
            </a:r>
          </a:p>
        </p:txBody>
      </p:sp>
      <p:pic>
        <p:nvPicPr>
          <p:cNvPr id="4" name="Picture 3">
            <a:extLst>
              <a:ext uri="{FF2B5EF4-FFF2-40B4-BE49-F238E27FC236}">
                <a16:creationId xmlns:a16="http://schemas.microsoft.com/office/drawing/2014/main" id="{89F5F62C-00CD-5840-89F3-0FFF6C90F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4800600" cy="3840480"/>
          </a:xfrm>
          <a:prstGeom prst="rect">
            <a:avLst/>
          </a:prstGeom>
          <a:ln>
            <a:solidFill>
              <a:schemeClr val="tx1">
                <a:lumMod val="50000"/>
              </a:schemeClr>
            </a:solidFill>
          </a:ln>
        </p:spPr>
      </p:pic>
      <p:pic>
        <p:nvPicPr>
          <p:cNvPr id="5" name="Picture 4">
            <a:extLst>
              <a:ext uri="{FF2B5EF4-FFF2-40B4-BE49-F238E27FC236}">
                <a16:creationId xmlns:a16="http://schemas.microsoft.com/office/drawing/2014/main" id="{D61F1004-397E-C84D-8105-870D9FE01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690688"/>
            <a:ext cx="4800600" cy="3840480"/>
          </a:xfrm>
          <a:prstGeom prst="rect">
            <a:avLst/>
          </a:prstGeom>
          <a:ln>
            <a:solidFill>
              <a:schemeClr val="tx1">
                <a:lumMod val="50000"/>
              </a:schemeClr>
            </a:solidFill>
          </a:ln>
        </p:spPr>
      </p:pic>
      <p:sp>
        <p:nvSpPr>
          <p:cNvPr id="6" name="TextBox 5">
            <a:extLst>
              <a:ext uri="{FF2B5EF4-FFF2-40B4-BE49-F238E27FC236}">
                <a16:creationId xmlns:a16="http://schemas.microsoft.com/office/drawing/2014/main" id="{94DCACC8-877A-DB41-A3F8-660D6B43AAC0}"/>
              </a:ext>
            </a:extLst>
          </p:cNvPr>
          <p:cNvSpPr txBox="1"/>
          <p:nvPr/>
        </p:nvSpPr>
        <p:spPr>
          <a:xfrm>
            <a:off x="3118578" y="3882452"/>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plag</a:t>
            </a:r>
          </a:p>
        </p:txBody>
      </p:sp>
      <p:sp>
        <p:nvSpPr>
          <p:cNvPr id="7" name="TextBox 6">
            <a:extLst>
              <a:ext uri="{FF2B5EF4-FFF2-40B4-BE49-F238E27FC236}">
                <a16:creationId xmlns:a16="http://schemas.microsoft.com/office/drawing/2014/main" id="{E6714AC7-6D27-C34A-A7BD-0C4E05D467A1}"/>
              </a:ext>
            </a:extLst>
          </p:cNvPr>
          <p:cNvSpPr txBox="1"/>
          <p:nvPr/>
        </p:nvSpPr>
        <p:spPr>
          <a:xfrm>
            <a:off x="8234597" y="2993578"/>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ol</a:t>
            </a:r>
          </a:p>
        </p:txBody>
      </p:sp>
      <p:sp>
        <p:nvSpPr>
          <p:cNvPr id="8" name="TextBox 7">
            <a:extLst>
              <a:ext uri="{FF2B5EF4-FFF2-40B4-BE49-F238E27FC236}">
                <a16:creationId xmlns:a16="http://schemas.microsoft.com/office/drawing/2014/main" id="{A8B60AD0-B667-B64C-B3F5-D5F42E72CA29}"/>
              </a:ext>
            </a:extLst>
          </p:cNvPr>
          <p:cNvSpPr txBox="1"/>
          <p:nvPr/>
        </p:nvSpPr>
        <p:spPr>
          <a:xfrm>
            <a:off x="7006027" y="3651619"/>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plag</a:t>
            </a:r>
          </a:p>
        </p:txBody>
      </p:sp>
      <p:sp>
        <p:nvSpPr>
          <p:cNvPr id="9" name="TextBox 8">
            <a:extLst>
              <a:ext uri="{FF2B5EF4-FFF2-40B4-BE49-F238E27FC236}">
                <a16:creationId xmlns:a16="http://schemas.microsoft.com/office/drawing/2014/main" id="{B2AC4B67-BC56-B04E-A8F8-F4039676E51E}"/>
              </a:ext>
            </a:extLst>
          </p:cNvPr>
          <p:cNvSpPr txBox="1"/>
          <p:nvPr/>
        </p:nvSpPr>
        <p:spPr>
          <a:xfrm>
            <a:off x="4310296" y="4706809"/>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ol</a:t>
            </a:r>
          </a:p>
        </p:txBody>
      </p:sp>
      <p:sp>
        <p:nvSpPr>
          <p:cNvPr id="10" name="TextBox 9">
            <a:extLst>
              <a:ext uri="{FF2B5EF4-FFF2-40B4-BE49-F238E27FC236}">
                <a16:creationId xmlns:a16="http://schemas.microsoft.com/office/drawing/2014/main" id="{30079650-EF52-E747-AD9C-4491F93DFF96}"/>
              </a:ext>
            </a:extLst>
          </p:cNvPr>
          <p:cNvSpPr txBox="1"/>
          <p:nvPr/>
        </p:nvSpPr>
        <p:spPr>
          <a:xfrm>
            <a:off x="2047367" y="2100866"/>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ol</a:t>
            </a:r>
          </a:p>
        </p:txBody>
      </p:sp>
      <p:sp>
        <p:nvSpPr>
          <p:cNvPr id="11" name="TextBox 10">
            <a:extLst>
              <a:ext uri="{FF2B5EF4-FFF2-40B4-BE49-F238E27FC236}">
                <a16:creationId xmlns:a16="http://schemas.microsoft.com/office/drawing/2014/main" id="{453BF20F-8CE9-3246-99CB-B6467D6E9756}"/>
              </a:ext>
            </a:extLst>
          </p:cNvPr>
          <p:cNvSpPr txBox="1"/>
          <p:nvPr/>
        </p:nvSpPr>
        <p:spPr>
          <a:xfrm>
            <a:off x="7668094" y="4039735"/>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ol</a:t>
            </a:r>
          </a:p>
        </p:txBody>
      </p:sp>
      <p:sp>
        <p:nvSpPr>
          <p:cNvPr id="12" name="TextBox 11">
            <a:extLst>
              <a:ext uri="{FF2B5EF4-FFF2-40B4-BE49-F238E27FC236}">
                <a16:creationId xmlns:a16="http://schemas.microsoft.com/office/drawing/2014/main" id="{7CF7791C-8017-1E48-AE89-AF482FA9E552}"/>
              </a:ext>
            </a:extLst>
          </p:cNvPr>
          <p:cNvSpPr txBox="1"/>
          <p:nvPr/>
        </p:nvSpPr>
        <p:spPr>
          <a:xfrm>
            <a:off x="10634897" y="1762312"/>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glass</a:t>
            </a:r>
          </a:p>
        </p:txBody>
      </p:sp>
      <p:sp>
        <p:nvSpPr>
          <p:cNvPr id="13" name="TextBox 12">
            <a:extLst>
              <a:ext uri="{FF2B5EF4-FFF2-40B4-BE49-F238E27FC236}">
                <a16:creationId xmlns:a16="http://schemas.microsoft.com/office/drawing/2014/main" id="{0E47CFB3-2398-804A-9C33-FD529848788C}"/>
              </a:ext>
            </a:extLst>
          </p:cNvPr>
          <p:cNvSpPr txBox="1"/>
          <p:nvPr/>
        </p:nvSpPr>
        <p:spPr>
          <a:xfrm>
            <a:off x="2879048" y="5168474"/>
            <a:ext cx="718903" cy="338554"/>
          </a:xfrm>
          <a:prstGeom prst="rect">
            <a:avLst/>
          </a:prstGeom>
          <a:noFill/>
        </p:spPr>
        <p:txBody>
          <a:bodyPr wrap="square" rtlCol="0">
            <a:spAutoFit/>
          </a:bodyPr>
          <a:lstStyle/>
          <a:p>
            <a:r>
              <a:rPr lang="en-US" sz="1600" b="1" dirty="0">
                <a:solidFill>
                  <a:schemeClr val="accent4">
                    <a:lumMod val="75000"/>
                  </a:schemeClr>
                </a:solidFill>
                <a:latin typeface="Arial" panose="020B0604020202020204" pitchFamily="34" charset="0"/>
                <a:cs typeface="Arial" panose="020B0604020202020204" pitchFamily="34" charset="0"/>
              </a:rPr>
              <a:t>glass</a:t>
            </a:r>
          </a:p>
        </p:txBody>
      </p:sp>
    </p:spTree>
    <p:extLst>
      <p:ext uri="{BB962C8B-B14F-4D97-AF65-F5344CB8AC3E}">
        <p14:creationId xmlns:p14="http://schemas.microsoft.com/office/powerpoint/2010/main" val="3996661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2943E-1D9A-4E42-B761-9598E3A8341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Primary Conclusions:</a:t>
            </a:r>
          </a:p>
        </p:txBody>
      </p:sp>
      <p:sp>
        <p:nvSpPr>
          <p:cNvPr id="3" name="Content Placeholder 2">
            <a:extLst>
              <a:ext uri="{FF2B5EF4-FFF2-40B4-BE49-F238E27FC236}">
                <a16:creationId xmlns:a16="http://schemas.microsoft.com/office/drawing/2014/main" id="{D14BAFE2-AF96-8242-8CCA-7E74F1C98E7B}"/>
              </a:ext>
            </a:extLst>
          </p:cNvPr>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Synthetic Troctolite Parent Melt (TPM) can be used for subsequent 76535 experiments.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Crystal morphologies indicate rapid crystal growth in both experiments, and no resolvable difference between them.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There is strong textural evidence that one phase or the other nucleated heterogeneously on the first-to-form phase.</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3044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529EC-C673-4544-9056-B1F29ECAFEC5}"/>
              </a:ext>
            </a:extLst>
          </p:cNvPr>
          <p:cNvSpPr>
            <a:spLocks noGrp="1"/>
          </p:cNvSpPr>
          <p:nvPr>
            <p:ph type="title"/>
          </p:nvPr>
        </p:nvSpPr>
        <p:spPr>
          <a:xfrm>
            <a:off x="838200" y="229749"/>
            <a:ext cx="10515600" cy="1325563"/>
          </a:xfrm>
        </p:spPr>
        <p:txBody>
          <a:bodyPr/>
          <a:lstStyle/>
          <a:p>
            <a:r>
              <a:rPr lang="en-US" dirty="0">
                <a:latin typeface="Times New Roman" panose="02020603050405020304" pitchFamily="18" charset="0"/>
                <a:cs typeface="Times New Roman" panose="02020603050405020304" pitchFamily="18" charset="0"/>
              </a:rPr>
              <a:t>Background</a:t>
            </a:r>
          </a:p>
        </p:txBody>
      </p:sp>
      <p:pic>
        <p:nvPicPr>
          <p:cNvPr id="7" name="Content Placeholder 6">
            <a:extLst>
              <a:ext uri="{FF2B5EF4-FFF2-40B4-BE49-F238E27FC236}">
                <a16:creationId xmlns:a16="http://schemas.microsoft.com/office/drawing/2014/main" id="{F92024D9-53D6-0048-B4E8-9B7A69FCD3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252" y="1281158"/>
            <a:ext cx="5500748" cy="4351338"/>
          </a:xfrm>
          <a:ln>
            <a:solidFill>
              <a:schemeClr val="tx1">
                <a:lumMod val="50000"/>
              </a:schemeClr>
            </a:solidFill>
          </a:ln>
        </p:spPr>
      </p:pic>
      <p:pic>
        <p:nvPicPr>
          <p:cNvPr id="5" name="Picture 4">
            <a:extLst>
              <a:ext uri="{FF2B5EF4-FFF2-40B4-BE49-F238E27FC236}">
                <a16:creationId xmlns:a16="http://schemas.microsoft.com/office/drawing/2014/main" id="{420D020F-090F-E04B-89C5-C95013FC1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948" y="1281158"/>
            <a:ext cx="5481865" cy="4111399"/>
          </a:xfrm>
          <a:prstGeom prst="rect">
            <a:avLst/>
          </a:prstGeom>
          <a:ln>
            <a:solidFill>
              <a:schemeClr val="tx1">
                <a:lumMod val="50000"/>
              </a:schemeClr>
            </a:solidFill>
          </a:ln>
        </p:spPr>
      </p:pic>
      <p:cxnSp>
        <p:nvCxnSpPr>
          <p:cNvPr id="11" name="Straight Connector 10">
            <a:extLst>
              <a:ext uri="{FF2B5EF4-FFF2-40B4-BE49-F238E27FC236}">
                <a16:creationId xmlns:a16="http://schemas.microsoft.com/office/drawing/2014/main" id="{4E5E6D77-1120-EB4D-B74D-6F34D2A9B5B7}"/>
              </a:ext>
            </a:extLst>
          </p:cNvPr>
          <p:cNvCxnSpPr>
            <a:cxnSpLocks/>
          </p:cNvCxnSpPr>
          <p:nvPr/>
        </p:nvCxnSpPr>
        <p:spPr>
          <a:xfrm flipH="1">
            <a:off x="9605570" y="3341198"/>
            <a:ext cx="576072" cy="109728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CE2FBA82-DA4E-CF4F-8FF9-4AB52332C928}"/>
              </a:ext>
            </a:extLst>
          </p:cNvPr>
          <p:cNvCxnSpPr>
            <a:cxnSpLocks/>
          </p:cNvCxnSpPr>
          <p:nvPr/>
        </p:nvCxnSpPr>
        <p:spPr>
          <a:xfrm flipH="1">
            <a:off x="8508290" y="4438478"/>
            <a:ext cx="109728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C8A3CE86-8ADC-B845-9EDB-B94308A57C9E}"/>
              </a:ext>
            </a:extLst>
          </p:cNvPr>
          <p:cNvCxnSpPr>
            <a:cxnSpLocks/>
          </p:cNvCxnSpPr>
          <p:nvPr/>
        </p:nvCxnSpPr>
        <p:spPr>
          <a:xfrm>
            <a:off x="9607312" y="4438478"/>
            <a:ext cx="606007" cy="797085"/>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8F800E8B-E3BB-4F49-A951-3DE0F1AB8164}"/>
              </a:ext>
            </a:extLst>
          </p:cNvPr>
          <p:cNvSpPr txBox="1"/>
          <p:nvPr/>
        </p:nvSpPr>
        <p:spPr>
          <a:xfrm>
            <a:off x="838200" y="5686752"/>
            <a:ext cx="492578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Lunar Troctolite 76535 hand sample (scale is in cm)</a:t>
            </a:r>
          </a:p>
        </p:txBody>
      </p:sp>
      <p:sp>
        <p:nvSpPr>
          <p:cNvPr id="19" name="TextBox 18">
            <a:extLst>
              <a:ext uri="{FF2B5EF4-FFF2-40B4-BE49-F238E27FC236}">
                <a16:creationId xmlns:a16="http://schemas.microsoft.com/office/drawing/2014/main" id="{090E7FA0-510C-9748-A0E8-928F20CC91CE}"/>
              </a:ext>
            </a:extLst>
          </p:cNvPr>
          <p:cNvSpPr txBox="1"/>
          <p:nvPr/>
        </p:nvSpPr>
        <p:spPr>
          <a:xfrm>
            <a:off x="6338949" y="5454097"/>
            <a:ext cx="5481864"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Lunar Troctolite 76535_150 thin section at 4x magnification with orange displaying 120 degree grain boundaries </a:t>
            </a:r>
          </a:p>
        </p:txBody>
      </p:sp>
      <p:sp>
        <p:nvSpPr>
          <p:cNvPr id="20" name="Rectangle 19">
            <a:extLst>
              <a:ext uri="{FF2B5EF4-FFF2-40B4-BE49-F238E27FC236}">
                <a16:creationId xmlns:a16="http://schemas.microsoft.com/office/drawing/2014/main" id="{A8E08CF6-EDA2-1F4B-9CAB-50858ECC8575}"/>
              </a:ext>
            </a:extLst>
          </p:cNvPr>
          <p:cNvSpPr/>
          <p:nvPr/>
        </p:nvSpPr>
        <p:spPr>
          <a:xfrm>
            <a:off x="129094" y="6409751"/>
            <a:ext cx="11354692"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Meyer, C. (2012) 76535 Troctolite. Lunar Sample Compendium. web address: https://curator.jsc.nasa.gov/lunar/lsc/76535.pdf.</a:t>
            </a:r>
          </a:p>
        </p:txBody>
      </p:sp>
    </p:spTree>
    <p:extLst>
      <p:ext uri="{BB962C8B-B14F-4D97-AF65-F5344CB8AC3E}">
        <p14:creationId xmlns:p14="http://schemas.microsoft.com/office/powerpoint/2010/main" val="2863674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41C293-2C93-1F40-A9D9-E16046CD6763}"/>
              </a:ext>
            </a:extLst>
          </p:cNvPr>
          <p:cNvSpPr txBox="1"/>
          <p:nvPr/>
        </p:nvSpPr>
        <p:spPr>
          <a:xfrm>
            <a:off x="838200" y="3287792"/>
            <a:ext cx="10780850" cy="3447098"/>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References:</a:t>
            </a:r>
          </a:p>
          <a:p>
            <a:r>
              <a:rPr lang="en-US" sz="1400" dirty="0">
                <a:latin typeface="Times New Roman" panose="02020603050405020304" pitchFamily="18" charset="0"/>
                <a:cs typeface="Times New Roman" panose="02020603050405020304" pitchFamily="18" charset="0"/>
              </a:rPr>
              <a:t>Meyer, C. (2012) 76535 Troctolite. Lunar Sample Compendium. web address: https://curator.jsc.nasa.gov/lunar/lsc/76535.pdf.</a:t>
            </a:r>
          </a:p>
          <a:p>
            <a:pPr marL="458788" indent="-458788"/>
            <a:r>
              <a:rPr lang="en-US" sz="1400" dirty="0">
                <a:latin typeface="Times New Roman" panose="02020603050405020304" pitchFamily="18" charset="0"/>
                <a:cs typeface="Times New Roman" panose="02020603050405020304" pitchFamily="18" charset="0"/>
              </a:rPr>
              <a:t>Borg, L.E., Connely, J.N., Cassata, W., Gaffney, A., Bizzarro M. (2016) Chronologic implications for slow cooling of troctolite 76535 and temporal relationships between the Mg-suite and the ferroan anorthosite suite. Geochim. Cosmochim. Acta. doi: 10.1016/j.gca.2016.11.021.</a:t>
            </a:r>
          </a:p>
          <a:p>
            <a:r>
              <a:rPr lang="en-US" sz="1400" dirty="0">
                <a:latin typeface="Times New Roman" panose="02020603050405020304" pitchFamily="18" charset="0"/>
                <a:cs typeface="Times New Roman" panose="02020603050405020304" pitchFamily="18" charset="0"/>
              </a:rPr>
              <a:t>Hammer, J. (2016) NSPIRES Scientific/ Technical/ Management proposal. NNH15ZDA001N-SSW. </a:t>
            </a:r>
          </a:p>
          <a:p>
            <a:r>
              <a:rPr lang="en-US" sz="1400" dirty="0" err="1">
                <a:latin typeface="Times New Roman" panose="02020603050405020304" pitchFamily="18" charset="0"/>
                <a:cs typeface="Times New Roman" panose="02020603050405020304" pitchFamily="18" charset="0"/>
              </a:rPr>
              <a:t>Dymek</a:t>
            </a:r>
            <a:r>
              <a:rPr lang="en-US" sz="1400" dirty="0">
                <a:latin typeface="Times New Roman" panose="02020603050405020304" pitchFamily="18" charset="0"/>
                <a:cs typeface="Times New Roman" panose="02020603050405020304" pitchFamily="18" charset="0"/>
              </a:rPr>
              <a:t>, R.F., Albee, A.L., and Chodos, A.A. (1975) Comparative petrology of lunar cumulate rocks of possible primary origin: </a:t>
            </a:r>
            <a:r>
              <a:rPr lang="en-US" sz="1400" dirty="0" err="1">
                <a:latin typeface="Times New Roman" panose="02020603050405020304" pitchFamily="18" charset="0"/>
                <a:cs typeface="Times New Roman" panose="02020603050405020304" pitchFamily="18" charset="0"/>
              </a:rPr>
              <a:t>Dunite</a:t>
            </a:r>
            <a:r>
              <a:rPr lang="en-US" sz="1400" dirty="0">
                <a:latin typeface="Times New Roman" panose="02020603050405020304" pitchFamily="18" charset="0"/>
                <a:cs typeface="Times New Roman" panose="02020603050405020304" pitchFamily="18" charset="0"/>
              </a:rPr>
              <a:t> 72415, troctolite 76535, </a:t>
            </a:r>
            <a:r>
              <a:rPr lang="en-US" sz="1400" dirty="0" err="1">
                <a:latin typeface="Times New Roman" panose="02020603050405020304" pitchFamily="18" charset="0"/>
                <a:cs typeface="Times New Roman" panose="02020603050405020304" pitchFamily="18" charset="0"/>
              </a:rPr>
              <a:t>norite</a:t>
            </a:r>
            <a:r>
              <a:rPr lang="en-US" sz="1400" dirty="0">
                <a:latin typeface="Times New Roman" panose="02020603050405020304" pitchFamily="18" charset="0"/>
                <a:cs typeface="Times New Roman" panose="02020603050405020304" pitchFamily="18" charset="0"/>
              </a:rPr>
              <a:t> 78235, and anorthosite 62237. </a:t>
            </a:r>
            <a:r>
              <a:rPr lang="en-US" sz="1400" i="1" dirty="0">
                <a:latin typeface="Times New Roman" panose="02020603050405020304" pitchFamily="18" charset="0"/>
                <a:cs typeface="Times New Roman" panose="02020603050405020304" pitchFamily="18" charset="0"/>
              </a:rPr>
              <a:t>Proc. 6</a:t>
            </a:r>
            <a:r>
              <a:rPr lang="en-US" sz="1400" i="1" baseline="30000" dirty="0">
                <a:latin typeface="Times New Roman" panose="02020603050405020304" pitchFamily="18" charset="0"/>
                <a:cs typeface="Times New Roman" panose="02020603050405020304" pitchFamily="18" charset="0"/>
              </a:rPr>
              <a:t>th</a:t>
            </a:r>
            <a:r>
              <a:rPr lang="en-US" sz="1400" i="1" dirty="0">
                <a:latin typeface="Times New Roman" panose="02020603050405020304" pitchFamily="18" charset="0"/>
                <a:cs typeface="Times New Roman" panose="02020603050405020304" pitchFamily="18" charset="0"/>
              </a:rPr>
              <a:t> Lunar Sci. Conf.</a:t>
            </a:r>
            <a:r>
              <a:rPr lang="en-US" sz="1400" dirty="0">
                <a:latin typeface="Times New Roman" panose="02020603050405020304" pitchFamily="18" charset="0"/>
                <a:cs typeface="Times New Roman" panose="02020603050405020304" pitchFamily="18" charset="0"/>
              </a:rPr>
              <a:t> 301-341. </a:t>
            </a:r>
            <a:endParaRPr lang="en-US" sz="1400" baseline="30000" dirty="0">
              <a:latin typeface="Times New Roman" panose="02020603050405020304" pitchFamily="18" charset="0"/>
              <a:cs typeface="Times New Roman" panose="02020603050405020304" pitchFamily="18" charset="0"/>
            </a:endParaRPr>
          </a:p>
          <a:p>
            <a:r>
              <a:rPr lang="en-US" sz="1400" dirty="0" err="1">
                <a:latin typeface="Times New Roman" panose="02020603050405020304" pitchFamily="18" charset="0"/>
                <a:cs typeface="Times New Roman" panose="02020603050405020304" pitchFamily="18" charset="0"/>
              </a:rPr>
              <a:t>Welsch</a:t>
            </a:r>
            <a:r>
              <a:rPr lang="en-US" sz="1400" dirty="0">
                <a:latin typeface="Times New Roman" panose="02020603050405020304" pitchFamily="18" charset="0"/>
                <a:cs typeface="Times New Roman" panose="02020603050405020304" pitchFamily="18" charset="0"/>
              </a:rPr>
              <a:t> B., Hammer J., Hellebrand E. (2014) Phosphorus zoning reveals dendritic architecture of olivine. </a:t>
            </a:r>
            <a:r>
              <a:rPr lang="en-US" sz="1400" i="1" dirty="0">
                <a:latin typeface="Times New Roman" panose="02020603050405020304" pitchFamily="18" charset="0"/>
                <a:cs typeface="Times New Roman" panose="02020603050405020304" pitchFamily="18" charset="0"/>
              </a:rPr>
              <a:t>Geology</a:t>
            </a:r>
            <a:r>
              <a:rPr lang="en-US" sz="1400" dirty="0">
                <a:latin typeface="Times New Roman" panose="02020603050405020304" pitchFamily="18" charset="0"/>
                <a:cs typeface="Times New Roman" panose="02020603050405020304" pitchFamily="18" charset="0"/>
              </a:rPr>
              <a:t> 42:867-870. doi: 10.1130/G35691.1.</a:t>
            </a:r>
          </a:p>
          <a:p>
            <a:pPr marL="471488" indent="-471488"/>
            <a:r>
              <a:rPr lang="en-US" sz="1400" dirty="0" err="1">
                <a:latin typeface="Times New Roman" panose="02020603050405020304" pitchFamily="18" charset="0"/>
                <a:cs typeface="Times New Roman" panose="02020603050405020304" pitchFamily="18" charset="0"/>
              </a:rPr>
              <a:t>Gualda</a:t>
            </a:r>
            <a:r>
              <a:rPr lang="en-US" sz="1400" dirty="0">
                <a:latin typeface="Times New Roman" panose="02020603050405020304" pitchFamily="18" charset="0"/>
                <a:cs typeface="Times New Roman" panose="02020603050405020304" pitchFamily="18" charset="0"/>
              </a:rPr>
              <a:t>, A.R., Ghiorso M. S., Lemons, R.V., Carley, T.L. (2012) Rhyolite-MELTS: a Modified Calibration of MELTS Optimized for Silica-rich, Fluid-bearing Magmatic Systems. </a:t>
            </a:r>
            <a:r>
              <a:rPr lang="en-US" sz="1400" i="1" dirty="0">
                <a:latin typeface="Times New Roman" panose="02020603050405020304" pitchFamily="18" charset="0"/>
                <a:cs typeface="Times New Roman" panose="02020603050405020304" pitchFamily="18" charset="0"/>
              </a:rPr>
              <a:t>Journal of Petrology</a:t>
            </a:r>
            <a:r>
              <a:rPr lang="en-US" sz="1400" dirty="0">
                <a:latin typeface="Times New Roman" panose="02020603050405020304" pitchFamily="18" charset="0"/>
                <a:cs typeface="Times New Roman" panose="02020603050405020304" pitchFamily="18" charset="0"/>
              </a:rPr>
              <a:t> 53:875-890. doi: 10.1093/petrology/egr080. </a:t>
            </a:r>
            <a:endParaRPr lang="en-US" sz="1400" baseline="30000" dirty="0">
              <a:latin typeface="Times New Roman" panose="02020603050405020304" pitchFamily="18" charset="0"/>
              <a:cs typeface="Times New Roman" panose="02020603050405020304" pitchFamily="18" charset="0"/>
            </a:endParaRPr>
          </a:p>
          <a:p>
            <a:endParaRPr lang="en-US" sz="1200" dirty="0">
              <a:solidFill>
                <a:schemeClr val="bg1"/>
              </a:solidFill>
              <a:latin typeface="Times New Roman" panose="02020603050405020304" pitchFamily="18" charset="0"/>
              <a:cs typeface="Times New Roman" panose="02020603050405020304" pitchFamily="18" charset="0"/>
            </a:endParaRPr>
          </a:p>
          <a:p>
            <a:endParaRPr lang="en-US" sz="1400" dirty="0">
              <a:solidFill>
                <a:schemeClr val="bg1"/>
              </a:solidFill>
              <a:latin typeface="Times New Roman" panose="02020603050405020304" pitchFamily="18" charset="0"/>
              <a:cs typeface="Times New Roman" panose="02020603050405020304" pitchFamily="18" charset="0"/>
            </a:endParaRPr>
          </a:p>
          <a:p>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E89C7F8-31D7-AD48-9A7A-86F7D088086F}"/>
              </a:ext>
            </a:extLst>
          </p:cNvPr>
          <p:cNvSpPr txBox="1"/>
          <p:nvPr/>
        </p:nvSpPr>
        <p:spPr>
          <a:xfrm>
            <a:off x="838200" y="791496"/>
            <a:ext cx="10780850" cy="2308324"/>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Acknowledgements:</a:t>
            </a:r>
          </a:p>
          <a:p>
            <a:r>
              <a:rPr lang="en-US" sz="1400" i="1" dirty="0">
                <a:latin typeface="Times New Roman" panose="02020603050405020304" pitchFamily="18" charset="0"/>
                <a:cs typeface="Times New Roman" panose="02020603050405020304" pitchFamily="18" charset="0"/>
              </a:rPr>
              <a:t>Thanks to the National Aeronautic Space Administration and specifically the Planetary Geology and Geophysics Undergraduate Research Program for both funding me and providing me with the opportunity to study lunar troctolite 76535 during the summer of 2018. </a:t>
            </a:r>
          </a:p>
          <a:p>
            <a:r>
              <a:rPr lang="en-US" sz="1400" i="1" dirty="0">
                <a:latin typeface="Times New Roman" panose="02020603050405020304" pitchFamily="18" charset="0"/>
                <a:cs typeface="Times New Roman" panose="02020603050405020304" pitchFamily="18" charset="0"/>
              </a:rPr>
              <a:t>Thanks to my P.I. and mentor Dr. Julia Hammer for guiding and mentoring me through this process. And also to Manlio Calentti for working with me in the lab. </a:t>
            </a:r>
          </a:p>
          <a:p>
            <a:r>
              <a:rPr lang="en-US" sz="1400" i="1" dirty="0">
                <a:latin typeface="Times New Roman" panose="02020603050405020304" pitchFamily="18" charset="0"/>
                <a:cs typeface="Times New Roman" panose="02020603050405020304" pitchFamily="18" charset="0"/>
              </a:rPr>
              <a:t>Thanks to Dr. Tracy Gregg and Robyn Wagner at the University of Buffalo for coordinating and aiding my PGGURP experience. </a:t>
            </a:r>
          </a:p>
          <a:p>
            <a:r>
              <a:rPr lang="en-US" sz="1400" i="1" dirty="0">
                <a:latin typeface="Times New Roman" panose="02020603050405020304" pitchFamily="18" charset="0"/>
                <a:cs typeface="Times New Roman" panose="02020603050405020304" pitchFamily="18" charset="0"/>
              </a:rPr>
              <a:t>Thanks to G. Jeffrey Taylor for thrilling discussions on the LMO, and to Eric Hellebrand for EPMA guidance.</a:t>
            </a:r>
          </a:p>
          <a:p>
            <a:r>
              <a:rPr lang="en-US" sz="1400" i="1" dirty="0">
                <a:latin typeface="Times New Roman" panose="02020603050405020304" pitchFamily="18" charset="0"/>
                <a:cs typeface="Times New Roman" panose="02020603050405020304" pitchFamily="18" charset="0"/>
              </a:rPr>
              <a:t>Thanks to Paul Wessel and the NSF GGREU students for welcoming me as an adopted student into their summer research cohort at UHM.</a:t>
            </a:r>
          </a:p>
          <a:p>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0745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2E88-FA50-9940-BF0A-52D79A16168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Background</a:t>
            </a:r>
          </a:p>
        </p:txBody>
      </p:sp>
      <p:pic>
        <p:nvPicPr>
          <p:cNvPr id="5" name="Content Placeholder 4">
            <a:extLst>
              <a:ext uri="{FF2B5EF4-FFF2-40B4-BE49-F238E27FC236}">
                <a16:creationId xmlns:a16="http://schemas.microsoft.com/office/drawing/2014/main" id="{28307132-DBF3-8049-925F-CB00BDA76267}"/>
              </a:ext>
            </a:extLst>
          </p:cNvPr>
          <p:cNvPicPr>
            <a:picLocks noGrp="1"/>
          </p:cNvPicPr>
          <p:nvPr>
            <p:ph idx="1"/>
          </p:nvPr>
        </p:nvPicPr>
        <p:blipFill rotWithShape="1">
          <a:blip r:embed="rId2">
            <a:extLst>
              <a:ext uri="{28A0092B-C50C-407E-A947-70E740481C1C}">
                <a14:useLocalDpi xmlns:a14="http://schemas.microsoft.com/office/drawing/2010/main" val="0"/>
              </a:ext>
            </a:extLst>
          </a:blip>
          <a:srcRect r="51599"/>
          <a:stretch/>
        </p:blipFill>
        <p:spPr>
          <a:xfrm>
            <a:off x="838200" y="1357743"/>
            <a:ext cx="4023360" cy="4599432"/>
          </a:xfrm>
          <a:ln>
            <a:solidFill>
              <a:schemeClr val="tx1">
                <a:lumMod val="50000"/>
              </a:schemeClr>
            </a:solidFill>
          </a:ln>
        </p:spPr>
      </p:pic>
      <p:pic>
        <p:nvPicPr>
          <p:cNvPr id="7" name="Picture 6">
            <a:extLst>
              <a:ext uri="{FF2B5EF4-FFF2-40B4-BE49-F238E27FC236}">
                <a16:creationId xmlns:a16="http://schemas.microsoft.com/office/drawing/2014/main" id="{DF8563E5-37F1-8F42-9AE1-02B6CF2EA874}"/>
              </a:ext>
            </a:extLst>
          </p:cNvPr>
          <p:cNvPicPr>
            <a:picLocks noChangeAspect="1"/>
          </p:cNvPicPr>
          <p:nvPr/>
        </p:nvPicPr>
        <p:blipFill rotWithShape="1">
          <a:blip r:embed="rId2">
            <a:extLst>
              <a:ext uri="{28A0092B-C50C-407E-A947-70E740481C1C}">
                <a14:useLocalDpi xmlns:a14="http://schemas.microsoft.com/office/drawing/2010/main" val="0"/>
              </a:ext>
            </a:extLst>
          </a:blip>
          <a:srcRect l="50536"/>
          <a:stretch/>
        </p:blipFill>
        <p:spPr>
          <a:xfrm>
            <a:off x="7089498" y="1355064"/>
            <a:ext cx="4023360" cy="4602111"/>
          </a:xfrm>
          <a:prstGeom prst="rect">
            <a:avLst/>
          </a:prstGeom>
          <a:ln>
            <a:solidFill>
              <a:schemeClr val="tx1">
                <a:lumMod val="50000"/>
              </a:schemeClr>
            </a:solidFill>
          </a:ln>
        </p:spPr>
      </p:pic>
      <p:sp>
        <p:nvSpPr>
          <p:cNvPr id="3" name="TextBox 2">
            <a:extLst>
              <a:ext uri="{FF2B5EF4-FFF2-40B4-BE49-F238E27FC236}">
                <a16:creationId xmlns:a16="http://schemas.microsoft.com/office/drawing/2014/main" id="{FF6B41B3-9629-AE49-9287-68C3C29F61FB}"/>
              </a:ext>
            </a:extLst>
          </p:cNvPr>
          <p:cNvSpPr txBox="1"/>
          <p:nvPr/>
        </p:nvSpPr>
        <p:spPr>
          <a:xfrm>
            <a:off x="833578" y="6388817"/>
            <a:ext cx="95250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Hammer, et al. (2017) LPSC</a:t>
            </a:r>
          </a:p>
        </p:txBody>
      </p:sp>
      <p:sp>
        <p:nvSpPr>
          <p:cNvPr id="4" name="TextBox 3">
            <a:extLst>
              <a:ext uri="{FF2B5EF4-FFF2-40B4-BE49-F238E27FC236}">
                <a16:creationId xmlns:a16="http://schemas.microsoft.com/office/drawing/2014/main" id="{E0519E5D-9B1B-2841-82CC-230E52C52A0D}"/>
              </a:ext>
            </a:extLst>
          </p:cNvPr>
          <p:cNvSpPr txBox="1"/>
          <p:nvPr/>
        </p:nvSpPr>
        <p:spPr>
          <a:xfrm>
            <a:off x="4861560" y="1367522"/>
            <a:ext cx="1469036"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Troctolite 76535 in XP light (right).</a:t>
            </a:r>
          </a:p>
        </p:txBody>
      </p:sp>
      <p:sp>
        <p:nvSpPr>
          <p:cNvPr id="9" name="TextBox 8">
            <a:extLst>
              <a:ext uri="{FF2B5EF4-FFF2-40B4-BE49-F238E27FC236}">
                <a16:creationId xmlns:a16="http://schemas.microsoft.com/office/drawing/2014/main" id="{D0F4CA94-FDFB-5C4B-8609-8E3F44B268EA}"/>
              </a:ext>
            </a:extLst>
          </p:cNvPr>
          <p:cNvSpPr txBox="1"/>
          <p:nvPr/>
        </p:nvSpPr>
        <p:spPr>
          <a:xfrm>
            <a:off x="5477748" y="5135957"/>
            <a:ext cx="1767990"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X-Ray intensity (P) mapped 76535 (left)</a:t>
            </a:r>
          </a:p>
        </p:txBody>
      </p:sp>
    </p:spTree>
    <p:extLst>
      <p:ext uri="{BB962C8B-B14F-4D97-AF65-F5344CB8AC3E}">
        <p14:creationId xmlns:p14="http://schemas.microsoft.com/office/powerpoint/2010/main" val="1158166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2E88-FA50-9940-BF0A-52D79A16168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Background</a:t>
            </a:r>
          </a:p>
        </p:txBody>
      </p:sp>
      <p:pic>
        <p:nvPicPr>
          <p:cNvPr id="5" name="Content Placeholder 4">
            <a:extLst>
              <a:ext uri="{FF2B5EF4-FFF2-40B4-BE49-F238E27FC236}">
                <a16:creationId xmlns:a16="http://schemas.microsoft.com/office/drawing/2014/main" id="{28307132-DBF3-8049-925F-CB00BDA76267}"/>
              </a:ext>
            </a:extLst>
          </p:cNvPr>
          <p:cNvPicPr>
            <a:picLocks noGrp="1"/>
          </p:cNvPicPr>
          <p:nvPr>
            <p:ph idx="1"/>
          </p:nvPr>
        </p:nvPicPr>
        <p:blipFill rotWithShape="1">
          <a:blip r:embed="rId2">
            <a:extLst>
              <a:ext uri="{28A0092B-C50C-407E-A947-70E740481C1C}">
                <a14:useLocalDpi xmlns:a14="http://schemas.microsoft.com/office/drawing/2010/main" val="0"/>
              </a:ext>
            </a:extLst>
          </a:blip>
          <a:srcRect r="51599"/>
          <a:stretch/>
        </p:blipFill>
        <p:spPr>
          <a:xfrm>
            <a:off x="838200" y="1357743"/>
            <a:ext cx="4023360" cy="4599432"/>
          </a:xfrm>
          <a:ln>
            <a:solidFill>
              <a:schemeClr val="tx1">
                <a:lumMod val="50000"/>
              </a:schemeClr>
            </a:solidFill>
          </a:ln>
        </p:spPr>
      </p:pic>
      <p:pic>
        <p:nvPicPr>
          <p:cNvPr id="7" name="Picture 6">
            <a:extLst>
              <a:ext uri="{FF2B5EF4-FFF2-40B4-BE49-F238E27FC236}">
                <a16:creationId xmlns:a16="http://schemas.microsoft.com/office/drawing/2014/main" id="{DF8563E5-37F1-8F42-9AE1-02B6CF2EA874}"/>
              </a:ext>
            </a:extLst>
          </p:cNvPr>
          <p:cNvPicPr>
            <a:picLocks noChangeAspect="1"/>
          </p:cNvPicPr>
          <p:nvPr/>
        </p:nvPicPr>
        <p:blipFill rotWithShape="1">
          <a:blip r:embed="rId2">
            <a:extLst>
              <a:ext uri="{28A0092B-C50C-407E-A947-70E740481C1C}">
                <a14:useLocalDpi xmlns:a14="http://schemas.microsoft.com/office/drawing/2010/main" val="0"/>
              </a:ext>
            </a:extLst>
          </a:blip>
          <a:srcRect l="50536"/>
          <a:stretch/>
        </p:blipFill>
        <p:spPr>
          <a:xfrm>
            <a:off x="7089498" y="1355064"/>
            <a:ext cx="4023360" cy="4602111"/>
          </a:xfrm>
          <a:prstGeom prst="rect">
            <a:avLst/>
          </a:prstGeom>
          <a:ln>
            <a:solidFill>
              <a:schemeClr val="tx1">
                <a:lumMod val="50000"/>
              </a:schemeClr>
            </a:solidFill>
          </a:ln>
        </p:spPr>
      </p:pic>
      <p:sp>
        <p:nvSpPr>
          <p:cNvPr id="3" name="TextBox 2">
            <a:extLst>
              <a:ext uri="{FF2B5EF4-FFF2-40B4-BE49-F238E27FC236}">
                <a16:creationId xmlns:a16="http://schemas.microsoft.com/office/drawing/2014/main" id="{FF6B41B3-9629-AE49-9287-68C3C29F61FB}"/>
              </a:ext>
            </a:extLst>
          </p:cNvPr>
          <p:cNvSpPr txBox="1"/>
          <p:nvPr/>
        </p:nvSpPr>
        <p:spPr>
          <a:xfrm>
            <a:off x="833578" y="6388817"/>
            <a:ext cx="95250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Hammer, et al. (2017) LPSC</a:t>
            </a:r>
          </a:p>
        </p:txBody>
      </p:sp>
      <p:sp>
        <p:nvSpPr>
          <p:cNvPr id="4" name="TextBox 3">
            <a:extLst>
              <a:ext uri="{FF2B5EF4-FFF2-40B4-BE49-F238E27FC236}">
                <a16:creationId xmlns:a16="http://schemas.microsoft.com/office/drawing/2014/main" id="{E0519E5D-9B1B-2841-82CC-230E52C52A0D}"/>
              </a:ext>
            </a:extLst>
          </p:cNvPr>
          <p:cNvSpPr txBox="1"/>
          <p:nvPr/>
        </p:nvSpPr>
        <p:spPr>
          <a:xfrm>
            <a:off x="4861560" y="1367522"/>
            <a:ext cx="1469036"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Troctolite 76535 in XP light (right).</a:t>
            </a:r>
          </a:p>
        </p:txBody>
      </p:sp>
      <p:sp>
        <p:nvSpPr>
          <p:cNvPr id="9" name="TextBox 8">
            <a:extLst>
              <a:ext uri="{FF2B5EF4-FFF2-40B4-BE49-F238E27FC236}">
                <a16:creationId xmlns:a16="http://schemas.microsoft.com/office/drawing/2014/main" id="{D0F4CA94-FDFB-5C4B-8609-8E3F44B268EA}"/>
              </a:ext>
            </a:extLst>
          </p:cNvPr>
          <p:cNvSpPr txBox="1"/>
          <p:nvPr/>
        </p:nvSpPr>
        <p:spPr>
          <a:xfrm>
            <a:off x="5477748" y="5135957"/>
            <a:ext cx="1767990"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X-Ray intensity (P) mapped 76535 (left)</a:t>
            </a:r>
          </a:p>
        </p:txBody>
      </p:sp>
      <p:cxnSp>
        <p:nvCxnSpPr>
          <p:cNvPr id="8" name="Straight Connector 7">
            <a:extLst>
              <a:ext uri="{FF2B5EF4-FFF2-40B4-BE49-F238E27FC236}">
                <a16:creationId xmlns:a16="http://schemas.microsoft.com/office/drawing/2014/main" id="{9E8F3B16-45A5-3949-A70E-B46B3D58FA4D}"/>
              </a:ext>
            </a:extLst>
          </p:cNvPr>
          <p:cNvCxnSpPr/>
          <p:nvPr/>
        </p:nvCxnSpPr>
        <p:spPr>
          <a:xfrm>
            <a:off x="8991600" y="4724400"/>
            <a:ext cx="304800" cy="22860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BB58703-E96B-9C4B-8E45-AFC3BDC6288F}"/>
              </a:ext>
            </a:extLst>
          </p:cNvPr>
          <p:cNvCxnSpPr>
            <a:cxnSpLocks/>
          </p:cNvCxnSpPr>
          <p:nvPr/>
        </p:nvCxnSpPr>
        <p:spPr>
          <a:xfrm>
            <a:off x="9278062" y="4953000"/>
            <a:ext cx="1001218" cy="33528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71938C28-350E-9B43-B022-2C3472C33376}"/>
              </a:ext>
            </a:extLst>
          </p:cNvPr>
          <p:cNvCxnSpPr>
            <a:cxnSpLocks/>
          </p:cNvCxnSpPr>
          <p:nvPr/>
        </p:nvCxnSpPr>
        <p:spPr>
          <a:xfrm>
            <a:off x="9235632" y="4935100"/>
            <a:ext cx="234946" cy="879525"/>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D71FCDAB-3F60-6C4F-B81F-B5AB115332BE}"/>
              </a:ext>
            </a:extLst>
          </p:cNvPr>
          <p:cNvCxnSpPr>
            <a:cxnSpLocks/>
          </p:cNvCxnSpPr>
          <p:nvPr/>
        </p:nvCxnSpPr>
        <p:spPr>
          <a:xfrm>
            <a:off x="8823960" y="4276759"/>
            <a:ext cx="167640" cy="46364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F640C96B-5941-9D45-A771-0EE1ED638C61}"/>
              </a:ext>
            </a:extLst>
          </p:cNvPr>
          <p:cNvCxnSpPr>
            <a:cxnSpLocks/>
          </p:cNvCxnSpPr>
          <p:nvPr/>
        </p:nvCxnSpPr>
        <p:spPr>
          <a:xfrm>
            <a:off x="8386681" y="4734845"/>
            <a:ext cx="646151" cy="2089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7BAFFDC5-F9AA-7A46-9D2D-BE501865FC1C}"/>
              </a:ext>
            </a:extLst>
          </p:cNvPr>
          <p:cNvCxnSpPr>
            <a:cxnSpLocks/>
          </p:cNvCxnSpPr>
          <p:nvPr/>
        </p:nvCxnSpPr>
        <p:spPr>
          <a:xfrm>
            <a:off x="7089498" y="1504841"/>
            <a:ext cx="1469036" cy="880939"/>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77DEF25B-413B-D545-AB46-90DF49858697}"/>
              </a:ext>
            </a:extLst>
          </p:cNvPr>
          <p:cNvCxnSpPr>
            <a:cxnSpLocks/>
          </p:cNvCxnSpPr>
          <p:nvPr/>
        </p:nvCxnSpPr>
        <p:spPr>
          <a:xfrm>
            <a:off x="8549832" y="2377659"/>
            <a:ext cx="159924" cy="504422"/>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B45671EE-6E4F-8C42-A19B-C3CFA5D1807E}"/>
              </a:ext>
            </a:extLst>
          </p:cNvPr>
          <p:cNvCxnSpPr>
            <a:cxnSpLocks/>
          </p:cNvCxnSpPr>
          <p:nvPr/>
        </p:nvCxnSpPr>
        <p:spPr>
          <a:xfrm flipH="1">
            <a:off x="8547359" y="2179902"/>
            <a:ext cx="263293" cy="223012"/>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80276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FCB1D-4156-7E4A-8A42-F7CE31D5610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Primary Research Goals:</a:t>
            </a:r>
          </a:p>
        </p:txBody>
      </p:sp>
      <p:sp>
        <p:nvSpPr>
          <p:cNvPr id="3" name="Content Placeholder 2">
            <a:extLst>
              <a:ext uri="{FF2B5EF4-FFF2-40B4-BE49-F238E27FC236}">
                <a16:creationId xmlns:a16="http://schemas.microsoft.com/office/drawing/2014/main" id="{5427E8EE-4582-8844-9D1E-9EC6BE2BDF02}"/>
              </a:ext>
            </a:extLst>
          </p:cNvPr>
          <p:cNvSpPr>
            <a:spLocks noGrp="1"/>
          </p:cNvSpPr>
          <p:nvPr>
            <p:ph idx="1"/>
          </p:nvPr>
        </p:nvSpPr>
        <p:spPr/>
        <p:txBody>
          <a:bodyPr>
            <a:normAutofit/>
          </a:bodyPr>
          <a:lstStyle/>
          <a:p>
            <a:pPr marL="514350" indent="-514350">
              <a:buFont typeface="+mj-lt"/>
              <a:buAutoNum type="arabicPeriod"/>
            </a:pPr>
            <a:r>
              <a:rPr lang="en-US" dirty="0">
                <a:latin typeface="Times New Roman" panose="02020603050405020304" pitchFamily="18" charset="0"/>
                <a:cs typeface="Times New Roman" panose="02020603050405020304" pitchFamily="18" charset="0"/>
              </a:rPr>
              <a:t>Synthesize a troctolite parent melt that compositionally matched, as accurately as possible, lunar troctolite 76535</a:t>
            </a:r>
          </a:p>
          <a:p>
            <a:pPr marL="514350" indent="-514350">
              <a:buFont typeface="+mj-lt"/>
              <a:buAutoNum type="arabicPeriod"/>
            </a:pPr>
            <a:endParaRPr lang="en-US"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Begin investigating olivine growth kinetics</a:t>
            </a:r>
          </a:p>
          <a:p>
            <a:pPr lvl="1"/>
            <a:r>
              <a:rPr lang="en-US" dirty="0">
                <a:latin typeface="Times New Roman" panose="02020603050405020304" pitchFamily="18" charset="0"/>
                <a:cs typeface="Times New Roman" panose="02020603050405020304" pitchFamily="18" charset="0"/>
              </a:rPr>
              <a:t>Do superheating and undercooling influence crystal growth rate?</a:t>
            </a: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194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D7D6E-175E-964B-BB22-FE34388C58D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Synthesizing Troctolite Parent Melt (TPM)</a:t>
            </a:r>
          </a:p>
        </p:txBody>
      </p:sp>
      <p:sp>
        <p:nvSpPr>
          <p:cNvPr id="9" name="TextBox 8">
            <a:extLst>
              <a:ext uri="{FF2B5EF4-FFF2-40B4-BE49-F238E27FC236}">
                <a16:creationId xmlns:a16="http://schemas.microsoft.com/office/drawing/2014/main" id="{409BC1D9-8E1E-EF4B-BE7A-43FA1C8868CB}"/>
              </a:ext>
            </a:extLst>
          </p:cNvPr>
          <p:cNvSpPr txBox="1"/>
          <p:nvPr/>
        </p:nvSpPr>
        <p:spPr>
          <a:xfrm>
            <a:off x="2345444" y="1396138"/>
            <a:ext cx="7285220" cy="5078313"/>
          </a:xfrm>
          <a:prstGeom prst="rect">
            <a:avLst/>
          </a:prstGeom>
          <a:solidFill>
            <a:schemeClr val="accent3"/>
          </a:solidFill>
        </p:spPr>
        <p:txBody>
          <a:bodyPr wrap="square" rtlCol="0">
            <a:spAutoFit/>
          </a:bodyPr>
          <a:lstStyle/>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a:p>
            <a:endParaRPr lang="en-US" dirty="0">
              <a:solidFill>
                <a:sysClr val="windowText" lastClr="000000"/>
              </a:solidFill>
            </a:endParaRPr>
          </a:p>
        </p:txBody>
      </p:sp>
      <p:pic>
        <p:nvPicPr>
          <p:cNvPr id="8" name="Picture 7">
            <a:extLst>
              <a:ext uri="{FF2B5EF4-FFF2-40B4-BE49-F238E27FC236}">
                <a16:creationId xmlns:a16="http://schemas.microsoft.com/office/drawing/2014/main" id="{8B610CFB-C856-0A41-B170-7DE3E4A186B0}"/>
              </a:ext>
            </a:extLst>
          </p:cNvPr>
          <p:cNvPicPr>
            <a:picLocks noChangeAspect="1"/>
          </p:cNvPicPr>
          <p:nvPr/>
        </p:nvPicPr>
        <p:blipFill>
          <a:blip r:embed="rId2"/>
          <a:stretch>
            <a:fillRect/>
          </a:stretch>
        </p:blipFill>
        <p:spPr>
          <a:xfrm>
            <a:off x="2804853" y="1432041"/>
            <a:ext cx="3089952" cy="5006505"/>
          </a:xfrm>
          <a:prstGeom prst="rect">
            <a:avLst/>
          </a:prstGeom>
        </p:spPr>
      </p:pic>
      <p:pic>
        <p:nvPicPr>
          <p:cNvPr id="11" name="Picture 10">
            <a:extLst>
              <a:ext uri="{FF2B5EF4-FFF2-40B4-BE49-F238E27FC236}">
                <a16:creationId xmlns:a16="http://schemas.microsoft.com/office/drawing/2014/main" id="{E722B1ED-558A-0B48-9B7D-E4AA3FE4226D}"/>
              </a:ext>
            </a:extLst>
          </p:cNvPr>
          <p:cNvPicPr>
            <a:picLocks noChangeAspect="1"/>
          </p:cNvPicPr>
          <p:nvPr/>
        </p:nvPicPr>
        <p:blipFill>
          <a:blip r:embed="rId3"/>
          <a:stretch>
            <a:fillRect/>
          </a:stretch>
        </p:blipFill>
        <p:spPr>
          <a:xfrm>
            <a:off x="6287441" y="1432041"/>
            <a:ext cx="2936081" cy="5010912"/>
          </a:xfrm>
          <a:prstGeom prst="rect">
            <a:avLst/>
          </a:prstGeom>
        </p:spPr>
      </p:pic>
      <p:sp>
        <p:nvSpPr>
          <p:cNvPr id="10" name="TextBox 9">
            <a:extLst>
              <a:ext uri="{FF2B5EF4-FFF2-40B4-BE49-F238E27FC236}">
                <a16:creationId xmlns:a16="http://schemas.microsoft.com/office/drawing/2014/main" id="{FBBF9955-BE66-0344-A258-0A0A4BF91577}"/>
              </a:ext>
            </a:extLst>
          </p:cNvPr>
          <p:cNvSpPr txBox="1"/>
          <p:nvPr/>
        </p:nvSpPr>
        <p:spPr>
          <a:xfrm>
            <a:off x="122528" y="5845177"/>
            <a:ext cx="2204364" cy="646331"/>
          </a:xfrm>
          <a:prstGeom prst="rect">
            <a:avLst/>
          </a:prstGeom>
          <a:noFill/>
        </p:spPr>
        <p:txBody>
          <a:bodyPr wrap="square" rtlCol="0">
            <a:spAutoFit/>
          </a:bodyPr>
          <a:lstStyle/>
          <a:p>
            <a:pPr algn="r"/>
            <a:r>
              <a:rPr lang="en-US" dirty="0">
                <a:latin typeface="Arial" panose="020B0604020202020204" pitchFamily="34" charset="0"/>
                <a:cs typeface="Arial" panose="020B0604020202020204" pitchFamily="34" charset="0"/>
              </a:rPr>
              <a:t>Estimated parent liquid </a:t>
            </a:r>
          </a:p>
        </p:txBody>
      </p:sp>
      <p:sp>
        <p:nvSpPr>
          <p:cNvPr id="12" name="TextBox 11">
            <a:extLst>
              <a:ext uri="{FF2B5EF4-FFF2-40B4-BE49-F238E27FC236}">
                <a16:creationId xmlns:a16="http://schemas.microsoft.com/office/drawing/2014/main" id="{344CF8F7-F2A4-614F-985A-EB58EC685AE8}"/>
              </a:ext>
            </a:extLst>
          </p:cNvPr>
          <p:cNvSpPr txBox="1"/>
          <p:nvPr/>
        </p:nvSpPr>
        <p:spPr>
          <a:xfrm>
            <a:off x="9630664" y="5053551"/>
            <a:ext cx="2222916"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Bulk composition calculated for 6g of sample powder using available reagents</a:t>
            </a:r>
          </a:p>
        </p:txBody>
      </p:sp>
      <p:sp>
        <p:nvSpPr>
          <p:cNvPr id="3" name="TextBox 2">
            <a:extLst>
              <a:ext uri="{FF2B5EF4-FFF2-40B4-BE49-F238E27FC236}">
                <a16:creationId xmlns:a16="http://schemas.microsoft.com/office/drawing/2014/main" id="{210A77EC-DA7F-6946-8C1E-69B68C5D58E3}"/>
              </a:ext>
            </a:extLst>
          </p:cNvPr>
          <p:cNvSpPr txBox="1"/>
          <p:nvPr/>
        </p:nvSpPr>
        <p:spPr>
          <a:xfrm>
            <a:off x="1306544" y="6510354"/>
            <a:ext cx="4914900" cy="646331"/>
          </a:xfrm>
          <a:prstGeom prst="rect">
            <a:avLst/>
          </a:prstGeom>
          <a:noFill/>
        </p:spPr>
        <p:txBody>
          <a:bodyPr wrap="square" rtlCol="0">
            <a:spAutoFit/>
          </a:bodyPr>
          <a:lstStyle/>
          <a:p>
            <a:r>
              <a:rPr lang="en-US" dirty="0" err="1"/>
              <a:t>Sonzogni</a:t>
            </a:r>
            <a:r>
              <a:rPr lang="en-US" dirty="0"/>
              <a:t> et al., 2015 O'Sullivan and Neal, 2013.</a:t>
            </a:r>
          </a:p>
          <a:p>
            <a:endParaRPr lang="en-US" dirty="0"/>
          </a:p>
        </p:txBody>
      </p:sp>
    </p:spTree>
    <p:extLst>
      <p:ext uri="{BB962C8B-B14F-4D97-AF65-F5344CB8AC3E}">
        <p14:creationId xmlns:p14="http://schemas.microsoft.com/office/powerpoint/2010/main" val="2918899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A806E99-D466-B242-A3E1-7AE10E73FED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730" r="7884"/>
          <a:stretch/>
        </p:blipFill>
        <p:spPr>
          <a:xfrm rot="5400000">
            <a:off x="565217" y="512003"/>
            <a:ext cx="5100139" cy="5676352"/>
          </a:xfrm>
          <a:ln>
            <a:solidFill>
              <a:schemeClr val="tx1">
                <a:lumMod val="50000"/>
              </a:schemeClr>
            </a:solidFill>
          </a:ln>
        </p:spPr>
      </p:pic>
      <p:pic>
        <p:nvPicPr>
          <p:cNvPr id="11" name="Picture 10">
            <a:extLst>
              <a:ext uri="{FF2B5EF4-FFF2-40B4-BE49-F238E27FC236}">
                <a16:creationId xmlns:a16="http://schemas.microsoft.com/office/drawing/2014/main" id="{C7C230F4-8864-3540-BC1F-85F41D8817CC}"/>
              </a:ext>
            </a:extLst>
          </p:cNvPr>
          <p:cNvPicPr>
            <a:picLocks noChangeAspect="1"/>
          </p:cNvPicPr>
          <p:nvPr/>
        </p:nvPicPr>
        <p:blipFill rotWithShape="1">
          <a:blip r:embed="rId3">
            <a:extLst>
              <a:ext uri="{28A0092B-C50C-407E-A947-70E740481C1C}">
                <a14:useLocalDpi xmlns:a14="http://schemas.microsoft.com/office/drawing/2010/main" val="0"/>
              </a:ext>
            </a:extLst>
          </a:blip>
          <a:srcRect l="14712" r="5517"/>
          <a:stretch/>
        </p:blipFill>
        <p:spPr>
          <a:xfrm rot="5400000">
            <a:off x="6677888" y="1174942"/>
            <a:ext cx="4627174" cy="4350475"/>
          </a:xfrm>
          <a:prstGeom prst="rect">
            <a:avLst/>
          </a:prstGeom>
          <a:ln>
            <a:solidFill>
              <a:schemeClr val="tx1">
                <a:lumMod val="50000"/>
              </a:schemeClr>
            </a:solidFill>
          </a:ln>
        </p:spPr>
      </p:pic>
      <p:sp>
        <p:nvSpPr>
          <p:cNvPr id="14" name="Right Arrow 13">
            <a:extLst>
              <a:ext uri="{FF2B5EF4-FFF2-40B4-BE49-F238E27FC236}">
                <a16:creationId xmlns:a16="http://schemas.microsoft.com/office/drawing/2014/main" id="{0ABF06C0-0F81-1E44-8DB4-AACF8960BC60}"/>
              </a:ext>
            </a:extLst>
          </p:cNvPr>
          <p:cNvSpPr/>
          <p:nvPr/>
        </p:nvSpPr>
        <p:spPr>
          <a:xfrm>
            <a:off x="5490360" y="2695910"/>
            <a:ext cx="1686910" cy="1308538"/>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A2A35B23-CC54-6943-9B17-AB84987F3D26}"/>
              </a:ext>
            </a:extLst>
          </p:cNvPr>
          <p:cNvSpPr/>
          <p:nvPr/>
        </p:nvSpPr>
        <p:spPr>
          <a:xfrm>
            <a:off x="10505090" y="2695910"/>
            <a:ext cx="1686910" cy="1308538"/>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C42147A-9AAD-494B-81A6-CC73458CA537}"/>
              </a:ext>
            </a:extLst>
          </p:cNvPr>
          <p:cNvSpPr txBox="1"/>
          <p:nvPr/>
        </p:nvSpPr>
        <p:spPr>
          <a:xfrm>
            <a:off x="3013023" y="6115987"/>
            <a:ext cx="587614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The process of using individual reagent powders (left) to synthesize a compositionally accurate troctolite sample</a:t>
            </a:r>
          </a:p>
        </p:txBody>
      </p:sp>
    </p:spTree>
    <p:extLst>
      <p:ext uri="{BB962C8B-B14F-4D97-AF65-F5344CB8AC3E}">
        <p14:creationId xmlns:p14="http://schemas.microsoft.com/office/powerpoint/2010/main" val="3809712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B90F255-952A-2648-B563-9FEF01E02F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340363" y="1371478"/>
            <a:ext cx="5402317" cy="4051737"/>
          </a:xfrm>
          <a:ln>
            <a:solidFill>
              <a:schemeClr val="tx1">
                <a:lumMod val="50000"/>
              </a:schemeClr>
            </a:solidFill>
          </a:ln>
        </p:spPr>
      </p:pic>
      <p:pic>
        <p:nvPicPr>
          <p:cNvPr id="4" name="Content Placeholder 4">
            <a:extLst>
              <a:ext uri="{FF2B5EF4-FFF2-40B4-BE49-F238E27FC236}">
                <a16:creationId xmlns:a16="http://schemas.microsoft.com/office/drawing/2014/main" id="{9CE1CB87-7515-5C41-8820-6D5914C59088}"/>
              </a:ext>
            </a:extLst>
          </p:cNvPr>
          <p:cNvPicPr>
            <a:picLocks noChangeAspect="1"/>
          </p:cNvPicPr>
          <p:nvPr/>
        </p:nvPicPr>
        <p:blipFill rotWithShape="1">
          <a:blip r:embed="rId3">
            <a:extLst>
              <a:ext uri="{28A0092B-C50C-407E-A947-70E740481C1C}">
                <a14:useLocalDpi xmlns:a14="http://schemas.microsoft.com/office/drawing/2010/main" val="0"/>
              </a:ext>
            </a:extLst>
          </a:blip>
          <a:srcRect t="12184" r="4929" b="21924"/>
          <a:stretch/>
        </p:blipFill>
        <p:spPr>
          <a:xfrm>
            <a:off x="1556856" y="862938"/>
            <a:ext cx="4113810" cy="5068819"/>
          </a:xfrm>
          <a:prstGeom prst="rect">
            <a:avLst/>
          </a:prstGeom>
          <a:ln>
            <a:solidFill>
              <a:schemeClr val="tx1">
                <a:lumMod val="50000"/>
              </a:schemeClr>
            </a:solidFill>
          </a:ln>
        </p:spPr>
      </p:pic>
      <p:sp>
        <p:nvSpPr>
          <p:cNvPr id="7" name="TextBox 6">
            <a:extLst>
              <a:ext uri="{FF2B5EF4-FFF2-40B4-BE49-F238E27FC236}">
                <a16:creationId xmlns:a16="http://schemas.microsoft.com/office/drawing/2014/main" id="{3634087D-7C70-ED44-A6C9-D5D46DCFFC2F}"/>
              </a:ext>
            </a:extLst>
          </p:cNvPr>
          <p:cNvSpPr txBox="1"/>
          <p:nvPr/>
        </p:nvSpPr>
        <p:spPr>
          <a:xfrm>
            <a:off x="7015652" y="1402898"/>
            <a:ext cx="2465231"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Final Product!</a:t>
            </a:r>
          </a:p>
        </p:txBody>
      </p:sp>
      <p:sp>
        <p:nvSpPr>
          <p:cNvPr id="8" name="Right Arrow 7">
            <a:extLst>
              <a:ext uri="{FF2B5EF4-FFF2-40B4-BE49-F238E27FC236}">
                <a16:creationId xmlns:a16="http://schemas.microsoft.com/office/drawing/2014/main" id="{8EFFDF8E-9395-3B4F-B86C-FE0910A91C61}"/>
              </a:ext>
            </a:extLst>
          </p:cNvPr>
          <p:cNvSpPr/>
          <p:nvPr/>
        </p:nvSpPr>
        <p:spPr>
          <a:xfrm>
            <a:off x="5499705" y="2743077"/>
            <a:ext cx="1686910" cy="1308538"/>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4F6179D4-13EC-E243-8E5B-D4885D30ABED}"/>
              </a:ext>
            </a:extLst>
          </p:cNvPr>
          <p:cNvSpPr/>
          <p:nvPr/>
        </p:nvSpPr>
        <p:spPr>
          <a:xfrm>
            <a:off x="40908" y="2743077"/>
            <a:ext cx="1686910" cy="1308538"/>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6EFC81-9CA5-3F41-A018-0383A3465AFC}"/>
              </a:ext>
            </a:extLst>
          </p:cNvPr>
          <p:cNvSpPr txBox="1"/>
          <p:nvPr/>
        </p:nvSpPr>
        <p:spPr>
          <a:xfrm>
            <a:off x="3013023" y="6115987"/>
            <a:ext cx="587614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Troctolite Parent Melt (TPM) powder after conditioning (gray) at appropriate oxygen fugacity (FMQ -2)</a:t>
            </a:r>
          </a:p>
        </p:txBody>
      </p:sp>
    </p:spTree>
    <p:extLst>
      <p:ext uri="{BB962C8B-B14F-4D97-AF65-F5344CB8AC3E}">
        <p14:creationId xmlns:p14="http://schemas.microsoft.com/office/powerpoint/2010/main" val="963059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25CDA-2860-DB46-9D50-C9144039740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Investigating Superheating &amp; Undercooling Effects on Rapid Crystal Growth</a:t>
            </a:r>
          </a:p>
        </p:txBody>
      </p:sp>
      <p:sp>
        <p:nvSpPr>
          <p:cNvPr id="7" name="TextBox 6">
            <a:extLst>
              <a:ext uri="{FF2B5EF4-FFF2-40B4-BE49-F238E27FC236}">
                <a16:creationId xmlns:a16="http://schemas.microsoft.com/office/drawing/2014/main" id="{FE747753-4F71-8B4A-9C14-B72484FD41E8}"/>
              </a:ext>
            </a:extLst>
          </p:cNvPr>
          <p:cNvSpPr txBox="1"/>
          <p:nvPr/>
        </p:nvSpPr>
        <p:spPr>
          <a:xfrm>
            <a:off x="13313100" y="12729713"/>
            <a:ext cx="1643457" cy="369332"/>
          </a:xfrm>
          <a:prstGeom prst="rect">
            <a:avLst/>
          </a:prstGeom>
          <a:noFill/>
        </p:spPr>
        <p:txBody>
          <a:bodyPr wrap="square" rtlCol="0">
            <a:spAutoFit/>
          </a:bodyPr>
          <a:lstStyle/>
          <a:p>
            <a:r>
              <a:rPr lang="en-US" sz="1800" dirty="0"/>
              <a:t>01 &amp; 02</a:t>
            </a:r>
          </a:p>
        </p:txBody>
      </p:sp>
      <p:pic>
        <p:nvPicPr>
          <p:cNvPr id="8" name="Content Placeholder 7">
            <a:extLst>
              <a:ext uri="{FF2B5EF4-FFF2-40B4-BE49-F238E27FC236}">
                <a16:creationId xmlns:a16="http://schemas.microsoft.com/office/drawing/2014/main" id="{213A1430-3666-BB4B-B24F-03F3AAD94F7E}"/>
              </a:ext>
            </a:extLst>
          </p:cNvPr>
          <p:cNvPicPr>
            <a:picLocks noGrp="1" noChangeAspect="1"/>
          </p:cNvPicPr>
          <p:nvPr>
            <p:ph idx="1"/>
          </p:nvPr>
        </p:nvPicPr>
        <p:blipFill>
          <a:blip r:embed="rId2"/>
          <a:stretch>
            <a:fillRect/>
          </a:stretch>
        </p:blipFill>
        <p:spPr>
          <a:xfrm>
            <a:off x="285141" y="1812672"/>
            <a:ext cx="4443244" cy="3756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5-Point Star 2">
            <a:extLst>
              <a:ext uri="{FF2B5EF4-FFF2-40B4-BE49-F238E27FC236}">
                <a16:creationId xmlns:a16="http://schemas.microsoft.com/office/drawing/2014/main" id="{AA3E3BD5-B616-8548-B0A5-5E114D507472}"/>
              </a:ext>
            </a:extLst>
          </p:cNvPr>
          <p:cNvSpPr/>
          <p:nvPr/>
        </p:nvSpPr>
        <p:spPr>
          <a:xfrm>
            <a:off x="3751066" y="1976007"/>
            <a:ext cx="315311" cy="299545"/>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1B4F3748-EC3F-A848-B7A2-B5C0C09AE906}"/>
              </a:ext>
            </a:extLst>
          </p:cNvPr>
          <p:cNvSpPr/>
          <p:nvPr/>
        </p:nvSpPr>
        <p:spPr>
          <a:xfrm>
            <a:off x="3751065" y="3195126"/>
            <a:ext cx="315311" cy="299545"/>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422893A-1086-F24D-A61A-BF28ED541576}"/>
              </a:ext>
            </a:extLst>
          </p:cNvPr>
          <p:cNvPicPr>
            <a:picLocks noChangeAspect="1"/>
          </p:cNvPicPr>
          <p:nvPr/>
        </p:nvPicPr>
        <p:blipFill rotWithShape="1">
          <a:blip r:embed="rId3"/>
          <a:srcRect t="8147"/>
          <a:stretch/>
        </p:blipFill>
        <p:spPr>
          <a:xfrm>
            <a:off x="5190968" y="1690688"/>
            <a:ext cx="6759200" cy="4000703"/>
          </a:xfrm>
          <a:prstGeom prst="rect">
            <a:avLst/>
          </a:prstGeom>
        </p:spPr>
      </p:pic>
      <p:sp>
        <p:nvSpPr>
          <p:cNvPr id="12" name="TextBox 11">
            <a:extLst>
              <a:ext uri="{FF2B5EF4-FFF2-40B4-BE49-F238E27FC236}">
                <a16:creationId xmlns:a16="http://schemas.microsoft.com/office/drawing/2014/main" id="{F3987B4E-1224-7D40-A038-AEA0BABA9557}"/>
              </a:ext>
            </a:extLst>
          </p:cNvPr>
          <p:cNvSpPr txBox="1"/>
          <p:nvPr/>
        </p:nvSpPr>
        <p:spPr>
          <a:xfrm>
            <a:off x="183875" y="5691390"/>
            <a:ext cx="4645775"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Superheating vs. Undercooling Experimental Grid</a:t>
            </a:r>
          </a:p>
        </p:txBody>
      </p:sp>
      <p:sp>
        <p:nvSpPr>
          <p:cNvPr id="13" name="TextBox 12">
            <a:extLst>
              <a:ext uri="{FF2B5EF4-FFF2-40B4-BE49-F238E27FC236}">
                <a16:creationId xmlns:a16="http://schemas.microsoft.com/office/drawing/2014/main" id="{39AC20B2-35BE-5847-8DE2-A53A1DED7278}"/>
              </a:ext>
            </a:extLst>
          </p:cNvPr>
          <p:cNvSpPr txBox="1"/>
          <p:nvPr/>
        </p:nvSpPr>
        <p:spPr>
          <a:xfrm>
            <a:off x="5190968" y="5691391"/>
            <a:ext cx="6759200"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In-depth run plans (temp vs. time) for the blue and orange starred experiments on the left grid</a:t>
            </a:r>
          </a:p>
        </p:txBody>
      </p:sp>
    </p:spTree>
    <p:extLst>
      <p:ext uri="{BB962C8B-B14F-4D97-AF65-F5344CB8AC3E}">
        <p14:creationId xmlns:p14="http://schemas.microsoft.com/office/powerpoint/2010/main" val="2335428589"/>
      </p:ext>
    </p:extLst>
  </p:cSld>
  <p:clrMapOvr>
    <a:masterClrMapping/>
  </p:clrMapOvr>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
  <TotalTime>4608</TotalTime>
  <Words>1043</Words>
  <Application>Microsoft Macintosh PowerPoint</Application>
  <PresentationFormat>Widescreen</PresentationFormat>
  <Paragraphs>111</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Rapid crystal growth in the solar system’s slowest cooled magma?  Investigating the paradox of olivine P-enrichment in troctolite 76535  parent melt with laboratory crystallization experiments  </vt:lpstr>
      <vt:lpstr>Background</vt:lpstr>
      <vt:lpstr>Background</vt:lpstr>
      <vt:lpstr>Background</vt:lpstr>
      <vt:lpstr>Primary Research Goals:</vt:lpstr>
      <vt:lpstr>Synthesizing Troctolite Parent Melt (TPM)</vt:lpstr>
      <vt:lpstr>PowerPoint Presentation</vt:lpstr>
      <vt:lpstr>PowerPoint Presentation</vt:lpstr>
      <vt:lpstr>Investigating Superheating &amp; Undercooling Effects on Rapid Crystal Growth</vt:lpstr>
      <vt:lpstr>Run Plan for TPM 01 &amp; 02 (blue experiment)</vt:lpstr>
      <vt:lpstr>TPM 01</vt:lpstr>
      <vt:lpstr>TPM 02</vt:lpstr>
      <vt:lpstr>Run Plan for TPM 03 (orange experiment)</vt:lpstr>
      <vt:lpstr>TPM 03</vt:lpstr>
      <vt:lpstr>Analysis of TPM Experiments</vt:lpstr>
      <vt:lpstr>Microprobe Images of TPM 02 and 03</vt:lpstr>
      <vt:lpstr>Compositional Analyses of Olivine and Plagioclase</vt:lpstr>
      <vt:lpstr>Microprobe Images of TPM 02 and 03</vt:lpstr>
      <vt:lpstr>Primary Conclusions:</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Rapid crystal growth in the solar system’s slowest cooled magma?  Investigating the paradox of olivine P-enrichment in troctolite 76535 parent melt with laboratory crystallization experiments</dc:title>
  <dc:creator>Alex Kirsch</dc:creator>
  <cp:lastModifiedBy>Alex Kirsch</cp:lastModifiedBy>
  <cp:revision>53</cp:revision>
  <dcterms:created xsi:type="dcterms:W3CDTF">2018-10-20T19:26:22Z</dcterms:created>
  <dcterms:modified xsi:type="dcterms:W3CDTF">2018-11-19T15:55:25Z</dcterms:modified>
</cp:coreProperties>
</file>