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sldIdLst>
    <p:sldId id="256" r:id="rId2"/>
    <p:sldId id="265" r:id="rId3"/>
    <p:sldId id="264" r:id="rId4"/>
    <p:sldId id="263" r:id="rId5"/>
    <p:sldId id="257" r:id="rId6"/>
    <p:sldId id="258" r:id="rId7"/>
    <p:sldId id="259" r:id="rId8"/>
    <p:sldId id="267" r:id="rId9"/>
    <p:sldId id="271" r:id="rId10"/>
    <p:sldId id="269" r:id="rId11"/>
    <p:sldId id="270" r:id="rId12"/>
    <p:sldId id="268" r:id="rId13"/>
    <p:sldId id="274" r:id="rId14"/>
    <p:sldId id="272" r:id="rId15"/>
    <p:sldId id="276" r:id="rId16"/>
    <p:sldId id="262" r:id="rId17"/>
    <p:sldId id="275"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9"/>
    <p:restoredTop sz="86433"/>
  </p:normalViewPr>
  <p:slideViewPr>
    <p:cSldViewPr snapToGrid="0" snapToObjects="1">
      <p:cViewPr varScale="1">
        <p:scale>
          <a:sx n="93" d="100"/>
          <a:sy n="93" d="100"/>
        </p:scale>
        <p:origin x="232" y="28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D3566-B9DD-BD49-A5E2-578250FBCCA7}" type="datetimeFigureOut">
              <a:rPr lang="en-US" smtClean="0"/>
              <a:t>11/4/18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EFC07D-89EE-A549-ADBE-4A62E041275E}" type="slidenum">
              <a:rPr lang="en-US" smtClean="0"/>
              <a:t>‹#›</a:t>
            </a:fld>
            <a:endParaRPr lang="en-US"/>
          </a:p>
        </p:txBody>
      </p:sp>
    </p:spTree>
    <p:extLst>
      <p:ext uri="{BB962C8B-B14F-4D97-AF65-F5344CB8AC3E}">
        <p14:creationId xmlns:p14="http://schemas.microsoft.com/office/powerpoint/2010/main" val="4183057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a:t>
            </a:r>
            <a:r>
              <a:rPr lang="en-US" altLang="en-US" sz="1200" dirty="0">
                <a:latin typeface="Arial" panose="020B0604020202020204" pitchFamily="34" charset="0"/>
                <a:ea typeface="ＭＳ Ｐゴシック" panose="020B0600070205080204" pitchFamily="34" charset="-128"/>
              </a:rPr>
              <a:t>I’m Mike Phillips and I teach geology at Illinois Valley Community College in north-central Illinois</a:t>
            </a:r>
            <a:endParaRPr lang="en-US" dirty="0"/>
          </a:p>
        </p:txBody>
      </p:sp>
      <p:sp>
        <p:nvSpPr>
          <p:cNvPr id="4" name="Slide Number Placeholder 3"/>
          <p:cNvSpPr>
            <a:spLocks noGrp="1"/>
          </p:cNvSpPr>
          <p:nvPr>
            <p:ph type="sldNum" sz="quarter" idx="5"/>
          </p:nvPr>
        </p:nvSpPr>
        <p:spPr/>
        <p:txBody>
          <a:bodyPr/>
          <a:lstStyle/>
          <a:p>
            <a:fld id="{31EFC07D-89EE-A549-ADBE-4A62E041275E}" type="slidenum">
              <a:rPr lang="en-US" smtClean="0"/>
              <a:t>1</a:t>
            </a:fld>
            <a:endParaRPr lang="en-US"/>
          </a:p>
        </p:txBody>
      </p:sp>
    </p:spTree>
    <p:extLst>
      <p:ext uri="{BB962C8B-B14F-4D97-AF65-F5344CB8AC3E}">
        <p14:creationId xmlns:p14="http://schemas.microsoft.com/office/powerpoint/2010/main" val="35603483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can you do to navigate this landscape?</a:t>
            </a:r>
          </a:p>
          <a:p>
            <a:endParaRPr lang="en-US" dirty="0"/>
          </a:p>
          <a:p>
            <a:r>
              <a:rPr lang="en-US" dirty="0"/>
              <a:t>First, consider how you approach your role as a messenger.</a:t>
            </a:r>
          </a:p>
        </p:txBody>
      </p:sp>
      <p:sp>
        <p:nvSpPr>
          <p:cNvPr id="4" name="Slide Number Placeholder 3"/>
          <p:cNvSpPr>
            <a:spLocks noGrp="1"/>
          </p:cNvSpPr>
          <p:nvPr>
            <p:ph type="sldNum" sz="quarter" idx="5"/>
          </p:nvPr>
        </p:nvSpPr>
        <p:spPr/>
        <p:txBody>
          <a:bodyPr/>
          <a:lstStyle/>
          <a:p>
            <a:fld id="{31EFC07D-89EE-A549-ADBE-4A62E041275E}" type="slidenum">
              <a:rPr lang="en-US" smtClean="0"/>
              <a:t>10</a:t>
            </a:fld>
            <a:endParaRPr lang="en-US"/>
          </a:p>
        </p:txBody>
      </p:sp>
    </p:spTree>
    <p:extLst>
      <p:ext uri="{BB962C8B-B14F-4D97-AF65-F5344CB8AC3E}">
        <p14:creationId xmlns:p14="http://schemas.microsoft.com/office/powerpoint/2010/main" val="2317266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1EFC07D-89EE-A549-ADBE-4A62E041275E}" type="slidenum">
              <a:rPr lang="en-US" smtClean="0"/>
              <a:t>11</a:t>
            </a:fld>
            <a:endParaRPr lang="en-US"/>
          </a:p>
        </p:txBody>
      </p:sp>
    </p:spTree>
    <p:extLst>
      <p:ext uri="{BB962C8B-B14F-4D97-AF65-F5344CB8AC3E}">
        <p14:creationId xmlns:p14="http://schemas.microsoft.com/office/powerpoint/2010/main" val="40781554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1EFC07D-89EE-A549-ADBE-4A62E041275E}" type="slidenum">
              <a:rPr lang="en-US" smtClean="0"/>
              <a:t>12</a:t>
            </a:fld>
            <a:endParaRPr lang="en-US"/>
          </a:p>
        </p:txBody>
      </p:sp>
    </p:spTree>
    <p:extLst>
      <p:ext uri="{BB962C8B-B14F-4D97-AF65-F5344CB8AC3E}">
        <p14:creationId xmlns:p14="http://schemas.microsoft.com/office/powerpoint/2010/main" val="2017772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1EFC07D-89EE-A549-ADBE-4A62E041275E}" type="slidenum">
              <a:rPr lang="en-US" smtClean="0"/>
              <a:t>13</a:t>
            </a:fld>
            <a:endParaRPr lang="en-US"/>
          </a:p>
        </p:txBody>
      </p:sp>
    </p:spTree>
    <p:extLst>
      <p:ext uri="{BB962C8B-B14F-4D97-AF65-F5344CB8AC3E}">
        <p14:creationId xmlns:p14="http://schemas.microsoft.com/office/powerpoint/2010/main" val="1087793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respond to stories.</a:t>
            </a:r>
          </a:p>
        </p:txBody>
      </p:sp>
      <p:sp>
        <p:nvSpPr>
          <p:cNvPr id="4" name="Slide Number Placeholder 3"/>
          <p:cNvSpPr>
            <a:spLocks noGrp="1"/>
          </p:cNvSpPr>
          <p:nvPr>
            <p:ph type="sldNum" sz="quarter" idx="5"/>
          </p:nvPr>
        </p:nvSpPr>
        <p:spPr/>
        <p:txBody>
          <a:bodyPr/>
          <a:lstStyle/>
          <a:p>
            <a:fld id="{31EFC07D-89EE-A549-ADBE-4A62E041275E}" type="slidenum">
              <a:rPr lang="en-US" smtClean="0"/>
              <a:t>14</a:t>
            </a:fld>
            <a:endParaRPr lang="en-US"/>
          </a:p>
        </p:txBody>
      </p:sp>
    </p:spTree>
    <p:extLst>
      <p:ext uri="{BB962C8B-B14F-4D97-AF65-F5344CB8AC3E}">
        <p14:creationId xmlns:p14="http://schemas.microsoft.com/office/powerpoint/2010/main" val="8040311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1EFC07D-89EE-A549-ADBE-4A62E041275E}" type="slidenum">
              <a:rPr lang="en-US" smtClean="0"/>
              <a:t>15</a:t>
            </a:fld>
            <a:endParaRPr lang="en-US"/>
          </a:p>
        </p:txBody>
      </p:sp>
    </p:spTree>
    <p:extLst>
      <p:ext uri="{BB962C8B-B14F-4D97-AF65-F5344CB8AC3E}">
        <p14:creationId xmlns:p14="http://schemas.microsoft.com/office/powerpoint/2010/main" val="1320378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1EFC07D-89EE-A549-ADBE-4A62E041275E}" type="slidenum">
              <a:rPr lang="en-US" smtClean="0"/>
              <a:t>16</a:t>
            </a:fld>
            <a:endParaRPr lang="en-US"/>
          </a:p>
        </p:txBody>
      </p:sp>
    </p:spTree>
    <p:extLst>
      <p:ext uri="{BB962C8B-B14F-4D97-AF65-F5344CB8AC3E}">
        <p14:creationId xmlns:p14="http://schemas.microsoft.com/office/powerpoint/2010/main" val="26151849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1EFC07D-89EE-A549-ADBE-4A62E041275E}" type="slidenum">
              <a:rPr lang="en-US" smtClean="0"/>
              <a:t>17</a:t>
            </a:fld>
            <a:endParaRPr lang="en-US"/>
          </a:p>
        </p:txBody>
      </p:sp>
    </p:spTree>
    <p:extLst>
      <p:ext uri="{BB962C8B-B14F-4D97-AF65-F5344CB8AC3E}">
        <p14:creationId xmlns:p14="http://schemas.microsoft.com/office/powerpoint/2010/main" val="36996284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1EFC07D-89EE-A549-ADBE-4A62E041275E}" type="slidenum">
              <a:rPr lang="en-US" smtClean="0"/>
              <a:t>18</a:t>
            </a:fld>
            <a:endParaRPr lang="en-US"/>
          </a:p>
        </p:txBody>
      </p:sp>
    </p:spTree>
    <p:extLst>
      <p:ext uri="{BB962C8B-B14F-4D97-AF65-F5344CB8AC3E}">
        <p14:creationId xmlns:p14="http://schemas.microsoft.com/office/powerpoint/2010/main" val="3613001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latest indicators of public opinion on global warming show progress in some areas while others are lagging.</a:t>
            </a:r>
          </a:p>
          <a:p>
            <a:endParaRPr lang="en-US" dirty="0"/>
          </a:p>
          <a:p>
            <a:r>
              <a:rPr lang="en-US" dirty="0"/>
              <a:t>It’s getting more difficult to deny warming, so the discussion has moved to who is responsible.</a:t>
            </a:r>
          </a:p>
          <a:p>
            <a:endParaRPr lang="en-US" dirty="0"/>
          </a:p>
          <a:p>
            <a:r>
              <a:rPr lang="en-US" dirty="0"/>
              <a:t>The need is pretty straight forward.  We have to figure out how to move opinions in a direction that reflects reality and results in people taking action.</a:t>
            </a:r>
          </a:p>
        </p:txBody>
      </p:sp>
      <p:sp>
        <p:nvSpPr>
          <p:cNvPr id="4" name="Slide Number Placeholder 3"/>
          <p:cNvSpPr>
            <a:spLocks noGrp="1"/>
          </p:cNvSpPr>
          <p:nvPr>
            <p:ph type="sldNum" sz="quarter" idx="5"/>
          </p:nvPr>
        </p:nvSpPr>
        <p:spPr/>
        <p:txBody>
          <a:bodyPr/>
          <a:lstStyle/>
          <a:p>
            <a:fld id="{31EFC07D-89EE-A549-ADBE-4A62E041275E}" type="slidenum">
              <a:rPr lang="en-US" smtClean="0"/>
              <a:t>2</a:t>
            </a:fld>
            <a:endParaRPr lang="en-US"/>
          </a:p>
        </p:txBody>
      </p:sp>
    </p:spTree>
    <p:extLst>
      <p:ext uri="{BB962C8B-B14F-4D97-AF65-F5344CB8AC3E}">
        <p14:creationId xmlns:p14="http://schemas.microsoft.com/office/powerpoint/2010/main" val="3519754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unlikely to see action if people are not convinced of the need.</a:t>
            </a:r>
          </a:p>
          <a:p>
            <a:endParaRPr lang="en-US" dirty="0"/>
          </a:p>
          <a:p>
            <a:r>
              <a:rPr lang="en-US" dirty="0"/>
              <a:t>This model shows us how to get to engagement and activism, and it starts with developing four key beliefs.</a:t>
            </a:r>
          </a:p>
          <a:p>
            <a:endParaRPr lang="en-US" dirty="0"/>
          </a:p>
          <a:p>
            <a:endParaRPr lang="en-US" dirty="0"/>
          </a:p>
        </p:txBody>
      </p:sp>
      <p:sp>
        <p:nvSpPr>
          <p:cNvPr id="4" name="Slide Number Placeholder 3"/>
          <p:cNvSpPr>
            <a:spLocks noGrp="1"/>
          </p:cNvSpPr>
          <p:nvPr>
            <p:ph type="sldNum" sz="quarter" idx="5"/>
          </p:nvPr>
        </p:nvSpPr>
        <p:spPr/>
        <p:txBody>
          <a:bodyPr/>
          <a:lstStyle/>
          <a:p>
            <a:fld id="{31EFC07D-89EE-A549-ADBE-4A62E041275E}" type="slidenum">
              <a:rPr lang="en-US" smtClean="0"/>
              <a:t>3</a:t>
            </a:fld>
            <a:endParaRPr lang="en-US"/>
          </a:p>
        </p:txBody>
      </p:sp>
    </p:spTree>
    <p:extLst>
      <p:ext uri="{BB962C8B-B14F-4D97-AF65-F5344CB8AC3E}">
        <p14:creationId xmlns:p14="http://schemas.microsoft.com/office/powerpoint/2010/main" val="2146929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beliefs are personal and they build sequentially.</a:t>
            </a:r>
          </a:p>
          <a:p>
            <a:endParaRPr lang="en-US" dirty="0"/>
          </a:p>
          <a:p>
            <a:r>
              <a:rPr lang="en-US" dirty="0"/>
              <a:t>&lt;briefly describe each&gt;</a:t>
            </a:r>
          </a:p>
        </p:txBody>
      </p:sp>
      <p:sp>
        <p:nvSpPr>
          <p:cNvPr id="4" name="Slide Number Placeholder 3"/>
          <p:cNvSpPr>
            <a:spLocks noGrp="1"/>
          </p:cNvSpPr>
          <p:nvPr>
            <p:ph type="sldNum" sz="quarter" idx="5"/>
          </p:nvPr>
        </p:nvSpPr>
        <p:spPr/>
        <p:txBody>
          <a:bodyPr/>
          <a:lstStyle/>
          <a:p>
            <a:fld id="{31EFC07D-89EE-A549-ADBE-4A62E041275E}" type="slidenum">
              <a:rPr lang="en-US" smtClean="0"/>
              <a:t>4</a:t>
            </a:fld>
            <a:endParaRPr lang="en-US"/>
          </a:p>
        </p:txBody>
      </p:sp>
    </p:spTree>
    <p:extLst>
      <p:ext uri="{BB962C8B-B14F-4D97-AF65-F5344CB8AC3E}">
        <p14:creationId xmlns:p14="http://schemas.microsoft.com/office/powerpoint/2010/main" val="761305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there are some well known barriers to overcome.</a:t>
            </a:r>
          </a:p>
        </p:txBody>
      </p:sp>
      <p:sp>
        <p:nvSpPr>
          <p:cNvPr id="4" name="Slide Number Placeholder 3"/>
          <p:cNvSpPr>
            <a:spLocks noGrp="1"/>
          </p:cNvSpPr>
          <p:nvPr>
            <p:ph type="sldNum" sz="quarter" idx="5"/>
          </p:nvPr>
        </p:nvSpPr>
        <p:spPr/>
        <p:txBody>
          <a:bodyPr/>
          <a:lstStyle/>
          <a:p>
            <a:fld id="{31EFC07D-89EE-A549-ADBE-4A62E041275E}" type="slidenum">
              <a:rPr lang="en-US" smtClean="0"/>
              <a:t>5</a:t>
            </a:fld>
            <a:endParaRPr lang="en-US"/>
          </a:p>
        </p:txBody>
      </p:sp>
    </p:spTree>
    <p:extLst>
      <p:ext uri="{BB962C8B-B14F-4D97-AF65-F5344CB8AC3E}">
        <p14:creationId xmlns:p14="http://schemas.microsoft.com/office/powerpoint/2010/main" val="3667605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of the approaches we love are not particularly effective.</a:t>
            </a:r>
          </a:p>
          <a:p>
            <a:endParaRPr lang="en-US" dirty="0"/>
          </a:p>
          <a:p>
            <a:r>
              <a:rPr lang="en-US" dirty="0"/>
              <a:t>Showing a video with Al Gore or Michael Mann</a:t>
            </a:r>
          </a:p>
          <a:p>
            <a:r>
              <a:rPr lang="en-US" dirty="0"/>
              <a:t>Lecturing</a:t>
            </a:r>
          </a:p>
          <a:p>
            <a:endParaRPr lang="en-US" dirty="0"/>
          </a:p>
          <a:p>
            <a:r>
              <a:rPr lang="en-US" dirty="0"/>
              <a:t>sharing memes &amp; feeding</a:t>
            </a:r>
            <a:r>
              <a:rPr lang="en-US" baseline="0" dirty="0"/>
              <a:t> the trolls </a:t>
            </a:r>
          </a:p>
          <a:p>
            <a:endParaRPr lang="en-US" baseline="0" dirty="0"/>
          </a:p>
          <a:p>
            <a:r>
              <a:rPr lang="en-US" baseline="0" dirty="0"/>
              <a:t>We still need to engage in these venues and techniques; they play a role.  &lt;click&gt; We should not cede the field.  And we do need to share good information with supporters and the curious.  But this should not be where we expend the most time and effort.</a:t>
            </a:r>
            <a:endParaRPr lang="en-US" dirty="0"/>
          </a:p>
        </p:txBody>
      </p:sp>
      <p:sp>
        <p:nvSpPr>
          <p:cNvPr id="4" name="Slide Number Placeholder 3"/>
          <p:cNvSpPr>
            <a:spLocks noGrp="1"/>
          </p:cNvSpPr>
          <p:nvPr>
            <p:ph type="sldNum" sz="quarter" idx="5"/>
          </p:nvPr>
        </p:nvSpPr>
        <p:spPr/>
        <p:txBody>
          <a:bodyPr/>
          <a:lstStyle/>
          <a:p>
            <a:fld id="{31EFC07D-89EE-A549-ADBE-4A62E041275E}" type="slidenum">
              <a:rPr lang="en-US" smtClean="0"/>
              <a:t>6</a:t>
            </a:fld>
            <a:endParaRPr lang="en-US"/>
          </a:p>
        </p:txBody>
      </p:sp>
    </p:spTree>
    <p:extLst>
      <p:ext uri="{BB962C8B-B14F-4D97-AF65-F5344CB8AC3E}">
        <p14:creationId xmlns:p14="http://schemas.microsoft.com/office/powerpoint/2010/main" val="1707679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would be so much easier if this were all we had to do...</a:t>
            </a:r>
          </a:p>
        </p:txBody>
      </p:sp>
      <p:sp>
        <p:nvSpPr>
          <p:cNvPr id="4" name="Slide Number Placeholder 3"/>
          <p:cNvSpPr>
            <a:spLocks noGrp="1"/>
          </p:cNvSpPr>
          <p:nvPr>
            <p:ph type="sldNum" sz="quarter" idx="5"/>
          </p:nvPr>
        </p:nvSpPr>
        <p:spPr/>
        <p:txBody>
          <a:bodyPr/>
          <a:lstStyle/>
          <a:p>
            <a:fld id="{31EFC07D-89EE-A549-ADBE-4A62E041275E}" type="slidenum">
              <a:rPr lang="en-US" smtClean="0"/>
              <a:t>7</a:t>
            </a:fld>
            <a:endParaRPr lang="en-US"/>
          </a:p>
        </p:txBody>
      </p:sp>
    </p:spTree>
    <p:extLst>
      <p:ext uri="{BB962C8B-B14F-4D97-AF65-F5344CB8AC3E}">
        <p14:creationId xmlns:p14="http://schemas.microsoft.com/office/powerpoint/2010/main" val="210270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haven’t read this book, you should.  Dr. Wildcat recommends that we avoid cookie-cutter solutions and instead look for solutions that are emergent from the natural landscape.</a:t>
            </a:r>
          </a:p>
          <a:p>
            <a:endParaRPr lang="en-US" dirty="0"/>
          </a:p>
          <a:p>
            <a:r>
              <a:rPr lang="en-US" dirty="0"/>
              <a:t>I suggest the same approach when considering the social and</a:t>
            </a:r>
            <a:r>
              <a:rPr lang="en-US" baseline="0" dirty="0"/>
              <a:t> cultural landscape.</a:t>
            </a:r>
            <a:endParaRPr lang="en-US" dirty="0"/>
          </a:p>
        </p:txBody>
      </p:sp>
      <p:sp>
        <p:nvSpPr>
          <p:cNvPr id="4" name="Slide Number Placeholder 3"/>
          <p:cNvSpPr>
            <a:spLocks noGrp="1"/>
          </p:cNvSpPr>
          <p:nvPr>
            <p:ph type="sldNum" sz="quarter" idx="5"/>
          </p:nvPr>
        </p:nvSpPr>
        <p:spPr/>
        <p:txBody>
          <a:bodyPr/>
          <a:lstStyle/>
          <a:p>
            <a:fld id="{31EFC07D-89EE-A549-ADBE-4A62E041275E}" type="slidenum">
              <a:rPr lang="en-US" smtClean="0"/>
              <a:t>8</a:t>
            </a:fld>
            <a:endParaRPr lang="en-US"/>
          </a:p>
        </p:txBody>
      </p:sp>
    </p:spTree>
    <p:extLst>
      <p:ext uri="{BB962C8B-B14F-4D97-AF65-F5344CB8AC3E}">
        <p14:creationId xmlns:p14="http://schemas.microsoft.com/office/powerpoint/2010/main" val="21959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Fortunately, we have social and cognitive science to help us understand this landscape.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1EFC07D-89EE-A549-ADBE-4A62E041275E}" type="slidenum">
              <a:rPr lang="en-US" smtClean="0"/>
              <a:t>9</a:t>
            </a:fld>
            <a:endParaRPr lang="en-US"/>
          </a:p>
        </p:txBody>
      </p:sp>
    </p:spTree>
    <p:extLst>
      <p:ext uri="{BB962C8B-B14F-4D97-AF65-F5344CB8AC3E}">
        <p14:creationId xmlns:p14="http://schemas.microsoft.com/office/powerpoint/2010/main" val="3856799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AF8322-92F3-D140-9E61-9195A5BB93B8}" type="datetimeFigureOut">
              <a:rPr lang="en-US" smtClean="0"/>
              <a:t>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24827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AF8322-92F3-D140-9E61-9195A5BB93B8}" type="datetimeFigureOut">
              <a:rPr lang="en-US" smtClean="0"/>
              <a:t>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883949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AF8322-92F3-D140-9E61-9195A5BB93B8}" type="datetimeFigureOut">
              <a:rPr lang="en-US" smtClean="0"/>
              <a:t>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289671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AF8322-92F3-D140-9E61-9195A5BB93B8}" type="datetimeFigureOut">
              <a:rPr lang="en-US" smtClean="0"/>
              <a:t>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4235043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AF8322-92F3-D140-9E61-9195A5BB93B8}" type="datetimeFigureOut">
              <a:rPr lang="en-US" smtClean="0"/>
              <a:t>11/4/18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17784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AF8322-92F3-D140-9E61-9195A5BB93B8}" type="datetimeFigureOut">
              <a:rPr lang="en-US" smtClean="0"/>
              <a:t>11/4/18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1527202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AF8322-92F3-D140-9E61-9195A5BB93B8}" type="datetimeFigureOut">
              <a:rPr lang="en-US" smtClean="0"/>
              <a:t>11/4/18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4060618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AF8322-92F3-D140-9E61-9195A5BB93B8}" type="datetimeFigureOut">
              <a:rPr lang="en-US" smtClean="0"/>
              <a:t>11/4/18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365382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F8322-92F3-D140-9E61-9195A5BB93B8}" type="datetimeFigureOut">
              <a:rPr lang="en-US" smtClean="0"/>
              <a:t>11/4/18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79351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AF8322-92F3-D140-9E61-9195A5BB93B8}" type="datetimeFigureOut">
              <a:rPr lang="en-US" smtClean="0"/>
              <a:t>11/4/18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2651821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AF8322-92F3-D140-9E61-9195A5BB93B8}" type="datetimeFigureOut">
              <a:rPr lang="en-US" smtClean="0"/>
              <a:t>11/4/18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DC5EAE-5977-9B4F-8B58-E1C790FACDCC}" type="slidenum">
              <a:rPr lang="en-US" smtClean="0"/>
              <a:t>‹#›</a:t>
            </a:fld>
            <a:endParaRPr lang="en-US"/>
          </a:p>
        </p:txBody>
      </p:sp>
    </p:spTree>
    <p:extLst>
      <p:ext uri="{BB962C8B-B14F-4D97-AF65-F5344CB8AC3E}">
        <p14:creationId xmlns:p14="http://schemas.microsoft.com/office/powerpoint/2010/main" val="2516070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AF8322-92F3-D140-9E61-9195A5BB93B8}" type="datetimeFigureOut">
              <a:rPr lang="en-US" smtClean="0"/>
              <a:t>11/4/18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C5EAE-5977-9B4F-8B58-E1C790FACDCC}" type="slidenum">
              <a:rPr lang="en-US" smtClean="0"/>
              <a:t>‹#›</a:t>
            </a:fld>
            <a:endParaRPr lang="en-US"/>
          </a:p>
        </p:txBody>
      </p:sp>
    </p:spTree>
    <p:extLst>
      <p:ext uri="{BB962C8B-B14F-4D97-AF65-F5344CB8AC3E}">
        <p14:creationId xmlns:p14="http://schemas.microsoft.com/office/powerpoint/2010/main" val="132683506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serc.carleton.edu/teachearth" TargetMode="External"/><Relationship Id="rId3" Type="http://schemas.openxmlformats.org/officeDocument/2006/relationships/hyperlink" Target="http://www.hiddenbrain.org/" TargetMode="External"/><Relationship Id="rId7" Type="http://schemas.openxmlformats.org/officeDocument/2006/relationships/hyperlink" Target="http://cmi.princeton.edu/wedge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climatecommunication.yale.edu/" TargetMode="External"/><Relationship Id="rId5" Type="http://schemas.openxmlformats.org/officeDocument/2006/relationships/hyperlink" Target="https://onbeing.org/" TargetMode="External"/><Relationship Id="rId4" Type="http://schemas.openxmlformats.org/officeDocument/2006/relationships/hyperlink" Target="https://www.wnycstudios.org/shows/otm" TargetMode="External"/><Relationship Id="rId9" Type="http://schemas.openxmlformats.org/officeDocument/2006/relationships/hyperlink" Target="https://serc.carleton.edu/integrate"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041D4-D1A1-6F41-9AD3-B9E9EA637146}"/>
              </a:ext>
            </a:extLst>
          </p:cNvPr>
          <p:cNvSpPr>
            <a:spLocks noGrp="1"/>
          </p:cNvSpPr>
          <p:nvPr>
            <p:ph type="ctrTitle"/>
          </p:nvPr>
        </p:nvSpPr>
        <p:spPr>
          <a:xfrm>
            <a:off x="266700" y="571487"/>
            <a:ext cx="11658600" cy="2904286"/>
          </a:xfrm>
        </p:spPr>
        <p:txBody>
          <a:bodyPr>
            <a:noAutofit/>
          </a:bodyPr>
          <a:lstStyle/>
          <a:p>
            <a:r>
              <a:rPr lang="en-US" sz="4800" b="1" dirty="0">
                <a:latin typeface="Arial" panose="020B0604020202020204" pitchFamily="34" charset="0"/>
                <a:cs typeface="Arial" panose="020B0604020202020204" pitchFamily="34" charset="0"/>
              </a:rPr>
              <a:t>Building Trust and</a:t>
            </a:r>
            <a:br>
              <a:rPr lang="en-US" sz="4800" b="1" dirty="0">
                <a:latin typeface="Arial" panose="020B0604020202020204" pitchFamily="34" charset="0"/>
                <a:cs typeface="Arial" panose="020B0604020202020204" pitchFamily="34" charset="0"/>
              </a:rPr>
            </a:br>
            <a:r>
              <a:rPr lang="en-US" sz="4800" b="1" dirty="0">
                <a:latin typeface="Arial" panose="020B0604020202020204" pitchFamily="34" charset="0"/>
                <a:cs typeface="Arial" panose="020B0604020202020204" pitchFamily="34" charset="0"/>
              </a:rPr>
              <a:t>Promoting Scientific Realism in the Classroom and Community:</a:t>
            </a:r>
            <a:br>
              <a:rPr lang="en-US" sz="4800" b="1" dirty="0">
                <a:latin typeface="Arial" panose="020B0604020202020204" pitchFamily="34" charset="0"/>
                <a:cs typeface="Arial" panose="020B0604020202020204" pitchFamily="34" charset="0"/>
              </a:rPr>
            </a:br>
            <a:r>
              <a:rPr lang="en-US" sz="4800" b="1" dirty="0">
                <a:latin typeface="Arial" panose="020B0604020202020204" pitchFamily="34" charset="0"/>
                <a:cs typeface="Arial" panose="020B0604020202020204" pitchFamily="34" charset="0"/>
              </a:rPr>
              <a:t>A Pathway to Climate Sanity</a:t>
            </a:r>
          </a:p>
        </p:txBody>
      </p:sp>
      <p:sp>
        <p:nvSpPr>
          <p:cNvPr id="3" name="Subtitle 2">
            <a:extLst>
              <a:ext uri="{FF2B5EF4-FFF2-40B4-BE49-F238E27FC236}">
                <a16:creationId xmlns:a16="http://schemas.microsoft.com/office/drawing/2014/main" id="{30F915BC-ECD2-DB48-99D6-A9FFB0D6A36F}"/>
              </a:ext>
            </a:extLst>
          </p:cNvPr>
          <p:cNvSpPr>
            <a:spLocks noGrp="1"/>
          </p:cNvSpPr>
          <p:nvPr>
            <p:ph type="subTitle" idx="1"/>
          </p:nvPr>
        </p:nvSpPr>
        <p:spPr>
          <a:xfrm>
            <a:off x="1524000" y="4630752"/>
            <a:ext cx="9144000" cy="1655762"/>
          </a:xfrm>
        </p:spPr>
        <p:txBody>
          <a:bodyPr>
            <a:normAutofit lnSpcReduction="10000"/>
          </a:bodyPr>
          <a:lstStyle/>
          <a:p>
            <a:r>
              <a:rPr lang="en-US" b="1" dirty="0">
                <a:solidFill>
                  <a:schemeClr val="accent4"/>
                </a:solidFill>
                <a:latin typeface="Arial" panose="020B0604020202020204" pitchFamily="34" charset="0"/>
                <a:cs typeface="Arial" panose="020B0604020202020204" pitchFamily="34" charset="0"/>
              </a:rPr>
              <a:t>Mike Phillips</a:t>
            </a:r>
          </a:p>
          <a:p>
            <a:r>
              <a:rPr lang="en-US" b="1" dirty="0">
                <a:solidFill>
                  <a:schemeClr val="accent4"/>
                </a:solidFill>
                <a:latin typeface="Arial" panose="020B0604020202020204" pitchFamily="34" charset="0"/>
                <a:cs typeface="Arial" panose="020B0604020202020204" pitchFamily="34" charset="0"/>
              </a:rPr>
              <a:t>Geology Professor</a:t>
            </a:r>
          </a:p>
          <a:p>
            <a:r>
              <a:rPr lang="en-US" b="1" dirty="0">
                <a:solidFill>
                  <a:schemeClr val="accent4"/>
                </a:solidFill>
                <a:latin typeface="Arial" panose="020B0604020202020204" pitchFamily="34" charset="0"/>
                <a:cs typeface="Arial" panose="020B0604020202020204" pitchFamily="34" charset="0"/>
              </a:rPr>
              <a:t>Illinois Valley Community College</a:t>
            </a:r>
          </a:p>
          <a:p>
            <a:r>
              <a:rPr lang="en-US" b="1" dirty="0">
                <a:solidFill>
                  <a:schemeClr val="accent4"/>
                </a:solidFill>
                <a:latin typeface="Arial" panose="020B0604020202020204" pitchFamily="34" charset="0"/>
                <a:cs typeface="Arial" panose="020B0604020202020204" pitchFamily="34" charset="0"/>
              </a:rPr>
              <a:t>Oglesby, Illinois</a:t>
            </a:r>
          </a:p>
        </p:txBody>
      </p:sp>
    </p:spTree>
    <p:extLst>
      <p:ext uri="{BB962C8B-B14F-4D97-AF65-F5344CB8AC3E}">
        <p14:creationId xmlns:p14="http://schemas.microsoft.com/office/powerpoint/2010/main" val="788751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C65EB-6ACF-0145-B9A8-EA801DC13EBC}"/>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The Successful </a:t>
            </a:r>
            <a:r>
              <a:rPr lang="en-US" b="1" baseline="0" dirty="0">
                <a:latin typeface="Arial" panose="020B0604020202020204" pitchFamily="34" charset="0"/>
                <a:cs typeface="Arial" panose="020B0604020202020204" pitchFamily="34" charset="0"/>
              </a:rPr>
              <a:t>Messenger</a:t>
            </a:r>
            <a:endParaRPr lang="en-US"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FD0E914-3BE0-E949-A392-5A08E17F68BF}"/>
              </a:ext>
            </a:extLst>
          </p:cNvPr>
          <p:cNvSpPr>
            <a:spLocks noGrp="1"/>
          </p:cNvSpPr>
          <p:nvPr>
            <p:ph idx="1"/>
          </p:nvPr>
        </p:nvSpPr>
        <p:spPr>
          <a:xfrm>
            <a:off x="838200" y="1459524"/>
            <a:ext cx="10515600" cy="5275384"/>
          </a:xfrm>
        </p:spPr>
        <p:txBody>
          <a:bodyPr>
            <a:normAutofit/>
          </a:bodyPr>
          <a:lstStyle/>
          <a:p>
            <a:pPr lvl="0"/>
            <a:r>
              <a:rPr lang="en-US" sz="3200" b="1" dirty="0">
                <a:latin typeface="Arial" panose="020B0604020202020204" pitchFamily="34" charset="0"/>
                <a:cs typeface="Arial" panose="020B0604020202020204" pitchFamily="34" charset="0"/>
              </a:rPr>
              <a:t>Has a personal connection</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400" b="1" dirty="0">
                <a:latin typeface="Arial" panose="020B0604020202020204" pitchFamily="34" charset="0"/>
                <a:cs typeface="Arial" panose="020B0604020202020204" pitchFamily="34" charset="0"/>
              </a:rPr>
              <a:t>Shared identity</a:t>
            </a:r>
          </a:p>
          <a:p>
            <a:pPr lvl="1"/>
            <a:r>
              <a:rPr lang="en-US" sz="2400" b="1" dirty="0">
                <a:latin typeface="Arial" panose="020B0604020202020204" pitchFamily="34" charset="0"/>
                <a:cs typeface="Arial" panose="020B0604020202020204" pitchFamily="34" charset="0"/>
              </a:rPr>
              <a:t>Insider status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1" dirty="0">
                <a:latin typeface="Arial" panose="020B0604020202020204" pitchFamily="34" charset="0"/>
                <a:cs typeface="Arial" panose="020B0604020202020204" pitchFamily="34" charset="0"/>
              </a:rPr>
              <a:t>Speaks One-on-One,</a:t>
            </a:r>
            <a:r>
              <a:rPr lang="en-US" sz="2800" b="1" baseline="0" dirty="0">
                <a:latin typeface="Arial" panose="020B0604020202020204" pitchFamily="34" charset="0"/>
                <a:cs typeface="Arial" panose="020B0604020202020204" pitchFamily="34" charset="0"/>
              </a:rPr>
              <a:t> F2F</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1" baseline="0" dirty="0">
                <a:latin typeface="Arial" panose="020B0604020202020204" pitchFamily="34" charset="0"/>
                <a:cs typeface="Arial" panose="020B0604020202020204" pitchFamily="34" charset="0"/>
              </a:rPr>
              <a:t>Listens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800" b="1" dirty="0">
                <a:latin typeface="Arial" panose="020B0604020202020204" pitchFamily="34" charset="0"/>
                <a:cs typeface="Arial" panose="020B0604020202020204" pitchFamily="34" charset="0"/>
              </a:rPr>
              <a:t>Walks the talk</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b="1" dirty="0">
                <a:latin typeface="Arial" panose="020B0604020202020204" pitchFamily="34" charset="0"/>
                <a:cs typeface="Arial" panose="020B0604020202020204" pitchFamily="34" charset="0"/>
              </a:rPr>
              <a:t>Is</a:t>
            </a:r>
            <a:r>
              <a:rPr lang="en-US" sz="2400" b="1" dirty="0">
                <a:latin typeface="Arial" panose="020B0604020202020204" pitchFamily="34" charset="0"/>
                <a:cs typeface="Arial" panose="020B0604020202020204" pitchFamily="34" charset="0"/>
              </a:rPr>
              <a:t> aware of “moral licensing” and try to avoid this pitfall that can lead to apparent hypocrisy</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b="1" dirty="0">
                <a:latin typeface="Arial" panose="020B0604020202020204" pitchFamily="34" charset="0"/>
                <a:cs typeface="Arial" panose="020B0604020202020204" pitchFamily="34" charset="0"/>
              </a:rPr>
              <a:t>Acknowledges (and discusses) personal choices that do not appear to align with message</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933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dissolv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dissolv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dissolve">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dissolve">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18B0-6E2E-3D41-BA4E-99AACFB285F6}"/>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The Successful Message</a:t>
            </a:r>
          </a:p>
        </p:txBody>
      </p:sp>
      <p:sp>
        <p:nvSpPr>
          <p:cNvPr id="3" name="Content Placeholder 2">
            <a:extLst>
              <a:ext uri="{FF2B5EF4-FFF2-40B4-BE49-F238E27FC236}">
                <a16:creationId xmlns:a16="http://schemas.microsoft.com/office/drawing/2014/main" id="{2A1534AD-F75A-8047-B697-27E84E99B88D}"/>
              </a:ext>
            </a:extLst>
          </p:cNvPr>
          <p:cNvSpPr>
            <a:spLocks noGrp="1"/>
          </p:cNvSpPr>
          <p:nvPr>
            <p:ph idx="1"/>
          </p:nvPr>
        </p:nvSpPr>
        <p:spPr/>
        <p:txBody>
          <a:bodyPr>
            <a:normAutofit lnSpcReduction="10000"/>
          </a:bodyPr>
          <a:lstStyle/>
          <a:p>
            <a:r>
              <a:rPr lang="en-US" sz="3200" b="1" dirty="0">
                <a:latin typeface="Arial" panose="020B0604020202020204" pitchFamily="34" charset="0"/>
                <a:cs typeface="Arial" panose="020B0604020202020204" pitchFamily="34" charset="0"/>
              </a:rPr>
              <a:t>Plainspoken</a:t>
            </a:r>
          </a:p>
          <a:p>
            <a:pPr lvl="1"/>
            <a:r>
              <a:rPr lang="en-US" sz="2800" b="1" dirty="0">
                <a:latin typeface="Arial" panose="020B0604020202020204" pitchFamily="34" charset="0"/>
                <a:cs typeface="Arial" panose="020B0604020202020204" pitchFamily="34" charset="0"/>
              </a:rPr>
              <a:t>Speak in the language of the audience</a:t>
            </a:r>
          </a:p>
          <a:p>
            <a:r>
              <a:rPr lang="en-US" sz="3200" b="1" dirty="0">
                <a:latin typeface="Arial" panose="020B0604020202020204" pitchFamily="34" charset="0"/>
                <a:cs typeface="Arial" panose="020B0604020202020204" pitchFamily="34" charset="0"/>
              </a:rPr>
              <a:t>Personal</a:t>
            </a:r>
          </a:p>
          <a:p>
            <a:pPr lvl="1"/>
            <a:r>
              <a:rPr lang="en-US" sz="2800" b="1" dirty="0">
                <a:latin typeface="Arial" panose="020B0604020202020204" pitchFamily="34" charset="0"/>
                <a:cs typeface="Arial" panose="020B0604020202020204" pitchFamily="34" charset="0"/>
              </a:rPr>
              <a:t>Relate to commonalities</a:t>
            </a:r>
          </a:p>
          <a:p>
            <a:pPr lvl="1"/>
            <a:r>
              <a:rPr lang="en-US" sz="2800" b="1" dirty="0">
                <a:latin typeface="Arial" panose="020B0604020202020204" pitchFamily="34" charset="0"/>
                <a:cs typeface="Arial" panose="020B0604020202020204" pitchFamily="34" charset="0"/>
              </a:rPr>
              <a:t>Relate to priorities of listener</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3200" b="1" dirty="0">
                <a:latin typeface="Arial" panose="020B0604020202020204" pitchFamily="34" charset="0"/>
                <a:cs typeface="Arial" panose="020B0604020202020204" pitchFamily="34" charset="0"/>
              </a:rPr>
              <a:t>Explore the data</a:t>
            </a:r>
          </a:p>
          <a:p>
            <a:pPr lvl="1">
              <a:spcBef>
                <a:spcPts val="1000"/>
              </a:spcBef>
            </a:pPr>
            <a:r>
              <a:rPr lang="en-US" sz="2800" b="1" dirty="0">
                <a:latin typeface="Arial" panose="020B0604020202020204" pitchFamily="34" charset="0"/>
                <a:cs typeface="Arial" panose="020B0604020202020204" pitchFamily="34" charset="0"/>
              </a:rPr>
              <a:t>Relevant</a:t>
            </a:r>
          </a:p>
          <a:p>
            <a:pPr lvl="1">
              <a:spcBef>
                <a:spcPts val="1000"/>
              </a:spcBef>
            </a:pPr>
            <a:r>
              <a:rPr lang="en-US" sz="2800" b="1" dirty="0">
                <a:latin typeface="Arial" panose="020B0604020202020204" pitchFamily="34" charset="0"/>
                <a:cs typeface="Arial" panose="020B0604020202020204" pitchFamily="34" charset="0"/>
              </a:rPr>
              <a:t>In context</a:t>
            </a:r>
          </a:p>
          <a:p>
            <a:pPr lvl="1">
              <a:spcBef>
                <a:spcPts val="1000"/>
              </a:spcBef>
            </a:pPr>
            <a:r>
              <a:rPr lang="en-US" sz="2800" b="1" dirty="0">
                <a:latin typeface="Arial" panose="020B0604020202020204" pitchFamily="34" charset="0"/>
                <a:cs typeface="Arial" panose="020B0604020202020204" pitchFamily="34" charset="0"/>
              </a:rPr>
              <a:t>In alignment with audience</a:t>
            </a:r>
          </a:p>
        </p:txBody>
      </p:sp>
    </p:spTree>
    <p:extLst>
      <p:ext uri="{BB962C8B-B14F-4D97-AF65-F5344CB8AC3E}">
        <p14:creationId xmlns:p14="http://schemas.microsoft.com/office/powerpoint/2010/main" val="4224649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ircle(in)">
                                      <p:cBhvr>
                                        <p:cTn id="25" dur="20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ircle(in)">
                                      <p:cBhvr>
                                        <p:cTn id="30" dur="2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circle(in)">
                                      <p:cBhvr>
                                        <p:cTn id="35" dur="20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circle(in)">
                                      <p:cBhvr>
                                        <p:cTn id="40" dur="2000"/>
                                        <p:tgtEl>
                                          <p:spTgt spid="3">
                                            <p:txEl>
                                              <p:pRg st="7" end="7"/>
                                            </p:txEl>
                                          </p:spTgt>
                                        </p:tgtEl>
                                      </p:cBhvr>
                                    </p:animEffect>
                                  </p:childTnLst>
                                </p:cTn>
                              </p:par>
                              <p:par>
                                <p:cTn id="41" presetID="6" presetClass="entr" presetSubtype="16"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circle(in)">
                                      <p:cBhvr>
                                        <p:cTn id="43"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E51E6-9A3B-464A-94C9-2C4A39B65CB8}"/>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The Successful Message</a:t>
            </a:r>
          </a:p>
        </p:txBody>
      </p:sp>
      <p:sp>
        <p:nvSpPr>
          <p:cNvPr id="3" name="Content Placeholder 2">
            <a:extLst>
              <a:ext uri="{FF2B5EF4-FFF2-40B4-BE49-F238E27FC236}">
                <a16:creationId xmlns:a16="http://schemas.microsoft.com/office/drawing/2014/main" id="{22C5D6EC-FFC9-7448-82B5-2C61BC15DD1B}"/>
              </a:ext>
            </a:extLst>
          </p:cNvPr>
          <p:cNvSpPr>
            <a:spLocks noGrp="1"/>
          </p:cNvSpPr>
          <p:nvPr>
            <p:ph idx="1"/>
          </p:nvPr>
        </p:nvSpPr>
        <p:spPr>
          <a:xfrm>
            <a:off x="838200" y="1825625"/>
            <a:ext cx="10515600" cy="4667250"/>
          </a:xfrm>
        </p:spPr>
        <p:txBody>
          <a:bodyPr>
            <a:normAutofit/>
          </a:bodyPr>
          <a:lstStyle/>
          <a:p>
            <a:r>
              <a:rPr lang="en-US" sz="3200" b="1" dirty="0">
                <a:latin typeface="Arial" panose="020B0604020202020204" pitchFamily="34" charset="0"/>
                <a:cs typeface="Arial" panose="020B0604020202020204" pitchFamily="34" charset="0"/>
              </a:rPr>
              <a:t>Avoid</a:t>
            </a:r>
            <a:r>
              <a:rPr lang="en-US" sz="3200" b="1" baseline="0" dirty="0">
                <a:latin typeface="Arial" panose="020B0604020202020204" pitchFamily="34" charset="0"/>
                <a:cs typeface="Arial" panose="020B0604020202020204" pitchFamily="34" charset="0"/>
              </a:rPr>
              <a:t> v</a:t>
            </a:r>
            <a:r>
              <a:rPr lang="en-US" sz="3200" b="1" dirty="0">
                <a:latin typeface="Arial" panose="020B0604020202020204" pitchFamily="34" charset="0"/>
                <a:cs typeface="Arial" panose="020B0604020202020204" pitchFamily="34" charset="0"/>
              </a:rPr>
              <a:t>ague warnings of distant problems</a:t>
            </a:r>
          </a:p>
          <a:p>
            <a:r>
              <a:rPr lang="en-US" sz="3200" b="1" dirty="0">
                <a:latin typeface="Arial" panose="020B0604020202020204" pitchFamily="34" charset="0"/>
                <a:cs typeface="Arial" panose="020B0604020202020204" pitchFamily="34" charset="0"/>
              </a:rPr>
              <a:t>Don’t ask for 180 degree change</a:t>
            </a:r>
          </a:p>
          <a:p>
            <a:pPr lvl="1"/>
            <a:r>
              <a:rPr lang="en-US" sz="2800" b="1" dirty="0">
                <a:latin typeface="Arial" panose="020B0604020202020204" pitchFamily="34" charset="0"/>
                <a:cs typeface="Arial" panose="020B0604020202020204" pitchFamily="34" charset="0"/>
              </a:rPr>
              <a:t>Look for aligned goals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sz="2800" b="1" dirty="0">
                <a:latin typeface="Arial" panose="020B0604020202020204" pitchFamily="34" charset="0"/>
                <a:cs typeface="Arial" panose="020B0604020202020204" pitchFamily="34" charset="0"/>
              </a:rPr>
              <a:t>Solutions that do not require radical shift</a:t>
            </a:r>
          </a:p>
          <a:p>
            <a:r>
              <a:rPr lang="en-US" sz="3200" b="1" dirty="0">
                <a:latin typeface="Arial" panose="020B0604020202020204" pitchFamily="34" charset="0"/>
                <a:cs typeface="Arial" panose="020B0604020202020204" pitchFamily="34" charset="0"/>
              </a:rPr>
              <a:t>Don’t get ahead of the audience</a:t>
            </a:r>
          </a:p>
          <a:p>
            <a:pPr lvl="1"/>
            <a:r>
              <a:rPr lang="en-US" sz="2800" b="1" dirty="0">
                <a:latin typeface="Arial" panose="020B0604020202020204" pitchFamily="34" charset="0"/>
                <a:cs typeface="Arial" panose="020B0604020202020204" pitchFamily="34" charset="0"/>
              </a:rPr>
              <a:t>Meet people where they are </a:t>
            </a:r>
            <a:endParaRPr lang="en-US" b="1" dirty="0">
              <a:latin typeface="Arial" panose="020B0604020202020204" pitchFamily="34" charset="0"/>
              <a:cs typeface="Arial" panose="020B0604020202020204" pitchFamily="34"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3200" b="1" dirty="0">
                <a:latin typeface="Arial" panose="020B0604020202020204" pitchFamily="34" charset="0"/>
                <a:cs typeface="Arial" panose="020B0604020202020204" pitchFamily="34" charset="0"/>
              </a:rPr>
              <a:t>Don’t challenge foundational beliefs</a:t>
            </a:r>
          </a:p>
          <a:p>
            <a:pPr lvl="1">
              <a:spcBef>
                <a:spcPts val="1000"/>
              </a:spcBef>
            </a:pPr>
            <a:r>
              <a:rPr lang="en-US" sz="2800" b="1" dirty="0">
                <a:latin typeface="Arial" panose="020B0604020202020204" pitchFamily="34" charset="0"/>
                <a:cs typeface="Arial" panose="020B0604020202020204" pitchFamily="34" charset="0"/>
              </a:rPr>
              <a:t>Look for alignment</a:t>
            </a:r>
          </a:p>
          <a:p>
            <a:pPr lvl="1">
              <a:spcBef>
                <a:spcPts val="1000"/>
              </a:spcBef>
            </a:pPr>
            <a:r>
              <a:rPr lang="en-US" sz="2800" b="1" dirty="0">
                <a:latin typeface="Arial" panose="020B0604020202020204" pitchFamily="34" charset="0"/>
                <a:cs typeface="Arial" panose="020B0604020202020204" pitchFamily="34" charset="0"/>
              </a:rPr>
              <a:t>Careful framing</a:t>
            </a:r>
          </a:p>
        </p:txBody>
      </p:sp>
    </p:spTree>
    <p:extLst>
      <p:ext uri="{BB962C8B-B14F-4D97-AF65-F5344CB8AC3E}">
        <p14:creationId xmlns:p14="http://schemas.microsoft.com/office/powerpoint/2010/main" val="3817117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par>
                                <p:cTn id="18" presetID="6" presetClass="entr" presetSubtype="16"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ircle(in)">
                                      <p:cBhvr>
                                        <p:cTn id="25" dur="20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ircle(in)">
                                      <p:cBhvr>
                                        <p:cTn id="30" dur="20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circle(in)">
                                      <p:cBhvr>
                                        <p:cTn id="35" dur="20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circle(in)">
                                      <p:cBhvr>
                                        <p:cTn id="40" dur="2000"/>
                                        <p:tgtEl>
                                          <p:spTgt spid="3">
                                            <p:txEl>
                                              <p:pRg st="7" end="7"/>
                                            </p:txEl>
                                          </p:spTgt>
                                        </p:tgtEl>
                                      </p:cBhvr>
                                    </p:animEffect>
                                  </p:childTnLst>
                                </p:cTn>
                              </p:par>
                              <p:par>
                                <p:cTn id="41" presetID="6" presetClass="entr" presetSubtype="16"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circle(in)">
                                      <p:cBhvr>
                                        <p:cTn id="43"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7A63A-65DD-574F-97FD-3E0FE65A22DD}"/>
              </a:ext>
            </a:extLst>
          </p:cNvPr>
          <p:cNvSpPr>
            <a:spLocks noGrp="1"/>
          </p:cNvSpPr>
          <p:nvPr>
            <p:ph type="title"/>
          </p:nvPr>
        </p:nvSpPr>
        <p:spPr/>
        <p:txBody>
          <a:bodyPr>
            <a:normAutofit/>
          </a:bodyPr>
          <a:lstStyle/>
          <a:p>
            <a:pPr lvl="0"/>
            <a:r>
              <a:rPr lang="en-US" sz="4400" b="1" dirty="0">
                <a:latin typeface="Arial" panose="020B0604020202020204" pitchFamily="34" charset="0"/>
                <a:cs typeface="Arial" panose="020B0604020202020204" pitchFamily="34" charset="0"/>
              </a:rPr>
              <a:t>Open the door to discussion</a:t>
            </a:r>
            <a:endParaRPr lang="en-US" sz="6000" dirty="0"/>
          </a:p>
        </p:txBody>
      </p:sp>
      <p:sp>
        <p:nvSpPr>
          <p:cNvPr id="3" name="Content Placeholder 2">
            <a:extLst>
              <a:ext uri="{FF2B5EF4-FFF2-40B4-BE49-F238E27FC236}">
                <a16:creationId xmlns:a16="http://schemas.microsoft.com/office/drawing/2014/main" id="{B8FE0947-CC28-744E-ABE3-C0B76FBF38CB}"/>
              </a:ext>
            </a:extLst>
          </p:cNvPr>
          <p:cNvSpPr>
            <a:spLocks noGrp="1"/>
          </p:cNvSpPr>
          <p:nvPr>
            <p:ph idx="1"/>
          </p:nvPr>
        </p:nvSpPr>
        <p:spPr/>
        <p:txBody>
          <a:bodyPr/>
          <a:lstStyle/>
          <a:p>
            <a:r>
              <a:rPr lang="en-US" sz="3200" b="1" dirty="0">
                <a:latin typeface="Arial" panose="020B0604020202020204" pitchFamily="34" charset="0"/>
                <a:cs typeface="Arial" panose="020B0604020202020204" pitchFamily="34" charset="0"/>
              </a:rPr>
              <a:t>Informal conversations</a:t>
            </a:r>
          </a:p>
          <a:p>
            <a:r>
              <a:rPr lang="en-US" sz="3200" b="1" dirty="0">
                <a:latin typeface="Arial" panose="020B0604020202020204" pitchFamily="34" charset="0"/>
                <a:cs typeface="Arial" panose="020B0604020202020204" pitchFamily="34" charset="0"/>
              </a:rPr>
              <a:t>In the classroom</a:t>
            </a:r>
          </a:p>
          <a:p>
            <a:r>
              <a:rPr lang="en-US" sz="3200" b="1" dirty="0">
                <a:latin typeface="Arial" panose="020B0604020202020204" pitchFamily="34" charset="0"/>
                <a:cs typeface="Arial" panose="020B0604020202020204" pitchFamily="34" charset="0"/>
              </a:rPr>
              <a:t>Support the “teachers”</a:t>
            </a:r>
          </a:p>
          <a:p>
            <a:pPr lvl="1"/>
            <a:r>
              <a:rPr lang="en-US" sz="2800" b="1" dirty="0">
                <a:latin typeface="Arial" panose="020B0604020202020204" pitchFamily="34" charset="0"/>
                <a:cs typeface="Arial" panose="020B0604020202020204" pitchFamily="34" charset="0"/>
              </a:rPr>
              <a:t>Provide information and materials</a:t>
            </a:r>
            <a:endParaRPr lang="en-US" sz="3200" b="1" dirty="0">
              <a:latin typeface="Arial" panose="020B0604020202020204" pitchFamily="34" charset="0"/>
              <a:cs typeface="Arial" panose="020B0604020202020204" pitchFamily="34" charset="0"/>
            </a:endParaRPr>
          </a:p>
          <a:p>
            <a:pPr lvl="0"/>
            <a:r>
              <a:rPr lang="en-US" sz="3200" b="1" dirty="0">
                <a:latin typeface="Arial" panose="020B0604020202020204" pitchFamily="34" charset="0"/>
                <a:cs typeface="Arial" panose="020B0604020202020204" pitchFamily="34" charset="0"/>
              </a:rPr>
              <a:t>Formal presentations</a:t>
            </a:r>
          </a:p>
          <a:p>
            <a:pPr lvl="1"/>
            <a:r>
              <a:rPr lang="en-US" sz="2800" b="1" dirty="0">
                <a:latin typeface="Arial" panose="020B0604020202020204" pitchFamily="34" charset="0"/>
                <a:cs typeface="Arial" panose="020B0604020202020204" pitchFamily="34" charset="0"/>
              </a:rPr>
              <a:t>(preaching to the choir, mostly)</a:t>
            </a:r>
          </a:p>
          <a:p>
            <a:pPr lvl="1"/>
            <a:r>
              <a:rPr lang="en-US" sz="2800" b="1" dirty="0">
                <a:latin typeface="Arial" panose="020B0604020202020204" pitchFamily="34" charset="0"/>
                <a:cs typeface="Arial" panose="020B0604020202020204" pitchFamily="34" charset="0"/>
              </a:rPr>
              <a:t>Give</a:t>
            </a:r>
            <a:r>
              <a:rPr lang="en-US" sz="2800" b="1" baseline="0" dirty="0">
                <a:latin typeface="Arial" panose="020B0604020202020204" pitchFamily="34" charset="0"/>
                <a:cs typeface="Arial" panose="020B0604020202020204" pitchFamily="34" charset="0"/>
              </a:rPr>
              <a:t> solid, shareable info to supporters</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4205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Righ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Right)">
                                      <p:cBhvr>
                                        <p:cTn id="17" dur="500"/>
                                        <p:tgtEl>
                                          <p:spTgt spid="3">
                                            <p:txEl>
                                              <p:pRg st="2" end="2"/>
                                            </p:txEl>
                                          </p:spTgt>
                                        </p:tgtEl>
                                      </p:cBhvr>
                                    </p:animEffect>
                                  </p:childTnLst>
                                </p:cTn>
                              </p:par>
                              <p:par>
                                <p:cTn id="18" presetID="18" presetClass="entr" presetSubtype="6"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trips(downRight)">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strips(downRight)">
                                      <p:cBhvr>
                                        <p:cTn id="25" dur="500"/>
                                        <p:tgtEl>
                                          <p:spTgt spid="3">
                                            <p:txEl>
                                              <p:pRg st="4" end="4"/>
                                            </p:txEl>
                                          </p:spTgt>
                                        </p:tgtEl>
                                      </p:cBhvr>
                                    </p:animEffect>
                                  </p:childTnLst>
                                </p:cTn>
                              </p:par>
                              <p:par>
                                <p:cTn id="26" presetID="18" presetClass="entr" presetSubtype="6"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strips(downRight)">
                                      <p:cBhvr>
                                        <p:cTn id="28" dur="500"/>
                                        <p:tgtEl>
                                          <p:spTgt spid="3">
                                            <p:txEl>
                                              <p:pRg st="5" end="5"/>
                                            </p:txEl>
                                          </p:spTgt>
                                        </p:tgtEl>
                                      </p:cBhvr>
                                    </p:animEffect>
                                  </p:childTnLst>
                                </p:cTn>
                              </p:par>
                            </p:childTnLst>
                          </p:cTn>
                        </p:par>
                        <p:par>
                          <p:cTn id="29" fill="hold">
                            <p:stCondLst>
                              <p:cond delay="500"/>
                            </p:stCondLst>
                            <p:childTnLst>
                              <p:par>
                                <p:cTn id="30" presetID="18" presetClass="entr" presetSubtype="6" fill="hold" nodeType="after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trips(downRight)">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92502-2738-A148-8B03-9B186DDB540F}"/>
              </a:ext>
            </a:extLst>
          </p:cNvPr>
          <p:cNvSpPr>
            <a:spLocks noGrp="1"/>
          </p:cNvSpPr>
          <p:nvPr>
            <p:ph type="title"/>
          </p:nvPr>
        </p:nvSpPr>
        <p:spPr/>
        <p:txBody>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4400" b="1" baseline="0" dirty="0">
                <a:latin typeface="Arial" panose="020B0604020202020204" pitchFamily="34" charset="0"/>
                <a:cs typeface="Arial" panose="020B0604020202020204" pitchFamily="34" charset="0"/>
              </a:rPr>
              <a:t>Tell the story</a:t>
            </a:r>
          </a:p>
        </p:txBody>
      </p:sp>
      <p:sp>
        <p:nvSpPr>
          <p:cNvPr id="3" name="Content Placeholder 2">
            <a:extLst>
              <a:ext uri="{FF2B5EF4-FFF2-40B4-BE49-F238E27FC236}">
                <a16:creationId xmlns:a16="http://schemas.microsoft.com/office/drawing/2014/main" id="{9C19BCCA-4115-7D4C-8521-6446B240721F}"/>
              </a:ext>
            </a:extLst>
          </p:cNvPr>
          <p:cNvSpPr>
            <a:spLocks noGrp="1"/>
          </p:cNvSpPr>
          <p:nvPr>
            <p:ph idx="1"/>
          </p:nvPr>
        </p:nvSpPr>
        <p:spPr/>
        <p:txBody>
          <a:bodyPr/>
          <a:lstStyle/>
          <a:p>
            <a:r>
              <a:rPr lang="en-US" sz="3200" b="1" dirty="0">
                <a:latin typeface="Arial" panose="020B0604020202020204" pitchFamily="34" charset="0"/>
                <a:cs typeface="Arial" panose="020B0604020202020204" pitchFamily="34" charset="0"/>
              </a:rPr>
              <a:t>Make it personal</a:t>
            </a:r>
          </a:p>
          <a:p>
            <a:pPr lvl="1"/>
            <a:r>
              <a:rPr lang="en-US" sz="2800" b="1" dirty="0">
                <a:latin typeface="Arial" panose="020B0604020202020204" pitchFamily="34" charset="0"/>
                <a:cs typeface="Arial" panose="020B0604020202020204" pitchFamily="34" charset="0"/>
              </a:rPr>
              <a:t>What you know</a:t>
            </a:r>
          </a:p>
          <a:p>
            <a:pPr lvl="1"/>
            <a:r>
              <a:rPr lang="en-US" sz="2800" b="1" dirty="0">
                <a:latin typeface="Arial" panose="020B0604020202020204" pitchFamily="34" charset="0"/>
                <a:cs typeface="Arial" panose="020B0604020202020204" pitchFamily="34" charset="0"/>
              </a:rPr>
              <a:t>How you know it</a:t>
            </a:r>
          </a:p>
          <a:p>
            <a:pPr lvl="1"/>
            <a:r>
              <a:rPr lang="en-US" sz="2800" b="1" dirty="0">
                <a:latin typeface="Arial" panose="020B0604020202020204" pitchFamily="34" charset="0"/>
                <a:cs typeface="Arial" panose="020B0604020202020204" pitchFamily="34" charset="0"/>
              </a:rPr>
              <a:t>Why it is important to you</a:t>
            </a:r>
          </a:p>
          <a:p>
            <a:pPr lvl="0"/>
            <a:r>
              <a:rPr lang="en-US" sz="3200" b="1" baseline="0" dirty="0">
                <a:latin typeface="Arial" panose="020B0604020202020204" pitchFamily="34" charset="0"/>
                <a:cs typeface="Arial" panose="020B0604020202020204" pitchFamily="34" charset="0"/>
              </a:rPr>
              <a:t>Discuss the history of the science</a:t>
            </a:r>
          </a:p>
          <a:p>
            <a:pPr lvl="1"/>
            <a:r>
              <a:rPr lang="en-US" sz="2800" b="1" dirty="0">
                <a:latin typeface="Arial" panose="020B0604020202020204" pitchFamily="34" charset="0"/>
                <a:cs typeface="Arial" panose="020B0604020202020204" pitchFamily="34" charset="0"/>
              </a:rPr>
              <a:t>H</a:t>
            </a:r>
            <a:r>
              <a:rPr lang="en-US" sz="2800" b="1" baseline="0" dirty="0">
                <a:latin typeface="Arial" panose="020B0604020202020204" pitchFamily="34" charset="0"/>
                <a:cs typeface="Arial" panose="020B0604020202020204" pitchFamily="34" charset="0"/>
              </a:rPr>
              <a:t>ow we got to today</a:t>
            </a:r>
          </a:p>
          <a:p>
            <a:pPr lvl="1"/>
            <a:r>
              <a:rPr lang="en-US" sz="2800" b="1" baseline="0" dirty="0">
                <a:latin typeface="Arial" panose="020B0604020202020204" pitchFamily="34" charset="0"/>
                <a:cs typeface="Arial" panose="020B0604020202020204" pitchFamily="34" charset="0"/>
              </a:rPr>
              <a:t>Point out that contrarians typically rehash old, out-of-date research and arguments</a:t>
            </a:r>
            <a:endParaRPr lang="en-US" dirty="0"/>
          </a:p>
        </p:txBody>
      </p:sp>
    </p:spTree>
    <p:extLst>
      <p:ext uri="{BB962C8B-B14F-4D97-AF65-F5344CB8AC3E}">
        <p14:creationId xmlns:p14="http://schemas.microsoft.com/office/powerpoint/2010/main" val="1439330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dissolve">
                                      <p:cBhvr>
                                        <p:cTn id="15" dur="500"/>
                                        <p:tgtEl>
                                          <p:spTgt spid="3">
                                            <p:txEl>
                                              <p:pRg st="2" end="2"/>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dissolv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dissolve">
                                      <p:cBhvr>
                                        <p:cTn id="28" dur="500"/>
                                        <p:tgtEl>
                                          <p:spTgt spid="3">
                                            <p:txEl>
                                              <p:pRg st="5" end="5"/>
                                            </p:txEl>
                                          </p:spTgt>
                                        </p:tgtEl>
                                      </p:cBhvr>
                                    </p:animEffect>
                                  </p:childTnLst>
                                </p:cTn>
                              </p:par>
                              <p:par>
                                <p:cTn id="29" presetID="9"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dissolv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8E934-BFBA-464B-98DB-97875526E14C}"/>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Now what?</a:t>
            </a:r>
          </a:p>
        </p:txBody>
      </p:sp>
      <p:sp>
        <p:nvSpPr>
          <p:cNvPr id="3" name="Content Placeholder 2">
            <a:extLst>
              <a:ext uri="{FF2B5EF4-FFF2-40B4-BE49-F238E27FC236}">
                <a16:creationId xmlns:a16="http://schemas.microsoft.com/office/drawing/2014/main" id="{6E0BAB08-75FC-6B49-B7D5-E0677D1E13C6}"/>
              </a:ext>
            </a:extLst>
          </p:cNvPr>
          <p:cNvSpPr>
            <a:spLocks noGrp="1"/>
          </p:cNvSpPr>
          <p:nvPr>
            <p:ph idx="1"/>
          </p:nvPr>
        </p:nvSpPr>
        <p:spPr/>
        <p:txBody>
          <a:bodyPr/>
          <a:lstStyle/>
          <a:p>
            <a:r>
              <a:rPr lang="en-US" b="1" dirty="0">
                <a:latin typeface="Arial" panose="020B0604020202020204" pitchFamily="34" charset="0"/>
                <a:cs typeface="Arial" panose="020B0604020202020204" pitchFamily="34" charset="0"/>
              </a:rPr>
              <a:t>Community involvement leads to opportunity</a:t>
            </a:r>
          </a:p>
          <a:p>
            <a:r>
              <a:rPr lang="en-US" b="1" dirty="0">
                <a:latin typeface="Arial" panose="020B0604020202020204" pitchFamily="34" charset="0"/>
                <a:cs typeface="Arial" panose="020B0604020202020204" pitchFamily="34" charset="0"/>
              </a:rPr>
              <a:t>Get to know your audiences</a:t>
            </a:r>
          </a:p>
          <a:p>
            <a:r>
              <a:rPr lang="en-US" b="1" dirty="0">
                <a:latin typeface="Arial" panose="020B0604020202020204" pitchFamily="34" charset="0"/>
                <a:cs typeface="Arial" panose="020B0604020202020204" pitchFamily="34" charset="0"/>
              </a:rPr>
              <a:t>Find common ground</a:t>
            </a:r>
          </a:p>
          <a:p>
            <a:r>
              <a:rPr lang="en-US" b="1" dirty="0">
                <a:latin typeface="Arial" panose="020B0604020202020204" pitchFamily="34" charset="0"/>
                <a:cs typeface="Arial" panose="020B0604020202020204" pitchFamily="34" charset="0"/>
              </a:rPr>
              <a:t>Craft messages that will resonate</a:t>
            </a:r>
          </a:p>
          <a:p>
            <a:r>
              <a:rPr lang="en-US" b="1" dirty="0">
                <a:latin typeface="Arial" panose="020B0604020202020204" pitchFamily="34" charset="0"/>
                <a:cs typeface="Arial" panose="020B0604020202020204" pitchFamily="34" charset="0"/>
              </a:rPr>
              <a:t>Share, share, share</a:t>
            </a:r>
          </a:p>
        </p:txBody>
      </p:sp>
    </p:spTree>
    <p:extLst>
      <p:ext uri="{BB962C8B-B14F-4D97-AF65-F5344CB8AC3E}">
        <p14:creationId xmlns:p14="http://schemas.microsoft.com/office/powerpoint/2010/main" val="1715273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003C6-A371-F142-8AF7-6821798E6710}"/>
              </a:ext>
            </a:extLst>
          </p:cNvPr>
          <p:cNvSpPr>
            <a:spLocks noGrp="1"/>
          </p:cNvSpPr>
          <p:nvPr>
            <p:ph type="title"/>
          </p:nvPr>
        </p:nvSpPr>
        <p:spPr>
          <a:xfrm>
            <a:off x="838200" y="1"/>
            <a:ext cx="10515600" cy="1037491"/>
          </a:xfrm>
        </p:spPr>
        <p:txBody>
          <a:bodyPr/>
          <a:lstStyle/>
          <a:p>
            <a:pPr algn="ctr"/>
            <a:r>
              <a:rPr lang="en-US" b="1" dirty="0">
                <a:latin typeface="Arial" panose="020B0604020202020204" pitchFamily="34" charset="0"/>
                <a:cs typeface="Arial" panose="020B0604020202020204" pitchFamily="34" charset="0"/>
              </a:rPr>
              <a:t>Acknowledgements &amp; Sources</a:t>
            </a:r>
          </a:p>
        </p:txBody>
      </p:sp>
      <p:sp>
        <p:nvSpPr>
          <p:cNvPr id="3" name="Content Placeholder 2">
            <a:extLst>
              <a:ext uri="{FF2B5EF4-FFF2-40B4-BE49-F238E27FC236}">
                <a16:creationId xmlns:a16="http://schemas.microsoft.com/office/drawing/2014/main" id="{B7021144-29F8-2147-AE90-931A148F8B3D}"/>
              </a:ext>
            </a:extLst>
          </p:cNvPr>
          <p:cNvSpPr>
            <a:spLocks noGrp="1"/>
          </p:cNvSpPr>
          <p:nvPr>
            <p:ph idx="1"/>
          </p:nvPr>
        </p:nvSpPr>
        <p:spPr>
          <a:xfrm>
            <a:off x="443753" y="1037492"/>
            <a:ext cx="11147611" cy="5820507"/>
          </a:xfrm>
        </p:spPr>
        <p:txBody>
          <a:bodyPr>
            <a:normAutofit lnSpcReduction="10000"/>
          </a:bodyPr>
          <a:lstStyle/>
          <a:p>
            <a:r>
              <a:rPr lang="en-US" b="1" dirty="0">
                <a:latin typeface="Arial" panose="020B0604020202020204" pitchFamily="34" charset="0"/>
                <a:cs typeface="Arial" panose="020B0604020202020204" pitchFamily="34" charset="0"/>
              </a:rPr>
              <a:t>Hidden Brain, National Public Radio</a:t>
            </a:r>
          </a:p>
          <a:p>
            <a:pPr lvl="1"/>
            <a:r>
              <a:rPr lang="en-US" b="1" dirty="0">
                <a:latin typeface="Arial" panose="020B0604020202020204" pitchFamily="34" charset="0"/>
                <a:cs typeface="Arial" panose="020B0604020202020204" pitchFamily="34" charset="0"/>
                <a:hlinkClick r:id="rId3"/>
              </a:rPr>
              <a:t>http://www.hiddenbrain.org/</a:t>
            </a:r>
            <a:r>
              <a:rPr lang="en-US" b="1" dirty="0">
                <a:latin typeface="Arial" panose="020B0604020202020204" pitchFamily="34" charset="0"/>
                <a:cs typeface="Arial" panose="020B0604020202020204" pitchFamily="34" charset="0"/>
              </a:rPr>
              <a:t> </a:t>
            </a:r>
          </a:p>
          <a:p>
            <a:r>
              <a:rPr lang="en-US" b="1" dirty="0">
                <a:latin typeface="Arial" panose="020B0604020202020204" pitchFamily="34" charset="0"/>
                <a:cs typeface="Arial" panose="020B0604020202020204" pitchFamily="34" charset="0"/>
              </a:rPr>
              <a:t>On the Media, WNYC</a:t>
            </a:r>
          </a:p>
          <a:p>
            <a:pPr lvl="1"/>
            <a:r>
              <a:rPr lang="en-US" b="1" dirty="0">
                <a:latin typeface="Arial" panose="020B0604020202020204" pitchFamily="34" charset="0"/>
                <a:cs typeface="Arial" panose="020B0604020202020204" pitchFamily="34" charset="0"/>
                <a:hlinkClick r:id="rId4"/>
              </a:rPr>
              <a:t>https://www.wnycstudios.org/shows/otm</a:t>
            </a:r>
            <a:r>
              <a:rPr lang="en-US" b="1" dirty="0">
                <a:latin typeface="Arial" panose="020B0604020202020204" pitchFamily="34" charset="0"/>
                <a:cs typeface="Arial" panose="020B0604020202020204" pitchFamily="34" charset="0"/>
              </a:rPr>
              <a:t> </a:t>
            </a:r>
          </a:p>
          <a:p>
            <a:r>
              <a:rPr lang="en-US" b="1" dirty="0">
                <a:latin typeface="Arial" panose="020B0604020202020204" pitchFamily="34" charset="0"/>
                <a:cs typeface="Arial" panose="020B0604020202020204" pitchFamily="34" charset="0"/>
              </a:rPr>
              <a:t>On Being Project</a:t>
            </a:r>
          </a:p>
          <a:p>
            <a:pPr lvl="1"/>
            <a:r>
              <a:rPr lang="en-US" b="1" dirty="0">
                <a:latin typeface="Arial" panose="020B0604020202020204" pitchFamily="34" charset="0"/>
                <a:cs typeface="Arial" panose="020B0604020202020204" pitchFamily="34" charset="0"/>
                <a:hlinkClick r:id="rId5"/>
              </a:rPr>
              <a:t>https://onbeing.org/</a:t>
            </a:r>
            <a:r>
              <a:rPr lang="en-US" b="1" dirty="0">
                <a:latin typeface="Arial" panose="020B0604020202020204" pitchFamily="34" charset="0"/>
                <a:cs typeface="Arial" panose="020B0604020202020204" pitchFamily="34" charset="0"/>
              </a:rPr>
              <a:t> </a:t>
            </a:r>
          </a:p>
          <a:p>
            <a:r>
              <a:rPr lang="en-US" b="1" dirty="0">
                <a:latin typeface="Arial" panose="020B0604020202020204" pitchFamily="34" charset="0"/>
                <a:cs typeface="Arial" panose="020B0604020202020204" pitchFamily="34" charset="0"/>
              </a:rPr>
              <a:t>Yale Climate Change Communications</a:t>
            </a:r>
          </a:p>
          <a:p>
            <a:pPr lvl="1"/>
            <a:r>
              <a:rPr lang="en-US" b="1" baseline="0" dirty="0">
                <a:latin typeface="Arial" panose="020B0604020202020204" pitchFamily="34" charset="0"/>
                <a:cs typeface="Arial" panose="020B0604020202020204" pitchFamily="34" charset="0"/>
                <a:hlinkClick r:id="rId6"/>
              </a:rPr>
              <a:t>http://climatecommunication.yale.edu</a:t>
            </a:r>
            <a:endParaRPr lang="en-US" b="1" baseline="0" dirty="0">
              <a:latin typeface="Arial" panose="020B0604020202020204" pitchFamily="34" charset="0"/>
              <a:cs typeface="Arial" panose="020B0604020202020204" pitchFamily="34" charset="0"/>
            </a:endParaRPr>
          </a:p>
          <a:p>
            <a:pPr lvl="0"/>
            <a:r>
              <a:rPr lang="en-US" b="1" dirty="0">
                <a:latin typeface="Arial" panose="020B0604020202020204" pitchFamily="34" charset="0"/>
                <a:cs typeface="Arial" panose="020B0604020202020204" pitchFamily="34" charset="0"/>
              </a:rPr>
              <a:t>Princeton U. Carbon Mitigation Initiative – Stabilization Wedges</a:t>
            </a:r>
          </a:p>
          <a:p>
            <a:pPr lvl="1"/>
            <a:r>
              <a:rPr lang="en-US" b="1" dirty="0">
                <a:latin typeface="Arial" panose="020B0604020202020204" pitchFamily="34" charset="0"/>
                <a:cs typeface="Arial" panose="020B0604020202020204" pitchFamily="34" charset="0"/>
                <a:hlinkClick r:id="rId7"/>
              </a:rPr>
              <a:t>http://cmi.princeton.edu/wedges</a:t>
            </a:r>
            <a:r>
              <a:rPr lang="en-US" b="1" dirty="0">
                <a:latin typeface="Arial" panose="020B0604020202020204" pitchFamily="34" charset="0"/>
                <a:cs typeface="Arial" panose="020B0604020202020204" pitchFamily="34" charset="0"/>
              </a:rPr>
              <a:t> </a:t>
            </a:r>
          </a:p>
          <a:p>
            <a:r>
              <a:rPr lang="en-US" b="1" dirty="0">
                <a:latin typeface="Arial" panose="020B0604020202020204" pitchFamily="34" charset="0"/>
                <a:cs typeface="Arial" panose="020B0604020202020204" pitchFamily="34" charset="0"/>
              </a:rPr>
              <a:t>Teach The Earth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b="1" dirty="0">
                <a:latin typeface="Arial" panose="020B0604020202020204" pitchFamily="34" charset="0"/>
                <a:cs typeface="Arial" panose="020B0604020202020204" pitchFamily="34" charset="0"/>
                <a:hlinkClick r:id="rId8"/>
              </a:rPr>
              <a:t>https://serc.carleton.edu/teachearth</a:t>
            </a:r>
            <a:endParaRPr lang="en-US" b="1" dirty="0">
              <a:latin typeface="Arial" panose="020B0604020202020204" pitchFamily="34" charset="0"/>
              <a:cs typeface="Arial" panose="020B0604020202020204" pitchFamily="34" charset="0"/>
            </a:endParaRPr>
          </a:p>
          <a:p>
            <a:pPr marL="228600" marR="0" lvl="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b="1" dirty="0">
                <a:latin typeface="Arial" panose="020B0604020202020204" pitchFamily="34" charset="0"/>
                <a:cs typeface="Arial" panose="020B0604020202020204" pitchFamily="34" charset="0"/>
              </a:rPr>
              <a:t>Integrate Project</a:t>
            </a:r>
          </a:p>
          <a:p>
            <a:pPr lvl="1"/>
            <a:r>
              <a:rPr lang="en-US" b="1" dirty="0">
                <a:latin typeface="Arial" panose="020B0604020202020204" pitchFamily="34" charset="0"/>
                <a:cs typeface="Arial" panose="020B0604020202020204" pitchFamily="34" charset="0"/>
                <a:hlinkClick r:id="rId9"/>
              </a:rPr>
              <a:t>https://serc.carleton.edu/integrate</a:t>
            </a:r>
            <a:r>
              <a:rPr lang="en-US"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66589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DFDB-7162-584E-89FC-D6D8105557B7}"/>
              </a:ext>
            </a:extLst>
          </p:cNvPr>
          <p:cNvSpPr>
            <a:spLocks noGrp="1"/>
          </p:cNvSpPr>
          <p:nvPr>
            <p:ph type="title"/>
          </p:nvPr>
        </p:nvSpPr>
        <p:spPr/>
        <p:txBody>
          <a:bodyPr/>
          <a:lstStyle/>
          <a:p>
            <a:r>
              <a:rPr lang="en-US" sz="4400" b="1" kern="1200" dirty="0">
                <a:solidFill>
                  <a:schemeClr val="tx1"/>
                </a:solidFill>
                <a:effectLst/>
                <a:latin typeface="Arial" panose="020B0604020202020204" pitchFamily="34" charset="0"/>
                <a:ea typeface="+mj-ea"/>
                <a:cs typeface="Arial" panose="020B0604020202020204" pitchFamily="34" charset="0"/>
              </a:rPr>
              <a:t>Acknowledgements &amp; Sources</a:t>
            </a:r>
            <a:r>
              <a:rPr lang="en-US"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E972A5CE-F0ED-674F-B3EF-FE315AF9ED26}"/>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b="1" dirty="0">
                <a:latin typeface="Arial" panose="020B0604020202020204" pitchFamily="34" charset="0"/>
                <a:cs typeface="Arial" panose="020B0604020202020204" pitchFamily="34" charset="0"/>
              </a:rPr>
              <a:t>National Association of Geoscience Teachers</a:t>
            </a:r>
          </a:p>
          <a:p>
            <a:pPr lvl="0"/>
            <a:r>
              <a:rPr lang="en-US" b="1" dirty="0">
                <a:latin typeface="Arial" panose="020B0604020202020204" pitchFamily="34" charset="0"/>
                <a:cs typeface="Arial" panose="020B0604020202020204" pitchFamily="34" charset="0"/>
              </a:rPr>
              <a:t>The Teacher Friendly Guide to Climate Change</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en-US" b="1" dirty="0">
                <a:latin typeface="Arial" panose="020B0604020202020204" pitchFamily="34" charset="0"/>
                <a:cs typeface="Arial" panose="020B0604020202020204" pitchFamily="34" charset="0"/>
              </a:rPr>
              <a:t>Don Duggan-Haas, Paleontological Research Institute</a:t>
            </a:r>
          </a:p>
          <a:p>
            <a:pPr lvl="0"/>
            <a:r>
              <a:rPr lang="en-US" b="1" dirty="0">
                <a:latin typeface="Arial" panose="020B0604020202020204" pitchFamily="34" charset="0"/>
                <a:cs typeface="Arial" panose="020B0604020202020204" pitchFamily="34" charset="0"/>
              </a:rPr>
              <a:t>Dr. Dan Wildcat,</a:t>
            </a:r>
            <a:r>
              <a:rPr lang="en-US" b="1" baseline="0" dirty="0">
                <a:latin typeface="Arial" panose="020B0604020202020204" pitchFamily="34" charset="0"/>
                <a:cs typeface="Arial" panose="020B0604020202020204" pitchFamily="34" charset="0"/>
              </a:rPr>
              <a:t> Haskell Indian Nations University</a:t>
            </a:r>
            <a:endParaRPr lang="en-US" b="1"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And many, many more...</a:t>
            </a:r>
          </a:p>
        </p:txBody>
      </p:sp>
    </p:spTree>
    <p:extLst>
      <p:ext uri="{BB962C8B-B14F-4D97-AF65-F5344CB8AC3E}">
        <p14:creationId xmlns:p14="http://schemas.microsoft.com/office/powerpoint/2010/main" val="3661918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51F2BCA-739A-8F43-930F-995B2548F6D6}"/>
              </a:ext>
            </a:extLst>
          </p:cNvPr>
          <p:cNvSpPr>
            <a:spLocks noGrp="1"/>
          </p:cNvSpPr>
          <p:nvPr>
            <p:ph type="ctrTitle"/>
          </p:nvPr>
        </p:nvSpPr>
        <p:spPr/>
        <p:txBody>
          <a:bodyPr/>
          <a:lstStyle/>
          <a:p>
            <a:r>
              <a:rPr lang="en-US" sz="7200" b="1" dirty="0">
                <a:latin typeface="Arial" panose="020B0604020202020204" pitchFamily="34" charset="0"/>
                <a:cs typeface="Arial" panose="020B0604020202020204" pitchFamily="34" charset="0"/>
              </a:rPr>
              <a:t>Thank you!</a:t>
            </a:r>
          </a:p>
        </p:txBody>
      </p:sp>
      <p:sp>
        <p:nvSpPr>
          <p:cNvPr id="5" name="Subtitle 4">
            <a:extLst>
              <a:ext uri="{FF2B5EF4-FFF2-40B4-BE49-F238E27FC236}">
                <a16:creationId xmlns:a16="http://schemas.microsoft.com/office/drawing/2014/main" id="{CC8009EA-DBAB-1A4F-AAB8-5D9E8B9A294F}"/>
              </a:ext>
            </a:extLst>
          </p:cNvPr>
          <p:cNvSpPr>
            <a:spLocks noGrp="1"/>
          </p:cNvSpPr>
          <p:nvPr>
            <p:ph type="subTitle" idx="1"/>
          </p:nvPr>
        </p:nvSpPr>
        <p:spPr/>
        <p:txBody>
          <a:bodyPr>
            <a:noAutofit/>
          </a:bodyPr>
          <a:lstStyle/>
          <a:p>
            <a:r>
              <a:rPr lang="en-US" sz="2400" b="1" dirty="0">
                <a:latin typeface="Arial" panose="020B0604020202020204" pitchFamily="34" charset="0"/>
                <a:cs typeface="Arial" panose="020B0604020202020204" pitchFamily="34" charset="0"/>
              </a:rPr>
              <a:t>Mike Phillips</a:t>
            </a:r>
          </a:p>
          <a:p>
            <a:r>
              <a:rPr lang="en-US" sz="2400" b="1" dirty="0">
                <a:latin typeface="Arial" panose="020B0604020202020204" pitchFamily="34" charset="0"/>
                <a:cs typeface="Arial" panose="020B0604020202020204" pitchFamily="34" charset="0"/>
              </a:rPr>
              <a:t>Geology Professor</a:t>
            </a:r>
          </a:p>
          <a:p>
            <a:r>
              <a:rPr lang="en-US" sz="2400" b="1" dirty="0">
                <a:latin typeface="Arial" panose="020B0604020202020204" pitchFamily="34" charset="0"/>
                <a:cs typeface="Arial" panose="020B0604020202020204" pitchFamily="34" charset="0"/>
              </a:rPr>
              <a:t>Illinois Valley Community College</a:t>
            </a:r>
          </a:p>
          <a:p>
            <a:r>
              <a:rPr lang="en-US" sz="2400" b="1" dirty="0">
                <a:latin typeface="Arial" panose="020B0604020202020204" pitchFamily="34" charset="0"/>
                <a:cs typeface="Arial" panose="020B0604020202020204" pitchFamily="34" charset="0"/>
              </a:rPr>
              <a:t>www.ivcc.edu/phillips</a:t>
            </a:r>
          </a:p>
          <a:p>
            <a:r>
              <a:rPr lang="en-US" sz="2400" b="1" dirty="0" err="1">
                <a:latin typeface="Arial" panose="020B0604020202020204" pitchFamily="34" charset="0"/>
                <a:cs typeface="Arial" panose="020B0604020202020204" pitchFamily="34" charset="0"/>
              </a:rPr>
              <a:t>Mike_Phillips@ivcc.edu</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6932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C534C-F0CD-FC49-B276-A2568E033A62}"/>
              </a:ext>
            </a:extLst>
          </p:cNvPr>
          <p:cNvSpPr>
            <a:spLocks noGrp="1"/>
          </p:cNvSpPr>
          <p:nvPr>
            <p:ph type="title"/>
          </p:nvPr>
        </p:nvSpPr>
        <p:spPr/>
        <p:txBody>
          <a:bodyPr/>
          <a:lstStyle/>
          <a:p>
            <a:endParaRPr lang="en-US" b="1" dirty="0">
              <a:latin typeface="Arial" panose="020B0604020202020204" pitchFamily="34" charset="0"/>
              <a:cs typeface="Arial" panose="020B0604020202020204" pitchFamily="34" charset="0"/>
            </a:endParaRPr>
          </a:p>
        </p:txBody>
      </p:sp>
      <p:pic>
        <p:nvPicPr>
          <p:cNvPr id="5" name="Content Placeholder 4">
            <a:extLst>
              <a:ext uri="{FF2B5EF4-FFF2-40B4-BE49-F238E27FC236}">
                <a16:creationId xmlns:a16="http://schemas.microsoft.com/office/drawing/2014/main" id="{62CC2A12-1FF8-1047-9C0D-CF2D02FE6438}"/>
              </a:ext>
            </a:extLst>
          </p:cNvPr>
          <p:cNvPicPr>
            <a:picLocks noGrp="1" noChangeAspect="1"/>
          </p:cNvPicPr>
          <p:nvPr>
            <p:ph idx="1"/>
          </p:nvPr>
        </p:nvPicPr>
        <p:blipFill>
          <a:blip r:embed="rId3"/>
          <a:stretch>
            <a:fillRect/>
          </a:stretch>
        </p:blipFill>
        <p:spPr>
          <a:xfrm>
            <a:off x="8560" y="772039"/>
            <a:ext cx="12183440" cy="5313922"/>
          </a:xfrm>
        </p:spPr>
      </p:pic>
      <p:sp>
        <p:nvSpPr>
          <p:cNvPr id="6" name="Footer Placeholder 5">
            <a:extLst>
              <a:ext uri="{FF2B5EF4-FFF2-40B4-BE49-F238E27FC236}">
                <a16:creationId xmlns:a16="http://schemas.microsoft.com/office/drawing/2014/main" id="{4C8C29F1-2458-F442-A41A-D18B9915706B}"/>
              </a:ext>
            </a:extLst>
          </p:cNvPr>
          <p:cNvSpPr>
            <a:spLocks noGrp="1"/>
          </p:cNvSpPr>
          <p:nvPr>
            <p:ph type="ftr" sz="quarter" idx="11"/>
          </p:nvPr>
        </p:nvSpPr>
        <p:spPr>
          <a:xfrm>
            <a:off x="2228850" y="6292850"/>
            <a:ext cx="7734300" cy="365125"/>
          </a:xfrm>
        </p:spPr>
        <p:txBody>
          <a:bodyPr/>
          <a:lstStyle/>
          <a:p>
            <a:r>
              <a:rPr lang="en-US" sz="1600" dirty="0"/>
              <a:t>Source: Yale Program on Climate Change Communication website, accessed 11/1/2018</a:t>
            </a:r>
          </a:p>
        </p:txBody>
      </p:sp>
    </p:spTree>
    <p:extLst>
      <p:ext uri="{BB962C8B-B14F-4D97-AF65-F5344CB8AC3E}">
        <p14:creationId xmlns:p14="http://schemas.microsoft.com/office/powerpoint/2010/main" val="3110622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19089-531C-8146-A817-A59680DAB477}"/>
              </a:ext>
            </a:extLst>
          </p:cNvPr>
          <p:cNvSpPr>
            <a:spLocks noGrp="1"/>
          </p:cNvSpPr>
          <p:nvPr>
            <p:ph type="title"/>
          </p:nvPr>
        </p:nvSpPr>
        <p:spPr>
          <a:xfrm>
            <a:off x="0" y="9525"/>
            <a:ext cx="12192000" cy="1325563"/>
          </a:xfrm>
        </p:spPr>
        <p:txBody>
          <a:bodyPr>
            <a:normAutofit fontScale="90000"/>
          </a:bodyPr>
          <a:lstStyle/>
          <a:p>
            <a:pPr algn="ctr"/>
            <a:r>
              <a:rPr lang="en-US" b="1" dirty="0">
                <a:latin typeface="Arial" panose="020B0604020202020204" pitchFamily="34" charset="0"/>
                <a:cs typeface="Arial" panose="020B0604020202020204" pitchFamily="34" charset="0"/>
              </a:rPr>
              <a:t>Theoretical Social-Cognitive Model of Political Activism for Climate Change Mitigation</a:t>
            </a:r>
          </a:p>
        </p:txBody>
      </p:sp>
      <p:pic>
        <p:nvPicPr>
          <p:cNvPr id="7" name="Content Placeholder 6">
            <a:extLst>
              <a:ext uri="{FF2B5EF4-FFF2-40B4-BE49-F238E27FC236}">
                <a16:creationId xmlns:a16="http://schemas.microsoft.com/office/drawing/2014/main" id="{9377A611-1A88-3641-9B87-A8459A52C341}"/>
              </a:ext>
            </a:extLst>
          </p:cNvPr>
          <p:cNvPicPr>
            <a:picLocks noGrp="1" noChangeAspect="1"/>
          </p:cNvPicPr>
          <p:nvPr>
            <p:ph idx="1"/>
          </p:nvPr>
        </p:nvPicPr>
        <p:blipFill>
          <a:blip r:embed="rId3"/>
          <a:stretch>
            <a:fillRect/>
          </a:stretch>
        </p:blipFill>
        <p:spPr>
          <a:xfrm>
            <a:off x="838199" y="1335088"/>
            <a:ext cx="10515599" cy="4971256"/>
          </a:xfrm>
        </p:spPr>
      </p:pic>
      <p:sp>
        <p:nvSpPr>
          <p:cNvPr id="5" name="Footer Placeholder 4">
            <a:extLst>
              <a:ext uri="{FF2B5EF4-FFF2-40B4-BE49-F238E27FC236}">
                <a16:creationId xmlns:a16="http://schemas.microsoft.com/office/drawing/2014/main" id="{632644DA-7B8E-4445-BB2B-E7450DC9CF0A}"/>
              </a:ext>
            </a:extLst>
          </p:cNvPr>
          <p:cNvSpPr>
            <a:spLocks noGrp="1"/>
          </p:cNvSpPr>
          <p:nvPr>
            <p:ph type="ftr" sz="quarter" idx="11"/>
          </p:nvPr>
        </p:nvSpPr>
        <p:spPr>
          <a:xfrm>
            <a:off x="838199" y="6356350"/>
            <a:ext cx="10515599" cy="365125"/>
          </a:xfrm>
        </p:spPr>
        <p:txBody>
          <a:bodyPr/>
          <a:lstStyle/>
          <a:p>
            <a:pPr algn="l"/>
            <a:r>
              <a:rPr lang="en-US" dirty="0"/>
              <a:t>Source: </a:t>
            </a:r>
            <a:r>
              <a:rPr lang="en-US" dirty="0" err="1"/>
              <a:t>Roser-Renouf</a:t>
            </a:r>
            <a:r>
              <a:rPr lang="en-US" dirty="0"/>
              <a:t> C, </a:t>
            </a:r>
            <a:r>
              <a:rPr lang="en-US" dirty="0" err="1"/>
              <a:t>Maibach</a:t>
            </a:r>
            <a:r>
              <a:rPr lang="en-US" dirty="0"/>
              <a:t> E, </a:t>
            </a:r>
            <a:r>
              <a:rPr lang="en-US" dirty="0" err="1"/>
              <a:t>et.al</a:t>
            </a:r>
            <a:r>
              <a:rPr lang="en-US" dirty="0"/>
              <a:t>. (2014) The genesis of climate change activism: from key beliefs to political action, Climatic Change, 125:163-178</a:t>
            </a:r>
          </a:p>
        </p:txBody>
      </p:sp>
    </p:spTree>
    <p:extLst>
      <p:ext uri="{BB962C8B-B14F-4D97-AF65-F5344CB8AC3E}">
        <p14:creationId xmlns:p14="http://schemas.microsoft.com/office/powerpoint/2010/main" val="1899494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4CAF-C712-5C47-91D1-AD114A8D9431}"/>
              </a:ext>
            </a:extLst>
          </p:cNvPr>
          <p:cNvSpPr>
            <a:spLocks noGrp="1"/>
          </p:cNvSpPr>
          <p:nvPr>
            <p:ph type="title"/>
          </p:nvPr>
        </p:nvSpPr>
        <p:spPr>
          <a:xfrm>
            <a:off x="3187700" y="365125"/>
            <a:ext cx="8166100" cy="892175"/>
          </a:xfrm>
        </p:spPr>
        <p:txBody>
          <a:bodyPr/>
          <a:lstStyle/>
          <a:p>
            <a:r>
              <a:rPr lang="en-US" sz="4800" b="1" dirty="0">
                <a:latin typeface="Arial" panose="020B0604020202020204" pitchFamily="34" charset="0"/>
                <a:cs typeface="Arial" panose="020B0604020202020204" pitchFamily="34" charset="0"/>
              </a:rPr>
              <a:t>Issue Appraisal</a:t>
            </a:r>
          </a:p>
        </p:txBody>
      </p:sp>
      <p:pic>
        <p:nvPicPr>
          <p:cNvPr id="5" name="Content Placeholder 4">
            <a:extLst>
              <a:ext uri="{FF2B5EF4-FFF2-40B4-BE49-F238E27FC236}">
                <a16:creationId xmlns:a16="http://schemas.microsoft.com/office/drawing/2014/main" id="{10715C57-265E-DF4D-BEDD-D435C832C852}"/>
              </a:ext>
            </a:extLst>
          </p:cNvPr>
          <p:cNvPicPr>
            <a:picLocks noGrp="1" noChangeAspect="1"/>
          </p:cNvPicPr>
          <p:nvPr>
            <p:ph idx="1"/>
          </p:nvPr>
        </p:nvPicPr>
        <p:blipFill rotWithShape="1">
          <a:blip r:embed="rId3"/>
          <a:srcRect l="14126" t="7711" r="68030" b="3609"/>
          <a:stretch/>
        </p:blipFill>
        <p:spPr>
          <a:xfrm>
            <a:off x="266700" y="226880"/>
            <a:ext cx="2616200" cy="6404240"/>
          </a:xfrm>
        </p:spPr>
      </p:pic>
      <p:sp>
        <p:nvSpPr>
          <p:cNvPr id="6" name="Text Placeholder 5">
            <a:extLst>
              <a:ext uri="{FF2B5EF4-FFF2-40B4-BE49-F238E27FC236}">
                <a16:creationId xmlns:a16="http://schemas.microsoft.com/office/drawing/2014/main" id="{44DDABA8-6A15-324B-A5FB-0DCBAD2735B0}"/>
              </a:ext>
            </a:extLst>
          </p:cNvPr>
          <p:cNvSpPr>
            <a:spLocks noGrp="1"/>
          </p:cNvSpPr>
          <p:nvPr>
            <p:ph type="body" idx="4294967295"/>
          </p:nvPr>
        </p:nvSpPr>
        <p:spPr>
          <a:xfrm>
            <a:off x="3187700" y="1739900"/>
            <a:ext cx="7245454" cy="3985419"/>
          </a:xfrm>
        </p:spPr>
        <p:txBody>
          <a:bodyPr>
            <a:normAutofit/>
          </a:bodyPr>
          <a:lstStyle/>
          <a:p>
            <a:r>
              <a:rPr lang="en-US" sz="3200" b="1" dirty="0">
                <a:latin typeface="Arial" panose="020B0604020202020204" pitchFamily="34" charset="0"/>
                <a:cs typeface="Arial" panose="020B0604020202020204" pitchFamily="34" charset="0"/>
              </a:rPr>
              <a:t>Is it happening?</a:t>
            </a:r>
          </a:p>
          <a:p>
            <a:r>
              <a:rPr lang="en-US" sz="3200" b="1" dirty="0">
                <a:latin typeface="Arial" panose="020B0604020202020204" pitchFamily="34" charset="0"/>
                <a:cs typeface="Arial" panose="020B0604020202020204" pitchFamily="34" charset="0"/>
              </a:rPr>
              <a:t>Is it a threat to me?</a:t>
            </a:r>
          </a:p>
          <a:p>
            <a:r>
              <a:rPr lang="en-US" sz="3200" b="1" dirty="0">
                <a:latin typeface="Arial" panose="020B0604020202020204" pitchFamily="34" charset="0"/>
                <a:cs typeface="Arial" panose="020B0604020202020204" pitchFamily="34" charset="0"/>
              </a:rPr>
              <a:t>Am I responsible?</a:t>
            </a:r>
          </a:p>
          <a:p>
            <a:r>
              <a:rPr lang="en-US" sz="3200" b="1" dirty="0">
                <a:latin typeface="Arial" panose="020B0604020202020204" pitchFamily="34" charset="0"/>
                <a:cs typeface="Arial" panose="020B0604020202020204" pitchFamily="34" charset="0"/>
              </a:rPr>
              <a:t>Can I do something about it?</a:t>
            </a:r>
          </a:p>
        </p:txBody>
      </p:sp>
    </p:spTree>
    <p:extLst>
      <p:ext uri="{BB962C8B-B14F-4D97-AF65-F5344CB8AC3E}">
        <p14:creationId xmlns:p14="http://schemas.microsoft.com/office/powerpoint/2010/main" val="388337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up)">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up)">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up)">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up)">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7C124-6C64-234C-ABA8-BFF8E8BE373B}"/>
              </a:ext>
            </a:extLst>
          </p:cNvPr>
          <p:cNvSpPr>
            <a:spLocks noGrp="1"/>
          </p:cNvSpPr>
          <p:nvPr>
            <p:ph type="title"/>
          </p:nvPr>
        </p:nvSpPr>
        <p:spPr/>
        <p:txBody>
          <a:bodyPr>
            <a:normAutofit/>
          </a:bodyPr>
          <a:lstStyle/>
          <a:p>
            <a:r>
              <a:rPr lang="en-US" sz="4800" b="1" dirty="0">
                <a:solidFill>
                  <a:schemeClr val="tx1"/>
                </a:solidFill>
                <a:latin typeface="Arial" panose="020B0604020202020204" pitchFamily="34" charset="0"/>
                <a:cs typeface="Arial" panose="020B0604020202020204" pitchFamily="34" charset="0"/>
              </a:rPr>
              <a:t>Barriers</a:t>
            </a:r>
          </a:p>
        </p:txBody>
      </p:sp>
      <p:sp>
        <p:nvSpPr>
          <p:cNvPr id="3" name="Content Placeholder 2">
            <a:extLst>
              <a:ext uri="{FF2B5EF4-FFF2-40B4-BE49-F238E27FC236}">
                <a16:creationId xmlns:a16="http://schemas.microsoft.com/office/drawing/2014/main" id="{6FB3FC3D-D049-0B41-8040-0AE1B19E5414}"/>
              </a:ext>
            </a:extLst>
          </p:cNvPr>
          <p:cNvSpPr>
            <a:spLocks noGrp="1"/>
          </p:cNvSpPr>
          <p:nvPr>
            <p:ph idx="1"/>
          </p:nvPr>
        </p:nvSpPr>
        <p:spPr/>
        <p:txBody>
          <a:bodyPr>
            <a:normAutofit/>
          </a:bodyPr>
          <a:lstStyle/>
          <a:p>
            <a:r>
              <a:rPr lang="en-US" sz="3200" b="1" dirty="0">
                <a:solidFill>
                  <a:schemeClr val="tx1"/>
                </a:solidFill>
                <a:latin typeface="Arial" panose="020B0604020202020204" pitchFamily="34" charset="0"/>
                <a:cs typeface="Arial" panose="020B0604020202020204" pitchFamily="34" charset="0"/>
              </a:rPr>
              <a:t>Confirmation Bias</a:t>
            </a:r>
          </a:p>
          <a:p>
            <a:r>
              <a:rPr lang="en-US" sz="3200" b="1" dirty="0">
                <a:solidFill>
                  <a:schemeClr val="tx1"/>
                </a:solidFill>
                <a:latin typeface="Arial" panose="020B0604020202020204" pitchFamily="34" charset="0"/>
                <a:cs typeface="Arial" panose="020B0604020202020204" pitchFamily="34" charset="0"/>
              </a:rPr>
              <a:t>Disconfirmation Bias</a:t>
            </a:r>
          </a:p>
          <a:p>
            <a:r>
              <a:rPr lang="en-US" sz="3200" b="1" dirty="0">
                <a:solidFill>
                  <a:schemeClr val="tx1"/>
                </a:solidFill>
                <a:latin typeface="Arial" panose="020B0604020202020204" pitchFamily="34" charset="0"/>
                <a:cs typeface="Arial" panose="020B0604020202020204" pitchFamily="34" charset="0"/>
              </a:rPr>
              <a:t>Group Identity</a:t>
            </a:r>
          </a:p>
          <a:p>
            <a:r>
              <a:rPr lang="en-US" sz="3200" b="1">
                <a:latin typeface="Arial" panose="020B0604020202020204" pitchFamily="34" charset="0"/>
                <a:cs typeface="Arial" panose="020B0604020202020204" pitchFamily="34" charset="0"/>
              </a:rPr>
              <a:t>Sunk Cost</a:t>
            </a:r>
            <a:endParaRPr lang="en-US" sz="3200" b="1" dirty="0">
              <a:solidFill>
                <a:schemeClr val="tx1"/>
              </a:solidFill>
              <a:latin typeface="Arial" panose="020B0604020202020204" pitchFamily="34" charset="0"/>
              <a:cs typeface="Arial" panose="020B0604020202020204" pitchFamily="34" charset="0"/>
            </a:endParaRPr>
          </a:p>
          <a:p>
            <a:r>
              <a:rPr lang="en-US" sz="3200" b="1" dirty="0">
                <a:solidFill>
                  <a:schemeClr val="tx1"/>
                </a:solidFill>
                <a:latin typeface="Arial" panose="020B0604020202020204" pitchFamily="34" charset="0"/>
                <a:cs typeface="Arial" panose="020B0604020202020204" pitchFamily="34" charset="0"/>
              </a:rPr>
              <a:t>Anti-Intellectualism</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3200" b="1" dirty="0">
                <a:solidFill>
                  <a:schemeClr val="tx1"/>
                </a:solidFill>
                <a:latin typeface="Arial" panose="020B0604020202020204" pitchFamily="34" charset="0"/>
                <a:cs typeface="Arial" panose="020B0604020202020204" pitchFamily="34" charset="0"/>
              </a:rPr>
              <a:t>Threat to Livelihood</a:t>
            </a:r>
          </a:p>
          <a:p>
            <a:r>
              <a:rPr lang="en-US" sz="3200" b="1" dirty="0">
                <a:solidFill>
                  <a:schemeClr val="tx1"/>
                </a:solidFill>
                <a:latin typeface="Arial" panose="020B0604020202020204" pitchFamily="34" charset="0"/>
                <a:cs typeface="Arial" panose="020B0604020202020204" pitchFamily="34" charset="0"/>
              </a:rPr>
              <a:t>Lack of Attention (AKA Ignorance)</a:t>
            </a:r>
          </a:p>
        </p:txBody>
      </p:sp>
    </p:spTree>
    <p:extLst>
      <p:ext uri="{BB962C8B-B14F-4D97-AF65-F5344CB8AC3E}">
        <p14:creationId xmlns:p14="http://schemas.microsoft.com/office/powerpoint/2010/main" val="390081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088AF-1FF1-BF4B-817E-524426E141DD}"/>
              </a:ext>
            </a:extLst>
          </p:cNvPr>
          <p:cNvSpPr>
            <a:spLocks noGrp="1"/>
          </p:cNvSpPr>
          <p:nvPr>
            <p:ph type="title"/>
          </p:nvPr>
        </p:nvSpPr>
        <p:spPr/>
        <p:txBody>
          <a:bodyPr/>
          <a:lstStyle/>
          <a:p>
            <a:r>
              <a:rPr lang="en-US" sz="4800" b="1" dirty="0">
                <a:latin typeface="Arial" panose="020B0604020202020204" pitchFamily="34" charset="0"/>
                <a:cs typeface="Arial" panose="020B0604020202020204" pitchFamily="34" charset="0"/>
              </a:rPr>
              <a:t>What Doesn’t Work Well</a:t>
            </a:r>
          </a:p>
        </p:txBody>
      </p:sp>
      <p:sp>
        <p:nvSpPr>
          <p:cNvPr id="3" name="Content Placeholder 2">
            <a:extLst>
              <a:ext uri="{FF2B5EF4-FFF2-40B4-BE49-F238E27FC236}">
                <a16:creationId xmlns:a16="http://schemas.microsoft.com/office/drawing/2014/main" id="{15AB4214-D3EF-2A45-BCA6-2ECACAF9B019}"/>
              </a:ext>
            </a:extLst>
          </p:cNvPr>
          <p:cNvSpPr>
            <a:spLocks noGrp="1"/>
          </p:cNvSpPr>
          <p:nvPr>
            <p:ph idx="1"/>
          </p:nvPr>
        </p:nvSpPr>
        <p:spPr/>
        <p:txBody>
          <a:bodyPr/>
          <a:lstStyle/>
          <a:p>
            <a:r>
              <a:rPr lang="en-US" sz="3200" b="1" dirty="0">
                <a:latin typeface="Arial" panose="020B0604020202020204" pitchFamily="34" charset="0"/>
                <a:cs typeface="Arial" panose="020B0604020202020204" pitchFamily="34" charset="0"/>
              </a:rPr>
              <a:t>Appeal to Authority</a:t>
            </a:r>
          </a:p>
          <a:p>
            <a:r>
              <a:rPr lang="en-US" sz="3200" b="1" dirty="0">
                <a:latin typeface="Arial" panose="020B0604020202020204" pitchFamily="34" charset="0"/>
                <a:cs typeface="Arial" panose="020B0604020202020204" pitchFamily="34" charset="0"/>
              </a:rPr>
              <a:t>Sage</a:t>
            </a:r>
            <a:r>
              <a:rPr lang="en-US" sz="3200" b="1" baseline="0" dirty="0">
                <a:latin typeface="Arial" panose="020B0604020202020204" pitchFamily="34" charset="0"/>
                <a:cs typeface="Arial" panose="020B0604020202020204" pitchFamily="34" charset="0"/>
              </a:rPr>
              <a:t> on the Stage (or Screen)</a:t>
            </a:r>
          </a:p>
          <a:p>
            <a:r>
              <a:rPr lang="en-US" sz="3200" b="1" baseline="0" dirty="0">
                <a:latin typeface="Arial" panose="020B0604020202020204" pitchFamily="34" charset="0"/>
                <a:cs typeface="Arial" panose="020B0604020202020204" pitchFamily="34" charset="0"/>
              </a:rPr>
              <a:t>Arguing in Social Media</a:t>
            </a:r>
          </a:p>
          <a:p>
            <a:endParaRPr lang="en-US" sz="3200" b="1"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Doing Nothing</a:t>
            </a:r>
            <a:endParaRPr lang="en-US" sz="3200" b="1" baseline="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8080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ppt_x</p:attrName>
                                        </p:attrNameLst>
                                      </p:cBhvr>
                                      <p:tavLst>
                                        <p:tav tm="0">
                                          <p:val>
                                            <p:strVal val="#ppt_x-#ppt_w*1.125000"/>
                                          </p:val>
                                        </p:tav>
                                        <p:tav tm="100000">
                                          <p:val>
                                            <p:strVal val="#ppt_x"/>
                                          </p:val>
                                        </p:tav>
                                      </p:tavLst>
                                    </p:anim>
                                    <p:animEffect transition="in" filter="wipe(right)">
                                      <p:cBhvr>
                                        <p:cTn id="8" dur="500"/>
                                        <p:tgtEl>
                                          <p:spTgt spid="3">
                                            <p:txEl>
                                              <p:pRg st="0" end="0"/>
                                            </p:txEl>
                                          </p:spTgt>
                                        </p:tgtEl>
                                      </p:cBhvr>
                                    </p:animEffect>
                                  </p:childTnLst>
                                </p:cTn>
                              </p:par>
                              <p:par>
                                <p:cTn id="9" presetID="12" presetClass="entr" presetSubtype="8"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ppt_x</p:attrName>
                                        </p:attrNameLst>
                                      </p:cBhvr>
                                      <p:tavLst>
                                        <p:tav tm="0">
                                          <p:val>
                                            <p:strVal val="#ppt_x-#ppt_w*1.125000"/>
                                          </p:val>
                                        </p:tav>
                                        <p:tav tm="100000">
                                          <p:val>
                                            <p:strVal val="#ppt_x"/>
                                          </p:val>
                                        </p:tav>
                                      </p:tavLst>
                                    </p:anim>
                                    <p:animEffect transition="in" filter="wipe(righ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p:tgtEl>
                                          <p:spTgt spid="3">
                                            <p:txEl>
                                              <p:pRg st="2" end="2"/>
                                            </p:txEl>
                                          </p:spTgt>
                                        </p:tgtEl>
                                        <p:attrNameLst>
                                          <p:attrName>ppt_x</p:attrName>
                                        </p:attrNameLst>
                                      </p:cBhvr>
                                      <p:tavLst>
                                        <p:tav tm="0">
                                          <p:val>
                                            <p:strVal val="#ppt_x-#ppt_w*1.125000"/>
                                          </p:val>
                                        </p:tav>
                                        <p:tav tm="100000">
                                          <p:val>
                                            <p:strVal val="#ppt_x"/>
                                          </p:val>
                                        </p:tav>
                                      </p:tavLst>
                                    </p:anim>
                                    <p:animEffect transition="in" filter="wipe(right)">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8"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p:tgtEl>
                                          <p:spTgt spid="3">
                                            <p:txEl>
                                              <p:pRg st="4" end="4"/>
                                            </p:txEl>
                                          </p:spTgt>
                                        </p:tgtEl>
                                        <p:attrNameLst>
                                          <p:attrName>ppt_x</p:attrName>
                                        </p:attrNameLst>
                                      </p:cBhvr>
                                      <p:tavLst>
                                        <p:tav tm="0">
                                          <p:val>
                                            <p:strVal val="#ppt_x-#ppt_w*1.125000"/>
                                          </p:val>
                                        </p:tav>
                                        <p:tav tm="100000">
                                          <p:val>
                                            <p:strVal val="#ppt_x"/>
                                          </p:val>
                                        </p:tav>
                                      </p:tavLst>
                                    </p:anim>
                                    <p:animEffect transition="in" filter="wipe(right)">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5436-3764-304F-9976-1F5456D4C6AD}"/>
              </a:ext>
            </a:extLst>
          </p:cNvPr>
          <p:cNvSpPr>
            <a:spLocks noGrp="1"/>
          </p:cNvSpPr>
          <p:nvPr>
            <p:ph type="title"/>
          </p:nvPr>
        </p:nvSpPr>
        <p:spPr/>
        <p:txBody>
          <a:bodyPr/>
          <a:lstStyle/>
          <a:p>
            <a:r>
              <a:rPr lang="en-US" sz="4800" b="1" dirty="0">
                <a:latin typeface="Arial" panose="020B0604020202020204" pitchFamily="34" charset="0"/>
                <a:cs typeface="Arial" panose="020B0604020202020204" pitchFamily="34" charset="0"/>
              </a:rPr>
              <a:t>What</a:t>
            </a:r>
            <a:r>
              <a:rPr lang="en-US" sz="4800" b="1" baseline="0" dirty="0">
                <a:latin typeface="Arial" panose="020B0604020202020204" pitchFamily="34" charset="0"/>
                <a:cs typeface="Arial" panose="020B0604020202020204" pitchFamily="34" charset="0"/>
              </a:rPr>
              <a:t> works?</a:t>
            </a:r>
            <a:endParaRPr lang="en-US" sz="48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2B2CDC1-689E-AC49-9CC2-495234562391}"/>
              </a:ext>
            </a:extLst>
          </p:cNvPr>
          <p:cNvSpPr>
            <a:spLocks noGrp="1"/>
          </p:cNvSpPr>
          <p:nvPr>
            <p:ph idx="1"/>
          </p:nvPr>
        </p:nvSpPr>
        <p:spPr/>
        <p:txBody>
          <a:bodyPr>
            <a:normAutofit/>
          </a:bodyPr>
          <a:lstStyle/>
          <a:p>
            <a:pPr marL="0" indent="0" algn="ctr">
              <a:buNone/>
            </a:pPr>
            <a:r>
              <a:rPr lang="en-US" sz="4000" b="1" dirty="0">
                <a:latin typeface="Arial" panose="020B0604020202020204" pitchFamily="34" charset="0"/>
                <a:cs typeface="Arial" panose="020B0604020202020204" pitchFamily="34" charset="0"/>
              </a:rPr>
              <a:t>Clear, Irrefutable Evidence Explained by an Expert in the Field</a:t>
            </a:r>
          </a:p>
          <a:p>
            <a:pPr marL="0" indent="0" algn="ctr">
              <a:buNone/>
            </a:pPr>
            <a:r>
              <a:rPr lang="en-US" sz="11500" dirty="0">
                <a:latin typeface="Apple Color Emoji" pitchFamily="2" charset="0"/>
              </a:rPr>
              <a:t>🤣</a:t>
            </a:r>
            <a:endParaRPr lang="en-US" sz="3200" dirty="0">
              <a:latin typeface="Apple Color Emoji" pitchFamily="2" charset="0"/>
            </a:endParaRPr>
          </a:p>
          <a:p>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0935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anim calcmode="lin" valueType="num">
                                      <p:cBhvr>
                                        <p:cTn id="16"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7" dur="2000" fill="hold"/>
                                        <p:tgtEl>
                                          <p:spTgt spid="3">
                                            <p:txEl>
                                              <p:pRg st="1" end="1"/>
                                            </p:txEl>
                                          </p:spTgt>
                                        </p:tgtEl>
                                        <p:attrNameLst>
                                          <p:attrName>ppt_h</p:attrName>
                                        </p:attrNameLst>
                                      </p:cBhvr>
                                      <p:tavLst>
                                        <p:tav tm="0">
                                          <p:val>
                                            <p:strVal val="#ppt_h"/>
                                          </p:val>
                                        </p:tav>
                                        <p:tav tm="100000">
                                          <p:val>
                                            <p:strVal val="#ppt_h"/>
                                          </p:val>
                                        </p:tav>
                                      </p:tavLst>
                                    </p:anim>
                                  </p:childTnLst>
                                </p:cTn>
                              </p:par>
                              <p:par>
                                <p:cTn id="18" presetID="45" presetClass="exit" presetSubtype="0" fill="hold" nodeType="withEffect">
                                  <p:stCondLst>
                                    <p:cond delay="0"/>
                                  </p:stCondLst>
                                  <p:childTnLst>
                                    <p:animEffect transition="out" filter="fade">
                                      <p:cBhvr>
                                        <p:cTn id="19" dur="2000"/>
                                        <p:tgtEl>
                                          <p:spTgt spid="3">
                                            <p:txEl>
                                              <p:pRg st="0" end="0"/>
                                            </p:txEl>
                                          </p:spTgt>
                                        </p:tgtEl>
                                      </p:cBhvr>
                                    </p:animEffect>
                                    <p:anim calcmode="lin" valueType="num">
                                      <p:cBhvr>
                                        <p:cTn id="20" dur="2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1" dur="2000"/>
                                        <p:tgtEl>
                                          <p:spTgt spid="3">
                                            <p:txEl>
                                              <p:pRg st="0" end="0"/>
                                            </p:txEl>
                                          </p:spTgt>
                                        </p:tgtEl>
                                        <p:attrNameLst>
                                          <p:attrName>ppt_h</p:attrName>
                                        </p:attrNameLst>
                                      </p:cBhvr>
                                      <p:tavLst>
                                        <p:tav tm="0">
                                          <p:val>
                                            <p:strVal val="ppt_h"/>
                                          </p:val>
                                        </p:tav>
                                        <p:tav tm="100000">
                                          <p:val>
                                            <p:strVal val="ppt_h"/>
                                          </p:val>
                                        </p:tav>
                                      </p:tavLst>
                                    </p:anim>
                                    <p:set>
                                      <p:cBhvr>
                                        <p:cTn id="22"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D5388-C0EF-B94E-BC2D-98A718D20A1F}"/>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What is more likely to work...</a:t>
            </a:r>
          </a:p>
        </p:txBody>
      </p:sp>
      <p:sp>
        <p:nvSpPr>
          <p:cNvPr id="3" name="Content Placeholder 2">
            <a:extLst>
              <a:ext uri="{FF2B5EF4-FFF2-40B4-BE49-F238E27FC236}">
                <a16:creationId xmlns:a16="http://schemas.microsoft.com/office/drawing/2014/main" id="{2FF1280C-EE0A-FE44-8507-0A81908CD5BD}"/>
              </a:ext>
            </a:extLst>
          </p:cNvPr>
          <p:cNvSpPr>
            <a:spLocks noGrp="1"/>
          </p:cNvSpPr>
          <p:nvPr>
            <p:ph idx="1"/>
          </p:nvPr>
        </p:nvSpPr>
        <p:spPr/>
        <p:txBody>
          <a:bodyPr>
            <a:normAutofit/>
          </a:bodyPr>
          <a:lstStyle/>
          <a:p>
            <a:pPr marL="0" indent="0">
              <a:buNone/>
            </a:pPr>
            <a:r>
              <a:rPr lang="en-US" sz="3200" b="1" dirty="0">
                <a:latin typeface="Arial" panose="020B0604020202020204" pitchFamily="34" charset="0"/>
                <a:cs typeface="Arial" panose="020B0604020202020204" pitchFamily="34" charset="0"/>
              </a:rPr>
              <a:t>...is that which is emergent from the landscape.</a:t>
            </a:r>
          </a:p>
          <a:p>
            <a:pPr marL="0" indent="0">
              <a:buNone/>
            </a:pPr>
            <a:endParaRPr lang="en-US" sz="3200" b="1" dirty="0">
              <a:latin typeface="Arial" panose="020B0604020202020204" pitchFamily="34" charset="0"/>
              <a:cs typeface="Arial" panose="020B0604020202020204" pitchFamily="34" charset="0"/>
            </a:endParaRPr>
          </a:p>
          <a:p>
            <a:pPr marL="0" indent="0">
              <a:buNone/>
            </a:pPr>
            <a:endParaRPr lang="en-US" sz="3200" b="1" dirty="0">
              <a:latin typeface="Arial" panose="020B0604020202020204" pitchFamily="34" charset="0"/>
              <a:cs typeface="Arial" panose="020B0604020202020204" pitchFamily="34" charset="0"/>
            </a:endParaRPr>
          </a:p>
          <a:p>
            <a:pPr marL="0" indent="0">
              <a:buNone/>
            </a:pPr>
            <a:endParaRPr lang="en-US" sz="3200" b="1" dirty="0">
              <a:latin typeface="Arial" panose="020B0604020202020204" pitchFamily="34" charset="0"/>
              <a:cs typeface="Arial" panose="020B0604020202020204" pitchFamily="34" charset="0"/>
            </a:endParaRPr>
          </a:p>
          <a:p>
            <a:pPr marL="0" indent="0">
              <a:buNone/>
            </a:pPr>
            <a:r>
              <a:rPr lang="en-US" sz="3200" b="1" dirty="0">
                <a:latin typeface="Arial" panose="020B0604020202020204" pitchFamily="34" charset="0"/>
                <a:cs typeface="Arial" panose="020B0604020202020204" pitchFamily="34" charset="0"/>
              </a:rPr>
              <a:t>Take time to stop and pay attention.</a:t>
            </a:r>
          </a:p>
        </p:txBody>
      </p:sp>
      <p:pic>
        <p:nvPicPr>
          <p:cNvPr id="1026" name="Picture 2" descr="https://images-na.ssl-images-amazon.com/images/I/51JovjP4LUL._SX311_BO1,204,203,200_.jpg">
            <a:extLst>
              <a:ext uri="{FF2B5EF4-FFF2-40B4-BE49-F238E27FC236}">
                <a16:creationId xmlns:a16="http://schemas.microsoft.com/office/drawing/2014/main" id="{F6965D42-9F2F-5345-9DCE-67B7911E4F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53862" y="2333301"/>
            <a:ext cx="2838138" cy="45246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992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dissolv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dissolve">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ADF77-144A-264C-B9CB-DCC8B7EF2B9F}"/>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How people process new information</a:t>
            </a:r>
          </a:p>
        </p:txBody>
      </p:sp>
      <p:sp>
        <p:nvSpPr>
          <p:cNvPr id="3" name="Content Placeholder 2">
            <a:extLst>
              <a:ext uri="{FF2B5EF4-FFF2-40B4-BE49-F238E27FC236}">
                <a16:creationId xmlns:a16="http://schemas.microsoft.com/office/drawing/2014/main" id="{D086CD26-844E-7747-8E5D-57623A5CDBF4}"/>
              </a:ext>
            </a:extLst>
          </p:cNvPr>
          <p:cNvSpPr>
            <a:spLocks noGrp="1"/>
          </p:cNvSpPr>
          <p:nvPr>
            <p:ph idx="1"/>
          </p:nvPr>
        </p:nvSpPr>
        <p:spPr/>
        <p:txBody>
          <a:bodyPr/>
          <a:lstStyle/>
          <a:p>
            <a:r>
              <a:rPr lang="en-US" sz="3200" b="1" dirty="0">
                <a:latin typeface="Arial" panose="020B0604020202020204" pitchFamily="34" charset="0"/>
                <a:cs typeface="Arial" panose="020B0604020202020204" pitchFamily="34" charset="0"/>
              </a:rPr>
              <a:t>People</a:t>
            </a:r>
            <a:r>
              <a:rPr lang="en-US" sz="3200" b="1" baseline="0" dirty="0">
                <a:latin typeface="Arial" panose="020B0604020202020204" pitchFamily="34" charset="0"/>
                <a:cs typeface="Arial" panose="020B0604020202020204" pitchFamily="34" charset="0"/>
              </a:rPr>
              <a:t> want to maintain a </a:t>
            </a:r>
            <a:r>
              <a:rPr lang="en-US" sz="3200" b="1" baseline="0" dirty="0">
                <a:solidFill>
                  <a:srgbClr val="00B050"/>
                </a:solidFill>
                <a:latin typeface="Arial" panose="020B0604020202020204" pitchFamily="34" charset="0"/>
                <a:cs typeface="Arial" panose="020B0604020202020204" pitchFamily="34" charset="0"/>
              </a:rPr>
              <a:t>positive</a:t>
            </a:r>
            <a:r>
              <a:rPr lang="en-US" sz="3200" b="1" baseline="0" dirty="0">
                <a:latin typeface="Arial" panose="020B0604020202020204" pitchFamily="34" charset="0"/>
                <a:cs typeface="Arial" panose="020B0604020202020204" pitchFamily="34" charset="0"/>
              </a:rPr>
              <a:t> self-concept</a:t>
            </a:r>
          </a:p>
          <a:p>
            <a:pPr lvl="1"/>
            <a:r>
              <a:rPr lang="en-US" sz="2800" b="1" dirty="0">
                <a:solidFill>
                  <a:srgbClr val="FF0000"/>
                </a:solidFill>
                <a:latin typeface="Arial" panose="020B0604020202020204" pitchFamily="34" charset="0"/>
                <a:cs typeface="Arial" panose="020B0604020202020204" pitchFamily="34" charset="0"/>
              </a:rPr>
              <a:t>“You are a polluter</a:t>
            </a:r>
            <a:r>
              <a:rPr lang="en-US" sz="2800" b="1" baseline="0" dirty="0">
                <a:solidFill>
                  <a:srgbClr val="FF0000"/>
                </a:solidFill>
                <a:latin typeface="Arial" panose="020B0604020202020204" pitchFamily="34" charset="0"/>
                <a:cs typeface="Arial" panose="020B0604020202020204" pitchFamily="34" charset="0"/>
              </a:rPr>
              <a:t> who is destroying the earth”</a:t>
            </a:r>
            <a:r>
              <a:rPr lang="en-US" sz="2800" b="1" baseline="0" dirty="0">
                <a:latin typeface="Arial" panose="020B0604020202020204" pitchFamily="34" charset="0"/>
                <a:cs typeface="Arial" panose="020B0604020202020204" pitchFamily="34" charset="0"/>
              </a:rPr>
              <a:t> is not a positive self concept</a:t>
            </a:r>
          </a:p>
          <a:p>
            <a:pPr lvl="1"/>
            <a:r>
              <a:rPr lang="en-US" sz="2800" b="1" dirty="0">
                <a:solidFill>
                  <a:schemeClr val="accent4">
                    <a:lumMod val="60000"/>
                    <a:lumOff val="40000"/>
                  </a:schemeClr>
                </a:solidFill>
                <a:latin typeface="Arial" panose="020B0604020202020204" pitchFamily="34" charset="0"/>
                <a:cs typeface="Arial" panose="020B0604020202020204" pitchFamily="34" charset="0"/>
              </a:rPr>
              <a:t>Likely response: Reject concept of being a polluter</a:t>
            </a:r>
          </a:p>
          <a:p>
            <a:endParaRPr lang="en-US" sz="3200" b="1" dirty="0">
              <a:latin typeface="Arial" panose="020B0604020202020204" pitchFamily="34" charset="0"/>
              <a:cs typeface="Arial" panose="020B0604020202020204" pitchFamily="34" charset="0"/>
            </a:endParaRPr>
          </a:p>
          <a:p>
            <a:r>
              <a:rPr lang="en-US" sz="3200" b="1" dirty="0">
                <a:latin typeface="Arial" panose="020B0604020202020204" pitchFamily="34" charset="0"/>
                <a:cs typeface="Arial" panose="020B0604020202020204" pitchFamily="34" charset="0"/>
              </a:rPr>
              <a:t>People make decisions, then work backwards to justify them. (We all do this.)</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8143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E4FF"/>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1007</TotalTime>
  <Words>963</Words>
  <Application>Microsoft Macintosh PowerPoint</Application>
  <PresentationFormat>Widescreen</PresentationFormat>
  <Paragraphs>169</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ＭＳ Ｐゴシック</vt:lpstr>
      <vt:lpstr>Apple Color Emoji</vt:lpstr>
      <vt:lpstr>Arial</vt:lpstr>
      <vt:lpstr>Calibri</vt:lpstr>
      <vt:lpstr>Calibri Light</vt:lpstr>
      <vt:lpstr>Office Theme</vt:lpstr>
      <vt:lpstr>Building Trust and Promoting Scientific Realism in the Classroom and Community: A Pathway to Climate Sanity</vt:lpstr>
      <vt:lpstr>PowerPoint Presentation</vt:lpstr>
      <vt:lpstr>Theoretical Social-Cognitive Model of Political Activism for Climate Change Mitigation</vt:lpstr>
      <vt:lpstr>Issue Appraisal</vt:lpstr>
      <vt:lpstr>Barriers</vt:lpstr>
      <vt:lpstr>What Doesn’t Work Well</vt:lpstr>
      <vt:lpstr>What works?</vt:lpstr>
      <vt:lpstr>What is more likely to work...</vt:lpstr>
      <vt:lpstr>How people process new information</vt:lpstr>
      <vt:lpstr>The Successful Messenger</vt:lpstr>
      <vt:lpstr>The Successful Message</vt:lpstr>
      <vt:lpstr>The Successful Message</vt:lpstr>
      <vt:lpstr>Open the door to discussion</vt:lpstr>
      <vt:lpstr>Tell the story</vt:lpstr>
      <vt:lpstr>Now what?</vt:lpstr>
      <vt:lpstr>Acknowledgements &amp; Sources</vt:lpstr>
      <vt:lpstr>Acknowledgements &amp; Sources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Trust and Promoting Scientific Realism in the Classroom and Community: A Pathway to Climate Sanity</dc:title>
  <dc:creator>Michael Phillips</dc:creator>
  <cp:lastModifiedBy>Michael Phillips</cp:lastModifiedBy>
  <cp:revision>37</cp:revision>
  <dcterms:created xsi:type="dcterms:W3CDTF">2018-10-29T02:41:55Z</dcterms:created>
  <dcterms:modified xsi:type="dcterms:W3CDTF">2018-11-05T03:17:03Z</dcterms:modified>
</cp:coreProperties>
</file>