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15"/>
  </p:notesMasterIdLst>
  <p:sldIdLst>
    <p:sldId id="256" r:id="rId2"/>
    <p:sldId id="258" r:id="rId3"/>
    <p:sldId id="259" r:id="rId4"/>
    <p:sldId id="257" r:id="rId5"/>
    <p:sldId id="264" r:id="rId6"/>
    <p:sldId id="266" r:id="rId7"/>
    <p:sldId id="267" r:id="rId8"/>
    <p:sldId id="260" r:id="rId9"/>
    <p:sldId id="265" r:id="rId10"/>
    <p:sldId id="269" r:id="rId11"/>
    <p:sldId id="261" r:id="rId12"/>
    <p:sldId id="262" r:id="rId13"/>
    <p:sldId id="26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78"/>
    <p:restoredTop sz="94679"/>
  </p:normalViewPr>
  <p:slideViewPr>
    <p:cSldViewPr snapToGrid="0" snapToObjects="1">
      <p:cViewPr varScale="1">
        <p:scale>
          <a:sx n="96" d="100"/>
          <a:sy n="96"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467F9-8E39-9545-8925-8CE2C488E492}" type="datetimeFigureOut">
              <a:rPr lang="en-US" smtClean="0"/>
              <a:t>11/4/18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C3CAF-4956-2449-8FB4-27A969B7BD68}" type="slidenum">
              <a:rPr lang="en-US" smtClean="0"/>
              <a:t>‹#›</a:t>
            </a:fld>
            <a:endParaRPr lang="en-US"/>
          </a:p>
        </p:txBody>
      </p:sp>
    </p:spTree>
    <p:extLst>
      <p:ext uri="{BB962C8B-B14F-4D97-AF65-F5344CB8AC3E}">
        <p14:creationId xmlns:p14="http://schemas.microsoft.com/office/powerpoint/2010/main" val="58998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Innocents Abroad…I am a big believer in place-based learning because it provides built in context for learning, and I like the idea of putting a new twist on something that the students already know.  But sometimes, the radius of local places to use in teaching is pretty small because many students are not travelers—they don’t have the time, means, or even interest in exploring beyond the local area around them.  This means that the range of geology that we can use for place-based geology can often be limited.  So I wanted a way to reach farther away than the everyday travels of my students, and I started to think about other places that a good number of them might have been to that I could use as teaching examples. </a:t>
            </a:r>
          </a:p>
        </p:txBody>
      </p:sp>
      <p:sp>
        <p:nvSpPr>
          <p:cNvPr id="4" name="Slide Number Placeholder 3"/>
          <p:cNvSpPr>
            <a:spLocks noGrp="1"/>
          </p:cNvSpPr>
          <p:nvPr>
            <p:ph type="sldNum" sz="quarter" idx="5"/>
          </p:nvPr>
        </p:nvSpPr>
        <p:spPr/>
        <p:txBody>
          <a:bodyPr/>
          <a:lstStyle/>
          <a:p>
            <a:fld id="{409C3CAF-4956-2449-8FB4-27A969B7BD68}" type="slidenum">
              <a:rPr lang="en-US" smtClean="0"/>
              <a:t>2</a:t>
            </a:fld>
            <a:endParaRPr lang="en-US"/>
          </a:p>
        </p:txBody>
      </p:sp>
    </p:spTree>
    <p:extLst>
      <p:ext uri="{BB962C8B-B14F-4D97-AF65-F5344CB8AC3E}">
        <p14:creationId xmlns:p14="http://schemas.microsoft.com/office/powerpoint/2010/main" val="366937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there is a Dark Side, of course.  Expense is the first.  For a truly immersive experience—the best experience possible—VR goggles are necessary.  The cheapest option is google cardboard and inexpensive, totally uncomfortable, no-adjustments device that provides an ok experience.  And secondly, HOW will all students have access to a VR viewer and internet.  Another disadvantage is that there is no App—you have to go to the Google Tours website—you have to have internet access.  Finally, how do you use what is by default an individual experience in a classroom setting?</a:t>
            </a:r>
          </a:p>
          <a:p>
            <a:r>
              <a:rPr lang="en-US" dirty="0"/>
              <a:t>Possible solutions:  Use a multi-device platform so that people without smartphones have access.  The best experience is with a smartphone and a viewer, but everyone can still experience the tour.  Not perfect, but it works.  For in-class use, get a classroom set of viewers.  Outside of class, See if your school lends out equipment.  Our library has very nice VR equipment and also laptops that students can check out.  There is free </a:t>
            </a:r>
            <a:r>
              <a:rPr lang="en-US" dirty="0" err="1"/>
              <a:t>wifi</a:t>
            </a:r>
            <a:r>
              <a:rPr lang="en-US" dirty="0"/>
              <a:t> on campus and at libraries.  As for the making the individual experience work during class time, wouldn’t it be great to have a way that everyone in the room could do the tour together at the same time without the professor running around to help or check to see that everyone is on task?  Well…</a:t>
            </a:r>
          </a:p>
        </p:txBody>
      </p:sp>
      <p:sp>
        <p:nvSpPr>
          <p:cNvPr id="4" name="Slide Number Placeholder 3"/>
          <p:cNvSpPr>
            <a:spLocks noGrp="1"/>
          </p:cNvSpPr>
          <p:nvPr>
            <p:ph type="sldNum" sz="quarter" idx="5"/>
          </p:nvPr>
        </p:nvSpPr>
        <p:spPr/>
        <p:txBody>
          <a:bodyPr/>
          <a:lstStyle/>
          <a:p>
            <a:fld id="{409C3CAF-4956-2449-8FB4-27A969B7BD68}" type="slidenum">
              <a:rPr lang="en-US" smtClean="0"/>
              <a:t>11</a:t>
            </a:fld>
            <a:endParaRPr lang="en-US"/>
          </a:p>
        </p:txBody>
      </p:sp>
    </p:spTree>
    <p:extLst>
      <p:ext uri="{BB962C8B-B14F-4D97-AF65-F5344CB8AC3E}">
        <p14:creationId xmlns:p14="http://schemas.microsoft.com/office/powerpoint/2010/main" val="89609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solution—Almost.  Google Expeditions.  It’s like a Google Tour, except that it is a guided tour with the instructor leading students through the tour stops.  The teacher can ask questions and have students answer—fully interactive in class.  Teachers can see exactly where every student is looking and guide the students to look at the right location!  Soon, there will be a way to upload your tours into the Expeditions app (another advantage—it’s an app) and use your tour as an in-class activity.  </a:t>
            </a:r>
          </a:p>
          <a:p>
            <a:r>
              <a:rPr lang="en-US" dirty="0"/>
              <a:t>So in Conclusion,  there is a lot of potential for using Google tours in teaching geology.  I hope to build a library of tours to extend place-based geology to more locations commonly visited by our blissfully Innocent Students  Abroad.</a:t>
            </a:r>
          </a:p>
        </p:txBody>
      </p:sp>
      <p:sp>
        <p:nvSpPr>
          <p:cNvPr id="4" name="Slide Number Placeholder 3"/>
          <p:cNvSpPr>
            <a:spLocks noGrp="1"/>
          </p:cNvSpPr>
          <p:nvPr>
            <p:ph type="sldNum" sz="quarter" idx="5"/>
          </p:nvPr>
        </p:nvSpPr>
        <p:spPr/>
        <p:txBody>
          <a:bodyPr/>
          <a:lstStyle/>
          <a:p>
            <a:fld id="{409C3CAF-4956-2449-8FB4-27A969B7BD68}" type="slidenum">
              <a:rPr lang="en-US" smtClean="0"/>
              <a:t>12</a:t>
            </a:fld>
            <a:endParaRPr lang="en-US"/>
          </a:p>
        </p:txBody>
      </p:sp>
    </p:spTree>
    <p:extLst>
      <p:ext uri="{BB962C8B-B14F-4D97-AF65-F5344CB8AC3E}">
        <p14:creationId xmlns:p14="http://schemas.microsoft.com/office/powerpoint/2010/main" val="47371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when I came up with the idea of using popular tourist destinations—some near, like the Monterey Aquarium, about 1 ½ </a:t>
            </a:r>
            <a:r>
              <a:rPr lang="en-US" dirty="0" err="1"/>
              <a:t>hrs</a:t>
            </a:r>
            <a:r>
              <a:rPr lang="en-US" dirty="0"/>
              <a:t> away,, or  Disneyland—everyone has been there!—or Hawaii (because I have students who always have to miss a week of school to go to a wedding in Hawaii)!  My goal was to find locations where people spend a lot of time not noticing the geology, places where they are familiar with the topography, but not the geology.</a:t>
            </a:r>
          </a:p>
        </p:txBody>
      </p:sp>
      <p:sp>
        <p:nvSpPr>
          <p:cNvPr id="4" name="Slide Number Placeholder 3"/>
          <p:cNvSpPr>
            <a:spLocks noGrp="1"/>
          </p:cNvSpPr>
          <p:nvPr>
            <p:ph type="sldNum" sz="quarter" idx="5"/>
          </p:nvPr>
        </p:nvSpPr>
        <p:spPr/>
        <p:txBody>
          <a:bodyPr/>
          <a:lstStyle/>
          <a:p>
            <a:fld id="{409C3CAF-4956-2449-8FB4-27A969B7BD68}" type="slidenum">
              <a:rPr lang="en-US" smtClean="0"/>
              <a:t>3</a:t>
            </a:fld>
            <a:endParaRPr lang="en-US"/>
          </a:p>
        </p:txBody>
      </p:sp>
    </p:spTree>
    <p:extLst>
      <p:ext uri="{BB962C8B-B14F-4D97-AF65-F5344CB8AC3E}">
        <p14:creationId xmlns:p14="http://schemas.microsoft.com/office/powerpoint/2010/main" val="226555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places I’ve used in my </a:t>
            </a:r>
            <a:r>
              <a:rPr lang="en-US" dirty="0" err="1"/>
              <a:t>extented</a:t>
            </a:r>
            <a:r>
              <a:rPr lang="en-US" dirty="0"/>
              <a:t> place-based geology, is Hawaii (because many of my students have been there or plan to go there sometime in the future.)  I decided on Diamond Head, because of it’s iconic nature as a symbol of </a:t>
            </a:r>
            <a:r>
              <a:rPr lang="en-US" dirty="0" err="1"/>
              <a:t>O’ahu</a:t>
            </a:r>
            <a:r>
              <a:rPr lang="en-US" dirty="0"/>
              <a:t> since visitors first started arriving in Hawaii, and I chose Hanauma Bay Nature Preserve because it is one of the most visited beaches (the best snorkeling) on </a:t>
            </a:r>
            <a:r>
              <a:rPr lang="en-US" dirty="0" err="1"/>
              <a:t>O’ahu</a:t>
            </a:r>
            <a:r>
              <a:rPr lang="en-US" dirty="0"/>
              <a:t>.  So how would I use these places to teach geology?  In my own fantasy, I could do a field trip—not realistic.  I love using webcams!  So I’ve done that—I like the ”real-time, you-are-there” aspect that makes the place feel real, even when you’ve never been there.  (The place really does exist—live.)  But that’s limited—there aren’t webcams that show details.  So, then there are virtual and augmented reality field trips.  Virtual reality field trips can be good if they aren’t just looking at photos on a website.  I wanted a Virtual reality field trip that would make you feel like you’re there.  I also like the idea of augmented reality field trips because they are more interactive (i.e. </a:t>
            </a:r>
            <a:r>
              <a:rPr lang="en-US" dirty="0" err="1"/>
              <a:t>Pokemon</a:t>
            </a:r>
            <a:r>
              <a:rPr lang="en-US" dirty="0"/>
              <a:t> Go). –I decided on a mixed reality platform—a virtual field trip that could take users to places, but also be somewhat interactive at each location on the trip. </a:t>
            </a:r>
          </a:p>
        </p:txBody>
      </p:sp>
      <p:sp>
        <p:nvSpPr>
          <p:cNvPr id="4" name="Slide Number Placeholder 3"/>
          <p:cNvSpPr>
            <a:spLocks noGrp="1"/>
          </p:cNvSpPr>
          <p:nvPr>
            <p:ph type="sldNum" sz="quarter" idx="5"/>
          </p:nvPr>
        </p:nvSpPr>
        <p:spPr/>
        <p:txBody>
          <a:bodyPr/>
          <a:lstStyle/>
          <a:p>
            <a:fld id="{409C3CAF-4956-2449-8FB4-27A969B7BD68}" type="slidenum">
              <a:rPr lang="en-US" smtClean="0"/>
              <a:t>4</a:t>
            </a:fld>
            <a:endParaRPr lang="en-US"/>
          </a:p>
        </p:txBody>
      </p:sp>
    </p:spTree>
    <p:extLst>
      <p:ext uri="{BB962C8B-B14F-4D97-AF65-F5344CB8AC3E}">
        <p14:creationId xmlns:p14="http://schemas.microsoft.com/office/powerpoint/2010/main" val="5745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Google Tour Creator, because it’s simple and intuitive to use, and uses 360 photos, and provides some interactivity with the user.  The Tour Creator was just released earlier this year.  What really drew me to this platform was the use of 360 photos.  When I first started using </a:t>
            </a:r>
            <a:r>
              <a:rPr lang="en-US" dirty="0" err="1"/>
              <a:t>Gigapan</a:t>
            </a:r>
            <a:r>
              <a:rPr lang="en-US" dirty="0"/>
              <a:t> photos,  I noticed that the ability to zoom in from afar to see geological details in rocks was effective because somehow the zooming provided a perspective/gave a context for the details in the rocks.  Similarly, I’ve found that 360 degree photos also provide a different kind of perspective and context for what a person sees—something about not just looking at a flat picture in front of you that makes you feel more like you are actually at a place.  Google Tours, made with the Tour Creator, utilizes 360 photos which can be viewed in 3D with Google Goggles or any other Virtual Reality headset.  So the virtual tour make with the Tour Creator provides a fully immersive virtual field trip!  Added to that is the interactivity of information and photo buttons that students can click on for information about specific locations in the photos.</a:t>
            </a:r>
          </a:p>
        </p:txBody>
      </p:sp>
      <p:sp>
        <p:nvSpPr>
          <p:cNvPr id="4" name="Slide Number Placeholder 3"/>
          <p:cNvSpPr>
            <a:spLocks noGrp="1"/>
          </p:cNvSpPr>
          <p:nvPr>
            <p:ph type="sldNum" sz="quarter" idx="5"/>
          </p:nvPr>
        </p:nvSpPr>
        <p:spPr/>
        <p:txBody>
          <a:bodyPr/>
          <a:lstStyle/>
          <a:p>
            <a:fld id="{409C3CAF-4956-2449-8FB4-27A969B7BD68}" type="slidenum">
              <a:rPr lang="en-US" smtClean="0"/>
              <a:t>5</a:t>
            </a:fld>
            <a:endParaRPr lang="en-US"/>
          </a:p>
        </p:txBody>
      </p:sp>
    </p:spTree>
    <p:extLst>
      <p:ext uri="{BB962C8B-B14F-4D97-AF65-F5344CB8AC3E}">
        <p14:creationId xmlns:p14="http://schemas.microsoft.com/office/powerpoint/2010/main" val="349731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a Google Tour called, “A Geologic Visit to Diamond Head and Hanauma Bay” and here is the first photo in the tour.  It’s an aerial view of Waikiki as a general orienting overview before the trip actually starts.  There is a window that pops up and will go away once you click on one of the information buttons, that tells you about this first scene in the trip.  In this scene I’ve simply landmarked several areas that people may be familiar with—classic locations in Waikiki—and also Diamond Head.  (This photo looks distorted, because it is—360 photos look this way when not views in 3D.)  You can view this tour on a smartphone, tablet, or computer.  On a phone you can use Google Cardboard, and on tablets and computers, just open the trip and drag around the photo to get the 360 degree perspective.  Click on each information button, and an explanation of what you’re looking at will pop up.  Alternatively, you can scroll through the information box and click on the titles next to the Information icon and you will be taken to the location in the photo automatically.</a:t>
            </a:r>
          </a:p>
        </p:txBody>
      </p:sp>
      <p:sp>
        <p:nvSpPr>
          <p:cNvPr id="4" name="Slide Number Placeholder 3"/>
          <p:cNvSpPr>
            <a:spLocks noGrp="1"/>
          </p:cNvSpPr>
          <p:nvPr>
            <p:ph type="sldNum" sz="quarter" idx="5"/>
          </p:nvPr>
        </p:nvSpPr>
        <p:spPr/>
        <p:txBody>
          <a:bodyPr/>
          <a:lstStyle/>
          <a:p>
            <a:fld id="{409C3CAF-4956-2449-8FB4-27A969B7BD68}" type="slidenum">
              <a:rPr lang="en-US" smtClean="0"/>
              <a:t>6</a:t>
            </a:fld>
            <a:endParaRPr lang="en-US"/>
          </a:p>
        </p:txBody>
      </p:sp>
    </p:spTree>
    <p:extLst>
      <p:ext uri="{BB962C8B-B14F-4D97-AF65-F5344CB8AC3E}">
        <p14:creationId xmlns:p14="http://schemas.microsoft.com/office/powerpoint/2010/main" val="154914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views that would be familiar to people so that the context for the locations featured (i.e. Diamond Head and </a:t>
            </a:r>
            <a:r>
              <a:rPr lang="en-US" dirty="0" err="1"/>
              <a:t>Hanauma</a:t>
            </a:r>
            <a:r>
              <a:rPr lang="en-US" dirty="0"/>
              <a:t> Bay) would be easily recognized.  Here is a view of Diamond Head from the Royal Hawaiian Hotel, which is the view featured in many postcards of Waikiki that have Diamond Head in the background.  On this second photo here, I’ve landmarked the next stop—the location of </a:t>
            </a:r>
            <a:r>
              <a:rPr lang="en-US" dirty="0" err="1"/>
              <a:t>Hanauma</a:t>
            </a:r>
            <a:r>
              <a:rPr lang="en-US" dirty="0"/>
              <a:t> Bay—so that viewers get a feel for distance and connection between locations.</a:t>
            </a:r>
          </a:p>
        </p:txBody>
      </p:sp>
      <p:sp>
        <p:nvSpPr>
          <p:cNvPr id="4" name="Slide Number Placeholder 3"/>
          <p:cNvSpPr>
            <a:spLocks noGrp="1"/>
          </p:cNvSpPr>
          <p:nvPr>
            <p:ph type="sldNum" sz="quarter" idx="5"/>
          </p:nvPr>
        </p:nvSpPr>
        <p:spPr/>
        <p:txBody>
          <a:bodyPr/>
          <a:lstStyle/>
          <a:p>
            <a:fld id="{409C3CAF-4956-2449-8FB4-27A969B7BD68}" type="slidenum">
              <a:rPr lang="en-US" smtClean="0"/>
              <a:t>7</a:t>
            </a:fld>
            <a:endParaRPr lang="en-US"/>
          </a:p>
        </p:txBody>
      </p:sp>
    </p:spTree>
    <p:extLst>
      <p:ext uri="{BB962C8B-B14F-4D97-AF65-F5344CB8AC3E}">
        <p14:creationId xmlns:p14="http://schemas.microsoft.com/office/powerpoint/2010/main" val="300812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like Google Tours so far, because use of the 360 degree photos and the bit of interactivity from clicking on informational buttons.  This platform is what can be considered, “Mixed Reality,” because it is both virtual reality and augmented—with the addition of pop-ups.  This platform provides an immersive experience for students, and Bonus!  You don’t even need to provide your own photos!  Every 360 degree photo in this tour is directly from Google </a:t>
            </a:r>
            <a:r>
              <a:rPr lang="en-US" dirty="0" err="1"/>
              <a:t>Streetview</a:t>
            </a:r>
            <a:r>
              <a:rPr lang="en-US" dirty="0"/>
              <a:t>—just type in the location you want, a google map shows up, and find a photo you can use.  </a:t>
            </a:r>
          </a:p>
          <a:p>
            <a:r>
              <a:rPr lang="en-US" dirty="0"/>
              <a:t>Now how can these virtual tours be used in the classroom?  Obviously, they are virtual field trips, but I have used a Google Tour as a field trip preview for the make-up field trip that students do on their own in downtown San Jose.  The virtual preview trip ensures that they know exactly where each top on the trip is and exactly where to look to answer the questions on the field trip guide.  Virtual trips can also be used as homework—similar to Google Earth assignments, but these are immersive.  Next semester, my students will be creating tours as projects, and in the future, I want to have the projects be used by the public.  One way to do this is to participate in a program that San Jose State has, called Science and Engineering in Action, where students go to schools in our community and teach them a little science or engineering. Wouldn’t this be great to introduce elementary students to geology?!</a:t>
            </a:r>
          </a:p>
        </p:txBody>
      </p:sp>
      <p:sp>
        <p:nvSpPr>
          <p:cNvPr id="4" name="Slide Number Placeholder 3"/>
          <p:cNvSpPr>
            <a:spLocks noGrp="1"/>
          </p:cNvSpPr>
          <p:nvPr>
            <p:ph type="sldNum" sz="quarter" idx="5"/>
          </p:nvPr>
        </p:nvSpPr>
        <p:spPr/>
        <p:txBody>
          <a:bodyPr/>
          <a:lstStyle/>
          <a:p>
            <a:fld id="{409C3CAF-4956-2449-8FB4-27A969B7BD68}" type="slidenum">
              <a:rPr lang="en-US" smtClean="0"/>
              <a:t>8</a:t>
            </a:fld>
            <a:endParaRPr lang="en-US"/>
          </a:p>
        </p:txBody>
      </p:sp>
    </p:spTree>
    <p:extLst>
      <p:ext uri="{BB962C8B-B14F-4D97-AF65-F5344CB8AC3E}">
        <p14:creationId xmlns:p14="http://schemas.microsoft.com/office/powerpoint/2010/main" val="102982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tips for creating Google Tours:  Use Familiar—easily recognizable—views so that people instantly recognize the area where the trip is centered.  Establish key landmarks that are repeated in different scenes to provide context and the establish the relationship between field trip stops that are in different locations (like Diamond Head vs. </a:t>
            </a:r>
            <a:r>
              <a:rPr lang="en-US" dirty="0" err="1"/>
              <a:t>Hanauma</a:t>
            </a:r>
            <a:r>
              <a:rPr lang="en-US" dirty="0"/>
              <a:t> Bay)/  If possible, take your own photos, and I’ll come back to that in another slide. Keep clutter to a minimum—don’t landmark too many things!  You don’t want to cover up the photo!  And I’ll talk about this last point about sizing of element on the next slide.</a:t>
            </a:r>
          </a:p>
        </p:txBody>
      </p:sp>
      <p:sp>
        <p:nvSpPr>
          <p:cNvPr id="4" name="Slide Number Placeholder 3"/>
          <p:cNvSpPr>
            <a:spLocks noGrp="1"/>
          </p:cNvSpPr>
          <p:nvPr>
            <p:ph type="sldNum" sz="quarter" idx="5"/>
          </p:nvPr>
        </p:nvSpPr>
        <p:spPr/>
        <p:txBody>
          <a:bodyPr/>
          <a:lstStyle/>
          <a:p>
            <a:fld id="{409C3CAF-4956-2449-8FB4-27A969B7BD68}" type="slidenum">
              <a:rPr lang="en-US" smtClean="0"/>
              <a:t>9</a:t>
            </a:fld>
            <a:endParaRPr lang="en-US"/>
          </a:p>
        </p:txBody>
      </p:sp>
    </p:spTree>
    <p:extLst>
      <p:ext uri="{BB962C8B-B14F-4D97-AF65-F5344CB8AC3E}">
        <p14:creationId xmlns:p14="http://schemas.microsoft.com/office/powerpoint/2010/main" val="394656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possible, take your own photos.  Here’s why!  You don’t this guy’s head in all your photos.  Google </a:t>
            </a:r>
            <a:r>
              <a:rPr lang="en-US" dirty="0" err="1"/>
              <a:t>Streetview</a:t>
            </a:r>
            <a:r>
              <a:rPr lang="en-US" dirty="0"/>
              <a:t> for trails is mounted high on a backpack (to avoid the head problem), but there’s no good view of the ground and lower outcrops.  And along the trail in Diamond Head, there are awesome chunks of coral fragments sticking out of the trail!  If only there was a 360 photo that also captured the ground.  Geologists want a different view than most other people, so you may not find the kind of photo you’re looking for.  Use a tripod to avoid the ”head” problem and get closer to the ground.  </a:t>
            </a:r>
          </a:p>
          <a:p>
            <a:r>
              <a:rPr lang="en-US" dirty="0"/>
              <a:t>Be mindful when sizing elements inserted in a Google Tour.  The screenshot here shows a relatively small picture of an ahi (in Hawaiian, Diamond Head is </a:t>
            </a:r>
            <a:r>
              <a:rPr lang="en-US" dirty="0" err="1"/>
              <a:t>Le’ahi</a:t>
            </a:r>
            <a:r>
              <a:rPr lang="en-US" dirty="0"/>
              <a:t>—the brow of the ahi, tuna).  When viewed on a phone, the ahi picture is HUGE and there is overlap with the narrative in the box.  So you have to try to find a happy medium for all sizes of displays when inserting photos/pictures.</a:t>
            </a:r>
          </a:p>
        </p:txBody>
      </p:sp>
      <p:sp>
        <p:nvSpPr>
          <p:cNvPr id="4" name="Slide Number Placeholder 3"/>
          <p:cNvSpPr>
            <a:spLocks noGrp="1"/>
          </p:cNvSpPr>
          <p:nvPr>
            <p:ph type="sldNum" sz="quarter" idx="5"/>
          </p:nvPr>
        </p:nvSpPr>
        <p:spPr/>
        <p:txBody>
          <a:bodyPr/>
          <a:lstStyle/>
          <a:p>
            <a:fld id="{409C3CAF-4956-2449-8FB4-27A969B7BD68}" type="slidenum">
              <a:rPr lang="en-US" smtClean="0"/>
              <a:t>10</a:t>
            </a:fld>
            <a:endParaRPr lang="en-US"/>
          </a:p>
        </p:txBody>
      </p:sp>
    </p:spTree>
    <p:extLst>
      <p:ext uri="{BB962C8B-B14F-4D97-AF65-F5344CB8AC3E}">
        <p14:creationId xmlns:p14="http://schemas.microsoft.com/office/powerpoint/2010/main" val="3283221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DDA51639-B2D6-4652-B8C3-1B4C224A7BAF}" type="datetimeFigureOut">
              <a:rPr lang="en-US" smtClean="0"/>
              <a:t>11/4/18</a:t>
            </a:fld>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926798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105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339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smtClean="0"/>
              <a:t>11/4/18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401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C44961B7-6B89-48AB-966F-622E2788EECC}" type="datetimeFigureOut">
              <a:rPr lang="en-US" smtClean="0"/>
              <a:t>11/4/18</a:t>
            </a:fld>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46999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207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11/4/18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321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11/4/18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721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11/4/18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7668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11/4/18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546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smtClean="0"/>
              <a:t>11/4/18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022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CBC48EC7-AF6A-48D3-8284-14BACBEBDD84}" type="datetimeFigureOut">
              <a:rPr lang="en-US" smtClean="0"/>
              <a:t>11/4/18</a:t>
            </a:fld>
            <a:endParaRPr lang="en-US" dirty="0"/>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583580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oly.google.com/view/fr8EcZWqmaT"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A105-1ABA-6741-B0CD-215E419302C1}"/>
              </a:ext>
            </a:extLst>
          </p:cNvPr>
          <p:cNvSpPr>
            <a:spLocks noGrp="1"/>
          </p:cNvSpPr>
          <p:nvPr>
            <p:ph type="ctrTitle"/>
          </p:nvPr>
        </p:nvSpPr>
        <p:spPr>
          <a:xfrm>
            <a:off x="1173271" y="1966002"/>
            <a:ext cx="6801440" cy="2590800"/>
          </a:xfrm>
        </p:spPr>
        <p:txBody>
          <a:bodyPr/>
          <a:lstStyle/>
          <a:p>
            <a:r>
              <a:rPr lang="en-US" sz="4000" dirty="0">
                <a:solidFill>
                  <a:schemeClr val="accent2">
                    <a:lumMod val="75000"/>
                  </a:schemeClr>
                </a:solidFill>
              </a:rPr>
              <a:t>Innocents Abroad:</a:t>
            </a:r>
            <a:r>
              <a:rPr lang="en-US" sz="4000" dirty="0">
                <a:solidFill>
                  <a:schemeClr val="accent2">
                    <a:lumMod val="50000"/>
                  </a:schemeClr>
                </a:solidFill>
              </a:rPr>
              <a:t> </a:t>
            </a:r>
            <a:r>
              <a:rPr lang="en-US" sz="4000" dirty="0"/>
              <a:t> </a:t>
            </a:r>
            <a:br>
              <a:rPr lang="en-US" sz="4000" dirty="0"/>
            </a:br>
            <a:r>
              <a:rPr lang="en-US" sz="3600" cap="none" dirty="0"/>
              <a:t>Using Hawaiian Vacations And Google’s Tour Creator To Teach Geology</a:t>
            </a:r>
            <a:endParaRPr lang="en-US" sz="3600" dirty="0"/>
          </a:p>
        </p:txBody>
      </p:sp>
      <p:sp>
        <p:nvSpPr>
          <p:cNvPr id="3" name="Subtitle 2">
            <a:extLst>
              <a:ext uri="{FF2B5EF4-FFF2-40B4-BE49-F238E27FC236}">
                <a16:creationId xmlns:a16="http://schemas.microsoft.com/office/drawing/2014/main" id="{AFE62954-0592-4C4B-9F13-DAEE78C7C48E}"/>
              </a:ext>
            </a:extLst>
          </p:cNvPr>
          <p:cNvSpPr>
            <a:spLocks noGrp="1"/>
          </p:cNvSpPr>
          <p:nvPr>
            <p:ph type="subTitle" idx="1"/>
          </p:nvPr>
        </p:nvSpPr>
        <p:spPr>
          <a:xfrm>
            <a:off x="1173271" y="4683368"/>
            <a:ext cx="6803136" cy="754234"/>
          </a:xfrm>
        </p:spPr>
        <p:txBody>
          <a:bodyPr>
            <a:normAutofit lnSpcReduction="10000"/>
          </a:bodyPr>
          <a:lstStyle/>
          <a:p>
            <a:r>
              <a:rPr lang="en-US" sz="1600" dirty="0"/>
              <a:t>LeAnne Teruya</a:t>
            </a:r>
          </a:p>
          <a:p>
            <a:r>
              <a:rPr lang="en-US" dirty="0"/>
              <a:t>San Jose State University</a:t>
            </a:r>
          </a:p>
          <a:p>
            <a:r>
              <a:rPr lang="en-US" dirty="0"/>
              <a:t>leanne.teruya@sjsu.edu</a:t>
            </a:r>
          </a:p>
        </p:txBody>
      </p:sp>
      <p:pic>
        <p:nvPicPr>
          <p:cNvPr id="5" name="Picture 4">
            <a:extLst>
              <a:ext uri="{FF2B5EF4-FFF2-40B4-BE49-F238E27FC236}">
                <a16:creationId xmlns:a16="http://schemas.microsoft.com/office/drawing/2014/main" id="{B62BD81E-9040-C845-94EB-26C2152562E1}"/>
              </a:ext>
            </a:extLst>
          </p:cNvPr>
          <p:cNvPicPr>
            <a:picLocks noChangeAspect="1"/>
          </p:cNvPicPr>
          <p:nvPr/>
        </p:nvPicPr>
        <p:blipFill>
          <a:blip r:embed="rId2"/>
          <a:stretch>
            <a:fillRect/>
          </a:stretch>
        </p:blipFill>
        <p:spPr>
          <a:xfrm flipH="1">
            <a:off x="1379971" y="4753409"/>
            <a:ext cx="505128" cy="620909"/>
          </a:xfrm>
          <a:prstGeom prst="rect">
            <a:avLst/>
          </a:prstGeom>
        </p:spPr>
      </p:pic>
      <p:pic>
        <p:nvPicPr>
          <p:cNvPr id="11" name="Picture 10">
            <a:extLst>
              <a:ext uri="{FF2B5EF4-FFF2-40B4-BE49-F238E27FC236}">
                <a16:creationId xmlns:a16="http://schemas.microsoft.com/office/drawing/2014/main" id="{DDA26E8A-2353-ED42-B733-4BEF1629171C}"/>
              </a:ext>
            </a:extLst>
          </p:cNvPr>
          <p:cNvPicPr>
            <a:picLocks noChangeAspect="1"/>
          </p:cNvPicPr>
          <p:nvPr/>
        </p:nvPicPr>
        <p:blipFill>
          <a:blip r:embed="rId3"/>
          <a:stretch>
            <a:fillRect/>
          </a:stretch>
        </p:blipFill>
        <p:spPr>
          <a:xfrm>
            <a:off x="6906751" y="4998036"/>
            <a:ext cx="857278" cy="355101"/>
          </a:xfrm>
          <a:prstGeom prst="rect">
            <a:avLst/>
          </a:prstGeom>
        </p:spPr>
      </p:pic>
    </p:spTree>
    <p:extLst>
      <p:ext uri="{BB962C8B-B14F-4D97-AF65-F5344CB8AC3E}">
        <p14:creationId xmlns:p14="http://schemas.microsoft.com/office/powerpoint/2010/main" val="303851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4911-825F-FE4A-B715-3942EB31C0F3}"/>
              </a:ext>
            </a:extLst>
          </p:cNvPr>
          <p:cNvSpPr>
            <a:spLocks noGrp="1"/>
          </p:cNvSpPr>
          <p:nvPr>
            <p:ph type="title"/>
          </p:nvPr>
        </p:nvSpPr>
        <p:spPr>
          <a:xfrm>
            <a:off x="5177804" y="623893"/>
            <a:ext cx="3651403" cy="2606354"/>
          </a:xfrm>
        </p:spPr>
        <p:txBody>
          <a:bodyPr>
            <a:normAutofit/>
          </a:bodyPr>
          <a:lstStyle/>
          <a:p>
            <a:r>
              <a:rPr lang="en-US" sz="3200" dirty="0"/>
              <a:t>If possible, take your own photos </a:t>
            </a:r>
            <a:br>
              <a:rPr lang="en-US" sz="3200" dirty="0"/>
            </a:br>
            <a:endParaRPr lang="en-US" sz="3200" dirty="0"/>
          </a:p>
        </p:txBody>
      </p:sp>
      <p:pic>
        <p:nvPicPr>
          <p:cNvPr id="6" name="Picture 5">
            <a:extLst>
              <a:ext uri="{FF2B5EF4-FFF2-40B4-BE49-F238E27FC236}">
                <a16:creationId xmlns:a16="http://schemas.microsoft.com/office/drawing/2014/main" id="{4DFAD09C-320D-8B4A-B9C8-960F40E73D0F}"/>
              </a:ext>
            </a:extLst>
          </p:cNvPr>
          <p:cNvPicPr>
            <a:picLocks noChangeAspect="1"/>
          </p:cNvPicPr>
          <p:nvPr/>
        </p:nvPicPr>
        <p:blipFill>
          <a:blip r:embed="rId3"/>
          <a:stretch>
            <a:fillRect/>
          </a:stretch>
        </p:blipFill>
        <p:spPr>
          <a:xfrm>
            <a:off x="2815554" y="3672264"/>
            <a:ext cx="6013653" cy="2887744"/>
          </a:xfrm>
          <a:prstGeom prst="rect">
            <a:avLst/>
          </a:prstGeom>
        </p:spPr>
      </p:pic>
      <p:pic>
        <p:nvPicPr>
          <p:cNvPr id="12" name="Picture 11">
            <a:extLst>
              <a:ext uri="{FF2B5EF4-FFF2-40B4-BE49-F238E27FC236}">
                <a16:creationId xmlns:a16="http://schemas.microsoft.com/office/drawing/2014/main" id="{85C97359-7B3E-A543-94C8-F135138EA01B}"/>
              </a:ext>
            </a:extLst>
          </p:cNvPr>
          <p:cNvPicPr>
            <a:picLocks noChangeAspect="1"/>
          </p:cNvPicPr>
          <p:nvPr/>
        </p:nvPicPr>
        <p:blipFill>
          <a:blip r:embed="rId4"/>
          <a:stretch>
            <a:fillRect/>
          </a:stretch>
        </p:blipFill>
        <p:spPr>
          <a:xfrm>
            <a:off x="479685" y="297992"/>
            <a:ext cx="4422514" cy="3258157"/>
          </a:xfrm>
          <a:prstGeom prst="rect">
            <a:avLst/>
          </a:prstGeom>
        </p:spPr>
      </p:pic>
      <p:sp>
        <p:nvSpPr>
          <p:cNvPr id="13" name="TextBox 12">
            <a:extLst>
              <a:ext uri="{FF2B5EF4-FFF2-40B4-BE49-F238E27FC236}">
                <a16:creationId xmlns:a16="http://schemas.microsoft.com/office/drawing/2014/main" id="{494603A6-5123-B144-8FB8-665C9AB98F4D}"/>
              </a:ext>
            </a:extLst>
          </p:cNvPr>
          <p:cNvSpPr txBox="1"/>
          <p:nvPr/>
        </p:nvSpPr>
        <p:spPr>
          <a:xfrm>
            <a:off x="479685" y="3908225"/>
            <a:ext cx="2188564" cy="2062103"/>
          </a:xfrm>
          <a:prstGeom prst="rect">
            <a:avLst/>
          </a:prstGeom>
          <a:noFill/>
        </p:spPr>
        <p:txBody>
          <a:bodyPr wrap="square" rtlCol="0">
            <a:spAutoFit/>
          </a:bodyPr>
          <a:lstStyle/>
          <a:p>
            <a:r>
              <a:rPr lang="en-US" sz="3200" dirty="0"/>
              <a:t>Take care when sizing elements</a:t>
            </a:r>
          </a:p>
        </p:txBody>
      </p:sp>
    </p:spTree>
    <p:extLst>
      <p:ext uri="{BB962C8B-B14F-4D97-AF65-F5344CB8AC3E}">
        <p14:creationId xmlns:p14="http://schemas.microsoft.com/office/powerpoint/2010/main" val="172928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5EE3-1601-8D4A-BC88-23555E99EF67}"/>
              </a:ext>
            </a:extLst>
          </p:cNvPr>
          <p:cNvSpPr>
            <a:spLocks noGrp="1"/>
          </p:cNvSpPr>
          <p:nvPr>
            <p:ph type="title"/>
          </p:nvPr>
        </p:nvSpPr>
        <p:spPr>
          <a:xfrm>
            <a:off x="731520" y="230453"/>
            <a:ext cx="7680960" cy="869726"/>
          </a:xfrm>
        </p:spPr>
        <p:txBody>
          <a:bodyPr/>
          <a:lstStyle/>
          <a:p>
            <a:r>
              <a:rPr lang="en-US" dirty="0"/>
              <a:t>Disadvantages</a:t>
            </a:r>
          </a:p>
        </p:txBody>
      </p:sp>
      <p:sp>
        <p:nvSpPr>
          <p:cNvPr id="3" name="Content Placeholder 2">
            <a:extLst>
              <a:ext uri="{FF2B5EF4-FFF2-40B4-BE49-F238E27FC236}">
                <a16:creationId xmlns:a16="http://schemas.microsoft.com/office/drawing/2014/main" id="{9742A29A-CC67-3743-9092-FBEBDDE3A261}"/>
              </a:ext>
            </a:extLst>
          </p:cNvPr>
          <p:cNvSpPr>
            <a:spLocks noGrp="1"/>
          </p:cNvSpPr>
          <p:nvPr>
            <p:ph idx="1"/>
          </p:nvPr>
        </p:nvSpPr>
        <p:spPr>
          <a:xfrm>
            <a:off x="917088" y="887532"/>
            <a:ext cx="6919855" cy="2820172"/>
          </a:xfrm>
        </p:spPr>
        <p:txBody>
          <a:bodyPr>
            <a:noAutofit/>
          </a:bodyPr>
          <a:lstStyle/>
          <a:p>
            <a:pPr>
              <a:buFont typeface="Arial" panose="020B0604020202020204" pitchFamily="34" charset="0"/>
              <a:buChar char="•"/>
            </a:pPr>
            <a:r>
              <a:rPr lang="en-US" sz="2400" dirty="0"/>
              <a:t>Equipment expense</a:t>
            </a:r>
          </a:p>
          <a:p>
            <a:pPr>
              <a:buFont typeface="Arial" panose="020B0604020202020204" pitchFamily="34" charset="0"/>
              <a:buChar char="•"/>
            </a:pPr>
            <a:r>
              <a:rPr lang="en-US" sz="2400" dirty="0"/>
              <a:t>Access: Will all students have access?</a:t>
            </a:r>
          </a:p>
          <a:p>
            <a:pPr lvl="1">
              <a:buFont typeface="Arial" panose="020B0604020202020204" pitchFamily="34" charset="0"/>
              <a:buChar char="•"/>
            </a:pPr>
            <a:r>
              <a:rPr lang="en-US" sz="2400" dirty="0"/>
              <a:t>Equipment</a:t>
            </a:r>
          </a:p>
          <a:p>
            <a:pPr lvl="1">
              <a:buFont typeface="Arial" panose="020B0604020202020204" pitchFamily="34" charset="0"/>
              <a:buChar char="•"/>
            </a:pPr>
            <a:r>
              <a:rPr lang="en-US" sz="2400" dirty="0"/>
              <a:t>Internet required</a:t>
            </a:r>
          </a:p>
          <a:p>
            <a:pPr>
              <a:buFont typeface="Arial" panose="020B0604020202020204" pitchFamily="34" charset="0"/>
              <a:buChar char="•"/>
            </a:pPr>
            <a:r>
              <a:rPr lang="en-US" sz="2600" dirty="0"/>
              <a:t>No Google Tour app</a:t>
            </a:r>
          </a:p>
          <a:p>
            <a:pPr>
              <a:buFont typeface="Arial" panose="020B0604020202020204" pitchFamily="34" charset="0"/>
              <a:buChar char="•"/>
            </a:pPr>
            <a:r>
              <a:rPr lang="en-US" sz="2400" dirty="0"/>
              <a:t>Individual experience only</a:t>
            </a:r>
          </a:p>
        </p:txBody>
      </p:sp>
      <p:sp>
        <p:nvSpPr>
          <p:cNvPr id="4" name="Title 1">
            <a:extLst>
              <a:ext uri="{FF2B5EF4-FFF2-40B4-BE49-F238E27FC236}">
                <a16:creationId xmlns:a16="http://schemas.microsoft.com/office/drawing/2014/main" id="{13EAB031-1C39-1944-847A-C629833528D6}"/>
              </a:ext>
            </a:extLst>
          </p:cNvPr>
          <p:cNvSpPr txBox="1">
            <a:spLocks/>
          </p:cNvSpPr>
          <p:nvPr/>
        </p:nvSpPr>
        <p:spPr>
          <a:xfrm>
            <a:off x="731520" y="3498477"/>
            <a:ext cx="7680960" cy="103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dirty="0"/>
              <a:t>Possible Solutions:</a:t>
            </a:r>
          </a:p>
        </p:txBody>
      </p:sp>
      <p:sp>
        <p:nvSpPr>
          <p:cNvPr id="5" name="TextBox 4">
            <a:extLst>
              <a:ext uri="{FF2B5EF4-FFF2-40B4-BE49-F238E27FC236}">
                <a16:creationId xmlns:a16="http://schemas.microsoft.com/office/drawing/2014/main" id="{083ABB64-4219-FC4B-B69E-D5AE0C7AA1AB}"/>
              </a:ext>
            </a:extLst>
          </p:cNvPr>
          <p:cNvSpPr txBox="1"/>
          <p:nvPr/>
        </p:nvSpPr>
        <p:spPr>
          <a:xfrm>
            <a:off x="917088" y="4253919"/>
            <a:ext cx="6548717"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Use a platform that is multi-device.</a:t>
            </a:r>
          </a:p>
          <a:p>
            <a:pPr marL="285750" indent="-285750">
              <a:lnSpc>
                <a:spcPct val="150000"/>
              </a:lnSpc>
              <a:buFont typeface="Arial" panose="020B0604020202020204" pitchFamily="34" charset="0"/>
              <a:buChar char="•"/>
            </a:pPr>
            <a:r>
              <a:rPr lang="en-US" sz="2400" dirty="0"/>
              <a:t>Lending—Department, School, or Library may lend equipment.</a:t>
            </a:r>
          </a:p>
          <a:p>
            <a:pPr marL="285750" indent="-285750">
              <a:lnSpc>
                <a:spcPct val="150000"/>
              </a:lnSpc>
              <a:buFont typeface="Arial" panose="020B0604020202020204" pitchFamily="34" charset="0"/>
              <a:buChar char="•"/>
            </a:pPr>
            <a:r>
              <a:rPr lang="en-US" sz="2400" dirty="0"/>
              <a:t>Do tour simultaneously in class.</a:t>
            </a:r>
          </a:p>
          <a:p>
            <a:pPr marL="285750" indent="-28575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826D4BF6-B646-B145-8CDA-FBE11C24E0E1}"/>
              </a:ext>
            </a:extLst>
          </p:cNvPr>
          <p:cNvPicPr>
            <a:picLocks noChangeAspect="1"/>
          </p:cNvPicPr>
          <p:nvPr/>
        </p:nvPicPr>
        <p:blipFill>
          <a:blip r:embed="rId3"/>
          <a:stretch>
            <a:fillRect/>
          </a:stretch>
        </p:blipFill>
        <p:spPr>
          <a:xfrm>
            <a:off x="7017793" y="2929527"/>
            <a:ext cx="1838023" cy="1371555"/>
          </a:xfrm>
          <a:prstGeom prst="rect">
            <a:avLst/>
          </a:prstGeom>
        </p:spPr>
      </p:pic>
      <p:pic>
        <p:nvPicPr>
          <p:cNvPr id="9" name="Picture 8">
            <a:extLst>
              <a:ext uri="{FF2B5EF4-FFF2-40B4-BE49-F238E27FC236}">
                <a16:creationId xmlns:a16="http://schemas.microsoft.com/office/drawing/2014/main" id="{02DEA002-2004-9641-A9F9-1F1BF35B71C4}"/>
              </a:ext>
            </a:extLst>
          </p:cNvPr>
          <p:cNvPicPr>
            <a:picLocks noChangeAspect="1"/>
          </p:cNvPicPr>
          <p:nvPr/>
        </p:nvPicPr>
        <p:blipFill>
          <a:blip r:embed="rId4"/>
          <a:stretch>
            <a:fillRect/>
          </a:stretch>
        </p:blipFill>
        <p:spPr>
          <a:xfrm>
            <a:off x="7013768" y="462648"/>
            <a:ext cx="1842048" cy="1255202"/>
          </a:xfrm>
          <a:prstGeom prst="rect">
            <a:avLst/>
          </a:prstGeom>
        </p:spPr>
      </p:pic>
      <p:pic>
        <p:nvPicPr>
          <p:cNvPr id="10" name="Picture 9">
            <a:extLst>
              <a:ext uri="{FF2B5EF4-FFF2-40B4-BE49-F238E27FC236}">
                <a16:creationId xmlns:a16="http://schemas.microsoft.com/office/drawing/2014/main" id="{65AB60A6-D7C1-5E4A-9FF7-13DD231D0A11}"/>
              </a:ext>
            </a:extLst>
          </p:cNvPr>
          <p:cNvPicPr>
            <a:picLocks noChangeAspect="1"/>
          </p:cNvPicPr>
          <p:nvPr/>
        </p:nvPicPr>
        <p:blipFill>
          <a:blip r:embed="rId5"/>
          <a:stretch>
            <a:fillRect/>
          </a:stretch>
        </p:blipFill>
        <p:spPr>
          <a:xfrm>
            <a:off x="7017793" y="5384016"/>
            <a:ext cx="1638300" cy="1231900"/>
          </a:xfrm>
          <a:prstGeom prst="rect">
            <a:avLst/>
          </a:prstGeom>
        </p:spPr>
      </p:pic>
    </p:spTree>
    <p:extLst>
      <p:ext uri="{BB962C8B-B14F-4D97-AF65-F5344CB8AC3E}">
        <p14:creationId xmlns:p14="http://schemas.microsoft.com/office/powerpoint/2010/main" val="33225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8F3C-D493-444B-A060-C6668E9E95BC}"/>
              </a:ext>
            </a:extLst>
          </p:cNvPr>
          <p:cNvSpPr>
            <a:spLocks noGrp="1"/>
          </p:cNvSpPr>
          <p:nvPr>
            <p:ph type="title"/>
          </p:nvPr>
        </p:nvSpPr>
        <p:spPr>
          <a:xfrm>
            <a:off x="461696" y="462712"/>
            <a:ext cx="2912345" cy="1770822"/>
          </a:xfrm>
        </p:spPr>
        <p:txBody>
          <a:bodyPr>
            <a:normAutofit fontScale="90000"/>
          </a:bodyPr>
          <a:lstStyle/>
          <a:p>
            <a:r>
              <a:rPr lang="en-US" sz="3100" dirty="0"/>
              <a:t>The Future is (sort of) Here!</a:t>
            </a:r>
            <a:r>
              <a:rPr lang="en-US" sz="3100" b="1" dirty="0"/>
              <a:t> </a:t>
            </a:r>
            <a:r>
              <a:rPr lang="en-US" b="1" dirty="0"/>
              <a:t>Google Expeditions: </a:t>
            </a:r>
            <a:endParaRPr lang="en-US" dirty="0"/>
          </a:p>
        </p:txBody>
      </p:sp>
      <p:sp>
        <p:nvSpPr>
          <p:cNvPr id="3" name="Content Placeholder 2">
            <a:extLst>
              <a:ext uri="{FF2B5EF4-FFF2-40B4-BE49-F238E27FC236}">
                <a16:creationId xmlns:a16="http://schemas.microsoft.com/office/drawing/2014/main" id="{6CA796FE-98AB-4A49-8B86-AED547B963B5}"/>
              </a:ext>
            </a:extLst>
          </p:cNvPr>
          <p:cNvSpPr>
            <a:spLocks noGrp="1"/>
          </p:cNvSpPr>
          <p:nvPr>
            <p:ph idx="1"/>
          </p:nvPr>
        </p:nvSpPr>
        <p:spPr>
          <a:xfrm>
            <a:off x="3397264" y="2103120"/>
            <a:ext cx="5015215" cy="3931920"/>
          </a:xfrm>
        </p:spPr>
        <p:txBody>
          <a:bodyPr/>
          <a:lstStyle/>
          <a:p>
            <a:r>
              <a:rPr lang="en-US" dirty="0"/>
              <a:t>Google Expeditions screenshot</a:t>
            </a:r>
          </a:p>
        </p:txBody>
      </p:sp>
      <p:pic>
        <p:nvPicPr>
          <p:cNvPr id="5" name="Picture 4">
            <a:extLst>
              <a:ext uri="{FF2B5EF4-FFF2-40B4-BE49-F238E27FC236}">
                <a16:creationId xmlns:a16="http://schemas.microsoft.com/office/drawing/2014/main" id="{34A83ADE-C483-8F42-A53C-99F9E5F72484}"/>
              </a:ext>
            </a:extLst>
          </p:cNvPr>
          <p:cNvPicPr>
            <a:picLocks noChangeAspect="1"/>
          </p:cNvPicPr>
          <p:nvPr/>
        </p:nvPicPr>
        <p:blipFill>
          <a:blip r:embed="rId3"/>
          <a:stretch>
            <a:fillRect/>
          </a:stretch>
        </p:blipFill>
        <p:spPr>
          <a:xfrm>
            <a:off x="3374041" y="822960"/>
            <a:ext cx="5285038" cy="5071809"/>
          </a:xfrm>
          <a:prstGeom prst="rect">
            <a:avLst/>
          </a:prstGeom>
        </p:spPr>
      </p:pic>
      <p:sp>
        <p:nvSpPr>
          <p:cNvPr id="6" name="TextBox 5">
            <a:extLst>
              <a:ext uri="{FF2B5EF4-FFF2-40B4-BE49-F238E27FC236}">
                <a16:creationId xmlns:a16="http://schemas.microsoft.com/office/drawing/2014/main" id="{189E980B-BC77-D842-82DA-19F859A88203}"/>
              </a:ext>
            </a:extLst>
          </p:cNvPr>
          <p:cNvSpPr txBox="1"/>
          <p:nvPr/>
        </p:nvSpPr>
        <p:spPr>
          <a:xfrm>
            <a:off x="484921" y="2376131"/>
            <a:ext cx="2665743" cy="4154984"/>
          </a:xfrm>
          <a:prstGeom prst="rect">
            <a:avLst/>
          </a:prstGeom>
          <a:noFill/>
        </p:spPr>
        <p:txBody>
          <a:bodyPr wrap="square" rtlCol="0">
            <a:spAutoFit/>
          </a:bodyPr>
          <a:lstStyle/>
          <a:p>
            <a:r>
              <a:rPr lang="en-US" sz="2400" dirty="0"/>
              <a:t>Like Google Tours but used in class with teacher guiding the tour.</a:t>
            </a:r>
          </a:p>
          <a:p>
            <a:endParaRPr lang="en-US" sz="2400" dirty="0"/>
          </a:p>
          <a:p>
            <a:r>
              <a:rPr lang="en-US" sz="2400" dirty="0"/>
              <a:t>Soon:  Ability to upload your created tours into Expeditions.</a:t>
            </a:r>
          </a:p>
          <a:p>
            <a:endParaRPr lang="en-US" sz="2400" dirty="0"/>
          </a:p>
        </p:txBody>
      </p:sp>
    </p:spTree>
    <p:extLst>
      <p:ext uri="{BB962C8B-B14F-4D97-AF65-F5344CB8AC3E}">
        <p14:creationId xmlns:p14="http://schemas.microsoft.com/office/powerpoint/2010/main" val="124501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E44009-063F-AC4F-8FE8-641EB4108C90}"/>
              </a:ext>
            </a:extLst>
          </p:cNvPr>
          <p:cNvPicPr>
            <a:picLocks noChangeAspect="1"/>
          </p:cNvPicPr>
          <p:nvPr/>
        </p:nvPicPr>
        <p:blipFill rotWithShape="1">
          <a:blip r:embed="rId2"/>
          <a:srcRect l="24427"/>
          <a:stretch/>
        </p:blipFill>
        <p:spPr>
          <a:xfrm>
            <a:off x="194872" y="668529"/>
            <a:ext cx="8754256" cy="3601765"/>
          </a:xfrm>
          <a:prstGeom prst="rect">
            <a:avLst/>
          </a:prstGeom>
        </p:spPr>
      </p:pic>
      <p:sp>
        <p:nvSpPr>
          <p:cNvPr id="2" name="Title 1">
            <a:extLst>
              <a:ext uri="{FF2B5EF4-FFF2-40B4-BE49-F238E27FC236}">
                <a16:creationId xmlns:a16="http://schemas.microsoft.com/office/drawing/2014/main" id="{B69CB1B7-D440-8547-9E38-4885F2F6873E}"/>
              </a:ext>
            </a:extLst>
          </p:cNvPr>
          <p:cNvSpPr>
            <a:spLocks noGrp="1"/>
          </p:cNvSpPr>
          <p:nvPr>
            <p:ph type="title"/>
          </p:nvPr>
        </p:nvSpPr>
        <p:spPr>
          <a:xfrm>
            <a:off x="731520" y="1180150"/>
            <a:ext cx="7680960" cy="997167"/>
          </a:xfrm>
        </p:spPr>
        <p:txBody>
          <a:bodyPr/>
          <a:lstStyle/>
          <a:p>
            <a:pPr algn="ctr"/>
            <a:r>
              <a:rPr lang="en-US" dirty="0"/>
              <a:t>Thank You</a:t>
            </a:r>
          </a:p>
        </p:txBody>
      </p:sp>
      <p:sp>
        <p:nvSpPr>
          <p:cNvPr id="7" name="TextBox 6">
            <a:extLst>
              <a:ext uri="{FF2B5EF4-FFF2-40B4-BE49-F238E27FC236}">
                <a16:creationId xmlns:a16="http://schemas.microsoft.com/office/drawing/2014/main" id="{DCAA588E-EAAD-3540-AD99-34D16E5CCEBB}"/>
              </a:ext>
            </a:extLst>
          </p:cNvPr>
          <p:cNvSpPr txBox="1"/>
          <p:nvPr/>
        </p:nvSpPr>
        <p:spPr>
          <a:xfrm>
            <a:off x="1006761" y="4278552"/>
            <a:ext cx="7130478" cy="646331"/>
          </a:xfrm>
          <a:prstGeom prst="rect">
            <a:avLst/>
          </a:prstGeom>
          <a:solidFill>
            <a:schemeClr val="bg1">
              <a:alpha val="50000"/>
            </a:schemeClr>
          </a:solidFill>
        </p:spPr>
        <p:txBody>
          <a:bodyPr wrap="none" rtlCol="0">
            <a:spAutoFit/>
          </a:bodyPr>
          <a:lstStyle/>
          <a:p>
            <a:pPr algn="ctr"/>
            <a:r>
              <a:rPr lang="en-US" dirty="0"/>
              <a:t>And thank you to Lanny H. Fisk</a:t>
            </a:r>
          </a:p>
          <a:p>
            <a:pPr algn="ctr"/>
            <a:r>
              <a:rPr lang="en-US" dirty="0"/>
              <a:t>whose love of discovery and teaching geology was infectious</a:t>
            </a:r>
          </a:p>
        </p:txBody>
      </p:sp>
      <p:sp>
        <p:nvSpPr>
          <p:cNvPr id="3" name="TextBox 2">
            <a:extLst>
              <a:ext uri="{FF2B5EF4-FFF2-40B4-BE49-F238E27FC236}">
                <a16:creationId xmlns:a16="http://schemas.microsoft.com/office/drawing/2014/main" id="{645104B3-62A5-EA44-9455-24C5873E58BA}"/>
              </a:ext>
            </a:extLst>
          </p:cNvPr>
          <p:cNvSpPr txBox="1"/>
          <p:nvPr/>
        </p:nvSpPr>
        <p:spPr>
          <a:xfrm>
            <a:off x="1144547" y="5533986"/>
            <a:ext cx="6439583" cy="923330"/>
          </a:xfrm>
          <a:prstGeom prst="rect">
            <a:avLst/>
          </a:prstGeom>
          <a:noFill/>
        </p:spPr>
        <p:txBody>
          <a:bodyPr wrap="none" rtlCol="0">
            <a:spAutoFit/>
          </a:bodyPr>
          <a:lstStyle/>
          <a:p>
            <a:pPr algn="ctr"/>
            <a:r>
              <a:rPr lang="en-US" dirty="0"/>
              <a:t>Link to Google Tour:  </a:t>
            </a:r>
          </a:p>
          <a:p>
            <a:pPr algn="ctr"/>
            <a:r>
              <a:rPr lang="en-US" dirty="0"/>
              <a:t>A Geological Visit to Diamond Head and Hanauma Bay</a:t>
            </a:r>
          </a:p>
          <a:p>
            <a:pPr algn="ctr"/>
            <a:r>
              <a:rPr lang="en-US" dirty="0">
                <a:hlinkClick r:id="rId3"/>
              </a:rPr>
              <a:t>https://poly.google.com/view/fr8EcZWqmaT</a:t>
            </a:r>
            <a:endParaRPr lang="en-US" dirty="0"/>
          </a:p>
        </p:txBody>
      </p:sp>
    </p:spTree>
    <p:extLst>
      <p:ext uri="{BB962C8B-B14F-4D97-AF65-F5344CB8AC3E}">
        <p14:creationId xmlns:p14="http://schemas.microsoft.com/office/powerpoint/2010/main" val="337671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A826782-49C3-9547-B91E-C5B47708BE06}"/>
              </a:ext>
            </a:extLst>
          </p:cNvPr>
          <p:cNvPicPr>
            <a:picLocks noChangeAspect="1"/>
          </p:cNvPicPr>
          <p:nvPr/>
        </p:nvPicPr>
        <p:blipFill>
          <a:blip r:embed="rId3"/>
          <a:stretch>
            <a:fillRect/>
          </a:stretch>
        </p:blipFill>
        <p:spPr>
          <a:xfrm>
            <a:off x="153675" y="190046"/>
            <a:ext cx="8836649" cy="6477907"/>
          </a:xfrm>
          <a:prstGeom prst="rect">
            <a:avLst/>
          </a:prstGeom>
        </p:spPr>
      </p:pic>
      <p:sp>
        <p:nvSpPr>
          <p:cNvPr id="8" name="Title 7">
            <a:extLst>
              <a:ext uri="{FF2B5EF4-FFF2-40B4-BE49-F238E27FC236}">
                <a16:creationId xmlns:a16="http://schemas.microsoft.com/office/drawing/2014/main" id="{FA006EE5-5A72-0443-BF66-42DC550C10D7}"/>
              </a:ext>
            </a:extLst>
          </p:cNvPr>
          <p:cNvSpPr>
            <a:spLocks noGrp="1"/>
          </p:cNvSpPr>
          <p:nvPr>
            <p:ph type="title"/>
          </p:nvPr>
        </p:nvSpPr>
        <p:spPr>
          <a:xfrm>
            <a:off x="3541955" y="427441"/>
            <a:ext cx="4660751" cy="1371600"/>
          </a:xfrm>
        </p:spPr>
        <p:txBody>
          <a:bodyPr>
            <a:normAutofit fontScale="90000"/>
          </a:bodyPr>
          <a:lstStyle/>
          <a:p>
            <a:r>
              <a:rPr lang="en-US" dirty="0"/>
              <a:t>Innocents Abroad</a:t>
            </a:r>
            <a:br>
              <a:rPr lang="en-US" dirty="0"/>
            </a:br>
            <a:r>
              <a:rPr lang="en-US" sz="2700" dirty="0" err="1"/>
              <a:t>psst</a:t>
            </a:r>
            <a:r>
              <a:rPr lang="en-US" sz="2700" dirty="0"/>
              <a:t>…there’s a volcano behind you</a:t>
            </a:r>
          </a:p>
        </p:txBody>
      </p:sp>
    </p:spTree>
    <p:extLst>
      <p:ext uri="{BB962C8B-B14F-4D97-AF65-F5344CB8AC3E}">
        <p14:creationId xmlns:p14="http://schemas.microsoft.com/office/powerpoint/2010/main" val="413724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3A78-B1BF-5E4D-86D8-D66393957CAB}"/>
              </a:ext>
            </a:extLst>
          </p:cNvPr>
          <p:cNvSpPr>
            <a:spLocks noGrp="1"/>
          </p:cNvSpPr>
          <p:nvPr>
            <p:ph type="title"/>
          </p:nvPr>
        </p:nvSpPr>
        <p:spPr>
          <a:xfrm>
            <a:off x="731520" y="642593"/>
            <a:ext cx="3141233" cy="2786407"/>
          </a:xfrm>
        </p:spPr>
        <p:txBody>
          <a:bodyPr>
            <a:normAutofit fontScale="90000"/>
          </a:bodyPr>
          <a:lstStyle/>
          <a:p>
            <a:pPr fontAlgn="ctr"/>
            <a:r>
              <a:rPr lang="en-US" dirty="0"/>
              <a:t>Familiar Topography, but Unnoticed Geology</a:t>
            </a:r>
          </a:p>
        </p:txBody>
      </p:sp>
      <p:pic>
        <p:nvPicPr>
          <p:cNvPr id="10" name="Content Placeholder 9">
            <a:extLst>
              <a:ext uri="{FF2B5EF4-FFF2-40B4-BE49-F238E27FC236}">
                <a16:creationId xmlns:a16="http://schemas.microsoft.com/office/drawing/2014/main" id="{A5158E6D-65B4-494C-82F4-AB0A245D4336}"/>
              </a:ext>
            </a:extLst>
          </p:cNvPr>
          <p:cNvPicPr>
            <a:picLocks noGrp="1" noChangeAspect="1"/>
          </p:cNvPicPr>
          <p:nvPr>
            <p:ph sz="half" idx="2"/>
          </p:nvPr>
        </p:nvPicPr>
        <p:blipFill>
          <a:blip r:embed="rId3"/>
          <a:stretch>
            <a:fillRect/>
          </a:stretch>
        </p:blipFill>
        <p:spPr>
          <a:xfrm>
            <a:off x="4368166" y="642593"/>
            <a:ext cx="4254396" cy="2786407"/>
          </a:xfrm>
        </p:spPr>
      </p:pic>
      <p:pic>
        <p:nvPicPr>
          <p:cNvPr id="5" name="Content Placeholder 14">
            <a:extLst>
              <a:ext uri="{FF2B5EF4-FFF2-40B4-BE49-F238E27FC236}">
                <a16:creationId xmlns:a16="http://schemas.microsoft.com/office/drawing/2014/main" id="{9DD5D7A0-8473-D240-869F-FC2B6D08664F}"/>
              </a:ext>
            </a:extLst>
          </p:cNvPr>
          <p:cNvPicPr>
            <a:picLocks noChangeAspect="1"/>
          </p:cNvPicPr>
          <p:nvPr/>
        </p:nvPicPr>
        <p:blipFill>
          <a:blip r:embed="rId4"/>
          <a:stretch>
            <a:fillRect/>
          </a:stretch>
        </p:blipFill>
        <p:spPr>
          <a:xfrm>
            <a:off x="4617400" y="3617259"/>
            <a:ext cx="3960410" cy="2506707"/>
          </a:xfrm>
          <a:prstGeom prst="rect">
            <a:avLst/>
          </a:prstGeom>
        </p:spPr>
      </p:pic>
      <p:pic>
        <p:nvPicPr>
          <p:cNvPr id="6" name="Content Placeholder 12">
            <a:extLst>
              <a:ext uri="{FF2B5EF4-FFF2-40B4-BE49-F238E27FC236}">
                <a16:creationId xmlns:a16="http://schemas.microsoft.com/office/drawing/2014/main" id="{4804853B-5386-8343-AB4F-34E60BC3A68D}"/>
              </a:ext>
            </a:extLst>
          </p:cNvPr>
          <p:cNvPicPr>
            <a:picLocks noChangeAspect="1"/>
          </p:cNvPicPr>
          <p:nvPr/>
        </p:nvPicPr>
        <p:blipFill>
          <a:blip r:embed="rId5"/>
          <a:stretch>
            <a:fillRect/>
          </a:stretch>
        </p:blipFill>
        <p:spPr>
          <a:xfrm>
            <a:off x="610094" y="3617259"/>
            <a:ext cx="3760061" cy="2506707"/>
          </a:xfrm>
          <a:prstGeom prst="rect">
            <a:avLst/>
          </a:prstGeom>
        </p:spPr>
      </p:pic>
    </p:spTree>
    <p:extLst>
      <p:ext uri="{BB962C8B-B14F-4D97-AF65-F5344CB8AC3E}">
        <p14:creationId xmlns:p14="http://schemas.microsoft.com/office/powerpoint/2010/main" val="21187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BF37-E1E5-9E40-85B6-ACADDB67F180}"/>
              </a:ext>
            </a:extLst>
          </p:cNvPr>
          <p:cNvSpPr>
            <a:spLocks noGrp="1"/>
          </p:cNvSpPr>
          <p:nvPr>
            <p:ph type="title"/>
          </p:nvPr>
        </p:nvSpPr>
        <p:spPr>
          <a:xfrm>
            <a:off x="4754781" y="253548"/>
            <a:ext cx="4083643" cy="1720898"/>
          </a:xfrm>
        </p:spPr>
        <p:txBody>
          <a:bodyPr>
            <a:normAutofit/>
          </a:bodyPr>
          <a:lstStyle/>
          <a:p>
            <a:pPr algn="ctr"/>
            <a:r>
              <a:rPr lang="en-US" sz="3700" dirty="0"/>
              <a:t>Expanding Place-Based Geology</a:t>
            </a:r>
          </a:p>
        </p:txBody>
      </p:sp>
      <p:sp>
        <p:nvSpPr>
          <p:cNvPr id="12" name="Rectangle 11">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47582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268" y="253548"/>
            <a:ext cx="4388846"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a:extLst>
              <a:ext uri="{FF2B5EF4-FFF2-40B4-BE49-F238E27FC236}">
                <a16:creationId xmlns:a16="http://schemas.microsoft.com/office/drawing/2014/main" id="{01F247D1-C589-774D-AED8-A7CE1C9ACA7F}"/>
              </a:ext>
            </a:extLst>
          </p:cNvPr>
          <p:cNvPicPr>
            <a:picLocks noChangeAspect="1"/>
          </p:cNvPicPr>
          <p:nvPr/>
        </p:nvPicPr>
        <p:blipFill rotWithShape="1">
          <a:blip r:embed="rId3"/>
          <a:srcRect r="-1" b="2088"/>
          <a:stretch/>
        </p:blipFill>
        <p:spPr>
          <a:xfrm>
            <a:off x="305574" y="419292"/>
            <a:ext cx="4142232" cy="6053328"/>
          </a:xfrm>
          <a:prstGeom prst="rect">
            <a:avLst/>
          </a:prstGeom>
        </p:spPr>
      </p:pic>
      <p:sp>
        <p:nvSpPr>
          <p:cNvPr id="7" name="Content Placeholder 6">
            <a:extLst>
              <a:ext uri="{FF2B5EF4-FFF2-40B4-BE49-F238E27FC236}">
                <a16:creationId xmlns:a16="http://schemas.microsoft.com/office/drawing/2014/main" id="{96E4F996-299E-0141-9BB2-E4D0707E0C31}"/>
              </a:ext>
            </a:extLst>
          </p:cNvPr>
          <p:cNvSpPr>
            <a:spLocks noGrp="1"/>
          </p:cNvSpPr>
          <p:nvPr>
            <p:ph idx="1"/>
          </p:nvPr>
        </p:nvSpPr>
        <p:spPr>
          <a:xfrm>
            <a:off x="4880130" y="2113613"/>
            <a:ext cx="3958293" cy="4488165"/>
          </a:xfrm>
          <a:solidFill>
            <a:schemeClr val="bg1">
              <a:alpha val="60000"/>
            </a:schemeClr>
          </a:solidFill>
        </p:spPr>
        <p:txBody>
          <a:bodyPr>
            <a:noAutofit/>
          </a:bodyPr>
          <a:lstStyle/>
          <a:p>
            <a:r>
              <a:rPr lang="en-US" sz="2400" dirty="0"/>
              <a:t>Explore the geology of popular vacation spots on Oahu</a:t>
            </a:r>
          </a:p>
          <a:p>
            <a:pPr lvl="1"/>
            <a:r>
              <a:rPr lang="en-US" sz="2400" dirty="0"/>
              <a:t>Diamond Head</a:t>
            </a:r>
          </a:p>
          <a:p>
            <a:pPr lvl="1"/>
            <a:r>
              <a:rPr lang="en-US" sz="2400" dirty="0"/>
              <a:t>Hanauma Bay</a:t>
            </a:r>
          </a:p>
          <a:p>
            <a:r>
              <a:rPr lang="en-US" sz="2400" dirty="0"/>
              <a:t>Possible approaches:</a:t>
            </a:r>
          </a:p>
          <a:p>
            <a:pPr lvl="1"/>
            <a:r>
              <a:rPr lang="en-US" sz="2400" dirty="0"/>
              <a:t>Field trip</a:t>
            </a:r>
          </a:p>
          <a:p>
            <a:pPr lvl="1"/>
            <a:r>
              <a:rPr lang="en-US" sz="2400" dirty="0"/>
              <a:t>Webcams</a:t>
            </a:r>
          </a:p>
          <a:p>
            <a:pPr lvl="1"/>
            <a:r>
              <a:rPr lang="en-US" sz="2400" dirty="0"/>
              <a:t>Virtual or Augmented reality Field Trip</a:t>
            </a:r>
          </a:p>
          <a:p>
            <a:pPr lvl="1"/>
            <a:endParaRPr lang="en-US" sz="2400" dirty="0"/>
          </a:p>
        </p:txBody>
      </p:sp>
    </p:spTree>
    <p:extLst>
      <p:ext uri="{BB962C8B-B14F-4D97-AF65-F5344CB8AC3E}">
        <p14:creationId xmlns:p14="http://schemas.microsoft.com/office/powerpoint/2010/main" val="2315785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E843658-E951-F145-BA11-077D6F465525}"/>
              </a:ext>
            </a:extLst>
          </p:cNvPr>
          <p:cNvPicPr>
            <a:picLocks noChangeAspect="1"/>
          </p:cNvPicPr>
          <p:nvPr/>
        </p:nvPicPr>
        <p:blipFill>
          <a:blip r:embed="rId3">
            <a:alphaModFix amt="70000"/>
          </a:blip>
          <a:stretch>
            <a:fillRect/>
          </a:stretch>
        </p:blipFill>
        <p:spPr>
          <a:xfrm>
            <a:off x="0" y="31200"/>
            <a:ext cx="9144000" cy="6795600"/>
          </a:xfrm>
          <a:prstGeom prst="rect">
            <a:avLst/>
          </a:prstGeom>
        </p:spPr>
      </p:pic>
      <p:sp>
        <p:nvSpPr>
          <p:cNvPr id="2" name="Title 1">
            <a:extLst>
              <a:ext uri="{FF2B5EF4-FFF2-40B4-BE49-F238E27FC236}">
                <a16:creationId xmlns:a16="http://schemas.microsoft.com/office/drawing/2014/main" id="{612E3E66-9621-C544-81CE-AA575C75331E}"/>
              </a:ext>
            </a:extLst>
          </p:cNvPr>
          <p:cNvSpPr>
            <a:spLocks noGrp="1"/>
          </p:cNvSpPr>
          <p:nvPr>
            <p:ph type="title"/>
          </p:nvPr>
        </p:nvSpPr>
        <p:spPr>
          <a:xfrm>
            <a:off x="1648917" y="324660"/>
            <a:ext cx="5694621" cy="1099794"/>
          </a:xfrm>
          <a:solidFill>
            <a:schemeClr val="accent1">
              <a:lumMod val="20000"/>
              <a:lumOff val="80000"/>
            </a:schemeClr>
          </a:solidFill>
        </p:spPr>
        <p:txBody>
          <a:bodyPr/>
          <a:lstStyle/>
          <a:p>
            <a:r>
              <a:rPr lang="en-US" dirty="0"/>
              <a:t>Google Tour Creator</a:t>
            </a:r>
          </a:p>
        </p:txBody>
      </p:sp>
      <p:pic>
        <p:nvPicPr>
          <p:cNvPr id="10" name="Picture 9">
            <a:extLst>
              <a:ext uri="{FF2B5EF4-FFF2-40B4-BE49-F238E27FC236}">
                <a16:creationId xmlns:a16="http://schemas.microsoft.com/office/drawing/2014/main" id="{141E9E0C-1B7E-AA4D-87B3-F9D246C4263C}"/>
              </a:ext>
            </a:extLst>
          </p:cNvPr>
          <p:cNvPicPr>
            <a:picLocks noChangeAspect="1"/>
          </p:cNvPicPr>
          <p:nvPr/>
        </p:nvPicPr>
        <p:blipFill>
          <a:blip r:embed="rId4"/>
          <a:stretch>
            <a:fillRect/>
          </a:stretch>
        </p:blipFill>
        <p:spPr>
          <a:xfrm>
            <a:off x="1648918" y="1424454"/>
            <a:ext cx="5694621" cy="4943352"/>
          </a:xfrm>
          <a:prstGeom prst="rect">
            <a:avLst/>
          </a:prstGeom>
        </p:spPr>
      </p:pic>
      <p:pic>
        <p:nvPicPr>
          <p:cNvPr id="8" name="Content Placeholder 7">
            <a:extLst>
              <a:ext uri="{FF2B5EF4-FFF2-40B4-BE49-F238E27FC236}">
                <a16:creationId xmlns:a16="http://schemas.microsoft.com/office/drawing/2014/main" id="{247F8361-AA7E-2E4F-AC9C-5622A2FD3229}"/>
              </a:ext>
            </a:extLst>
          </p:cNvPr>
          <p:cNvPicPr>
            <a:picLocks noGrp="1" noChangeAspect="1"/>
          </p:cNvPicPr>
          <p:nvPr>
            <p:ph idx="1"/>
          </p:nvPr>
        </p:nvPicPr>
        <p:blipFill>
          <a:blip r:embed="rId5"/>
          <a:stretch>
            <a:fillRect/>
          </a:stretch>
        </p:blipFill>
        <p:spPr>
          <a:xfrm>
            <a:off x="6951946" y="213791"/>
            <a:ext cx="1524000" cy="1524000"/>
          </a:xfrm>
        </p:spPr>
      </p:pic>
    </p:spTree>
    <p:extLst>
      <p:ext uri="{BB962C8B-B14F-4D97-AF65-F5344CB8AC3E}">
        <p14:creationId xmlns:p14="http://schemas.microsoft.com/office/powerpoint/2010/main" val="2799383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640710-0039-FE46-BA4F-6CB65974E413}"/>
              </a:ext>
            </a:extLst>
          </p:cNvPr>
          <p:cNvPicPr>
            <a:picLocks noChangeAspect="1"/>
          </p:cNvPicPr>
          <p:nvPr/>
        </p:nvPicPr>
        <p:blipFill>
          <a:blip r:embed="rId3"/>
          <a:stretch>
            <a:fillRect/>
          </a:stretch>
        </p:blipFill>
        <p:spPr>
          <a:xfrm>
            <a:off x="230206" y="2299205"/>
            <a:ext cx="8683588" cy="4350916"/>
          </a:xfrm>
          <a:prstGeom prst="rect">
            <a:avLst/>
          </a:prstGeom>
        </p:spPr>
      </p:pic>
      <p:sp>
        <p:nvSpPr>
          <p:cNvPr id="5" name="TextBox 4">
            <a:extLst>
              <a:ext uri="{FF2B5EF4-FFF2-40B4-BE49-F238E27FC236}">
                <a16:creationId xmlns:a16="http://schemas.microsoft.com/office/drawing/2014/main" id="{FECD9795-17CA-E94C-9FA0-9F49BE3D67BC}"/>
              </a:ext>
            </a:extLst>
          </p:cNvPr>
          <p:cNvSpPr txBox="1"/>
          <p:nvPr/>
        </p:nvSpPr>
        <p:spPr>
          <a:xfrm>
            <a:off x="230206" y="374753"/>
            <a:ext cx="8683588"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360º Photos from Google Streetview and User Uploads</a:t>
            </a:r>
          </a:p>
          <a:p>
            <a:pPr marL="285750" indent="-285750">
              <a:buFont typeface="Arial" panose="020B0604020202020204" pitchFamily="34" charset="0"/>
              <a:buChar char="•"/>
            </a:pPr>
            <a:r>
              <a:rPr lang="en-US" sz="3200" dirty="0"/>
              <a:t>Add landmarks, descriptions, &amp; still photos</a:t>
            </a:r>
          </a:p>
        </p:txBody>
      </p:sp>
    </p:spTree>
    <p:extLst>
      <p:ext uri="{BB962C8B-B14F-4D97-AF65-F5344CB8AC3E}">
        <p14:creationId xmlns:p14="http://schemas.microsoft.com/office/powerpoint/2010/main" val="325568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28580-7EDA-CB41-AC41-565590025FB6}"/>
              </a:ext>
            </a:extLst>
          </p:cNvPr>
          <p:cNvPicPr>
            <a:picLocks noChangeAspect="1"/>
          </p:cNvPicPr>
          <p:nvPr/>
        </p:nvPicPr>
        <p:blipFill>
          <a:blip r:embed="rId3"/>
          <a:stretch>
            <a:fillRect/>
          </a:stretch>
        </p:blipFill>
        <p:spPr>
          <a:xfrm>
            <a:off x="322286" y="3634424"/>
            <a:ext cx="5756223" cy="2848379"/>
          </a:xfrm>
          <a:prstGeom prst="rect">
            <a:avLst/>
          </a:prstGeom>
        </p:spPr>
      </p:pic>
      <p:pic>
        <p:nvPicPr>
          <p:cNvPr id="5" name="Picture 4">
            <a:extLst>
              <a:ext uri="{FF2B5EF4-FFF2-40B4-BE49-F238E27FC236}">
                <a16:creationId xmlns:a16="http://schemas.microsoft.com/office/drawing/2014/main" id="{74225EBF-0254-364B-A234-657F75B53CB8}"/>
              </a:ext>
            </a:extLst>
          </p:cNvPr>
          <p:cNvPicPr>
            <a:picLocks noChangeAspect="1"/>
          </p:cNvPicPr>
          <p:nvPr/>
        </p:nvPicPr>
        <p:blipFill>
          <a:blip r:embed="rId4"/>
          <a:stretch>
            <a:fillRect/>
          </a:stretch>
        </p:blipFill>
        <p:spPr>
          <a:xfrm>
            <a:off x="2795663" y="375197"/>
            <a:ext cx="5735451" cy="2994288"/>
          </a:xfrm>
          <a:prstGeom prst="rect">
            <a:avLst/>
          </a:prstGeom>
        </p:spPr>
      </p:pic>
      <p:sp>
        <p:nvSpPr>
          <p:cNvPr id="6" name="TextBox 5">
            <a:extLst>
              <a:ext uri="{FF2B5EF4-FFF2-40B4-BE49-F238E27FC236}">
                <a16:creationId xmlns:a16="http://schemas.microsoft.com/office/drawing/2014/main" id="{19C18F26-5355-D740-ABBA-46F91C3BF58C}"/>
              </a:ext>
            </a:extLst>
          </p:cNvPr>
          <p:cNvSpPr txBox="1"/>
          <p:nvPr/>
        </p:nvSpPr>
        <p:spPr>
          <a:xfrm>
            <a:off x="322286" y="672012"/>
            <a:ext cx="2473377" cy="1200329"/>
          </a:xfrm>
          <a:prstGeom prst="rect">
            <a:avLst/>
          </a:prstGeom>
          <a:noFill/>
        </p:spPr>
        <p:txBody>
          <a:bodyPr wrap="square" rtlCol="0">
            <a:spAutoFit/>
          </a:bodyPr>
          <a:lstStyle/>
          <a:p>
            <a:r>
              <a:rPr lang="en-US" sz="2400" dirty="0"/>
              <a:t>Familiar view of Diamond Head from Waikiki </a:t>
            </a:r>
          </a:p>
        </p:txBody>
      </p:sp>
      <p:sp>
        <p:nvSpPr>
          <p:cNvPr id="7" name="TextBox 6">
            <a:extLst>
              <a:ext uri="{FF2B5EF4-FFF2-40B4-BE49-F238E27FC236}">
                <a16:creationId xmlns:a16="http://schemas.microsoft.com/office/drawing/2014/main" id="{5C761EC1-C4A6-CF4C-BDC1-12B2197F4F81}"/>
              </a:ext>
            </a:extLst>
          </p:cNvPr>
          <p:cNvSpPr txBox="1"/>
          <p:nvPr/>
        </p:nvSpPr>
        <p:spPr>
          <a:xfrm>
            <a:off x="6513224" y="3814306"/>
            <a:ext cx="1873771" cy="1569660"/>
          </a:xfrm>
          <a:prstGeom prst="rect">
            <a:avLst/>
          </a:prstGeom>
          <a:noFill/>
        </p:spPr>
        <p:txBody>
          <a:bodyPr wrap="square" rtlCol="0">
            <a:spAutoFit/>
          </a:bodyPr>
          <a:lstStyle/>
          <a:p>
            <a:r>
              <a:rPr lang="en-US" sz="2400" dirty="0"/>
              <a:t>Landmark other/next stops on the tour</a:t>
            </a:r>
          </a:p>
        </p:txBody>
      </p:sp>
      <p:cxnSp>
        <p:nvCxnSpPr>
          <p:cNvPr id="10" name="Straight Arrow Connector 9">
            <a:extLst>
              <a:ext uri="{FF2B5EF4-FFF2-40B4-BE49-F238E27FC236}">
                <a16:creationId xmlns:a16="http://schemas.microsoft.com/office/drawing/2014/main" id="{8BC7D50C-2CDE-2D4B-8D52-3F800D3531E5}"/>
              </a:ext>
            </a:extLst>
          </p:cNvPr>
          <p:cNvCxnSpPr/>
          <p:nvPr/>
        </p:nvCxnSpPr>
        <p:spPr>
          <a:xfrm flipH="1">
            <a:off x="5066675" y="4422098"/>
            <a:ext cx="1364105" cy="14990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38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DBC19-CBAE-9744-B11F-CB9A14800F38}"/>
              </a:ext>
            </a:extLst>
          </p:cNvPr>
          <p:cNvPicPr>
            <a:picLocks noChangeAspect="1"/>
          </p:cNvPicPr>
          <p:nvPr/>
        </p:nvPicPr>
        <p:blipFill>
          <a:blip r:embed="rId3">
            <a:alphaModFix amt="61000"/>
          </a:blip>
          <a:stretch>
            <a:fillRect/>
          </a:stretch>
        </p:blipFill>
        <p:spPr>
          <a:xfrm>
            <a:off x="0" y="31200"/>
            <a:ext cx="9144000" cy="6795600"/>
          </a:xfrm>
          <a:prstGeom prst="rect">
            <a:avLst/>
          </a:prstGeom>
        </p:spPr>
      </p:pic>
      <p:sp>
        <p:nvSpPr>
          <p:cNvPr id="2" name="Title 1">
            <a:extLst>
              <a:ext uri="{FF2B5EF4-FFF2-40B4-BE49-F238E27FC236}">
                <a16:creationId xmlns:a16="http://schemas.microsoft.com/office/drawing/2014/main" id="{6442BEC3-9421-B74D-8FC1-8CEE139A3D4B}"/>
              </a:ext>
            </a:extLst>
          </p:cNvPr>
          <p:cNvSpPr>
            <a:spLocks noGrp="1"/>
          </p:cNvSpPr>
          <p:nvPr>
            <p:ph type="title"/>
          </p:nvPr>
        </p:nvSpPr>
        <p:spPr>
          <a:xfrm>
            <a:off x="731520" y="642594"/>
            <a:ext cx="7680960" cy="1216186"/>
          </a:xfrm>
        </p:spPr>
        <p:style>
          <a:lnRef idx="2">
            <a:schemeClr val="accent2"/>
          </a:lnRef>
          <a:fillRef idx="1">
            <a:schemeClr val="lt1"/>
          </a:fillRef>
          <a:effectRef idx="0">
            <a:schemeClr val="accent2"/>
          </a:effectRef>
          <a:fontRef idx="minor">
            <a:schemeClr val="dk1"/>
          </a:fontRef>
        </p:style>
        <p:txBody>
          <a:bodyPr/>
          <a:lstStyle/>
          <a:p>
            <a:pPr algn="ctr"/>
            <a:r>
              <a:rPr lang="en-US" dirty="0"/>
              <a:t>Uses and Advantages</a:t>
            </a:r>
          </a:p>
        </p:txBody>
      </p:sp>
      <p:sp>
        <p:nvSpPr>
          <p:cNvPr id="3" name="Content Placeholder 2">
            <a:extLst>
              <a:ext uri="{FF2B5EF4-FFF2-40B4-BE49-F238E27FC236}">
                <a16:creationId xmlns:a16="http://schemas.microsoft.com/office/drawing/2014/main" id="{5253BA1D-5158-3B44-85B9-9F1AE1302E11}"/>
              </a:ext>
            </a:extLst>
          </p:cNvPr>
          <p:cNvSpPr>
            <a:spLocks noGrp="1"/>
          </p:cNvSpPr>
          <p:nvPr>
            <p:ph sz="half" idx="1"/>
          </p:nvPr>
        </p:nvSpPr>
        <p:spPr>
          <a:solidFill>
            <a:schemeClr val="accent1">
              <a:lumMod val="20000"/>
              <a:lumOff val="80000"/>
            </a:schemeClr>
          </a:solidFill>
        </p:spPr>
        <p:txBody>
          <a:bodyPr>
            <a:noAutofit/>
          </a:bodyPr>
          <a:lstStyle/>
          <a:p>
            <a:pPr marL="0" indent="0">
              <a:buNone/>
            </a:pPr>
            <a:r>
              <a:rPr lang="en-US" sz="2400" b="1" u="sng" dirty="0"/>
              <a:t>Uses</a:t>
            </a:r>
            <a:r>
              <a:rPr lang="en-US" sz="2400" dirty="0"/>
              <a:t>: </a:t>
            </a:r>
          </a:p>
          <a:p>
            <a:r>
              <a:rPr lang="en-US" sz="2400" dirty="0"/>
              <a:t>Virtual lesson</a:t>
            </a:r>
          </a:p>
          <a:p>
            <a:r>
              <a:rPr lang="en-US" sz="2400" dirty="0"/>
              <a:t>Field Trip Preview</a:t>
            </a:r>
          </a:p>
          <a:p>
            <a:r>
              <a:rPr lang="en-US" sz="2400" dirty="0"/>
              <a:t>Homework</a:t>
            </a:r>
          </a:p>
          <a:p>
            <a:r>
              <a:rPr lang="en-US" sz="2400" dirty="0"/>
              <a:t>Student project/Group Project</a:t>
            </a:r>
          </a:p>
          <a:p>
            <a:r>
              <a:rPr lang="en-US" sz="2400" dirty="0"/>
              <a:t>Community outreach</a:t>
            </a:r>
          </a:p>
          <a:p>
            <a:pPr marL="0" indent="0">
              <a:buNone/>
            </a:pPr>
            <a:endParaRPr lang="en-US" sz="2400" dirty="0"/>
          </a:p>
        </p:txBody>
      </p:sp>
      <p:sp>
        <p:nvSpPr>
          <p:cNvPr id="4" name="Content Placeholder 3">
            <a:extLst>
              <a:ext uri="{FF2B5EF4-FFF2-40B4-BE49-F238E27FC236}">
                <a16:creationId xmlns:a16="http://schemas.microsoft.com/office/drawing/2014/main" id="{7ADCD82B-4505-894E-B8D0-C04F07F51909}"/>
              </a:ext>
            </a:extLst>
          </p:cNvPr>
          <p:cNvSpPr>
            <a:spLocks noGrp="1"/>
          </p:cNvSpPr>
          <p:nvPr>
            <p:ph sz="half" idx="2"/>
          </p:nvPr>
        </p:nvSpPr>
        <p:spPr>
          <a:solidFill>
            <a:schemeClr val="accent1">
              <a:lumMod val="20000"/>
              <a:lumOff val="80000"/>
            </a:schemeClr>
          </a:solidFill>
        </p:spPr>
        <p:txBody>
          <a:bodyPr>
            <a:normAutofit/>
          </a:bodyPr>
          <a:lstStyle/>
          <a:p>
            <a:pPr marL="0" indent="0">
              <a:buNone/>
            </a:pPr>
            <a:r>
              <a:rPr lang="en-US" sz="2400" b="1" u="sng" dirty="0"/>
              <a:t>Advantages</a:t>
            </a:r>
            <a:r>
              <a:rPr lang="en-US" sz="2400" dirty="0"/>
              <a:t>:</a:t>
            </a:r>
          </a:p>
          <a:p>
            <a:r>
              <a:rPr lang="en-US" sz="2400" dirty="0"/>
              <a:t>Mixed Reality = Virtual and </a:t>
            </a:r>
            <a:r>
              <a:rPr lang="en-US" sz="2400" dirty="0" err="1"/>
              <a:t>Augemented</a:t>
            </a:r>
            <a:r>
              <a:rPr lang="en-US" sz="2400" dirty="0"/>
              <a:t> Reality</a:t>
            </a:r>
          </a:p>
          <a:p>
            <a:r>
              <a:rPr lang="en-US" sz="2400" dirty="0"/>
              <a:t>Immersive &amp; interactive</a:t>
            </a:r>
          </a:p>
          <a:p>
            <a:r>
              <a:rPr lang="en-US" sz="2400" dirty="0"/>
              <a:t>You don’t need your own photos </a:t>
            </a:r>
          </a:p>
        </p:txBody>
      </p:sp>
    </p:spTree>
    <p:extLst>
      <p:ext uri="{BB962C8B-B14F-4D97-AF65-F5344CB8AC3E}">
        <p14:creationId xmlns:p14="http://schemas.microsoft.com/office/powerpoint/2010/main" val="379826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F65D77E-3D10-E542-A307-A2B73BD1E946}"/>
              </a:ext>
            </a:extLst>
          </p:cNvPr>
          <p:cNvPicPr>
            <a:picLocks noChangeAspect="1"/>
          </p:cNvPicPr>
          <p:nvPr/>
        </p:nvPicPr>
        <p:blipFill rotWithShape="1">
          <a:blip r:embed="rId3">
            <a:alphaModFix amt="24000"/>
            <a:extLst/>
          </a:blip>
          <a:srcRect l="10138" r="11195" b="-1"/>
          <a:stretch/>
        </p:blipFill>
        <p:spPr>
          <a:xfrm>
            <a:off x="20" y="10"/>
            <a:ext cx="9143980" cy="6857990"/>
          </a:xfrm>
          <a:prstGeom prst="rect">
            <a:avLst/>
          </a:prstGeom>
        </p:spPr>
      </p:pic>
      <p:sp>
        <p:nvSpPr>
          <p:cNvPr id="2" name="Title 1">
            <a:extLst>
              <a:ext uri="{FF2B5EF4-FFF2-40B4-BE49-F238E27FC236}">
                <a16:creationId xmlns:a16="http://schemas.microsoft.com/office/drawing/2014/main" id="{252C326E-6F54-7246-B723-F1713A53FE02}"/>
              </a:ext>
            </a:extLst>
          </p:cNvPr>
          <p:cNvSpPr>
            <a:spLocks noGrp="1"/>
          </p:cNvSpPr>
          <p:nvPr>
            <p:ph type="title"/>
          </p:nvPr>
        </p:nvSpPr>
        <p:spPr>
          <a:xfrm>
            <a:off x="800100" y="642594"/>
            <a:ext cx="7543800" cy="1371600"/>
          </a:xfrm>
        </p:spPr>
        <p:txBody>
          <a:bodyPr>
            <a:normAutofit/>
          </a:bodyPr>
          <a:lstStyle/>
          <a:p>
            <a:r>
              <a:rPr lang="en-US" dirty="0"/>
              <a:t>Tips for Creating Tours</a:t>
            </a:r>
          </a:p>
        </p:txBody>
      </p:sp>
      <p:sp>
        <p:nvSpPr>
          <p:cNvPr id="3" name="Content Placeholder 2">
            <a:extLst>
              <a:ext uri="{FF2B5EF4-FFF2-40B4-BE49-F238E27FC236}">
                <a16:creationId xmlns:a16="http://schemas.microsoft.com/office/drawing/2014/main" id="{B854151B-ABA1-BA4F-97CC-D0C04B274961}"/>
              </a:ext>
            </a:extLst>
          </p:cNvPr>
          <p:cNvSpPr>
            <a:spLocks noGrp="1"/>
          </p:cNvSpPr>
          <p:nvPr>
            <p:ph idx="1"/>
          </p:nvPr>
        </p:nvSpPr>
        <p:spPr>
          <a:xfrm>
            <a:off x="800100" y="2103120"/>
            <a:ext cx="7543800" cy="3931920"/>
          </a:xfrm>
          <a:solidFill>
            <a:schemeClr val="accent1">
              <a:lumMod val="20000"/>
              <a:lumOff val="80000"/>
              <a:alpha val="18000"/>
            </a:schemeClr>
          </a:solidFill>
        </p:spPr>
        <p:txBody>
          <a:bodyPr anchor="ctr">
            <a:normAutofit/>
          </a:bodyPr>
          <a:lstStyle/>
          <a:p>
            <a:r>
              <a:rPr lang="en-US" sz="2400" dirty="0"/>
              <a:t>Use familiar/easily recognizable views</a:t>
            </a:r>
          </a:p>
          <a:p>
            <a:r>
              <a:rPr lang="en-US" sz="2400" dirty="0"/>
              <a:t>Take your own photos when possible</a:t>
            </a:r>
          </a:p>
          <a:p>
            <a:r>
              <a:rPr lang="en-US" sz="2400" dirty="0"/>
              <a:t>Establish key landmarks and repeat in different scenes</a:t>
            </a:r>
          </a:p>
          <a:p>
            <a:r>
              <a:rPr lang="en-US" sz="2400" dirty="0"/>
              <a:t>Keep clutter to a minimum—a few highlights per scene</a:t>
            </a:r>
          </a:p>
          <a:p>
            <a:r>
              <a:rPr lang="en-US" sz="2400" dirty="0"/>
              <a:t>Remember that the size of inserted elements will be different on different devices</a:t>
            </a:r>
          </a:p>
        </p:txBody>
      </p:sp>
      <p:sp>
        <p:nvSpPr>
          <p:cNvPr id="18" name="Rectangle 17">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237744"/>
            <a:ext cx="8791956"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142206834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2359</Words>
  <Application>Microsoft Macintosh PowerPoint</Application>
  <PresentationFormat>On-screen Show (4:3)</PresentationFormat>
  <Paragraphs>86</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Garamond</vt:lpstr>
      <vt:lpstr>Savon</vt:lpstr>
      <vt:lpstr>Innocents Abroad:   Using Hawaiian Vacations And Google’s Tour Creator To Teach Geology</vt:lpstr>
      <vt:lpstr>Innocents Abroad psst…there’s a volcano behind you</vt:lpstr>
      <vt:lpstr>Familiar Topography, but Unnoticed Geology</vt:lpstr>
      <vt:lpstr>Expanding Place-Based Geology</vt:lpstr>
      <vt:lpstr>Google Tour Creator</vt:lpstr>
      <vt:lpstr>PowerPoint Presentation</vt:lpstr>
      <vt:lpstr>PowerPoint Presentation</vt:lpstr>
      <vt:lpstr>Uses and Advantages</vt:lpstr>
      <vt:lpstr>Tips for Creating Tours</vt:lpstr>
      <vt:lpstr>If possible, take your own photos  </vt:lpstr>
      <vt:lpstr>Disadvantages</vt:lpstr>
      <vt:lpstr>The Future is (sort of) Here! Google Expeditions: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Innocents Abroad:   Using Hawaiian Vacations And Google’s Tour Creator To Teach Geology</dc:title>
  <dc:creator>LeAnne Teruya</dc:creator>
  <cp:lastModifiedBy>LeAnne Teruya</cp:lastModifiedBy>
  <cp:revision>28</cp:revision>
  <dcterms:created xsi:type="dcterms:W3CDTF">2018-11-03T16:06:01Z</dcterms:created>
  <dcterms:modified xsi:type="dcterms:W3CDTF">2018-11-04T16:58:37Z</dcterms:modified>
</cp:coreProperties>
</file>