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80" r:id="rId6"/>
    <p:sldId id="275" r:id="rId7"/>
    <p:sldId id="273" r:id="rId8"/>
    <p:sldId id="279" r:id="rId9"/>
    <p:sldId id="281" r:id="rId10"/>
    <p:sldId id="277" r:id="rId11"/>
    <p:sldId id="278" r:id="rId12"/>
    <p:sldId id="274" r:id="rId13"/>
    <p:sldId id="272" r:id="rId14"/>
    <p:sldId id="276" r:id="rId15"/>
    <p:sldId id="266" r:id="rId16"/>
    <p:sldId id="267" r:id="rId17"/>
    <p:sldId id="270" r:id="rId18"/>
    <p:sldId id="259" r:id="rId19"/>
    <p:sldId id="260" r:id="rId20"/>
    <p:sldId id="269" r:id="rId21"/>
    <p:sldId id="262" r:id="rId22"/>
    <p:sldId id="27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ABB87-5365-4B95-A27F-7F017F57EE1F}" type="datetimeFigureOut">
              <a:rPr lang="en-US" smtClean="0"/>
              <a:pPr/>
              <a:t>3/19/2011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AFCA8-54E1-478B-A590-9947004ED8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gif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2438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Seeing is Believing</a:t>
            </a:r>
            <a:br>
              <a:rPr lang="en-US" b="1" dirty="0" smtClean="0"/>
            </a:br>
            <a:r>
              <a:rPr lang="en-US" sz="2700" dirty="0" smtClean="0"/>
              <a:t>Brad Posner</a:t>
            </a:r>
            <a:br>
              <a:rPr lang="en-US" sz="2700" dirty="0" smtClean="0"/>
            </a:br>
            <a:r>
              <a:rPr lang="en-US" sz="2700" dirty="0" smtClean="0"/>
              <a:t>GSA Pittsburgh PA </a:t>
            </a:r>
            <a:br>
              <a:rPr lang="en-US" sz="2700" dirty="0" smtClean="0"/>
            </a:br>
            <a:r>
              <a:rPr lang="en-US" sz="2700" dirty="0" smtClean="0"/>
              <a:t>03/22/11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8900" dirty="0" smtClean="0">
                <a:solidFill>
                  <a:srgbClr val="0070C0"/>
                </a:solidFill>
              </a:rPr>
              <a:t>OPTV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pic>
        <p:nvPicPr>
          <p:cNvPr id="4" name="Picture 3" descr="Award Logo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0" y="3687781"/>
            <a:ext cx="3733800" cy="3170219"/>
          </a:xfrm>
          <a:prstGeom prst="rect">
            <a:avLst/>
          </a:prstGeom>
        </p:spPr>
      </p:pic>
      <p:pic>
        <p:nvPicPr>
          <p:cNvPr id="5" name="Picture 4" descr="tool pic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381000"/>
            <a:ext cx="1205345" cy="609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04800"/>
            <a:ext cx="1676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uperiorlogospi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62400" y="25908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ELK Interval - Fault</a:t>
            </a:r>
            <a:endParaRPr lang="en-US" dirty="0"/>
          </a:p>
        </p:txBody>
      </p:sp>
      <p:pic>
        <p:nvPicPr>
          <p:cNvPr id="4" name="Content Placeholder 3" descr="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6400" y="1059786"/>
            <a:ext cx="6400800" cy="5674343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304800"/>
            <a:ext cx="76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524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Oil Entry</a:t>
            </a:r>
            <a:endParaRPr lang="en-US" dirty="0"/>
          </a:p>
        </p:txBody>
      </p:sp>
      <p:pic>
        <p:nvPicPr>
          <p:cNvPr id="4" name="Content Placeholder 3" descr="oilent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066800"/>
            <a:ext cx="5105400" cy="5791200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"/>
            <a:ext cx="76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048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Entry </a:t>
            </a:r>
            <a:endParaRPr lang="en-US" dirty="0"/>
          </a:p>
        </p:txBody>
      </p:sp>
      <p:pic>
        <p:nvPicPr>
          <p:cNvPr id="6" name="Content Placeholder 5" descr="Gas_fo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219200"/>
            <a:ext cx="6503246" cy="5440363"/>
          </a:xfr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228600"/>
            <a:ext cx="914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1524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Onondaga Micro-pores &amp; Fluid</a:t>
            </a:r>
            <a:endParaRPr lang="en-US" dirty="0"/>
          </a:p>
        </p:txBody>
      </p:sp>
      <p:pic>
        <p:nvPicPr>
          <p:cNvPr id="6" name="Content Placeholder 5" descr="fuidentries_onondag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371600"/>
            <a:ext cx="5355793" cy="5251797"/>
          </a:xfr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1752600"/>
            <a:ext cx="1143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12192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Marcellus</a:t>
            </a:r>
            <a:endParaRPr lang="en-US" dirty="0"/>
          </a:p>
        </p:txBody>
      </p:sp>
      <p:pic>
        <p:nvPicPr>
          <p:cNvPr id="3" name="Picture 2" descr="marcell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28800"/>
            <a:ext cx="1219200" cy="4648200"/>
          </a:xfrm>
          <a:prstGeom prst="rect">
            <a:avLst/>
          </a:prstGeom>
        </p:spPr>
      </p:pic>
      <p:pic>
        <p:nvPicPr>
          <p:cNvPr id="4" name="Picture 3" descr="jesu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397405"/>
            <a:ext cx="3277010" cy="5460595"/>
          </a:xfrm>
          <a:prstGeom prst="rect">
            <a:avLst/>
          </a:prstGeom>
        </p:spPr>
      </p:pic>
      <p:pic>
        <p:nvPicPr>
          <p:cNvPr id="5" name="Picture 4" descr="gasfra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1622865"/>
            <a:ext cx="4178779" cy="5235135"/>
          </a:xfrm>
          <a:prstGeom prst="rect">
            <a:avLst/>
          </a:prstGeom>
        </p:spPr>
      </p:pic>
      <p:pic>
        <p:nvPicPr>
          <p:cNvPr id="6" name="Picture 5" descr="Superiorlogospi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1524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Pictures to Answers</a:t>
            </a:r>
            <a:endParaRPr lang="en-US" dirty="0"/>
          </a:p>
        </p:txBody>
      </p:sp>
      <p:pic>
        <p:nvPicPr>
          <p:cNvPr id="4" name="Content Placeholder 3" descr="featurepik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143000"/>
            <a:ext cx="7391400" cy="5545915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609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91400" y="2286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Pictures to Answers</a:t>
            </a:r>
            <a:endParaRPr lang="en-US" dirty="0"/>
          </a:p>
        </p:txBody>
      </p:sp>
      <p:pic>
        <p:nvPicPr>
          <p:cNvPr id="4" name="Content Placeholder 3" descr="diplog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905000"/>
            <a:ext cx="7010400" cy="4754563"/>
          </a:xfrm>
        </p:spPr>
      </p:pic>
      <p:sp>
        <p:nvSpPr>
          <p:cNvPr id="5" name="TextBox 4"/>
          <p:cNvSpPr txBox="1"/>
          <p:nvPr/>
        </p:nvSpPr>
        <p:spPr>
          <a:xfrm>
            <a:off x="1981200" y="12954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  OPTV -  Dip Log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228600"/>
            <a:ext cx="609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810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Pictures to Answers</a:t>
            </a:r>
            <a:endParaRPr lang="en-US" dirty="0"/>
          </a:p>
        </p:txBody>
      </p:sp>
      <p:pic>
        <p:nvPicPr>
          <p:cNvPr id="3" name="Picture 2" descr="fracanalysis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828800"/>
            <a:ext cx="3558396" cy="2514600"/>
          </a:xfrm>
          <a:prstGeom prst="rect">
            <a:avLst/>
          </a:prstGeom>
        </p:spPr>
      </p:pic>
      <p:pic>
        <p:nvPicPr>
          <p:cNvPr id="4" name="Picture 3" descr="stereo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4334066"/>
            <a:ext cx="3352800" cy="2523934"/>
          </a:xfrm>
          <a:prstGeom prst="rect">
            <a:avLst/>
          </a:prstGeom>
        </p:spPr>
      </p:pic>
      <p:pic>
        <p:nvPicPr>
          <p:cNvPr id="5" name="Picture 4" descr="rose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3581400"/>
            <a:ext cx="3657600" cy="2851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1981200"/>
            <a:ext cx="2590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Advanced Plots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29600" y="228600"/>
            <a:ext cx="76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uperiorlogospin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" y="3048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Marcellus Example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85787" y="2157413"/>
            <a:ext cx="30384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19600" y="1752600"/>
            <a:ext cx="4571999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066800"/>
            <a:ext cx="3810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uperiorlogospi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3048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Fracture ID – Strike &amp; Dip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790700" y="342900"/>
            <a:ext cx="54864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304800"/>
            <a:ext cx="457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524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Dictionary Definitions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IMAGE</a:t>
            </a:r>
          </a:p>
          <a:p>
            <a:pPr lvl="1"/>
            <a:r>
              <a:rPr lang="en-US" dirty="0" smtClean="0"/>
              <a:t>“a tangible or visual reproduction or imitation of the form of a thing”</a:t>
            </a:r>
          </a:p>
          <a:p>
            <a:pPr lvl="2"/>
            <a:r>
              <a:rPr lang="en-US" dirty="0" smtClean="0"/>
              <a:t>“X” MI logging tools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PICTURE</a:t>
            </a:r>
          </a:p>
          <a:p>
            <a:pPr lvl="1"/>
            <a:r>
              <a:rPr lang="en-US" dirty="0" smtClean="0"/>
              <a:t>“a description </a:t>
            </a:r>
            <a:r>
              <a:rPr lang="en-US" dirty="0" smtClean="0">
                <a:solidFill>
                  <a:srgbClr val="FF0000"/>
                </a:solidFill>
              </a:rPr>
              <a:t>so vivid or graphic </a:t>
            </a:r>
            <a:r>
              <a:rPr lang="en-US" dirty="0" smtClean="0"/>
              <a:t>as to suggest a mental image or give an </a:t>
            </a:r>
            <a:r>
              <a:rPr lang="en-US" dirty="0" smtClean="0">
                <a:solidFill>
                  <a:srgbClr val="FF0000"/>
                </a:solidFill>
              </a:rPr>
              <a:t>accurate</a:t>
            </a:r>
            <a:r>
              <a:rPr lang="en-US" dirty="0" smtClean="0"/>
              <a:t> idea of something” 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OPTV </a:t>
            </a:r>
            <a:r>
              <a:rPr lang="en-US" dirty="0" smtClean="0"/>
              <a:t>logging service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0" y="152400"/>
            <a:ext cx="609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uperiorlogospi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3048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Length 5 Feet</a:t>
            </a:r>
          </a:p>
          <a:p>
            <a:r>
              <a:rPr lang="en-US" dirty="0" smtClean="0"/>
              <a:t>Weight 11 Pounds (sinker bar provided)</a:t>
            </a:r>
          </a:p>
          <a:p>
            <a:r>
              <a:rPr lang="en-US" dirty="0" smtClean="0"/>
              <a:t>Temperature 70 C </a:t>
            </a:r>
          </a:p>
          <a:p>
            <a:r>
              <a:rPr lang="en-US" dirty="0" smtClean="0"/>
              <a:t>Pressure 2000PSI</a:t>
            </a:r>
          </a:p>
          <a:p>
            <a:r>
              <a:rPr lang="en-US" dirty="0" smtClean="0"/>
              <a:t>OD 2.1” (centralization only limit)</a:t>
            </a:r>
          </a:p>
          <a:p>
            <a:r>
              <a:rPr lang="en-US" dirty="0" smtClean="0"/>
              <a:t>Resolution </a:t>
            </a:r>
          </a:p>
          <a:p>
            <a:pPr lvl="1"/>
            <a:r>
              <a:rPr lang="en-US" dirty="0" smtClean="0"/>
              <a:t>25/1000 of an inch @ 5ft/min</a:t>
            </a:r>
          </a:p>
          <a:p>
            <a:pPr lvl="1"/>
            <a:r>
              <a:rPr lang="en-US" dirty="0" smtClean="0"/>
              <a:t>50/1000 of an inch @ 10ft/min</a:t>
            </a:r>
          </a:p>
          <a:p>
            <a:r>
              <a:rPr lang="en-US" dirty="0" smtClean="0"/>
              <a:t>256 Million Colors</a:t>
            </a:r>
          </a:p>
          <a:p>
            <a:r>
              <a:rPr lang="en-US" dirty="0" smtClean="0"/>
              <a:t>LED Lighting (Ultra Violet coming soon)</a:t>
            </a:r>
          </a:p>
          <a:p>
            <a:r>
              <a:rPr lang="en-US" dirty="0" smtClean="0"/>
              <a:t>Gamma Ray Included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304800"/>
            <a:ext cx="1676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uperiorlogospi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“Seeing is Believing”</a:t>
            </a:r>
            <a:br>
              <a:rPr lang="en-US" dirty="0" smtClean="0"/>
            </a:br>
            <a:r>
              <a:rPr lang="en-US" dirty="0" smtClean="0"/>
              <a:t>or</a:t>
            </a:r>
            <a:br>
              <a:rPr lang="en-US" dirty="0" smtClean="0"/>
            </a:br>
            <a:r>
              <a:rPr lang="en-US" dirty="0" smtClean="0"/>
              <a:t>“A Picture is worth a thousand words”</a:t>
            </a:r>
            <a:endParaRPr lang="en-US" dirty="0"/>
          </a:p>
        </p:txBody>
      </p:sp>
      <p:pic>
        <p:nvPicPr>
          <p:cNvPr id="3" name="Picture 2" descr="scan.bmp"/>
          <p:cNvPicPr>
            <a:picLocks noChangeAspect="1"/>
          </p:cNvPicPr>
          <p:nvPr/>
        </p:nvPicPr>
        <p:blipFill>
          <a:blip r:embed="rId2" cstate="print"/>
          <a:srcRect b="10000"/>
          <a:stretch>
            <a:fillRect/>
          </a:stretch>
        </p:blipFill>
        <p:spPr>
          <a:xfrm>
            <a:off x="4495800" y="1828800"/>
            <a:ext cx="4648200" cy="48768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76401"/>
          <a:stretch>
            <a:fillRect/>
          </a:stretch>
        </p:blipFill>
        <p:spPr bwMode="auto">
          <a:xfrm rot="5400000">
            <a:off x="-253610" y="2158611"/>
            <a:ext cx="4698231" cy="388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Questions?????</a:t>
            </a:r>
            <a:endParaRPr lang="en-US" dirty="0"/>
          </a:p>
        </p:txBody>
      </p:sp>
      <p:pic>
        <p:nvPicPr>
          <p:cNvPr id="3" name="Picture 2" descr="outcr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524000"/>
            <a:ext cx="3791712" cy="2837155"/>
          </a:xfrm>
          <a:prstGeom prst="rect">
            <a:avLst/>
          </a:prstGeom>
        </p:spPr>
      </p:pic>
      <p:pic>
        <p:nvPicPr>
          <p:cNvPr id="4" name="Picture 3" descr="optv caputr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429000"/>
            <a:ext cx="3867912" cy="28941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800600"/>
            <a:ext cx="3657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Today…..picture outcrop of weathered shale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257800" y="2057400"/>
            <a:ext cx="35814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MM’s years from today……OPTV  picture of weathered shale</a:t>
            </a:r>
          </a:p>
          <a:p>
            <a:endParaRPr lang="en-US" dirty="0"/>
          </a:p>
        </p:txBody>
      </p:sp>
      <p:pic>
        <p:nvPicPr>
          <p:cNvPr id="7" name="Picture 6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1524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 Micro IMAGES</a:t>
            </a:r>
            <a:endParaRPr lang="en-US" dirty="0"/>
          </a:p>
        </p:txBody>
      </p:sp>
      <p:pic>
        <p:nvPicPr>
          <p:cNvPr id="4" name="Content Placeholder 3" descr="image006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133600"/>
            <a:ext cx="3810000" cy="4525963"/>
          </a:xfrm>
        </p:spPr>
      </p:pic>
      <p:pic>
        <p:nvPicPr>
          <p:cNvPr id="5" name="Picture 4" descr="scan.bmp"/>
          <p:cNvPicPr>
            <a:picLocks noChangeAspect="1"/>
          </p:cNvPicPr>
          <p:nvPr/>
        </p:nvPicPr>
        <p:blipFill>
          <a:blip r:embed="rId3" cstate="print"/>
          <a:srcRect b="10000"/>
          <a:stretch>
            <a:fillRect/>
          </a:stretch>
        </p:blipFill>
        <p:spPr>
          <a:xfrm>
            <a:off x="4267200" y="2133600"/>
            <a:ext cx="4648200" cy="426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1524000"/>
            <a:ext cx="2743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Raw Acquisition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4400" y="16002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Processed Image</a:t>
            </a:r>
          </a:p>
          <a:p>
            <a:endParaRPr lang="en-US" dirty="0"/>
          </a:p>
        </p:txBody>
      </p:sp>
      <p:pic>
        <p:nvPicPr>
          <p:cNvPr id="8" name="Picture 7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2286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OPTV “PICTURE”</a:t>
            </a:r>
            <a:endParaRPr lang="en-US" dirty="0"/>
          </a:p>
        </p:txBody>
      </p:sp>
      <p:pic>
        <p:nvPicPr>
          <p:cNvPr id="6" name="Content Placeholder 5" descr="raw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1905000"/>
            <a:ext cx="3952675" cy="4525963"/>
          </a:xfrm>
        </p:spPr>
      </p:pic>
      <p:pic>
        <p:nvPicPr>
          <p:cNvPr id="7" name="Picture 6" descr="Devonian_sand_shale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1828800"/>
            <a:ext cx="4114800" cy="4724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4400" y="12954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Raw Acquisition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53000" y="1143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Processed Images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1143000"/>
            <a:ext cx="533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553200" y="1600200"/>
            <a:ext cx="2438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                E                   S                 W            N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00600" y="15240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N     E      S    W</a:t>
            </a:r>
            <a:endParaRPr lang="en-US" dirty="0"/>
          </a:p>
        </p:txBody>
      </p:sp>
      <p:pic>
        <p:nvPicPr>
          <p:cNvPr id="13" name="Picture 12" descr="Superiorlogospi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  OPTV Resolution–Casing Shoe</a:t>
            </a:r>
            <a:endParaRPr lang="en-US" dirty="0"/>
          </a:p>
        </p:txBody>
      </p:sp>
      <p:pic>
        <p:nvPicPr>
          <p:cNvPr id="8" name="Picture 7" descr="casingsho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4648200"/>
          </a:xfrm>
          <a:prstGeom prst="rect">
            <a:avLst/>
          </a:prstGeom>
        </p:spPr>
      </p:pic>
      <p:pic>
        <p:nvPicPr>
          <p:cNvPr id="9" name="Picture 8" descr="Superiorlogospi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2286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dirty="0" smtClean="0"/>
              <a:t>Lower Huron Horizontal Fracture</a:t>
            </a:r>
            <a:endParaRPr lang="en-US" dirty="0"/>
          </a:p>
        </p:txBody>
      </p:sp>
      <p:pic>
        <p:nvPicPr>
          <p:cNvPr id="6" name="Content Placeholder 5" descr="horfrac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1096" y="1600200"/>
            <a:ext cx="7701808" cy="4525963"/>
          </a:xfr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228600"/>
            <a:ext cx="457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524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Marcellus – Cherry Valley</a:t>
            </a:r>
            <a:br>
              <a:rPr lang="en-US" dirty="0" smtClean="0"/>
            </a:br>
            <a:r>
              <a:rPr lang="en-US" dirty="0" smtClean="0"/>
              <a:t>Vertical Features</a:t>
            </a:r>
            <a:endParaRPr lang="en-US" dirty="0"/>
          </a:p>
        </p:txBody>
      </p:sp>
      <p:pic>
        <p:nvPicPr>
          <p:cNvPr id="4" name="Content Placeholder 3" descr="marcellus_v_fra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092457"/>
            <a:ext cx="7316151" cy="5765543"/>
          </a:xfr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228600"/>
            <a:ext cx="685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uperiorlogospin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Borehole Breakout</a:t>
            </a:r>
            <a:endParaRPr lang="en-US" dirty="0"/>
          </a:p>
        </p:txBody>
      </p:sp>
      <p:pic>
        <p:nvPicPr>
          <p:cNvPr id="4" name="Content Placeholder 3" descr="Breakou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76400"/>
            <a:ext cx="738153" cy="4953000"/>
          </a:xfrm>
        </p:spPr>
      </p:pic>
      <p:pic>
        <p:nvPicPr>
          <p:cNvPr id="5" name="Picture 4" descr="bigbreako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1143000"/>
            <a:ext cx="7162800" cy="556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9600" y="228600"/>
            <a:ext cx="609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Superiorlogospi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152400"/>
            <a:ext cx="1228725" cy="12287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05400" y="2514600"/>
            <a:ext cx="2514600" cy="106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Close Up of Breakout</a:t>
            </a:r>
            <a:endParaRPr lang="en-US" dirty="0"/>
          </a:p>
        </p:txBody>
      </p:sp>
      <p:pic>
        <p:nvPicPr>
          <p:cNvPr id="5" name="Picture 4" descr="bigbreakoutb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71972"/>
            <a:ext cx="9144000" cy="2714056"/>
          </a:xfrm>
          <a:prstGeom prst="rect">
            <a:avLst/>
          </a:prstGeom>
        </p:spPr>
      </p:pic>
      <p:pic>
        <p:nvPicPr>
          <p:cNvPr id="6" name="Picture 5" descr="Superiorlogospi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"/>
            <a:ext cx="1228725" cy="12287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 SWSI Powerpoint Template</Template>
  <TotalTime>1370</TotalTime>
  <Words>208</Words>
  <Application>Microsoft Office PowerPoint</Application>
  <PresentationFormat>On-screen Show (4:3)</PresentationFormat>
  <Paragraphs>49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Seeing is Believing Brad Posner GSA Pittsburgh PA  03/22/11 OPTV   </vt:lpstr>
      <vt:lpstr>Dictionary Definitions </vt:lpstr>
      <vt:lpstr>Electric Micro IMAGES</vt:lpstr>
      <vt:lpstr>OPTV “PICTURE”</vt:lpstr>
      <vt:lpstr>       OPTV Resolution–Casing Shoe</vt:lpstr>
      <vt:lpstr>Lower Huron Horizontal Fracture</vt:lpstr>
      <vt:lpstr>Marcellus – Cherry Valley Vertical Features</vt:lpstr>
      <vt:lpstr>Borehole Breakout</vt:lpstr>
      <vt:lpstr>Close Up of Breakout</vt:lpstr>
      <vt:lpstr>ELK Interval - Fault</vt:lpstr>
      <vt:lpstr>Oil Entry</vt:lpstr>
      <vt:lpstr>Gas Entry </vt:lpstr>
      <vt:lpstr>Onondaga Micro-pores &amp; Fluid</vt:lpstr>
      <vt:lpstr>Marcellus</vt:lpstr>
      <vt:lpstr>Pictures to Answers</vt:lpstr>
      <vt:lpstr>Pictures to Answers</vt:lpstr>
      <vt:lpstr>Pictures to Answers</vt:lpstr>
      <vt:lpstr>Marcellus Example </vt:lpstr>
      <vt:lpstr>Fracture ID – Strike &amp; Dip</vt:lpstr>
      <vt:lpstr>Specifications</vt:lpstr>
      <vt:lpstr>“Seeing is Believing” or “A Picture is worth a thousand words”</vt:lpstr>
      <vt:lpstr>Questions?????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OPTV  SWSI Sales Meeting 6/2/10 Brad Posner</dc:title>
  <dc:creator>Brad Posner</dc:creator>
  <cp:lastModifiedBy>Brad Posner</cp:lastModifiedBy>
  <cp:revision>67</cp:revision>
  <dcterms:created xsi:type="dcterms:W3CDTF">2010-05-31T16:00:38Z</dcterms:created>
  <dcterms:modified xsi:type="dcterms:W3CDTF">2011-03-19T20:50:13Z</dcterms:modified>
</cp:coreProperties>
</file>