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4747200"/>
  <p:notesSz cx="6858000" cy="9144000"/>
  <p:defaultTextStyle>
    <a:defPPr>
      <a:defRPr lang="en-US"/>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07" autoAdjust="0"/>
  </p:normalViewPr>
  <p:slideViewPr>
    <p:cSldViewPr>
      <p:cViewPr>
        <p:scale>
          <a:sx n="50" d="100"/>
          <a:sy n="50" d="100"/>
        </p:scale>
        <p:origin x="8148" y="3264"/>
      </p:cViewPr>
      <p:guideLst>
        <p:guide orient="horz" pos="10944"/>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794156"/>
            <a:ext cx="43525440" cy="7448127"/>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9690080"/>
            <a:ext cx="35844480" cy="8879840"/>
          </a:xfrm>
        </p:spPr>
        <p:txBody>
          <a:bodyPr/>
          <a:lstStyle>
            <a:lvl1pPr marL="0" indent="0" algn="ctr">
              <a:buNone/>
              <a:defRPr>
                <a:solidFill>
                  <a:schemeClr val="tx1">
                    <a:tint val="75000"/>
                  </a:schemeClr>
                </a:solidFill>
              </a:defRPr>
            </a:lvl1pPr>
            <a:lvl2pPr marL="2455804" indent="0" algn="ctr">
              <a:buNone/>
              <a:defRPr>
                <a:solidFill>
                  <a:schemeClr val="tx1">
                    <a:tint val="75000"/>
                  </a:schemeClr>
                </a:solidFill>
              </a:defRPr>
            </a:lvl2pPr>
            <a:lvl3pPr marL="4911608" indent="0" algn="ctr">
              <a:buNone/>
              <a:defRPr>
                <a:solidFill>
                  <a:schemeClr val="tx1">
                    <a:tint val="75000"/>
                  </a:schemeClr>
                </a:solidFill>
              </a:defRPr>
            </a:lvl3pPr>
            <a:lvl4pPr marL="7367412" indent="0" algn="ctr">
              <a:buNone/>
              <a:defRPr>
                <a:solidFill>
                  <a:schemeClr val="tx1">
                    <a:tint val="75000"/>
                  </a:schemeClr>
                </a:solidFill>
              </a:defRPr>
            </a:lvl4pPr>
            <a:lvl5pPr marL="9823216" indent="0" algn="ctr">
              <a:buNone/>
              <a:defRPr>
                <a:solidFill>
                  <a:schemeClr val="tx1">
                    <a:tint val="75000"/>
                  </a:schemeClr>
                </a:solidFill>
              </a:defRPr>
            </a:lvl5pPr>
            <a:lvl6pPr marL="12279020" indent="0" algn="ctr">
              <a:buNone/>
              <a:defRPr>
                <a:solidFill>
                  <a:schemeClr val="tx1">
                    <a:tint val="75000"/>
                  </a:schemeClr>
                </a:solidFill>
              </a:defRPr>
            </a:lvl6pPr>
            <a:lvl7pPr marL="14734824" indent="0" algn="ctr">
              <a:buNone/>
              <a:defRPr>
                <a:solidFill>
                  <a:schemeClr val="tx1">
                    <a:tint val="75000"/>
                  </a:schemeClr>
                </a:solidFill>
              </a:defRPr>
            </a:lvl7pPr>
            <a:lvl8pPr marL="17190629" indent="0" algn="ctr">
              <a:buNone/>
              <a:defRPr>
                <a:solidFill>
                  <a:schemeClr val="tx1">
                    <a:tint val="75000"/>
                  </a:schemeClr>
                </a:solidFill>
              </a:defRPr>
            </a:lvl8pPr>
            <a:lvl9pPr marL="196464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339A9B-2A13-41AA-B8D7-5C7A2B85981E}"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39A9B-2A13-41AA-B8D7-5C7A2B85981E}"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91502"/>
            <a:ext cx="11521440" cy="296477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91502"/>
            <a:ext cx="33710880" cy="296477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39A9B-2A13-41AA-B8D7-5C7A2B85981E}"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39A9B-2A13-41AA-B8D7-5C7A2B85981E}"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2328296"/>
            <a:ext cx="43525440" cy="6901180"/>
          </a:xfrm>
        </p:spPr>
        <p:txBody>
          <a:bodyPr anchor="t"/>
          <a:lstStyle>
            <a:lvl1pPr algn="l">
              <a:defRPr sz="21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4727349"/>
            <a:ext cx="43525440" cy="7600947"/>
          </a:xfrm>
        </p:spPr>
        <p:txBody>
          <a:bodyPr anchor="b"/>
          <a:lstStyle>
            <a:lvl1pPr marL="0" indent="0">
              <a:buNone/>
              <a:defRPr sz="10700">
                <a:solidFill>
                  <a:schemeClr val="tx1">
                    <a:tint val="75000"/>
                  </a:schemeClr>
                </a:solidFill>
              </a:defRPr>
            </a:lvl1pPr>
            <a:lvl2pPr marL="2455804" indent="0">
              <a:buNone/>
              <a:defRPr sz="9700">
                <a:solidFill>
                  <a:schemeClr val="tx1">
                    <a:tint val="75000"/>
                  </a:schemeClr>
                </a:solidFill>
              </a:defRPr>
            </a:lvl2pPr>
            <a:lvl3pPr marL="4911608" indent="0">
              <a:buNone/>
              <a:defRPr sz="8600">
                <a:solidFill>
                  <a:schemeClr val="tx1">
                    <a:tint val="75000"/>
                  </a:schemeClr>
                </a:solidFill>
              </a:defRPr>
            </a:lvl3pPr>
            <a:lvl4pPr marL="7367412" indent="0">
              <a:buNone/>
              <a:defRPr sz="7500">
                <a:solidFill>
                  <a:schemeClr val="tx1">
                    <a:tint val="75000"/>
                  </a:schemeClr>
                </a:solidFill>
              </a:defRPr>
            </a:lvl4pPr>
            <a:lvl5pPr marL="9823216" indent="0">
              <a:buNone/>
              <a:defRPr sz="7500">
                <a:solidFill>
                  <a:schemeClr val="tx1">
                    <a:tint val="75000"/>
                  </a:schemeClr>
                </a:solidFill>
              </a:defRPr>
            </a:lvl5pPr>
            <a:lvl6pPr marL="12279020" indent="0">
              <a:buNone/>
              <a:defRPr sz="7500">
                <a:solidFill>
                  <a:schemeClr val="tx1">
                    <a:tint val="75000"/>
                  </a:schemeClr>
                </a:solidFill>
              </a:defRPr>
            </a:lvl6pPr>
            <a:lvl7pPr marL="14734824" indent="0">
              <a:buNone/>
              <a:defRPr sz="7500">
                <a:solidFill>
                  <a:schemeClr val="tx1">
                    <a:tint val="75000"/>
                  </a:schemeClr>
                </a:solidFill>
              </a:defRPr>
            </a:lvl7pPr>
            <a:lvl8pPr marL="17190629" indent="0">
              <a:buNone/>
              <a:defRPr sz="7500">
                <a:solidFill>
                  <a:schemeClr val="tx1">
                    <a:tint val="75000"/>
                  </a:schemeClr>
                </a:solidFill>
              </a:defRPr>
            </a:lvl8pPr>
            <a:lvl9pPr marL="19646433" indent="0">
              <a:buNone/>
              <a:defRPr sz="7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39A9B-2A13-41AA-B8D7-5C7A2B85981E}"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107682"/>
            <a:ext cx="22616160" cy="22931546"/>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107682"/>
            <a:ext cx="22616160" cy="22931546"/>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39A9B-2A13-41AA-B8D7-5C7A2B85981E}"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777906"/>
            <a:ext cx="22625053" cy="3241461"/>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en-US" smtClean="0"/>
              <a:t>Click to edit Master text styles</a:t>
            </a:r>
          </a:p>
        </p:txBody>
      </p:sp>
      <p:sp>
        <p:nvSpPr>
          <p:cNvPr id="4" name="Content Placeholder 3"/>
          <p:cNvSpPr>
            <a:spLocks noGrp="1"/>
          </p:cNvSpPr>
          <p:nvPr>
            <p:ph sz="half" idx="2"/>
          </p:nvPr>
        </p:nvSpPr>
        <p:spPr>
          <a:xfrm>
            <a:off x="2560320" y="11019367"/>
            <a:ext cx="22625053" cy="20019859"/>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777906"/>
            <a:ext cx="22633940" cy="3241461"/>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en-US" smtClean="0"/>
              <a:t>Click to edit Master text styles</a:t>
            </a:r>
          </a:p>
        </p:txBody>
      </p:sp>
      <p:sp>
        <p:nvSpPr>
          <p:cNvPr id="6" name="Content Placeholder 5"/>
          <p:cNvSpPr>
            <a:spLocks noGrp="1"/>
          </p:cNvSpPr>
          <p:nvPr>
            <p:ph sz="quarter" idx="4"/>
          </p:nvPr>
        </p:nvSpPr>
        <p:spPr>
          <a:xfrm>
            <a:off x="26012143" y="11019367"/>
            <a:ext cx="22633940" cy="20019859"/>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339A9B-2A13-41AA-B8D7-5C7A2B85981E}" type="datetimeFigureOut">
              <a:rPr lang="en-US" smtClean="0"/>
              <a:pPr/>
              <a:t>3/24/2011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39A9B-2A13-41AA-B8D7-5C7A2B85981E}" type="datetimeFigureOut">
              <a:rPr lang="en-US" smtClean="0"/>
              <a:pPr/>
              <a:t>3/24/2011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39A9B-2A13-41AA-B8D7-5C7A2B85981E}" type="datetimeFigureOut">
              <a:rPr lang="en-US" smtClean="0"/>
              <a:pPr/>
              <a:t>3/24/2011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83453"/>
            <a:ext cx="16846553" cy="5887720"/>
          </a:xfrm>
        </p:spPr>
        <p:txBody>
          <a:bodyPr anchor="b"/>
          <a:lstStyle>
            <a:lvl1pPr algn="l">
              <a:defRPr sz="10700" b="1"/>
            </a:lvl1pPr>
          </a:lstStyle>
          <a:p>
            <a:r>
              <a:rPr lang="en-US" smtClean="0"/>
              <a:t>Click to edit Master title style</a:t>
            </a:r>
            <a:endParaRPr lang="en-US"/>
          </a:p>
        </p:txBody>
      </p:sp>
      <p:sp>
        <p:nvSpPr>
          <p:cNvPr id="3" name="Content Placeholder 2"/>
          <p:cNvSpPr>
            <a:spLocks noGrp="1"/>
          </p:cNvSpPr>
          <p:nvPr>
            <p:ph idx="1"/>
          </p:nvPr>
        </p:nvSpPr>
        <p:spPr>
          <a:xfrm>
            <a:off x="20020280" y="1383456"/>
            <a:ext cx="28625800" cy="29655773"/>
          </a:xfrm>
        </p:spPr>
        <p:txBody>
          <a:bodyPr/>
          <a:lstStyle>
            <a:lvl1pPr>
              <a:defRPr sz="17200"/>
            </a:lvl1pPr>
            <a:lvl2pPr>
              <a:defRPr sz="15000"/>
            </a:lvl2pPr>
            <a:lvl3pPr>
              <a:defRPr sz="12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7271176"/>
            <a:ext cx="16846553" cy="23768053"/>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39A9B-2A13-41AA-B8D7-5C7A2B85981E}"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4323040"/>
            <a:ext cx="30723840" cy="2871473"/>
          </a:xfrm>
        </p:spPr>
        <p:txBody>
          <a:bodyPr anchor="b"/>
          <a:lstStyle>
            <a:lvl1pPr algn="l">
              <a:defRPr sz="107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104727"/>
            <a:ext cx="30723840" cy="20848320"/>
          </a:xfrm>
        </p:spPr>
        <p:txBody>
          <a:bodyPr/>
          <a:lstStyle>
            <a:lvl1pPr marL="0" indent="0">
              <a:buNone/>
              <a:defRPr sz="17200"/>
            </a:lvl1pPr>
            <a:lvl2pPr marL="2455804" indent="0">
              <a:buNone/>
              <a:defRPr sz="15000"/>
            </a:lvl2pPr>
            <a:lvl3pPr marL="4911608" indent="0">
              <a:buNone/>
              <a:defRPr sz="12900"/>
            </a:lvl3pPr>
            <a:lvl4pPr marL="7367412" indent="0">
              <a:buNone/>
              <a:defRPr sz="10700"/>
            </a:lvl4pPr>
            <a:lvl5pPr marL="9823216" indent="0">
              <a:buNone/>
              <a:defRPr sz="10700"/>
            </a:lvl5pPr>
            <a:lvl6pPr marL="12279020" indent="0">
              <a:buNone/>
              <a:defRPr sz="10700"/>
            </a:lvl6pPr>
            <a:lvl7pPr marL="14734824" indent="0">
              <a:buNone/>
              <a:defRPr sz="10700"/>
            </a:lvl7pPr>
            <a:lvl8pPr marL="17190629" indent="0">
              <a:buNone/>
              <a:defRPr sz="10700"/>
            </a:lvl8pPr>
            <a:lvl9pPr marL="19646433" indent="0">
              <a:buNone/>
              <a:defRPr sz="10700"/>
            </a:lvl9pPr>
          </a:lstStyle>
          <a:p>
            <a:endParaRPr lang="en-US"/>
          </a:p>
        </p:txBody>
      </p:sp>
      <p:sp>
        <p:nvSpPr>
          <p:cNvPr id="4" name="Text Placeholder 3"/>
          <p:cNvSpPr>
            <a:spLocks noGrp="1"/>
          </p:cNvSpPr>
          <p:nvPr>
            <p:ph type="body" sz="half" idx="2"/>
          </p:nvPr>
        </p:nvSpPr>
        <p:spPr>
          <a:xfrm>
            <a:off x="10036813" y="27194513"/>
            <a:ext cx="30723840" cy="4077967"/>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39A9B-2A13-41AA-B8D7-5C7A2B85981E}"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F5A28-83A7-47E5-8F65-58BA43DEAC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91499"/>
            <a:ext cx="46085760" cy="5791200"/>
          </a:xfrm>
          <a:prstGeom prst="rect">
            <a:avLst/>
          </a:prstGeom>
        </p:spPr>
        <p:txBody>
          <a:bodyPr vert="horz" lIns="491161" tIns="245580" rIns="491161" bIns="2455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107682"/>
            <a:ext cx="46085760" cy="22931546"/>
          </a:xfrm>
          <a:prstGeom prst="rect">
            <a:avLst/>
          </a:prstGeom>
        </p:spPr>
        <p:txBody>
          <a:bodyPr vert="horz" lIns="491161" tIns="245580" rIns="491161" bIns="245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2205509"/>
            <a:ext cx="11948160" cy="1849967"/>
          </a:xfrm>
          <a:prstGeom prst="rect">
            <a:avLst/>
          </a:prstGeom>
        </p:spPr>
        <p:txBody>
          <a:bodyPr vert="horz" lIns="491161" tIns="245580" rIns="491161" bIns="245580" rtlCol="0" anchor="ctr"/>
          <a:lstStyle>
            <a:lvl1pPr algn="l">
              <a:defRPr sz="6400">
                <a:solidFill>
                  <a:schemeClr val="tx1">
                    <a:tint val="75000"/>
                  </a:schemeClr>
                </a:solidFill>
              </a:defRPr>
            </a:lvl1pPr>
          </a:lstStyle>
          <a:p>
            <a:fld id="{6D339A9B-2A13-41AA-B8D7-5C7A2B85981E}" type="datetimeFigureOut">
              <a:rPr lang="en-US" smtClean="0"/>
              <a:pPr/>
              <a:t>3/24/2011</a:t>
            </a:fld>
            <a:endParaRPr lang="en-US"/>
          </a:p>
        </p:txBody>
      </p:sp>
      <p:sp>
        <p:nvSpPr>
          <p:cNvPr id="5" name="Footer Placeholder 4"/>
          <p:cNvSpPr>
            <a:spLocks noGrp="1"/>
          </p:cNvSpPr>
          <p:nvPr>
            <p:ph type="ftr" sz="quarter" idx="3"/>
          </p:nvPr>
        </p:nvSpPr>
        <p:spPr>
          <a:xfrm>
            <a:off x="17495520" y="32205509"/>
            <a:ext cx="16215360" cy="1849967"/>
          </a:xfrm>
          <a:prstGeom prst="rect">
            <a:avLst/>
          </a:prstGeom>
        </p:spPr>
        <p:txBody>
          <a:bodyPr vert="horz" lIns="491161" tIns="245580" rIns="491161" bIns="24558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2205509"/>
            <a:ext cx="11948160" cy="1849967"/>
          </a:xfrm>
          <a:prstGeom prst="rect">
            <a:avLst/>
          </a:prstGeom>
        </p:spPr>
        <p:txBody>
          <a:bodyPr vert="horz" lIns="491161" tIns="245580" rIns="491161" bIns="245580" rtlCol="0" anchor="ctr"/>
          <a:lstStyle>
            <a:lvl1pPr algn="r">
              <a:defRPr sz="6400">
                <a:solidFill>
                  <a:schemeClr val="tx1">
                    <a:tint val="75000"/>
                  </a:schemeClr>
                </a:solidFill>
              </a:defRPr>
            </a:lvl1pPr>
          </a:lstStyle>
          <a:p>
            <a:fld id="{E46F5A28-83A7-47E5-8F65-58BA43DEAC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608" rtl="0" eaLnBrk="1" latinLnBrk="0" hangingPunct="1">
        <a:spcBef>
          <a:spcPct val="0"/>
        </a:spcBef>
        <a:buNone/>
        <a:defRPr sz="23600" kern="1200">
          <a:solidFill>
            <a:schemeClr val="tx1"/>
          </a:solidFill>
          <a:latin typeface="+mj-lt"/>
          <a:ea typeface="+mj-ea"/>
          <a:cs typeface="+mj-cs"/>
        </a:defRPr>
      </a:lvl1pPr>
    </p:titleStyle>
    <p:bodyStyle>
      <a:lvl1pPr marL="1841853" indent="-1841853" algn="l" defTabSz="4911608" rtl="0" eaLnBrk="1" latinLnBrk="0" hangingPunct="1">
        <a:spcBef>
          <a:spcPct val="20000"/>
        </a:spcBef>
        <a:buFont typeface="Arial" pitchFamily="34" charset="0"/>
        <a:buChar char="•"/>
        <a:defRPr sz="17200" kern="1200">
          <a:solidFill>
            <a:schemeClr val="tx1"/>
          </a:solidFill>
          <a:latin typeface="+mn-lt"/>
          <a:ea typeface="+mn-ea"/>
          <a:cs typeface="+mn-cs"/>
        </a:defRPr>
      </a:lvl1pPr>
      <a:lvl2pPr marL="3990682" indent="-1534878" algn="l" defTabSz="4911608" rtl="0" eaLnBrk="1" latinLnBrk="0" hangingPunct="1">
        <a:spcBef>
          <a:spcPct val="20000"/>
        </a:spcBef>
        <a:buFont typeface="Arial" pitchFamily="34" charset="0"/>
        <a:buChar char="–"/>
        <a:defRPr sz="15000" kern="1200">
          <a:solidFill>
            <a:schemeClr val="tx1"/>
          </a:solidFill>
          <a:latin typeface="+mn-lt"/>
          <a:ea typeface="+mn-ea"/>
          <a:cs typeface="+mn-cs"/>
        </a:defRPr>
      </a:lvl2pPr>
      <a:lvl3pPr marL="6139510" indent="-1227902" algn="l" defTabSz="4911608" rtl="0" eaLnBrk="1" latinLnBrk="0" hangingPunct="1">
        <a:spcBef>
          <a:spcPct val="20000"/>
        </a:spcBef>
        <a:buFont typeface="Arial" pitchFamily="34" charset="0"/>
        <a:buChar char="•"/>
        <a:defRPr sz="12900" kern="1200">
          <a:solidFill>
            <a:schemeClr val="tx1"/>
          </a:solidFill>
          <a:latin typeface="+mn-lt"/>
          <a:ea typeface="+mn-ea"/>
          <a:cs typeface="+mn-cs"/>
        </a:defRPr>
      </a:lvl3pPr>
      <a:lvl4pPr marL="8595314"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4pPr>
      <a:lvl5pPr marL="11051118"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5pPr>
      <a:lvl6pPr marL="13506922"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6pPr>
      <a:lvl7pPr marL="15962727"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7pPr>
      <a:lvl8pPr marL="18418531"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8pPr>
      <a:lvl9pPr marL="20874335"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9pPr>
    </p:bodyStyle>
    <p:otherStyle>
      <a:defPPr>
        <a:defRPr lang="en-US"/>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oleObject" Target="http://sz0013.wc.mail.comcast.net/service/home/~/20110309153103863-5.pdf" TargetMode="External"/><Relationship Id="rId10" Type="http://schemas.openxmlformats.org/officeDocument/2006/relationships/image" Target="../media/image9.jpeg"/><Relationship Id="rId4" Type="http://schemas.openxmlformats.org/officeDocument/2006/relationships/oleObject" Target="file:///C:\Documents%20and%20Settings\cscharnberger\My%20Documents\Downloads\20110314134958041.pdf" TargetMode="External"/><Relationship Id="rId9" Type="http://schemas.openxmlformats.org/officeDocument/2006/relationships/image" Target="../media/image8.jpeg"/><Relationship Id="rId14" Type="http://schemas.openxmlformats.org/officeDocument/2006/relationships/oleObject" Target="http://sz0013.wc.mail.comcast.net/service/home/~/20110309153017592-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3" cstate="print"/>
          <a:srcRect/>
          <a:stretch>
            <a:fillRect/>
          </a:stretch>
        </p:blipFill>
        <p:spPr bwMode="auto">
          <a:xfrm rot="5400000">
            <a:off x="11963400" y="3505200"/>
            <a:ext cx="8305800" cy="9372600"/>
          </a:xfrm>
          <a:prstGeom prst="rect">
            <a:avLst/>
          </a:prstGeom>
          <a:noFill/>
          <a:ln w="9525">
            <a:noFill/>
            <a:miter lim="800000"/>
            <a:headEnd/>
            <a:tailEnd/>
          </a:ln>
        </p:spPr>
      </p:pic>
      <p:graphicFrame>
        <p:nvGraphicFramePr>
          <p:cNvPr id="1043" name="Object 19"/>
          <p:cNvGraphicFramePr>
            <a:graphicFrameLocks noChangeAspect="1"/>
          </p:cNvGraphicFramePr>
          <p:nvPr/>
        </p:nvGraphicFramePr>
        <p:xfrm>
          <a:off x="27203400" y="4191000"/>
          <a:ext cx="13182600" cy="16154400"/>
        </p:xfrm>
        <a:graphic>
          <a:graphicData uri="http://schemas.openxmlformats.org/presentationml/2006/ole">
            <p:oleObj spid="_x0000_s1043" name="Acrobat Document" r:id="rId4" imgW="6858000" imgH="9601200" progId="AcroExch.Document.7">
              <p:link updateAutomatic="1"/>
            </p:oleObj>
          </a:graphicData>
        </a:graphic>
      </p:graphicFrame>
      <p:pic>
        <p:nvPicPr>
          <p:cNvPr id="1042" name="Picture 18"/>
          <p:cNvPicPr>
            <a:picLocks noChangeAspect="1" noChangeArrowheads="1"/>
          </p:cNvPicPr>
          <p:nvPr/>
        </p:nvPicPr>
        <p:blipFill>
          <a:blip r:embed="rId5" cstate="print"/>
          <a:srcRect l="11404" t="17808" r="42982" b="13014"/>
          <a:stretch>
            <a:fillRect/>
          </a:stretch>
        </p:blipFill>
        <p:spPr bwMode="auto">
          <a:xfrm rot="5400000">
            <a:off x="21678900" y="5143500"/>
            <a:ext cx="7239000" cy="8382000"/>
          </a:xfrm>
          <a:prstGeom prst="rect">
            <a:avLst/>
          </a:prstGeom>
          <a:noFill/>
          <a:ln w="9525">
            <a:noFill/>
            <a:miter lim="800000"/>
            <a:headEnd/>
            <a:tailEnd/>
          </a:ln>
        </p:spPr>
      </p:pic>
      <p:pic>
        <p:nvPicPr>
          <p:cNvPr id="6" name="Picture 15"/>
          <p:cNvPicPr>
            <a:picLocks noChangeAspect="1" noChangeArrowheads="1"/>
          </p:cNvPicPr>
          <p:nvPr/>
        </p:nvPicPr>
        <p:blipFill>
          <a:blip r:embed="rId6" cstate="print"/>
          <a:srcRect l="17580" t="15032" r="11875" b="10458"/>
          <a:stretch>
            <a:fillRect/>
          </a:stretch>
        </p:blipFill>
        <p:spPr bwMode="auto">
          <a:xfrm>
            <a:off x="38328600" y="14173200"/>
            <a:ext cx="11887200" cy="10591800"/>
          </a:xfrm>
          <a:prstGeom prst="rect">
            <a:avLst/>
          </a:prstGeom>
          <a:noFill/>
          <a:ln w="9525">
            <a:noFill/>
            <a:miter lim="800000"/>
            <a:headEnd/>
            <a:tailEnd/>
          </a:ln>
          <a:effectLst/>
        </p:spPr>
      </p:pic>
      <p:sp>
        <p:nvSpPr>
          <p:cNvPr id="4" name="TextBox 3"/>
          <p:cNvSpPr txBox="1"/>
          <p:nvPr/>
        </p:nvSpPr>
        <p:spPr>
          <a:xfrm>
            <a:off x="3657600" y="990600"/>
            <a:ext cx="44043600" cy="4524315"/>
          </a:xfrm>
          <a:prstGeom prst="rect">
            <a:avLst/>
          </a:prstGeom>
          <a:noFill/>
          <a:ln>
            <a:solidFill>
              <a:schemeClr val="tx1"/>
            </a:solidFill>
          </a:ln>
        </p:spPr>
        <p:txBody>
          <a:bodyPr wrap="square" rtlCol="0">
            <a:spAutoFit/>
          </a:bodyPr>
          <a:lstStyle/>
          <a:p>
            <a:pPr algn="ctr"/>
            <a:r>
              <a:rPr lang="en-US" sz="9600" dirty="0" smtClean="0"/>
              <a:t>THEN AND NOW: GEOLOGIC INVESTIGATIONS OF FLORENCE BASCOM, GEORGE W. STOSE, AND ANNA JONAS STOSE IN SOUTHEASTERN PENNSYLVANIA</a:t>
            </a:r>
          </a:p>
          <a:p>
            <a:pPr algn="ctr"/>
            <a:r>
              <a:rPr lang="en-US" sz="9600" dirty="0" smtClean="0"/>
              <a:t>Jeri L Jones, Jones Geological Services &amp; Charles K. </a:t>
            </a:r>
            <a:r>
              <a:rPr lang="en-US" sz="9600" dirty="0" err="1" smtClean="0"/>
              <a:t>Scharnberger</a:t>
            </a:r>
            <a:r>
              <a:rPr lang="en-US" sz="9600" dirty="0" smtClean="0"/>
              <a:t>, Millersville Univ.</a:t>
            </a:r>
            <a:endParaRPr lang="en-US" sz="9600" dirty="0"/>
          </a:p>
        </p:txBody>
      </p:sp>
      <p:sp>
        <p:nvSpPr>
          <p:cNvPr id="13" name="TextBox 12"/>
          <p:cNvSpPr txBox="1"/>
          <p:nvPr/>
        </p:nvSpPr>
        <p:spPr>
          <a:xfrm flipV="1">
            <a:off x="8915401" y="9372599"/>
            <a:ext cx="1904999" cy="276999"/>
          </a:xfrm>
          <a:prstGeom prst="rect">
            <a:avLst/>
          </a:prstGeom>
          <a:noFill/>
        </p:spPr>
        <p:txBody>
          <a:bodyPr wrap="square" rtlCol="0">
            <a:spAutoFit/>
          </a:bodyPr>
          <a:lstStyle/>
          <a:p>
            <a:endParaRPr lang="en-US" sz="1200" dirty="0"/>
          </a:p>
        </p:txBody>
      </p:sp>
      <p:pic>
        <p:nvPicPr>
          <p:cNvPr id="1031" name="Picture 7"/>
          <p:cNvPicPr>
            <a:picLocks noChangeAspect="1" noChangeArrowheads="1"/>
          </p:cNvPicPr>
          <p:nvPr/>
        </p:nvPicPr>
        <p:blipFill>
          <a:blip r:embed="rId7" cstate="print"/>
          <a:srcRect/>
          <a:stretch>
            <a:fillRect/>
          </a:stretch>
        </p:blipFill>
        <p:spPr bwMode="auto">
          <a:xfrm>
            <a:off x="1066800" y="19964400"/>
            <a:ext cx="6858000" cy="5562600"/>
          </a:xfrm>
          <a:prstGeom prst="rect">
            <a:avLst/>
          </a:prstGeom>
          <a:noFill/>
          <a:ln w="9525">
            <a:noFill/>
            <a:miter lim="800000"/>
            <a:headEnd/>
            <a:tailEnd/>
          </a:ln>
          <a:effectLst/>
        </p:spPr>
      </p:pic>
      <p:pic>
        <p:nvPicPr>
          <p:cNvPr id="16" name="Picture 15" descr="496px-Florence_Bascom2.jpg"/>
          <p:cNvPicPr>
            <a:picLocks noChangeAspect="1"/>
          </p:cNvPicPr>
          <p:nvPr/>
        </p:nvPicPr>
        <p:blipFill>
          <a:blip r:embed="rId8" cstate="print"/>
          <a:stretch>
            <a:fillRect/>
          </a:stretch>
        </p:blipFill>
        <p:spPr>
          <a:xfrm>
            <a:off x="1524000" y="26974800"/>
            <a:ext cx="4724400" cy="5705475"/>
          </a:xfrm>
          <a:prstGeom prst="rect">
            <a:avLst/>
          </a:prstGeom>
        </p:spPr>
      </p:pic>
      <p:pic>
        <p:nvPicPr>
          <p:cNvPr id="18" name="Picture 17" descr="MAP_0001.JPG"/>
          <p:cNvPicPr>
            <a:picLocks noChangeAspect="1"/>
          </p:cNvPicPr>
          <p:nvPr/>
        </p:nvPicPr>
        <p:blipFill>
          <a:blip r:embed="rId9" cstate="print"/>
          <a:stretch>
            <a:fillRect/>
          </a:stretch>
        </p:blipFill>
        <p:spPr>
          <a:xfrm>
            <a:off x="24612600" y="25450800"/>
            <a:ext cx="7162800" cy="8534400"/>
          </a:xfrm>
          <a:prstGeom prst="rect">
            <a:avLst/>
          </a:prstGeom>
        </p:spPr>
      </p:pic>
      <p:sp>
        <p:nvSpPr>
          <p:cNvPr id="21" name="TextBox 20"/>
          <p:cNvSpPr txBox="1"/>
          <p:nvPr/>
        </p:nvSpPr>
        <p:spPr>
          <a:xfrm>
            <a:off x="17526000" y="22479000"/>
            <a:ext cx="19387131" cy="1969770"/>
          </a:xfrm>
          <a:prstGeom prst="rect">
            <a:avLst/>
          </a:prstGeom>
          <a:noFill/>
        </p:spPr>
        <p:txBody>
          <a:bodyPr wrap="square" tIns="1554480" bIns="0" rtlCol="0">
            <a:spAutoFit/>
          </a:bodyPr>
          <a:lstStyle/>
          <a:p>
            <a:pPr algn="ctr"/>
            <a:r>
              <a:rPr lang="en-US" sz="1400" dirty="0" smtClean="0"/>
              <a:t> </a:t>
            </a:r>
          </a:p>
          <a:p>
            <a:pPr algn="ctr"/>
            <a:endParaRPr lang="en-US" sz="1200" dirty="0"/>
          </a:p>
        </p:txBody>
      </p:sp>
      <p:sp>
        <p:nvSpPr>
          <p:cNvPr id="1034" name="Rectangle 10"/>
          <p:cNvSpPr>
            <a:spLocks noChangeArrowheads="1"/>
          </p:cNvSpPr>
          <p:nvPr/>
        </p:nvSpPr>
        <p:spPr bwMode="auto">
          <a:xfrm rot="10800000" flipV="1">
            <a:off x="3276600" y="3075938"/>
            <a:ext cx="7772400" cy="8617744"/>
          </a:xfrm>
          <a:prstGeom prst="rect">
            <a:avLst/>
          </a:prstGeom>
          <a:noFill/>
          <a:ln w="9525">
            <a:noFill/>
            <a:miter lim="800000"/>
            <a:headEnd/>
            <a:tailEnd/>
          </a:ln>
          <a:effectLst/>
        </p:spPr>
        <p:txBody>
          <a:bodyPr vert="horz" wrap="square" lIns="91440" tIns="3200400" rIns="91440" bIns="91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ABSTRACT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Florence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(1862-1945), George Willis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(1869-1960), and Anna Jonas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(1881-1974) became the most recognized geologic field mapping team in southeastern Pennsylvania.  George began his investigations in the Appalachian Mountain region and Adams County, Pennsylvania, in the early 1900s, working with legendary geologist Florence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She taught at Bryn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College near Philadelphia and conducted the initial research on the age and structure of the Piedmont metamorphic rocks, especially the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Wissahickon</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Formation.  In the 1920s, George teamed up with Anna Jonas, a student of Florence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George and Anna married in 1938.  This team mapped individual quadrangles and regions in York and Lancaster Counties.  Their reports became foundations for future investigations.  Working with limited exposures and no knowledge of plate tectonics, they made very detailed interpretations of the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stratigraphy</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structure.  With modern mapping techniques and more rock exposures, just how well have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the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ideas stood the test of time?</a:t>
            </a:r>
            <a:endParaRPr kumimoji="0" lang="en-US" sz="2000" b="0" i="0" u="none" strike="noStrike" cap="none" normalizeH="0" baseline="0" dirty="0" smtClean="0">
              <a:ln>
                <a:noFill/>
              </a:ln>
              <a:solidFill>
                <a:schemeClr val="tx1"/>
              </a:solidFill>
              <a:effectLst/>
              <a:latin typeface="Arial" pitchFamily="34" charset="0"/>
            </a:endParaRPr>
          </a:p>
        </p:txBody>
      </p:sp>
      <p:pic>
        <p:nvPicPr>
          <p:cNvPr id="2" name="Picture 2"/>
          <p:cNvPicPr>
            <a:picLocks noChangeAspect="1" noChangeArrowheads="1"/>
          </p:cNvPicPr>
          <p:nvPr/>
        </p:nvPicPr>
        <p:blipFill>
          <a:blip r:embed="rId10" cstate="print"/>
          <a:srcRect/>
          <a:stretch>
            <a:fillRect/>
          </a:stretch>
        </p:blipFill>
        <p:spPr bwMode="auto">
          <a:xfrm>
            <a:off x="1066800" y="12877800"/>
            <a:ext cx="6754813" cy="5330825"/>
          </a:xfrm>
          <a:prstGeom prst="rect">
            <a:avLst/>
          </a:prstGeom>
          <a:noFill/>
          <a:ln w="9525">
            <a:noFill/>
            <a:miter lim="800000"/>
            <a:headEnd/>
            <a:tailEnd/>
          </a:ln>
          <a:effectLst/>
        </p:spPr>
      </p:pic>
      <p:pic>
        <p:nvPicPr>
          <p:cNvPr id="3" name="Picture 3"/>
          <p:cNvPicPr>
            <a:picLocks noChangeAspect="1" noChangeArrowheads="1"/>
          </p:cNvPicPr>
          <p:nvPr/>
        </p:nvPicPr>
        <p:blipFill>
          <a:blip r:embed="rId11" cstate="print"/>
          <a:srcRect/>
          <a:stretch>
            <a:fillRect/>
          </a:stretch>
        </p:blipFill>
        <p:spPr bwMode="auto">
          <a:xfrm>
            <a:off x="14020800" y="25755600"/>
            <a:ext cx="9372600" cy="7429500"/>
          </a:xfrm>
          <a:prstGeom prst="rect">
            <a:avLst/>
          </a:prstGeom>
          <a:noFill/>
          <a:ln w="9525">
            <a:noFill/>
            <a:miter lim="800000"/>
            <a:headEnd/>
            <a:tailEnd/>
          </a:ln>
        </p:spPr>
      </p:pic>
      <p:pic>
        <p:nvPicPr>
          <p:cNvPr id="5" name="Picture 4"/>
          <p:cNvPicPr>
            <a:picLocks noChangeAspect="1" noChangeArrowheads="1"/>
          </p:cNvPicPr>
          <p:nvPr/>
        </p:nvPicPr>
        <p:blipFill>
          <a:blip r:embed="rId12" cstate="print"/>
          <a:srcRect/>
          <a:stretch>
            <a:fillRect/>
          </a:stretch>
        </p:blipFill>
        <p:spPr bwMode="auto">
          <a:xfrm>
            <a:off x="32689800" y="25755600"/>
            <a:ext cx="7562850" cy="7162800"/>
          </a:xfrm>
          <a:prstGeom prst="rect">
            <a:avLst/>
          </a:prstGeom>
          <a:noFill/>
          <a:ln w="9525">
            <a:noFill/>
            <a:miter lim="800000"/>
            <a:headEnd/>
            <a:tailEnd/>
          </a:ln>
          <a:effectLst/>
        </p:spPr>
      </p:pic>
      <p:sp>
        <p:nvSpPr>
          <p:cNvPr id="25" name="TextBox 24"/>
          <p:cNvSpPr txBox="1"/>
          <p:nvPr/>
        </p:nvSpPr>
        <p:spPr>
          <a:xfrm>
            <a:off x="27660600" y="13792200"/>
            <a:ext cx="4267200" cy="1585049"/>
          </a:xfrm>
          <a:prstGeom prst="rect">
            <a:avLst/>
          </a:prstGeom>
          <a:noFill/>
        </p:spPr>
        <p:txBody>
          <a:bodyPr wrap="square" rtlCol="0">
            <a:spAutoFit/>
          </a:bodyPr>
          <a:lstStyle/>
          <a:p>
            <a:endParaRPr lang="en-US" dirty="0"/>
          </a:p>
        </p:txBody>
      </p:sp>
      <p:sp>
        <p:nvSpPr>
          <p:cNvPr id="7" name="Rectangle 2"/>
          <p:cNvSpPr>
            <a:spLocks noChangeArrowheads="1"/>
          </p:cNvSpPr>
          <p:nvPr/>
        </p:nvSpPr>
        <p:spPr bwMode="auto">
          <a:xfrm>
            <a:off x="8001000" y="13301990"/>
            <a:ext cx="73914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Anna Jonas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Born: 1881		Died: 1974</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Education:  Bryn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College, Bryn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Pennsylvania (A.B., A.M. and Ph.D.)</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Employment:   Pennsylvania Geologic Survey and Maryland Geologic Survey</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1919 – 1937</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First published report with George W.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1922</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Married George W.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1938</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Classmate of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Eleanora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Bliss (Knopf) at Bryn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College.</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Her mentor was Florence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Anna was known as a very observant field geologist, </a:t>
            </a:r>
            <a:r>
              <a:rPr lang="en-US" sz="2000" dirty="0" smtClean="0">
                <a:latin typeface="Calibri" pitchFamily="34" charset="0"/>
                <a:ea typeface="Calibri" pitchFamily="34" charset="0"/>
                <a:cs typeface="Times New Roman" pitchFamily="18" charset="0"/>
              </a:rPr>
              <a:t>and sometimes made bold and  controversial interpretations</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She always said what was on her mind and never changed her mind once it was made up. (Ref. 1)</a:t>
            </a:r>
            <a:endParaRPr kumimoji="0" lang="en-US" sz="2000" b="0" i="0" u="none" strike="noStrike" cap="none" normalizeH="0" baseline="0" dirty="0" smtClean="0">
              <a:ln>
                <a:noFill/>
              </a:ln>
              <a:solidFill>
                <a:schemeClr val="tx1"/>
              </a:solidFill>
              <a:effectLst/>
              <a:latin typeface="Arial" pitchFamily="34" charset="0"/>
            </a:endParaRPr>
          </a:p>
        </p:txBody>
      </p:sp>
      <p:sp>
        <p:nvSpPr>
          <p:cNvPr id="8" name="Rectangle 3"/>
          <p:cNvSpPr>
            <a:spLocks noChangeArrowheads="1"/>
          </p:cNvSpPr>
          <p:nvPr/>
        </p:nvSpPr>
        <p:spPr bwMode="auto">
          <a:xfrm>
            <a:off x="0" y="74711"/>
            <a:ext cx="69121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4"/>
          <p:cNvSpPr>
            <a:spLocks noChangeArrowheads="1"/>
          </p:cNvSpPr>
          <p:nvPr/>
        </p:nvSpPr>
        <p:spPr bwMode="auto">
          <a:xfrm>
            <a:off x="8153400" y="20540247"/>
            <a:ext cx="6781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George W.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Born:  1869              Died: 1960</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Education:  Massachusetts Institute of Technology  (B.S. and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Employment:  U.S. Geological Survey</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1894 – 1941     1942 – 1944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Volunteered preparing reports until 1953</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George always prepared </a:t>
            </a:r>
            <a:r>
              <a:rPr lang="en-US" sz="2000" dirty="0" smtClean="0">
                <a:latin typeface="Calibri" pitchFamily="34" charset="0"/>
                <a:ea typeface="Calibri" pitchFamily="34" charset="0"/>
                <a:cs typeface="Times New Roman" pitchFamily="18" charset="0"/>
              </a:rPr>
              <a:t>detailed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concise</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repports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loved helping others, either within the geological field or in the community.</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was awarded the “Scroll of Honor “ from the USGS (Ref. 2)</a:t>
            </a:r>
            <a:endParaRPr kumimoji="0" lang="en-US" sz="2000" b="0" i="0" u="none" strike="noStrike" cap="none" normalizeH="0" baseline="0" dirty="0" smtClean="0">
              <a:ln>
                <a:noFill/>
              </a:ln>
              <a:solidFill>
                <a:schemeClr val="tx1"/>
              </a:solidFill>
              <a:effectLst/>
              <a:latin typeface="Arial" pitchFamily="34" charset="0"/>
            </a:endParaRPr>
          </a:p>
        </p:txBody>
      </p:sp>
      <p:sp>
        <p:nvSpPr>
          <p:cNvPr id="1025" name="Rectangle 1"/>
          <p:cNvSpPr>
            <a:spLocks noChangeArrowheads="1"/>
          </p:cNvSpPr>
          <p:nvPr/>
        </p:nvSpPr>
        <p:spPr bwMode="auto">
          <a:xfrm>
            <a:off x="6629400" y="26651635"/>
            <a:ext cx="63246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Florence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endParaRPr kumimoji="0" lang="en-US" sz="24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Born: 1862           Died: 1945</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Education:  University of Wisconsin-Madison (B.S. and M.S.)</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Johns Hopkins University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Employment:  Bryn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College</a:t>
            </a:r>
          </a:p>
          <a:p>
            <a:pPr lvl="0" indent="457200" algn="ctr" defTabSz="914400" eaLnBrk="0" fontAlgn="base" hangingPunct="0">
              <a:spcBef>
                <a:spcPct val="0"/>
              </a:spcBef>
              <a:spcAft>
                <a:spcPct val="0"/>
              </a:spcAft>
            </a:pPr>
            <a:r>
              <a:rPr lang="en-US" sz="2000" dirty="0" smtClean="0">
                <a:latin typeface="Calibri" pitchFamily="34" charset="0"/>
                <a:ea typeface="Calibri" pitchFamily="34" charset="0"/>
                <a:cs typeface="Times New Roman" pitchFamily="18" charset="0"/>
              </a:rPr>
              <a:t>1895-1928</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United States Geological Survey</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1896 - 1936</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First woman to receive a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from Johns Hopkins University</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Second woman to receive a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geology from any university</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First woman hired by the U.S.G.S.; known as </a:t>
            </a:r>
            <a:r>
              <a:rPr kumimoji="0" lang="en-US" sz="20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grande</a:t>
            </a:r>
            <a:r>
              <a:rPr kumimoji="0" 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dame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geology</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First woman elected to the Council of the Geological Society of America</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First woman officer of the Geological Society of America (Vice President in 1930)</a:t>
            </a:r>
            <a:endParaRPr kumimoji="0" lang="en-US" sz="2000" b="0" i="0" u="none" strike="noStrike" cap="none" normalizeH="0" baseline="0" dirty="0" smtClean="0">
              <a:ln>
                <a:noFill/>
              </a:ln>
              <a:solidFill>
                <a:schemeClr val="tx1"/>
              </a:solidFill>
              <a:effectLst/>
              <a:latin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crater on Venus and asteroid 6084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named in honor of her. (Ref. 3)</a:t>
            </a:r>
            <a:endParaRPr kumimoji="0" lang="en-US" sz="20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37947600" y="5817514"/>
            <a:ext cx="112776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REGIONAL GEOLOGY</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Calibri" pitchFamily="34" charset="0"/>
                <a:ea typeface="Calibri" pitchFamily="34" charset="0"/>
                <a:cs typeface="Times New Roman" pitchFamily="18" charset="0"/>
              </a:rPr>
              <a:t>At left are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sketch maps made by Dorothy Wyckoff at Bryn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Mawr</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College depicting the geology of southeastern Pennsylvania as mapped first by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her students (Jonas and Bliss), and later by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(Ref.  6 ) For comparison, a more recent map is presented (far left, Ref. 7).  Note that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Doe Run thrust, which she placed between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Wissahickon</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Fm and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Octoraro</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Fm has been replaced on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map by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Martic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thrust separating what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called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Octoraro</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but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called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Wissahickon</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from </a:t>
            </a:r>
            <a:r>
              <a:rPr lang="en-US" sz="2800" dirty="0" smtClean="0">
                <a:latin typeface="Calibri" pitchFamily="34" charset="0"/>
                <a:ea typeface="Calibri" pitchFamily="34" charset="0"/>
                <a:cs typeface="Times New Roman" pitchFamily="18" charset="0"/>
              </a:rPr>
              <a:t>the Conestoga Fm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north.</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Rocks thought by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Jonas,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be Precambrian are now considered to be probably Lower Paleozoic</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(Ref. 8). </a:t>
            </a:r>
            <a:r>
              <a:rPr lang="en-US" sz="2800" dirty="0" smtClean="0">
                <a:latin typeface="Calibri" pitchFamily="34" charset="0"/>
                <a:ea typeface="Calibri" pitchFamily="34" charset="0"/>
                <a:cs typeface="Times New Roman" pitchFamily="18" charset="0"/>
              </a:rPr>
              <a:t>A</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lthough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Bascom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had introduced the concept of large thrust faults with her Doe Run thrust, she never accepted the reality of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Martic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overthrust</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which led to a falling out with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Note that on the recent map, the name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Octoraro</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has been revived.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Stoses’s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depiction of the crystalline massifs as exposures of basement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nappes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although highly controversial at the time, has now come to be widely accepted. (Ref.  </a:t>
            </a:r>
            <a:r>
              <a:rPr lang="en-US" sz="2800" dirty="0" smtClean="0">
                <a:latin typeface="Calibri" pitchFamily="34" charset="0"/>
                <a:ea typeface="Calibri" pitchFamily="34" charset="0"/>
                <a:cs typeface="Times New Roman" pitchFamily="18" charset="0"/>
              </a:rPr>
              <a:t>9</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40690800" y="25978248"/>
            <a:ext cx="86868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LANCASTER QUADRANGLE</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Calibri" pitchFamily="34" charset="0"/>
                <a:ea typeface="Calibri" pitchFamily="34" charset="0"/>
                <a:cs typeface="Times New Roman" pitchFamily="18" charset="0"/>
              </a:rPr>
              <a:t>At  left are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two geologic maps of the Lancaster 15’ Quadrangle.  On the far left  is the </a:t>
            </a:r>
            <a:r>
              <a:rPr lang="en-US" sz="2800" dirty="0" smtClean="0">
                <a:latin typeface="Calibri" pitchFamily="34" charset="0"/>
                <a:ea typeface="Calibri" pitchFamily="34" charset="0"/>
                <a:cs typeface="Times New Roman" pitchFamily="18" charset="0"/>
              </a:rPr>
              <a:t>Jonas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1930 map, (Ref. 13 );</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its right is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Meisler</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Becher</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1971 map (Ref. 14).  Note especially the differences in the </a:t>
            </a:r>
            <a:r>
              <a:rPr lang="en-US" sz="2800" dirty="0" smtClean="0">
                <a:latin typeface="Calibri" pitchFamily="34" charset="0"/>
                <a:ea typeface="Calibri" pitchFamily="34" charset="0"/>
                <a:cs typeface="Times New Roman" pitchFamily="18" charset="0"/>
              </a:rPr>
              <a:t>mapped</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faults.  At that time, Jonas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did not yet recognize the presence of Taconic structures in this region. Their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stratigraphic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column also is shown.  Most of their formation names are still used today, although locally the names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Zooks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Corner, Buffalo Springs,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Snitz</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Creek have replaced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Elbrook</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age of the Conestoga Formation is now recognized to be Middle Cambrian, not Ordovician. (Ref. 15)  It is a deeper water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facies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correlative with, rather than unconformable over, several of the other Cambrian units.</a:t>
            </a:r>
            <a:endParaRPr kumimoji="0" lang="en-US" sz="2800" b="0" i="0" u="none" strike="noStrike" cap="none" normalizeH="0" baseline="0" dirty="0" smtClean="0">
              <a:ln>
                <a:noFill/>
              </a:ln>
              <a:solidFill>
                <a:schemeClr val="tx1"/>
              </a:solidFill>
              <a:effectLst/>
              <a:latin typeface="Arial" pitchFamily="34" charset="0"/>
            </a:endParaRPr>
          </a:p>
        </p:txBody>
      </p:sp>
      <p:pic>
        <p:nvPicPr>
          <p:cNvPr id="1032" name="Picture 8"/>
          <p:cNvPicPr>
            <a:picLocks noChangeAspect="1" noChangeArrowheads="1"/>
          </p:cNvPicPr>
          <p:nvPr/>
        </p:nvPicPr>
        <p:blipFill>
          <a:blip r:embed="rId13" cstate="print"/>
          <a:srcRect/>
          <a:stretch>
            <a:fillRect/>
          </a:stretch>
        </p:blipFill>
        <p:spPr bwMode="auto">
          <a:xfrm>
            <a:off x="21336000" y="15468600"/>
            <a:ext cx="11049000" cy="7772400"/>
          </a:xfrm>
          <a:prstGeom prst="rect">
            <a:avLst/>
          </a:prstGeom>
          <a:noFill/>
          <a:ln w="9525">
            <a:noFill/>
            <a:miter lim="800000"/>
            <a:headEnd/>
            <a:tailEnd/>
          </a:ln>
          <a:effectLst/>
        </p:spPr>
      </p:pic>
      <p:graphicFrame>
        <p:nvGraphicFramePr>
          <p:cNvPr id="1036" name="Object 12"/>
          <p:cNvGraphicFramePr>
            <a:graphicFrameLocks noChangeAspect="1"/>
          </p:cNvGraphicFramePr>
          <p:nvPr/>
        </p:nvGraphicFramePr>
        <p:xfrm flipV="1">
          <a:off x="56083200" y="-6557696"/>
          <a:ext cx="4922838" cy="3709721"/>
        </p:xfrm>
        <a:graphic>
          <a:graphicData uri="http://schemas.openxmlformats.org/presentationml/2006/ole">
            <p:oleObj spid="_x0000_s1036" name="HTML Document" r:id="rId14" imgW="7543800" imgH="5829300" progId="htmlfile">
              <p:link updateAutomatic="1"/>
            </p:oleObj>
          </a:graphicData>
        </a:graphic>
      </p:graphicFrame>
      <p:graphicFrame>
        <p:nvGraphicFramePr>
          <p:cNvPr id="1037" name="Object 13"/>
          <p:cNvGraphicFramePr>
            <a:graphicFrameLocks noChangeAspect="1"/>
          </p:cNvGraphicFramePr>
          <p:nvPr/>
        </p:nvGraphicFramePr>
        <p:xfrm>
          <a:off x="56997600" y="27508200"/>
          <a:ext cx="28282900" cy="21804313"/>
        </p:xfrm>
        <a:graphic>
          <a:graphicData uri="http://schemas.openxmlformats.org/presentationml/2006/ole">
            <p:oleObj spid="_x0000_s1037" name="HTML Document" r:id="rId14" imgW="7543800" imgH="5829300" progId="htmlfile">
              <p:link updateAutomatic="1"/>
            </p:oleObj>
          </a:graphicData>
        </a:graphic>
      </p:graphicFrame>
      <p:graphicFrame>
        <p:nvGraphicFramePr>
          <p:cNvPr id="1038" name="Object 14"/>
          <p:cNvGraphicFramePr>
            <a:graphicFrameLocks noChangeAspect="1"/>
          </p:cNvGraphicFramePr>
          <p:nvPr/>
        </p:nvGraphicFramePr>
        <p:xfrm>
          <a:off x="54178200" y="29184600"/>
          <a:ext cx="53100288" cy="36409312"/>
        </p:xfrm>
        <a:graphic>
          <a:graphicData uri="http://schemas.openxmlformats.org/presentationml/2006/ole">
            <p:oleObj spid="_x0000_s1038" name="HTML Document" r:id="rId15" imgW="7543800" imgH="5829300" progId="htmlfile">
              <p:link updateAutomatic="1"/>
            </p:oleObj>
          </a:graphicData>
        </a:graphic>
      </p:graphicFrame>
      <p:sp>
        <p:nvSpPr>
          <p:cNvPr id="24" name="Rectangle 7"/>
          <p:cNvSpPr>
            <a:spLocks noChangeArrowheads="1"/>
          </p:cNvSpPr>
          <p:nvPr/>
        </p:nvSpPr>
        <p:spPr bwMode="auto">
          <a:xfrm rot="10800000" flipV="1">
            <a:off x="32842200" y="16440090"/>
            <a:ext cx="5791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MIDDLETOWN QUADRANGLE</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Jonas published their report on the Middletown 15’ Quadrangle in 1933.  (Ref. 10). </a:t>
            </a:r>
            <a:r>
              <a:rPr lang="en-US" sz="2800" dirty="0" smtClean="0">
                <a:latin typeface="Calibri" pitchFamily="34" charset="0"/>
                <a:ea typeface="Calibri" pitchFamily="34" charset="0"/>
                <a:cs typeface="Times New Roman" pitchFamily="18" charset="0"/>
              </a:rPr>
              <a:t>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left is their structural map of the portion of that quadrangle around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Accomac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York County.  By 1939, they had revised their interpretation, as shown on the right.  (The figure reproduced here is from Ref.  5 , based on Ref. </a:t>
            </a:r>
            <a:r>
              <a:rPr lang="en-US" sz="2800" dirty="0" smtClean="0">
                <a:latin typeface="Calibri" pitchFamily="34" charset="0"/>
                <a:ea typeface="Calibri" pitchFamily="34" charset="0"/>
                <a:cs typeface="Times New Roman" pitchFamily="18" charset="0"/>
              </a:rPr>
              <a:t>11</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based </a:t>
            </a:r>
            <a:r>
              <a:rPr kumimoji="0" lang="en-US" sz="2800" b="0" i="0" u="none" strike="noStrike" cap="none" normalizeH="0" smtClean="0">
                <a:ln>
                  <a:noFill/>
                </a:ln>
                <a:solidFill>
                  <a:schemeClr val="tx1"/>
                </a:solidFill>
                <a:effectLst/>
                <a:latin typeface="Calibri" pitchFamily="34" charset="0"/>
                <a:ea typeface="Calibri" pitchFamily="34" charset="0"/>
                <a:cs typeface="Times New Roman" pitchFamily="18" charset="0"/>
              </a:rPr>
              <a:t>in </a:t>
            </a:r>
            <a:r>
              <a:rPr kumimoji="0" lang="en-US" sz="2800" b="0" i="0" u="none" strike="noStrike" cap="none" normalizeH="0" smtClean="0">
                <a:ln>
                  <a:noFill/>
                </a:ln>
                <a:solidFill>
                  <a:schemeClr val="tx1"/>
                </a:solidFill>
                <a:effectLst/>
                <a:latin typeface="Calibri" pitchFamily="34" charset="0"/>
                <a:ea typeface="Calibri" pitchFamily="34" charset="0"/>
                <a:cs typeface="Times New Roman" pitchFamily="18" charset="0"/>
              </a:rPr>
              <a:t>turn </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on Ref. 12.)</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15544800" y="15940069"/>
            <a:ext cx="5105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TWO RECENT ASSESSMENTS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“Considering the quality of the available base maps, the absence of air photos, and the great speed with which this large area was mapped b relatively few people, it is much to the credit of Jonas,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&amp; Co. that, with appropriate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stratigraphic</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reinterpretation, much of the area mapped by them remains sufficient for 1:250,000-scale presentation.”  --David B.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MacLachlan</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(Ref.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“One concludes that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Stose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had most of the structural elements mapped and well understood, far before their time.  Even with 2/3 of a century’s advance in structural knowledge, these ‘improvements’ on their work are possible only with difficulty and still not altogether satisfactory results.” –Donald U. Wise,</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(Ref. 5)</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939</Words>
  <Application>Microsoft Office PowerPoint</Application>
  <PresentationFormat>Custom</PresentationFormat>
  <Paragraphs>50</Paragraphs>
  <Slides>1</Slides>
  <Notes>0</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1</vt:i4>
      </vt:variant>
    </vt:vector>
  </HeadingPairs>
  <TitlesOfParts>
    <vt:vector size="6" baseType="lpstr">
      <vt:lpstr>Office Theme</vt:lpstr>
      <vt:lpstr>C:\Documents and Settings\cscharnberger\My Documents\Downloads\20110314134958041.pdf</vt:lpstr>
      <vt:lpstr>http://sz0013.wc.mail.comcast.net/service/home/~/20110309153017592-4.pdf</vt:lpstr>
      <vt:lpstr>http://sz0013.wc.mail.comcast.net/service/home/~/20110309153017592-4.pdf</vt:lpstr>
      <vt:lpstr>http://sz0013.wc.mail.comcast.net/service/home/~/20110309153103863-5.pdf</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Clark</dc:creator>
  <cp:lastModifiedBy>cscharnberger</cp:lastModifiedBy>
  <cp:revision>53</cp:revision>
  <dcterms:created xsi:type="dcterms:W3CDTF">2011-03-09T14:42:51Z</dcterms:created>
  <dcterms:modified xsi:type="dcterms:W3CDTF">2011-03-24T17:29:06Z</dcterms:modified>
</cp:coreProperties>
</file>