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sldIdLst>
    <p:sldId id="263" r:id="rId2"/>
    <p:sldId id="264" r:id="rId3"/>
    <p:sldId id="259" r:id="rId4"/>
    <p:sldId id="279" r:id="rId5"/>
    <p:sldId id="276" r:id="rId6"/>
    <p:sldId id="269" r:id="rId7"/>
    <p:sldId id="272" r:id="rId8"/>
    <p:sldId id="266" r:id="rId9"/>
    <p:sldId id="274" r:id="rId10"/>
    <p:sldId id="256" r:id="rId11"/>
    <p:sldId id="265" r:id="rId12"/>
    <p:sldId id="260" r:id="rId13"/>
    <p:sldId id="278" r:id="rId14"/>
    <p:sldId id="258" r:id="rId15"/>
    <p:sldId id="257" r:id="rId16"/>
    <p:sldId id="270" r:id="rId17"/>
    <p:sldId id="261" r:id="rId18"/>
    <p:sldId id="262" r:id="rId19"/>
    <p:sldId id="273" r:id="rId20"/>
    <p:sldId id="267" r:id="rId21"/>
    <p:sldId id="277" r:id="rId22"/>
    <p:sldId id="280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2408" y="-15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esProps" Target="presProps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viewProps" Target="viewProps.xml"/><Relationship Id="rId26" Type="http://schemas.openxmlformats.org/officeDocument/2006/relationships/printerSettings" Target="printerSettings/printerSettings1.bin"/><Relationship Id="rId30" Type="http://schemas.openxmlformats.org/officeDocument/2006/relationships/tableStyles" Target="tableStyles.xml"/><Relationship Id="rId11" Type="http://schemas.openxmlformats.org/officeDocument/2006/relationships/slide" Target="slides/slide10.xml"/><Relationship Id="rId29" Type="http://schemas.openxmlformats.org/officeDocument/2006/relationships/theme" Target="theme/theme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3E7B2-45A3-874B-9150-961E28C1C9C5}" type="datetimeFigureOut">
              <a:rPr lang="en-US" smtClean="0"/>
              <a:pPr/>
              <a:t>3/28/11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46AAA-3A62-ED48-82C7-5082EBCB9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46AAA-3A62-ED48-82C7-5082EBCB9B7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46AAA-3A62-ED48-82C7-5082EBCB9B7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46AAA-3A62-ED48-82C7-5082EBCB9B7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46AAA-3A62-ED48-82C7-5082EBCB9B7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46AAA-3A62-ED48-82C7-5082EBCB9B7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46AAA-3A62-ED48-82C7-5082EBCB9B7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90F4-A67D-404F-B981-94942BF4516E}" type="datetimeFigureOut">
              <a:rPr lang="en-US" smtClean="0"/>
              <a:pPr/>
              <a:t>3/28/11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290A-C66F-544F-B804-FC56D7258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90F4-A67D-404F-B981-94942BF4516E}" type="datetimeFigureOut">
              <a:rPr lang="en-US" smtClean="0"/>
              <a:pPr/>
              <a:t>3/28/11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290A-C66F-544F-B804-FC56D7258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90F4-A67D-404F-B981-94942BF4516E}" type="datetimeFigureOut">
              <a:rPr lang="en-US" smtClean="0"/>
              <a:pPr/>
              <a:t>3/28/11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290A-C66F-544F-B804-FC56D7258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90F4-A67D-404F-B981-94942BF4516E}" type="datetimeFigureOut">
              <a:rPr lang="en-US" smtClean="0"/>
              <a:pPr/>
              <a:t>3/28/11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290A-C66F-544F-B804-FC56D7258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90F4-A67D-404F-B981-94942BF4516E}" type="datetimeFigureOut">
              <a:rPr lang="en-US" smtClean="0"/>
              <a:pPr/>
              <a:t>3/28/11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290A-C66F-544F-B804-FC56D7258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90F4-A67D-404F-B981-94942BF4516E}" type="datetimeFigureOut">
              <a:rPr lang="en-US" smtClean="0"/>
              <a:pPr/>
              <a:t>3/28/11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290A-C66F-544F-B804-FC56D7258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90F4-A67D-404F-B981-94942BF4516E}" type="datetimeFigureOut">
              <a:rPr lang="en-US" smtClean="0"/>
              <a:pPr/>
              <a:t>3/28/11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290A-C66F-544F-B804-FC56D7258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90F4-A67D-404F-B981-94942BF4516E}" type="datetimeFigureOut">
              <a:rPr lang="en-US" smtClean="0"/>
              <a:pPr/>
              <a:t>3/28/11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290A-C66F-544F-B804-FC56D7258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90F4-A67D-404F-B981-94942BF4516E}" type="datetimeFigureOut">
              <a:rPr lang="en-US" smtClean="0"/>
              <a:pPr/>
              <a:t>3/28/11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290A-C66F-544F-B804-FC56D7258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90F4-A67D-404F-B981-94942BF4516E}" type="datetimeFigureOut">
              <a:rPr lang="en-US" smtClean="0"/>
              <a:pPr/>
              <a:t>3/28/11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290A-C66F-544F-B804-FC56D7258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90F4-A67D-404F-B981-94942BF4516E}" type="datetimeFigureOut">
              <a:rPr lang="en-US" smtClean="0"/>
              <a:pPr/>
              <a:t>3/28/11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290A-C66F-544F-B804-FC56D7258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B90F4-A67D-404F-B981-94942BF4516E}" type="datetimeFigureOut">
              <a:rPr lang="en-US" smtClean="0"/>
              <a:pPr/>
              <a:t>3/28/11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1290A-C66F-544F-B804-FC56D7258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100" y="4619136"/>
            <a:ext cx="3632200" cy="723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1698" y="995147"/>
            <a:ext cx="6599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Geology of the War of 1812: Terrain influences </a:t>
            </a:r>
            <a:r>
              <a:rPr lang="en-US" sz="2400" b="1" dirty="0" smtClean="0"/>
              <a:t>on</a:t>
            </a:r>
          </a:p>
          <a:p>
            <a:r>
              <a:rPr lang="en-US" sz="2400" b="1" dirty="0" smtClean="0"/>
              <a:t>the </a:t>
            </a:r>
            <a:r>
              <a:rPr lang="en-US" sz="2400" b="1" dirty="0"/>
              <a:t>Battle </a:t>
            </a:r>
            <a:r>
              <a:rPr lang="en-US" sz="2400" b="1" dirty="0" smtClean="0"/>
              <a:t>of Cote Sans </a:t>
            </a:r>
            <a:r>
              <a:rPr lang="en-US" sz="2400" b="1" dirty="0" err="1"/>
              <a:t>Dessein</a:t>
            </a:r>
            <a:r>
              <a:rPr lang="en-US" sz="2400" b="1" dirty="0"/>
              <a:t>, Missouri Territory</a:t>
            </a:r>
            <a:endParaRPr lang="en-US" sz="2400" dirty="0" smtClean="0"/>
          </a:p>
          <a:p>
            <a:endParaRPr lang="en-US" dirty="0" smtClean="0"/>
          </a:p>
          <a:p>
            <a:r>
              <a:rPr lang="en-US" b="1" dirty="0" smtClean="0"/>
              <a:t>	Kevin R. Evans </a:t>
            </a:r>
          </a:p>
          <a:p>
            <a:endParaRPr lang="en-US" b="1" dirty="0" smtClean="0"/>
          </a:p>
          <a:p>
            <a:r>
              <a:rPr lang="en-US" b="1" dirty="0" smtClean="0"/>
              <a:t>	John R. </a:t>
            </a:r>
            <a:r>
              <a:rPr lang="en-US" b="1" dirty="0" err="1" smtClean="0"/>
              <a:t>Bertalott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	Department </a:t>
            </a:r>
            <a:r>
              <a:rPr lang="en-US" b="1" dirty="0"/>
              <a:t>of Geography, Geology, and </a:t>
            </a:r>
            <a:r>
              <a:rPr lang="en-US" b="1" dirty="0" smtClean="0"/>
              <a:t>Planning</a:t>
            </a:r>
          </a:p>
          <a:p>
            <a:r>
              <a:rPr lang="en-US" b="1" dirty="0" smtClean="0"/>
              <a:t>	Missouri </a:t>
            </a:r>
            <a:r>
              <a:rPr lang="en-US" b="1" dirty="0"/>
              <a:t>State </a:t>
            </a:r>
            <a:r>
              <a:rPr lang="en-US" b="1" dirty="0" smtClean="0"/>
              <a:t>University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fluence.jpg"/>
          <p:cNvPicPr>
            <a:picLocks noChangeAspect="1"/>
          </p:cNvPicPr>
          <p:nvPr/>
        </p:nvPicPr>
        <p:blipFill>
          <a:blip r:embed="rId2">
            <a:lum bright="5000" contrast="5000"/>
          </a:blip>
          <a:stretch>
            <a:fillRect/>
          </a:stretch>
        </p:blipFill>
        <p:spPr>
          <a:xfrm>
            <a:off x="0" y="0"/>
            <a:ext cx="9144000" cy="6096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06839" y="6396335"/>
            <a:ext cx="1937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(</a:t>
            </a:r>
            <a:r>
              <a:rPr lang="en-US" sz="2400" i="1" dirty="0" err="1" smtClean="0"/>
              <a:t>Collot</a:t>
            </a:r>
            <a:r>
              <a:rPr lang="en-US" sz="2400" i="1" dirty="0" smtClean="0"/>
              <a:t>, 1796)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wis.jpg"/>
          <p:cNvPicPr>
            <a:picLocks noChangeAspect="1"/>
          </p:cNvPicPr>
          <p:nvPr/>
        </p:nvPicPr>
        <p:blipFill>
          <a:blip r:embed="rId2"/>
          <a:srcRect b="506"/>
          <a:stretch>
            <a:fillRect/>
          </a:stretch>
        </p:blipFill>
        <p:spPr>
          <a:xfrm>
            <a:off x="11128" y="15435"/>
            <a:ext cx="9144000" cy="606514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608825" y="4648382"/>
            <a:ext cx="235692" cy="23569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6969" y="6396335"/>
            <a:ext cx="872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(Lewis and Clark expedition, Bradford and </a:t>
            </a:r>
            <a:r>
              <a:rPr lang="en-US" sz="2400" i="1" dirty="0" err="1" smtClean="0"/>
              <a:t>Inskeep</a:t>
            </a:r>
            <a:r>
              <a:rPr lang="en-US" sz="2400" i="1" dirty="0" smtClean="0"/>
              <a:t>, publishers, 1814)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652082" y="3507036"/>
            <a:ext cx="1862484" cy="36933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noFill/>
              </a:rPr>
              <a:t>Cote Sans </a:t>
            </a:r>
            <a:r>
              <a:rPr lang="en-US" dirty="0" err="1" smtClean="0">
                <a:noFill/>
              </a:rPr>
              <a:t>Dessein</a:t>
            </a:r>
            <a:endParaRPr lang="en-US" dirty="0">
              <a:noFill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4806030" y="3876368"/>
            <a:ext cx="784842" cy="784842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ssouriMap1825.jpg"/>
          <p:cNvPicPr>
            <a:picLocks noChangeAspect="1"/>
          </p:cNvPicPr>
          <p:nvPr/>
        </p:nvPicPr>
        <p:blipFill>
          <a:blip r:embed="rId2"/>
          <a:srcRect b="6470"/>
          <a:stretch>
            <a:fillRect/>
          </a:stretch>
        </p:blipFill>
        <p:spPr>
          <a:xfrm>
            <a:off x="91651" y="-1"/>
            <a:ext cx="8968878" cy="68504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75816" y="6388751"/>
            <a:ext cx="66512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(American and French atlas reproductions, ca. 1825)</a:t>
            </a:r>
            <a:endParaRPr lang="en-US" sz="2400" i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513302" y="312887"/>
            <a:ext cx="6282911" cy="5905217"/>
            <a:chOff x="1513302" y="312887"/>
            <a:chExt cx="6282911" cy="5905217"/>
          </a:xfrm>
        </p:grpSpPr>
        <p:pic>
          <p:nvPicPr>
            <p:cNvPr id="8" name="Picture 7" descr="detail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3302" y="312887"/>
              <a:ext cx="6282911" cy="5905217"/>
            </a:xfrm>
            <a:prstGeom prst="rect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r">
                <a:srgbClr val="000000">
                  <a:alpha val="43000"/>
                </a:srgbClr>
              </a:outerShdw>
            </a:effectLst>
          </p:spPr>
        </p:pic>
        <p:sp>
          <p:nvSpPr>
            <p:cNvPr id="9" name="Oval 8"/>
            <p:cNvSpPr/>
            <p:nvPr/>
          </p:nvSpPr>
          <p:spPr>
            <a:xfrm>
              <a:off x="4620980" y="2796564"/>
              <a:ext cx="945814" cy="94581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te_de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43"/>
            <a:ext cx="9144000" cy="60917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0865" y="6388751"/>
            <a:ext cx="17341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(USGS DEM)</a:t>
            </a:r>
            <a:endParaRPr lang="en-US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975510" y="1348672"/>
            <a:ext cx="2442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Cote Sans </a:t>
            </a:r>
            <a:r>
              <a:rPr lang="en-US" sz="2400" dirty="0" err="1" smtClean="0">
                <a:solidFill>
                  <a:schemeClr val="bg1"/>
                </a:solidFill>
              </a:rPr>
              <a:t>Dessein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91282" y="1675237"/>
            <a:ext cx="432372" cy="43232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39894" y="3107294"/>
            <a:ext cx="156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Missouri River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1288" y="4476275"/>
            <a:ext cx="135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Osage River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554" y="4476275"/>
            <a:ext cx="150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Moreau River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8306" y="2287659"/>
            <a:ext cx="138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Dodds</a:t>
            </a:r>
            <a:r>
              <a:rPr lang="en-US" dirty="0" smtClean="0">
                <a:solidFill>
                  <a:srgbClr val="FFFFFF"/>
                </a:solidFill>
              </a:rPr>
              <a:t> Island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77632" y="2832532"/>
            <a:ext cx="137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Bonnots</a:t>
            </a:r>
            <a:r>
              <a:rPr lang="en-US" dirty="0" smtClean="0">
                <a:solidFill>
                  <a:srgbClr val="FFFFFF"/>
                </a:solidFill>
              </a:rPr>
              <a:t> Mill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te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04" y="7779"/>
            <a:ext cx="9144000" cy="6118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5510" y="1348672"/>
            <a:ext cx="24427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Cote Sans </a:t>
            </a:r>
            <a:r>
              <a:rPr lang="en-US" sz="2400" dirty="0" err="1" smtClean="0"/>
              <a:t>Dessein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91282" y="1675237"/>
            <a:ext cx="432372" cy="4323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3123803" y="2412514"/>
            <a:ext cx="1455543" cy="251191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725979" y="3056529"/>
            <a:ext cx="1507138" cy="209352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onfluence_os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09" y="3140271"/>
            <a:ext cx="8914302" cy="3591660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te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" y="-4895"/>
            <a:ext cx="9144000" cy="6096000"/>
          </a:xfrm>
          <a:prstGeom prst="rect">
            <a:avLst/>
          </a:prstGeom>
        </p:spPr>
      </p:pic>
      <p:pic>
        <p:nvPicPr>
          <p:cNvPr id="5" name="Picture 4" descr="cote_photo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13" y="4236830"/>
            <a:ext cx="8887279" cy="2483058"/>
          </a:xfrm>
          <a:prstGeom prst="rect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7" name="Straight Connector 6"/>
          <p:cNvCxnSpPr/>
          <p:nvPr/>
        </p:nvCxnSpPr>
        <p:spPr>
          <a:xfrm rot="16200000" flipH="1">
            <a:off x="2283487" y="2999208"/>
            <a:ext cx="337750" cy="94582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405071" y="2215636"/>
            <a:ext cx="1256582" cy="661987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7900" y="253842"/>
            <a:ext cx="85570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9163" indent="-919163"/>
            <a:r>
              <a:rPr lang="en-US" sz="2400" b="1" u="sng" dirty="0" smtClean="0"/>
              <a:t>Morphology</a:t>
            </a:r>
            <a:endParaRPr lang="es-ES" sz="2400" b="1" dirty="0" smtClean="0"/>
          </a:p>
          <a:p>
            <a:pPr marL="919163" indent="-919163"/>
            <a:r>
              <a:rPr lang="es-ES" sz="2400" b="1" dirty="0" smtClean="0"/>
              <a:t>• Linear ridge, 1.7 km long</a:t>
            </a:r>
          </a:p>
          <a:p>
            <a:pPr marL="919163" indent="-919163"/>
            <a:r>
              <a:rPr lang="es-ES" sz="2400" b="1" dirty="0" smtClean="0"/>
              <a:t>• 200 m wide at base</a:t>
            </a:r>
          </a:p>
          <a:p>
            <a:pPr marL="919163" indent="-919163"/>
            <a:r>
              <a:rPr lang="es-ES" sz="2400" b="1" dirty="0" smtClean="0"/>
              <a:t>• 45 m maximum relief</a:t>
            </a:r>
          </a:p>
          <a:p>
            <a:pPr marL="919163" indent="-919163"/>
            <a:r>
              <a:rPr lang="es-ES" sz="2400" b="1" dirty="0" smtClean="0"/>
              <a:t>• ENE-WSW orientation</a:t>
            </a:r>
          </a:p>
          <a:p>
            <a:pPr marL="458788" indent="-458788"/>
            <a:r>
              <a:rPr lang="es-ES" sz="2400" b="1" dirty="0" smtClean="0"/>
              <a:t>• Native American mounds (2 m) along entire ridge (Houk 1908)</a:t>
            </a:r>
          </a:p>
          <a:p>
            <a:pPr marL="919163" indent="-919163"/>
            <a:endParaRPr lang="es-ES" sz="2400" b="1" dirty="0" smtClean="0"/>
          </a:p>
          <a:p>
            <a:pPr marL="919163" indent="-919163"/>
            <a:r>
              <a:rPr lang="es-ES" sz="2400" b="1" u="sng" dirty="0" smtClean="0"/>
              <a:t>Recent mapping efforts</a:t>
            </a:r>
          </a:p>
          <a:p>
            <a:pPr marL="919163" indent="-919163"/>
            <a:r>
              <a:rPr lang="es-ES" sz="2400" b="1" dirty="0" smtClean="0"/>
              <a:t>• Bedrock geologic mapping (Vierrether and Starbuck, 2009)</a:t>
            </a:r>
          </a:p>
          <a:p>
            <a:pPr marL="919163" indent="-514350"/>
            <a:r>
              <a:rPr lang="es-ES" sz="2400" b="1" dirty="0" smtClean="0"/>
              <a:t>Jefferson City Dolomite</a:t>
            </a:r>
          </a:p>
          <a:p>
            <a:pPr marL="919163" indent="-919163"/>
            <a:r>
              <a:rPr lang="es-ES" sz="2400" b="1" dirty="0" smtClean="0"/>
              <a:t>• Surficial sediment mapping (Siemens, 2009)</a:t>
            </a:r>
          </a:p>
          <a:p>
            <a:pPr marL="919163" indent="-460375"/>
            <a:r>
              <a:rPr lang="es-ES" sz="2400" b="1" dirty="0" smtClean="0"/>
              <a:t>Thick loess (6 m thick), sand and gravel successions at east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fm-09-547-gs.jpg"/>
          <p:cNvPicPr>
            <a:picLocks noChangeAspect="1"/>
          </p:cNvPicPr>
          <p:nvPr/>
        </p:nvPicPr>
        <p:blipFill>
          <a:blip r:embed="rId2"/>
          <a:srcRect l="960" t="1529" r="960" b="1529"/>
          <a:stretch>
            <a:fillRect/>
          </a:stretch>
        </p:blipFill>
        <p:spPr>
          <a:xfrm>
            <a:off x="45689" y="74706"/>
            <a:ext cx="8968437" cy="5567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m-09-548-gs.jpg"/>
          <p:cNvPicPr>
            <a:picLocks noChangeAspect="1"/>
          </p:cNvPicPr>
          <p:nvPr/>
        </p:nvPicPr>
        <p:blipFill>
          <a:blip r:embed="rId2"/>
          <a:srcRect l="960" t="1179" r="960" b="1179"/>
          <a:stretch>
            <a:fillRect/>
          </a:stretch>
        </p:blipFill>
        <p:spPr>
          <a:xfrm>
            <a:off x="434404" y="41598"/>
            <a:ext cx="8264664" cy="669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ockhou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026" y="1"/>
            <a:ext cx="4468974" cy="65786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66586" y="6388751"/>
            <a:ext cx="20584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(</a:t>
            </a:r>
            <a:r>
              <a:rPr lang="en-US" sz="2400" i="1" dirty="0" err="1" smtClean="0"/>
              <a:t>Musick</a:t>
            </a:r>
            <a:r>
              <a:rPr lang="en-US" sz="2400" i="1" dirty="0" smtClean="0"/>
              <a:t>, 1897)</a:t>
            </a:r>
            <a:endParaRPr lang="en-US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07900" y="253842"/>
            <a:ext cx="8557065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9163" indent="-919163"/>
            <a:r>
              <a:rPr lang="en-US" sz="2400" b="1" u="sng" dirty="0" smtClean="0"/>
              <a:t>Battle of Cote Sans </a:t>
            </a:r>
            <a:r>
              <a:rPr lang="en-US" sz="2400" b="1" u="sng" dirty="0" err="1" smtClean="0"/>
              <a:t>Dessein</a:t>
            </a:r>
            <a:endParaRPr lang="en-US" sz="2400" b="1" u="sng" dirty="0" smtClean="0"/>
          </a:p>
          <a:p>
            <a:pPr marL="919163" indent="-919163"/>
            <a:r>
              <a:rPr lang="es-ES" sz="2400" b="1" dirty="0" smtClean="0"/>
              <a:t>• April 4, 1815</a:t>
            </a:r>
          </a:p>
          <a:p>
            <a:pPr marL="919163" indent="-919163"/>
            <a:r>
              <a:rPr lang="es-ES" sz="2400" b="1" dirty="0" smtClean="0"/>
              <a:t>• Sauk and Fox war party spotted</a:t>
            </a:r>
          </a:p>
          <a:p>
            <a:pPr marL="919163" indent="-919163"/>
            <a:r>
              <a:rPr lang="es-ES" sz="2400" b="1" dirty="0" smtClean="0"/>
              <a:t>• Pre-emptive(?) attack by settlers</a:t>
            </a:r>
          </a:p>
          <a:p>
            <a:pPr marL="458788" indent="-458788"/>
            <a:r>
              <a:rPr lang="es-ES" sz="2400" b="1" dirty="0" smtClean="0"/>
              <a:t>• Running battle along northern</a:t>
            </a:r>
            <a:br>
              <a:rPr lang="es-ES" sz="2400" b="1" dirty="0" smtClean="0"/>
            </a:br>
            <a:r>
              <a:rPr lang="es-ES" sz="2400" b="1" dirty="0" smtClean="0"/>
              <a:t>edge of river valley</a:t>
            </a:r>
          </a:p>
          <a:p>
            <a:pPr marL="458788" indent="-458788"/>
            <a:r>
              <a:rPr lang="es-ES" sz="2400" b="1" dirty="0" smtClean="0"/>
              <a:t>• Women, children, and a few men</a:t>
            </a:r>
            <a:br>
              <a:rPr lang="es-ES" sz="2400" b="1" dirty="0" smtClean="0"/>
            </a:br>
            <a:r>
              <a:rPr lang="es-ES" sz="2400" b="1" dirty="0" smtClean="0"/>
              <a:t>seek refuge in two blockhouses:</a:t>
            </a:r>
            <a:br>
              <a:rPr lang="es-ES" sz="2400" b="1" dirty="0" smtClean="0"/>
            </a:br>
            <a:r>
              <a:rPr lang="es-ES" sz="2400" b="1" dirty="0" smtClean="0"/>
              <a:t>Thibault’s and Roy’s forts</a:t>
            </a:r>
          </a:p>
          <a:p>
            <a:pPr marL="458788" indent="-458788"/>
            <a:r>
              <a:rPr lang="es-ES" sz="2400" b="1" dirty="0" smtClean="0"/>
              <a:t>• Roy’s fort nearly overrun</a:t>
            </a:r>
          </a:p>
          <a:p>
            <a:pPr marL="458788" indent="-458788"/>
            <a:r>
              <a:rPr lang="es-ES" sz="2400" b="1" dirty="0" smtClean="0"/>
              <a:t>• Heroic actions of Mme. Roy</a:t>
            </a:r>
          </a:p>
          <a:p>
            <a:pPr marL="458788" indent="-458788"/>
            <a:r>
              <a:rPr lang="es-ES" sz="2400" b="1" dirty="0" smtClean="0"/>
              <a:t>• Magazine explosion</a:t>
            </a:r>
          </a:p>
          <a:p>
            <a:pPr marL="458788" indent="-458788"/>
            <a:endParaRPr lang="es-ES" sz="2400" b="1" dirty="0" smtClean="0"/>
          </a:p>
          <a:p>
            <a:pPr marL="458788" indent="-458788"/>
            <a:r>
              <a:rPr lang="es-ES" sz="2400" b="1" dirty="0" smtClean="0"/>
              <a:t>Secondary sources:</a:t>
            </a:r>
          </a:p>
          <a:p>
            <a:pPr marL="458788" indent="-458788"/>
            <a:r>
              <a:rPr lang="es-ES" sz="2400" b="1" dirty="0" smtClean="0"/>
              <a:t>(Edwin James, 1822)</a:t>
            </a:r>
          </a:p>
          <a:p>
            <a:pPr marL="458788" indent="-458788"/>
            <a:r>
              <a:rPr lang="es-ES" sz="2400" b="1" dirty="0" smtClean="0"/>
              <a:t>(Ovid Bell, 1930)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352" y="253842"/>
            <a:ext cx="3579939" cy="3237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900" y="253842"/>
            <a:ext cx="8557065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Overview</a:t>
            </a:r>
          </a:p>
          <a:p>
            <a:pPr marL="458788" indent="-458788"/>
            <a:r>
              <a:rPr lang="en-US" sz="2400" b="1" dirty="0" smtClean="0"/>
              <a:t>• Geology (terrain) influenced battles</a:t>
            </a:r>
            <a:br>
              <a:rPr lang="en-US" sz="2400" b="1" dirty="0" smtClean="0"/>
            </a:br>
            <a:r>
              <a:rPr lang="en-US" sz="2400" b="1" dirty="0" smtClean="0"/>
              <a:t>in Missouri during the War of 1812 </a:t>
            </a:r>
          </a:p>
          <a:p>
            <a:pPr marL="458788" indent="-458788"/>
            <a:r>
              <a:rPr lang="en-US" sz="2400" b="1" dirty="0" smtClean="0"/>
              <a:t>• Cote Sans </a:t>
            </a:r>
            <a:r>
              <a:rPr lang="en-US" sz="2400" b="1" dirty="0" err="1" smtClean="0"/>
              <a:t>Dessein</a:t>
            </a:r>
            <a:r>
              <a:rPr lang="en-US" sz="2400" b="1" dirty="0" smtClean="0"/>
              <a:t> lost hill in Missouri </a:t>
            </a:r>
            <a:br>
              <a:rPr lang="en-US" sz="2400" b="1" dirty="0" smtClean="0"/>
            </a:br>
            <a:r>
              <a:rPr lang="en-US" sz="2400" b="1" dirty="0" smtClean="0"/>
              <a:t>River valley near mouth of Osage</a:t>
            </a:r>
            <a:br>
              <a:rPr lang="en-US" sz="2400" b="1" dirty="0" smtClean="0"/>
            </a:br>
            <a:r>
              <a:rPr lang="en-US" sz="2400" b="1" dirty="0" smtClean="0"/>
              <a:t>River; also village, ca. 1808</a:t>
            </a:r>
          </a:p>
          <a:p>
            <a:pPr marL="458788" indent="-458788"/>
            <a:r>
              <a:rPr lang="en-US" sz="2400" b="1" dirty="0" smtClean="0"/>
              <a:t>• Cote Sans </a:t>
            </a:r>
            <a:r>
              <a:rPr lang="en-US" sz="2400" b="1" dirty="0" err="1" smtClean="0"/>
              <a:t>Dessein</a:t>
            </a:r>
            <a:r>
              <a:rPr lang="en-US" sz="2400" b="1" dirty="0" smtClean="0"/>
              <a:t> was gateway to </a:t>
            </a:r>
            <a:br>
              <a:rPr lang="en-US" sz="2400" b="1" dirty="0" smtClean="0"/>
            </a:br>
            <a:r>
              <a:rPr lang="en-US" sz="2400" b="1" dirty="0" smtClean="0"/>
              <a:t>trade with Osage in southwestern</a:t>
            </a:r>
            <a:br>
              <a:rPr lang="en-US" sz="2400" b="1" dirty="0" smtClean="0"/>
            </a:br>
            <a:r>
              <a:rPr lang="en-US" sz="2400" b="1" dirty="0" smtClean="0"/>
              <a:t>Missouri </a:t>
            </a:r>
          </a:p>
          <a:p>
            <a:pPr marL="458788" indent="-458788"/>
            <a:r>
              <a:rPr lang="en-US" sz="2400" b="1" dirty="0" smtClean="0"/>
              <a:t>• Important landmark and defensive position for settlers</a:t>
            </a:r>
          </a:p>
          <a:p>
            <a:pPr marL="458788" indent="-458788"/>
            <a:r>
              <a:rPr lang="en-US" sz="2400" b="1" dirty="0" smtClean="0"/>
              <a:t>• 1810, visited by Scottish botanist, John Bradbury</a:t>
            </a:r>
          </a:p>
          <a:p>
            <a:pPr marL="458788" indent="-458788"/>
            <a:r>
              <a:rPr lang="en-US" sz="2400" b="1" dirty="0" smtClean="0"/>
              <a:t>• 1815, site of Battle of Cote Sans </a:t>
            </a:r>
            <a:r>
              <a:rPr lang="en-US" sz="2400" b="1" dirty="0" err="1" smtClean="0"/>
              <a:t>Dessein</a:t>
            </a:r>
            <a:endParaRPr lang="en-US" sz="2400" b="1" dirty="0" smtClean="0"/>
          </a:p>
          <a:p>
            <a:pPr marL="458788" indent="-458788"/>
            <a:r>
              <a:rPr lang="en-US" sz="2400" b="1" dirty="0" smtClean="0"/>
              <a:t>• 1819, visited by Edwin James, American naturalist, Long’s Expedition [led summit party “first” ascent Pike’s Peak]</a:t>
            </a:r>
          </a:p>
          <a:p>
            <a:pPr marL="458788" indent="-458788"/>
            <a:endParaRPr lang="en-US" sz="2400" b="1" dirty="0" smtClean="0"/>
          </a:p>
          <a:p>
            <a:pPr marL="458788" indent="-458788"/>
            <a:r>
              <a:rPr lang="en-US" sz="2400" b="1" u="sng" dirty="0" smtClean="0"/>
              <a:t>Remaining Question</a:t>
            </a:r>
          </a:p>
          <a:p>
            <a:pPr marL="458788" indent="-458788"/>
            <a:r>
              <a:rPr lang="en-US" sz="2400" b="1" dirty="0" smtClean="0"/>
              <a:t>Why is there a lost hill at confluence of two major rivers?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7900" y="253842"/>
            <a:ext cx="85570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Historical Epilogue</a:t>
            </a:r>
          </a:p>
          <a:p>
            <a:pPr marL="1027113" indent="-1027113"/>
            <a:r>
              <a:rPr lang="es-ES" sz="2400" b="1" dirty="0" smtClean="0"/>
              <a:t>1819 — Cote Sans Dessein waypoint on Major Samuel H. Long Expedition with geologist Dr. Edwin James</a:t>
            </a:r>
          </a:p>
          <a:p>
            <a:pPr marL="1027113" indent="-1027113"/>
            <a:r>
              <a:rPr lang="es-ES" sz="2400" b="1" dirty="0" smtClean="0"/>
              <a:t>1819 — Steamship </a:t>
            </a:r>
            <a:r>
              <a:rPr lang="es-ES" sz="2400" b="1" i="1" dirty="0" smtClean="0"/>
              <a:t>Thomas Jefferson </a:t>
            </a:r>
            <a:r>
              <a:rPr lang="es-ES" sz="2400" b="1" dirty="0" smtClean="0"/>
              <a:t>snagged and sunk</a:t>
            </a:r>
          </a:p>
          <a:p>
            <a:r>
              <a:rPr lang="es-ES" sz="2400" b="1" dirty="0" smtClean="0"/>
              <a:t>1821 — Missouri statehood</a:t>
            </a:r>
          </a:p>
          <a:p>
            <a:pPr marL="1027113" indent="-1027113"/>
            <a:r>
              <a:rPr lang="es-ES" sz="2400" b="1" dirty="0" smtClean="0"/>
              <a:t>1822 — State capital selection committee met at Cote Sans Dessein; Cote Sans Dessein was preferred site; Spanish land grant and title issues; rejected</a:t>
            </a:r>
          </a:p>
          <a:p>
            <a:pPr marL="1033463" indent="-1033463"/>
            <a:r>
              <a:rPr lang="es-ES" sz="2400" b="1" dirty="0" smtClean="0"/>
              <a:t>1844 — Missouri River flood destroys town of Cote Sans Dessein; Bonnot’s Mill established as river cut below Cote San Dessein (Conrad, 1901)</a:t>
            </a:r>
          </a:p>
          <a:p>
            <a:pPr marL="1033463" indent="-1033463"/>
            <a:r>
              <a:rPr lang="es-ES" sz="2400" b="1" dirty="0" smtClean="0"/>
              <a:t>1950s? — Quarrying obliterated site of Thibault’s blockhouse and magazine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1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3" y="-11113"/>
            <a:ext cx="9158816" cy="686911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2729015"/>
            <a:ext cx="3048000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48000" y="2283185"/>
            <a:ext cx="1127096" cy="447418"/>
          </a:xfrm>
          <a:prstGeom prst="line">
            <a:avLst/>
          </a:prstGeom>
          <a:ln>
            <a:solidFill>
              <a:srgbClr val="FFFF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V="1">
            <a:off x="3897336" y="2007011"/>
            <a:ext cx="352054" cy="201883"/>
          </a:xfrm>
          <a:prstGeom prst="line">
            <a:avLst/>
          </a:prstGeom>
          <a:ln>
            <a:solidFill>
              <a:srgbClr val="FFFF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351647" y="226063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Quarry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7900" y="253842"/>
            <a:ext cx="85570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788" indent="-458788"/>
            <a:r>
              <a:rPr lang="es-ES" sz="2400" b="1" u="sng" dirty="0" smtClean="0"/>
              <a:t>Fluvial Considerations</a:t>
            </a:r>
          </a:p>
          <a:p>
            <a:pPr marL="458788" indent="-458788"/>
            <a:r>
              <a:rPr lang="es-ES" sz="2400" b="1" dirty="0" smtClean="0"/>
              <a:t>• Historical interpretation for incision: Late Tertiary uplift</a:t>
            </a:r>
            <a:br>
              <a:rPr lang="es-ES" sz="2400" b="1" dirty="0" smtClean="0"/>
            </a:br>
            <a:r>
              <a:rPr lang="es-ES" sz="2400" b="1" dirty="0" smtClean="0"/>
              <a:t>(Tarr, 1924)</a:t>
            </a:r>
          </a:p>
          <a:p>
            <a:pPr marL="458788" indent="-458788"/>
            <a:r>
              <a:rPr lang="es-ES" sz="2400" b="1" dirty="0" smtClean="0"/>
              <a:t>• Spooner (2001) argued that no evidence of early Pleistocene lakes or river channels south of current river channel </a:t>
            </a:r>
          </a:p>
          <a:p>
            <a:pPr marL="458788" indent="-458788"/>
            <a:r>
              <a:rPr lang="es-ES" sz="2400" b="1" dirty="0" smtClean="0"/>
              <a:t>• Marbut (1898) suggested confluence with Osage River preserved lost hill; note similarity to Tower Rock in Mississippi River</a:t>
            </a:r>
          </a:p>
          <a:p>
            <a:pPr marL="458788" indent="-458788"/>
            <a:r>
              <a:rPr lang="es-ES" sz="2400" b="1" dirty="0" smtClean="0"/>
              <a:t>• Marbut (1898) noted Clark’s Hill and Osage City abandoned valley from Moreau River</a:t>
            </a:r>
          </a:p>
          <a:p>
            <a:pPr marL="458788" indent="-458788"/>
            <a:r>
              <a:rPr lang="es-ES" sz="2400" b="1" dirty="0" smtClean="0"/>
              <a:t>• Beveridge and Vineyard (1991) followed these interpretations</a:t>
            </a:r>
          </a:p>
          <a:p>
            <a:pPr marL="458788" indent="-458788"/>
            <a:r>
              <a:rPr lang="es-ES" sz="2400" b="1" dirty="0" smtClean="0"/>
              <a:t>• Physical and computer modeling may provide more insight into dynamics of confluences on erosional remnant preservation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te_de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43"/>
            <a:ext cx="9144000" cy="60917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0865" y="6388751"/>
            <a:ext cx="17341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(USGS DEM)</a:t>
            </a:r>
            <a:endParaRPr lang="en-US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975510" y="1348672"/>
            <a:ext cx="2442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Cote Sans </a:t>
            </a:r>
            <a:r>
              <a:rPr lang="en-US" sz="2400" dirty="0" err="1" smtClean="0">
                <a:solidFill>
                  <a:schemeClr val="bg1"/>
                </a:solidFill>
              </a:rPr>
              <a:t>Dessein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91282" y="1675237"/>
            <a:ext cx="432372" cy="43232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39894" y="3107294"/>
            <a:ext cx="156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Missouri River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1288" y="4476275"/>
            <a:ext cx="135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Osage River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554" y="4476275"/>
            <a:ext cx="150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Moreau River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8306" y="2287659"/>
            <a:ext cx="138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Dodds</a:t>
            </a:r>
            <a:r>
              <a:rPr lang="en-US" dirty="0" smtClean="0">
                <a:solidFill>
                  <a:srgbClr val="FFFFFF"/>
                </a:solidFill>
              </a:rPr>
              <a:t> Island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77632" y="2832532"/>
            <a:ext cx="137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Bonnots</a:t>
            </a:r>
            <a:r>
              <a:rPr lang="en-US" dirty="0" smtClean="0">
                <a:solidFill>
                  <a:srgbClr val="FFFFFF"/>
                </a:solidFill>
              </a:rPr>
              <a:t> Mill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7583" y="6085554"/>
            <a:ext cx="1614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Questions?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te_de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43"/>
            <a:ext cx="9144000" cy="60917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0865" y="6388751"/>
            <a:ext cx="17341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(USGS DEM)</a:t>
            </a:r>
            <a:endParaRPr lang="en-US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975510" y="1348672"/>
            <a:ext cx="2442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Cote Sans </a:t>
            </a:r>
            <a:r>
              <a:rPr lang="en-US" sz="2400" dirty="0" err="1" smtClean="0">
                <a:solidFill>
                  <a:schemeClr val="bg1"/>
                </a:solidFill>
              </a:rPr>
              <a:t>Dessein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91282" y="1675237"/>
            <a:ext cx="432372" cy="43232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39894" y="3107294"/>
            <a:ext cx="156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Missouri River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1288" y="4476275"/>
            <a:ext cx="135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Osage River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554" y="4476275"/>
            <a:ext cx="150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Moreau River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8306" y="2287659"/>
            <a:ext cx="138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Dodds</a:t>
            </a:r>
            <a:r>
              <a:rPr lang="en-US" dirty="0" smtClean="0">
                <a:solidFill>
                  <a:srgbClr val="FFFFFF"/>
                </a:solidFill>
              </a:rPr>
              <a:t> Island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77632" y="2832532"/>
            <a:ext cx="137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Bonnots</a:t>
            </a:r>
            <a:r>
              <a:rPr lang="en-US" dirty="0" smtClean="0">
                <a:solidFill>
                  <a:srgbClr val="FFFFFF"/>
                </a:solidFill>
              </a:rPr>
              <a:t> Mill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7900" y="253842"/>
            <a:ext cx="8557065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Why combine geology and “recent” historic events?</a:t>
            </a:r>
          </a:p>
          <a:p>
            <a:pPr marL="458788" indent="-458788"/>
            <a:r>
              <a:rPr lang="en-US" sz="2400" b="1" dirty="0" smtClean="0"/>
              <a:t>• Geologists love history</a:t>
            </a:r>
          </a:p>
          <a:p>
            <a:pPr marL="458788" indent="-458788"/>
            <a:r>
              <a:rPr lang="en-US" sz="2400" b="1" dirty="0" smtClean="0"/>
              <a:t>• Geology played roles in many if not most historical events; e.g.,</a:t>
            </a:r>
            <a:br>
              <a:rPr lang="en-US" sz="2400" b="1" dirty="0" smtClean="0"/>
            </a:br>
            <a:r>
              <a:rPr lang="en-US" sz="2400" b="1" dirty="0" smtClean="0"/>
              <a:t>strategy, economics of mineral, energy, and natural resources, as well as tactics and terrain</a:t>
            </a:r>
          </a:p>
          <a:p>
            <a:pPr marL="458788" indent="-458788"/>
            <a:r>
              <a:rPr lang="en-US" sz="2400" b="1" dirty="0" smtClean="0"/>
              <a:t>• For students, “place-based education” gives new perspectives</a:t>
            </a:r>
          </a:p>
          <a:p>
            <a:pPr marL="458788" indent="-458788"/>
            <a:r>
              <a:rPr lang="en-US" sz="2400" b="1" dirty="0" smtClean="0"/>
              <a:t>• For teachers gives “anecdotes for education”</a:t>
            </a:r>
          </a:p>
          <a:p>
            <a:pPr marL="458788" indent="-458788"/>
            <a:r>
              <a:rPr lang="en-US" sz="2400" b="1" dirty="0" smtClean="0"/>
              <a:t>• For researchers, increases skepticism of all written accounts</a:t>
            </a:r>
          </a:p>
          <a:p>
            <a:pPr marL="458788" indent="-458788"/>
            <a:endParaRPr lang="en-US" sz="2400" b="1" dirty="0" smtClean="0"/>
          </a:p>
          <a:p>
            <a:pPr marL="458788" indent="-458788"/>
            <a:r>
              <a:rPr lang="en-US" sz="2400" b="1" u="sng" dirty="0" smtClean="0"/>
              <a:t>Anecdote from this talk</a:t>
            </a:r>
          </a:p>
          <a:p>
            <a:r>
              <a:rPr lang="en-US" sz="2400" b="1" dirty="0" smtClean="0"/>
              <a:t>A lost hill is an </a:t>
            </a:r>
            <a:r>
              <a:rPr lang="en-US" sz="2400" b="1" dirty="0" err="1" smtClean="0"/>
              <a:t>erosional</a:t>
            </a:r>
            <a:r>
              <a:rPr lang="en-US" sz="2400" b="1" dirty="0" smtClean="0"/>
              <a:t> remnant left behind when a river cuts its floodplain or cuts off</a:t>
            </a:r>
            <a:r>
              <a:rPr lang="en-US" sz="2400" b="1" dirty="0" smtClean="0"/>
              <a:t> entrenched meander </a:t>
            </a:r>
            <a:r>
              <a:rPr lang="en-US" sz="2400" b="1" dirty="0" smtClean="0"/>
              <a:t>bends. During the War of 1812, a battle was fought on a steep lost hill in Missouri. High ground and a blockhouse fort allowed one rifleman to hold off more than 50 men in an attack that raged more than five hours.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7900" y="253842"/>
            <a:ext cx="8557065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Missouri Historical Perspective</a:t>
            </a:r>
          </a:p>
          <a:p>
            <a:pPr marL="1027113" indent="-1027113"/>
            <a:r>
              <a:rPr lang="en-US" sz="2400" b="1" dirty="0" smtClean="0"/>
              <a:t>1541 — </a:t>
            </a:r>
            <a:r>
              <a:rPr lang="es-ES" sz="2400" b="1" dirty="0" smtClean="0"/>
              <a:t>Virreinato de Nueva España (Viceroyalty of New Spain) established </a:t>
            </a:r>
            <a:r>
              <a:rPr lang="en-US" sz="2400" b="1" dirty="0" err="1" smtClean="0"/>
              <a:t>Luisiana</a:t>
            </a:r>
            <a:endParaRPr lang="en-US" sz="2400" b="1" dirty="0" smtClean="0"/>
          </a:p>
          <a:p>
            <a:pPr marL="1027113" indent="-1027113"/>
            <a:r>
              <a:rPr lang="en-US" sz="2400" b="1" dirty="0" smtClean="0"/>
              <a:t>1673 — Marquette and Joliet exploration of the Mississippi River</a:t>
            </a:r>
          </a:p>
          <a:p>
            <a:pPr marL="1027113" indent="-1027113"/>
            <a:r>
              <a:rPr lang="en-US" sz="2400" b="1" dirty="0" smtClean="0"/>
              <a:t>1703 — Settlement of St. Louis area</a:t>
            </a:r>
            <a:endParaRPr lang="es-ES" sz="2400" b="1" dirty="0" smtClean="0"/>
          </a:p>
          <a:p>
            <a:pPr marL="1027113" indent="-1027113"/>
            <a:r>
              <a:rPr lang="es-ES" sz="2400" b="1" dirty="0" smtClean="0"/>
              <a:t>1718 — New Orleans founded</a:t>
            </a:r>
          </a:p>
          <a:p>
            <a:pPr marL="1027113" indent="-1027113"/>
            <a:r>
              <a:rPr lang="es-ES" sz="2400" b="1" dirty="0" smtClean="0"/>
              <a:t>1755-1763 — Expulsion and migration of Acadians</a:t>
            </a:r>
          </a:p>
          <a:p>
            <a:pPr marL="1027113" indent="-1027113"/>
            <a:r>
              <a:rPr lang="es-ES" sz="2400" b="1" dirty="0" smtClean="0"/>
              <a:t>1764 — St. Louis founded</a:t>
            </a:r>
          </a:p>
          <a:p>
            <a:pPr marL="1027113" indent="-1027113"/>
            <a:r>
              <a:rPr lang="es-ES" sz="2400" b="1" dirty="0" smtClean="0"/>
              <a:t>1788 — New Madrid founded</a:t>
            </a:r>
            <a:endParaRPr lang="en-US" sz="2400" b="1" dirty="0" smtClean="0"/>
          </a:p>
          <a:p>
            <a:pPr marL="1027113" indent="-1027113"/>
            <a:r>
              <a:rPr lang="en-US" sz="2400" b="1" dirty="0" smtClean="0"/>
              <a:t>1800 — French control of Spanish </a:t>
            </a:r>
            <a:r>
              <a:rPr lang="en-US" sz="2400" b="1" dirty="0" err="1" smtClean="0"/>
              <a:t>Luisiana</a:t>
            </a:r>
            <a:endParaRPr lang="en-US" sz="2400" b="1" dirty="0" smtClean="0"/>
          </a:p>
          <a:p>
            <a:pPr marL="1027113" indent="-1027113"/>
            <a:r>
              <a:rPr lang="en-US" sz="2400" b="1" dirty="0" smtClean="0"/>
              <a:t>1803 — Louisiana Purchase ($15M)</a:t>
            </a:r>
          </a:p>
          <a:p>
            <a:pPr marL="1027113" indent="-1027113"/>
            <a:r>
              <a:rPr lang="en-US" sz="2400" b="1" dirty="0" smtClean="0"/>
              <a:t>1804-1806 — Lewis and Clark expedition</a:t>
            </a:r>
          </a:p>
          <a:p>
            <a:pPr marL="1027113" indent="-1027113"/>
            <a:r>
              <a:rPr lang="en-US" sz="2400" b="1" dirty="0" smtClean="0"/>
              <a:t>1808 — Cote Sans </a:t>
            </a:r>
            <a:r>
              <a:rPr lang="en-US" sz="2400" b="1" dirty="0" err="1" smtClean="0"/>
              <a:t>Dessein</a:t>
            </a:r>
            <a:r>
              <a:rPr lang="en-US" sz="2400" b="1" dirty="0" smtClean="0"/>
              <a:t> founded by French-Americans; gateway to the Osage River fur trade</a:t>
            </a:r>
          </a:p>
          <a:p>
            <a:r>
              <a:rPr lang="en-US" sz="2400" b="1" dirty="0" smtClean="0"/>
              <a:t>1808 — Treaty of Ft. Clark (Osage ceded land)</a:t>
            </a:r>
          </a:p>
          <a:p>
            <a:r>
              <a:rPr lang="en-US" sz="2400" b="1" dirty="0" smtClean="0"/>
              <a:t>1810 (March) — Bradbury expedition passes Cote Sans </a:t>
            </a:r>
            <a:r>
              <a:rPr lang="en-US" sz="2400" b="1" dirty="0" err="1" smtClean="0"/>
              <a:t>Dessein</a:t>
            </a:r>
            <a:endParaRPr lang="en-US" sz="2400" b="1" dirty="0" smtClean="0"/>
          </a:p>
          <a:p>
            <a:r>
              <a:rPr lang="en-US" sz="2400" b="1" dirty="0" smtClean="0"/>
              <a:t>1811-1812 (December to February) — New Madrid earthquakes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7900" y="253842"/>
            <a:ext cx="85570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Missouri Historical Perspective (continued)</a:t>
            </a:r>
          </a:p>
          <a:p>
            <a:r>
              <a:rPr lang="en-US" sz="2400" b="1" dirty="0" smtClean="0"/>
              <a:t>1812 (April) — Louisiana statehood; Missouri Territory established</a:t>
            </a:r>
          </a:p>
          <a:p>
            <a:r>
              <a:rPr lang="en-US" sz="2400" b="1" dirty="0" smtClean="0"/>
              <a:t>1812 (June) — Declaration of war</a:t>
            </a:r>
          </a:p>
          <a:p>
            <a:r>
              <a:rPr lang="en-US" sz="2400" b="1" dirty="0" smtClean="0"/>
              <a:t>1814 (December) — Treaty of Ghent</a:t>
            </a:r>
          </a:p>
          <a:p>
            <a:r>
              <a:rPr lang="en-US" sz="2400" b="1" dirty="0" smtClean="0"/>
              <a:t>1815 (January) — Battle of New Orleans</a:t>
            </a:r>
          </a:p>
          <a:p>
            <a:r>
              <a:rPr lang="en-US" sz="2400" b="1" dirty="0" smtClean="0"/>
              <a:t>1815 — 20 families lived in Cote Sans </a:t>
            </a:r>
            <a:r>
              <a:rPr lang="en-US" sz="2400" b="1" dirty="0" err="1" smtClean="0"/>
              <a:t>Dessein</a:t>
            </a:r>
            <a:endParaRPr lang="en-US" sz="2400" b="1" dirty="0" smtClean="0"/>
          </a:p>
          <a:p>
            <a:r>
              <a:rPr lang="en-US" sz="2400" b="1" dirty="0" smtClean="0"/>
              <a:t>1815 (April 4) — Battle of Cote Sans </a:t>
            </a:r>
            <a:r>
              <a:rPr lang="en-US" sz="2400" b="1" dirty="0" err="1" smtClean="0"/>
              <a:t>Dessein</a:t>
            </a:r>
            <a:endParaRPr lang="en-US" sz="2400" b="1" dirty="0" smtClean="0"/>
          </a:p>
          <a:p>
            <a:r>
              <a:rPr lang="en-US" sz="2400" b="1" dirty="0" smtClean="0"/>
              <a:t>1815 (May 24) — Battle of the Sink Hole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7900" y="253842"/>
            <a:ext cx="85570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War of 1812</a:t>
            </a:r>
          </a:p>
          <a:p>
            <a:pPr marL="458788" indent="-458788"/>
            <a:r>
              <a:rPr lang="en-US" sz="2400" b="1" dirty="0" smtClean="0"/>
              <a:t>• Numerous reasons for war:</a:t>
            </a:r>
            <a:br>
              <a:rPr lang="en-US" sz="2400" b="1" dirty="0" smtClean="0"/>
            </a:br>
            <a:r>
              <a:rPr lang="en-US" sz="2400" b="1" dirty="0" smtClean="0"/>
              <a:t>—&gt; Naval independence from Britain</a:t>
            </a:r>
            <a:br>
              <a:rPr lang="en-US" sz="2400" b="1" dirty="0" smtClean="0"/>
            </a:br>
            <a:r>
              <a:rPr lang="en-US" sz="2400" b="1" dirty="0" smtClean="0"/>
              <a:t>—&gt; Invasion of Canada</a:t>
            </a:r>
            <a:br>
              <a:rPr lang="en-US" sz="2400" b="1" dirty="0" smtClean="0"/>
            </a:br>
            <a:r>
              <a:rPr lang="en-US" sz="2400" b="1" dirty="0" smtClean="0"/>
              <a:t>—&gt; Removal and control of Native American tribes</a:t>
            </a:r>
          </a:p>
          <a:p>
            <a:pPr marL="458788" indent="-458788"/>
            <a:r>
              <a:rPr lang="en-US" sz="2400" b="1" dirty="0" smtClean="0"/>
              <a:t>• War was in the Great Lakes area, Canada, New England, Alabama (Creek War), and the western theater</a:t>
            </a:r>
          </a:p>
          <a:p>
            <a:pPr marL="458788" indent="-458788"/>
            <a:endParaRPr lang="en-US" sz="2400" b="1" dirty="0" smtClean="0"/>
          </a:p>
          <a:p>
            <a:pPr marL="458788" indent="-458788"/>
            <a:r>
              <a:rPr lang="en-US" sz="2400" b="1" u="sng" dirty="0" smtClean="0"/>
              <a:t>War in West</a:t>
            </a:r>
            <a:endParaRPr lang="en-US" sz="2400" b="1" dirty="0" smtClean="0"/>
          </a:p>
          <a:p>
            <a:pPr marL="458788" indent="-458788"/>
            <a:r>
              <a:rPr lang="en-US" sz="2400" b="1" dirty="0" smtClean="0"/>
              <a:t>• Missouri, Illinois, Iowa, and Wisconsin</a:t>
            </a:r>
          </a:p>
          <a:p>
            <a:pPr marL="458788" indent="-458788"/>
            <a:r>
              <a:rPr lang="en-US" sz="2400" b="1" dirty="0" smtClean="0"/>
              <a:t>• U.S. Regulars, Missouri Rangers, French and American settlers vs. Sauk and Fox, Iowa, and </a:t>
            </a:r>
            <a:r>
              <a:rPr lang="en-US" sz="2400" b="1" dirty="0" err="1" smtClean="0"/>
              <a:t>Pottawotamie</a:t>
            </a:r>
            <a:r>
              <a:rPr lang="en-US" sz="2400" b="1" dirty="0" smtClean="0"/>
              <a:t> (British Allies)</a:t>
            </a:r>
          </a:p>
          <a:p>
            <a:pPr marL="458788" indent="-458788"/>
            <a:r>
              <a:rPr lang="en-US" sz="2400" b="1" dirty="0" smtClean="0"/>
              <a:t>• Territorial capital was St. Louis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00px-United_States_1812-06-1812-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57090" cy="607563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4399595"/>
            <a:ext cx="3247127" cy="2003387"/>
            <a:chOff x="0" y="4451971"/>
            <a:chExt cx="3247127" cy="2003387"/>
          </a:xfrm>
        </p:grpSpPr>
        <p:sp>
          <p:nvSpPr>
            <p:cNvPr id="5" name="Rectangle 4"/>
            <p:cNvSpPr/>
            <p:nvPr/>
          </p:nvSpPr>
          <p:spPr>
            <a:xfrm>
              <a:off x="0" y="4451971"/>
              <a:ext cx="2893609" cy="2003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44837" y="5132861"/>
              <a:ext cx="602290" cy="102133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680402" y="6396335"/>
            <a:ext cx="246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(Wikipedia, 2010)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7900" y="253842"/>
            <a:ext cx="855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1673 — Marquette and Joliet explorations</a:t>
            </a:r>
          </a:p>
        </p:txBody>
      </p:sp>
      <p:pic>
        <p:nvPicPr>
          <p:cNvPr id="3" name="Picture 2" descr="marquet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1137"/>
            <a:ext cx="9169586" cy="3823844"/>
          </a:xfrm>
          <a:prstGeom prst="rect">
            <a:avLst/>
          </a:prstGeom>
        </p:spPr>
      </p:pic>
      <p:pic>
        <p:nvPicPr>
          <p:cNvPr id="4" name="Picture 3" descr="marquette_detai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00" y="1121327"/>
            <a:ext cx="5464341" cy="5464341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243082" y="6488668"/>
            <a:ext cx="190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(Marquette 1681)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3966</TotalTime>
  <Words>1113</Words>
  <Application>Microsoft Macintosh PowerPoint</Application>
  <PresentationFormat>On-screen Show (4:3)</PresentationFormat>
  <Paragraphs>137</Paragraphs>
  <Slides>23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Missouri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Kevin Evans</dc:creator>
  <cp:lastModifiedBy>Kevin Evans</cp:lastModifiedBy>
  <cp:revision>54</cp:revision>
  <dcterms:created xsi:type="dcterms:W3CDTF">2011-03-28T20:20:35Z</dcterms:created>
  <dcterms:modified xsi:type="dcterms:W3CDTF">2011-03-28T20:21:15Z</dcterms:modified>
</cp:coreProperties>
</file>