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36576000" cy="27432000"/>
  <p:notesSz cx="28298775" cy="36434713"/>
  <p:defaultTextStyle>
    <a:defPPr>
      <a:defRPr lang="en-US"/>
    </a:defPPr>
    <a:lvl1pPr algn="l" rtl="0" fontAlgn="base">
      <a:spcBef>
        <a:spcPct val="0"/>
      </a:spcBef>
      <a:spcAft>
        <a:spcPct val="0"/>
      </a:spcAft>
      <a:defRPr sz="7200" kern="1200">
        <a:solidFill>
          <a:schemeClr val="tx1"/>
        </a:solidFill>
        <a:latin typeface="Arial" charset="0"/>
        <a:ea typeface="+mn-ea"/>
        <a:cs typeface="+mn-cs"/>
      </a:defRPr>
    </a:lvl1pPr>
    <a:lvl2pPr marL="457076" algn="l" rtl="0" fontAlgn="base">
      <a:spcBef>
        <a:spcPct val="0"/>
      </a:spcBef>
      <a:spcAft>
        <a:spcPct val="0"/>
      </a:spcAft>
      <a:defRPr sz="7200" kern="1200">
        <a:solidFill>
          <a:schemeClr val="tx1"/>
        </a:solidFill>
        <a:latin typeface="Arial" charset="0"/>
        <a:ea typeface="+mn-ea"/>
        <a:cs typeface="+mn-cs"/>
      </a:defRPr>
    </a:lvl2pPr>
    <a:lvl3pPr marL="914152" algn="l" rtl="0" fontAlgn="base">
      <a:spcBef>
        <a:spcPct val="0"/>
      </a:spcBef>
      <a:spcAft>
        <a:spcPct val="0"/>
      </a:spcAft>
      <a:defRPr sz="7200" kern="1200">
        <a:solidFill>
          <a:schemeClr val="tx1"/>
        </a:solidFill>
        <a:latin typeface="Arial" charset="0"/>
        <a:ea typeface="+mn-ea"/>
        <a:cs typeface="+mn-cs"/>
      </a:defRPr>
    </a:lvl3pPr>
    <a:lvl4pPr marL="1371232" algn="l" rtl="0" fontAlgn="base">
      <a:spcBef>
        <a:spcPct val="0"/>
      </a:spcBef>
      <a:spcAft>
        <a:spcPct val="0"/>
      </a:spcAft>
      <a:defRPr sz="7200" kern="1200">
        <a:solidFill>
          <a:schemeClr val="tx1"/>
        </a:solidFill>
        <a:latin typeface="Arial" charset="0"/>
        <a:ea typeface="+mn-ea"/>
        <a:cs typeface="+mn-cs"/>
      </a:defRPr>
    </a:lvl4pPr>
    <a:lvl5pPr marL="1828312" algn="l" rtl="0" fontAlgn="base">
      <a:spcBef>
        <a:spcPct val="0"/>
      </a:spcBef>
      <a:spcAft>
        <a:spcPct val="0"/>
      </a:spcAft>
      <a:defRPr sz="7200" kern="1200">
        <a:solidFill>
          <a:schemeClr val="tx1"/>
        </a:solidFill>
        <a:latin typeface="Arial" charset="0"/>
        <a:ea typeface="+mn-ea"/>
        <a:cs typeface="+mn-cs"/>
      </a:defRPr>
    </a:lvl5pPr>
    <a:lvl6pPr marL="2285388" algn="l" defTabSz="914152" rtl="0" eaLnBrk="1" latinLnBrk="0" hangingPunct="1">
      <a:defRPr sz="7200" kern="1200">
        <a:solidFill>
          <a:schemeClr val="tx1"/>
        </a:solidFill>
        <a:latin typeface="Arial" charset="0"/>
        <a:ea typeface="+mn-ea"/>
        <a:cs typeface="+mn-cs"/>
      </a:defRPr>
    </a:lvl6pPr>
    <a:lvl7pPr marL="2742464" algn="l" defTabSz="914152" rtl="0" eaLnBrk="1" latinLnBrk="0" hangingPunct="1">
      <a:defRPr sz="7200" kern="1200">
        <a:solidFill>
          <a:schemeClr val="tx1"/>
        </a:solidFill>
        <a:latin typeface="Arial" charset="0"/>
        <a:ea typeface="+mn-ea"/>
        <a:cs typeface="+mn-cs"/>
      </a:defRPr>
    </a:lvl7pPr>
    <a:lvl8pPr marL="3199540" algn="l" defTabSz="914152" rtl="0" eaLnBrk="1" latinLnBrk="0" hangingPunct="1">
      <a:defRPr sz="7200" kern="1200">
        <a:solidFill>
          <a:schemeClr val="tx1"/>
        </a:solidFill>
        <a:latin typeface="Arial" charset="0"/>
        <a:ea typeface="+mn-ea"/>
        <a:cs typeface="+mn-cs"/>
      </a:defRPr>
    </a:lvl8pPr>
    <a:lvl9pPr marL="3656620" algn="l" defTabSz="914152" rtl="0" eaLnBrk="1" latinLnBrk="0" hangingPunct="1">
      <a:defRPr sz="72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99CCFF"/>
    <a:srgbClr val="97D7FF"/>
    <a:srgbClr val="003399"/>
    <a:srgbClr val="003366"/>
    <a:srgbClr val="B2B2B2"/>
    <a:srgbClr val="C0C0C0"/>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showGuides="1">
      <p:cViewPr varScale="1">
        <p:scale>
          <a:sx n="26" d="100"/>
          <a:sy n="26" d="100"/>
        </p:scale>
        <p:origin x="-492" y="-144"/>
      </p:cViewPr>
      <p:guideLst>
        <p:guide orient="horz" pos="7488"/>
        <p:guide pos="11520"/>
        <p:guide pos="8544"/>
      </p:guideLst>
    </p:cSldViewPr>
  </p:slideViewPr>
  <p:notesTextViewPr>
    <p:cViewPr>
      <p:scale>
        <a:sx n="25" d="100"/>
        <a:sy n="25"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E:\NETL\Marcellus%20Shale\ECA%20%20Meadows%204%20Frac%20Job%20Dec2010\Meadows4Data.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E:\NETL\Marcellus%20Shale\Range%20Resources%20Pits%20Oct2010\FISH.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E:\NETL\Marcellus%20Shale\Range%20Resources%20Pits%20Oct2010\FISH.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E:\NETL\Marcellus%20Shale\ECA%20%20Meadows%204%20Frac%20Job%20Dec2010\Meadows4Data.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E:\NETL\Marcellus%20Shale\Range%20Resources%20Pits%20Oct2010\FISH.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scatterChart>
        <c:scatterStyle val="lineMarker"/>
        <c:ser>
          <c:idx val="0"/>
          <c:order val="0"/>
          <c:tx>
            <c:strRef>
              <c:f>'4Feb2011'!$L$3</c:f>
              <c:strCache>
                <c:ptCount val="1"/>
                <c:pt idx="0">
                  <c:v>cells/mL</c:v>
                </c:pt>
              </c:strCache>
            </c:strRef>
          </c:tx>
          <c:spPr>
            <a:ln>
              <a:solidFill>
                <a:sysClr val="windowText" lastClr="000000"/>
              </a:solidFill>
            </a:ln>
          </c:spPr>
          <c:marker>
            <c:spPr>
              <a:solidFill>
                <a:sysClr val="windowText" lastClr="000000"/>
              </a:solidFill>
              <a:ln>
                <a:solidFill>
                  <a:sysClr val="windowText" lastClr="000000"/>
                </a:solidFill>
              </a:ln>
            </c:spPr>
          </c:marker>
          <c:xVal>
            <c:numRef>
              <c:f>'4Feb2011'!$K$4:$K$12</c:f>
              <c:numCache>
                <c:formatCode>General</c:formatCode>
                <c:ptCount val="9"/>
                <c:pt idx="0">
                  <c:v>1</c:v>
                </c:pt>
                <c:pt idx="1">
                  <c:v>2</c:v>
                </c:pt>
                <c:pt idx="2">
                  <c:v>3</c:v>
                </c:pt>
                <c:pt idx="3">
                  <c:v>4</c:v>
                </c:pt>
                <c:pt idx="4">
                  <c:v>5</c:v>
                </c:pt>
                <c:pt idx="5">
                  <c:v>7</c:v>
                </c:pt>
                <c:pt idx="6">
                  <c:v>15</c:v>
                </c:pt>
                <c:pt idx="7">
                  <c:v>20</c:v>
                </c:pt>
                <c:pt idx="8">
                  <c:v>27</c:v>
                </c:pt>
              </c:numCache>
            </c:numRef>
          </c:xVal>
          <c:yVal>
            <c:numRef>
              <c:f>'4Feb2011'!$L$4:$L$12</c:f>
              <c:numCache>
                <c:formatCode>0.00E+00</c:formatCode>
                <c:ptCount val="9"/>
                <c:pt idx="0">
                  <c:v>2170000</c:v>
                </c:pt>
                <c:pt idx="1">
                  <c:v>416000</c:v>
                </c:pt>
                <c:pt idx="2">
                  <c:v>13600000</c:v>
                </c:pt>
                <c:pt idx="3">
                  <c:v>1890000</c:v>
                </c:pt>
                <c:pt idx="4">
                  <c:v>55500</c:v>
                </c:pt>
                <c:pt idx="5">
                  <c:v>440000</c:v>
                </c:pt>
                <c:pt idx="6">
                  <c:v>73900</c:v>
                </c:pt>
                <c:pt idx="7">
                  <c:v>73900</c:v>
                </c:pt>
                <c:pt idx="8">
                  <c:v>2430000</c:v>
                </c:pt>
              </c:numCache>
            </c:numRef>
          </c:yVal>
        </c:ser>
        <c:ser>
          <c:idx val="1"/>
          <c:order val="1"/>
          <c:spPr>
            <a:ln w="19050">
              <a:solidFill>
                <a:sysClr val="windowText" lastClr="000000"/>
              </a:solidFill>
              <a:prstDash val="sysDash"/>
            </a:ln>
          </c:spPr>
          <c:marker>
            <c:symbol val="none"/>
          </c:marker>
          <c:xVal>
            <c:numRef>
              <c:f>'4Feb2011'!$N$4:$N$10</c:f>
              <c:numCache>
                <c:formatCode>General</c:formatCode>
                <c:ptCount val="7"/>
                <c:pt idx="0">
                  <c:v>0</c:v>
                </c:pt>
                <c:pt idx="1">
                  <c:v>5</c:v>
                </c:pt>
                <c:pt idx="2">
                  <c:v>10</c:v>
                </c:pt>
                <c:pt idx="3">
                  <c:v>15</c:v>
                </c:pt>
                <c:pt idx="4">
                  <c:v>20</c:v>
                </c:pt>
                <c:pt idx="5">
                  <c:v>25</c:v>
                </c:pt>
                <c:pt idx="6">
                  <c:v>30</c:v>
                </c:pt>
              </c:numCache>
            </c:numRef>
          </c:xVal>
          <c:yVal>
            <c:numRef>
              <c:f>'4Feb2011'!$M$4:$M$10</c:f>
              <c:numCache>
                <c:formatCode>0.00E+00</c:formatCode>
                <c:ptCount val="7"/>
                <c:pt idx="0">
                  <c:v>21200000</c:v>
                </c:pt>
                <c:pt idx="1">
                  <c:v>21200000</c:v>
                </c:pt>
                <c:pt idx="2">
                  <c:v>21200000</c:v>
                </c:pt>
                <c:pt idx="3">
                  <c:v>21200000</c:v>
                </c:pt>
                <c:pt idx="4">
                  <c:v>21200000</c:v>
                </c:pt>
                <c:pt idx="5">
                  <c:v>21200000</c:v>
                </c:pt>
                <c:pt idx="6">
                  <c:v>21200000</c:v>
                </c:pt>
              </c:numCache>
            </c:numRef>
          </c:yVal>
        </c:ser>
        <c:axId val="55559296"/>
        <c:axId val="55561216"/>
      </c:scatterChart>
      <c:valAx>
        <c:axId val="55559296"/>
        <c:scaling>
          <c:orientation val="minMax"/>
          <c:max val="30"/>
        </c:scaling>
        <c:axPos val="b"/>
        <c:title>
          <c:tx>
            <c:rich>
              <a:bodyPr/>
              <a:lstStyle/>
              <a:p>
                <a:pPr>
                  <a:defRPr/>
                </a:pPr>
                <a:r>
                  <a:rPr lang="en-US"/>
                  <a:t>Flowback Day</a:t>
                </a:r>
              </a:p>
            </c:rich>
          </c:tx>
          <c:layout/>
        </c:title>
        <c:numFmt formatCode="General" sourceLinked="1"/>
        <c:tickLblPos val="nextTo"/>
        <c:crossAx val="55561216"/>
        <c:crosses val="autoZero"/>
        <c:crossBetween val="midCat"/>
      </c:valAx>
      <c:valAx>
        <c:axId val="55561216"/>
        <c:scaling>
          <c:orientation val="minMax"/>
        </c:scaling>
        <c:axPos val="l"/>
        <c:title>
          <c:tx>
            <c:rich>
              <a:bodyPr rot="-5400000" vert="horz"/>
              <a:lstStyle/>
              <a:p>
                <a:pPr>
                  <a:defRPr/>
                </a:pPr>
                <a:r>
                  <a:rPr lang="en-US"/>
                  <a:t>cells/mL</a:t>
                </a:r>
              </a:p>
            </c:rich>
          </c:tx>
          <c:layout/>
        </c:title>
        <c:numFmt formatCode="0.00E+00" sourceLinked="1"/>
        <c:tickLblPos val="nextTo"/>
        <c:crossAx val="55559296"/>
        <c:crosses val="autoZero"/>
        <c:crossBetween val="midCat"/>
      </c:valAx>
    </c:plotArea>
    <c:plotVisOnly val="1"/>
  </c:chart>
  <c:spPr>
    <a:noFill/>
    <a:ln>
      <a:noFill/>
    </a:ln>
  </c:spPr>
  <c:txPr>
    <a:bodyPr/>
    <a:lstStyle/>
    <a:p>
      <a:pPr>
        <a:defRPr sz="20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26"/>
  <c:chart>
    <c:autoTitleDeleted val="1"/>
    <c:plotArea>
      <c:layout/>
      <c:barChart>
        <c:barDir val="col"/>
        <c:grouping val="stacked"/>
        <c:ser>
          <c:idx val="0"/>
          <c:order val="0"/>
          <c:tx>
            <c:strRef>
              <c:f>Graphs!$C$18</c:f>
              <c:strCache>
                <c:ptCount val="1"/>
                <c:pt idx="0">
                  <c:v>α-Proteobacteria</c:v>
                </c:pt>
              </c:strCache>
            </c:strRef>
          </c:tx>
          <c:spPr>
            <a:solidFill>
              <a:schemeClr val="accent2"/>
            </a:solidFill>
            <a:ln>
              <a:solidFill>
                <a:schemeClr val="accent2"/>
              </a:solidFill>
            </a:ln>
          </c:spPr>
          <c:cat>
            <c:numRef>
              <c:f>Graphs!$B$19:$B$21</c:f>
              <c:numCache>
                <c:formatCode>General</c:formatCode>
                <c:ptCount val="3"/>
                <c:pt idx="0">
                  <c:v>0</c:v>
                </c:pt>
                <c:pt idx="1">
                  <c:v>1.8</c:v>
                </c:pt>
                <c:pt idx="2">
                  <c:v>3.6</c:v>
                </c:pt>
              </c:numCache>
            </c:numRef>
          </c:cat>
          <c:val>
            <c:numRef>
              <c:f>Graphs!$C$19:$C$21</c:f>
              <c:numCache>
                <c:formatCode>0.00%</c:formatCode>
                <c:ptCount val="3"/>
                <c:pt idx="0">
                  <c:v>0.64318181818182041</c:v>
                </c:pt>
                <c:pt idx="1">
                  <c:v>5.9743975903614514E-2</c:v>
                </c:pt>
                <c:pt idx="2">
                  <c:v>0</c:v>
                </c:pt>
              </c:numCache>
            </c:numRef>
          </c:val>
        </c:ser>
        <c:ser>
          <c:idx val="1"/>
          <c:order val="1"/>
          <c:tx>
            <c:strRef>
              <c:f>Graphs!$D$18</c:f>
              <c:strCache>
                <c:ptCount val="1"/>
                <c:pt idx="0">
                  <c:v>γ-Proteobacteria</c:v>
                </c:pt>
              </c:strCache>
            </c:strRef>
          </c:tx>
          <c:spPr>
            <a:solidFill>
              <a:schemeClr val="accent3"/>
            </a:solidFill>
            <a:ln>
              <a:solidFill>
                <a:schemeClr val="accent3"/>
              </a:solidFill>
            </a:ln>
          </c:spPr>
          <c:cat>
            <c:numRef>
              <c:f>Graphs!$B$19:$B$21</c:f>
              <c:numCache>
                <c:formatCode>General</c:formatCode>
                <c:ptCount val="3"/>
                <c:pt idx="0">
                  <c:v>0</c:v>
                </c:pt>
                <c:pt idx="1">
                  <c:v>1.8</c:v>
                </c:pt>
                <c:pt idx="2">
                  <c:v>3.6</c:v>
                </c:pt>
              </c:numCache>
            </c:numRef>
          </c:cat>
          <c:val>
            <c:numRef>
              <c:f>Graphs!$D$19:$D$21</c:f>
              <c:numCache>
                <c:formatCode>0.00%</c:formatCode>
                <c:ptCount val="3"/>
                <c:pt idx="0">
                  <c:v>0</c:v>
                </c:pt>
                <c:pt idx="1">
                  <c:v>0.31621987951807312</c:v>
                </c:pt>
                <c:pt idx="2">
                  <c:v>0.15136815920398011</c:v>
                </c:pt>
              </c:numCache>
            </c:numRef>
          </c:val>
        </c:ser>
        <c:ser>
          <c:idx val="2"/>
          <c:order val="2"/>
          <c:tx>
            <c:strRef>
              <c:f>Graphs!$E$18</c:f>
              <c:strCache>
                <c:ptCount val="1"/>
                <c:pt idx="0">
                  <c:v>δ-Proteobacteria</c:v>
                </c:pt>
              </c:strCache>
            </c:strRef>
          </c:tx>
          <c:spPr>
            <a:solidFill>
              <a:schemeClr val="accent4"/>
            </a:solidFill>
            <a:ln>
              <a:solidFill>
                <a:schemeClr val="accent4"/>
              </a:solidFill>
            </a:ln>
          </c:spPr>
          <c:cat>
            <c:numRef>
              <c:f>Graphs!$B$19:$B$21</c:f>
              <c:numCache>
                <c:formatCode>General</c:formatCode>
                <c:ptCount val="3"/>
                <c:pt idx="0">
                  <c:v>0</c:v>
                </c:pt>
                <c:pt idx="1">
                  <c:v>1.8</c:v>
                </c:pt>
                <c:pt idx="2">
                  <c:v>3.6</c:v>
                </c:pt>
              </c:numCache>
            </c:numRef>
          </c:cat>
          <c:val>
            <c:numRef>
              <c:f>Graphs!$E$19:$E$21</c:f>
              <c:numCache>
                <c:formatCode>0.00%</c:formatCode>
                <c:ptCount val="3"/>
                <c:pt idx="0">
                  <c:v>0</c:v>
                </c:pt>
                <c:pt idx="1">
                  <c:v>0</c:v>
                </c:pt>
                <c:pt idx="2">
                  <c:v>0.10883084577114455</c:v>
                </c:pt>
              </c:numCache>
            </c:numRef>
          </c:val>
        </c:ser>
        <c:ser>
          <c:idx val="3"/>
          <c:order val="3"/>
          <c:tx>
            <c:strRef>
              <c:f>Graphs!$F$18</c:f>
              <c:strCache>
                <c:ptCount val="1"/>
                <c:pt idx="0">
                  <c:v>Other</c:v>
                </c:pt>
              </c:strCache>
            </c:strRef>
          </c:tx>
          <c:spPr>
            <a:solidFill>
              <a:schemeClr val="accent6"/>
            </a:solidFill>
            <a:ln>
              <a:solidFill>
                <a:schemeClr val="accent6"/>
              </a:solidFill>
            </a:ln>
          </c:spPr>
          <c:cat>
            <c:numRef>
              <c:f>Graphs!$B$19:$B$21</c:f>
              <c:numCache>
                <c:formatCode>General</c:formatCode>
                <c:ptCount val="3"/>
                <c:pt idx="0">
                  <c:v>0</c:v>
                </c:pt>
                <c:pt idx="1">
                  <c:v>1.8</c:v>
                </c:pt>
                <c:pt idx="2">
                  <c:v>3.6</c:v>
                </c:pt>
              </c:numCache>
            </c:numRef>
          </c:cat>
          <c:val>
            <c:numRef>
              <c:f>Graphs!$F$19:$F$21</c:f>
              <c:numCache>
                <c:formatCode>0.00%</c:formatCode>
                <c:ptCount val="3"/>
                <c:pt idx="0">
                  <c:v>0.35681818181818287</c:v>
                </c:pt>
                <c:pt idx="1">
                  <c:v>0.62403614457831325</c:v>
                </c:pt>
                <c:pt idx="2">
                  <c:v>0.73980099502487773</c:v>
                </c:pt>
              </c:numCache>
            </c:numRef>
          </c:val>
        </c:ser>
        <c:overlap val="100"/>
        <c:axId val="55862016"/>
        <c:axId val="55863936"/>
      </c:barChart>
      <c:catAx>
        <c:axId val="55862016"/>
        <c:scaling>
          <c:orientation val="minMax"/>
        </c:scaling>
        <c:axPos val="b"/>
        <c:title>
          <c:tx>
            <c:rich>
              <a:bodyPr/>
              <a:lstStyle/>
              <a:p>
                <a:pPr>
                  <a:defRPr/>
                </a:pPr>
                <a:r>
                  <a:rPr lang="en-US"/>
                  <a:t>Depth (m)</a:t>
                </a:r>
              </a:p>
            </c:rich>
          </c:tx>
          <c:layout/>
        </c:title>
        <c:numFmt formatCode="General" sourceLinked="1"/>
        <c:tickLblPos val="nextTo"/>
        <c:crossAx val="55863936"/>
        <c:crosses val="autoZero"/>
        <c:auto val="1"/>
        <c:lblAlgn val="ctr"/>
        <c:lblOffset val="100"/>
      </c:catAx>
      <c:valAx>
        <c:axId val="55863936"/>
        <c:scaling>
          <c:orientation val="minMax"/>
        </c:scaling>
        <c:axPos val="l"/>
        <c:title>
          <c:tx>
            <c:rich>
              <a:bodyPr rot="-5400000" vert="horz"/>
              <a:lstStyle/>
              <a:p>
                <a:pPr>
                  <a:defRPr/>
                </a:pPr>
                <a:r>
                  <a:rPr lang="en-US"/>
                  <a:t>% DAPI Cell Count</a:t>
                </a:r>
              </a:p>
            </c:rich>
          </c:tx>
          <c:layout/>
        </c:title>
        <c:numFmt formatCode="0.00%" sourceLinked="1"/>
        <c:tickLblPos val="nextTo"/>
        <c:crossAx val="55862016"/>
        <c:crosses val="autoZero"/>
        <c:crossBetween val="between"/>
      </c:valAx>
      <c:spPr>
        <a:noFill/>
      </c:spPr>
    </c:plotArea>
    <c:plotVisOnly val="1"/>
  </c:chart>
  <c:spPr>
    <a:noFill/>
    <a:ln>
      <a:noFill/>
    </a:ln>
  </c:spPr>
  <c:txPr>
    <a:bodyPr/>
    <a:lstStyle/>
    <a:p>
      <a:pPr>
        <a:defRPr sz="20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26"/>
  <c:chart>
    <c:autoTitleDeleted val="1"/>
    <c:plotArea>
      <c:layout/>
      <c:barChart>
        <c:barDir val="col"/>
        <c:grouping val="stacked"/>
        <c:ser>
          <c:idx val="0"/>
          <c:order val="0"/>
          <c:tx>
            <c:strRef>
              <c:f>Graphs!$C$29</c:f>
              <c:strCache>
                <c:ptCount val="1"/>
                <c:pt idx="0">
                  <c:v>α-Proteobacteria</c:v>
                </c:pt>
              </c:strCache>
            </c:strRef>
          </c:tx>
          <c:spPr>
            <a:solidFill>
              <a:schemeClr val="accent2"/>
            </a:solidFill>
            <a:ln>
              <a:solidFill>
                <a:schemeClr val="accent2"/>
              </a:solidFill>
            </a:ln>
          </c:spPr>
          <c:cat>
            <c:numRef>
              <c:f>Graphs!$B$30:$B$32</c:f>
              <c:numCache>
                <c:formatCode>General</c:formatCode>
                <c:ptCount val="3"/>
                <c:pt idx="0">
                  <c:v>0</c:v>
                </c:pt>
                <c:pt idx="1">
                  <c:v>3</c:v>
                </c:pt>
                <c:pt idx="2">
                  <c:v>4.5</c:v>
                </c:pt>
              </c:numCache>
            </c:numRef>
          </c:cat>
          <c:val>
            <c:numRef>
              <c:f>Graphs!$C$30:$C$32</c:f>
              <c:numCache>
                <c:formatCode>0.00%</c:formatCode>
                <c:ptCount val="3"/>
                <c:pt idx="0">
                  <c:v>0.470703125</c:v>
                </c:pt>
                <c:pt idx="1">
                  <c:v>0.40945674044265673</c:v>
                </c:pt>
                <c:pt idx="2">
                  <c:v>0.60204081632653417</c:v>
                </c:pt>
              </c:numCache>
            </c:numRef>
          </c:val>
        </c:ser>
        <c:ser>
          <c:idx val="1"/>
          <c:order val="1"/>
          <c:tx>
            <c:strRef>
              <c:f>Graphs!$D$29</c:f>
              <c:strCache>
                <c:ptCount val="1"/>
                <c:pt idx="0">
                  <c:v>γ-Proteobacteria</c:v>
                </c:pt>
              </c:strCache>
            </c:strRef>
          </c:tx>
          <c:spPr>
            <a:solidFill>
              <a:schemeClr val="accent3"/>
            </a:solidFill>
            <a:ln>
              <a:solidFill>
                <a:schemeClr val="accent3"/>
              </a:solidFill>
            </a:ln>
          </c:spPr>
          <c:cat>
            <c:numRef>
              <c:f>Graphs!$B$30:$B$32</c:f>
              <c:numCache>
                <c:formatCode>General</c:formatCode>
                <c:ptCount val="3"/>
                <c:pt idx="0">
                  <c:v>0</c:v>
                </c:pt>
                <c:pt idx="1">
                  <c:v>3</c:v>
                </c:pt>
                <c:pt idx="2">
                  <c:v>4.5</c:v>
                </c:pt>
              </c:numCache>
            </c:numRef>
          </c:cat>
          <c:val>
            <c:numRef>
              <c:f>Graphs!$D$30:$D$32</c:f>
              <c:numCache>
                <c:formatCode>0.00%</c:formatCode>
                <c:ptCount val="3"/>
                <c:pt idx="0">
                  <c:v>0.18837890625000001</c:v>
                </c:pt>
                <c:pt idx="1">
                  <c:v>0.22132796780684105</c:v>
                </c:pt>
                <c:pt idx="2">
                  <c:v>0.26190476190476358</c:v>
                </c:pt>
              </c:numCache>
            </c:numRef>
          </c:val>
        </c:ser>
        <c:ser>
          <c:idx val="2"/>
          <c:order val="2"/>
          <c:tx>
            <c:strRef>
              <c:f>Graphs!$E$29</c:f>
              <c:strCache>
                <c:ptCount val="1"/>
                <c:pt idx="0">
                  <c:v>Other</c:v>
                </c:pt>
              </c:strCache>
            </c:strRef>
          </c:tx>
          <c:spPr>
            <a:solidFill>
              <a:schemeClr val="accent6"/>
            </a:solidFill>
            <a:ln>
              <a:solidFill>
                <a:schemeClr val="accent6"/>
              </a:solidFill>
            </a:ln>
          </c:spPr>
          <c:cat>
            <c:numRef>
              <c:f>Graphs!$B$30:$B$32</c:f>
              <c:numCache>
                <c:formatCode>General</c:formatCode>
                <c:ptCount val="3"/>
                <c:pt idx="0">
                  <c:v>0</c:v>
                </c:pt>
                <c:pt idx="1">
                  <c:v>3</c:v>
                </c:pt>
                <c:pt idx="2">
                  <c:v>4.5</c:v>
                </c:pt>
              </c:numCache>
            </c:numRef>
          </c:cat>
          <c:val>
            <c:numRef>
              <c:f>Graphs!$E$30:$E$32</c:f>
              <c:numCache>
                <c:formatCode>0.00%</c:formatCode>
                <c:ptCount val="3"/>
                <c:pt idx="0">
                  <c:v>0.34091796875000097</c:v>
                </c:pt>
                <c:pt idx="1">
                  <c:v>0.36921529175050338</c:v>
                </c:pt>
                <c:pt idx="2">
                  <c:v>0.13605442176870747</c:v>
                </c:pt>
              </c:numCache>
            </c:numRef>
          </c:val>
        </c:ser>
        <c:overlap val="100"/>
        <c:axId val="55901568"/>
        <c:axId val="56043008"/>
      </c:barChart>
      <c:catAx>
        <c:axId val="55901568"/>
        <c:scaling>
          <c:orientation val="minMax"/>
        </c:scaling>
        <c:axPos val="b"/>
        <c:title>
          <c:tx>
            <c:rich>
              <a:bodyPr/>
              <a:lstStyle/>
              <a:p>
                <a:pPr>
                  <a:defRPr/>
                </a:pPr>
                <a:r>
                  <a:rPr lang="en-US"/>
                  <a:t>Depth (m)</a:t>
                </a:r>
              </a:p>
            </c:rich>
          </c:tx>
          <c:layout/>
        </c:title>
        <c:numFmt formatCode="General" sourceLinked="1"/>
        <c:tickLblPos val="nextTo"/>
        <c:crossAx val="56043008"/>
        <c:crosses val="autoZero"/>
        <c:auto val="1"/>
        <c:lblAlgn val="ctr"/>
        <c:lblOffset val="100"/>
      </c:catAx>
      <c:valAx>
        <c:axId val="56043008"/>
        <c:scaling>
          <c:orientation val="minMax"/>
        </c:scaling>
        <c:axPos val="l"/>
        <c:title>
          <c:tx>
            <c:rich>
              <a:bodyPr rot="-5400000" vert="horz"/>
              <a:lstStyle/>
              <a:p>
                <a:pPr>
                  <a:defRPr/>
                </a:pPr>
                <a:r>
                  <a:rPr lang="en-US"/>
                  <a:t>% DAPI Cell Count</a:t>
                </a:r>
              </a:p>
            </c:rich>
          </c:tx>
          <c:layout/>
        </c:title>
        <c:numFmt formatCode="0.00%" sourceLinked="1"/>
        <c:tickLblPos val="nextTo"/>
        <c:crossAx val="55901568"/>
        <c:crosses val="autoZero"/>
        <c:crossBetween val="between"/>
      </c:valAx>
      <c:spPr>
        <a:noFill/>
      </c:spPr>
    </c:plotArea>
    <c:plotVisOnly val="1"/>
  </c:chart>
  <c:spPr>
    <a:noFill/>
    <a:ln>
      <a:noFill/>
    </a:ln>
  </c:spPr>
  <c:txPr>
    <a:bodyPr/>
    <a:lstStyle/>
    <a:p>
      <a:pPr>
        <a:defRPr sz="20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style val="26"/>
  <c:chart>
    <c:autoTitleDeleted val="1"/>
    <c:plotArea>
      <c:layout>
        <c:manualLayout>
          <c:layoutTarget val="inner"/>
          <c:xMode val="edge"/>
          <c:yMode val="edge"/>
          <c:x val="0.18782152230971097"/>
          <c:y val="5.1400554097404488E-2"/>
          <c:w val="0.21217847769028866"/>
          <c:h val="0.79822506561679785"/>
        </c:manualLayout>
      </c:layout>
      <c:barChart>
        <c:barDir val="col"/>
        <c:grouping val="stacked"/>
        <c:ser>
          <c:idx val="2"/>
          <c:order val="0"/>
          <c:tx>
            <c:strRef>
              <c:f>'5Jan2011'!$C$35</c:f>
              <c:strCache>
                <c:ptCount val="1"/>
                <c:pt idx="0">
                  <c:v>α-proteobacteria</c:v>
                </c:pt>
              </c:strCache>
            </c:strRef>
          </c:tx>
          <c:spPr>
            <a:solidFill>
              <a:schemeClr val="accent2"/>
            </a:solidFill>
            <a:ln>
              <a:solidFill>
                <a:schemeClr val="accent2"/>
              </a:solidFill>
            </a:ln>
          </c:spPr>
          <c:cat>
            <c:strRef>
              <c:f>'5Jan2011'!$B$36</c:f>
              <c:strCache>
                <c:ptCount val="1"/>
                <c:pt idx="0">
                  <c:v>Frack Water</c:v>
                </c:pt>
              </c:strCache>
            </c:strRef>
          </c:cat>
          <c:val>
            <c:numRef>
              <c:f>'5Jan2011'!$C$36</c:f>
              <c:numCache>
                <c:formatCode>General</c:formatCode>
                <c:ptCount val="1"/>
                <c:pt idx="0">
                  <c:v>7</c:v>
                </c:pt>
              </c:numCache>
            </c:numRef>
          </c:val>
        </c:ser>
        <c:ser>
          <c:idx val="1"/>
          <c:order val="1"/>
          <c:tx>
            <c:strRef>
              <c:f>'5Jan2011'!$D$35</c:f>
              <c:strCache>
                <c:ptCount val="1"/>
                <c:pt idx="0">
                  <c:v>γ-proteobacteria</c:v>
                </c:pt>
              </c:strCache>
            </c:strRef>
          </c:tx>
          <c:spPr>
            <a:solidFill>
              <a:schemeClr val="accent3"/>
            </a:solidFill>
            <a:ln>
              <a:solidFill>
                <a:schemeClr val="accent3"/>
              </a:solidFill>
            </a:ln>
          </c:spPr>
          <c:cat>
            <c:strRef>
              <c:f>'5Jan2011'!$B$36</c:f>
              <c:strCache>
                <c:ptCount val="1"/>
                <c:pt idx="0">
                  <c:v>Frack Water</c:v>
                </c:pt>
              </c:strCache>
            </c:strRef>
          </c:cat>
          <c:val>
            <c:numRef>
              <c:f>'5Jan2011'!$D$36</c:f>
              <c:numCache>
                <c:formatCode>General</c:formatCode>
                <c:ptCount val="1"/>
                <c:pt idx="0">
                  <c:v>30</c:v>
                </c:pt>
              </c:numCache>
            </c:numRef>
          </c:val>
        </c:ser>
        <c:ser>
          <c:idx val="0"/>
          <c:order val="2"/>
          <c:tx>
            <c:strRef>
              <c:f>'5Jan2011'!$E$35</c:f>
              <c:strCache>
                <c:ptCount val="1"/>
                <c:pt idx="0">
                  <c:v>δ-proteobacteria</c:v>
                </c:pt>
              </c:strCache>
            </c:strRef>
          </c:tx>
          <c:spPr>
            <a:solidFill>
              <a:schemeClr val="accent4"/>
            </a:solidFill>
            <a:ln>
              <a:solidFill>
                <a:schemeClr val="accent4"/>
              </a:solidFill>
            </a:ln>
          </c:spPr>
          <c:cat>
            <c:strRef>
              <c:f>'5Jan2011'!$B$36</c:f>
              <c:strCache>
                <c:ptCount val="1"/>
                <c:pt idx="0">
                  <c:v>Frack Water</c:v>
                </c:pt>
              </c:strCache>
            </c:strRef>
          </c:cat>
          <c:val>
            <c:numRef>
              <c:f>'5Jan2011'!$E$36</c:f>
              <c:numCache>
                <c:formatCode>General</c:formatCode>
                <c:ptCount val="1"/>
                <c:pt idx="0">
                  <c:v>57</c:v>
                </c:pt>
              </c:numCache>
            </c:numRef>
          </c:val>
        </c:ser>
        <c:ser>
          <c:idx val="3"/>
          <c:order val="3"/>
          <c:tx>
            <c:strRef>
              <c:f>'5Jan2011'!$F$35</c:f>
              <c:strCache>
                <c:ptCount val="1"/>
                <c:pt idx="0">
                  <c:v>low-GC Gram Positive</c:v>
                </c:pt>
              </c:strCache>
            </c:strRef>
          </c:tx>
          <c:spPr>
            <a:solidFill>
              <a:schemeClr val="accent5"/>
            </a:solidFill>
            <a:ln>
              <a:solidFill>
                <a:schemeClr val="accent5"/>
              </a:solidFill>
            </a:ln>
          </c:spPr>
          <c:cat>
            <c:strRef>
              <c:f>'5Jan2011'!$B$36</c:f>
              <c:strCache>
                <c:ptCount val="1"/>
                <c:pt idx="0">
                  <c:v>Frack Water</c:v>
                </c:pt>
              </c:strCache>
            </c:strRef>
          </c:cat>
          <c:val>
            <c:numRef>
              <c:f>'5Jan2011'!$F$36</c:f>
              <c:numCache>
                <c:formatCode>General</c:formatCode>
                <c:ptCount val="1"/>
                <c:pt idx="0">
                  <c:v>6</c:v>
                </c:pt>
              </c:numCache>
            </c:numRef>
          </c:val>
        </c:ser>
        <c:gapWidth val="55"/>
        <c:overlap val="100"/>
        <c:axId val="56278016"/>
        <c:axId val="56292096"/>
      </c:barChart>
      <c:catAx>
        <c:axId val="56278016"/>
        <c:scaling>
          <c:orientation val="minMax"/>
        </c:scaling>
        <c:axPos val="b"/>
        <c:numFmt formatCode="General" sourceLinked="1"/>
        <c:majorTickMark val="none"/>
        <c:tickLblPos val="nextTo"/>
        <c:crossAx val="56292096"/>
        <c:crosses val="autoZero"/>
        <c:auto val="1"/>
        <c:lblAlgn val="ctr"/>
        <c:lblOffset val="100"/>
      </c:catAx>
      <c:valAx>
        <c:axId val="56292096"/>
        <c:scaling>
          <c:orientation val="minMax"/>
        </c:scaling>
        <c:axPos val="l"/>
        <c:title>
          <c:tx>
            <c:rich>
              <a:bodyPr rot="-5400000" vert="horz"/>
              <a:lstStyle/>
              <a:p>
                <a:pPr>
                  <a:defRPr/>
                </a:pPr>
                <a:r>
                  <a:rPr lang="en-US"/>
                  <a:t>% Bacterial Community</a:t>
                </a:r>
              </a:p>
            </c:rich>
          </c:tx>
          <c:layout/>
        </c:title>
        <c:numFmt formatCode="General" sourceLinked="1"/>
        <c:majorTickMark val="none"/>
        <c:tickLblPos val="nextTo"/>
        <c:crossAx val="56278016"/>
        <c:crosses val="autoZero"/>
        <c:crossBetween val="between"/>
      </c:valAx>
    </c:plotArea>
    <c:legend>
      <c:legendPos val="r"/>
      <c:layout>
        <c:manualLayout>
          <c:xMode val="edge"/>
          <c:yMode val="edge"/>
          <c:x val="0.44040404040404041"/>
          <c:y val="0.1929090113735783"/>
          <c:w val="0.47017031104388152"/>
          <c:h val="0.60354330708661419"/>
        </c:manualLayout>
      </c:layout>
    </c:legend>
    <c:plotVisOnly val="1"/>
  </c:chart>
  <c:spPr>
    <a:noFill/>
    <a:ln>
      <a:noFill/>
    </a:ln>
  </c:spPr>
  <c:txPr>
    <a:bodyPr/>
    <a:lstStyle/>
    <a:p>
      <a:pPr>
        <a:defRPr sz="20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style val="26"/>
  <c:chart>
    <c:autoTitleDeleted val="1"/>
    <c:plotArea>
      <c:layout>
        <c:manualLayout>
          <c:layoutTarget val="inner"/>
          <c:xMode val="edge"/>
          <c:yMode val="edge"/>
          <c:x val="0.20642742125220392"/>
          <c:y val="4.7798556430446275E-2"/>
          <c:w val="0.37031535784453046"/>
          <c:h val="0.70946281714785653"/>
        </c:manualLayout>
      </c:layout>
      <c:barChart>
        <c:barDir val="col"/>
        <c:grouping val="stacked"/>
        <c:ser>
          <c:idx val="0"/>
          <c:order val="0"/>
          <c:tx>
            <c:strRef>
              <c:f>Graphs!$C$7</c:f>
              <c:strCache>
                <c:ptCount val="1"/>
                <c:pt idx="0">
                  <c:v>Archaea</c:v>
                </c:pt>
              </c:strCache>
            </c:strRef>
          </c:tx>
          <c:spPr>
            <a:solidFill>
              <a:schemeClr val="accent1"/>
            </a:solidFill>
            <a:ln>
              <a:solidFill>
                <a:schemeClr val="accent1"/>
              </a:solidFill>
            </a:ln>
          </c:spPr>
          <c:cat>
            <c:numRef>
              <c:f>Graphs!$B$8:$B$10</c:f>
              <c:numCache>
                <c:formatCode>General</c:formatCode>
                <c:ptCount val="3"/>
                <c:pt idx="0">
                  <c:v>0</c:v>
                </c:pt>
                <c:pt idx="1">
                  <c:v>1.2</c:v>
                </c:pt>
                <c:pt idx="2">
                  <c:v>3</c:v>
                </c:pt>
              </c:numCache>
            </c:numRef>
          </c:cat>
          <c:val>
            <c:numRef>
              <c:f>Graphs!$C$8:$C$10</c:f>
              <c:numCache>
                <c:formatCode>0.00%</c:formatCode>
                <c:ptCount val="3"/>
                <c:pt idx="0">
                  <c:v>6.184931506849313E-2</c:v>
                </c:pt>
                <c:pt idx="1">
                  <c:v>0.22</c:v>
                </c:pt>
                <c:pt idx="2">
                  <c:v>0</c:v>
                </c:pt>
              </c:numCache>
            </c:numRef>
          </c:val>
        </c:ser>
        <c:ser>
          <c:idx val="1"/>
          <c:order val="1"/>
          <c:tx>
            <c:strRef>
              <c:f>Graphs!$D$7</c:f>
              <c:strCache>
                <c:ptCount val="1"/>
                <c:pt idx="0">
                  <c:v>α-proteobacteria</c:v>
                </c:pt>
              </c:strCache>
            </c:strRef>
          </c:tx>
          <c:spPr>
            <a:solidFill>
              <a:schemeClr val="accent2"/>
            </a:solidFill>
            <a:ln>
              <a:solidFill>
                <a:schemeClr val="accent2"/>
              </a:solidFill>
            </a:ln>
          </c:spPr>
          <c:cat>
            <c:numRef>
              <c:f>Graphs!$B$8:$B$10</c:f>
              <c:numCache>
                <c:formatCode>General</c:formatCode>
                <c:ptCount val="3"/>
                <c:pt idx="0">
                  <c:v>0</c:v>
                </c:pt>
                <c:pt idx="1">
                  <c:v>1.2</c:v>
                </c:pt>
                <c:pt idx="2">
                  <c:v>3</c:v>
                </c:pt>
              </c:numCache>
            </c:numRef>
          </c:cat>
          <c:val>
            <c:numRef>
              <c:f>Graphs!$D$8:$D$10</c:f>
              <c:numCache>
                <c:formatCode>0.00%</c:formatCode>
                <c:ptCount val="3"/>
                <c:pt idx="0">
                  <c:v>7.1027397260273975E-2</c:v>
                </c:pt>
                <c:pt idx="1">
                  <c:v>0</c:v>
                </c:pt>
                <c:pt idx="2">
                  <c:v>0</c:v>
                </c:pt>
              </c:numCache>
            </c:numRef>
          </c:val>
        </c:ser>
        <c:ser>
          <c:idx val="2"/>
          <c:order val="2"/>
          <c:tx>
            <c:strRef>
              <c:f>Graphs!$E$7</c:f>
              <c:strCache>
                <c:ptCount val="1"/>
                <c:pt idx="0">
                  <c:v>γ-proteobacteria</c:v>
                </c:pt>
              </c:strCache>
            </c:strRef>
          </c:tx>
          <c:spPr>
            <a:solidFill>
              <a:schemeClr val="accent3"/>
            </a:solidFill>
            <a:ln>
              <a:solidFill>
                <a:schemeClr val="accent3"/>
              </a:solidFill>
            </a:ln>
          </c:spPr>
          <c:cat>
            <c:numRef>
              <c:f>Graphs!$B$8:$B$10</c:f>
              <c:numCache>
                <c:formatCode>General</c:formatCode>
                <c:ptCount val="3"/>
                <c:pt idx="0">
                  <c:v>0</c:v>
                </c:pt>
                <c:pt idx="1">
                  <c:v>1.2</c:v>
                </c:pt>
                <c:pt idx="2">
                  <c:v>3</c:v>
                </c:pt>
              </c:numCache>
            </c:numRef>
          </c:cat>
          <c:val>
            <c:numRef>
              <c:f>Graphs!$E$8:$E$10</c:f>
              <c:numCache>
                <c:formatCode>0.00%</c:formatCode>
                <c:ptCount val="3"/>
                <c:pt idx="0">
                  <c:v>0.67488584474885871</c:v>
                </c:pt>
                <c:pt idx="1">
                  <c:v>9.6893939393939421E-2</c:v>
                </c:pt>
                <c:pt idx="2">
                  <c:v>0.13850574712643687</c:v>
                </c:pt>
              </c:numCache>
            </c:numRef>
          </c:val>
        </c:ser>
        <c:ser>
          <c:idx val="3"/>
          <c:order val="3"/>
          <c:tx>
            <c:strRef>
              <c:f>Graphs!$F$7</c:f>
              <c:strCache>
                <c:ptCount val="1"/>
                <c:pt idx="0">
                  <c:v>δ-proteobacteria</c:v>
                </c:pt>
              </c:strCache>
            </c:strRef>
          </c:tx>
          <c:spPr>
            <a:solidFill>
              <a:schemeClr val="accent4"/>
            </a:solidFill>
            <a:ln>
              <a:solidFill>
                <a:schemeClr val="accent4"/>
              </a:solidFill>
            </a:ln>
          </c:spPr>
          <c:cat>
            <c:numRef>
              <c:f>Graphs!$B$8:$B$10</c:f>
              <c:numCache>
                <c:formatCode>General</c:formatCode>
                <c:ptCount val="3"/>
                <c:pt idx="0">
                  <c:v>0</c:v>
                </c:pt>
                <c:pt idx="1">
                  <c:v>1.2</c:v>
                </c:pt>
                <c:pt idx="2">
                  <c:v>3</c:v>
                </c:pt>
              </c:numCache>
            </c:numRef>
          </c:cat>
          <c:val>
            <c:numRef>
              <c:f>Graphs!$F$8:$F$10</c:f>
              <c:numCache>
                <c:formatCode>0.00%</c:formatCode>
                <c:ptCount val="3"/>
                <c:pt idx="0">
                  <c:v>0.25296803652968036</c:v>
                </c:pt>
                <c:pt idx="1">
                  <c:v>0.27772727272727282</c:v>
                </c:pt>
                <c:pt idx="2">
                  <c:v>0.11877394636015329</c:v>
                </c:pt>
              </c:numCache>
            </c:numRef>
          </c:val>
        </c:ser>
        <c:ser>
          <c:idx val="4"/>
          <c:order val="4"/>
          <c:tx>
            <c:strRef>
              <c:f>Graphs!$G$7</c:f>
              <c:strCache>
                <c:ptCount val="1"/>
                <c:pt idx="0">
                  <c:v>Low GC Gram Positive</c:v>
                </c:pt>
              </c:strCache>
            </c:strRef>
          </c:tx>
          <c:spPr>
            <a:solidFill>
              <a:schemeClr val="accent5"/>
            </a:solidFill>
            <a:ln>
              <a:solidFill>
                <a:schemeClr val="accent5"/>
              </a:solidFill>
            </a:ln>
          </c:spPr>
          <c:cat>
            <c:numRef>
              <c:f>Graphs!$B$8:$B$10</c:f>
              <c:numCache>
                <c:formatCode>General</c:formatCode>
                <c:ptCount val="3"/>
                <c:pt idx="0">
                  <c:v>0</c:v>
                </c:pt>
                <c:pt idx="1">
                  <c:v>1.2</c:v>
                </c:pt>
                <c:pt idx="2">
                  <c:v>3</c:v>
                </c:pt>
              </c:numCache>
            </c:numRef>
          </c:cat>
          <c:val>
            <c:numRef>
              <c:f>Graphs!$G$8:$G$10</c:f>
              <c:numCache>
                <c:formatCode>0.00%</c:formatCode>
                <c:ptCount val="3"/>
                <c:pt idx="0">
                  <c:v>0.15694063926940646</c:v>
                </c:pt>
                <c:pt idx="1">
                  <c:v>9.0227272727272781E-2</c:v>
                </c:pt>
                <c:pt idx="2">
                  <c:v>5.0255427841634781E-2</c:v>
                </c:pt>
              </c:numCache>
            </c:numRef>
          </c:val>
        </c:ser>
        <c:ser>
          <c:idx val="5"/>
          <c:order val="5"/>
          <c:tx>
            <c:strRef>
              <c:f>Graphs!$H$7</c:f>
              <c:strCache>
                <c:ptCount val="1"/>
                <c:pt idx="0">
                  <c:v>Other</c:v>
                </c:pt>
              </c:strCache>
            </c:strRef>
          </c:tx>
          <c:spPr>
            <a:solidFill>
              <a:schemeClr val="accent6"/>
            </a:solidFill>
            <a:ln>
              <a:solidFill>
                <a:schemeClr val="accent6"/>
              </a:solidFill>
            </a:ln>
          </c:spPr>
          <c:cat>
            <c:numRef>
              <c:f>Graphs!$B$8:$B$10</c:f>
              <c:numCache>
                <c:formatCode>General</c:formatCode>
                <c:ptCount val="3"/>
                <c:pt idx="0">
                  <c:v>0</c:v>
                </c:pt>
                <c:pt idx="1">
                  <c:v>1.2</c:v>
                </c:pt>
                <c:pt idx="2">
                  <c:v>3</c:v>
                </c:pt>
              </c:numCache>
            </c:numRef>
          </c:cat>
          <c:val>
            <c:numRef>
              <c:f>Graphs!$H$8:$H$10</c:f>
              <c:numCache>
                <c:formatCode>0.00%</c:formatCode>
                <c:ptCount val="3"/>
                <c:pt idx="0">
                  <c:v>0</c:v>
                </c:pt>
                <c:pt idx="1">
                  <c:v>0.31515151515151518</c:v>
                </c:pt>
                <c:pt idx="2">
                  <c:v>0.69246487867177542</c:v>
                </c:pt>
              </c:numCache>
            </c:numRef>
          </c:val>
        </c:ser>
        <c:overlap val="100"/>
        <c:axId val="56201600"/>
        <c:axId val="56203520"/>
      </c:barChart>
      <c:catAx>
        <c:axId val="56201600"/>
        <c:scaling>
          <c:orientation val="minMax"/>
        </c:scaling>
        <c:axPos val="b"/>
        <c:title>
          <c:tx>
            <c:rich>
              <a:bodyPr/>
              <a:lstStyle/>
              <a:p>
                <a:pPr>
                  <a:defRPr/>
                </a:pPr>
                <a:r>
                  <a:rPr lang="en-US"/>
                  <a:t>Depth (m)</a:t>
                </a:r>
              </a:p>
            </c:rich>
          </c:tx>
          <c:layout/>
        </c:title>
        <c:numFmt formatCode="General" sourceLinked="1"/>
        <c:tickLblPos val="nextTo"/>
        <c:crossAx val="56203520"/>
        <c:crosses val="autoZero"/>
        <c:auto val="1"/>
        <c:lblAlgn val="ctr"/>
        <c:lblOffset val="100"/>
      </c:catAx>
      <c:valAx>
        <c:axId val="56203520"/>
        <c:scaling>
          <c:orientation val="minMax"/>
          <c:max val="1.2"/>
        </c:scaling>
        <c:axPos val="l"/>
        <c:majorGridlines/>
        <c:title>
          <c:tx>
            <c:rich>
              <a:bodyPr rot="-5400000" vert="horz"/>
              <a:lstStyle/>
              <a:p>
                <a:pPr>
                  <a:defRPr/>
                </a:pPr>
                <a:r>
                  <a:rPr lang="en-US"/>
                  <a:t>% DAPI Cell Count</a:t>
                </a:r>
              </a:p>
            </c:rich>
          </c:tx>
          <c:layout/>
        </c:title>
        <c:numFmt formatCode="0.00%" sourceLinked="1"/>
        <c:tickLblPos val="nextTo"/>
        <c:crossAx val="56201600"/>
        <c:crosses val="autoZero"/>
        <c:crossBetween val="between"/>
      </c:valAx>
    </c:plotArea>
    <c:legend>
      <c:legendPos val="r"/>
      <c:layout>
        <c:manualLayout>
          <c:xMode val="edge"/>
          <c:yMode val="edge"/>
          <c:x val="0.5546970016408026"/>
          <c:y val="1.0775371828521434E-2"/>
          <c:w val="0.32112760060987766"/>
          <c:h val="0.83793963254593273"/>
        </c:manualLayout>
      </c:layout>
      <c:txPr>
        <a:bodyPr/>
        <a:lstStyle/>
        <a:p>
          <a:pPr>
            <a:defRPr sz="1600" b="1"/>
          </a:pPr>
          <a:endParaRPr lang="en-US"/>
        </a:p>
      </c:txPr>
    </c:legend>
    <c:plotVisOnly val="1"/>
  </c:chart>
  <c:spPr>
    <a:noFill/>
    <a:ln>
      <a:noFill/>
    </a:ln>
  </c:spPr>
  <c:txPr>
    <a:bodyPr/>
    <a:lstStyle/>
    <a:p>
      <a:pPr>
        <a:defRPr sz="2000"/>
      </a:pPr>
      <a:endParaRPr lang="en-US"/>
    </a:p>
  </c:txPr>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8521706"/>
            <a:ext cx="31089600" cy="5880100"/>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6400" y="15544800"/>
            <a:ext cx="25603200" cy="7010400"/>
          </a:xfrm>
        </p:spPr>
        <p:txBody>
          <a:bodyPr/>
          <a:lstStyle>
            <a:lvl1pPr marL="0" indent="0" algn="ctr">
              <a:buNone/>
              <a:defRPr>
                <a:solidFill>
                  <a:schemeClr val="tx1">
                    <a:tint val="75000"/>
                  </a:schemeClr>
                </a:solidFill>
              </a:defRPr>
            </a:lvl1pPr>
            <a:lvl2pPr marL="1828800" indent="0" algn="ctr">
              <a:buNone/>
              <a:defRPr>
                <a:solidFill>
                  <a:schemeClr val="tx1">
                    <a:tint val="75000"/>
                  </a:schemeClr>
                </a:solidFill>
              </a:defRPr>
            </a:lvl2pPr>
            <a:lvl3pPr marL="3657600" indent="0" algn="ctr">
              <a:buNone/>
              <a:defRPr>
                <a:solidFill>
                  <a:schemeClr val="tx1">
                    <a:tint val="75000"/>
                  </a:schemeClr>
                </a:solidFill>
              </a:defRPr>
            </a:lvl3pPr>
            <a:lvl4pPr marL="5486400" indent="0" algn="ctr">
              <a:buNone/>
              <a:defRPr>
                <a:solidFill>
                  <a:schemeClr val="tx1">
                    <a:tint val="75000"/>
                  </a:schemeClr>
                </a:solidFill>
              </a:defRPr>
            </a:lvl4pPr>
            <a:lvl5pPr marL="7315200" indent="0" algn="ctr">
              <a:buNone/>
              <a:defRPr>
                <a:solidFill>
                  <a:schemeClr val="tx1">
                    <a:tint val="75000"/>
                  </a:schemeClr>
                </a:solidFill>
              </a:defRPr>
            </a:lvl5pPr>
            <a:lvl6pPr marL="9144000" indent="0" algn="ctr">
              <a:buNone/>
              <a:defRPr>
                <a:solidFill>
                  <a:schemeClr val="tx1">
                    <a:tint val="75000"/>
                  </a:schemeClr>
                </a:solidFill>
              </a:defRPr>
            </a:lvl6pPr>
            <a:lvl7pPr marL="10972800" indent="0" algn="ctr">
              <a:buNone/>
              <a:defRPr>
                <a:solidFill>
                  <a:schemeClr val="tx1">
                    <a:tint val="75000"/>
                  </a:schemeClr>
                </a:solidFill>
              </a:defRPr>
            </a:lvl7pPr>
            <a:lvl8pPr marL="12801600" indent="0" algn="ctr">
              <a:buNone/>
              <a:defRPr>
                <a:solidFill>
                  <a:schemeClr val="tx1">
                    <a:tint val="75000"/>
                  </a:schemeClr>
                </a:solidFill>
              </a:defRPr>
            </a:lvl8pPr>
            <a:lvl9pPr marL="146304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38D734D-278A-4D52-949B-7481703CDD9A}"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09E3E8E-98F2-4A47-991B-12DE029A5549}"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517600" y="1098558"/>
            <a:ext cx="8229600" cy="23406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828800" y="1098558"/>
            <a:ext cx="24079200" cy="23406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0E58943-828A-4F88-8DC5-BF5BD7E84046}"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A990140-6170-4E9F-B69A-3975B03E129E}"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252" y="17627606"/>
            <a:ext cx="31089600" cy="5448300"/>
          </a:xfrm>
        </p:spPr>
        <p:txBody>
          <a:bodyPr anchor="t"/>
          <a:lstStyle>
            <a:lvl1pPr algn="l">
              <a:defRPr sz="16000" b="1" cap="all"/>
            </a:lvl1pPr>
          </a:lstStyle>
          <a:p>
            <a:r>
              <a:rPr lang="en-US" smtClean="0"/>
              <a:t>Click to edit Master title style</a:t>
            </a:r>
            <a:endParaRPr lang="en-US"/>
          </a:p>
        </p:txBody>
      </p:sp>
      <p:sp>
        <p:nvSpPr>
          <p:cNvPr id="3" name="Text Placeholder 2"/>
          <p:cNvSpPr>
            <a:spLocks noGrp="1"/>
          </p:cNvSpPr>
          <p:nvPr>
            <p:ph type="body" idx="1"/>
          </p:nvPr>
        </p:nvSpPr>
        <p:spPr>
          <a:xfrm>
            <a:off x="2889252" y="11626854"/>
            <a:ext cx="31089600" cy="6000748"/>
          </a:xfrm>
        </p:spPr>
        <p:txBody>
          <a:bodyPr anchor="b"/>
          <a:lstStyle>
            <a:lvl1pPr marL="0" indent="0">
              <a:buNone/>
              <a:defRPr sz="8000">
                <a:solidFill>
                  <a:schemeClr val="tx1">
                    <a:tint val="75000"/>
                  </a:schemeClr>
                </a:solidFill>
              </a:defRPr>
            </a:lvl1pPr>
            <a:lvl2pPr marL="1828800" indent="0">
              <a:buNone/>
              <a:defRPr sz="7200">
                <a:solidFill>
                  <a:schemeClr val="tx1">
                    <a:tint val="75000"/>
                  </a:schemeClr>
                </a:solidFill>
              </a:defRPr>
            </a:lvl2pPr>
            <a:lvl3pPr marL="3657600" indent="0">
              <a:buNone/>
              <a:defRPr sz="6400">
                <a:solidFill>
                  <a:schemeClr val="tx1">
                    <a:tint val="75000"/>
                  </a:schemeClr>
                </a:solidFill>
              </a:defRPr>
            </a:lvl3pPr>
            <a:lvl4pPr marL="5486400" indent="0">
              <a:buNone/>
              <a:defRPr sz="5600">
                <a:solidFill>
                  <a:schemeClr val="tx1">
                    <a:tint val="75000"/>
                  </a:schemeClr>
                </a:solidFill>
              </a:defRPr>
            </a:lvl4pPr>
            <a:lvl5pPr marL="7315200" indent="0">
              <a:buNone/>
              <a:defRPr sz="5600">
                <a:solidFill>
                  <a:schemeClr val="tx1">
                    <a:tint val="75000"/>
                  </a:schemeClr>
                </a:solidFill>
              </a:defRPr>
            </a:lvl5pPr>
            <a:lvl6pPr marL="9144000" indent="0">
              <a:buNone/>
              <a:defRPr sz="5600">
                <a:solidFill>
                  <a:schemeClr val="tx1">
                    <a:tint val="75000"/>
                  </a:schemeClr>
                </a:solidFill>
              </a:defRPr>
            </a:lvl6pPr>
            <a:lvl7pPr marL="10972800" indent="0">
              <a:buNone/>
              <a:defRPr sz="5600">
                <a:solidFill>
                  <a:schemeClr val="tx1">
                    <a:tint val="75000"/>
                  </a:schemeClr>
                </a:solidFill>
              </a:defRPr>
            </a:lvl7pPr>
            <a:lvl8pPr marL="12801600" indent="0">
              <a:buNone/>
              <a:defRPr sz="5600">
                <a:solidFill>
                  <a:schemeClr val="tx1">
                    <a:tint val="75000"/>
                  </a:schemeClr>
                </a:solidFill>
              </a:defRPr>
            </a:lvl8pPr>
            <a:lvl9pPr marL="14630400" indent="0">
              <a:buNone/>
              <a:defRPr sz="5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B71BD1B-BC97-45E5-89AA-7FF86EC38D5A}"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828800" y="6400806"/>
            <a:ext cx="16154400" cy="18103852"/>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8592800" y="6400806"/>
            <a:ext cx="16154400" cy="18103852"/>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98D2F8F-186D-4390-9B38-53892D3E5E1E}"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28800" y="6140452"/>
            <a:ext cx="16160752"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4" name="Content Placeholder 3"/>
          <p:cNvSpPr>
            <a:spLocks noGrp="1"/>
          </p:cNvSpPr>
          <p:nvPr>
            <p:ph sz="half" idx="2"/>
          </p:nvPr>
        </p:nvSpPr>
        <p:spPr>
          <a:xfrm>
            <a:off x="1828800" y="8699500"/>
            <a:ext cx="16160752"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80106" y="6140452"/>
            <a:ext cx="16167100"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6" name="Content Placeholder 5"/>
          <p:cNvSpPr>
            <a:spLocks noGrp="1"/>
          </p:cNvSpPr>
          <p:nvPr>
            <p:ph sz="quarter" idx="4"/>
          </p:nvPr>
        </p:nvSpPr>
        <p:spPr>
          <a:xfrm>
            <a:off x="18580106" y="8699500"/>
            <a:ext cx="16167100"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A03CD9E9-0F93-410C-A84A-BD7B1A3FC1D7}"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5A6D11D2-CEC3-493C-88D9-BE827E1869DC}"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64AC0E59-AAE0-4AC2-9E45-90744C107094}"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6" y="1092200"/>
            <a:ext cx="12033252" cy="4648200"/>
          </a:xfrm>
        </p:spPr>
        <p:txBody>
          <a:bodyPr anchor="b"/>
          <a:lstStyle>
            <a:lvl1pPr algn="l">
              <a:defRPr sz="8000" b="1"/>
            </a:lvl1pPr>
          </a:lstStyle>
          <a:p>
            <a:r>
              <a:rPr lang="en-US" smtClean="0"/>
              <a:t>Click to edit Master title style</a:t>
            </a:r>
            <a:endParaRPr lang="en-US"/>
          </a:p>
        </p:txBody>
      </p:sp>
      <p:sp>
        <p:nvSpPr>
          <p:cNvPr id="3" name="Content Placeholder 2"/>
          <p:cNvSpPr>
            <a:spLocks noGrp="1"/>
          </p:cNvSpPr>
          <p:nvPr>
            <p:ph idx="1"/>
          </p:nvPr>
        </p:nvSpPr>
        <p:spPr>
          <a:xfrm>
            <a:off x="14300200" y="1092206"/>
            <a:ext cx="20447000" cy="23412452"/>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28806" y="5740406"/>
            <a:ext cx="12033252" cy="18764252"/>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19FA88B-97F3-4918-A98B-40DF61B8F24F}"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9152" y="19202400"/>
            <a:ext cx="21945600" cy="2266952"/>
          </a:xfrm>
        </p:spPr>
        <p:txBody>
          <a:bodyPr anchor="b"/>
          <a:lstStyle>
            <a:lvl1pPr algn="l">
              <a:defRPr sz="8000" b="1"/>
            </a:lvl1pPr>
          </a:lstStyle>
          <a:p>
            <a:r>
              <a:rPr lang="en-US" smtClean="0"/>
              <a:t>Click to edit Master title style</a:t>
            </a:r>
            <a:endParaRPr lang="en-US"/>
          </a:p>
        </p:txBody>
      </p:sp>
      <p:sp>
        <p:nvSpPr>
          <p:cNvPr id="3" name="Picture Placeholder 2"/>
          <p:cNvSpPr>
            <a:spLocks noGrp="1"/>
          </p:cNvSpPr>
          <p:nvPr>
            <p:ph type="pic" idx="1"/>
          </p:nvPr>
        </p:nvSpPr>
        <p:spPr>
          <a:xfrm>
            <a:off x="7169152" y="2451100"/>
            <a:ext cx="21945600" cy="16459200"/>
          </a:xfrm>
        </p:spPr>
        <p:txBody>
          <a:bodyPr/>
          <a:lstStyle>
            <a:lvl1pPr marL="0" indent="0">
              <a:buNone/>
              <a:defRPr sz="12800"/>
            </a:lvl1pPr>
            <a:lvl2pPr marL="1828800" indent="0">
              <a:buNone/>
              <a:defRPr sz="11200"/>
            </a:lvl2pPr>
            <a:lvl3pPr marL="3657600" indent="0">
              <a:buNone/>
              <a:defRPr sz="9600"/>
            </a:lvl3pPr>
            <a:lvl4pPr marL="5486400" indent="0">
              <a:buNone/>
              <a:defRPr sz="8000"/>
            </a:lvl4pPr>
            <a:lvl5pPr marL="7315200" indent="0">
              <a:buNone/>
              <a:defRPr sz="8000"/>
            </a:lvl5pPr>
            <a:lvl6pPr marL="9144000" indent="0">
              <a:buNone/>
              <a:defRPr sz="8000"/>
            </a:lvl6pPr>
            <a:lvl7pPr marL="10972800" indent="0">
              <a:buNone/>
              <a:defRPr sz="8000"/>
            </a:lvl7pPr>
            <a:lvl8pPr marL="12801600" indent="0">
              <a:buNone/>
              <a:defRPr sz="8000"/>
            </a:lvl8pPr>
            <a:lvl9pPr marL="14630400" indent="0">
              <a:buNone/>
              <a:defRPr sz="8000"/>
            </a:lvl9pPr>
          </a:lstStyle>
          <a:p>
            <a:endParaRPr lang="en-US"/>
          </a:p>
        </p:txBody>
      </p:sp>
      <p:sp>
        <p:nvSpPr>
          <p:cNvPr id="4" name="Text Placeholder 3"/>
          <p:cNvSpPr>
            <a:spLocks noGrp="1"/>
          </p:cNvSpPr>
          <p:nvPr>
            <p:ph type="body" sz="half" idx="2"/>
          </p:nvPr>
        </p:nvSpPr>
        <p:spPr>
          <a:xfrm>
            <a:off x="7169152" y="21469352"/>
            <a:ext cx="21945600" cy="3219448"/>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C95E66F-97BD-4058-BEAB-25840D7ACB9D}"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800" y="1098552"/>
            <a:ext cx="32918400" cy="4572000"/>
          </a:xfrm>
          <a:prstGeom prst="rect">
            <a:avLst/>
          </a:prstGeom>
        </p:spPr>
        <p:txBody>
          <a:bodyPr vert="horz" lIns="365760" tIns="182880" rIns="365760" bIns="18288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828800" y="6400806"/>
            <a:ext cx="32918400" cy="18103852"/>
          </a:xfrm>
          <a:prstGeom prst="rect">
            <a:avLst/>
          </a:prstGeom>
        </p:spPr>
        <p:txBody>
          <a:bodyPr vert="horz" lIns="365760" tIns="182880" rIns="365760" bIns="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828800" y="25425406"/>
            <a:ext cx="8534400" cy="1460500"/>
          </a:xfrm>
          <a:prstGeom prst="rect">
            <a:avLst/>
          </a:prstGeom>
        </p:spPr>
        <p:txBody>
          <a:bodyPr vert="horz" lIns="365760" tIns="182880" rIns="365760" bIns="182880" rtlCol="0" anchor="ctr"/>
          <a:lstStyle>
            <a:lvl1pPr algn="l">
              <a:defRPr sz="48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12496800" y="25425406"/>
            <a:ext cx="11582400" cy="1460500"/>
          </a:xfrm>
          <a:prstGeom prst="rect">
            <a:avLst/>
          </a:prstGeom>
        </p:spPr>
        <p:txBody>
          <a:bodyPr vert="horz" lIns="365760" tIns="182880" rIns="365760" bIns="182880" rtlCol="0" anchor="ctr"/>
          <a:lstStyle>
            <a:lvl1pPr algn="ctr">
              <a:defRPr sz="48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26212800" y="25425406"/>
            <a:ext cx="8534400" cy="1460500"/>
          </a:xfrm>
          <a:prstGeom prst="rect">
            <a:avLst/>
          </a:prstGeom>
        </p:spPr>
        <p:txBody>
          <a:bodyPr vert="horz" lIns="365760" tIns="182880" rIns="365760" bIns="182880" rtlCol="0" anchor="ctr"/>
          <a:lstStyle>
            <a:lvl1pPr algn="r">
              <a:defRPr sz="4800">
                <a:solidFill>
                  <a:schemeClr val="tx1">
                    <a:tint val="75000"/>
                  </a:schemeClr>
                </a:solidFill>
              </a:defRPr>
            </a:lvl1pPr>
          </a:lstStyle>
          <a:p>
            <a:pPr>
              <a:defRPr/>
            </a:pPr>
            <a:fld id="{789E1F81-ED54-48CC-9941-BF1FACF46BA4}"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3657600" rtl="0" eaLnBrk="1" latinLnBrk="0" hangingPunct="1">
        <a:spcBef>
          <a:spcPct val="0"/>
        </a:spcBef>
        <a:buNone/>
        <a:defRPr sz="17600" kern="1200">
          <a:solidFill>
            <a:schemeClr val="tx1"/>
          </a:solidFill>
          <a:latin typeface="+mj-lt"/>
          <a:ea typeface="+mj-ea"/>
          <a:cs typeface="+mj-cs"/>
        </a:defRPr>
      </a:lvl1pPr>
    </p:titleStyle>
    <p:bodyStyle>
      <a:lvl1pPr marL="1371600" indent="-1371600" algn="l" defTabSz="3657600" rtl="0" eaLnBrk="1" latinLnBrk="0" hangingPunct="1">
        <a:spcBef>
          <a:spcPct val="20000"/>
        </a:spcBef>
        <a:buFont typeface="Arial" pitchFamily="34" charset="0"/>
        <a:buChar char="•"/>
        <a:defRPr sz="12800" kern="1200">
          <a:solidFill>
            <a:schemeClr val="tx1"/>
          </a:solidFill>
          <a:latin typeface="+mn-lt"/>
          <a:ea typeface="+mn-ea"/>
          <a:cs typeface="+mn-cs"/>
        </a:defRPr>
      </a:lvl1pPr>
      <a:lvl2pPr marL="2971800" indent="-1143000" algn="l" defTabSz="3657600" rtl="0" eaLnBrk="1" latinLnBrk="0" hangingPunct="1">
        <a:spcBef>
          <a:spcPct val="20000"/>
        </a:spcBef>
        <a:buFont typeface="Arial" pitchFamily="34" charset="0"/>
        <a:buChar char="–"/>
        <a:defRPr sz="11200" kern="1200">
          <a:solidFill>
            <a:schemeClr val="tx1"/>
          </a:solidFill>
          <a:latin typeface="+mn-lt"/>
          <a:ea typeface="+mn-ea"/>
          <a:cs typeface="+mn-cs"/>
        </a:defRPr>
      </a:lvl2pPr>
      <a:lvl3pPr marL="4572000" indent="-914400" algn="l" defTabSz="3657600" rtl="0" eaLnBrk="1" latinLnBrk="0" hangingPunct="1">
        <a:spcBef>
          <a:spcPct val="20000"/>
        </a:spcBef>
        <a:buFont typeface="Arial" pitchFamily="34" charset="0"/>
        <a:buChar char="•"/>
        <a:defRPr sz="9600" kern="1200">
          <a:solidFill>
            <a:schemeClr val="tx1"/>
          </a:solidFill>
          <a:latin typeface="+mn-lt"/>
          <a:ea typeface="+mn-ea"/>
          <a:cs typeface="+mn-cs"/>
        </a:defRPr>
      </a:lvl3pPr>
      <a:lvl4pPr marL="6400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4pPr>
      <a:lvl5pPr marL="82296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5pPr>
      <a:lvl6pPr marL="100584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6pPr>
      <a:lvl7pPr marL="118872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7pPr>
      <a:lvl8pPr marL="137160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8pPr>
      <a:lvl9pPr marL="15544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9pPr>
    </p:bodyStyle>
    <p:other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hart" Target="../charts/chart3.xml"/><Relationship Id="rId13" Type="http://schemas.openxmlformats.org/officeDocument/2006/relationships/chart" Target="../charts/chart5.xml"/><Relationship Id="rId3" Type="http://schemas.openxmlformats.org/officeDocument/2006/relationships/hyperlink" Target="http://www.netl.doe.gov/" TargetMode="External"/><Relationship Id="rId7" Type="http://schemas.openxmlformats.org/officeDocument/2006/relationships/chart" Target="../charts/chart2.xml"/><Relationship Id="rId12" Type="http://schemas.openxmlformats.org/officeDocument/2006/relationships/chart" Target="../charts/chart4.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chart" Target="../charts/chart1.xml"/><Relationship Id="rId11" Type="http://schemas.openxmlformats.org/officeDocument/2006/relationships/image" Target="../media/image6.jpeg"/><Relationship Id="rId5" Type="http://schemas.openxmlformats.org/officeDocument/2006/relationships/image" Target="../media/image3.png"/><Relationship Id="rId10" Type="http://schemas.openxmlformats.org/officeDocument/2006/relationships/image" Target="../media/image5.jpeg"/><Relationship Id="rId4" Type="http://schemas.openxmlformats.org/officeDocument/2006/relationships/image" Target="../media/image2.jpeg"/><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2" descr="2010 Template copy.jpg"/>
          <p:cNvPicPr>
            <a:picLocks noChangeAspect="1"/>
          </p:cNvPicPr>
          <p:nvPr/>
        </p:nvPicPr>
        <p:blipFill>
          <a:blip r:embed="rId2" cstate="print"/>
          <a:srcRect/>
          <a:stretch>
            <a:fillRect/>
          </a:stretch>
        </p:blipFill>
        <p:spPr bwMode="auto">
          <a:xfrm>
            <a:off x="0" y="0"/>
            <a:ext cx="36576000" cy="27432000"/>
          </a:xfrm>
          <a:prstGeom prst="rect">
            <a:avLst/>
          </a:prstGeom>
          <a:noFill/>
          <a:ln w="9525">
            <a:noFill/>
            <a:miter lim="800000"/>
            <a:headEnd/>
            <a:tailEnd/>
          </a:ln>
        </p:spPr>
      </p:pic>
      <p:sp>
        <p:nvSpPr>
          <p:cNvPr id="2059" name="Text Box 728"/>
          <p:cNvSpPr txBox="1">
            <a:spLocks noChangeArrowheads="1"/>
          </p:cNvSpPr>
          <p:nvPr/>
        </p:nvSpPr>
        <p:spPr bwMode="auto">
          <a:xfrm>
            <a:off x="5638804" y="609600"/>
            <a:ext cx="23088600" cy="2062080"/>
          </a:xfrm>
          <a:prstGeom prst="rect">
            <a:avLst/>
          </a:prstGeom>
          <a:noFill/>
          <a:ln w="9525">
            <a:noFill/>
            <a:miter lim="800000"/>
            <a:headEnd/>
            <a:tailEnd/>
          </a:ln>
        </p:spPr>
        <p:txBody>
          <a:bodyPr wrap="square" lIns="91416" tIns="45708" rIns="91416" bIns="45708">
            <a:spAutoFit/>
          </a:bodyPr>
          <a:lstStyle/>
          <a:p>
            <a:pPr algn="ctr" defTabSz="907808"/>
            <a:r>
              <a:rPr lang="en-US" sz="6400" dirty="0" smtClean="0">
                <a:latin typeface="Arial Black" pitchFamily="34" charset="0"/>
              </a:rPr>
              <a:t>Preliminary Assessment of the Microbiology of Marcellus Shale Fracture and </a:t>
            </a:r>
            <a:r>
              <a:rPr lang="en-US" sz="6400" dirty="0" err="1" smtClean="0">
                <a:latin typeface="Arial Black" pitchFamily="34" charset="0"/>
              </a:rPr>
              <a:t>Flowback</a:t>
            </a:r>
            <a:r>
              <a:rPr lang="en-US" sz="6400" dirty="0" smtClean="0">
                <a:latin typeface="Arial Black" pitchFamily="34" charset="0"/>
              </a:rPr>
              <a:t> Waters</a:t>
            </a:r>
            <a:endParaRPr lang="en-US" sz="4800" i="1" dirty="0"/>
          </a:p>
        </p:txBody>
      </p:sp>
      <p:sp>
        <p:nvSpPr>
          <p:cNvPr id="32" name="Rectangle 31"/>
          <p:cNvSpPr/>
          <p:nvPr/>
        </p:nvSpPr>
        <p:spPr bwMode="auto">
          <a:xfrm>
            <a:off x="5791200" y="2743196"/>
            <a:ext cx="22860000" cy="45720"/>
          </a:xfrm>
          <a:prstGeom prst="rect">
            <a:avLst/>
          </a:prstGeom>
          <a:solidFill>
            <a:srgbClr val="0033CC"/>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lIns="91416" tIns="45708" rIns="91416" bIns="45708"/>
          <a:lstStyle/>
          <a:p>
            <a:pPr defTabSz="3656620">
              <a:defRPr/>
            </a:pPr>
            <a:endParaRPr lang="en-US" dirty="0"/>
          </a:p>
        </p:txBody>
      </p:sp>
      <p:pic>
        <p:nvPicPr>
          <p:cNvPr id="5" name="Picture 32" descr="2010 Template copy.jpg"/>
          <p:cNvPicPr>
            <a:picLocks noChangeAspect="1"/>
          </p:cNvPicPr>
          <p:nvPr/>
        </p:nvPicPr>
        <p:blipFill>
          <a:blip r:embed="rId2" cstate="print"/>
          <a:srcRect l="20000" t="83333" r="27083" b="5000"/>
          <a:stretch>
            <a:fillRect/>
          </a:stretch>
        </p:blipFill>
        <p:spPr bwMode="auto">
          <a:xfrm>
            <a:off x="7543800" y="23926800"/>
            <a:ext cx="19354800" cy="3200400"/>
          </a:xfrm>
          <a:prstGeom prst="rect">
            <a:avLst/>
          </a:prstGeom>
          <a:noFill/>
          <a:ln w="9525">
            <a:noFill/>
            <a:miter lim="800000"/>
            <a:headEnd/>
            <a:tailEnd/>
          </a:ln>
        </p:spPr>
      </p:pic>
      <p:sp>
        <p:nvSpPr>
          <p:cNvPr id="7" name="TextBox 6"/>
          <p:cNvSpPr txBox="1"/>
          <p:nvPr/>
        </p:nvSpPr>
        <p:spPr>
          <a:xfrm>
            <a:off x="29794222" y="2286002"/>
            <a:ext cx="5806349" cy="954083"/>
          </a:xfrm>
          <a:prstGeom prst="rect">
            <a:avLst/>
          </a:prstGeom>
          <a:noFill/>
        </p:spPr>
        <p:txBody>
          <a:bodyPr wrap="none" lIns="91416" tIns="45708" rIns="91416" bIns="45708" rtlCol="0">
            <a:spAutoFit/>
          </a:bodyPr>
          <a:lstStyle/>
          <a:p>
            <a:pPr algn="ctr"/>
            <a:r>
              <a:rPr lang="en-US" sz="2800" dirty="0" smtClean="0"/>
              <a:t>Website: </a:t>
            </a:r>
            <a:r>
              <a:rPr lang="en-US" sz="2800" dirty="0" smtClean="0">
                <a:hlinkClick r:id="rId3"/>
              </a:rPr>
              <a:t>www.netl.doe.gov</a:t>
            </a:r>
            <a:endParaRPr lang="en-US" sz="2800" dirty="0" smtClean="0"/>
          </a:p>
          <a:p>
            <a:pPr algn="ctr"/>
            <a:r>
              <a:rPr lang="en-US" sz="2800" dirty="0" smtClean="0"/>
              <a:t>Customer Service: 1-800-553-7681</a:t>
            </a:r>
            <a:endParaRPr lang="en-US" sz="2800" dirty="0"/>
          </a:p>
        </p:txBody>
      </p:sp>
      <p:sp>
        <p:nvSpPr>
          <p:cNvPr id="26" name="TextBox 25"/>
          <p:cNvSpPr txBox="1"/>
          <p:nvPr/>
        </p:nvSpPr>
        <p:spPr>
          <a:xfrm>
            <a:off x="12344404" y="15468604"/>
            <a:ext cx="12573000" cy="1200328"/>
          </a:xfrm>
          <a:prstGeom prst="rect">
            <a:avLst/>
          </a:prstGeom>
          <a:noFill/>
        </p:spPr>
        <p:txBody>
          <a:bodyPr wrap="square" lIns="91416" tIns="45708" rIns="91416" bIns="45708" rtlCol="0">
            <a:spAutoFit/>
          </a:bodyPr>
          <a:lstStyle/>
          <a:p>
            <a:endParaRPr lang="en-US" dirty="0"/>
          </a:p>
        </p:txBody>
      </p:sp>
      <p:sp>
        <p:nvSpPr>
          <p:cNvPr id="34" name="Text Box 96"/>
          <p:cNvSpPr txBox="1">
            <a:spLocks noChangeArrowheads="1"/>
          </p:cNvSpPr>
          <p:nvPr/>
        </p:nvSpPr>
        <p:spPr bwMode="auto">
          <a:xfrm>
            <a:off x="9982204" y="2821564"/>
            <a:ext cx="15544796" cy="1260947"/>
          </a:xfrm>
          <a:prstGeom prst="rect">
            <a:avLst/>
          </a:prstGeom>
          <a:noFill/>
          <a:ln w="9525">
            <a:noFill/>
            <a:miter lim="800000"/>
            <a:headEnd/>
            <a:tailEnd/>
          </a:ln>
          <a:effectLst/>
        </p:spPr>
        <p:txBody>
          <a:bodyPr wrap="square" lIns="418956" tIns="45256" rIns="418956" bIns="45256">
            <a:spAutoFit/>
          </a:bodyPr>
          <a:lstStyle/>
          <a:p>
            <a:pPr algn="ctr" defTabSz="907808"/>
            <a:r>
              <a:rPr lang="en-US" sz="2800" b="1" dirty="0" smtClean="0"/>
              <a:t>Angela </a:t>
            </a:r>
            <a:r>
              <a:rPr lang="en-US" sz="2800" b="1" dirty="0" err="1" smtClean="0"/>
              <a:t>Hartsock</a:t>
            </a:r>
            <a:r>
              <a:rPr lang="en-US" sz="2800" b="1" dirty="0" smtClean="0"/>
              <a:t>, H.M. </a:t>
            </a:r>
            <a:r>
              <a:rPr lang="en-US" sz="2800" b="1" dirty="0" err="1" smtClean="0"/>
              <a:t>Edenborn</a:t>
            </a:r>
            <a:r>
              <a:rPr lang="en-US" sz="2800" b="1" dirty="0" smtClean="0"/>
              <a:t>, P. </a:t>
            </a:r>
            <a:r>
              <a:rPr lang="en-US" sz="2800" b="1" dirty="0" err="1" smtClean="0"/>
              <a:t>Kaur</a:t>
            </a:r>
            <a:r>
              <a:rPr lang="en-US" sz="2800" b="1" dirty="0" smtClean="0"/>
              <a:t>, R.W. </a:t>
            </a:r>
            <a:r>
              <a:rPr lang="en-US" sz="2800" b="1" dirty="0" err="1" smtClean="0"/>
              <a:t>Hammack</a:t>
            </a:r>
            <a:r>
              <a:rPr lang="en-US" sz="2800" b="1" dirty="0" smtClean="0"/>
              <a:t> </a:t>
            </a:r>
          </a:p>
          <a:p>
            <a:pPr algn="ctr" defTabSz="4805660"/>
            <a:r>
              <a:rPr lang="en-US" sz="2400" i="1" dirty="0" smtClean="0"/>
              <a:t>National Energy Technology Laboratory, U.S. Department of Energy, P.O. Box 10940, Pittsburgh, PA 15236</a:t>
            </a:r>
          </a:p>
          <a:p>
            <a:pPr algn="ctr" defTabSz="4805660"/>
            <a:r>
              <a:rPr lang="en-US" sz="2400" i="1" dirty="0" smtClean="0"/>
              <a:t>Angela.Hartsock@or.netl.doe.gov</a:t>
            </a:r>
          </a:p>
        </p:txBody>
      </p:sp>
      <p:sp>
        <p:nvSpPr>
          <p:cNvPr id="35" name="TextBox 34"/>
          <p:cNvSpPr txBox="1"/>
          <p:nvPr/>
        </p:nvSpPr>
        <p:spPr>
          <a:xfrm>
            <a:off x="6019804" y="5856768"/>
            <a:ext cx="6019796" cy="2677632"/>
          </a:xfrm>
          <a:prstGeom prst="rect">
            <a:avLst/>
          </a:prstGeom>
          <a:noFill/>
        </p:spPr>
        <p:txBody>
          <a:bodyPr wrap="square" lIns="91416" tIns="45708" rIns="91416" bIns="45708" rtlCol="0">
            <a:spAutoFit/>
          </a:bodyPr>
          <a:lstStyle/>
          <a:p>
            <a:r>
              <a:rPr lang="en-US" sz="2400" dirty="0" smtClean="0"/>
              <a:t>The Marcellus Shale represents one of the  largest under-developed natural gas reserves in the United States. Current drilling technologies have allowed economic recovery of natural gas from the Marcellus Shale, contributing to the current surge in well drilling.</a:t>
            </a:r>
            <a:endParaRPr lang="en-US" sz="2400" dirty="0"/>
          </a:p>
        </p:txBody>
      </p:sp>
      <p:sp>
        <p:nvSpPr>
          <p:cNvPr id="36" name="TextBox 35"/>
          <p:cNvSpPr txBox="1"/>
          <p:nvPr/>
        </p:nvSpPr>
        <p:spPr>
          <a:xfrm>
            <a:off x="554184" y="9144000"/>
            <a:ext cx="11485416" cy="1200304"/>
          </a:xfrm>
          <a:prstGeom prst="rect">
            <a:avLst/>
          </a:prstGeom>
          <a:noFill/>
        </p:spPr>
        <p:txBody>
          <a:bodyPr wrap="square" lIns="91416" tIns="45708" rIns="91416" bIns="45708" rtlCol="0">
            <a:spAutoFit/>
          </a:bodyPr>
          <a:lstStyle/>
          <a:p>
            <a:r>
              <a:rPr lang="en-US" sz="2400" dirty="0" smtClean="0"/>
              <a:t>Production of natural gas from the Marcellus Shale requires hydraulic fracturing techniques. Millions of gallons of water are pumped into the well at high pressure to fracture the shale and release the natural gas. </a:t>
            </a:r>
            <a:endParaRPr lang="en-US" sz="2400" dirty="0"/>
          </a:p>
        </p:txBody>
      </p:sp>
      <p:sp>
        <p:nvSpPr>
          <p:cNvPr id="37" name="TextBox 36"/>
          <p:cNvSpPr txBox="1"/>
          <p:nvPr/>
        </p:nvSpPr>
        <p:spPr>
          <a:xfrm>
            <a:off x="533400" y="10439400"/>
            <a:ext cx="11506200" cy="2677632"/>
          </a:xfrm>
          <a:prstGeom prst="rect">
            <a:avLst/>
          </a:prstGeom>
          <a:noFill/>
        </p:spPr>
        <p:txBody>
          <a:bodyPr wrap="square" lIns="91416" tIns="45708" rIns="91416" bIns="45708" rtlCol="0">
            <a:spAutoFit/>
          </a:bodyPr>
          <a:lstStyle/>
          <a:p>
            <a:r>
              <a:rPr lang="en-US" sz="2400" dirty="0" smtClean="0"/>
              <a:t>Water used for hydraulic fracturing </a:t>
            </a:r>
            <a:r>
              <a:rPr lang="en-US" sz="2400" b="1" dirty="0" smtClean="0"/>
              <a:t>(“</a:t>
            </a:r>
            <a:r>
              <a:rPr lang="en-US" sz="2400" b="1" dirty="0" err="1" smtClean="0"/>
              <a:t>frack</a:t>
            </a:r>
            <a:r>
              <a:rPr lang="en-US" sz="2400" b="1" dirty="0" smtClean="0"/>
              <a:t> water”)</a:t>
            </a:r>
            <a:r>
              <a:rPr lang="en-US" sz="2400" dirty="0" smtClean="0"/>
              <a:t> is supplemented with sand and chemical additives. The sand acts as a </a:t>
            </a:r>
            <a:r>
              <a:rPr lang="en-US" sz="2400" dirty="0" err="1" smtClean="0"/>
              <a:t>proppant</a:t>
            </a:r>
            <a:r>
              <a:rPr lang="en-US" sz="2400" dirty="0" smtClean="0"/>
              <a:t>, moving into fractures and “propping” them open to allow gas escape. The chemical additives have multiple purposes. Friction reducers are added to decrease friction between the fluid and the pipe. Acid is added to corrode cement and minerals blocking fractures. Scale inhibitors are added to prevent deposits in the pipe. And, finally, biocides are added to control microbial growth that can contribute to corrosion of pipes.</a:t>
            </a:r>
            <a:endParaRPr lang="en-US" sz="2400" dirty="0"/>
          </a:p>
        </p:txBody>
      </p:sp>
      <p:sp>
        <p:nvSpPr>
          <p:cNvPr id="38" name="TextBox 37"/>
          <p:cNvSpPr txBox="1"/>
          <p:nvPr/>
        </p:nvSpPr>
        <p:spPr>
          <a:xfrm>
            <a:off x="609600" y="19613964"/>
            <a:ext cx="11430000" cy="1569636"/>
          </a:xfrm>
          <a:prstGeom prst="rect">
            <a:avLst/>
          </a:prstGeom>
          <a:noFill/>
        </p:spPr>
        <p:txBody>
          <a:bodyPr wrap="square" lIns="91416" tIns="45708" rIns="91416" bIns="45708" rtlCol="0">
            <a:spAutoFit/>
          </a:bodyPr>
          <a:lstStyle/>
          <a:p>
            <a:r>
              <a:rPr lang="en-US" sz="2400" dirty="0" smtClean="0"/>
              <a:t>A large percentage, 25-100%, of the </a:t>
            </a:r>
            <a:r>
              <a:rPr lang="en-US" sz="2400" dirty="0" err="1" smtClean="0"/>
              <a:t>frack</a:t>
            </a:r>
            <a:r>
              <a:rPr lang="en-US" sz="2400" dirty="0" smtClean="0"/>
              <a:t> water returns to the surface. The </a:t>
            </a:r>
            <a:r>
              <a:rPr lang="en-US" sz="2400" dirty="0" err="1" smtClean="0"/>
              <a:t>flowback</a:t>
            </a:r>
            <a:r>
              <a:rPr lang="en-US" sz="2400" dirty="0" smtClean="0"/>
              <a:t> water still has the </a:t>
            </a:r>
            <a:r>
              <a:rPr lang="en-US" sz="2400" dirty="0" err="1" smtClean="0"/>
              <a:t>frack</a:t>
            </a:r>
            <a:r>
              <a:rPr lang="en-US" sz="2400" dirty="0" smtClean="0"/>
              <a:t> additives, but in addition, many of the Marcellus </a:t>
            </a:r>
            <a:r>
              <a:rPr lang="en-US" sz="2400" dirty="0" err="1" smtClean="0"/>
              <a:t>flowback</a:t>
            </a:r>
            <a:r>
              <a:rPr lang="en-US" sz="2400" dirty="0" smtClean="0"/>
              <a:t> waters contain high levels of salts (total dissolved solids, TDS) and other chemicals dissolved off the formation. </a:t>
            </a:r>
            <a:endParaRPr lang="en-US" sz="2400" dirty="0"/>
          </a:p>
        </p:txBody>
      </p:sp>
      <p:sp>
        <p:nvSpPr>
          <p:cNvPr id="42" name="Text Box 3"/>
          <p:cNvSpPr txBox="1">
            <a:spLocks noChangeArrowheads="1"/>
          </p:cNvSpPr>
          <p:nvPr/>
        </p:nvSpPr>
        <p:spPr bwMode="auto">
          <a:xfrm>
            <a:off x="304800" y="4114800"/>
            <a:ext cx="4419600" cy="706949"/>
          </a:xfrm>
          <a:prstGeom prst="rect">
            <a:avLst/>
          </a:prstGeom>
          <a:solidFill>
            <a:schemeClr val="bg1">
              <a:lumMod val="50000"/>
            </a:schemeClr>
          </a:solidFill>
          <a:ln w="9525">
            <a:noFill/>
            <a:miter lim="800000"/>
            <a:headEnd/>
            <a:tailEnd/>
          </a:ln>
          <a:effectLst/>
        </p:spPr>
        <p:txBody>
          <a:bodyPr wrap="square" lIns="457076" tIns="45256" rIns="228540" bIns="45256">
            <a:spAutoFit/>
          </a:bodyPr>
          <a:lstStyle/>
          <a:p>
            <a:pPr defTabSz="907808">
              <a:spcBef>
                <a:spcPct val="25000"/>
              </a:spcBef>
              <a:tabLst>
                <a:tab pos="914152" algn="l"/>
              </a:tabLst>
            </a:pPr>
            <a:r>
              <a:rPr lang="en-US" sz="4000" b="1" dirty="0" smtClean="0">
                <a:solidFill>
                  <a:schemeClr val="bg1"/>
                </a:solidFill>
              </a:rPr>
              <a:t>Background</a:t>
            </a:r>
            <a:r>
              <a:rPr lang="en-US" sz="4000" b="1" dirty="0">
                <a:solidFill>
                  <a:schemeClr val="bg1"/>
                </a:solidFill>
              </a:rPr>
              <a:t>	</a:t>
            </a:r>
          </a:p>
        </p:txBody>
      </p:sp>
      <p:sp>
        <p:nvSpPr>
          <p:cNvPr id="44" name="TextBox 43"/>
          <p:cNvSpPr txBox="1"/>
          <p:nvPr/>
        </p:nvSpPr>
        <p:spPr>
          <a:xfrm>
            <a:off x="24307800" y="4800600"/>
            <a:ext cx="4495800" cy="1938968"/>
          </a:xfrm>
          <a:prstGeom prst="rect">
            <a:avLst/>
          </a:prstGeom>
          <a:noFill/>
        </p:spPr>
        <p:txBody>
          <a:bodyPr wrap="square" lIns="91416" tIns="45708" rIns="91416" bIns="45708" rtlCol="0">
            <a:spAutoFit/>
          </a:bodyPr>
          <a:lstStyle/>
          <a:p>
            <a:r>
              <a:rPr lang="en-US" sz="2400" b="1" dirty="0" smtClean="0"/>
              <a:t>Impoundment water </a:t>
            </a:r>
            <a:r>
              <a:rPr lang="en-US" sz="2400" dirty="0" smtClean="0"/>
              <a:t>was collected from three separate impoundments from the surface, a mid-point depth, and the bottom of each.</a:t>
            </a:r>
            <a:endParaRPr lang="en-US" sz="2400" dirty="0"/>
          </a:p>
        </p:txBody>
      </p:sp>
      <p:sp>
        <p:nvSpPr>
          <p:cNvPr id="47" name="TextBox 46"/>
          <p:cNvSpPr txBox="1"/>
          <p:nvPr/>
        </p:nvSpPr>
        <p:spPr>
          <a:xfrm>
            <a:off x="24384000" y="20425375"/>
            <a:ext cx="11430000" cy="4339625"/>
          </a:xfrm>
          <a:prstGeom prst="rect">
            <a:avLst/>
          </a:prstGeom>
          <a:noFill/>
        </p:spPr>
        <p:txBody>
          <a:bodyPr wrap="square" lIns="91416" tIns="45708" rIns="91416" bIns="45708" rtlCol="0">
            <a:spAutoFit/>
          </a:bodyPr>
          <a:lstStyle/>
          <a:p>
            <a:r>
              <a:rPr lang="en-US" sz="2400" dirty="0" smtClean="0"/>
              <a:t>Many basic questions remain to be answered.</a:t>
            </a:r>
          </a:p>
          <a:p>
            <a:endParaRPr lang="en-US" sz="1800" dirty="0" smtClean="0"/>
          </a:p>
          <a:p>
            <a:r>
              <a:rPr lang="en-US" sz="2400" dirty="0" smtClean="0"/>
              <a:t>These preliminary studies have shown:</a:t>
            </a:r>
          </a:p>
          <a:p>
            <a:endParaRPr lang="en-US" sz="1800" dirty="0" smtClean="0"/>
          </a:p>
          <a:p>
            <a:pPr marL="457200" indent="-457200">
              <a:buAutoNum type="arabicPeriod"/>
            </a:pPr>
            <a:r>
              <a:rPr lang="en-US" sz="2400" dirty="0" smtClean="0"/>
              <a:t>The fracture, </a:t>
            </a:r>
            <a:r>
              <a:rPr lang="en-US" sz="2400" dirty="0" err="1" smtClean="0"/>
              <a:t>flowback</a:t>
            </a:r>
            <a:r>
              <a:rPr lang="en-US" sz="2400" dirty="0" smtClean="0"/>
              <a:t>, and impoundment waters all contain microbial populations. </a:t>
            </a:r>
            <a:r>
              <a:rPr lang="en-US" sz="2400" b="1" dirty="0" smtClean="0"/>
              <a:t>The link between cell viability and biocide usage and concentration needs to be explored further.</a:t>
            </a:r>
          </a:p>
          <a:p>
            <a:pPr marL="457200" indent="-457200">
              <a:buAutoNum type="arabicPeriod"/>
            </a:pPr>
            <a:r>
              <a:rPr lang="en-US" sz="2400" dirty="0" smtClean="0"/>
              <a:t>The </a:t>
            </a:r>
            <a:r>
              <a:rPr lang="en-US" sz="2400" dirty="0" err="1" smtClean="0"/>
              <a:t>flowback</a:t>
            </a:r>
            <a:r>
              <a:rPr lang="en-US" sz="2400" dirty="0" smtClean="0"/>
              <a:t> water has fewer cells than the fracture and impoundment waters, suggesting </a:t>
            </a:r>
            <a:r>
              <a:rPr lang="en-US" sz="2400" b="1" dirty="0" smtClean="0"/>
              <a:t>microbial growth or acquisition may occur primarily in impoundments. </a:t>
            </a:r>
          </a:p>
          <a:p>
            <a:pPr marL="457200" indent="-457200">
              <a:buAutoNum type="arabicPeriod"/>
            </a:pPr>
            <a:r>
              <a:rPr lang="en-US" sz="2400" dirty="0" smtClean="0"/>
              <a:t>The microbial community in impoundments </a:t>
            </a:r>
            <a:r>
              <a:rPr lang="en-US" sz="2400" b="1" dirty="0" smtClean="0"/>
              <a:t>reflects treatment strategies</a:t>
            </a:r>
            <a:r>
              <a:rPr lang="en-US" sz="2400" dirty="0" smtClean="0"/>
              <a:t> and varies widely depending on history. </a:t>
            </a:r>
            <a:endParaRPr lang="en-US" sz="2400" dirty="0"/>
          </a:p>
        </p:txBody>
      </p:sp>
      <p:pic>
        <p:nvPicPr>
          <p:cNvPr id="30" name="Picture 29" descr="marcellus_map1_1_.jpg"/>
          <p:cNvPicPr>
            <a:picLocks noChangeAspect="1"/>
          </p:cNvPicPr>
          <p:nvPr/>
        </p:nvPicPr>
        <p:blipFill>
          <a:blip r:embed="rId4" cstate="print"/>
          <a:stretch>
            <a:fillRect/>
          </a:stretch>
        </p:blipFill>
        <p:spPr>
          <a:xfrm>
            <a:off x="554180" y="5015754"/>
            <a:ext cx="5264728" cy="4087908"/>
          </a:xfrm>
          <a:prstGeom prst="rect">
            <a:avLst/>
          </a:prstGeom>
        </p:spPr>
      </p:pic>
      <p:sp>
        <p:nvSpPr>
          <p:cNvPr id="31" name="TextBox 30"/>
          <p:cNvSpPr txBox="1"/>
          <p:nvPr/>
        </p:nvSpPr>
        <p:spPr>
          <a:xfrm>
            <a:off x="3124200" y="8704089"/>
            <a:ext cx="3352800" cy="516111"/>
          </a:xfrm>
          <a:prstGeom prst="rect">
            <a:avLst/>
          </a:prstGeom>
          <a:noFill/>
        </p:spPr>
        <p:txBody>
          <a:bodyPr wrap="square" lIns="328244" tIns="164120" rIns="328244" bIns="164120" rtlCol="0">
            <a:spAutoFit/>
          </a:bodyPr>
          <a:lstStyle/>
          <a:p>
            <a:r>
              <a:rPr lang="en-US" sz="1200" dirty="0" smtClean="0">
                <a:solidFill>
                  <a:schemeClr val="bg1">
                    <a:lumMod val="50000"/>
                  </a:schemeClr>
                </a:solidFill>
              </a:rPr>
              <a:t>Image courtesy of Geology.com</a:t>
            </a:r>
            <a:endParaRPr lang="en-US" sz="1200" dirty="0">
              <a:solidFill>
                <a:schemeClr val="bg1">
                  <a:lumMod val="50000"/>
                </a:schemeClr>
              </a:solidFill>
            </a:endParaRPr>
          </a:p>
        </p:txBody>
      </p:sp>
      <p:pic>
        <p:nvPicPr>
          <p:cNvPr id="50" name="Picture 49" descr="RR Hydraulic Fracturing Bulletin.bmp"/>
          <p:cNvPicPr>
            <a:picLocks noChangeAspect="1"/>
          </p:cNvPicPr>
          <p:nvPr/>
        </p:nvPicPr>
        <p:blipFill>
          <a:blip r:embed="rId5" cstate="print"/>
          <a:stretch>
            <a:fillRect/>
          </a:stretch>
        </p:blipFill>
        <p:spPr>
          <a:xfrm>
            <a:off x="2057400" y="13868400"/>
            <a:ext cx="8229597" cy="4572000"/>
          </a:xfrm>
          <a:prstGeom prst="rect">
            <a:avLst/>
          </a:prstGeom>
        </p:spPr>
      </p:pic>
      <p:sp>
        <p:nvSpPr>
          <p:cNvPr id="52" name="TextBox 51"/>
          <p:cNvSpPr txBox="1"/>
          <p:nvPr/>
        </p:nvSpPr>
        <p:spPr>
          <a:xfrm>
            <a:off x="609600" y="21259801"/>
            <a:ext cx="8610600" cy="3785627"/>
          </a:xfrm>
          <a:prstGeom prst="rect">
            <a:avLst/>
          </a:prstGeom>
          <a:noFill/>
        </p:spPr>
        <p:txBody>
          <a:bodyPr wrap="square" lIns="91416" tIns="45708" rIns="91416" bIns="45708" rtlCol="0">
            <a:spAutoFit/>
          </a:bodyPr>
          <a:lstStyle/>
          <a:p>
            <a:r>
              <a:rPr lang="en-US" sz="2400" dirty="0" smtClean="0"/>
              <a:t>The </a:t>
            </a:r>
            <a:r>
              <a:rPr lang="en-US" sz="2400" dirty="0" err="1" smtClean="0"/>
              <a:t>flowback</a:t>
            </a:r>
            <a:r>
              <a:rPr lang="en-US" sz="2400" dirty="0" smtClean="0"/>
              <a:t> water is not suitable for direct disposal. Instead, it is typically stored in large </a:t>
            </a:r>
            <a:r>
              <a:rPr lang="en-US" sz="2400" b="1" dirty="0" smtClean="0"/>
              <a:t>surface impoundments </a:t>
            </a:r>
            <a:r>
              <a:rPr lang="en-US" sz="2400" dirty="0" smtClean="0"/>
              <a:t>where it is treated and eventually re-injected. The intensive water requirements and high levels of wastewater generation is of environmental concern. </a:t>
            </a:r>
            <a:r>
              <a:rPr lang="en-US" sz="2400" b="1" dirty="0" smtClean="0"/>
              <a:t>The microbiology of the Marcellus waters is currently unexplored. </a:t>
            </a:r>
            <a:r>
              <a:rPr lang="en-US" sz="2400" dirty="0" smtClean="0"/>
              <a:t>Here, we seek to provide fundamental knowledge of the microbiology of these waters. We hope that these studies can improve the management of  microbial populations in </a:t>
            </a:r>
            <a:r>
              <a:rPr lang="en-US" sz="2400" dirty="0" err="1" smtClean="0"/>
              <a:t>flowback</a:t>
            </a:r>
            <a:r>
              <a:rPr lang="en-US" sz="2400" dirty="0" smtClean="0"/>
              <a:t> water, potentially aiding in remediation efforts.</a:t>
            </a:r>
            <a:endParaRPr lang="en-US" sz="2400" dirty="0"/>
          </a:p>
        </p:txBody>
      </p:sp>
      <p:sp>
        <p:nvSpPr>
          <p:cNvPr id="53" name="TextBox 52"/>
          <p:cNvSpPr txBox="1"/>
          <p:nvPr/>
        </p:nvSpPr>
        <p:spPr>
          <a:xfrm>
            <a:off x="457200" y="13189804"/>
            <a:ext cx="11430000" cy="830996"/>
          </a:xfrm>
          <a:prstGeom prst="rect">
            <a:avLst/>
          </a:prstGeom>
          <a:noFill/>
        </p:spPr>
        <p:txBody>
          <a:bodyPr wrap="square" lIns="91440" tIns="45720" rIns="91440" bIns="45720" rtlCol="0">
            <a:spAutoFit/>
          </a:bodyPr>
          <a:lstStyle/>
          <a:p>
            <a:r>
              <a:rPr lang="en-US" sz="2400" dirty="0" smtClean="0"/>
              <a:t>After the fracturing process, the pressure is reduced and water flows back off the formation. This water is known as </a:t>
            </a:r>
            <a:r>
              <a:rPr lang="en-US" sz="2400" b="1" dirty="0" smtClean="0"/>
              <a:t>“</a:t>
            </a:r>
            <a:r>
              <a:rPr lang="en-US" sz="2400" b="1" dirty="0" err="1" smtClean="0"/>
              <a:t>flowback</a:t>
            </a:r>
            <a:r>
              <a:rPr lang="en-US" sz="2400" b="1" dirty="0" smtClean="0"/>
              <a:t> water”</a:t>
            </a:r>
            <a:r>
              <a:rPr lang="en-US" sz="2400" dirty="0" smtClean="0"/>
              <a:t>.</a:t>
            </a:r>
            <a:endParaRPr lang="en-US" sz="2400" dirty="0"/>
          </a:p>
        </p:txBody>
      </p:sp>
      <p:graphicFrame>
        <p:nvGraphicFramePr>
          <p:cNvPr id="51" name="Chart 50"/>
          <p:cNvGraphicFramePr/>
          <p:nvPr/>
        </p:nvGraphicFramePr>
        <p:xfrm>
          <a:off x="12344400" y="19812000"/>
          <a:ext cx="7086600" cy="46482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5" name="Chart 54"/>
          <p:cNvGraphicFramePr>
            <a:graphicFrameLocks noChangeAspect="1"/>
          </p:cNvGraphicFramePr>
          <p:nvPr/>
        </p:nvGraphicFramePr>
        <p:xfrm>
          <a:off x="28803600" y="10287000"/>
          <a:ext cx="4709159" cy="438912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56" name="Chart 55"/>
          <p:cNvGraphicFramePr>
            <a:graphicFrameLocks noChangeAspect="1"/>
          </p:cNvGraphicFramePr>
          <p:nvPr/>
        </p:nvGraphicFramePr>
        <p:xfrm>
          <a:off x="28803600" y="15163800"/>
          <a:ext cx="4718306" cy="4389120"/>
        </p:xfrm>
        <a:graphic>
          <a:graphicData uri="http://schemas.openxmlformats.org/drawingml/2006/chart">
            <c:chart xmlns:c="http://schemas.openxmlformats.org/drawingml/2006/chart" xmlns:r="http://schemas.openxmlformats.org/officeDocument/2006/relationships" r:id="rId8"/>
          </a:graphicData>
        </a:graphic>
      </p:graphicFrame>
      <p:sp>
        <p:nvSpPr>
          <p:cNvPr id="39" name="Rectangle 38"/>
          <p:cNvSpPr/>
          <p:nvPr/>
        </p:nvSpPr>
        <p:spPr>
          <a:xfrm>
            <a:off x="304800" y="4800600"/>
            <a:ext cx="11734800" cy="1371600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3"/>
          <p:cNvSpPr txBox="1">
            <a:spLocks noChangeArrowheads="1"/>
          </p:cNvSpPr>
          <p:nvPr/>
        </p:nvSpPr>
        <p:spPr bwMode="auto">
          <a:xfrm>
            <a:off x="304800" y="18669000"/>
            <a:ext cx="4419600" cy="706949"/>
          </a:xfrm>
          <a:prstGeom prst="rect">
            <a:avLst/>
          </a:prstGeom>
          <a:solidFill>
            <a:schemeClr val="bg1">
              <a:lumMod val="50000"/>
            </a:schemeClr>
          </a:solidFill>
          <a:ln w="9525">
            <a:noFill/>
            <a:miter lim="800000"/>
            <a:headEnd/>
            <a:tailEnd/>
          </a:ln>
          <a:effectLst/>
        </p:spPr>
        <p:txBody>
          <a:bodyPr wrap="square" lIns="457076" tIns="45256" rIns="228540" bIns="45256">
            <a:spAutoFit/>
          </a:bodyPr>
          <a:lstStyle/>
          <a:p>
            <a:pPr defTabSz="907808">
              <a:spcBef>
                <a:spcPct val="25000"/>
              </a:spcBef>
              <a:tabLst>
                <a:tab pos="914152" algn="l"/>
              </a:tabLst>
            </a:pPr>
            <a:r>
              <a:rPr lang="en-US" sz="4000" b="1" dirty="0" smtClean="0">
                <a:solidFill>
                  <a:schemeClr val="bg1"/>
                </a:solidFill>
              </a:rPr>
              <a:t>Motivation</a:t>
            </a:r>
            <a:r>
              <a:rPr lang="en-US" sz="4000" b="1" dirty="0">
                <a:solidFill>
                  <a:schemeClr val="bg1"/>
                </a:solidFill>
              </a:rPr>
              <a:t>	</a:t>
            </a:r>
          </a:p>
        </p:txBody>
      </p:sp>
      <p:sp>
        <p:nvSpPr>
          <p:cNvPr id="45" name="Rectangle 44"/>
          <p:cNvSpPr/>
          <p:nvPr/>
        </p:nvSpPr>
        <p:spPr>
          <a:xfrm>
            <a:off x="304800" y="19354800"/>
            <a:ext cx="11734800" cy="579120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9" cstate="print"/>
          <a:srcRect/>
          <a:stretch>
            <a:fillRect/>
          </a:stretch>
        </p:blipFill>
        <p:spPr bwMode="auto">
          <a:xfrm>
            <a:off x="9372600" y="21507329"/>
            <a:ext cx="1981200" cy="2952871"/>
          </a:xfrm>
          <a:prstGeom prst="rect">
            <a:avLst/>
          </a:prstGeom>
          <a:noFill/>
          <a:ln w="9525">
            <a:noFill/>
            <a:miter lim="800000"/>
            <a:headEnd/>
            <a:tailEnd/>
          </a:ln>
        </p:spPr>
      </p:pic>
      <p:sp>
        <p:nvSpPr>
          <p:cNvPr id="60" name="Text Box 3"/>
          <p:cNvSpPr txBox="1">
            <a:spLocks noChangeArrowheads="1"/>
          </p:cNvSpPr>
          <p:nvPr/>
        </p:nvSpPr>
        <p:spPr bwMode="auto">
          <a:xfrm>
            <a:off x="12268200" y="4114800"/>
            <a:ext cx="7239000" cy="706949"/>
          </a:xfrm>
          <a:prstGeom prst="rect">
            <a:avLst/>
          </a:prstGeom>
          <a:solidFill>
            <a:schemeClr val="bg1">
              <a:lumMod val="50000"/>
            </a:schemeClr>
          </a:solidFill>
          <a:ln w="9525">
            <a:noFill/>
            <a:miter lim="800000"/>
            <a:headEnd/>
            <a:tailEnd/>
          </a:ln>
          <a:effectLst/>
        </p:spPr>
        <p:txBody>
          <a:bodyPr wrap="square" lIns="457076" tIns="45256" rIns="228540" bIns="45256">
            <a:spAutoFit/>
          </a:bodyPr>
          <a:lstStyle/>
          <a:p>
            <a:pPr defTabSz="907808">
              <a:spcBef>
                <a:spcPct val="25000"/>
              </a:spcBef>
              <a:tabLst>
                <a:tab pos="914152" algn="l"/>
              </a:tabLst>
            </a:pPr>
            <a:r>
              <a:rPr lang="en-US" sz="4000" b="1" dirty="0" smtClean="0">
                <a:solidFill>
                  <a:schemeClr val="bg1"/>
                </a:solidFill>
              </a:rPr>
              <a:t>Sampling and Field Sites</a:t>
            </a:r>
            <a:r>
              <a:rPr lang="en-US" sz="4000" b="1" dirty="0">
                <a:solidFill>
                  <a:schemeClr val="bg1"/>
                </a:solidFill>
              </a:rPr>
              <a:t>	</a:t>
            </a:r>
          </a:p>
        </p:txBody>
      </p:sp>
      <p:sp>
        <p:nvSpPr>
          <p:cNvPr id="65" name="Rectangle 64"/>
          <p:cNvSpPr/>
          <p:nvPr/>
        </p:nvSpPr>
        <p:spPr>
          <a:xfrm>
            <a:off x="12268200" y="4800600"/>
            <a:ext cx="11734800" cy="342900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3"/>
          <p:cNvSpPr txBox="1">
            <a:spLocks noChangeArrowheads="1"/>
          </p:cNvSpPr>
          <p:nvPr/>
        </p:nvSpPr>
        <p:spPr bwMode="auto">
          <a:xfrm>
            <a:off x="12268200" y="13771051"/>
            <a:ext cx="8229600" cy="706949"/>
          </a:xfrm>
          <a:prstGeom prst="rect">
            <a:avLst/>
          </a:prstGeom>
          <a:solidFill>
            <a:schemeClr val="bg1">
              <a:lumMod val="50000"/>
            </a:schemeClr>
          </a:solidFill>
          <a:ln w="9525">
            <a:noFill/>
            <a:miter lim="800000"/>
            <a:headEnd/>
            <a:tailEnd/>
          </a:ln>
          <a:effectLst/>
        </p:spPr>
        <p:txBody>
          <a:bodyPr wrap="square" lIns="457076" tIns="45256" rIns="228540" bIns="45256">
            <a:spAutoFit/>
          </a:bodyPr>
          <a:lstStyle/>
          <a:p>
            <a:pPr defTabSz="907808">
              <a:spcBef>
                <a:spcPct val="25000"/>
              </a:spcBef>
              <a:tabLst>
                <a:tab pos="914152" algn="l"/>
              </a:tabLst>
            </a:pPr>
            <a:r>
              <a:rPr lang="en-US" sz="4000" b="1" dirty="0" smtClean="0">
                <a:solidFill>
                  <a:schemeClr val="bg1"/>
                </a:solidFill>
              </a:rPr>
              <a:t>Fracture &amp; </a:t>
            </a:r>
            <a:r>
              <a:rPr lang="en-US" sz="4000" b="1" dirty="0" err="1" smtClean="0">
                <a:solidFill>
                  <a:schemeClr val="bg1"/>
                </a:solidFill>
              </a:rPr>
              <a:t>Flowback</a:t>
            </a:r>
            <a:r>
              <a:rPr lang="en-US" sz="4000" b="1" dirty="0" smtClean="0">
                <a:solidFill>
                  <a:schemeClr val="bg1"/>
                </a:solidFill>
              </a:rPr>
              <a:t> Water</a:t>
            </a:r>
            <a:r>
              <a:rPr lang="en-US" sz="4000" b="1" dirty="0">
                <a:solidFill>
                  <a:schemeClr val="bg1"/>
                </a:solidFill>
              </a:rPr>
              <a:t>	</a:t>
            </a:r>
          </a:p>
        </p:txBody>
      </p:sp>
      <p:sp>
        <p:nvSpPr>
          <p:cNvPr id="67" name="Rectangle 66"/>
          <p:cNvSpPr/>
          <p:nvPr/>
        </p:nvSpPr>
        <p:spPr>
          <a:xfrm>
            <a:off x="12268200" y="14478000"/>
            <a:ext cx="11734800" cy="1066800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3"/>
          <p:cNvSpPr txBox="1">
            <a:spLocks noChangeArrowheads="1"/>
          </p:cNvSpPr>
          <p:nvPr/>
        </p:nvSpPr>
        <p:spPr bwMode="auto">
          <a:xfrm>
            <a:off x="24231600" y="4038601"/>
            <a:ext cx="6324600" cy="706949"/>
          </a:xfrm>
          <a:prstGeom prst="rect">
            <a:avLst/>
          </a:prstGeom>
          <a:solidFill>
            <a:schemeClr val="bg1">
              <a:lumMod val="50000"/>
            </a:schemeClr>
          </a:solidFill>
          <a:ln w="9525">
            <a:noFill/>
            <a:miter lim="800000"/>
            <a:headEnd/>
            <a:tailEnd/>
          </a:ln>
          <a:effectLst/>
        </p:spPr>
        <p:txBody>
          <a:bodyPr wrap="square" lIns="457076" tIns="45256" rIns="228540" bIns="45256">
            <a:spAutoFit/>
          </a:bodyPr>
          <a:lstStyle/>
          <a:p>
            <a:pPr defTabSz="907808">
              <a:spcBef>
                <a:spcPct val="25000"/>
              </a:spcBef>
              <a:tabLst>
                <a:tab pos="914152" algn="l"/>
              </a:tabLst>
            </a:pPr>
            <a:r>
              <a:rPr lang="en-US" sz="4000" b="1" dirty="0" smtClean="0">
                <a:solidFill>
                  <a:schemeClr val="bg1"/>
                </a:solidFill>
              </a:rPr>
              <a:t>Impoundment Water</a:t>
            </a:r>
            <a:r>
              <a:rPr lang="en-US" sz="4000" b="1" dirty="0">
                <a:solidFill>
                  <a:schemeClr val="bg1"/>
                </a:solidFill>
              </a:rPr>
              <a:t>	</a:t>
            </a:r>
          </a:p>
        </p:txBody>
      </p:sp>
      <p:sp>
        <p:nvSpPr>
          <p:cNvPr id="69" name="Rectangle 68"/>
          <p:cNvSpPr/>
          <p:nvPr/>
        </p:nvSpPr>
        <p:spPr>
          <a:xfrm>
            <a:off x="24231600" y="4724400"/>
            <a:ext cx="11582400" cy="1478280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3"/>
          <p:cNvSpPr txBox="1">
            <a:spLocks noChangeArrowheads="1"/>
          </p:cNvSpPr>
          <p:nvPr/>
        </p:nvSpPr>
        <p:spPr bwMode="auto">
          <a:xfrm>
            <a:off x="24231600" y="19659600"/>
            <a:ext cx="4495800" cy="706949"/>
          </a:xfrm>
          <a:prstGeom prst="rect">
            <a:avLst/>
          </a:prstGeom>
          <a:solidFill>
            <a:schemeClr val="bg1">
              <a:lumMod val="50000"/>
            </a:schemeClr>
          </a:solidFill>
          <a:ln w="9525">
            <a:noFill/>
            <a:miter lim="800000"/>
            <a:headEnd/>
            <a:tailEnd/>
          </a:ln>
          <a:effectLst/>
        </p:spPr>
        <p:txBody>
          <a:bodyPr wrap="square" lIns="457076" tIns="45256" rIns="228540" bIns="45256">
            <a:spAutoFit/>
          </a:bodyPr>
          <a:lstStyle/>
          <a:p>
            <a:pPr defTabSz="907808">
              <a:spcBef>
                <a:spcPct val="25000"/>
              </a:spcBef>
              <a:tabLst>
                <a:tab pos="914152" algn="l"/>
              </a:tabLst>
            </a:pPr>
            <a:r>
              <a:rPr lang="en-US" sz="4000" b="1" dirty="0" smtClean="0">
                <a:solidFill>
                  <a:schemeClr val="bg1"/>
                </a:solidFill>
              </a:rPr>
              <a:t>Summary</a:t>
            </a:r>
            <a:r>
              <a:rPr lang="en-US" sz="4000" b="1" dirty="0">
                <a:solidFill>
                  <a:schemeClr val="bg1"/>
                </a:solidFill>
              </a:rPr>
              <a:t>	</a:t>
            </a:r>
          </a:p>
        </p:txBody>
      </p:sp>
      <p:sp>
        <p:nvSpPr>
          <p:cNvPr id="46" name="Rectangle 45"/>
          <p:cNvSpPr/>
          <p:nvPr/>
        </p:nvSpPr>
        <p:spPr>
          <a:xfrm>
            <a:off x="24231600" y="20345400"/>
            <a:ext cx="11582400" cy="480060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p:cNvPicPr>
            <a:picLocks noChangeAspect="1" noChangeArrowheads="1"/>
          </p:cNvPicPr>
          <p:nvPr/>
        </p:nvPicPr>
        <p:blipFill>
          <a:blip r:embed="rId10" cstate="print"/>
          <a:srcRect/>
          <a:stretch>
            <a:fillRect/>
          </a:stretch>
        </p:blipFill>
        <p:spPr bwMode="auto">
          <a:xfrm>
            <a:off x="12601575" y="5029200"/>
            <a:ext cx="5457825" cy="2505075"/>
          </a:xfrm>
          <a:prstGeom prst="rect">
            <a:avLst/>
          </a:prstGeom>
          <a:noFill/>
          <a:ln w="9525">
            <a:noFill/>
            <a:miter lim="800000"/>
            <a:headEnd/>
            <a:tailEnd/>
          </a:ln>
        </p:spPr>
      </p:pic>
      <p:sp>
        <p:nvSpPr>
          <p:cNvPr id="48" name="TextBox 47"/>
          <p:cNvSpPr txBox="1"/>
          <p:nvPr/>
        </p:nvSpPr>
        <p:spPr>
          <a:xfrm>
            <a:off x="12420600" y="14706600"/>
            <a:ext cx="5715000" cy="4154959"/>
          </a:xfrm>
          <a:prstGeom prst="rect">
            <a:avLst/>
          </a:prstGeom>
          <a:noFill/>
        </p:spPr>
        <p:txBody>
          <a:bodyPr wrap="square" lIns="91416" tIns="45708" rIns="91416" bIns="45708" rtlCol="0">
            <a:spAutoFit/>
          </a:bodyPr>
          <a:lstStyle/>
          <a:p>
            <a:r>
              <a:rPr lang="en-US" sz="2400" b="1" dirty="0" err="1" smtClean="0"/>
              <a:t>Frack</a:t>
            </a:r>
            <a:r>
              <a:rPr lang="en-US" sz="2400" b="1" dirty="0" smtClean="0"/>
              <a:t> water </a:t>
            </a:r>
            <a:r>
              <a:rPr lang="en-US" sz="2400" dirty="0" smtClean="0"/>
              <a:t>samples contained all the chemical additives, including biocide. In this case, the </a:t>
            </a:r>
            <a:r>
              <a:rPr lang="en-US" sz="2400" dirty="0" err="1" smtClean="0"/>
              <a:t>frack</a:t>
            </a:r>
            <a:r>
              <a:rPr lang="en-US" sz="2400" dirty="0" smtClean="0"/>
              <a:t> water consisted of a mix of fresh and impoundment waters. Cell counts were ca. 2.12x10</a:t>
            </a:r>
            <a:r>
              <a:rPr lang="en-US" sz="2400" baseline="30000" dirty="0" smtClean="0"/>
              <a:t>7</a:t>
            </a:r>
            <a:r>
              <a:rPr lang="en-US" sz="2400" dirty="0" smtClean="0"/>
              <a:t> cells/</a:t>
            </a:r>
            <a:r>
              <a:rPr lang="en-US" sz="2400" dirty="0" err="1" smtClean="0"/>
              <a:t>mL.</a:t>
            </a:r>
            <a:r>
              <a:rPr lang="en-US" sz="2400" dirty="0" smtClean="0"/>
              <a:t> A fluorescent LIVE/DEAD stain revealed that the majority of the cells were dead, but 20-40% were alive. FISH analysis of the microbial community showed a mixed community dominated by the      </a:t>
            </a:r>
            <a:r>
              <a:rPr lang="el-GR" sz="2400" dirty="0" smtClean="0"/>
              <a:t>γ</a:t>
            </a:r>
            <a:r>
              <a:rPr lang="en-US" sz="2400" dirty="0" smtClean="0"/>
              <a:t>- and </a:t>
            </a:r>
            <a:r>
              <a:rPr lang="el-GR" sz="2400" dirty="0" smtClean="0"/>
              <a:t>δ</a:t>
            </a:r>
            <a:r>
              <a:rPr lang="en-US" sz="2400" dirty="0" smtClean="0"/>
              <a:t>-</a:t>
            </a:r>
            <a:r>
              <a:rPr lang="en-US" sz="2400" dirty="0" err="1" smtClean="0"/>
              <a:t>proteobacteria</a:t>
            </a:r>
            <a:r>
              <a:rPr lang="en-US" sz="2400" dirty="0" smtClean="0"/>
              <a:t>.</a:t>
            </a:r>
            <a:endParaRPr lang="en-US" sz="2400" dirty="0"/>
          </a:p>
        </p:txBody>
      </p:sp>
      <p:sp>
        <p:nvSpPr>
          <p:cNvPr id="57" name="TextBox 56"/>
          <p:cNvSpPr txBox="1"/>
          <p:nvPr/>
        </p:nvSpPr>
        <p:spPr>
          <a:xfrm>
            <a:off x="18288000" y="4876800"/>
            <a:ext cx="5638800" cy="3416296"/>
          </a:xfrm>
          <a:prstGeom prst="rect">
            <a:avLst/>
          </a:prstGeom>
          <a:noFill/>
        </p:spPr>
        <p:txBody>
          <a:bodyPr wrap="square" lIns="91416" tIns="45708" rIns="91416" bIns="45708" rtlCol="0">
            <a:spAutoFit/>
          </a:bodyPr>
          <a:lstStyle/>
          <a:p>
            <a:r>
              <a:rPr lang="en-US" sz="2400" dirty="0" smtClean="0"/>
              <a:t>Samples were obtained from active Marcellus drilling sites in Western Pennsylvania. </a:t>
            </a:r>
            <a:r>
              <a:rPr lang="en-US" sz="2400" b="1" dirty="0" err="1" smtClean="0"/>
              <a:t>Frack</a:t>
            </a:r>
            <a:r>
              <a:rPr lang="en-US" sz="2400" b="1" dirty="0" smtClean="0"/>
              <a:t> water samples </a:t>
            </a:r>
            <a:r>
              <a:rPr lang="en-US" sz="2400" dirty="0" smtClean="0"/>
              <a:t>were obtained immediately prior to the </a:t>
            </a:r>
            <a:r>
              <a:rPr lang="en-US" sz="2400" dirty="0" err="1" smtClean="0"/>
              <a:t>frack</a:t>
            </a:r>
            <a:r>
              <a:rPr lang="en-US" sz="2400" dirty="0" smtClean="0"/>
              <a:t> job. </a:t>
            </a:r>
            <a:r>
              <a:rPr lang="en-US" sz="2400" b="1" dirty="0" err="1" smtClean="0"/>
              <a:t>Flowback</a:t>
            </a:r>
            <a:r>
              <a:rPr lang="en-US" sz="2400" b="1" dirty="0" smtClean="0"/>
              <a:t> samples </a:t>
            </a:r>
            <a:r>
              <a:rPr lang="en-US" sz="2400" dirty="0" smtClean="0"/>
              <a:t>were collected at the well head at designated time points. </a:t>
            </a:r>
            <a:r>
              <a:rPr lang="en-US" sz="2400" b="1" dirty="0" smtClean="0"/>
              <a:t>Impoundment samples </a:t>
            </a:r>
            <a:r>
              <a:rPr lang="en-US" sz="2400" dirty="0" smtClean="0"/>
              <a:t>were collected from impoundments of varying age and treatment history.</a:t>
            </a:r>
            <a:endParaRPr lang="en-US" sz="2400" dirty="0"/>
          </a:p>
        </p:txBody>
      </p:sp>
      <p:sp>
        <p:nvSpPr>
          <p:cNvPr id="59" name="Text Box 3"/>
          <p:cNvSpPr txBox="1">
            <a:spLocks noChangeArrowheads="1"/>
          </p:cNvSpPr>
          <p:nvPr/>
        </p:nvSpPr>
        <p:spPr bwMode="auto">
          <a:xfrm>
            <a:off x="12268200" y="8382000"/>
            <a:ext cx="7239000" cy="706949"/>
          </a:xfrm>
          <a:prstGeom prst="rect">
            <a:avLst/>
          </a:prstGeom>
          <a:solidFill>
            <a:schemeClr val="bg1">
              <a:lumMod val="50000"/>
            </a:schemeClr>
          </a:solidFill>
          <a:ln w="9525">
            <a:noFill/>
            <a:miter lim="800000"/>
            <a:headEnd/>
            <a:tailEnd/>
          </a:ln>
          <a:effectLst/>
        </p:spPr>
        <p:txBody>
          <a:bodyPr wrap="square" lIns="457076" tIns="45256" rIns="228540" bIns="45256">
            <a:spAutoFit/>
          </a:bodyPr>
          <a:lstStyle/>
          <a:p>
            <a:pPr defTabSz="907808">
              <a:spcBef>
                <a:spcPct val="25000"/>
              </a:spcBef>
              <a:tabLst>
                <a:tab pos="914152" algn="l"/>
              </a:tabLst>
            </a:pPr>
            <a:r>
              <a:rPr lang="en-US" sz="4000" b="1" dirty="0" smtClean="0">
                <a:solidFill>
                  <a:schemeClr val="bg1"/>
                </a:solidFill>
              </a:rPr>
              <a:t> Questions &amp; Methods</a:t>
            </a:r>
            <a:r>
              <a:rPr lang="en-US" sz="4000" b="1" dirty="0">
                <a:solidFill>
                  <a:schemeClr val="bg1"/>
                </a:solidFill>
              </a:rPr>
              <a:t>	</a:t>
            </a:r>
          </a:p>
        </p:txBody>
      </p:sp>
      <p:sp>
        <p:nvSpPr>
          <p:cNvPr id="61" name="Rectangle 60"/>
          <p:cNvSpPr/>
          <p:nvPr/>
        </p:nvSpPr>
        <p:spPr>
          <a:xfrm>
            <a:off x="12268200" y="9067800"/>
            <a:ext cx="11734800" cy="449580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12268200" y="9067800"/>
            <a:ext cx="8229600" cy="2908464"/>
          </a:xfrm>
          <a:prstGeom prst="rect">
            <a:avLst/>
          </a:prstGeom>
          <a:noFill/>
        </p:spPr>
        <p:txBody>
          <a:bodyPr wrap="square" lIns="91416" tIns="45708" rIns="91416" bIns="45708" rtlCol="0">
            <a:spAutoFit/>
          </a:bodyPr>
          <a:lstStyle/>
          <a:p>
            <a:r>
              <a:rPr lang="en-US" sz="2400" b="1" dirty="0" smtClean="0"/>
              <a:t>How many microbes are associated with the different water types?</a:t>
            </a:r>
          </a:p>
          <a:p>
            <a:r>
              <a:rPr lang="en-US" sz="2400" dirty="0" smtClean="0"/>
              <a:t>	● Investigated using fluorescent counts of </a:t>
            </a:r>
            <a:r>
              <a:rPr lang="en-US" sz="2400" dirty="0" smtClean="0"/>
              <a:t>DAPI</a:t>
            </a:r>
            <a:r>
              <a:rPr lang="en-US" sz="2400" dirty="0" smtClean="0"/>
              <a:t>	stained cells.</a:t>
            </a:r>
          </a:p>
          <a:p>
            <a:endParaRPr lang="en-US" sz="1500" dirty="0" smtClean="0"/>
          </a:p>
          <a:p>
            <a:r>
              <a:rPr lang="en-US" sz="2400" b="1" dirty="0" smtClean="0"/>
              <a:t>Are the microbes viable? </a:t>
            </a:r>
          </a:p>
          <a:p>
            <a:r>
              <a:rPr lang="en-US" sz="2400" dirty="0" smtClean="0"/>
              <a:t>	● Investigated using the Live/Dead fluorescent 	stain 	and culturing.</a:t>
            </a:r>
          </a:p>
        </p:txBody>
      </p:sp>
      <p:sp>
        <p:nvSpPr>
          <p:cNvPr id="71" name="TextBox 70"/>
          <p:cNvSpPr txBox="1"/>
          <p:nvPr/>
        </p:nvSpPr>
        <p:spPr>
          <a:xfrm>
            <a:off x="19431000" y="19812000"/>
            <a:ext cx="4495800" cy="3785627"/>
          </a:xfrm>
          <a:prstGeom prst="rect">
            <a:avLst/>
          </a:prstGeom>
          <a:noFill/>
        </p:spPr>
        <p:txBody>
          <a:bodyPr wrap="square" lIns="91416" tIns="45708" rIns="91416" bIns="45708" rtlCol="0">
            <a:spAutoFit/>
          </a:bodyPr>
          <a:lstStyle/>
          <a:p>
            <a:r>
              <a:rPr lang="en-US" sz="2400" b="1" dirty="0" err="1" smtClean="0"/>
              <a:t>Flowback</a:t>
            </a:r>
            <a:r>
              <a:rPr lang="en-US" sz="2400" b="1" dirty="0" smtClean="0"/>
              <a:t> water </a:t>
            </a:r>
            <a:r>
              <a:rPr lang="en-US" sz="2400" dirty="0" smtClean="0"/>
              <a:t>samples were collected starting at Day 1. Cell counts showed lower overall biomass than the </a:t>
            </a:r>
            <a:r>
              <a:rPr lang="en-US" sz="2400" dirty="0" err="1" smtClean="0"/>
              <a:t>frack</a:t>
            </a:r>
            <a:r>
              <a:rPr lang="en-US" sz="2400" dirty="0" smtClean="0"/>
              <a:t> water, shown by the dotted line (------).  There was an unexplained peak at Day 3. On subsequent days, cell numbers returned to previous levels of ca. 10</a:t>
            </a:r>
            <a:r>
              <a:rPr lang="en-US" sz="2400" baseline="30000" dirty="0" smtClean="0"/>
              <a:t>3</a:t>
            </a:r>
            <a:r>
              <a:rPr lang="en-US" sz="2400" dirty="0" smtClean="0"/>
              <a:t>-10</a:t>
            </a:r>
            <a:r>
              <a:rPr lang="en-US" sz="2400" baseline="30000" dirty="0" smtClean="0"/>
              <a:t>4</a:t>
            </a:r>
            <a:r>
              <a:rPr lang="en-US" sz="2400" dirty="0" smtClean="0"/>
              <a:t> cells/</a:t>
            </a:r>
            <a:r>
              <a:rPr lang="en-US" sz="2400" dirty="0" err="1" smtClean="0"/>
              <a:t>mL.</a:t>
            </a:r>
            <a:endParaRPr lang="en-US" sz="2400" dirty="0"/>
          </a:p>
        </p:txBody>
      </p:sp>
      <p:sp>
        <p:nvSpPr>
          <p:cNvPr id="72" name="TextBox 71"/>
          <p:cNvSpPr txBox="1"/>
          <p:nvPr/>
        </p:nvSpPr>
        <p:spPr>
          <a:xfrm>
            <a:off x="28956000" y="4800600"/>
            <a:ext cx="2971800" cy="523196"/>
          </a:xfrm>
          <a:prstGeom prst="rect">
            <a:avLst/>
          </a:prstGeom>
          <a:noFill/>
          <a:ln>
            <a:solidFill>
              <a:schemeClr val="bg1">
                <a:lumMod val="50000"/>
              </a:schemeClr>
            </a:solidFill>
          </a:ln>
        </p:spPr>
        <p:txBody>
          <a:bodyPr wrap="square" lIns="91416" tIns="45708" rIns="91416" bIns="45708" rtlCol="0">
            <a:spAutoFit/>
          </a:bodyPr>
          <a:lstStyle/>
          <a:p>
            <a:r>
              <a:rPr lang="en-US" sz="2800" b="1" dirty="0" smtClean="0">
                <a:solidFill>
                  <a:sysClr val="windowText" lastClr="000000"/>
                </a:solidFill>
              </a:rPr>
              <a:t>Impoundment 1</a:t>
            </a:r>
            <a:endParaRPr lang="en-US" sz="2800" b="1" dirty="0">
              <a:solidFill>
                <a:sysClr val="windowText" lastClr="000000"/>
              </a:solidFill>
            </a:endParaRPr>
          </a:p>
        </p:txBody>
      </p:sp>
      <p:sp>
        <p:nvSpPr>
          <p:cNvPr id="73" name="TextBox 72"/>
          <p:cNvSpPr txBox="1"/>
          <p:nvPr/>
        </p:nvSpPr>
        <p:spPr>
          <a:xfrm>
            <a:off x="28956000" y="9753600"/>
            <a:ext cx="3048000" cy="523196"/>
          </a:xfrm>
          <a:prstGeom prst="rect">
            <a:avLst/>
          </a:prstGeom>
          <a:noFill/>
          <a:ln>
            <a:solidFill>
              <a:schemeClr val="bg1">
                <a:lumMod val="50000"/>
              </a:schemeClr>
            </a:solidFill>
          </a:ln>
        </p:spPr>
        <p:txBody>
          <a:bodyPr wrap="square" lIns="91416" tIns="45708" rIns="91416" bIns="45708" rtlCol="0">
            <a:spAutoFit/>
          </a:bodyPr>
          <a:lstStyle/>
          <a:p>
            <a:r>
              <a:rPr lang="en-US" sz="2800" b="1" dirty="0" smtClean="0">
                <a:solidFill>
                  <a:sysClr val="windowText" lastClr="000000"/>
                </a:solidFill>
              </a:rPr>
              <a:t>Impoundment 2</a:t>
            </a:r>
            <a:endParaRPr lang="en-US" sz="2800" b="1" dirty="0">
              <a:solidFill>
                <a:sysClr val="windowText" lastClr="000000"/>
              </a:solidFill>
            </a:endParaRPr>
          </a:p>
        </p:txBody>
      </p:sp>
      <p:sp>
        <p:nvSpPr>
          <p:cNvPr id="74" name="TextBox 73"/>
          <p:cNvSpPr txBox="1"/>
          <p:nvPr/>
        </p:nvSpPr>
        <p:spPr>
          <a:xfrm>
            <a:off x="28956000" y="14640604"/>
            <a:ext cx="2971800" cy="523196"/>
          </a:xfrm>
          <a:prstGeom prst="rect">
            <a:avLst/>
          </a:prstGeom>
          <a:noFill/>
          <a:ln>
            <a:solidFill>
              <a:schemeClr val="bg1">
                <a:lumMod val="50000"/>
              </a:schemeClr>
            </a:solidFill>
          </a:ln>
        </p:spPr>
        <p:txBody>
          <a:bodyPr wrap="square" lIns="91416" tIns="45708" rIns="91416" bIns="45708" rtlCol="0">
            <a:spAutoFit/>
          </a:bodyPr>
          <a:lstStyle/>
          <a:p>
            <a:r>
              <a:rPr lang="en-US" sz="2800" b="1" dirty="0" smtClean="0">
                <a:solidFill>
                  <a:sysClr val="windowText" lastClr="000000"/>
                </a:solidFill>
              </a:rPr>
              <a:t>Impoundment 3</a:t>
            </a:r>
            <a:endParaRPr lang="en-US" sz="2800" b="1" dirty="0">
              <a:solidFill>
                <a:sysClr val="windowText" lastClr="000000"/>
              </a:solidFill>
            </a:endParaRPr>
          </a:p>
        </p:txBody>
      </p:sp>
      <p:sp>
        <p:nvSpPr>
          <p:cNvPr id="75" name="TextBox 74"/>
          <p:cNvSpPr txBox="1"/>
          <p:nvPr/>
        </p:nvSpPr>
        <p:spPr>
          <a:xfrm>
            <a:off x="5257800" y="18011001"/>
            <a:ext cx="5791200" cy="276999"/>
          </a:xfrm>
          <a:prstGeom prst="rect">
            <a:avLst/>
          </a:prstGeom>
          <a:noFill/>
        </p:spPr>
        <p:txBody>
          <a:bodyPr wrap="square" rtlCol="0">
            <a:spAutoFit/>
          </a:bodyPr>
          <a:lstStyle/>
          <a:p>
            <a:r>
              <a:rPr lang="en-US" sz="1200" dirty="0" smtClean="0">
                <a:solidFill>
                  <a:schemeClr val="bg1">
                    <a:lumMod val="65000"/>
                  </a:schemeClr>
                </a:solidFill>
              </a:rPr>
              <a:t>Image courtesy of Range Resources</a:t>
            </a:r>
            <a:endParaRPr lang="en-US" sz="1200" dirty="0">
              <a:solidFill>
                <a:schemeClr val="bg1">
                  <a:lumMod val="65000"/>
                </a:schemeClr>
              </a:solidFill>
            </a:endParaRPr>
          </a:p>
        </p:txBody>
      </p:sp>
      <p:sp>
        <p:nvSpPr>
          <p:cNvPr id="76" name="TextBox 75"/>
          <p:cNvSpPr txBox="1"/>
          <p:nvPr/>
        </p:nvSpPr>
        <p:spPr>
          <a:xfrm>
            <a:off x="12573000" y="7543800"/>
            <a:ext cx="5791200" cy="276999"/>
          </a:xfrm>
          <a:prstGeom prst="rect">
            <a:avLst/>
          </a:prstGeom>
          <a:noFill/>
        </p:spPr>
        <p:txBody>
          <a:bodyPr wrap="square" rtlCol="0">
            <a:spAutoFit/>
          </a:bodyPr>
          <a:lstStyle/>
          <a:p>
            <a:r>
              <a:rPr lang="en-US" sz="1200" dirty="0" smtClean="0">
                <a:solidFill>
                  <a:schemeClr val="bg1">
                    <a:lumMod val="65000"/>
                  </a:schemeClr>
                </a:solidFill>
              </a:rPr>
              <a:t>Image courtesy of Energy Corporation of America</a:t>
            </a:r>
            <a:endParaRPr lang="en-US" sz="1200" dirty="0">
              <a:solidFill>
                <a:schemeClr val="bg1">
                  <a:lumMod val="65000"/>
                </a:schemeClr>
              </a:solidFill>
            </a:endParaRPr>
          </a:p>
        </p:txBody>
      </p:sp>
      <p:sp>
        <p:nvSpPr>
          <p:cNvPr id="77" name="TextBox 76"/>
          <p:cNvSpPr txBox="1"/>
          <p:nvPr/>
        </p:nvSpPr>
        <p:spPr>
          <a:xfrm>
            <a:off x="24307800" y="6781800"/>
            <a:ext cx="4495800" cy="830972"/>
          </a:xfrm>
          <a:prstGeom prst="rect">
            <a:avLst/>
          </a:prstGeom>
          <a:noFill/>
        </p:spPr>
        <p:txBody>
          <a:bodyPr wrap="square" lIns="91416" tIns="45708" rIns="91416" bIns="45708" rtlCol="0">
            <a:spAutoFit/>
          </a:bodyPr>
          <a:lstStyle/>
          <a:p>
            <a:r>
              <a:rPr lang="en-US" sz="2400" smtClean="0"/>
              <a:t>DAPI cell </a:t>
            </a:r>
            <a:r>
              <a:rPr lang="en-US" sz="2400" dirty="0" smtClean="0"/>
              <a:t>counts ranged from ca. 10</a:t>
            </a:r>
            <a:r>
              <a:rPr lang="en-US" sz="2400" baseline="30000" dirty="0" smtClean="0"/>
              <a:t>6</a:t>
            </a:r>
            <a:r>
              <a:rPr lang="en-US" sz="2400" dirty="0" smtClean="0"/>
              <a:t>-10</a:t>
            </a:r>
            <a:r>
              <a:rPr lang="en-US" sz="2400" baseline="30000" dirty="0" smtClean="0"/>
              <a:t>8</a:t>
            </a:r>
            <a:r>
              <a:rPr lang="en-US" sz="2400" dirty="0" smtClean="0"/>
              <a:t> cells/</a:t>
            </a:r>
            <a:r>
              <a:rPr lang="en-US" sz="2400" dirty="0" err="1" smtClean="0"/>
              <a:t>mL.</a:t>
            </a:r>
            <a:r>
              <a:rPr lang="en-US" sz="2400" dirty="0" smtClean="0"/>
              <a:t> </a:t>
            </a:r>
            <a:endParaRPr lang="en-US" sz="2400" dirty="0"/>
          </a:p>
        </p:txBody>
      </p:sp>
      <p:sp>
        <p:nvSpPr>
          <p:cNvPr id="78" name="TextBox 77"/>
          <p:cNvSpPr txBox="1"/>
          <p:nvPr/>
        </p:nvSpPr>
        <p:spPr>
          <a:xfrm>
            <a:off x="24307800" y="7696200"/>
            <a:ext cx="4572000" cy="11541597"/>
          </a:xfrm>
          <a:prstGeom prst="rect">
            <a:avLst/>
          </a:prstGeom>
          <a:noFill/>
        </p:spPr>
        <p:txBody>
          <a:bodyPr wrap="square" lIns="91416" tIns="45708" rIns="91416" bIns="45708" rtlCol="0">
            <a:spAutoFit/>
          </a:bodyPr>
          <a:lstStyle/>
          <a:p>
            <a:r>
              <a:rPr lang="en-US" sz="2400" dirty="0" smtClean="0"/>
              <a:t>FISH analysis of the microbial communities showed differences between depths and each impoundment.</a:t>
            </a:r>
          </a:p>
          <a:p>
            <a:r>
              <a:rPr lang="en-US" sz="2400" dirty="0" smtClean="0"/>
              <a:t> </a:t>
            </a:r>
          </a:p>
          <a:p>
            <a:r>
              <a:rPr lang="en-US" sz="2400" b="1" dirty="0" smtClean="0"/>
              <a:t>Impoundment 1:</a:t>
            </a:r>
            <a:r>
              <a:rPr lang="en-US" sz="2400" dirty="0" smtClean="0"/>
              <a:t> the microbial community is dominated by the </a:t>
            </a:r>
            <a:r>
              <a:rPr lang="el-GR" sz="2400" dirty="0" smtClean="0"/>
              <a:t>γ</a:t>
            </a:r>
            <a:r>
              <a:rPr lang="en-US" sz="2400" dirty="0" smtClean="0"/>
              <a:t>- and </a:t>
            </a:r>
            <a:r>
              <a:rPr lang="el-GR" sz="2400" dirty="0" smtClean="0"/>
              <a:t>δ</a:t>
            </a:r>
            <a:r>
              <a:rPr lang="en-US" sz="2400" dirty="0" smtClean="0"/>
              <a:t>-</a:t>
            </a:r>
            <a:r>
              <a:rPr lang="en-US" sz="2400" dirty="0" err="1" smtClean="0"/>
              <a:t>proteobacteria</a:t>
            </a:r>
            <a:r>
              <a:rPr lang="en-US" sz="2400" dirty="0" smtClean="0"/>
              <a:t>. Culturing revealed active sulfate reducing bacteria, probably of the </a:t>
            </a:r>
            <a:r>
              <a:rPr lang="el-GR" sz="2400" dirty="0" smtClean="0"/>
              <a:t>δ</a:t>
            </a:r>
            <a:r>
              <a:rPr lang="en-US" sz="2400" dirty="0" smtClean="0"/>
              <a:t>-</a:t>
            </a:r>
            <a:r>
              <a:rPr lang="en-US" sz="2400" dirty="0" err="1" smtClean="0"/>
              <a:t>proteobacteria</a:t>
            </a:r>
            <a:r>
              <a:rPr lang="en-US" sz="2400" dirty="0" smtClean="0"/>
              <a:t>. </a:t>
            </a:r>
          </a:p>
          <a:p>
            <a:endParaRPr lang="en-US" sz="2400" b="1" dirty="0" smtClean="0"/>
          </a:p>
          <a:p>
            <a:r>
              <a:rPr lang="en-US" sz="2400" b="1" dirty="0" smtClean="0"/>
              <a:t>Impoundment 2:</a:t>
            </a:r>
            <a:r>
              <a:rPr lang="en-US" sz="2400" dirty="0" smtClean="0"/>
              <a:t> the surface sample is dominated by the     </a:t>
            </a:r>
            <a:r>
              <a:rPr lang="el-GR" sz="2400" dirty="0" smtClean="0"/>
              <a:t>α</a:t>
            </a:r>
            <a:r>
              <a:rPr lang="en-US" sz="2400" dirty="0" smtClean="0"/>
              <a:t>-</a:t>
            </a:r>
            <a:r>
              <a:rPr lang="en-US" sz="2400" dirty="0" err="1" smtClean="0"/>
              <a:t>proteobacteria</a:t>
            </a:r>
            <a:r>
              <a:rPr lang="en-US" sz="2400" dirty="0" smtClean="0"/>
              <a:t>, which then decline with depth. Many of the </a:t>
            </a:r>
            <a:r>
              <a:rPr lang="el-GR" sz="2400" dirty="0" smtClean="0"/>
              <a:t>α</a:t>
            </a:r>
            <a:r>
              <a:rPr lang="en-US" sz="2400" dirty="0" smtClean="0"/>
              <a:t>-</a:t>
            </a:r>
            <a:r>
              <a:rPr lang="en-US" sz="2400" dirty="0" err="1" smtClean="0"/>
              <a:t>proteobacteria</a:t>
            </a:r>
            <a:r>
              <a:rPr lang="en-US" sz="2400" dirty="0" smtClean="0"/>
              <a:t> are aerobic. A decrease in oxygen with depth could limit their growth. </a:t>
            </a:r>
          </a:p>
          <a:p>
            <a:endParaRPr lang="en-US" sz="2400" b="1" dirty="0" smtClean="0"/>
          </a:p>
          <a:p>
            <a:r>
              <a:rPr lang="en-US" sz="2400" b="1" dirty="0" smtClean="0"/>
              <a:t>Impoundment 3:</a:t>
            </a:r>
            <a:r>
              <a:rPr lang="en-US" sz="2400" dirty="0" smtClean="0"/>
              <a:t> the microbial community is dominated by the </a:t>
            </a:r>
            <a:r>
              <a:rPr lang="el-GR" sz="2400" dirty="0" smtClean="0"/>
              <a:t>α</a:t>
            </a:r>
            <a:r>
              <a:rPr lang="en-US" sz="2400" dirty="0" smtClean="0"/>
              <a:t>- and </a:t>
            </a:r>
            <a:r>
              <a:rPr lang="el-GR" sz="2400" dirty="0" smtClean="0"/>
              <a:t>γ</a:t>
            </a:r>
            <a:r>
              <a:rPr lang="en-US" sz="2400" dirty="0" smtClean="0"/>
              <a:t>-</a:t>
            </a:r>
            <a:r>
              <a:rPr lang="en-US" sz="2400" dirty="0" err="1" smtClean="0"/>
              <a:t>proteobacteria</a:t>
            </a:r>
            <a:r>
              <a:rPr lang="en-US" sz="2400" dirty="0" smtClean="0"/>
              <a:t> throughout the water column. The impoundment is being treated with aeration, oxygenating and mixing the water column, preventing stratification and perhaps contributing to the dominance of </a:t>
            </a:r>
            <a:r>
              <a:rPr lang="el-GR" sz="2400" dirty="0" smtClean="0"/>
              <a:t>α</a:t>
            </a:r>
            <a:r>
              <a:rPr lang="en-US" sz="2400" dirty="0" smtClean="0"/>
              <a:t>-</a:t>
            </a:r>
            <a:r>
              <a:rPr lang="en-US" sz="2400" dirty="0" err="1" smtClean="0"/>
              <a:t>proteobacteria</a:t>
            </a:r>
            <a:r>
              <a:rPr lang="en-US" sz="2400" dirty="0" smtClean="0"/>
              <a:t> at depth.</a:t>
            </a:r>
            <a:endParaRPr lang="en-US" sz="2400" dirty="0"/>
          </a:p>
        </p:txBody>
      </p:sp>
      <p:sp>
        <p:nvSpPr>
          <p:cNvPr id="58" name="TextBox 57"/>
          <p:cNvSpPr txBox="1"/>
          <p:nvPr/>
        </p:nvSpPr>
        <p:spPr>
          <a:xfrm>
            <a:off x="16383000" y="19583400"/>
            <a:ext cx="2895600" cy="400110"/>
          </a:xfrm>
          <a:prstGeom prst="rect">
            <a:avLst/>
          </a:prstGeom>
          <a:noFill/>
        </p:spPr>
        <p:txBody>
          <a:bodyPr wrap="square" rtlCol="0">
            <a:spAutoFit/>
          </a:bodyPr>
          <a:lstStyle/>
          <a:p>
            <a:r>
              <a:rPr lang="en-US" sz="2000" b="1" dirty="0" err="1" smtClean="0"/>
              <a:t>Frack</a:t>
            </a:r>
            <a:r>
              <a:rPr lang="en-US" sz="2000" b="1" dirty="0" smtClean="0"/>
              <a:t> Water cells/</a:t>
            </a:r>
            <a:r>
              <a:rPr lang="en-US" sz="2000" b="1" dirty="0" err="1" smtClean="0"/>
              <a:t>mL</a:t>
            </a:r>
            <a:endParaRPr lang="en-US" sz="2000" b="1" dirty="0"/>
          </a:p>
        </p:txBody>
      </p:sp>
      <p:cxnSp>
        <p:nvCxnSpPr>
          <p:cNvPr id="63" name="Straight Arrow Connector 62"/>
          <p:cNvCxnSpPr>
            <a:stCxn id="58" idx="2"/>
          </p:cNvCxnSpPr>
          <p:nvPr/>
        </p:nvCxnSpPr>
        <p:spPr>
          <a:xfrm rot="5400000">
            <a:off x="17421255" y="19935855"/>
            <a:ext cx="361890" cy="457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79" name="Picture 78" descr="Picture15.jpg"/>
          <p:cNvPicPr>
            <a:picLocks noChangeAspect="1"/>
          </p:cNvPicPr>
          <p:nvPr/>
        </p:nvPicPr>
        <p:blipFill>
          <a:blip r:embed="rId11" cstate="print"/>
          <a:stretch>
            <a:fillRect/>
          </a:stretch>
        </p:blipFill>
        <p:spPr>
          <a:xfrm>
            <a:off x="20513040" y="9144000"/>
            <a:ext cx="3413760" cy="2560320"/>
          </a:xfrm>
          <a:prstGeom prst="rect">
            <a:avLst/>
          </a:prstGeom>
        </p:spPr>
      </p:pic>
      <p:sp>
        <p:nvSpPr>
          <p:cNvPr id="81" name="TextBox 80"/>
          <p:cNvSpPr txBox="1"/>
          <p:nvPr/>
        </p:nvSpPr>
        <p:spPr>
          <a:xfrm>
            <a:off x="12268200" y="11658600"/>
            <a:ext cx="11658600" cy="1938968"/>
          </a:xfrm>
          <a:prstGeom prst="rect">
            <a:avLst/>
          </a:prstGeom>
          <a:noFill/>
        </p:spPr>
        <p:txBody>
          <a:bodyPr wrap="square" lIns="91416" tIns="45708" rIns="91416" bIns="45708" rtlCol="0">
            <a:spAutoFit/>
          </a:bodyPr>
          <a:lstStyle/>
          <a:p>
            <a:pPr lvl="1"/>
            <a:endParaRPr lang="en-US" sz="2400" dirty="0" smtClean="0"/>
          </a:p>
          <a:p>
            <a:r>
              <a:rPr lang="en-US" sz="2400" b="1" dirty="0" smtClean="0"/>
              <a:t>Are there big differences in the makeup of the microbial communities among the different water types?</a:t>
            </a:r>
          </a:p>
          <a:p>
            <a:r>
              <a:rPr lang="en-US" sz="2400" dirty="0" smtClean="0"/>
              <a:t>	● Investigated by FISH (Fluorescent in situ Hybridization) using probes 	specific to different bacterial groups.</a:t>
            </a:r>
            <a:endParaRPr lang="en-US" sz="2400" dirty="0"/>
          </a:p>
        </p:txBody>
      </p:sp>
      <p:graphicFrame>
        <p:nvGraphicFramePr>
          <p:cNvPr id="82" name="Chart 81"/>
          <p:cNvGraphicFramePr/>
          <p:nvPr/>
        </p:nvGraphicFramePr>
        <p:xfrm>
          <a:off x="18440400" y="14554200"/>
          <a:ext cx="5553075" cy="4248150"/>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84" name="Chart 83"/>
          <p:cNvGraphicFramePr>
            <a:graphicFrameLocks noChangeAspect="1"/>
          </p:cNvGraphicFramePr>
          <p:nvPr/>
        </p:nvGraphicFramePr>
        <p:xfrm>
          <a:off x="28721304" y="5410200"/>
          <a:ext cx="7854696" cy="4389120"/>
        </p:xfrm>
        <a:graphic>
          <a:graphicData uri="http://schemas.openxmlformats.org/drawingml/2006/chart">
            <c:chart xmlns:c="http://schemas.openxmlformats.org/drawingml/2006/chart" xmlns:r="http://schemas.openxmlformats.org/officeDocument/2006/relationships" r:id="rId13"/>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3018</TotalTime>
  <Words>924</Words>
  <Application>Microsoft Office PowerPoint</Application>
  <PresentationFormat>Custom</PresentationFormat>
  <Paragraphs>62</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Slide 1</vt:lpstr>
    </vt:vector>
  </TitlesOfParts>
  <Company>U.S. Dept. Of Energy, NETL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NETLUser</dc:creator>
  <cp:lastModifiedBy>Angela Hartsock</cp:lastModifiedBy>
  <cp:revision>213</cp:revision>
  <dcterms:created xsi:type="dcterms:W3CDTF">2006-12-06T14:00:13Z</dcterms:created>
  <dcterms:modified xsi:type="dcterms:W3CDTF">2011-03-14T11:52:02Z</dcterms:modified>
</cp:coreProperties>
</file>