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60" r:id="rId5"/>
    <p:sldId id="259" r:id="rId6"/>
    <p:sldId id="266" r:id="rId7"/>
    <p:sldId id="262" r:id="rId8"/>
    <p:sldId id="261" r:id="rId9"/>
    <p:sldId id="263" r:id="rId10"/>
    <p:sldId id="277" r:id="rId11"/>
    <p:sldId id="278" r:id="rId12"/>
    <p:sldId id="268" r:id="rId13"/>
    <p:sldId id="270" r:id="rId14"/>
    <p:sldId id="267" r:id="rId15"/>
    <p:sldId id="271" r:id="rId16"/>
    <p:sldId id="282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A8980-35AC-42EB-8AC9-C6F0530778BD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CDD94-B89A-4E0E-B78E-14EDC1CEF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39999">
              <a:schemeClr val="bg1"/>
            </a:gs>
            <a:gs pos="7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C5EB9-A6E2-46B5-979F-DD6B26503D6F}" type="datetimeFigureOut">
              <a:rPr lang="en-US" smtClean="0"/>
              <a:pPr/>
              <a:t>3/29/2011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970C7-351B-4A91-8E43-69DE193ED4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The Vogar Fissure Swarm, Reykjanes Peninsula, Iceland: </a:t>
            </a:r>
            <a:r>
              <a:rPr lang="en-US" b="1" dirty="0" err="1" smtClean="0">
                <a:solidFill>
                  <a:schemeClr val="bg1"/>
                </a:solidFill>
              </a:rPr>
              <a:t>Aseismic</a:t>
            </a:r>
            <a:r>
              <a:rPr lang="en-US" b="1" dirty="0" smtClean="0">
                <a:solidFill>
                  <a:schemeClr val="bg1"/>
                </a:solidFill>
              </a:rPr>
              <a:t> Kinematics of an Oblique Rift Zone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2971800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Keegan </a:t>
            </a:r>
            <a:r>
              <a:rPr lang="en-US" dirty="0" err="1" smtClean="0">
                <a:solidFill>
                  <a:schemeClr val="bg1"/>
                </a:solidFill>
              </a:rPr>
              <a:t>Runnals</a:t>
            </a:r>
            <a:r>
              <a:rPr lang="en-US" dirty="0" smtClean="0">
                <a:solidFill>
                  <a:schemeClr val="bg1"/>
                </a:solidFill>
              </a:rPr>
              <a:t>*, Pall </a:t>
            </a:r>
            <a:r>
              <a:rPr lang="en-US" dirty="0" err="1" smtClean="0">
                <a:solidFill>
                  <a:schemeClr val="bg1"/>
                </a:solidFill>
              </a:rPr>
              <a:t>Einarsson</a:t>
            </a:r>
            <a:r>
              <a:rPr lang="en-US" dirty="0" smtClean="0">
                <a:solidFill>
                  <a:schemeClr val="bg1"/>
                </a:solidFill>
              </a:rPr>
              <a:t>**, Dykstra </a:t>
            </a:r>
            <a:r>
              <a:rPr lang="en-US" dirty="0" err="1" smtClean="0">
                <a:solidFill>
                  <a:schemeClr val="bg1"/>
                </a:solidFill>
              </a:rPr>
              <a:t>Eusden</a:t>
            </a:r>
            <a:r>
              <a:rPr lang="en-US" dirty="0" smtClean="0">
                <a:solidFill>
                  <a:schemeClr val="bg1"/>
                </a:solidFill>
              </a:rPr>
              <a:t>*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6019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*Bates College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**University of Iceland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Bob Roc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9301" y="6172201"/>
            <a:ext cx="7747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524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Throw profiles of faults not in contact with the historical lava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 descr="L Scar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886200"/>
            <a:ext cx="5791200" cy="2825632"/>
          </a:xfrm>
          <a:prstGeom prst="rect">
            <a:avLst/>
          </a:prstGeom>
        </p:spPr>
      </p:pic>
      <p:pic>
        <p:nvPicPr>
          <p:cNvPr id="9" name="Picture 8" descr="K Scar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838200"/>
            <a:ext cx="5791200" cy="270981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2819400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Scarps show variable amounts of throw.  </a:t>
            </a:r>
          </a:p>
          <a:p>
            <a:endParaRPr lang="en-US" sz="1400" dirty="0" smtClean="0"/>
          </a:p>
          <a:p>
            <a:r>
              <a:rPr lang="en-US" sz="1400" dirty="0" smtClean="0"/>
              <a:t>Where the throw is negative the hanging wall has come above the foot wall.</a:t>
            </a:r>
            <a:endParaRPr lang="en-US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24000" y="152400"/>
            <a:ext cx="6293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Throw profiles of faults in contact with the historical lava </a:t>
            </a:r>
            <a:endParaRPr lang="en-US" sz="2000" dirty="0"/>
          </a:p>
        </p:txBody>
      </p:sp>
      <p:pic>
        <p:nvPicPr>
          <p:cNvPr id="3" name="Picture 2" descr="P.JPG"/>
          <p:cNvPicPr>
            <a:picLocks noChangeAspect="1"/>
          </p:cNvPicPr>
          <p:nvPr/>
        </p:nvPicPr>
        <p:blipFill>
          <a:blip r:embed="rId2" cstate="print"/>
          <a:srcRect r="4839"/>
          <a:stretch>
            <a:fillRect/>
          </a:stretch>
        </p:blipFill>
        <p:spPr>
          <a:xfrm>
            <a:off x="4414836" y="3505200"/>
            <a:ext cx="4650581" cy="2289499"/>
          </a:xfrm>
          <a:prstGeom prst="rect">
            <a:avLst/>
          </a:prstGeom>
        </p:spPr>
      </p:pic>
      <p:pic>
        <p:nvPicPr>
          <p:cNvPr id="4" name="Picture 3" descr="J scarp.JPG"/>
          <p:cNvPicPr>
            <a:picLocks noChangeAspect="1"/>
          </p:cNvPicPr>
          <p:nvPr/>
        </p:nvPicPr>
        <p:blipFill>
          <a:blip r:embed="rId3" cstate="print"/>
          <a:srcRect r="13433"/>
          <a:stretch>
            <a:fillRect/>
          </a:stretch>
        </p:blipFill>
        <p:spPr>
          <a:xfrm>
            <a:off x="0" y="685800"/>
            <a:ext cx="4279125" cy="2321187"/>
          </a:xfrm>
          <a:prstGeom prst="rect">
            <a:avLst/>
          </a:prstGeom>
        </p:spPr>
      </p:pic>
      <p:pic>
        <p:nvPicPr>
          <p:cNvPr id="5" name="Picture 4" descr="M scarp.JPG"/>
          <p:cNvPicPr>
            <a:picLocks noChangeAspect="1"/>
          </p:cNvPicPr>
          <p:nvPr/>
        </p:nvPicPr>
        <p:blipFill>
          <a:blip r:embed="rId4" cstate="print"/>
          <a:srcRect r="9524"/>
          <a:stretch>
            <a:fillRect/>
          </a:stretch>
        </p:blipFill>
        <p:spPr>
          <a:xfrm>
            <a:off x="0" y="3505200"/>
            <a:ext cx="4343400" cy="2259768"/>
          </a:xfrm>
          <a:prstGeom prst="rect">
            <a:avLst/>
          </a:prstGeom>
        </p:spPr>
      </p:pic>
      <p:pic>
        <p:nvPicPr>
          <p:cNvPr id="6" name="Picture 5" descr="N scarp.JPG"/>
          <p:cNvPicPr>
            <a:picLocks noChangeAspect="1"/>
          </p:cNvPicPr>
          <p:nvPr/>
        </p:nvPicPr>
        <p:blipFill>
          <a:blip r:embed="rId5" cstate="print"/>
          <a:srcRect r="8571"/>
          <a:stretch>
            <a:fillRect/>
          </a:stretch>
        </p:blipFill>
        <p:spPr>
          <a:xfrm>
            <a:off x="4495800" y="685800"/>
            <a:ext cx="4495800" cy="231853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>
            <a:off x="685800" y="20574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4953000" y="20574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457200" y="47244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343400" y="47244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38100" y="6210300"/>
            <a:ext cx="533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" y="6248400"/>
            <a:ext cx="762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71600" y="60960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Contact of historical lava and shield lava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4267200" y="5867400"/>
            <a:ext cx="457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faults show negative throw in historical lava (where hanging wall is higher than foot wall) until the contact with the shield lava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5029200" cy="99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Analysis of observed structures</a:t>
            </a:r>
            <a:endParaRPr lang="en-US" sz="2800" dirty="0"/>
          </a:p>
        </p:txBody>
      </p:sp>
      <p:pic>
        <p:nvPicPr>
          <p:cNvPr id="5" name="Picture 4" descr="Discussion Figures2.jpg"/>
          <p:cNvPicPr>
            <a:picLocks noChangeAspect="1"/>
          </p:cNvPicPr>
          <p:nvPr/>
        </p:nvPicPr>
        <p:blipFill>
          <a:blip r:embed="rId2" cstate="print"/>
          <a:srcRect l="22680" t="5556" r="18366" b="35555"/>
          <a:stretch>
            <a:fillRect/>
          </a:stretch>
        </p:blipFill>
        <p:spPr>
          <a:xfrm>
            <a:off x="457200" y="762000"/>
            <a:ext cx="3124200" cy="4038600"/>
          </a:xfrm>
          <a:prstGeom prst="rect">
            <a:avLst/>
          </a:prstGeom>
        </p:spPr>
      </p:pic>
      <p:pic>
        <p:nvPicPr>
          <p:cNvPr id="7" name="Picture 6" descr="elevatedlav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295400"/>
            <a:ext cx="2517000" cy="1067355"/>
          </a:xfrm>
          <a:prstGeom prst="rect">
            <a:avLst/>
          </a:prstGeom>
        </p:spPr>
      </p:pic>
      <p:pic>
        <p:nvPicPr>
          <p:cNvPr id="8" name="Picture 7" descr="elevatedlav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200400"/>
            <a:ext cx="2686690" cy="15628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49530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Aerial photograph of the historical lava flowing along scarp J.  </a:t>
            </a:r>
            <a:endParaRPr lang="en-US" sz="1400" dirty="0"/>
          </a:p>
        </p:txBody>
      </p:sp>
      <p:pic>
        <p:nvPicPr>
          <p:cNvPr id="9" name="Picture 8" descr="Discussion Figures3.jpg"/>
          <p:cNvPicPr>
            <a:picLocks noChangeAspect="1"/>
          </p:cNvPicPr>
          <p:nvPr/>
        </p:nvPicPr>
        <p:blipFill>
          <a:blip r:embed="rId5" cstate="print"/>
          <a:srcRect l="15490" t="7778" r="12614" b="18889"/>
          <a:stretch>
            <a:fillRect/>
          </a:stretch>
        </p:blipFill>
        <p:spPr>
          <a:xfrm>
            <a:off x="6257636" y="3048000"/>
            <a:ext cx="2886364" cy="381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1400" y="9144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914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A’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05200" y="28956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67400" y="28956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B’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76800" y="5334000"/>
            <a:ext cx="129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Piling up of historical lava along scarp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lledFra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4114800"/>
            <a:ext cx="2270024" cy="2586864"/>
          </a:xfrm>
          <a:prstGeom prst="rect">
            <a:avLst/>
          </a:prstGeom>
        </p:spPr>
      </p:pic>
      <p:pic>
        <p:nvPicPr>
          <p:cNvPr id="13" name="Picture 12" descr="FilledFra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28600"/>
            <a:ext cx="2095901" cy="2458156"/>
          </a:xfrm>
          <a:prstGeom prst="rect">
            <a:avLst/>
          </a:prstGeom>
        </p:spPr>
      </p:pic>
      <p:pic>
        <p:nvPicPr>
          <p:cNvPr id="14" name="Picture 13" descr="FilledFractur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2128215"/>
            <a:ext cx="2227824" cy="26253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8400" y="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Cooling Structures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2743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Lava flows into open fissure at base of fault 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4191000" y="48006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Lava in fissure contracts, creating space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29200" y="57150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Debris from the lava flow above fills in the empty space, creating a secondary rifting structure at the surface.</a:t>
            </a:r>
            <a:endParaRPr lang="en-US" sz="1200" dirty="0"/>
          </a:p>
        </p:txBody>
      </p:sp>
      <p:pic>
        <p:nvPicPr>
          <p:cNvPr id="19" name="Picture 18" descr="Differential_cooling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990600"/>
            <a:ext cx="3841802" cy="464820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rot="5400000">
            <a:off x="1714500" y="4762500"/>
            <a:ext cx="533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1981200" y="4953000"/>
            <a:ext cx="76200" cy="7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400" y="2133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More rapid cooling, contraction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2209800" y="19812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Slower cooling of larger body of lava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59436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One model of how a fissure can form along a scarp that has been covered by the historical lava.  </a:t>
            </a:r>
            <a:endParaRPr lang="en-US" sz="12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6477000" y="26670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400800" y="4724400"/>
            <a:ext cx="3048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-15 Scale Cross Section.jpg"/>
          <p:cNvPicPr>
            <a:picLocks noChangeAspect="1"/>
          </p:cNvPicPr>
          <p:nvPr/>
        </p:nvPicPr>
        <p:blipFill>
          <a:blip r:embed="rId2" cstate="print"/>
          <a:srcRect t="25709" r="9167"/>
          <a:stretch>
            <a:fillRect/>
          </a:stretch>
        </p:blipFill>
        <p:spPr>
          <a:xfrm>
            <a:off x="838200" y="3810000"/>
            <a:ext cx="83058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4800600" cy="609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1:15 Scale Cross Section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1066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28194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37338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63000" y="3886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A’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1600200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Cross section showing the historical lava covering the faults and the other flows being cut by the faults.  Cross hairs show direction of the lava flows.</a:t>
            </a:r>
            <a:endParaRPr lang="en-US" sz="1400" dirty="0"/>
          </a:p>
        </p:txBody>
      </p:sp>
      <p:pic>
        <p:nvPicPr>
          <p:cNvPr id="4" name="Content Placeholder 3" descr="Tranny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685800"/>
            <a:ext cx="2354335" cy="30467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ue scale Cross S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679049"/>
            <a:ext cx="7391400" cy="6178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Hypothetical cross section of the Asymmetric Vogar graben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457200"/>
            <a:ext cx="441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Reykjanes Peninsula </a:t>
            </a:r>
            <a:endParaRPr lang="en-US" sz="2400" dirty="0"/>
          </a:p>
        </p:txBody>
      </p:sp>
      <p:pic>
        <p:nvPicPr>
          <p:cNvPr id="5" name="Picture 4" descr="Peninsula_jenes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7180872" cy="434067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5400000" flipH="1" flipV="1">
            <a:off x="1447800" y="2971800"/>
            <a:ext cx="1219200" cy="1219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 flipH="1" flipV="1">
            <a:off x="1905000" y="3276600"/>
            <a:ext cx="9144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90600" y="1752600"/>
            <a:ext cx="6736589" cy="2451918"/>
          </a:xfrm>
          <a:prstGeom prst="line">
            <a:avLst/>
          </a:prstGeom>
          <a:ln w="3810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24600" y="5638800"/>
            <a:ext cx="167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Jenness</a:t>
            </a:r>
            <a:r>
              <a:rPr lang="en-US" sz="1100" dirty="0" smtClean="0"/>
              <a:t> and Clifton, 2009</a:t>
            </a:r>
            <a:endParaRPr lang="en-US" sz="1100" dirty="0"/>
          </a:p>
        </p:txBody>
      </p:sp>
      <p:cxnSp>
        <p:nvCxnSpPr>
          <p:cNvPr id="23" name="Straight Arrow Connector 22"/>
          <p:cNvCxnSpPr/>
          <p:nvPr/>
        </p:nvCxnSpPr>
        <p:spPr>
          <a:xfrm rot="11700000">
            <a:off x="658743" y="2340654"/>
            <a:ext cx="1600200" cy="158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943600" y="3733800"/>
            <a:ext cx="1537885" cy="398663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-2640000">
            <a:off x="2322462" y="2752208"/>
            <a:ext cx="293545" cy="6623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eninsula_jenes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657600"/>
            <a:ext cx="4788568" cy="28945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Location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3942" y="838200"/>
            <a:ext cx="429005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486400" y="3505200"/>
            <a:ext cx="6858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048000" y="3505200"/>
            <a:ext cx="24384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4800600" y="4038600"/>
            <a:ext cx="1447800" cy="129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rot="-1980000">
            <a:off x="1158261" y="4658969"/>
            <a:ext cx="152400" cy="38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924800" y="4419600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Einarsson</a:t>
            </a:r>
            <a:r>
              <a:rPr lang="en-US" sz="1000" dirty="0" smtClean="0"/>
              <a:t>, 2008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3429000" y="6611779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Jenness</a:t>
            </a:r>
            <a:r>
              <a:rPr lang="en-US" sz="1000" dirty="0" smtClean="0"/>
              <a:t> and Clifton, 2009</a:t>
            </a:r>
            <a:endParaRPr lang="en-US" sz="1000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724400" cy="1066800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en-US" sz="1400" b="1" dirty="0" smtClean="0"/>
              <a:t>Iceland tectonics consist of three zones:</a:t>
            </a:r>
          </a:p>
          <a:p>
            <a:pPr eaLnBrk="1" hangingPunct="1">
              <a:buNone/>
            </a:pPr>
            <a:r>
              <a:rPr lang="en-US" sz="1400" dirty="0" smtClean="0"/>
              <a:t>      Purely divergent (rift) zones, dominated by volcanic activity (Northern Volcanic Zone) </a:t>
            </a:r>
            <a:endParaRPr lang="en-US" sz="1400" i="1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28600" y="1905000"/>
            <a:ext cx="434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>
                <a:latin typeface="+mn-lt"/>
              </a:rPr>
              <a:t>Transform zones, dominated by strike slip activity (South Icelandic Seismic Zone)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2590800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 smtClean="0">
                <a:latin typeface="+mn-lt"/>
              </a:rPr>
              <a:t>Oblique </a:t>
            </a:r>
            <a:r>
              <a:rPr lang="en-US" sz="1400" dirty="0" smtClean="0"/>
              <a:t>zones</a:t>
            </a:r>
            <a:r>
              <a:rPr lang="en-US" sz="1400" dirty="0" smtClean="0">
                <a:latin typeface="+mn-lt"/>
              </a:rPr>
              <a:t> have both volcanic and strike slip activity (Reykjanes Peninsula)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29200" y="5105400"/>
            <a:ext cx="4114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Reykjanes Peninsula is divided into a series of en echelon fissure swarms, each associated with its own volcanic system.  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38201" y="41148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Vogar Graben</a:t>
            </a:r>
            <a:endParaRPr lang="en-US" sz="1000" dirty="0"/>
          </a:p>
        </p:txBody>
      </p:sp>
      <p:cxnSp>
        <p:nvCxnSpPr>
          <p:cNvPr id="23" name="Straight Connector 22"/>
          <p:cNvCxnSpPr/>
          <p:nvPr/>
        </p:nvCxnSpPr>
        <p:spPr>
          <a:xfrm rot="16200000" flipV="1">
            <a:off x="1001803" y="4560798"/>
            <a:ext cx="193902" cy="63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Study area in the Vogar graben</a:t>
            </a:r>
            <a:endParaRPr lang="en-US" sz="3200" dirty="0"/>
          </a:p>
        </p:txBody>
      </p:sp>
      <p:pic>
        <p:nvPicPr>
          <p:cNvPr id="4" name="Picture 3" descr="All Graben A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524475" cy="5257800"/>
          </a:xfrm>
          <a:prstGeom prst="rect">
            <a:avLst/>
          </a:prstGeom>
        </p:spPr>
      </p:pic>
      <p:pic>
        <p:nvPicPr>
          <p:cNvPr id="6" name="Picture 5" descr="164 (3).JPG"/>
          <p:cNvPicPr>
            <a:picLocks noChangeAspect="1"/>
          </p:cNvPicPr>
          <p:nvPr/>
        </p:nvPicPr>
        <p:blipFill>
          <a:blip r:embed="rId3" cstate="print"/>
          <a:srcRect t="29412"/>
          <a:stretch>
            <a:fillRect/>
          </a:stretch>
        </p:blipFill>
        <p:spPr>
          <a:xfrm>
            <a:off x="3726873" y="3200400"/>
            <a:ext cx="5417127" cy="3505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9718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1615982" y="3086100"/>
            <a:ext cx="620759" cy="54455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48200" y="990600"/>
            <a:ext cx="434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-The Vogar graben is an asymmetric graben made up of normal faults and fissures.  </a:t>
            </a:r>
          </a:p>
          <a:p>
            <a:endParaRPr lang="en-US" sz="1400" dirty="0" smtClean="0"/>
          </a:p>
          <a:p>
            <a:r>
              <a:rPr lang="en-US" sz="1400" dirty="0" smtClean="0"/>
              <a:t>-</a:t>
            </a:r>
            <a:r>
              <a:rPr lang="en-US" sz="1400" dirty="0" err="1" smtClean="0"/>
              <a:t>Hyaloclastic</a:t>
            </a:r>
            <a:r>
              <a:rPr lang="en-US" sz="1400" dirty="0" smtClean="0"/>
              <a:t> ridges define the center of the plate boundary. </a:t>
            </a:r>
          </a:p>
          <a:p>
            <a:endParaRPr lang="en-US" sz="1400" dirty="0" smtClean="0"/>
          </a:p>
          <a:p>
            <a:endParaRPr lang="en-US" sz="1400" dirty="0" smtClean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76400" y="2971800"/>
            <a:ext cx="2438400" cy="228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838200" y="3810000"/>
            <a:ext cx="3657600" cy="2133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86200" y="3886200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Thráinsskjaldarhraun</a:t>
            </a:r>
            <a:endParaRPr lang="en-US" sz="1100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4457700" y="4457700"/>
            <a:ext cx="609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5600700" y="2933700"/>
            <a:ext cx="2667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28600"/>
            <a:ext cx="3200400" cy="1143000"/>
          </a:xfrm>
        </p:spPr>
        <p:txBody>
          <a:bodyPr/>
          <a:lstStyle/>
          <a:p>
            <a:r>
              <a:rPr lang="en-US" sz="3200" dirty="0" smtClean="0"/>
              <a:t>Methods</a:t>
            </a:r>
            <a:endParaRPr lang="en-US" sz="3200" dirty="0"/>
          </a:p>
        </p:txBody>
      </p:sp>
      <p:pic>
        <p:nvPicPr>
          <p:cNvPr id="8" name="Picture 7" descr="Transects.jpg"/>
          <p:cNvPicPr>
            <a:picLocks noChangeAspect="1"/>
          </p:cNvPicPr>
          <p:nvPr/>
        </p:nvPicPr>
        <p:blipFill>
          <a:blip r:embed="rId2" cstate="print"/>
          <a:srcRect t="3334"/>
          <a:stretch>
            <a:fillRect/>
          </a:stretch>
        </p:blipFill>
        <p:spPr>
          <a:xfrm>
            <a:off x="3429000" y="628127"/>
            <a:ext cx="4419600" cy="5528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600200"/>
            <a:ext cx="3200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-Field observations and measurements</a:t>
            </a:r>
          </a:p>
          <a:p>
            <a:endParaRPr lang="en-US" sz="1400" dirty="0" smtClean="0"/>
          </a:p>
          <a:p>
            <a:r>
              <a:rPr lang="en-US" sz="1400" dirty="0" smtClean="0"/>
              <a:t>-Transects Across Graben taking continuous GPS points</a:t>
            </a:r>
          </a:p>
          <a:p>
            <a:endParaRPr lang="en-US" sz="1400" dirty="0" smtClean="0"/>
          </a:p>
          <a:p>
            <a:r>
              <a:rPr lang="en-US" sz="1400" dirty="0" smtClean="0"/>
              <a:t>-”Sausage Method”</a:t>
            </a:r>
          </a:p>
          <a:p>
            <a:endParaRPr lang="en-US" sz="1400" dirty="0" smtClean="0"/>
          </a:p>
          <a:p>
            <a:r>
              <a:rPr lang="en-US" sz="1400" dirty="0" smtClean="0"/>
              <a:t>-6 samples collected for thin section analysis</a:t>
            </a:r>
          </a:p>
          <a:p>
            <a:endParaRPr lang="en-US" sz="1400" dirty="0" smtClean="0"/>
          </a:p>
          <a:p>
            <a:r>
              <a:rPr lang="en-US" sz="1400" dirty="0" smtClean="0"/>
              <a:t>-</a:t>
            </a:r>
            <a:r>
              <a:rPr lang="en-US" sz="1400" dirty="0" err="1" smtClean="0"/>
              <a:t>ArcGIS</a:t>
            </a:r>
            <a:r>
              <a:rPr lang="en-US" sz="1400" dirty="0" smtClean="0"/>
              <a:t>, Microsoft Excel, Adobe Illustrator used to generate maps and profiles of fault scarps and cross section of graben</a:t>
            </a:r>
            <a:endParaRPr lang="en-US" sz="1400" dirty="0"/>
          </a:p>
        </p:txBody>
      </p:sp>
      <p:pic>
        <p:nvPicPr>
          <p:cNvPr id="7" name="Picture 6" descr="IMG_0122.JPG"/>
          <p:cNvPicPr>
            <a:picLocks noChangeAspect="1"/>
          </p:cNvPicPr>
          <p:nvPr/>
        </p:nvPicPr>
        <p:blipFill>
          <a:blip r:embed="rId3" cstate="print"/>
          <a:srcRect t="5556" r="21481" b="16667"/>
          <a:stretch>
            <a:fillRect/>
          </a:stretch>
        </p:blipFill>
        <p:spPr>
          <a:xfrm>
            <a:off x="7297783" y="4419600"/>
            <a:ext cx="1846217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“Sausage Method”</a:t>
            </a:r>
            <a:endParaRPr lang="en-US" sz="3200" dirty="0"/>
          </a:p>
        </p:txBody>
      </p:sp>
      <p:pic>
        <p:nvPicPr>
          <p:cNvPr id="4" name="Content Placeholder 3" descr="Saus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693" t="9036" r="12301" b="8138"/>
          <a:stretch>
            <a:fillRect/>
          </a:stretch>
        </p:blipFill>
        <p:spPr>
          <a:xfrm>
            <a:off x="5943600" y="1143000"/>
            <a:ext cx="2215342" cy="3124200"/>
          </a:xfrm>
        </p:spPr>
      </p:pic>
      <p:pic>
        <p:nvPicPr>
          <p:cNvPr id="6" name="Picture 5" descr="IMG_0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066800"/>
            <a:ext cx="2743200" cy="20002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62800" y="1600200"/>
            <a:ext cx="762000" cy="762000"/>
            <a:chOff x="5943600" y="2743200"/>
            <a:chExt cx="1143000" cy="1143000"/>
          </a:xfrm>
        </p:grpSpPr>
        <p:cxnSp>
          <p:nvCxnSpPr>
            <p:cNvPr id="7" name="Straight Connector 6"/>
            <p:cNvCxnSpPr/>
            <p:nvPr/>
          </p:nvCxnSpPr>
          <p:spPr>
            <a:xfrm rot="16200000" flipH="1">
              <a:off x="5943600" y="2971800"/>
              <a:ext cx="914400" cy="914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6200000" flipH="1">
              <a:off x="6096000" y="2819400"/>
              <a:ext cx="914400" cy="914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6019800" y="2895600"/>
              <a:ext cx="914400" cy="914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6172200" y="2743200"/>
              <a:ext cx="914400" cy="914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Saus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657600"/>
            <a:ext cx="2386446" cy="3088341"/>
          </a:xfrm>
          <a:prstGeom prst="rect">
            <a:avLst/>
          </a:prstGeom>
        </p:spPr>
      </p:pic>
      <p:pic>
        <p:nvPicPr>
          <p:cNvPr id="16" name="Picture 15" descr="Sausage Prof.bmp"/>
          <p:cNvPicPr>
            <a:picLocks noChangeAspect="1"/>
          </p:cNvPicPr>
          <p:nvPr/>
        </p:nvPicPr>
        <p:blipFill>
          <a:blip r:embed="rId5" cstate="print"/>
          <a:srcRect b="21174"/>
          <a:stretch>
            <a:fillRect/>
          </a:stretch>
        </p:blipFill>
        <p:spPr>
          <a:xfrm>
            <a:off x="3124200" y="4572000"/>
            <a:ext cx="5877461" cy="228600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rot="5400000">
            <a:off x="1181100" y="3390900"/>
            <a:ext cx="3810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743200" y="4191000"/>
            <a:ext cx="31242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7200900" y="4457700"/>
            <a:ext cx="228600" cy="1588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71800" y="1676400"/>
            <a:ext cx="2819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Walked along top and bottom of scarp taking continuous waypoints which were imported into </a:t>
            </a:r>
            <a:r>
              <a:rPr lang="en-US" sz="1400" dirty="0" err="1" smtClean="0"/>
              <a:t>ArcGIS</a:t>
            </a:r>
            <a:r>
              <a:rPr lang="en-US" sz="1400" dirty="0" smtClean="0"/>
              <a:t>, cleaned up, and exported to Excel to determine throw along fault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s2.jpg"/>
          <p:cNvPicPr>
            <a:picLocks noChangeAspect="1"/>
          </p:cNvPicPr>
          <p:nvPr/>
        </p:nvPicPr>
        <p:blipFill>
          <a:blip r:embed="rId2" cstate="print"/>
          <a:srcRect l="8301" t="5556" r="8301" b="11720"/>
          <a:stretch>
            <a:fillRect/>
          </a:stretch>
        </p:blipFill>
        <p:spPr>
          <a:xfrm>
            <a:off x="609600" y="1295400"/>
            <a:ext cx="4249504" cy="545486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410200" y="4572000"/>
            <a:ext cx="3048000" cy="1752600"/>
            <a:chOff x="5181600" y="4953000"/>
            <a:chExt cx="3048000" cy="1752600"/>
          </a:xfrm>
        </p:grpSpPr>
        <p:pic>
          <p:nvPicPr>
            <p:cNvPr id="6" name="Picture 5" descr="Opposite Scarp.JPG"/>
            <p:cNvPicPr>
              <a:picLocks noChangeAspect="1"/>
            </p:cNvPicPr>
            <p:nvPr/>
          </p:nvPicPr>
          <p:blipFill>
            <a:blip r:embed="rId3" cstate="print"/>
            <a:srcRect l="4515" t="30769" r="5184"/>
            <a:stretch>
              <a:fillRect/>
            </a:stretch>
          </p:blipFill>
          <p:spPr>
            <a:xfrm>
              <a:off x="5181600" y="4953000"/>
              <a:ext cx="3048000" cy="17526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7392194" y="51808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620000" y="5029200"/>
              <a:ext cx="381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NE</a:t>
              </a:r>
              <a:endParaRPr lang="en-US" sz="11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533400"/>
            <a:ext cx="2997200" cy="1790700"/>
            <a:chOff x="5334000" y="1600200"/>
            <a:chExt cx="2997200" cy="1790700"/>
          </a:xfrm>
        </p:grpSpPr>
        <p:pic>
          <p:nvPicPr>
            <p:cNvPr id="7" name="Picture 6" descr="158.JPG"/>
            <p:cNvPicPr>
              <a:picLocks noChangeAspect="1"/>
            </p:cNvPicPr>
            <p:nvPr/>
          </p:nvPicPr>
          <p:blipFill>
            <a:blip r:embed="rId4" cstate="print"/>
            <a:srcRect t="20339"/>
            <a:stretch>
              <a:fillRect/>
            </a:stretch>
          </p:blipFill>
          <p:spPr>
            <a:xfrm>
              <a:off x="5334000" y="1600200"/>
              <a:ext cx="2997200" cy="1790700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7620794" y="18280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848600" y="1752600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NE</a:t>
              </a:r>
              <a:endParaRPr lang="en-US" sz="11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486400" y="2667000"/>
            <a:ext cx="3048000" cy="1447800"/>
            <a:chOff x="5181600" y="3429000"/>
            <a:chExt cx="3048000" cy="1447800"/>
          </a:xfrm>
        </p:grpSpPr>
        <p:pic>
          <p:nvPicPr>
            <p:cNvPr id="17" name="Picture 16" descr="A'A.JPG"/>
            <p:cNvPicPr>
              <a:picLocks noChangeAspect="1"/>
            </p:cNvPicPr>
            <p:nvPr/>
          </p:nvPicPr>
          <p:blipFill>
            <a:blip r:embed="rId5" cstate="print"/>
            <a:srcRect t="22581" r="5645" b="16129"/>
            <a:stretch>
              <a:fillRect/>
            </a:stretch>
          </p:blipFill>
          <p:spPr>
            <a:xfrm>
              <a:off x="5181600" y="3429000"/>
              <a:ext cx="3048000" cy="14478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7315994" y="3656806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543800" y="3505200"/>
              <a:ext cx="381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SW</a:t>
              </a:r>
              <a:endParaRPr lang="en-US" sz="1100" dirty="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2133600" y="1371600"/>
            <a:ext cx="3200400" cy="182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057400" y="3048000"/>
            <a:ext cx="34290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6" idx="1"/>
          </p:cNvCxnSpPr>
          <p:nvPr/>
        </p:nvCxnSpPr>
        <p:spPr>
          <a:xfrm>
            <a:off x="3048000" y="5410200"/>
            <a:ext cx="23622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38800" y="22860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Largest Scarp (20 m)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5562600" y="4114800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Front of historical lava flow on shield lava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5562600" y="63246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Oppositely dipping scarp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457200" y="3048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Structures in the field!</a:t>
            </a:r>
            <a:endParaRPr lang="en-U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ults2.jpg"/>
          <p:cNvPicPr>
            <a:picLocks noChangeAspect="1"/>
          </p:cNvPicPr>
          <p:nvPr/>
        </p:nvPicPr>
        <p:blipFill>
          <a:blip r:embed="rId2" cstate="print"/>
          <a:srcRect l="8301" t="5556" r="8301" b="11720"/>
          <a:stretch>
            <a:fillRect/>
          </a:stretch>
        </p:blipFill>
        <p:spPr>
          <a:xfrm>
            <a:off x="152400" y="685800"/>
            <a:ext cx="4724400" cy="6064469"/>
          </a:xfrm>
          <a:prstGeom prst="rect">
            <a:avLst/>
          </a:prstGeom>
        </p:spPr>
      </p:pic>
      <p:pic>
        <p:nvPicPr>
          <p:cNvPr id="12" name="Picture 11" descr="Results15.jpg"/>
          <p:cNvPicPr>
            <a:picLocks noChangeAspect="1"/>
          </p:cNvPicPr>
          <p:nvPr/>
        </p:nvPicPr>
        <p:blipFill>
          <a:blip r:embed="rId3" cstate="print"/>
          <a:srcRect l="21242" t="13334" r="18366" b="60000"/>
          <a:stretch>
            <a:fillRect/>
          </a:stretch>
        </p:blipFill>
        <p:spPr>
          <a:xfrm>
            <a:off x="5257800" y="1676400"/>
            <a:ext cx="3200400" cy="1828800"/>
          </a:xfrm>
          <a:prstGeom prst="rect">
            <a:avLst/>
          </a:prstGeom>
        </p:spPr>
      </p:pic>
      <p:pic>
        <p:nvPicPr>
          <p:cNvPr id="13" name="Picture 12" descr="Results15.jpg"/>
          <p:cNvPicPr>
            <a:picLocks noChangeAspect="1"/>
          </p:cNvPicPr>
          <p:nvPr/>
        </p:nvPicPr>
        <p:blipFill>
          <a:blip r:embed="rId3" cstate="print"/>
          <a:srcRect l="21079" t="61698" r="18990" b="15639"/>
          <a:stretch>
            <a:fillRect/>
          </a:stretch>
        </p:blipFill>
        <p:spPr>
          <a:xfrm>
            <a:off x="5257800" y="4114800"/>
            <a:ext cx="3737113" cy="182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35052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Fissure in the shield basalt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60960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Small eruptive fissure found in the southwestern corner. Scoria extends about 5 m from its flanks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00400" y="2743200"/>
            <a:ext cx="205740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57600" y="5181600"/>
            <a:ext cx="1600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sults5.jpg"/>
          <p:cNvPicPr>
            <a:picLocks noChangeAspect="1"/>
          </p:cNvPicPr>
          <p:nvPr/>
        </p:nvPicPr>
        <p:blipFill>
          <a:blip r:embed="rId2" cstate="print"/>
          <a:srcRect l="12614" t="11259" r="11177" b="57925"/>
          <a:stretch>
            <a:fillRect/>
          </a:stretch>
        </p:blipFill>
        <p:spPr>
          <a:xfrm>
            <a:off x="4953000" y="762000"/>
            <a:ext cx="4077433" cy="2133600"/>
          </a:xfrm>
          <a:prstGeom prst="rect">
            <a:avLst/>
          </a:prstGeom>
        </p:spPr>
      </p:pic>
      <p:pic>
        <p:nvPicPr>
          <p:cNvPr id="9" name="Picture 8" descr="Results2.jpg"/>
          <p:cNvPicPr>
            <a:picLocks noChangeAspect="1"/>
          </p:cNvPicPr>
          <p:nvPr/>
        </p:nvPicPr>
        <p:blipFill>
          <a:blip r:embed="rId3" cstate="print"/>
          <a:srcRect l="8301" t="5556" r="8301" b="11720"/>
          <a:stretch>
            <a:fillRect/>
          </a:stretch>
        </p:blipFill>
        <p:spPr>
          <a:xfrm>
            <a:off x="152400" y="533400"/>
            <a:ext cx="4724400" cy="6064469"/>
          </a:xfrm>
          <a:prstGeom prst="rect">
            <a:avLst/>
          </a:prstGeom>
        </p:spPr>
      </p:pic>
      <p:pic>
        <p:nvPicPr>
          <p:cNvPr id="12" name="Picture 11" descr="Results11.jpg"/>
          <p:cNvPicPr>
            <a:picLocks noChangeAspect="1"/>
          </p:cNvPicPr>
          <p:nvPr/>
        </p:nvPicPr>
        <p:blipFill>
          <a:blip r:embed="rId4" cstate="print"/>
          <a:srcRect l="9739" t="43333" r="9739" b="20000"/>
          <a:stretch>
            <a:fillRect/>
          </a:stretch>
        </p:blipFill>
        <p:spPr>
          <a:xfrm>
            <a:off x="4953000" y="3429000"/>
            <a:ext cx="4045527" cy="238397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57400" y="2743200"/>
            <a:ext cx="28956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38400" y="3200400"/>
            <a:ext cx="2514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81600" y="29718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Dipping Blocks near the center of the graben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59436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Scarp showing erosion, monocline, and control of historical lava flow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s9.jpg"/>
          <p:cNvPicPr>
            <a:picLocks noChangeAspect="1"/>
          </p:cNvPicPr>
          <p:nvPr/>
        </p:nvPicPr>
        <p:blipFill>
          <a:blip r:embed="rId2" cstate="print"/>
          <a:srcRect l="14379" t="8889" r="10850" b="55556"/>
          <a:stretch>
            <a:fillRect/>
          </a:stretch>
        </p:blipFill>
        <p:spPr>
          <a:xfrm>
            <a:off x="4876800" y="838200"/>
            <a:ext cx="4038600" cy="2485292"/>
          </a:xfrm>
          <a:prstGeom prst="rect">
            <a:avLst/>
          </a:prstGeom>
        </p:spPr>
      </p:pic>
      <p:pic>
        <p:nvPicPr>
          <p:cNvPr id="4" name="Picture 3" descr="Results11.jpg"/>
          <p:cNvPicPr>
            <a:picLocks noChangeAspect="1"/>
          </p:cNvPicPr>
          <p:nvPr/>
        </p:nvPicPr>
        <p:blipFill>
          <a:blip r:embed="rId3" cstate="print"/>
          <a:srcRect l="15491" t="5556" r="9739" b="63333"/>
          <a:stretch>
            <a:fillRect/>
          </a:stretch>
        </p:blipFill>
        <p:spPr>
          <a:xfrm>
            <a:off x="4876800" y="4114800"/>
            <a:ext cx="3962400" cy="2133600"/>
          </a:xfrm>
          <a:prstGeom prst="rect">
            <a:avLst/>
          </a:prstGeom>
        </p:spPr>
      </p:pic>
      <p:pic>
        <p:nvPicPr>
          <p:cNvPr id="5" name="Picture 4" descr="Results2.jpg"/>
          <p:cNvPicPr>
            <a:picLocks noChangeAspect="1"/>
          </p:cNvPicPr>
          <p:nvPr/>
        </p:nvPicPr>
        <p:blipFill>
          <a:blip r:embed="rId4" cstate="print"/>
          <a:srcRect l="8301" t="5556" r="8301" b="11720"/>
          <a:stretch>
            <a:fillRect/>
          </a:stretch>
        </p:blipFill>
        <p:spPr>
          <a:xfrm>
            <a:off x="152400" y="1066800"/>
            <a:ext cx="4427590" cy="5683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2286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Structures in the historical lava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3200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Apparent change in offset seen along strike of scarp F in the historical lava.  Orange arrows show movement of fault in shield lava, while yellow arrows show apparent offset.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63246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Higher topography in the historical lava along strike  (red) of the hanging wall of fault J.  Yellow indicates a small fissure.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47800" y="1828800"/>
            <a:ext cx="3429000" cy="1676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4" idx="1"/>
          </p:cNvCxnSpPr>
          <p:nvPr/>
        </p:nvCxnSpPr>
        <p:spPr>
          <a:xfrm>
            <a:off x="1905000" y="3505200"/>
            <a:ext cx="2971800" cy="1676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587</Words>
  <Application>Microsoft Office PowerPoint</Application>
  <PresentationFormat>On-screen Show (4:3)</PresentationFormat>
  <Paragraphs>74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Vogar Fissure Swarm, Reykjanes Peninsula, Iceland: Aseismic Kinematics of an Oblique Rift Zone  </vt:lpstr>
      <vt:lpstr>Slide 2</vt:lpstr>
      <vt:lpstr>Study area in the Vogar graben</vt:lpstr>
      <vt:lpstr>Methods</vt:lpstr>
      <vt:lpstr>“Sausage Method”</vt:lpstr>
      <vt:lpstr>Slide 6</vt:lpstr>
      <vt:lpstr>Slide 7</vt:lpstr>
      <vt:lpstr>Slide 8</vt:lpstr>
      <vt:lpstr>Slide 9</vt:lpstr>
      <vt:lpstr>Slide 10</vt:lpstr>
      <vt:lpstr>Slide 11</vt:lpstr>
      <vt:lpstr>Analysis of observed structures</vt:lpstr>
      <vt:lpstr>Slide 13</vt:lpstr>
      <vt:lpstr>1:15 Scale Cross Section</vt:lpstr>
      <vt:lpstr>Slide 15</vt:lpstr>
      <vt:lpstr>Slide 16</vt:lpstr>
    </vt:vector>
  </TitlesOfParts>
  <Company>Bates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krunnals</dc:creator>
  <cp:lastModifiedBy>krunnals</cp:lastModifiedBy>
  <cp:revision>323</cp:revision>
  <dcterms:created xsi:type="dcterms:W3CDTF">2011-03-13T23:23:34Z</dcterms:created>
  <dcterms:modified xsi:type="dcterms:W3CDTF">2011-03-29T15:29:03Z</dcterms:modified>
</cp:coreProperties>
</file>