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4" r:id="rId1"/>
  </p:sldMasterIdLst>
  <p:notesMasterIdLst>
    <p:notesMasterId r:id="rId30"/>
  </p:notesMasterIdLst>
  <p:sldIdLst>
    <p:sldId id="256" r:id="rId2"/>
    <p:sldId id="257" r:id="rId3"/>
    <p:sldId id="259" r:id="rId4"/>
    <p:sldId id="265" r:id="rId5"/>
    <p:sldId id="261" r:id="rId6"/>
    <p:sldId id="264" r:id="rId7"/>
    <p:sldId id="262" r:id="rId8"/>
    <p:sldId id="274" r:id="rId9"/>
    <p:sldId id="272" r:id="rId10"/>
    <p:sldId id="263" r:id="rId11"/>
    <p:sldId id="275" r:id="rId12"/>
    <p:sldId id="266" r:id="rId13"/>
    <p:sldId id="268" r:id="rId14"/>
    <p:sldId id="267" r:id="rId15"/>
    <p:sldId id="289" r:id="rId16"/>
    <p:sldId id="290" r:id="rId17"/>
    <p:sldId id="281" r:id="rId18"/>
    <p:sldId id="278" r:id="rId19"/>
    <p:sldId id="283" r:id="rId20"/>
    <p:sldId id="282" r:id="rId21"/>
    <p:sldId id="284" r:id="rId22"/>
    <p:sldId id="286" r:id="rId23"/>
    <p:sldId id="287" r:id="rId24"/>
    <p:sldId id="279" r:id="rId25"/>
    <p:sldId id="288" r:id="rId26"/>
    <p:sldId id="269" r:id="rId27"/>
    <p:sldId id="280" r:id="rId28"/>
    <p:sldId id="277"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96BBC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0"/>
  </p:normalViewPr>
  <p:slideViewPr>
    <p:cSldViewPr>
      <p:cViewPr>
        <p:scale>
          <a:sx n="62" d="100"/>
          <a:sy n="62" d="100"/>
        </p:scale>
        <p:origin x="-1500"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1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defRPr>
            </a:lvl1pPr>
          </a:lstStyle>
          <a:p>
            <a:pPr>
              <a:defRPr/>
            </a:pPr>
            <a:fld id="{EEE6DB93-2DCF-40C6-872C-FEBA493AD716}" type="datetime1">
              <a:rPr lang="en-US"/>
              <a:pPr>
                <a:defRPr/>
              </a:pPr>
              <a:t>4/1/2011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itchFamily="-112" charset="-128"/>
              </a:defRPr>
            </a:lvl1pPr>
          </a:lstStyle>
          <a:p>
            <a:pPr>
              <a:defRPr/>
            </a:pPr>
            <a:fld id="{F3206810-B80B-4F68-9B70-477D12ECDD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34820" name="Slide Number Placeholder 3"/>
          <p:cNvSpPr>
            <a:spLocks noGrp="1"/>
          </p:cNvSpPr>
          <p:nvPr>
            <p:ph type="sldNum" sz="quarter" idx="5"/>
          </p:nvPr>
        </p:nvSpPr>
        <p:spPr bwMode="auto">
          <a:noFill/>
          <a:ln>
            <a:miter lim="800000"/>
            <a:headEnd/>
            <a:tailEnd/>
          </a:ln>
        </p:spPr>
        <p:txBody>
          <a:bodyPr/>
          <a:lstStyle/>
          <a:p>
            <a:fld id="{AA04079C-95A4-49B0-8B75-588B2B171D91}" type="slidenum">
              <a:rPr lang="en-US" smtClean="0">
                <a:ea typeface="ＭＳ Ｐゴシック" pitchFamily="34" charset="-128"/>
              </a:rPr>
              <a:pPr/>
              <a:t>1</a:t>
            </a:fld>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FCFFCC11-404D-40BA-8D86-616A8A2D8E57}" type="slidenum">
              <a:rPr lang="en-US" smtClean="0">
                <a:ea typeface="ＭＳ Ｐゴシック" pitchFamily="34" charset="-128"/>
              </a:rPr>
              <a:pPr/>
              <a:t>4</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35467819-D042-4966-9DC7-EAB07D6D598E}"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4" name="Picture 8" descr="Air title.png"/>
          <p:cNvPicPr>
            <a:picLocks noChangeAspect="1"/>
          </p:cNvPicPr>
          <p:nvPr/>
        </p:nvPicPr>
        <p:blipFill>
          <a:blip r:embed="rId2" cstate="print"/>
          <a:srcRect/>
          <a:stretch>
            <a:fillRect/>
          </a:stretch>
        </p:blipFill>
        <p:spPr bwMode="auto">
          <a:xfrm>
            <a:off x="3867150" y="0"/>
            <a:ext cx="5276850" cy="6858000"/>
          </a:xfrm>
          <a:prstGeom prst="rect">
            <a:avLst/>
          </a:prstGeom>
          <a:noFill/>
          <a:ln w="9525">
            <a:noFill/>
            <a:miter lim="800000"/>
            <a:headEnd/>
            <a:tailEnd/>
          </a:ln>
        </p:spPr>
      </p:pic>
      <p:sp>
        <p:nvSpPr>
          <p:cNvPr id="2" name="Title 1"/>
          <p:cNvSpPr>
            <a:spLocks noGrp="1"/>
          </p:cNvSpPr>
          <p:nvPr>
            <p:ph type="ctrTitle"/>
          </p:nvPr>
        </p:nvSpPr>
        <p:spPr>
          <a:xfrm>
            <a:off x="457200" y="1951038"/>
            <a:ext cx="4953000" cy="2193831"/>
          </a:xfrm>
        </p:spPr>
        <p:txBody>
          <a:bodyPr anchor="b" anchorCtr="0">
            <a:scene3d>
              <a:camera prst="orthographicFront"/>
              <a:lightRig rig="balanced" dir="t"/>
            </a:scene3d>
          </a:bodyPr>
          <a:lstStyle>
            <a:lvl1pPr>
              <a:defRPr sz="4800" b="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457200" y="4404618"/>
            <a:ext cx="5715000" cy="1413475"/>
          </a:xfrm>
        </p:spPr>
        <p:txBody>
          <a:bodyPr>
            <a:normAutofit/>
            <a:scene3d>
              <a:camera prst="orthographicFront"/>
              <a:lightRig rig="twoPt" dir="t"/>
            </a:scene3d>
          </a:bodyPr>
          <a:lstStyle>
            <a:lvl1pPr marL="0" indent="0" algn="l">
              <a:buNone/>
              <a:defRPr sz="1800" b="0" kern="1200">
                <a:solidFill>
                  <a:schemeClr val="tx2"/>
                </a:solidFill>
                <a:effectLst>
                  <a:outerShdw blurRad="12700" dist="12700" dir="3000000" algn="ctr" rotWithShape="0">
                    <a:schemeClr val="bg1">
                      <a:lumMod val="85000"/>
                      <a:alpha val="6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0"/>
          </p:nvPr>
        </p:nvSpPr>
        <p:spPr/>
        <p:txBody>
          <a:bodyPr/>
          <a:lstStyle>
            <a:lvl1pPr>
              <a:defRPr/>
            </a:lvl1pPr>
          </a:lstStyle>
          <a:p>
            <a:pPr>
              <a:defRPr/>
            </a:pPr>
            <a:fld id="{59F4F381-5CF5-4269-BA6C-D070DAD74A19}" type="datetime1">
              <a:rPr lang="en-US"/>
              <a:pPr>
                <a:defRPr/>
              </a:pPr>
              <a:t>4/1/2011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8C03F6-441F-4017-8874-3FC681AF4E2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DE6A3131-DAF6-46B7-85E3-DCA7521BE693}" type="datetime1">
              <a:rPr lang="en-US"/>
              <a:pPr>
                <a:defRPr/>
              </a:pPr>
              <a:t>4/1/2011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CFD791-DFE2-4B68-9672-0454556F757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62001"/>
            <a:ext cx="1676400" cy="50752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762001"/>
            <a:ext cx="5867400" cy="5075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204C25AD-F094-461A-BD66-E9FA0C3C7EDF}" type="datetime1">
              <a:rPr lang="en-US"/>
              <a:pPr>
                <a:defRPr/>
              </a:pPr>
              <a:t>4/1/2011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71CE86-F3A0-4812-AF0A-8DBFBAC6D31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D8D242A4-988B-4E84-A611-61A4CFE71638}" type="datetime1">
              <a:rPr lang="en-US"/>
              <a:pPr>
                <a:defRPr/>
              </a:pPr>
              <a:t>4/1/2011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98D83F-07D8-470D-BC31-75DEB2882A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Air title.png"/>
          <p:cNvPicPr>
            <a:picLocks noChangeAspect="1"/>
          </p:cNvPicPr>
          <p:nvPr/>
        </p:nvPicPr>
        <p:blipFill>
          <a:blip r:embed="rId2" cstate="print"/>
          <a:srcRect l="42293" t="29512" r="38657" b="34962"/>
          <a:stretch>
            <a:fillRect/>
          </a:stretch>
        </p:blipFill>
        <p:spPr bwMode="auto">
          <a:xfrm>
            <a:off x="0" y="0"/>
            <a:ext cx="1476375" cy="3576638"/>
          </a:xfrm>
          <a:prstGeom prst="rect">
            <a:avLst/>
          </a:prstGeom>
          <a:noFill/>
          <a:ln w="9525">
            <a:noFill/>
            <a:miter lim="800000"/>
            <a:headEnd/>
            <a:tailEnd/>
          </a:ln>
        </p:spPr>
      </p:pic>
      <p:sp>
        <p:nvSpPr>
          <p:cNvPr id="2" name="Title 1"/>
          <p:cNvSpPr>
            <a:spLocks noGrp="1"/>
          </p:cNvSpPr>
          <p:nvPr>
            <p:ph type="title"/>
          </p:nvPr>
        </p:nvSpPr>
        <p:spPr>
          <a:xfrm>
            <a:off x="1612900" y="2590800"/>
            <a:ext cx="5943600" cy="1447800"/>
          </a:xfrm>
        </p:spPr>
        <p:txBody>
          <a:bodyPr anchor="b" anchorCtr="0">
            <a:scene3d>
              <a:camera prst="orthographicFront"/>
              <a:lightRig rig="balanced" dir="t"/>
            </a:scene3d>
          </a:bodyPr>
          <a:lstStyle>
            <a:lvl1pPr algn="l" defTabSz="914400" rtl="0" eaLnBrk="1" latinLnBrk="0" hangingPunct="1">
              <a:spcBef>
                <a:spcPct val="0"/>
              </a:spcBef>
              <a:buNone/>
              <a:defRPr sz="4800" b="0" kern="1200" cap="none" spc="100" baseline="0">
                <a:solidFill>
                  <a:schemeClr val="tx2"/>
                </a:solidFill>
                <a:effectLst>
                  <a:outerShdw blurRad="127000" algn="ctr" rotWithShape="0">
                    <a:schemeClr val="bg1">
                      <a:alpha val="5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612900" y="4038601"/>
            <a:ext cx="5943600" cy="1143000"/>
          </a:xfrm>
        </p:spPr>
        <p:txBody>
          <a:bodyPr rtlCol="0">
            <a:normAutofit/>
            <a:scene3d>
              <a:camera prst="orthographicFront"/>
              <a:lightRig rig="twoPt" dir="t"/>
            </a:scene3d>
          </a:bodyPr>
          <a:lstStyle>
            <a:lvl1pPr marL="0" indent="0" algn="l" defTabSz="914400" rtl="0" eaLnBrk="1" latinLnBrk="0" hangingPunct="1">
              <a:lnSpc>
                <a:spcPct val="100000"/>
              </a:lnSpc>
              <a:spcBef>
                <a:spcPts val="1600"/>
              </a:spcBef>
              <a:buSzPct val="80000"/>
              <a:buFont typeface="Wingdings" pitchFamily="2" charset="2"/>
              <a:buNone/>
              <a:defRPr sz="1800" b="0" kern="1200">
                <a:solidFill>
                  <a:schemeClr val="tx2"/>
                </a:solidFill>
                <a:effectLst>
                  <a:outerShdw blurRad="12700" dist="12700" dir="3000000" algn="ctr" rotWithShape="0">
                    <a:schemeClr val="bg1">
                      <a:lumMod val="85000"/>
                      <a:alpha val="6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D2E993-AB81-4FD4-BB31-BE2143951233}" type="datetime1">
              <a:rPr lang="en-US"/>
              <a:pPr>
                <a:defRPr/>
              </a:pPr>
              <a:t>4/1/2011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67B8C0-BC6B-45E4-9BC9-56DF011C1B6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600200" y="1951039"/>
            <a:ext cx="2743200" cy="3886200"/>
          </a:xfrm>
        </p:spPr>
        <p:txBody>
          <a:bodyPr>
            <a:normAutofit/>
          </a:bodyPr>
          <a:lstStyle>
            <a:lvl1pPr>
              <a:defRPr sz="1800"/>
            </a:lvl1pPr>
            <a:lvl2pPr>
              <a:defRPr sz="1800"/>
            </a:lvl2pPr>
            <a:lvl3pPr>
              <a:defRPr sz="1800"/>
            </a:lvl3pPr>
            <a:lvl4pPr>
              <a:defRPr sz="1800"/>
            </a:lvl4pPr>
            <a:lvl5pPr>
              <a:defRPr sz="1800"/>
            </a:lvl5pPr>
            <a:lvl6pPr>
              <a:buFont typeface="Wingdings" pitchFamily="2" charset="2"/>
              <a:buChar char="Ë"/>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1951039"/>
            <a:ext cx="2743200" cy="3886200"/>
          </a:xfrm>
        </p:spPr>
        <p:txBody>
          <a:bodyPr>
            <a:normAutofit/>
          </a:bodyPr>
          <a:lstStyle>
            <a:lvl1pPr>
              <a:defRPr sz="1800"/>
            </a:lvl1pPr>
            <a:lvl2pPr>
              <a:defRPr sz="1800"/>
            </a:lvl2pPr>
            <a:lvl3pPr>
              <a:defRPr sz="18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D3703828-144E-4049-9065-3C64A09BCC71}" type="datetime1">
              <a:rPr lang="en-US"/>
              <a:pPr>
                <a:defRPr/>
              </a:pPr>
              <a:t>4/1/2011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3E34DC-DBE7-4112-88BD-879B079E51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600200" y="1660619"/>
            <a:ext cx="2743200" cy="827087"/>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0200" y="2667000"/>
            <a:ext cx="2743200" cy="3170238"/>
          </a:xfrm>
        </p:spPr>
        <p:txBody>
          <a:bodyPr>
            <a:normAutofit/>
          </a:bodyPr>
          <a:lstStyle>
            <a:lvl1pPr>
              <a:defRPr sz="1800" b="0"/>
            </a:lvl1pPr>
            <a:lvl2pPr>
              <a:defRPr sz="1800" b="0"/>
            </a:lvl2pPr>
            <a:lvl3pPr>
              <a:defRPr sz="1800" b="0"/>
            </a:lvl3pPr>
            <a:lvl4pPr>
              <a:defRPr sz="1800" b="0"/>
            </a:lvl4pPr>
            <a:lvl5pPr>
              <a:defRPr sz="1800" b="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1660619"/>
            <a:ext cx="2743200" cy="827087"/>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667000"/>
            <a:ext cx="2743200" cy="3170238"/>
          </a:xfrm>
        </p:spPr>
        <p:txBody>
          <a:bodyPr>
            <a:normAutofit/>
          </a:bodyPr>
          <a:lstStyle>
            <a:lvl1pPr>
              <a:defRPr sz="1800" b="0"/>
            </a:lvl1pPr>
            <a:lvl2pPr>
              <a:defRPr sz="1800" b="0"/>
            </a:lvl2pPr>
            <a:lvl3pPr>
              <a:defRPr sz="1800" b="0"/>
            </a:lvl3pPr>
            <a:lvl4pPr>
              <a:defRPr sz="1800" b="0"/>
            </a:lvl4pPr>
            <a:lvl5pPr>
              <a:defRPr sz="1800" b="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fld id="{563DAE58-0799-4F38-8408-EC293E2A8E65}" type="datetime1">
              <a:rPr lang="en-US"/>
              <a:pPr>
                <a:defRPr/>
              </a:pPr>
              <a:t>4/1/2011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94D600-1620-4313-B88D-197F1668CE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5D8DBD4C-C563-426D-A4DC-D08B8D6F80C4}" type="datetime1">
              <a:rPr lang="en-US"/>
              <a:pPr>
                <a:defRPr/>
              </a:pPr>
              <a:t>4/1/2011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17D8CE-B487-4FED-AD6D-C0E8E99C46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descr="Air title.png"/>
          <p:cNvPicPr>
            <a:picLocks noChangeAspect="1"/>
          </p:cNvPicPr>
          <p:nvPr/>
        </p:nvPicPr>
        <p:blipFill>
          <a:blip r:embed="rId2" cstate="print"/>
          <a:srcRect l="42293" t="29512" r="38657" b="34962"/>
          <a:stretch>
            <a:fillRect/>
          </a:stretch>
        </p:blipFill>
        <p:spPr bwMode="auto">
          <a:xfrm>
            <a:off x="0" y="0"/>
            <a:ext cx="1476375" cy="3576638"/>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FB974B35-0F39-415D-A1BF-7667CC50BC34}" type="datetime1">
              <a:rPr lang="en-US"/>
              <a:pPr>
                <a:defRPr/>
              </a:pPr>
              <a:t>4/1/2011</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ABDB89B3-FE6F-4B50-862D-9E966518000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936750"/>
          </a:xfrm>
        </p:spPr>
        <p:txBody>
          <a:bodyPr anchorCtr="0">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3886200" y="838200"/>
            <a:ext cx="3657600" cy="45720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200" y="3200399"/>
            <a:ext cx="2703513" cy="2636839"/>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C8575F-248E-4FC8-BF24-39334D39B9F8}" type="datetime1">
              <a:rPr lang="en-US"/>
              <a:pPr>
                <a:defRPr/>
              </a:pPr>
              <a:t>4/1/2011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B9667D-294A-4B71-9175-3FF4E6E7AFF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2" cy="1936750"/>
          </a:xfrm>
        </p:spPr>
        <p:txBody>
          <a:bodyPr anchorCtr="0">
            <a:noAutofit/>
          </a:bodyPr>
          <a:lstStyle>
            <a:lvl1pPr algn="l" defTabSz="914400" rtl="0" eaLnBrk="1" latinLnBrk="0" hangingPunct="1">
              <a:spcBef>
                <a:spcPct val="0"/>
              </a:spcBef>
              <a:buNone/>
              <a:defRPr sz="3600" b="0" kern="1200" cap="none" spc="100" baseline="0">
                <a:solidFill>
                  <a:schemeClr val="tx2"/>
                </a:solidFill>
                <a:effectLst>
                  <a:outerShdw blurRad="127000" algn="ctr" rotWithShape="0">
                    <a:schemeClr val="bg1">
                      <a:alpha val="50000"/>
                    </a:scheme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886200" y="838200"/>
            <a:ext cx="3657600" cy="4572000"/>
          </a:xfrm>
          <a:prstGeom prst="rect">
            <a:avLst/>
          </a:prstGeom>
          <a:ln>
            <a:noFill/>
          </a:ln>
          <a:effectLst>
            <a:reflection blurRad="42700" stA="30000" endPos="20000" dist="40000" dir="5400000" sy="-100000" algn="bl" rotWithShape="0"/>
          </a:effectLst>
          <a:scene3d>
            <a:camera prst="perspectiveContrastingLeftFacing">
              <a:rot lat="295432" lon="20402243" rev="52222"/>
            </a:camera>
            <a:lightRig rig="threePt" dir="t">
              <a:rot lat="0" lon="0" rev="2700000"/>
            </a:lightRig>
          </a:scene3d>
          <a:sp3d>
            <a:bevelT w="63500" h="50800"/>
          </a:sp3d>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57200" y="3200398"/>
            <a:ext cx="2703512" cy="2636838"/>
          </a:xfrm>
        </p:spPr>
        <p:txBody>
          <a:bodyPr rtlCol="0">
            <a:normAutofit/>
          </a:bodyPr>
          <a:lstStyle>
            <a:lvl1pPr marL="0" indent="0">
              <a:lnSpc>
                <a:spcPct val="150000"/>
              </a:lnSpc>
              <a:buNone/>
              <a:defRPr sz="14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23994E-2C14-4A34-9529-286049BC3453}" type="datetime1">
              <a:rPr lang="en-US"/>
              <a:pPr>
                <a:defRPr/>
              </a:pPr>
              <a:t>4/1/2011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4B62A0-7228-4BDE-8B53-7193FEC3938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325563"/>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1027" name="Text Placeholder 2"/>
          <p:cNvSpPr>
            <a:spLocks noGrp="1"/>
          </p:cNvSpPr>
          <p:nvPr>
            <p:ph type="body" idx="1"/>
          </p:nvPr>
        </p:nvSpPr>
        <p:spPr bwMode="auto">
          <a:xfrm>
            <a:off x="1600200" y="1936750"/>
            <a:ext cx="5943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b="0" kern="1200">
                <a:solidFill>
                  <a:schemeClr val="tx2">
                    <a:lumMod val="20000"/>
                    <a:lumOff val="80000"/>
                  </a:schemeClr>
                </a:solidFill>
                <a:effectLst/>
                <a:latin typeface="+mn-lt"/>
                <a:ea typeface="+mn-ea"/>
                <a:cs typeface="+mn-cs"/>
              </a:defRPr>
            </a:lvl1pPr>
          </a:lstStyle>
          <a:p>
            <a:pPr>
              <a:defRPr/>
            </a:pPr>
            <a:fld id="{69D8433E-E65B-434F-B45F-8A913578544E}" type="datetime1">
              <a:rPr lang="en-US"/>
              <a:pPr>
                <a:defRPr/>
              </a:pPr>
              <a:t>4/1/2011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b="0" kern="1200">
                <a:solidFill>
                  <a:schemeClr val="tx2">
                    <a:lumMod val="20000"/>
                    <a:lumOff val="80000"/>
                  </a:schemeClr>
                </a:solidFill>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b="0" kern="1200">
                <a:solidFill>
                  <a:schemeClr val="tx2">
                    <a:lumMod val="20000"/>
                    <a:lumOff val="80000"/>
                  </a:schemeClr>
                </a:solidFill>
                <a:effectLst/>
                <a:latin typeface="+mn-lt"/>
                <a:ea typeface="+mn-ea"/>
                <a:cs typeface="+mn-cs"/>
              </a:defRPr>
            </a:lvl1pPr>
          </a:lstStyle>
          <a:p>
            <a:pPr>
              <a:defRPr/>
            </a:pPr>
            <a:fld id="{1D12EFB6-23FA-48B4-8D27-1EAF223E553E}" type="slidenum">
              <a:rPr lang="en-US"/>
              <a:pPr>
                <a:defRPr/>
              </a:pPr>
              <a:t>‹#›</a:t>
            </a:fld>
            <a:endParaRPr lang="en-US"/>
          </a:p>
        </p:txBody>
      </p:sp>
      <p:pic>
        <p:nvPicPr>
          <p:cNvPr id="1031" name="Picture 7" descr="dandelion.png"/>
          <p:cNvPicPr>
            <a:picLocks noChangeAspect="1"/>
          </p:cNvPicPr>
          <p:nvPr/>
        </p:nvPicPr>
        <p:blipFill>
          <a:blip r:embed="rId13" cstate="print"/>
          <a:srcRect r="19766" b="20000"/>
          <a:stretch>
            <a:fillRect/>
          </a:stretch>
        </p:blipFill>
        <p:spPr bwMode="auto">
          <a:xfrm>
            <a:off x="7772400" y="3200400"/>
            <a:ext cx="1371600" cy="3657600"/>
          </a:xfrm>
          <a:prstGeom prst="rect">
            <a:avLst/>
          </a:prstGeom>
          <a:noFill/>
          <a:ln w="9525">
            <a:noFill/>
            <a:miter lim="800000"/>
            <a:headEnd/>
            <a:tailEnd/>
          </a:ln>
        </p:spPr>
      </p:pic>
      <p:pic>
        <p:nvPicPr>
          <p:cNvPr id="1032" name="Picture 9" descr="Air title.png"/>
          <p:cNvPicPr>
            <a:picLocks noChangeAspect="1"/>
          </p:cNvPicPr>
          <p:nvPr/>
        </p:nvPicPr>
        <p:blipFill>
          <a:blip r:embed="rId14" cstate="print"/>
          <a:srcRect l="42293" t="29512" r="38657" b="34962"/>
          <a:stretch>
            <a:fillRect/>
          </a:stretch>
        </p:blipFill>
        <p:spPr bwMode="auto">
          <a:xfrm>
            <a:off x="0" y="0"/>
            <a:ext cx="1476375" cy="35766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93" r:id="rId1"/>
    <p:sldLayoutId id="2147484385" r:id="rId2"/>
    <p:sldLayoutId id="2147484394" r:id="rId3"/>
    <p:sldLayoutId id="2147484386" r:id="rId4"/>
    <p:sldLayoutId id="2147484387" r:id="rId5"/>
    <p:sldLayoutId id="2147484388" r:id="rId6"/>
    <p:sldLayoutId id="2147484395" r:id="rId7"/>
    <p:sldLayoutId id="2147484389" r:id="rId8"/>
    <p:sldLayoutId id="2147484390" r:id="rId9"/>
    <p:sldLayoutId id="2147484391" r:id="rId10"/>
    <p:sldLayoutId id="2147484392" r:id="rId11"/>
  </p:sldLayoutIdLst>
  <p:txStyles>
    <p:titleStyle>
      <a:lvl1pPr algn="l" rtl="0" eaLnBrk="0" fontAlgn="base" hangingPunct="0">
        <a:spcBef>
          <a:spcPct val="0"/>
        </a:spcBef>
        <a:spcAft>
          <a:spcPct val="0"/>
        </a:spcAft>
        <a:defRPr sz="3600" kern="1200" spc="100">
          <a:solidFill>
            <a:schemeClr val="tx2"/>
          </a:solidFill>
          <a:effectLst>
            <a:outerShdw blurRad="127000" algn="ctr" rotWithShape="0">
              <a:schemeClr val="bg1">
                <a:alpha val="50000"/>
              </a:schemeClr>
            </a:outerShdw>
          </a:effectLst>
          <a:latin typeface="+mj-lt"/>
          <a:ea typeface="+mj-ea"/>
          <a:cs typeface="+mj-cs"/>
        </a:defRPr>
      </a:lvl1pPr>
      <a:lvl2pPr algn="l" rtl="0" eaLnBrk="0" fontAlgn="base" hangingPunct="0">
        <a:spcBef>
          <a:spcPct val="0"/>
        </a:spcBef>
        <a:spcAft>
          <a:spcPct val="0"/>
        </a:spcAft>
        <a:defRPr sz="3600">
          <a:solidFill>
            <a:schemeClr val="tx2"/>
          </a:solidFill>
          <a:latin typeface="Corbel" pitchFamily="34" charset="0"/>
        </a:defRPr>
      </a:lvl2pPr>
      <a:lvl3pPr algn="l" rtl="0" eaLnBrk="0" fontAlgn="base" hangingPunct="0">
        <a:spcBef>
          <a:spcPct val="0"/>
        </a:spcBef>
        <a:spcAft>
          <a:spcPct val="0"/>
        </a:spcAft>
        <a:defRPr sz="3600">
          <a:solidFill>
            <a:schemeClr val="tx2"/>
          </a:solidFill>
          <a:latin typeface="Corbel" pitchFamily="34" charset="0"/>
        </a:defRPr>
      </a:lvl3pPr>
      <a:lvl4pPr algn="l" rtl="0" eaLnBrk="0" fontAlgn="base" hangingPunct="0">
        <a:spcBef>
          <a:spcPct val="0"/>
        </a:spcBef>
        <a:spcAft>
          <a:spcPct val="0"/>
        </a:spcAft>
        <a:defRPr sz="3600">
          <a:solidFill>
            <a:schemeClr val="tx2"/>
          </a:solidFill>
          <a:latin typeface="Corbel" pitchFamily="34" charset="0"/>
        </a:defRPr>
      </a:lvl4pPr>
      <a:lvl5pPr algn="l" rtl="0" eaLnBrk="0" fontAlgn="base" hangingPunct="0">
        <a:spcBef>
          <a:spcPct val="0"/>
        </a:spcBef>
        <a:spcAft>
          <a:spcPct val="0"/>
        </a:spcAft>
        <a:defRPr sz="3600">
          <a:solidFill>
            <a:schemeClr val="tx2"/>
          </a:solidFill>
          <a:latin typeface="Corbel" pitchFamily="34" charset="0"/>
        </a:defRPr>
      </a:lvl5pPr>
      <a:lvl6pPr marL="457200" algn="l" rtl="0" fontAlgn="base">
        <a:spcBef>
          <a:spcPct val="0"/>
        </a:spcBef>
        <a:spcAft>
          <a:spcPct val="0"/>
        </a:spcAft>
        <a:defRPr sz="3600">
          <a:solidFill>
            <a:schemeClr val="tx2"/>
          </a:solidFill>
          <a:latin typeface="Corbel" pitchFamily="34" charset="0"/>
        </a:defRPr>
      </a:lvl6pPr>
      <a:lvl7pPr marL="914400" algn="l" rtl="0" fontAlgn="base">
        <a:spcBef>
          <a:spcPct val="0"/>
        </a:spcBef>
        <a:spcAft>
          <a:spcPct val="0"/>
        </a:spcAft>
        <a:defRPr sz="3600">
          <a:solidFill>
            <a:schemeClr val="tx2"/>
          </a:solidFill>
          <a:latin typeface="Corbel" pitchFamily="34" charset="0"/>
        </a:defRPr>
      </a:lvl7pPr>
      <a:lvl8pPr marL="1371600" algn="l" rtl="0" fontAlgn="base">
        <a:spcBef>
          <a:spcPct val="0"/>
        </a:spcBef>
        <a:spcAft>
          <a:spcPct val="0"/>
        </a:spcAft>
        <a:defRPr sz="3600">
          <a:solidFill>
            <a:schemeClr val="tx2"/>
          </a:solidFill>
          <a:latin typeface="Corbel" pitchFamily="34" charset="0"/>
        </a:defRPr>
      </a:lvl8pPr>
      <a:lvl9pPr marL="1828800" algn="l" rtl="0" fontAlgn="base">
        <a:spcBef>
          <a:spcPct val="0"/>
        </a:spcBef>
        <a:spcAft>
          <a:spcPct val="0"/>
        </a:spcAft>
        <a:defRPr sz="3600">
          <a:solidFill>
            <a:schemeClr val="tx2"/>
          </a:solidFill>
          <a:latin typeface="Corbel" pitchFamily="34" charset="0"/>
        </a:defRPr>
      </a:lvl9pPr>
    </p:titleStyle>
    <p:bodyStyle>
      <a:lvl1pPr marL="342900" indent="-342900" algn="l" rtl="0" eaLnBrk="0" fontAlgn="base" hangingPunct="0">
        <a:spcBef>
          <a:spcPts val="1600"/>
        </a:spcBef>
        <a:spcAft>
          <a:spcPct val="0"/>
        </a:spcAft>
        <a:buSzPct val="80000"/>
        <a:buFont typeface="Wingdings" pitchFamily="2" charset="2"/>
        <a:buChar char=""/>
        <a:defRPr sz="2000" kern="1200">
          <a:solidFill>
            <a:schemeClr val="tx2"/>
          </a:solidFill>
          <a:latin typeface="+mn-lt"/>
          <a:ea typeface="+mn-ea"/>
          <a:cs typeface="+mn-cs"/>
        </a:defRPr>
      </a:lvl1pPr>
      <a:lvl2pPr marL="631825" indent="-282575" algn="l" rtl="0" eaLnBrk="0" fontAlgn="base" hangingPunct="0">
        <a:spcBef>
          <a:spcPts val="1600"/>
        </a:spcBef>
        <a:spcAft>
          <a:spcPct val="0"/>
        </a:spcAft>
        <a:buSzPct val="60000"/>
        <a:buFont typeface="Wingdings" pitchFamily="2" charset="2"/>
        <a:buChar char="Ë"/>
        <a:defRPr kern="1200">
          <a:solidFill>
            <a:schemeClr val="tx2"/>
          </a:solidFill>
          <a:latin typeface="+mn-lt"/>
          <a:ea typeface="+mn-ea"/>
          <a:cs typeface="+mn-cs"/>
        </a:defRPr>
      </a:lvl2pPr>
      <a:lvl3pPr marL="914400" indent="-282575" algn="l" rtl="0" eaLnBrk="0" fontAlgn="base" hangingPunct="0">
        <a:spcBef>
          <a:spcPts val="1600"/>
        </a:spcBef>
        <a:spcAft>
          <a:spcPct val="0"/>
        </a:spcAft>
        <a:buSzPct val="70000"/>
        <a:buFont typeface="Wingdings" pitchFamily="2" charset="2"/>
        <a:buChar char="®"/>
        <a:defRPr kern="1200">
          <a:solidFill>
            <a:schemeClr val="tx2"/>
          </a:solidFill>
          <a:latin typeface="+mn-lt"/>
          <a:ea typeface="+mn-ea"/>
          <a:cs typeface="+mn-cs"/>
        </a:defRPr>
      </a:lvl3pPr>
      <a:lvl4pPr marL="1196975" indent="-282575" algn="l" rtl="0" eaLnBrk="0" fontAlgn="base" hangingPunct="0">
        <a:spcBef>
          <a:spcPts val="1600"/>
        </a:spcBef>
        <a:spcAft>
          <a:spcPct val="0"/>
        </a:spcAft>
        <a:buSzPct val="60000"/>
        <a:buFont typeface="Wingdings" pitchFamily="2" charset="2"/>
        <a:buChar char="Ë"/>
        <a:defRPr kern="1200">
          <a:solidFill>
            <a:schemeClr val="tx2"/>
          </a:solidFill>
          <a:latin typeface="+mn-lt"/>
          <a:ea typeface="+mn-ea"/>
          <a:cs typeface="+mn-cs"/>
        </a:defRPr>
      </a:lvl4pPr>
      <a:lvl5pPr marL="1492250" indent="-295275" algn="l" rtl="0" eaLnBrk="0" fontAlgn="base" hangingPunct="0">
        <a:spcBef>
          <a:spcPts val="1600"/>
        </a:spcBef>
        <a:spcAft>
          <a:spcPct val="0"/>
        </a:spcAft>
        <a:buSzPct val="70000"/>
        <a:buFont typeface="Wingdings" pitchFamily="2" charset="2"/>
        <a:buChar char="®"/>
        <a:defRPr kern="1200">
          <a:solidFill>
            <a:schemeClr val="tx2"/>
          </a:solidFill>
          <a:latin typeface="+mn-lt"/>
          <a:ea typeface="+mn-ea"/>
          <a:cs typeface="+mn-cs"/>
        </a:defRPr>
      </a:lvl5pPr>
      <a:lvl6pPr marL="177482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6pPr>
      <a:lvl7pPr marL="2057400" indent="-2825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7pPr>
      <a:lvl8pPr marL="2339975" indent="-282575" algn="l" defTabSz="914400" rtl="0" eaLnBrk="1" latinLnBrk="0" hangingPunct="1">
        <a:lnSpc>
          <a:spcPct val="100000"/>
        </a:lnSpc>
        <a:spcBef>
          <a:spcPts val="1600"/>
        </a:spcBef>
        <a:buSzPct val="60000"/>
        <a:buFont typeface="Wingdings" pitchFamily="2" charset="2"/>
        <a:buChar char="Ë"/>
        <a:defRPr sz="1800" kern="1200">
          <a:solidFill>
            <a:schemeClr val="tx2"/>
          </a:solidFill>
          <a:latin typeface="+mn-lt"/>
          <a:ea typeface="+mn-ea"/>
          <a:cs typeface="+mn-cs"/>
        </a:defRPr>
      </a:lvl8pPr>
      <a:lvl9pPr marL="2622550" indent="-282575" algn="l" defTabSz="914400" rtl="0" eaLnBrk="1" latinLnBrk="0" hangingPunct="1">
        <a:lnSpc>
          <a:spcPct val="100000"/>
        </a:lnSpc>
        <a:spcBef>
          <a:spcPts val="1600"/>
        </a:spcBef>
        <a:buSzPct val="70000"/>
        <a:buFont typeface="Wingdings" pitchFamily="2" charset="2"/>
        <a:buChar char="®"/>
        <a:defRPr sz="1800" kern="120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eirdwarp.com/"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www.climatechange.thinkaboutit.eu/" TargetMode="External"/><Relationship Id="rId5" Type="http://schemas.openxmlformats.org/officeDocument/2006/relationships/hyperlink" Target="http://www.care2.com/" TargetMode="External"/><Relationship Id="rId4" Type="http://schemas.openxmlformats.org/officeDocument/2006/relationships/hyperlink" Target="http://www.global-warming-awareness2007.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taltheide@mail.usi.edu" TargetMode="External"/><Relationship Id="rId7" Type="http://schemas.openxmlformats.org/officeDocument/2006/relationships/hyperlink" Target="http://www.istemnetwork.org/" TargetMode="External"/><Relationship Id="rId2" Type="http://schemas.openxmlformats.org/officeDocument/2006/relationships/hyperlink" Target="mailto:keschmeiss@mail.usi.edu" TargetMode="External"/><Relationship Id="rId1" Type="http://schemas.openxmlformats.org/officeDocument/2006/relationships/slideLayout" Target="../slideLayouts/slideLayout4.xml"/><Relationship Id="rId6" Type="http://schemas.openxmlformats.org/officeDocument/2006/relationships/hyperlink" Target="http://www.usi.edu/stem/Index.ASP" TargetMode="External"/><Relationship Id="rId5" Type="http://schemas.openxmlformats.org/officeDocument/2006/relationships/hyperlink" Target="mailto:afgrabert@usi.edu" TargetMode="External"/><Relationship Id="rId4" Type="http://schemas.openxmlformats.org/officeDocument/2006/relationships/hyperlink" Target="mailto:clwright@usi.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7170" name="Subtitle 2"/>
          <p:cNvSpPr>
            <a:spLocks noGrp="1"/>
          </p:cNvSpPr>
          <p:nvPr>
            <p:ph type="subTitle" idx="1"/>
          </p:nvPr>
        </p:nvSpPr>
        <p:spPr>
          <a:xfrm>
            <a:off x="1371600" y="3733800"/>
            <a:ext cx="6781800" cy="1600200"/>
          </a:xfrm>
          <a:extLst>
            <a:ext uri="{909E8E84-426E-40DD-AFC4-6F175D3DCCD1}"/>
            <a:ext uri="{91240B29-F687-4F45-9708-019B960494DF}"/>
          </a:extLst>
        </p:spPr>
        <p:txBody>
          <a:bodyPr rtlCol="0"/>
          <a:lstStyle/>
          <a:p>
            <a:pPr algn="ctr" eaLnBrk="1" hangingPunct="1">
              <a:defRPr/>
            </a:pPr>
            <a:r>
              <a:rPr lang="en-US" sz="2400" b="1" dirty="0" smtClean="0">
                <a:solidFill>
                  <a:schemeClr val="bg1"/>
                </a:solidFill>
              </a:rPr>
              <a:t>A service-learning project to increase pedagogical tools for local earth science teachers and K-12 student interest in geology</a:t>
            </a:r>
          </a:p>
          <a:p>
            <a:pPr algn="ctr" eaLnBrk="1" fontAlgn="auto" hangingPunct="1">
              <a:spcAft>
                <a:spcPts val="0"/>
              </a:spcAft>
              <a:defRPr/>
            </a:pPr>
            <a:endParaRPr lang="en-US" dirty="0" smtClean="0">
              <a:ea typeface="ＭＳ Ｐゴシック" pitchFamily="34" charset="-128"/>
            </a:endParaRPr>
          </a:p>
        </p:txBody>
      </p:sp>
      <p:sp>
        <p:nvSpPr>
          <p:cNvPr id="5123" name="TextBox 3"/>
          <p:cNvSpPr txBox="1">
            <a:spLocks noChangeArrowheads="1"/>
          </p:cNvSpPr>
          <p:nvPr/>
        </p:nvSpPr>
        <p:spPr bwMode="auto">
          <a:xfrm>
            <a:off x="1447800" y="5334000"/>
            <a:ext cx="7391400" cy="369888"/>
          </a:xfrm>
          <a:prstGeom prst="rect">
            <a:avLst/>
          </a:prstGeom>
          <a:noFill/>
          <a:ln w="9525">
            <a:noFill/>
            <a:miter lim="800000"/>
            <a:headEnd/>
            <a:tailEnd/>
          </a:ln>
        </p:spPr>
        <p:txBody>
          <a:bodyPr>
            <a:spAutoFit/>
          </a:bodyPr>
          <a:lstStyle/>
          <a:p>
            <a:r>
              <a:rPr lang="en-US" b="1">
                <a:solidFill>
                  <a:schemeClr val="bg1"/>
                </a:solidFill>
              </a:rPr>
              <a:t>By Kristen Schmeisser*, Ashley Altheide, and Carrie Wright </a:t>
            </a:r>
          </a:p>
        </p:txBody>
      </p:sp>
      <p:sp>
        <p:nvSpPr>
          <p:cNvPr id="5" name="Rectangle 4"/>
          <p:cNvSpPr/>
          <p:nvPr/>
        </p:nvSpPr>
        <p:spPr>
          <a:xfrm>
            <a:off x="383462" y="533400"/>
            <a:ext cx="8760538"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ts val="0"/>
              </a:spcBef>
              <a:spcAft>
                <a:spcPts val="0"/>
              </a:spcAft>
              <a:defRPr/>
            </a:pPr>
            <a:r>
              <a:rPr lang="en-US" sz="5400" b="1" spc="50" dirty="0">
                <a:ln w="13500">
                  <a:solidFill>
                    <a:schemeClr val="accent1">
                      <a:shade val="2500"/>
                      <a:alpha val="6500"/>
                    </a:schemeClr>
                  </a:solidFill>
                  <a:prstDash val="solid"/>
                </a:ln>
                <a:solidFill>
                  <a:srgbClr val="96BBC6"/>
                </a:solidFill>
                <a:effectLst>
                  <a:innerShdw blurRad="50900" dist="38500" dir="13500000">
                    <a:srgbClr val="000000">
                      <a:alpha val="60000"/>
                    </a:srgbClr>
                  </a:innerShdw>
                </a:effectLst>
                <a:latin typeface="+mn-lt"/>
                <a:ea typeface="+mn-ea"/>
              </a:rPr>
              <a:t>Classroom Rocks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a:xfrm>
            <a:off x="5029200" y="762000"/>
            <a:ext cx="4191000" cy="1143000"/>
          </a:xfrm>
        </p:spPr>
        <p:txBody>
          <a:bodyPr>
            <a:normAutofit fontScale="90000"/>
          </a:bodyPr>
          <a:lstStyle/>
          <a:p>
            <a:pPr eaLnBrk="1" fontAlgn="auto" hangingPunct="1">
              <a:spcAft>
                <a:spcPts val="0"/>
              </a:spcAft>
              <a:defRPr/>
            </a:pPr>
            <a:r>
              <a:rPr lang="en-US" sz="4400" smtClean="0">
                <a:ea typeface="ＭＳ Ｐゴシック" pitchFamily="34" charset="-128"/>
              </a:rPr>
              <a:t>STEM resource center and trucks</a:t>
            </a:r>
          </a:p>
        </p:txBody>
      </p:sp>
      <p:pic>
        <p:nvPicPr>
          <p:cNvPr id="4" name="Content Placeholder 3" descr="STEM truck.jpg"/>
          <p:cNvPicPr>
            <a:picLocks noGrp="1" noChangeAspect="1"/>
          </p:cNvPicPr>
          <p:nvPr>
            <p:ph idx="1"/>
          </p:nvPr>
        </p:nvPicPr>
        <p:blipFill>
          <a:blip r:embed="rId3" cstate="email"/>
          <a:srcRect/>
          <a:stretch>
            <a:fillRect/>
          </a:stretch>
        </p:blipFill>
        <p:spPr>
          <a:xfrm>
            <a:off x="346275" y="152400"/>
            <a:ext cx="4378125" cy="2368444"/>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340" name="Content Placeholder 2"/>
          <p:cNvSpPr txBox="1">
            <a:spLocks/>
          </p:cNvSpPr>
          <p:nvPr/>
        </p:nvSpPr>
        <p:spPr bwMode="auto">
          <a:xfrm>
            <a:off x="457200" y="2590800"/>
            <a:ext cx="8229600" cy="4038600"/>
          </a:xfrm>
          <a:prstGeom prst="rect">
            <a:avLst/>
          </a:prstGeom>
          <a:noFill/>
          <a:ln w="9525">
            <a:noFill/>
            <a:miter lim="800000"/>
            <a:headEnd/>
            <a:tailEnd/>
          </a:ln>
        </p:spPr>
        <p:txBody>
          <a:bodyPr/>
          <a:lstStyle/>
          <a:p>
            <a:pPr marL="419100" lvl="1" indent="-382588">
              <a:spcBef>
                <a:spcPct val="20000"/>
              </a:spcBef>
              <a:buClr>
                <a:schemeClr val="accent1"/>
              </a:buClr>
              <a:buSzPct val="80000"/>
              <a:buFont typeface="Wingdings 2" pitchFamily="18" charset="2"/>
              <a:buChar char=""/>
            </a:pPr>
            <a:r>
              <a:rPr lang="en-US" sz="2400"/>
              <a:t>Delivers professional development, lab equipment, and manpower for K-12 teachers.</a:t>
            </a:r>
          </a:p>
          <a:p>
            <a:pPr marL="419100" lvl="1" indent="-382588">
              <a:spcBef>
                <a:spcPct val="20000"/>
              </a:spcBef>
              <a:buClr>
                <a:schemeClr val="accent1"/>
              </a:buClr>
              <a:buSzPct val="80000"/>
              <a:buFont typeface="Wingdings 2" pitchFamily="18" charset="2"/>
              <a:buChar char=""/>
            </a:pPr>
            <a:r>
              <a:rPr lang="en-US" sz="2300"/>
              <a:t>2 mobile storage units, with $350,000 worth of STEM equipment </a:t>
            </a:r>
          </a:p>
          <a:p>
            <a:pPr marL="876300" lvl="2" indent="-382588">
              <a:spcBef>
                <a:spcPct val="20000"/>
              </a:spcBef>
              <a:buClr>
                <a:schemeClr val="accent1"/>
              </a:buClr>
              <a:buSzPct val="80000"/>
              <a:buFont typeface="Wingdings 2" pitchFamily="18" charset="2"/>
              <a:buChar char=""/>
            </a:pPr>
            <a:r>
              <a:rPr lang="en-US" sz="2000"/>
              <a:t>Primarily for high school teachers</a:t>
            </a:r>
          </a:p>
          <a:p>
            <a:pPr marL="876300" lvl="2" indent="-382588">
              <a:spcBef>
                <a:spcPct val="20000"/>
              </a:spcBef>
              <a:buClr>
                <a:schemeClr val="accent1"/>
              </a:buClr>
              <a:buSzPct val="80000"/>
              <a:buFont typeface="Wingdings 2" pitchFamily="18" charset="2"/>
              <a:buChar char=""/>
            </a:pPr>
            <a:r>
              <a:rPr lang="en-US" sz="2000"/>
              <a:t>A free service</a:t>
            </a:r>
          </a:p>
          <a:p>
            <a:pPr marL="876300" lvl="2" indent="-382588">
              <a:spcBef>
                <a:spcPct val="20000"/>
              </a:spcBef>
              <a:buClr>
                <a:schemeClr val="accent1"/>
              </a:buClr>
              <a:buSzPct val="80000"/>
              <a:buFont typeface="Wingdings 2" pitchFamily="18" charset="2"/>
              <a:buChar char=""/>
            </a:pPr>
            <a:r>
              <a:rPr lang="en-US" sz="2000"/>
              <a:t>2 staff members drive the decorated U-Haul trucks</a:t>
            </a:r>
          </a:p>
          <a:p>
            <a:pPr marL="876300" lvl="2" indent="-382588">
              <a:spcBef>
                <a:spcPct val="20000"/>
              </a:spcBef>
              <a:buClr>
                <a:schemeClr val="accent1"/>
              </a:buClr>
              <a:buSzPct val="80000"/>
              <a:buFont typeface="Wingdings 2" pitchFamily="18" charset="2"/>
              <a:buChar char=""/>
            </a:pPr>
            <a:r>
              <a:rPr lang="en-US" sz="2000"/>
              <a:t>Trucks funded by $600,000 of a WIRED grant, as well as money from the ISTEM network</a:t>
            </a:r>
          </a:p>
          <a:p>
            <a:pPr marL="876300" lvl="2" indent="-382588">
              <a:spcBef>
                <a:spcPct val="20000"/>
              </a:spcBef>
              <a:buClr>
                <a:schemeClr val="accent1"/>
              </a:buClr>
              <a:buSzPct val="80000"/>
              <a:buFont typeface="Wingdings 2" pitchFamily="18" charset="2"/>
              <a:buChar char=""/>
            </a:pPr>
            <a:r>
              <a:rPr lang="en-US" sz="2000"/>
              <a:t>Currently have a Ward’s rock set in each truck</a:t>
            </a:r>
          </a:p>
          <a:p>
            <a:pPr marL="876300" lvl="2" indent="-382588">
              <a:spcBef>
                <a:spcPct val="20000"/>
              </a:spcBef>
              <a:buClr>
                <a:schemeClr val="accent1"/>
              </a:buClr>
              <a:buSzPct val="80000"/>
              <a:buFont typeface="Wingdings 2" pitchFamily="18" charset="2"/>
              <a:buChar char=""/>
            </a:pPr>
            <a:endParaRPr lang="en-US"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bright="-17000" contrast="-29000"/>
          </a:blip>
          <a:srcRect/>
          <a:stretch>
            <a:fillRect l="-9000" r="-9000"/>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1676400" y="228600"/>
            <a:ext cx="8229600" cy="1325563"/>
          </a:xfrm>
        </p:spPr>
        <p:txBody>
          <a:bodyPr/>
          <a:lstStyle/>
          <a:p>
            <a:pPr algn="ctr" eaLnBrk="1" fontAlgn="auto" hangingPunct="1">
              <a:spcAft>
                <a:spcPts val="0"/>
              </a:spcAft>
              <a:defRPr/>
            </a:pPr>
            <a:r>
              <a:rPr lang="en-US" dirty="0" smtClean="0">
                <a:solidFill>
                  <a:schemeClr val="bg1"/>
                </a:solidFill>
                <a:ea typeface="ＭＳ Ｐゴシック" pitchFamily="34" charset="-128"/>
              </a:rPr>
              <a:t>Literature review</a:t>
            </a:r>
          </a:p>
        </p:txBody>
      </p:sp>
      <p:sp>
        <p:nvSpPr>
          <p:cNvPr id="15363" name="Content Placeholder 2"/>
          <p:cNvSpPr>
            <a:spLocks noGrp="1"/>
          </p:cNvSpPr>
          <p:nvPr>
            <p:ph idx="4294967295"/>
          </p:nvPr>
        </p:nvSpPr>
        <p:spPr>
          <a:xfrm>
            <a:off x="533400" y="1401763"/>
            <a:ext cx="5943600" cy="3886200"/>
          </a:xfrm>
        </p:spPr>
        <p:txBody>
          <a:bodyPr/>
          <a:lstStyle/>
          <a:p>
            <a:pPr eaLnBrk="1" hangingPunct="1"/>
            <a:r>
              <a:rPr lang="en-US" smtClean="0">
                <a:solidFill>
                  <a:schemeClr val="bg1"/>
                </a:solidFill>
                <a:ea typeface="ＭＳ Ｐゴシック" pitchFamily="34" charset="-128"/>
              </a:rPr>
              <a:t>Some similar rock set projects exist</a:t>
            </a:r>
          </a:p>
          <a:p>
            <a:pPr lvl="1" eaLnBrk="1" hangingPunct="1"/>
            <a:r>
              <a:rPr lang="en-US" smtClean="0">
                <a:solidFill>
                  <a:schemeClr val="bg1"/>
                </a:solidFill>
                <a:ea typeface="ＭＳ Ｐゴシック" pitchFamily="34" charset="-128"/>
              </a:rPr>
              <a:t>Pittsburgh Rocks! (Wolfe, 2006)</a:t>
            </a:r>
          </a:p>
          <a:p>
            <a:pPr lvl="1" eaLnBrk="1" hangingPunct="1"/>
            <a:r>
              <a:rPr lang="en-US" smtClean="0">
                <a:solidFill>
                  <a:schemeClr val="bg1"/>
                </a:solidFill>
                <a:ea typeface="ＭＳ Ｐゴシック" pitchFamily="34" charset="-128"/>
              </a:rPr>
              <a:t>Alabama Rocks! (Haywick, 2006)</a:t>
            </a:r>
          </a:p>
          <a:p>
            <a:pPr lvl="1" eaLnBrk="1" hangingPunct="1"/>
            <a:r>
              <a:rPr lang="en-US" smtClean="0">
                <a:solidFill>
                  <a:schemeClr val="bg1"/>
                </a:solidFill>
                <a:ea typeface="ＭＳ Ｐゴシック" pitchFamily="34" charset="-128"/>
              </a:rPr>
              <a:t>Pennsylvania rock and mineral kits (Delano, 2006)</a:t>
            </a:r>
          </a:p>
          <a:p>
            <a:pPr lvl="1"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533400" y="0"/>
            <a:ext cx="7467600" cy="1143000"/>
          </a:xfrm>
        </p:spPr>
        <p:txBody>
          <a:bodyPr/>
          <a:lstStyle/>
          <a:p>
            <a:pPr eaLnBrk="1" fontAlgn="auto" hangingPunct="1">
              <a:spcAft>
                <a:spcPts val="0"/>
              </a:spcAft>
              <a:defRPr/>
            </a:pPr>
            <a:r>
              <a:rPr lang="en-US" dirty="0" smtClean="0">
                <a:ea typeface="ＭＳ Ｐゴシック" pitchFamily="34" charset="-128"/>
              </a:rPr>
              <a:t>Methods</a:t>
            </a:r>
          </a:p>
        </p:txBody>
      </p:sp>
      <p:sp>
        <p:nvSpPr>
          <p:cNvPr id="16387" name="Content Placeholder 2"/>
          <p:cNvSpPr>
            <a:spLocks noGrp="1"/>
          </p:cNvSpPr>
          <p:nvPr>
            <p:ph sz="half" idx="4294967295"/>
          </p:nvPr>
        </p:nvSpPr>
        <p:spPr>
          <a:xfrm>
            <a:off x="457200" y="990600"/>
            <a:ext cx="5486400" cy="2209800"/>
          </a:xfrm>
        </p:spPr>
        <p:txBody>
          <a:bodyPr/>
          <a:lstStyle/>
          <a:p>
            <a:pPr eaLnBrk="1" hangingPunct="1"/>
            <a:r>
              <a:rPr lang="en-US" sz="2400" smtClean="0">
                <a:ea typeface="ＭＳ Ｐゴシック" pitchFamily="34" charset="-128"/>
              </a:rPr>
              <a:t>Sample collection</a:t>
            </a:r>
          </a:p>
          <a:p>
            <a:pPr eaLnBrk="1" hangingPunct="1"/>
            <a:r>
              <a:rPr lang="en-US" sz="2400" smtClean="0">
                <a:ea typeface="ＭＳ Ｐゴシック" pitchFamily="34" charset="-128"/>
              </a:rPr>
              <a:t>Geological field notes</a:t>
            </a:r>
          </a:p>
          <a:p>
            <a:pPr eaLnBrk="1" hangingPunct="1"/>
            <a:r>
              <a:rPr lang="en-US" sz="2400" smtClean="0">
                <a:ea typeface="ＭＳ Ｐゴシック" pitchFamily="34" charset="-128"/>
              </a:rPr>
              <a:t>Outcrop photography</a:t>
            </a:r>
          </a:p>
        </p:txBody>
      </p:sp>
      <p:pic>
        <p:nvPicPr>
          <p:cNvPr id="16388" name="Content Placeholder 6" descr="indiana-road-map.gif"/>
          <p:cNvPicPr>
            <a:picLocks noGrp="1" noChangeAspect="1"/>
          </p:cNvPicPr>
          <p:nvPr>
            <p:ph sz="half" idx="4294967295"/>
          </p:nvPr>
        </p:nvPicPr>
        <p:blipFill>
          <a:blip r:embed="rId2" cstate="print"/>
          <a:srcRect l="2438" t="665" r="2493"/>
          <a:stretch>
            <a:fillRect/>
          </a:stretch>
        </p:blipFill>
        <p:spPr>
          <a:xfrm>
            <a:off x="0" y="3860800"/>
            <a:ext cx="1981200" cy="2997200"/>
          </a:xfrm>
        </p:spPr>
      </p:pic>
      <p:sp>
        <p:nvSpPr>
          <p:cNvPr id="8" name="Freeform 7"/>
          <p:cNvSpPr/>
          <p:nvPr/>
        </p:nvSpPr>
        <p:spPr>
          <a:xfrm rot="190074">
            <a:off x="1092200" y="2916238"/>
            <a:ext cx="4565650" cy="3783012"/>
          </a:xfrm>
          <a:custGeom>
            <a:avLst/>
            <a:gdLst>
              <a:gd name="connsiteX0" fmla="*/ 0 w 7003904"/>
              <a:gd name="connsiteY0" fmla="*/ 5385489 h 5385489"/>
              <a:gd name="connsiteX1" fmla="*/ 3501952 w 7003904"/>
              <a:gd name="connsiteY1" fmla="*/ 0 h 5385489"/>
              <a:gd name="connsiteX2" fmla="*/ 7003904 w 7003904"/>
              <a:gd name="connsiteY2" fmla="*/ 5385489 h 5385489"/>
              <a:gd name="connsiteX3" fmla="*/ 0 w 7003904"/>
              <a:gd name="connsiteY3" fmla="*/ 5385489 h 5385489"/>
              <a:gd name="connsiteX0" fmla="*/ 0 w 7003904"/>
              <a:gd name="connsiteY0" fmla="*/ 5385489 h 5385489"/>
              <a:gd name="connsiteX1" fmla="*/ 2877230 w 7003904"/>
              <a:gd name="connsiteY1" fmla="*/ 69261 h 5385489"/>
              <a:gd name="connsiteX2" fmla="*/ 3501952 w 7003904"/>
              <a:gd name="connsiteY2" fmla="*/ 0 h 5385489"/>
              <a:gd name="connsiteX3" fmla="*/ 7003904 w 7003904"/>
              <a:gd name="connsiteY3" fmla="*/ 5385489 h 5385489"/>
              <a:gd name="connsiteX4" fmla="*/ 0 w 7003904"/>
              <a:gd name="connsiteY4" fmla="*/ 5385489 h 5385489"/>
              <a:gd name="connsiteX0" fmla="*/ 0 w 6704152"/>
              <a:gd name="connsiteY0" fmla="*/ 5385489 h 5385489"/>
              <a:gd name="connsiteX1" fmla="*/ 2877230 w 6704152"/>
              <a:gd name="connsiteY1" fmla="*/ 69261 h 5385489"/>
              <a:gd name="connsiteX2" fmla="*/ 3501952 w 6704152"/>
              <a:gd name="connsiteY2" fmla="*/ 0 h 5385489"/>
              <a:gd name="connsiteX3" fmla="*/ 6704152 w 6704152"/>
              <a:gd name="connsiteY3" fmla="*/ 5119958 h 5385489"/>
              <a:gd name="connsiteX4" fmla="*/ 0 w 6704152"/>
              <a:gd name="connsiteY4" fmla="*/ 5385489 h 5385489"/>
              <a:gd name="connsiteX0" fmla="*/ 0 w 6704152"/>
              <a:gd name="connsiteY0" fmla="*/ 5385489 h 5495722"/>
              <a:gd name="connsiteX1" fmla="*/ 2877230 w 6704152"/>
              <a:gd name="connsiteY1" fmla="*/ 69261 h 5495722"/>
              <a:gd name="connsiteX2" fmla="*/ 3501952 w 6704152"/>
              <a:gd name="connsiteY2" fmla="*/ 0 h 5495722"/>
              <a:gd name="connsiteX3" fmla="*/ 6704152 w 6704152"/>
              <a:gd name="connsiteY3" fmla="*/ 5119958 h 5495722"/>
              <a:gd name="connsiteX4" fmla="*/ 0 w 6704152"/>
              <a:gd name="connsiteY4" fmla="*/ 5385489 h 5495722"/>
              <a:gd name="connsiteX0" fmla="*/ 0 w 6096883"/>
              <a:gd name="connsiteY0" fmla="*/ 5385489 h 5452687"/>
              <a:gd name="connsiteX1" fmla="*/ 2877230 w 6096883"/>
              <a:gd name="connsiteY1" fmla="*/ 69261 h 5452687"/>
              <a:gd name="connsiteX2" fmla="*/ 3501952 w 6096883"/>
              <a:gd name="connsiteY2" fmla="*/ 0 h 5452687"/>
              <a:gd name="connsiteX3" fmla="*/ 6096883 w 6096883"/>
              <a:gd name="connsiteY3" fmla="*/ 5076923 h 5452687"/>
              <a:gd name="connsiteX4" fmla="*/ 0 w 6096883"/>
              <a:gd name="connsiteY4" fmla="*/ 5385489 h 5452687"/>
              <a:gd name="connsiteX0" fmla="*/ 0 w 6096883"/>
              <a:gd name="connsiteY0" fmla="*/ 5385489 h 5385489"/>
              <a:gd name="connsiteX1" fmla="*/ 2877230 w 6096883"/>
              <a:gd name="connsiteY1" fmla="*/ 69261 h 5385489"/>
              <a:gd name="connsiteX2" fmla="*/ 3501952 w 6096883"/>
              <a:gd name="connsiteY2" fmla="*/ 0 h 5385489"/>
              <a:gd name="connsiteX3" fmla="*/ 6096883 w 6096883"/>
              <a:gd name="connsiteY3" fmla="*/ 5076923 h 5385489"/>
              <a:gd name="connsiteX4" fmla="*/ 0 w 6096883"/>
              <a:gd name="connsiteY4" fmla="*/ 5385489 h 5385489"/>
              <a:gd name="connsiteX0" fmla="*/ 0 w 6180616"/>
              <a:gd name="connsiteY0" fmla="*/ 5385489 h 5429106"/>
              <a:gd name="connsiteX1" fmla="*/ 2877230 w 6180616"/>
              <a:gd name="connsiteY1" fmla="*/ 69261 h 5429106"/>
              <a:gd name="connsiteX2" fmla="*/ 3501952 w 6180616"/>
              <a:gd name="connsiteY2" fmla="*/ 0 h 5429106"/>
              <a:gd name="connsiteX3" fmla="*/ 6180616 w 6180616"/>
              <a:gd name="connsiteY3" fmla="*/ 5227108 h 5429106"/>
              <a:gd name="connsiteX4" fmla="*/ 0 w 6180616"/>
              <a:gd name="connsiteY4" fmla="*/ 5385489 h 5429106"/>
              <a:gd name="connsiteX0" fmla="*/ 0 w 6180616"/>
              <a:gd name="connsiteY0" fmla="*/ 5385489 h 5467720"/>
              <a:gd name="connsiteX1" fmla="*/ 2877230 w 6180616"/>
              <a:gd name="connsiteY1" fmla="*/ 69261 h 5467720"/>
              <a:gd name="connsiteX2" fmla="*/ 3501952 w 6180616"/>
              <a:gd name="connsiteY2" fmla="*/ 0 h 5467720"/>
              <a:gd name="connsiteX3" fmla="*/ 6180616 w 6180616"/>
              <a:gd name="connsiteY3" fmla="*/ 5227108 h 5467720"/>
              <a:gd name="connsiteX4" fmla="*/ 0 w 6180616"/>
              <a:gd name="connsiteY4" fmla="*/ 5385489 h 5467720"/>
              <a:gd name="connsiteX0" fmla="*/ 0 w 6180616"/>
              <a:gd name="connsiteY0" fmla="*/ 5316228 h 5398459"/>
              <a:gd name="connsiteX1" fmla="*/ 2877230 w 6180616"/>
              <a:gd name="connsiteY1" fmla="*/ 0 h 5398459"/>
              <a:gd name="connsiteX2" fmla="*/ 3468665 w 6180616"/>
              <a:gd name="connsiteY2" fmla="*/ 121398 h 5398459"/>
              <a:gd name="connsiteX3" fmla="*/ 6180616 w 6180616"/>
              <a:gd name="connsiteY3" fmla="*/ 5157847 h 5398459"/>
              <a:gd name="connsiteX4" fmla="*/ 0 w 6180616"/>
              <a:gd name="connsiteY4" fmla="*/ 5316228 h 539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616" h="5398459">
                <a:moveTo>
                  <a:pt x="0" y="5316228"/>
                </a:moveTo>
                <a:lnTo>
                  <a:pt x="2877230" y="0"/>
                </a:lnTo>
                <a:lnTo>
                  <a:pt x="3468665" y="121398"/>
                </a:lnTo>
                <a:lnTo>
                  <a:pt x="6180616" y="5157847"/>
                </a:lnTo>
                <a:cubicBezTo>
                  <a:pt x="2971081" y="5398459"/>
                  <a:pt x="2234717" y="5227718"/>
                  <a:pt x="0" y="5316228"/>
                </a:cubicBezTo>
                <a:close/>
              </a:path>
            </a:pathLst>
          </a:custGeom>
          <a:solidFill>
            <a:srgbClr val="96BBC6">
              <a:alpha val="49020"/>
            </a:srgbClr>
          </a:solidFill>
          <a:ln>
            <a:solidFill>
              <a:schemeClr val="bg2">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descr="Stem_Research_Geology__117.JPG"/>
          <p:cNvPicPr>
            <a:picLocks noChangeAspect="1"/>
          </p:cNvPicPr>
          <p:nvPr/>
        </p:nvPicPr>
        <p:blipFill>
          <a:blip r:embed="rId3" cstate="print"/>
          <a:stretch>
            <a:fillRect/>
          </a:stretch>
        </p:blipFill>
        <p:spPr>
          <a:xfrm>
            <a:off x="3336925" y="2819400"/>
            <a:ext cx="2530475" cy="3802063"/>
          </a:xfrm>
          <a:prstGeom prst="rect">
            <a:avLst/>
          </a:prstGeom>
          <a:solidFill>
            <a:srgbClr val="96BBC6">
              <a:alpha val="49020"/>
            </a:srgbClr>
          </a:solidFill>
          <a:ln>
            <a:noFill/>
          </a:ln>
          <a:effectLst>
            <a:outerShdw blurRad="292100" dist="139700" dir="2700000" algn="tl" rotWithShape="0">
              <a:srgbClr val="333333">
                <a:alpha val="65000"/>
              </a:srgbClr>
            </a:outerShdw>
          </a:effectLst>
        </p:spPr>
      </p:pic>
      <p:pic>
        <p:nvPicPr>
          <p:cNvPr id="20" name="Picture 19" descr="Geologist butts by Carrie.jpg"/>
          <p:cNvPicPr>
            <a:picLocks noChangeAspect="1"/>
          </p:cNvPicPr>
          <p:nvPr/>
        </p:nvPicPr>
        <p:blipFill>
          <a:blip r:embed="rId4" cstate="print"/>
          <a:srcRect l="8333" r="39583"/>
          <a:stretch>
            <a:fillRect/>
          </a:stretch>
        </p:blipFill>
        <p:spPr>
          <a:xfrm>
            <a:off x="6400800" y="0"/>
            <a:ext cx="2741613" cy="3962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304800" y="152400"/>
            <a:ext cx="8229600" cy="1325563"/>
          </a:xfrm>
        </p:spPr>
        <p:txBody>
          <a:bodyPr/>
          <a:lstStyle/>
          <a:p>
            <a:pPr eaLnBrk="1" fontAlgn="auto" hangingPunct="1">
              <a:spcAft>
                <a:spcPts val="0"/>
              </a:spcAft>
              <a:defRPr/>
            </a:pPr>
            <a:r>
              <a:rPr lang="en-US" dirty="0" smtClean="0">
                <a:ea typeface="ＭＳ Ｐゴシック" pitchFamily="34" charset="-128"/>
              </a:rPr>
              <a:t>Methods</a:t>
            </a:r>
          </a:p>
        </p:txBody>
      </p:sp>
      <p:sp>
        <p:nvSpPr>
          <p:cNvPr id="17411" name="Content Placeholder 2"/>
          <p:cNvSpPr>
            <a:spLocks noGrp="1"/>
          </p:cNvSpPr>
          <p:nvPr>
            <p:ph sz="half" idx="4294967295"/>
          </p:nvPr>
        </p:nvSpPr>
        <p:spPr>
          <a:xfrm>
            <a:off x="304800" y="838200"/>
            <a:ext cx="5029200" cy="3886200"/>
          </a:xfrm>
        </p:spPr>
        <p:txBody>
          <a:bodyPr/>
          <a:lstStyle/>
          <a:p>
            <a:pPr eaLnBrk="1" hangingPunct="1">
              <a:lnSpc>
                <a:spcPct val="80000"/>
              </a:lnSpc>
            </a:pPr>
            <a:endParaRPr lang="en-US" sz="2400" smtClean="0">
              <a:ea typeface="ＭＳ Ｐゴシック" pitchFamily="34" charset="-128"/>
            </a:endParaRPr>
          </a:p>
          <a:p>
            <a:pPr eaLnBrk="1" hangingPunct="1">
              <a:lnSpc>
                <a:spcPct val="80000"/>
              </a:lnSpc>
            </a:pPr>
            <a:r>
              <a:rPr lang="en-US" sz="2400" smtClean="0">
                <a:ea typeface="ＭＳ Ｐゴシック" pitchFamily="34" charset="-128"/>
              </a:rPr>
              <a:t>Sample cleaning</a:t>
            </a:r>
          </a:p>
          <a:p>
            <a:pPr eaLnBrk="1" hangingPunct="1">
              <a:lnSpc>
                <a:spcPct val="80000"/>
              </a:lnSpc>
            </a:pPr>
            <a:r>
              <a:rPr lang="en-US" sz="2400" smtClean="0">
                <a:ea typeface="ＭＳ Ｐゴシック" pitchFamily="34" charset="-128"/>
              </a:rPr>
              <a:t>Sample identification</a:t>
            </a:r>
          </a:p>
          <a:p>
            <a:pPr eaLnBrk="1" hangingPunct="1">
              <a:lnSpc>
                <a:spcPct val="80000"/>
              </a:lnSpc>
            </a:pPr>
            <a:r>
              <a:rPr lang="en-US" sz="2400" smtClean="0">
                <a:ea typeface="ＭＳ Ｐゴシック" pitchFamily="34" charset="-128"/>
              </a:rPr>
              <a:t>Sample photography</a:t>
            </a:r>
          </a:p>
          <a:p>
            <a:pPr eaLnBrk="1" hangingPunct="1">
              <a:lnSpc>
                <a:spcPct val="80000"/>
              </a:lnSpc>
            </a:pPr>
            <a:endParaRPr lang="en-US" sz="2400" smtClean="0">
              <a:ea typeface="ＭＳ Ｐゴシック" pitchFamily="34" charset="-128"/>
            </a:endParaRPr>
          </a:p>
        </p:txBody>
      </p:sp>
      <p:pic>
        <p:nvPicPr>
          <p:cNvPr id="17412" name="Content Placeholder 4" descr="rock washing.bmp"/>
          <p:cNvPicPr>
            <a:picLocks noGrp="1" noChangeAspect="1"/>
          </p:cNvPicPr>
          <p:nvPr>
            <p:ph sz="half" idx="4294967295"/>
          </p:nvPr>
        </p:nvPicPr>
        <p:blipFill>
          <a:blip r:embed="rId2" cstate="print"/>
          <a:srcRect/>
          <a:stretch>
            <a:fillRect/>
          </a:stretch>
        </p:blipFill>
        <p:spPr>
          <a:xfrm>
            <a:off x="5078413" y="1025525"/>
            <a:ext cx="4065587" cy="5400675"/>
          </a:xfrm>
          <a:ln w="38100" cap="sq">
            <a:solidFill>
              <a:srgbClr val="000000"/>
            </a:solidFill>
          </a:ln>
          <a:effectLst>
            <a:outerShdw dist="38100" dir="2700000" algn="tl" rotWithShape="0">
              <a:srgbClr val="000000">
                <a:alpha val="42998"/>
              </a:srgbClr>
            </a:outerShdw>
          </a:effectLst>
        </p:spPr>
      </p:pic>
      <p:pic>
        <p:nvPicPr>
          <p:cNvPr id="7" name="Picture 6" descr="West Wendover meta.jpg"/>
          <p:cNvPicPr>
            <a:picLocks noChangeAspect="1"/>
          </p:cNvPicPr>
          <p:nvPr/>
        </p:nvPicPr>
        <p:blipFill>
          <a:blip r:embed="rId3" cstate="print"/>
          <a:stretch>
            <a:fillRect/>
          </a:stretch>
        </p:blipFill>
        <p:spPr>
          <a:xfrm>
            <a:off x="533400" y="3352800"/>
            <a:ext cx="4097338" cy="308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381000" y="152400"/>
            <a:ext cx="8229600" cy="1325563"/>
          </a:xfrm>
        </p:spPr>
        <p:txBody>
          <a:bodyPr/>
          <a:lstStyle/>
          <a:p>
            <a:pPr eaLnBrk="1" fontAlgn="auto" hangingPunct="1">
              <a:spcAft>
                <a:spcPts val="0"/>
              </a:spcAft>
              <a:defRPr/>
            </a:pPr>
            <a:r>
              <a:rPr lang="en-US" dirty="0" smtClean="0">
                <a:ea typeface="ＭＳ Ｐゴシック" pitchFamily="34" charset="-128"/>
              </a:rPr>
              <a:t>Methods</a:t>
            </a:r>
          </a:p>
        </p:txBody>
      </p:sp>
      <p:sp>
        <p:nvSpPr>
          <p:cNvPr id="18435" name="Content Placeholder 2"/>
          <p:cNvSpPr>
            <a:spLocks noGrp="1"/>
          </p:cNvSpPr>
          <p:nvPr>
            <p:ph sz="half" idx="4294967295"/>
          </p:nvPr>
        </p:nvSpPr>
        <p:spPr>
          <a:xfrm>
            <a:off x="381000" y="1295400"/>
            <a:ext cx="8229600" cy="1600200"/>
          </a:xfrm>
        </p:spPr>
        <p:txBody>
          <a:bodyPr/>
          <a:lstStyle/>
          <a:p>
            <a:pPr eaLnBrk="1" hangingPunct="1"/>
            <a:r>
              <a:rPr lang="en-US" sz="2400" smtClean="0">
                <a:ea typeface="ＭＳ Ｐゴシック" pitchFamily="34" charset="-128"/>
              </a:rPr>
              <a:t>Thin sections of samples</a:t>
            </a:r>
          </a:p>
          <a:p>
            <a:pPr eaLnBrk="1" hangingPunct="1"/>
            <a:r>
              <a:rPr lang="en-US" sz="2400" smtClean="0">
                <a:ea typeface="ＭＳ Ｐゴシック" pitchFamily="34" charset="-128"/>
              </a:rPr>
              <a:t>Photography, printing, and lamination of thin section pictures</a:t>
            </a:r>
          </a:p>
          <a:p>
            <a:pPr lvl="1" eaLnBrk="1" hangingPunct="1">
              <a:buFont typeface="Wingdings 2" pitchFamily="18" charset="2"/>
              <a:buNone/>
            </a:pPr>
            <a:endParaRPr lang="en-US" sz="2000" smtClean="0">
              <a:ea typeface="ＭＳ Ｐゴシック" pitchFamily="34" charset="-128"/>
            </a:endParaRPr>
          </a:p>
          <a:p>
            <a:pPr lvl="1" eaLnBrk="1" hangingPunct="1">
              <a:buFont typeface="Wingdings 2" pitchFamily="18" charset="2"/>
              <a:buNone/>
            </a:pPr>
            <a:endParaRPr lang="en-US" sz="2000" smtClean="0">
              <a:ea typeface="ＭＳ Ｐゴシック" pitchFamily="34" charset="-128"/>
            </a:endParaRPr>
          </a:p>
        </p:txBody>
      </p:sp>
      <p:pic>
        <p:nvPicPr>
          <p:cNvPr id="18436" name="Picture 3" descr="BCF-OOids.jpg"/>
          <p:cNvPicPr>
            <a:picLocks noChangeAspect="1"/>
          </p:cNvPicPr>
          <p:nvPr/>
        </p:nvPicPr>
        <p:blipFill>
          <a:blip r:embed="rId2" cstate="print"/>
          <a:srcRect r="25320"/>
          <a:stretch>
            <a:fillRect/>
          </a:stretch>
        </p:blipFill>
        <p:spPr bwMode="auto">
          <a:xfrm>
            <a:off x="5099050" y="3352800"/>
            <a:ext cx="4044950" cy="3505200"/>
          </a:xfrm>
          <a:prstGeom prst="rect">
            <a:avLst/>
          </a:prstGeom>
          <a:noFill/>
          <a:ln w="9525">
            <a:solidFill>
              <a:schemeClr val="tx1"/>
            </a:solidFill>
            <a:miter lim="800000"/>
            <a:headEnd/>
            <a:tailEnd/>
          </a:ln>
        </p:spPr>
      </p:pic>
      <p:pic>
        <p:nvPicPr>
          <p:cNvPr id="18437" name="Picture 4" descr="BCF-10b.jpg"/>
          <p:cNvPicPr>
            <a:picLocks noChangeAspect="1"/>
          </p:cNvPicPr>
          <p:nvPr/>
        </p:nvPicPr>
        <p:blipFill>
          <a:blip r:embed="rId3" cstate="print"/>
          <a:srcRect r="5754"/>
          <a:stretch>
            <a:fillRect/>
          </a:stretch>
        </p:blipFill>
        <p:spPr bwMode="auto">
          <a:xfrm>
            <a:off x="0" y="3352800"/>
            <a:ext cx="5105400" cy="3505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AL-V01.jpg"/>
          <p:cNvPicPr>
            <a:picLocks noChangeAspect="1"/>
          </p:cNvPicPr>
          <p:nvPr/>
        </p:nvPicPr>
        <p:blipFill>
          <a:blip r:embed="rId2" cstate="print"/>
          <a:srcRect/>
          <a:stretch>
            <a:fillRect/>
          </a:stretch>
        </p:blipFill>
        <p:spPr bwMode="auto">
          <a:xfrm>
            <a:off x="0" y="1384300"/>
            <a:ext cx="4592638" cy="2971800"/>
          </a:xfrm>
          <a:prstGeom prst="rect">
            <a:avLst/>
          </a:prstGeom>
          <a:noFill/>
          <a:ln w="9525">
            <a:noFill/>
            <a:miter lim="800000"/>
            <a:headEnd/>
            <a:tailEnd/>
          </a:ln>
        </p:spPr>
      </p:pic>
      <p:pic>
        <p:nvPicPr>
          <p:cNvPr id="19459" name="Picture 2" descr="AL-V02.jpg"/>
          <p:cNvPicPr>
            <a:picLocks noChangeAspect="1"/>
          </p:cNvPicPr>
          <p:nvPr/>
        </p:nvPicPr>
        <p:blipFill>
          <a:blip r:embed="rId3" cstate="print"/>
          <a:srcRect/>
          <a:stretch>
            <a:fillRect/>
          </a:stretch>
        </p:blipFill>
        <p:spPr bwMode="auto">
          <a:xfrm>
            <a:off x="4572000" y="1384300"/>
            <a:ext cx="4572000" cy="2959100"/>
          </a:xfrm>
          <a:prstGeom prst="rect">
            <a:avLst/>
          </a:prstGeom>
          <a:noFill/>
          <a:ln w="9525">
            <a:noFill/>
            <a:miter lim="800000"/>
            <a:headEnd/>
            <a:tailEnd/>
          </a:ln>
        </p:spPr>
      </p:pic>
      <p:pic>
        <p:nvPicPr>
          <p:cNvPr id="4" name="Picture 3" descr="ALV-03.jpg"/>
          <p:cNvPicPr>
            <a:picLocks noChangeAspect="1"/>
          </p:cNvPicPr>
          <p:nvPr/>
        </p:nvPicPr>
        <p:blipFill>
          <a:blip r:embed="rId4" cstate="print"/>
          <a:srcRect/>
          <a:stretch>
            <a:fillRect/>
          </a:stretch>
        </p:blipFill>
        <p:spPr bwMode="auto">
          <a:xfrm>
            <a:off x="2667000" y="3441700"/>
            <a:ext cx="4572000" cy="2959100"/>
          </a:xfrm>
          <a:prstGeom prst="rect">
            <a:avLst/>
          </a:prstGeom>
          <a:noFill/>
          <a:ln w="9525">
            <a:solidFill>
              <a:schemeClr val="bg1"/>
            </a:solidFill>
            <a:miter lim="800000"/>
            <a:headEnd/>
            <a:tailEnd/>
          </a:ln>
        </p:spPr>
      </p:pic>
      <p:sp>
        <p:nvSpPr>
          <p:cNvPr id="19461" name="TextBox 6"/>
          <p:cNvSpPr txBox="1">
            <a:spLocks noChangeArrowheads="1"/>
          </p:cNvSpPr>
          <p:nvPr/>
        </p:nvSpPr>
        <p:spPr bwMode="auto">
          <a:xfrm>
            <a:off x="457200" y="762000"/>
            <a:ext cx="8153400" cy="523875"/>
          </a:xfrm>
          <a:prstGeom prst="rect">
            <a:avLst/>
          </a:prstGeom>
          <a:noFill/>
          <a:ln w="9525">
            <a:noFill/>
            <a:miter lim="800000"/>
            <a:headEnd/>
            <a:tailEnd/>
          </a:ln>
        </p:spPr>
        <p:txBody>
          <a:bodyPr>
            <a:spAutoFit/>
          </a:bodyPr>
          <a:lstStyle/>
          <a:p>
            <a:pPr algn="ctr"/>
            <a:r>
              <a:rPr lang="en-US" sz="2800"/>
              <a:t>Albion Range Vitrophyre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CLG-B01.jpg"/>
          <p:cNvPicPr>
            <a:picLocks noChangeAspect="1"/>
          </p:cNvPicPr>
          <p:nvPr/>
        </p:nvPicPr>
        <p:blipFill>
          <a:blip r:embed="rId2" cstate="print"/>
          <a:srcRect r="23875"/>
          <a:stretch>
            <a:fillRect/>
          </a:stretch>
        </p:blipFill>
        <p:spPr bwMode="auto">
          <a:xfrm>
            <a:off x="0" y="2971800"/>
            <a:ext cx="4572000" cy="3886200"/>
          </a:xfrm>
          <a:prstGeom prst="rect">
            <a:avLst/>
          </a:prstGeom>
          <a:noFill/>
          <a:ln w="9525">
            <a:noFill/>
            <a:miter lim="800000"/>
            <a:headEnd/>
            <a:tailEnd/>
          </a:ln>
        </p:spPr>
      </p:pic>
      <p:pic>
        <p:nvPicPr>
          <p:cNvPr id="3" name="Picture 2" descr="COM-1.jpg"/>
          <p:cNvPicPr>
            <a:picLocks noChangeAspect="1"/>
          </p:cNvPicPr>
          <p:nvPr/>
        </p:nvPicPr>
        <p:blipFill>
          <a:blip r:embed="rId3" cstate="print"/>
          <a:srcRect l="23875"/>
          <a:stretch>
            <a:fillRect/>
          </a:stretch>
        </p:blipFill>
        <p:spPr bwMode="auto">
          <a:xfrm>
            <a:off x="4572000" y="0"/>
            <a:ext cx="4572000" cy="3886200"/>
          </a:xfrm>
          <a:prstGeom prst="rect">
            <a:avLst/>
          </a:prstGeom>
          <a:noFill/>
          <a:ln w="9525">
            <a:noFill/>
            <a:miter lim="800000"/>
            <a:headEnd/>
            <a:tailEnd/>
          </a:ln>
        </p:spPr>
      </p:pic>
      <p:sp>
        <p:nvSpPr>
          <p:cNvPr id="20484" name="TextBox 3"/>
          <p:cNvSpPr txBox="1">
            <a:spLocks noChangeArrowheads="1"/>
          </p:cNvSpPr>
          <p:nvPr/>
        </p:nvSpPr>
        <p:spPr bwMode="auto">
          <a:xfrm>
            <a:off x="0" y="2209800"/>
            <a:ext cx="4343400" cy="523875"/>
          </a:xfrm>
          <a:prstGeom prst="rect">
            <a:avLst/>
          </a:prstGeom>
          <a:noFill/>
          <a:ln w="9525">
            <a:noFill/>
            <a:miter lim="800000"/>
            <a:headEnd/>
            <a:tailEnd/>
          </a:ln>
        </p:spPr>
        <p:txBody>
          <a:bodyPr>
            <a:spAutoFit/>
          </a:bodyPr>
          <a:lstStyle/>
          <a:p>
            <a:r>
              <a:rPr lang="en-US" sz="2800"/>
              <a:t>Clear Lakes Grade basalt</a:t>
            </a:r>
          </a:p>
        </p:txBody>
      </p:sp>
      <p:sp>
        <p:nvSpPr>
          <p:cNvPr id="20485" name="TextBox 4"/>
          <p:cNvSpPr txBox="1">
            <a:spLocks noChangeArrowheads="1"/>
          </p:cNvSpPr>
          <p:nvPr/>
        </p:nvSpPr>
        <p:spPr bwMode="auto">
          <a:xfrm>
            <a:off x="4648200" y="4124325"/>
            <a:ext cx="4495800" cy="523875"/>
          </a:xfrm>
          <a:prstGeom prst="rect">
            <a:avLst/>
          </a:prstGeom>
          <a:noFill/>
          <a:ln w="9525">
            <a:noFill/>
            <a:miter lim="800000"/>
            <a:headEnd/>
            <a:tailEnd/>
          </a:ln>
        </p:spPr>
        <p:txBody>
          <a:bodyPr>
            <a:spAutoFit/>
          </a:bodyPr>
          <a:lstStyle/>
          <a:p>
            <a:r>
              <a:rPr lang="en-US" sz="2800"/>
              <a:t>Craters of the Moon basalt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Methods</a:t>
            </a:r>
            <a:endParaRPr lang="en-US" dirty="0"/>
          </a:p>
        </p:txBody>
      </p:sp>
      <p:sp>
        <p:nvSpPr>
          <p:cNvPr id="21507" name="Content Placeholder 2"/>
          <p:cNvSpPr>
            <a:spLocks noGrp="1"/>
          </p:cNvSpPr>
          <p:nvPr>
            <p:ph idx="1"/>
          </p:nvPr>
        </p:nvSpPr>
        <p:spPr>
          <a:xfrm>
            <a:off x="533400" y="1295400"/>
            <a:ext cx="4038600" cy="3886200"/>
          </a:xfrm>
        </p:spPr>
        <p:txBody>
          <a:bodyPr/>
          <a:lstStyle/>
          <a:p>
            <a:pPr eaLnBrk="1" hangingPunct="1"/>
            <a:r>
              <a:rPr lang="en-US" sz="2400" smtClean="0">
                <a:ea typeface="ＭＳ Ｐゴシック" pitchFamily="34" charset="-128"/>
              </a:rPr>
              <a:t>Catalog</a:t>
            </a:r>
          </a:p>
          <a:p>
            <a:pPr lvl="1" eaLnBrk="1" hangingPunct="1"/>
            <a:r>
              <a:rPr lang="en-US" sz="2000" smtClean="0">
                <a:ea typeface="ＭＳ Ｐゴシック" pitchFamily="34" charset="-128"/>
              </a:rPr>
              <a:t>Photographs</a:t>
            </a:r>
          </a:p>
          <a:p>
            <a:pPr lvl="1" eaLnBrk="1" hangingPunct="1"/>
            <a:r>
              <a:rPr lang="en-US" sz="2000" smtClean="0">
                <a:ea typeface="ＭＳ Ｐゴシック" pitchFamily="34" charset="-128"/>
              </a:rPr>
              <a:t>Detailed descriptions</a:t>
            </a:r>
          </a:p>
          <a:p>
            <a:pPr eaLnBrk="1" hangingPunct="1"/>
            <a:r>
              <a:rPr lang="en-US" sz="2400" smtClean="0">
                <a:ea typeface="ＭＳ Ｐゴシック" pitchFamily="34" charset="-128"/>
              </a:rPr>
              <a:t>Stratigraphic facies analysis (EOD’s)</a:t>
            </a:r>
          </a:p>
          <a:p>
            <a:pPr eaLnBrk="1" hangingPunct="1"/>
            <a:r>
              <a:rPr lang="en-US" sz="2400" smtClean="0">
                <a:ea typeface="ＭＳ Ｐゴシック" pitchFamily="34" charset="-128"/>
              </a:rPr>
              <a:t>Write up descriptive work in the form of a classroom guide</a:t>
            </a:r>
          </a:p>
          <a:p>
            <a:pPr eaLnBrk="1" hangingPunct="1"/>
            <a:r>
              <a:rPr lang="en-US" sz="2400" smtClean="0">
                <a:ea typeface="ＭＳ Ｐゴシック" pitchFamily="34" charset="-128"/>
              </a:rPr>
              <a:t>Develop labs and activities using the rock sets for various K-12 age groups</a:t>
            </a:r>
          </a:p>
          <a:p>
            <a:pPr eaLnBrk="1" hangingPunct="1"/>
            <a:endParaRPr lang="en-US" smtClean="0"/>
          </a:p>
        </p:txBody>
      </p:sp>
      <p:pic>
        <p:nvPicPr>
          <p:cNvPr id="4" name="Picture 3" descr="swimming archimedes....bmp"/>
          <p:cNvPicPr>
            <a:picLocks noChangeAspect="1"/>
          </p:cNvPicPr>
          <p:nvPr/>
        </p:nvPicPr>
        <p:blipFill>
          <a:blip r:embed="rId2" cstate="print"/>
          <a:srcRect/>
          <a:stretch>
            <a:fillRect/>
          </a:stretch>
        </p:blipFill>
        <p:spPr bwMode="auto">
          <a:xfrm>
            <a:off x="6172200" y="0"/>
            <a:ext cx="2867025" cy="3962400"/>
          </a:xfrm>
          <a:prstGeom prst="rect">
            <a:avLst/>
          </a:prstGeom>
          <a:noFill/>
          <a:ln w="9525">
            <a:solidFill>
              <a:schemeClr val="bg1"/>
            </a:solidFill>
            <a:miter lim="800000"/>
            <a:headEnd/>
            <a:tailEnd/>
          </a:ln>
          <a:effectLst>
            <a:outerShdw blurRad="63500" algn="tl" rotWithShape="0">
              <a:srgbClr val="000000">
                <a:alpha val="70000"/>
              </a:srgbClr>
            </a:outerShdw>
          </a:effectLst>
        </p:spPr>
      </p:pic>
      <p:pic>
        <p:nvPicPr>
          <p:cNvPr id="5" name="Picture 4" descr="jar of crionoids.bmp"/>
          <p:cNvPicPr>
            <a:picLocks noChangeAspect="1"/>
          </p:cNvPicPr>
          <p:nvPr/>
        </p:nvPicPr>
        <p:blipFill>
          <a:blip r:embed="rId3" cstate="print"/>
          <a:srcRect/>
          <a:stretch>
            <a:fillRect/>
          </a:stretch>
        </p:blipFill>
        <p:spPr bwMode="auto">
          <a:xfrm>
            <a:off x="6145213" y="4392613"/>
            <a:ext cx="2998787" cy="2465387"/>
          </a:xfrm>
          <a:prstGeom prst="rect">
            <a:avLst/>
          </a:prstGeom>
          <a:noFill/>
          <a:ln w="9525">
            <a:solidFill>
              <a:schemeClr val="bg1"/>
            </a:solidFill>
            <a:miter lim="800000"/>
            <a:headEnd/>
            <a:tailEnd/>
          </a:ln>
          <a:effectLst>
            <a:outerShdw blurRad="63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676400" y="152400"/>
            <a:ext cx="7467600" cy="1143000"/>
          </a:xfrm>
        </p:spPr>
        <p:txBody>
          <a:bodyPr/>
          <a:lstStyle/>
          <a:p>
            <a:pPr eaLnBrk="1" fontAlgn="auto" hangingPunct="1">
              <a:spcAft>
                <a:spcPts val="0"/>
              </a:spcAft>
              <a:defRPr/>
            </a:pPr>
            <a:r>
              <a:rPr lang="en-US" smtClean="0">
                <a:ea typeface="ＭＳ Ｐゴシック" pitchFamily="34" charset="-128"/>
              </a:rPr>
              <a:t>Example sample description</a:t>
            </a:r>
          </a:p>
        </p:txBody>
      </p:sp>
      <p:pic>
        <p:nvPicPr>
          <p:cNvPr id="22531" name="Content Placeholder 4" descr="Example 91.png"/>
          <p:cNvPicPr>
            <a:picLocks noGrp="1" noChangeAspect="1"/>
          </p:cNvPicPr>
          <p:nvPr>
            <p:ph sz="half" idx="4294967295"/>
          </p:nvPr>
        </p:nvPicPr>
        <p:blipFill>
          <a:blip r:embed="rId2" cstate="print"/>
          <a:srcRect/>
          <a:stretch>
            <a:fillRect/>
          </a:stretch>
        </p:blipFill>
        <p:spPr>
          <a:xfrm>
            <a:off x="20638" y="1219200"/>
            <a:ext cx="9123362" cy="1828800"/>
          </a:xfrm>
        </p:spPr>
      </p:pic>
      <p:pic>
        <p:nvPicPr>
          <p:cNvPr id="22532" name="Picture 5" descr="Blastoid head.jpg"/>
          <p:cNvPicPr>
            <a:picLocks noChangeAspect="1"/>
          </p:cNvPicPr>
          <p:nvPr/>
        </p:nvPicPr>
        <p:blipFill>
          <a:blip r:embed="rId3" cstate="print"/>
          <a:srcRect/>
          <a:stretch>
            <a:fillRect/>
          </a:stretch>
        </p:blipFill>
        <p:spPr bwMode="auto">
          <a:xfrm>
            <a:off x="136525" y="3276600"/>
            <a:ext cx="3902075" cy="3352800"/>
          </a:xfrm>
          <a:prstGeom prst="rect">
            <a:avLst/>
          </a:prstGeom>
          <a:noFill/>
          <a:ln w="19050">
            <a:solidFill>
              <a:schemeClr val="bg1"/>
            </a:solidFill>
            <a:miter lim="800000"/>
            <a:headEnd/>
            <a:tailEnd/>
          </a:ln>
        </p:spPr>
      </p:pic>
      <p:pic>
        <p:nvPicPr>
          <p:cNvPr id="22533" name="Picture 6" descr="Example definitions.png"/>
          <p:cNvPicPr>
            <a:picLocks noChangeAspect="1"/>
          </p:cNvPicPr>
          <p:nvPr/>
        </p:nvPicPr>
        <p:blipFill>
          <a:blip r:embed="rId4" cstate="print"/>
          <a:srcRect/>
          <a:stretch>
            <a:fillRect/>
          </a:stretch>
        </p:blipFill>
        <p:spPr bwMode="auto">
          <a:xfrm>
            <a:off x="4191000" y="4114800"/>
            <a:ext cx="4953000"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22238"/>
            <a:ext cx="8229600" cy="1325562"/>
          </a:xfrm>
        </p:spPr>
        <p:txBody>
          <a:bodyPr/>
          <a:lstStyle/>
          <a:p>
            <a:pPr algn="ctr" eaLnBrk="1" hangingPunct="1">
              <a:defRPr/>
            </a:pPr>
            <a:r>
              <a:rPr lang="en-US" dirty="0" smtClean="0"/>
              <a:t>Lesson plan- Kindergarten WS</a:t>
            </a:r>
            <a:endParaRPr lang="en-US" dirty="0"/>
          </a:p>
        </p:txBody>
      </p:sp>
      <p:pic>
        <p:nvPicPr>
          <p:cNvPr id="23555" name="Picture 2"/>
          <p:cNvPicPr>
            <a:picLocks noChangeAspect="1" noChangeArrowheads="1"/>
          </p:cNvPicPr>
          <p:nvPr/>
        </p:nvPicPr>
        <p:blipFill>
          <a:blip r:embed="rId2" cstate="print"/>
          <a:srcRect/>
          <a:stretch>
            <a:fillRect/>
          </a:stretch>
        </p:blipFill>
        <p:spPr bwMode="auto">
          <a:xfrm>
            <a:off x="-152400" y="1676400"/>
            <a:ext cx="9340850" cy="3976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The problem</a:t>
            </a:r>
          </a:p>
        </p:txBody>
      </p:sp>
      <p:sp>
        <p:nvSpPr>
          <p:cNvPr id="6147" name="Content Placeholder 2"/>
          <p:cNvSpPr>
            <a:spLocks noGrp="1"/>
          </p:cNvSpPr>
          <p:nvPr>
            <p:ph idx="1"/>
          </p:nvPr>
        </p:nvSpPr>
        <p:spPr>
          <a:xfrm>
            <a:off x="1524000" y="1219200"/>
            <a:ext cx="5943600" cy="3886200"/>
          </a:xfrm>
        </p:spPr>
        <p:txBody>
          <a:bodyPr/>
          <a:lstStyle/>
          <a:p>
            <a:pPr eaLnBrk="1" hangingPunct="1"/>
            <a:r>
              <a:rPr lang="en-US" smtClean="0">
                <a:ea typeface="ＭＳ Ｐゴシック" pitchFamily="34" charset="-128"/>
              </a:rPr>
              <a:t>Local Earth science teachers do not have access to the quality rock samples they need</a:t>
            </a:r>
          </a:p>
          <a:p>
            <a:pPr lvl="1" eaLnBrk="1" hangingPunct="1"/>
            <a:r>
              <a:rPr lang="en-US" smtClean="0">
                <a:ea typeface="ＭＳ Ｐゴシック" pitchFamily="34" charset="-128"/>
              </a:rPr>
              <a:t>Survey conducted by Chris Grathler and Allison Grabert, summer 2009</a:t>
            </a:r>
          </a:p>
          <a:p>
            <a:pPr eaLnBrk="1" hangingPunct="1"/>
            <a:r>
              <a:rPr lang="en-US" smtClean="0">
                <a:ea typeface="ＭＳ Ｐゴシック" pitchFamily="34" charset="-128"/>
              </a:rPr>
              <a:t>Pre-course surveys show basic Earth Science concepts in the state standards do not “stick” in students’ minds</a:t>
            </a:r>
          </a:p>
          <a:p>
            <a:pPr lvl="1" eaLnBrk="1" hangingPunct="1"/>
            <a:r>
              <a:rPr lang="en-US" smtClean="0">
                <a:ea typeface="ＭＳ Ｐゴシック" pitchFamily="34" charset="-128"/>
              </a:rPr>
              <a:t>Possibly due to a lack of access to high-quality rock samples</a:t>
            </a:r>
          </a:p>
          <a:p>
            <a:pPr eaLnBrk="1" hangingPunct="1"/>
            <a:r>
              <a:rPr lang="en-US" smtClean="0">
                <a:ea typeface="ＭＳ Ｐゴシック" pitchFamily="34" charset="-128"/>
              </a:rPr>
              <a:t>Teachers want access to better samples, but lack funding to buy them and/or knowledge to collect samples themselves</a:t>
            </a:r>
          </a:p>
          <a:p>
            <a:pPr eaLnBrk="1" hangingPunct="1"/>
            <a:r>
              <a:rPr lang="en-US" smtClean="0">
                <a:ea typeface="ＭＳ Ｐゴシック" pitchFamily="34" charset="-128"/>
              </a:rPr>
              <a:t>Samples from science supply sources often beyond budget or not adequate</a:t>
            </a:r>
          </a:p>
          <a:p>
            <a:pPr lvl="1" eaLnBrk="1" hangingPunct="1">
              <a:buFont typeface="Wingdings" pitchFamily="2" charset="2"/>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eaLnBrk="1" hangingPunct="1">
              <a:defRPr/>
            </a:pPr>
            <a:r>
              <a:rPr lang="en-US" dirty="0" smtClean="0"/>
              <a:t>Lesson plan- Circle the hypothesis</a:t>
            </a:r>
            <a:endParaRPr lang="en-US" dirty="0"/>
          </a:p>
        </p:txBody>
      </p:sp>
      <p:pic>
        <p:nvPicPr>
          <p:cNvPr id="24579" name="Picture 2"/>
          <p:cNvPicPr>
            <a:picLocks noGrp="1" noChangeAspect="1" noChangeArrowheads="1"/>
          </p:cNvPicPr>
          <p:nvPr>
            <p:ph idx="4294967295"/>
          </p:nvPr>
        </p:nvPicPr>
        <p:blipFill>
          <a:blip r:embed="rId2" cstate="print"/>
          <a:srcRect b="3947"/>
          <a:stretch>
            <a:fillRect/>
          </a:stretch>
        </p:blipFill>
        <p:spPr>
          <a:xfrm>
            <a:off x="942975" y="1143000"/>
            <a:ext cx="7591425" cy="5562600"/>
          </a:xfrm>
          <a:noFill/>
        </p:spPr>
      </p:pic>
      <p:sp>
        <p:nvSpPr>
          <p:cNvPr id="24580" name="TextBox 4"/>
          <p:cNvSpPr txBox="1">
            <a:spLocks noChangeArrowheads="1"/>
          </p:cNvSpPr>
          <p:nvPr/>
        </p:nvSpPr>
        <p:spPr bwMode="auto">
          <a:xfrm>
            <a:off x="5943600" y="5119688"/>
            <a:ext cx="2209800" cy="1662112"/>
          </a:xfrm>
          <a:prstGeom prst="rect">
            <a:avLst/>
          </a:prstGeom>
          <a:noFill/>
          <a:ln w="9525">
            <a:noFill/>
            <a:miter lim="800000"/>
            <a:headEnd/>
            <a:tailEnd/>
          </a:ln>
        </p:spPr>
        <p:txBody>
          <a:bodyPr>
            <a:spAutoFit/>
          </a:bodyPr>
          <a:lstStyle/>
          <a:p>
            <a:r>
              <a:rPr lang="en-US" sz="1200"/>
              <a:t>Images courtesy of </a:t>
            </a:r>
            <a:r>
              <a:rPr lang="en-US" sz="1200">
                <a:hlinkClick r:id="rId3"/>
              </a:rPr>
              <a:t>www.weirdwarp.com</a:t>
            </a:r>
            <a:r>
              <a:rPr lang="en-US" sz="1200"/>
              <a:t>, </a:t>
            </a:r>
            <a:r>
              <a:rPr lang="en-US" sz="1200">
                <a:hlinkClick r:id="rId4"/>
              </a:rPr>
              <a:t>www.global-warming-awareness2007.org</a:t>
            </a:r>
            <a:r>
              <a:rPr lang="en-US" sz="1200"/>
              <a:t>, </a:t>
            </a:r>
            <a:r>
              <a:rPr lang="en-US" sz="1200">
                <a:hlinkClick r:id="rId5"/>
              </a:rPr>
              <a:t>www.care2.com</a:t>
            </a:r>
            <a:r>
              <a:rPr lang="en-US" sz="1200"/>
              <a:t>, and </a:t>
            </a:r>
            <a:r>
              <a:rPr lang="en-US" sz="1200">
                <a:hlinkClick r:id="rId6"/>
              </a:rPr>
              <a:t>www.climatechange.thinkaboutit.eu</a:t>
            </a:r>
            <a:endParaRPr lang="en-US" sz="1200"/>
          </a:p>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5563"/>
          </a:xfrm>
        </p:spPr>
        <p:txBody>
          <a:bodyPr/>
          <a:lstStyle/>
          <a:p>
            <a:pPr eaLnBrk="1" hangingPunct="1">
              <a:defRPr/>
            </a:pPr>
            <a:r>
              <a:rPr lang="en-US" dirty="0" smtClean="0"/>
              <a:t>Lesson plan- Biology, math, and fossils</a:t>
            </a:r>
            <a:endParaRPr lang="en-US" dirty="0"/>
          </a:p>
        </p:txBody>
      </p:sp>
      <p:pic>
        <p:nvPicPr>
          <p:cNvPr id="25603" name="Picture 2"/>
          <p:cNvPicPr>
            <a:picLocks noChangeAspect="1" noChangeArrowheads="1"/>
          </p:cNvPicPr>
          <p:nvPr/>
        </p:nvPicPr>
        <p:blipFill>
          <a:blip r:embed="rId2" cstate="print"/>
          <a:srcRect/>
          <a:stretch>
            <a:fillRect/>
          </a:stretch>
        </p:blipFill>
        <p:spPr bwMode="auto">
          <a:xfrm>
            <a:off x="0" y="685800"/>
            <a:ext cx="4191000" cy="2509838"/>
          </a:xfrm>
          <a:prstGeom prst="rect">
            <a:avLst/>
          </a:prstGeom>
          <a:noFill/>
          <a:ln w="9525">
            <a:noFill/>
            <a:miter lim="800000"/>
            <a:headEnd/>
            <a:tailEnd/>
          </a:ln>
        </p:spPr>
      </p:pic>
      <p:pic>
        <p:nvPicPr>
          <p:cNvPr id="25604" name="Picture 3"/>
          <p:cNvPicPr>
            <a:picLocks noChangeAspect="1" noChangeArrowheads="1"/>
          </p:cNvPicPr>
          <p:nvPr/>
        </p:nvPicPr>
        <p:blipFill>
          <a:blip r:embed="rId3" cstate="print"/>
          <a:srcRect/>
          <a:stretch>
            <a:fillRect/>
          </a:stretch>
        </p:blipFill>
        <p:spPr bwMode="auto">
          <a:xfrm>
            <a:off x="2971800" y="3328988"/>
            <a:ext cx="6172200" cy="352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Classroom 6.jpg"/>
          <p:cNvPicPr>
            <a:picLocks noGrp="1" noChangeAspect="1"/>
          </p:cNvPicPr>
          <p:nvPr>
            <p:ph idx="1"/>
          </p:nvPr>
        </p:nvPicPr>
        <p:blipFill>
          <a:blip r:embed="rId2" cstate="print"/>
          <a:srcRect/>
          <a:stretch>
            <a:fillRect/>
          </a:stretch>
        </p:blipFill>
        <p:spPr>
          <a:xfrm>
            <a:off x="4876800" y="3276600"/>
            <a:ext cx="4267200" cy="3581400"/>
          </a:xfrm>
        </p:spPr>
      </p:pic>
      <p:pic>
        <p:nvPicPr>
          <p:cNvPr id="26627" name="Picture 4" descr="Classroom 7.jpg"/>
          <p:cNvPicPr>
            <a:picLocks noChangeAspect="1"/>
          </p:cNvPicPr>
          <p:nvPr/>
        </p:nvPicPr>
        <p:blipFill>
          <a:blip r:embed="rId3" cstate="print"/>
          <a:srcRect/>
          <a:stretch>
            <a:fillRect/>
          </a:stretch>
        </p:blipFill>
        <p:spPr bwMode="auto">
          <a:xfrm>
            <a:off x="0" y="0"/>
            <a:ext cx="4899025" cy="6858000"/>
          </a:xfrm>
          <a:prstGeom prst="rect">
            <a:avLst/>
          </a:prstGeom>
          <a:noFill/>
          <a:ln w="9525">
            <a:noFill/>
            <a:miter lim="800000"/>
            <a:headEnd/>
            <a:tailEnd/>
          </a:ln>
        </p:spPr>
      </p:pic>
      <p:pic>
        <p:nvPicPr>
          <p:cNvPr id="26628" name="Picture 6" descr="Classroom 10.jpg"/>
          <p:cNvPicPr>
            <a:picLocks noChangeAspect="1"/>
          </p:cNvPicPr>
          <p:nvPr/>
        </p:nvPicPr>
        <p:blipFill>
          <a:blip r:embed="rId4" cstate="print"/>
          <a:srcRect/>
          <a:stretch>
            <a:fillRect/>
          </a:stretch>
        </p:blipFill>
        <p:spPr bwMode="auto">
          <a:xfrm>
            <a:off x="4895850" y="0"/>
            <a:ext cx="424815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Classroom 1.jpg"/>
          <p:cNvPicPr>
            <a:picLocks noChangeAspect="1"/>
          </p:cNvPicPr>
          <p:nvPr/>
        </p:nvPicPr>
        <p:blipFill>
          <a:blip r:embed="rId2" cstate="print"/>
          <a:srcRect/>
          <a:stretch>
            <a:fillRect/>
          </a:stretch>
        </p:blipFill>
        <p:spPr bwMode="auto">
          <a:xfrm>
            <a:off x="6172200" y="4619625"/>
            <a:ext cx="2971800" cy="2238375"/>
          </a:xfrm>
          <a:prstGeom prst="rect">
            <a:avLst/>
          </a:prstGeom>
          <a:noFill/>
          <a:ln w="9525">
            <a:noFill/>
            <a:miter lim="800000"/>
            <a:headEnd/>
            <a:tailEnd/>
          </a:ln>
        </p:spPr>
      </p:pic>
      <p:pic>
        <p:nvPicPr>
          <p:cNvPr id="27651" name="Picture 2" descr="Classroom 11a.jpg"/>
          <p:cNvPicPr>
            <a:picLocks noChangeAspect="1"/>
          </p:cNvPicPr>
          <p:nvPr/>
        </p:nvPicPr>
        <p:blipFill>
          <a:blip r:embed="rId3" cstate="print"/>
          <a:srcRect/>
          <a:stretch>
            <a:fillRect/>
          </a:stretch>
        </p:blipFill>
        <p:spPr bwMode="auto">
          <a:xfrm>
            <a:off x="0" y="0"/>
            <a:ext cx="6172200" cy="4648200"/>
          </a:xfrm>
          <a:prstGeom prst="rect">
            <a:avLst/>
          </a:prstGeom>
          <a:noFill/>
          <a:ln w="9525">
            <a:noFill/>
            <a:miter lim="800000"/>
            <a:headEnd/>
            <a:tailEnd/>
          </a:ln>
        </p:spPr>
      </p:pic>
      <p:pic>
        <p:nvPicPr>
          <p:cNvPr id="27652" name="Picture 3" descr="Classroom 3a.jpg"/>
          <p:cNvPicPr>
            <a:picLocks noChangeAspect="1"/>
          </p:cNvPicPr>
          <p:nvPr/>
        </p:nvPicPr>
        <p:blipFill>
          <a:blip r:embed="rId4" cstate="print"/>
          <a:srcRect l="2510"/>
          <a:stretch>
            <a:fillRect/>
          </a:stretch>
        </p:blipFill>
        <p:spPr bwMode="auto">
          <a:xfrm>
            <a:off x="6172200" y="1143000"/>
            <a:ext cx="2959100" cy="2286000"/>
          </a:xfrm>
          <a:prstGeom prst="rect">
            <a:avLst/>
          </a:prstGeom>
          <a:noFill/>
          <a:ln w="9525">
            <a:noFill/>
            <a:miter lim="800000"/>
            <a:headEnd/>
            <a:tailEnd/>
          </a:ln>
        </p:spPr>
      </p:pic>
      <p:pic>
        <p:nvPicPr>
          <p:cNvPr id="27653" name="Picture 4" descr="Classroom 5.jpg"/>
          <p:cNvPicPr>
            <a:picLocks noChangeAspect="1"/>
          </p:cNvPicPr>
          <p:nvPr/>
        </p:nvPicPr>
        <p:blipFill>
          <a:blip r:embed="rId5" cstate="print"/>
          <a:srcRect/>
          <a:stretch>
            <a:fillRect/>
          </a:stretch>
        </p:blipFill>
        <p:spPr bwMode="auto">
          <a:xfrm>
            <a:off x="1524000" y="4619625"/>
            <a:ext cx="2971800"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Future work</a:t>
            </a:r>
          </a:p>
        </p:txBody>
      </p:sp>
      <p:sp>
        <p:nvSpPr>
          <p:cNvPr id="28675" name="Content Placeholder 2"/>
          <p:cNvSpPr>
            <a:spLocks noGrp="1"/>
          </p:cNvSpPr>
          <p:nvPr>
            <p:ph idx="1"/>
          </p:nvPr>
        </p:nvSpPr>
        <p:spPr/>
        <p:txBody>
          <a:bodyPr/>
          <a:lstStyle/>
          <a:p>
            <a:pPr eaLnBrk="1" hangingPunct="1"/>
            <a:r>
              <a:rPr lang="en-US" sz="2800" smtClean="0">
                <a:ea typeface="ＭＳ Ｐゴシック" pitchFamily="34" charset="-128"/>
              </a:rPr>
              <a:t>Test kits on a group of teachers in summer STEM workshops</a:t>
            </a:r>
          </a:p>
          <a:p>
            <a:pPr eaLnBrk="1" hangingPunct="1"/>
            <a:r>
              <a:rPr lang="en-US" sz="2800" smtClean="0">
                <a:ea typeface="ＭＳ Ｐゴシック" pitchFamily="34" charset="-128"/>
              </a:rPr>
              <a:t>Process any and all new samples</a:t>
            </a:r>
          </a:p>
          <a:p>
            <a:pPr eaLnBrk="1" hangingPunct="1"/>
            <a:r>
              <a:rPr lang="en-US" sz="2800" smtClean="0">
                <a:ea typeface="ＭＳ Ｐゴシック" pitchFamily="34" charset="-128"/>
              </a:rPr>
              <a:t>Finish thin section work</a:t>
            </a:r>
          </a:p>
          <a:p>
            <a:pPr eaLnBrk="1" hangingPunct="1"/>
            <a:r>
              <a:rPr lang="en-US" sz="2800" smtClean="0">
                <a:ea typeface="ＭＳ Ｐゴシック" pitchFamily="34" charset="-128"/>
              </a:rPr>
              <a:t>Continue activity/ lab development</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Future work</a:t>
            </a:r>
            <a:endParaRPr lang="en-US" dirty="0"/>
          </a:p>
        </p:txBody>
      </p:sp>
      <p:sp>
        <p:nvSpPr>
          <p:cNvPr id="29699" name="Content Placeholder 2"/>
          <p:cNvSpPr>
            <a:spLocks noGrp="1"/>
          </p:cNvSpPr>
          <p:nvPr>
            <p:ph idx="1"/>
          </p:nvPr>
        </p:nvSpPr>
        <p:spPr/>
        <p:txBody>
          <a:bodyPr/>
          <a:lstStyle/>
          <a:p>
            <a:r>
              <a:rPr lang="en-US" sz="2600" smtClean="0"/>
              <a:t>Trips to other collecting destinations</a:t>
            </a:r>
          </a:p>
          <a:p>
            <a:pPr lvl="1"/>
            <a:r>
              <a:rPr lang="en-US" sz="2400" smtClean="0"/>
              <a:t>Cincinnati-area Ordovician brachiopods and rocks</a:t>
            </a:r>
          </a:p>
          <a:p>
            <a:pPr lvl="1"/>
            <a:r>
              <a:rPr lang="en-US" sz="2400" smtClean="0"/>
              <a:t>Southern Oregon</a:t>
            </a:r>
          </a:p>
          <a:p>
            <a:r>
              <a:rPr lang="en-US" sz="2600" smtClean="0">
                <a:ea typeface="ＭＳ Ｐゴシック" pitchFamily="34" charset="-128"/>
              </a:rPr>
              <a:t>Publish our work in the Journal of Geoscience Education</a:t>
            </a:r>
          </a:p>
          <a:p>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fontAlgn="auto" hangingPunct="1">
              <a:spcAft>
                <a:spcPts val="0"/>
              </a:spcAft>
              <a:defRPr/>
            </a:pPr>
            <a:r>
              <a:rPr lang="en-US" dirty="0" smtClean="0">
                <a:ea typeface="ＭＳ Ｐゴシック" pitchFamily="34" charset="-128"/>
              </a:rPr>
              <a:t>References cited</a:t>
            </a:r>
          </a:p>
        </p:txBody>
      </p:sp>
      <p:sp>
        <p:nvSpPr>
          <p:cNvPr id="26627" name="Content Placeholder 2"/>
          <p:cNvSpPr>
            <a:spLocks noGrp="1"/>
          </p:cNvSpPr>
          <p:nvPr>
            <p:ph idx="1"/>
          </p:nvPr>
        </p:nvSpPr>
        <p:spPr/>
        <p:txBody>
          <a:bodyPr rtlCol="0">
            <a:normAutofit fontScale="85000" lnSpcReduction="20000"/>
          </a:bodyPr>
          <a:lstStyle/>
          <a:p>
            <a:pPr eaLnBrk="1" fontAlgn="auto" hangingPunct="1">
              <a:lnSpc>
                <a:spcPct val="80000"/>
              </a:lnSpc>
              <a:spcAft>
                <a:spcPts val="0"/>
              </a:spcAft>
              <a:defRPr/>
            </a:pPr>
            <a:r>
              <a:rPr lang="en-US" sz="1600" dirty="0" smtClean="0"/>
              <a:t>Delano, H. L. (2006). The Pennsylvania rock and mineral kit re-invented. </a:t>
            </a:r>
            <a:r>
              <a:rPr lang="en-US" sz="1600" i="1" dirty="0" smtClean="0"/>
              <a:t>Abstracts with Programs - Geological Society of America</a:t>
            </a:r>
            <a:r>
              <a:rPr lang="en-US" sz="1600" dirty="0" smtClean="0"/>
              <a:t>, 38(2), 16.</a:t>
            </a:r>
          </a:p>
          <a:p>
            <a:pPr eaLnBrk="1" fontAlgn="auto" hangingPunct="1">
              <a:lnSpc>
                <a:spcPct val="80000"/>
              </a:lnSpc>
              <a:spcAft>
                <a:spcPts val="0"/>
              </a:spcAft>
              <a:defRPr/>
            </a:pPr>
            <a:r>
              <a:rPr lang="en-US" sz="1700" dirty="0" smtClean="0">
                <a:ea typeface="ＭＳ Ｐゴシック" pitchFamily="34" charset="-128"/>
              </a:rPr>
              <a:t>Dickey, Joanna </a:t>
            </a:r>
            <a:r>
              <a:rPr lang="en-US" sz="1700" dirty="0" err="1" smtClean="0">
                <a:ea typeface="ＭＳ Ｐゴシック" pitchFamily="34" charset="-128"/>
              </a:rPr>
              <a:t>Paterno</a:t>
            </a:r>
            <a:r>
              <a:rPr lang="en-US" sz="1700" dirty="0" smtClean="0">
                <a:ea typeface="ＭＳ Ｐゴシック" pitchFamily="34" charset="-128"/>
              </a:rPr>
              <a:t> and Hendricks, Roberta Cox. Visual Perception Qualities of Instructional Materials. </a:t>
            </a:r>
            <a:r>
              <a:rPr lang="en-US" sz="1700" i="1" dirty="0" smtClean="0">
                <a:ea typeface="ＭＳ Ｐゴシック" pitchFamily="34" charset="-128"/>
              </a:rPr>
              <a:t>The Clearing House. </a:t>
            </a:r>
            <a:r>
              <a:rPr lang="en-US" sz="1700" dirty="0" smtClean="0">
                <a:ea typeface="ＭＳ Ｐゴシック" pitchFamily="34" charset="-128"/>
              </a:rPr>
              <a:t>64 (1991), 168-170. </a:t>
            </a:r>
          </a:p>
          <a:p>
            <a:pPr eaLnBrk="1" fontAlgn="auto" hangingPunct="1">
              <a:lnSpc>
                <a:spcPct val="80000"/>
              </a:lnSpc>
              <a:spcAft>
                <a:spcPts val="0"/>
              </a:spcAft>
              <a:defRPr/>
            </a:pPr>
            <a:r>
              <a:rPr lang="en-US" sz="1700" dirty="0" err="1" smtClean="0">
                <a:ea typeface="ＭＳ Ｐゴシック" pitchFamily="34" charset="-128"/>
              </a:rPr>
              <a:t>Haywick</a:t>
            </a:r>
            <a:r>
              <a:rPr lang="en-US" sz="1700" dirty="0" smtClean="0">
                <a:ea typeface="ＭＳ Ｐゴシック" pitchFamily="34" charset="-128"/>
              </a:rPr>
              <a:t>, Douglas W. Alabama Rocks!- A Student Community Project to Equip Public School Science Classes with Relevant Teaching </a:t>
            </a:r>
            <a:r>
              <a:rPr lang="en-US" sz="1700" dirty="0" err="1" smtClean="0">
                <a:ea typeface="ＭＳ Ｐゴシック" pitchFamily="34" charset="-128"/>
              </a:rPr>
              <a:t>Colections</a:t>
            </a:r>
            <a:r>
              <a:rPr lang="en-US" sz="1700" dirty="0" smtClean="0">
                <a:ea typeface="ＭＳ Ｐゴシック" pitchFamily="34" charset="-128"/>
              </a:rPr>
              <a:t>. 2006 Philadelphia Annual Meeting (22-25 Oct. 2006)</a:t>
            </a:r>
          </a:p>
          <a:p>
            <a:pPr eaLnBrk="1" fontAlgn="auto" hangingPunct="1">
              <a:lnSpc>
                <a:spcPct val="80000"/>
              </a:lnSpc>
              <a:spcAft>
                <a:spcPts val="0"/>
              </a:spcAft>
              <a:defRPr/>
            </a:pPr>
            <a:r>
              <a:rPr lang="en-US" sz="1700" dirty="0" smtClean="0">
                <a:ea typeface="ＭＳ Ｐゴシック" pitchFamily="34" charset="-128"/>
              </a:rPr>
              <a:t>Raphael, Dennis and </a:t>
            </a:r>
            <a:r>
              <a:rPr lang="en-US" sz="1700" dirty="0" err="1" smtClean="0">
                <a:ea typeface="ＭＳ Ｐゴシック" pitchFamily="34" charset="-128"/>
              </a:rPr>
              <a:t>Wahlstrom</a:t>
            </a:r>
            <a:r>
              <a:rPr lang="en-US" sz="1700" dirty="0" smtClean="0">
                <a:ea typeface="ＭＳ Ｐゴシック" pitchFamily="34" charset="-128"/>
              </a:rPr>
              <a:t>, Merlin. The Influence of Instructional Aids on Mathematics Achievement. </a:t>
            </a:r>
            <a:r>
              <a:rPr lang="en-US" sz="1700" i="1" dirty="0" smtClean="0">
                <a:ea typeface="ＭＳ Ｐゴシック" pitchFamily="34" charset="-128"/>
              </a:rPr>
              <a:t>Journal for Research in Mathematics Education</a:t>
            </a:r>
            <a:r>
              <a:rPr lang="en-US" sz="1700" dirty="0" smtClean="0">
                <a:ea typeface="ＭＳ Ｐゴシック" pitchFamily="34" charset="-128"/>
              </a:rPr>
              <a:t>. 20 (1989), 173-190.</a:t>
            </a:r>
          </a:p>
          <a:p>
            <a:pPr eaLnBrk="1" fontAlgn="auto" hangingPunct="1">
              <a:lnSpc>
                <a:spcPct val="80000"/>
              </a:lnSpc>
              <a:spcAft>
                <a:spcPts val="0"/>
              </a:spcAft>
              <a:defRPr/>
            </a:pPr>
            <a:r>
              <a:rPr lang="en-US" sz="1700" dirty="0" smtClean="0">
                <a:ea typeface="ＭＳ Ｐゴシック" pitchFamily="34" charset="-128"/>
              </a:rPr>
              <a:t>Sowell, Evelyn J. Effects of Manipulative Materials in Mathematics Instruction. </a:t>
            </a:r>
            <a:r>
              <a:rPr lang="en-US" sz="1700" i="1" dirty="0" smtClean="0">
                <a:ea typeface="ＭＳ Ｐゴシック" pitchFamily="34" charset="-128"/>
              </a:rPr>
              <a:t>Journal for Research in Mathematics Education. </a:t>
            </a:r>
            <a:r>
              <a:rPr lang="en-US" sz="1700" dirty="0" smtClean="0">
                <a:ea typeface="ＭＳ Ｐゴシック" pitchFamily="34" charset="-128"/>
              </a:rPr>
              <a:t>20 (1991), 498-505. </a:t>
            </a:r>
          </a:p>
          <a:p>
            <a:pPr eaLnBrk="1" fontAlgn="auto" hangingPunct="1">
              <a:lnSpc>
                <a:spcPct val="80000"/>
              </a:lnSpc>
              <a:spcAft>
                <a:spcPts val="0"/>
              </a:spcAft>
              <a:defRPr/>
            </a:pPr>
            <a:r>
              <a:rPr lang="en-US" sz="1700" dirty="0" err="1" smtClean="0">
                <a:ea typeface="ＭＳ Ｐゴシック" pitchFamily="34" charset="-128"/>
              </a:rPr>
              <a:t>Suydam</a:t>
            </a:r>
            <a:r>
              <a:rPr lang="en-US" sz="1700" dirty="0" smtClean="0">
                <a:ea typeface="ＭＳ Ｐゴシック" pitchFamily="34" charset="-128"/>
              </a:rPr>
              <a:t>, Marilyn N. and Higgins, Jon L. Activity-Based Learning in Elementary School Mathematics: Recommendations from Research. Abstract. </a:t>
            </a:r>
            <a:r>
              <a:rPr lang="en-US" sz="1700" i="1" dirty="0" smtClean="0">
                <a:ea typeface="ＭＳ Ｐゴシック" pitchFamily="34" charset="-128"/>
              </a:rPr>
              <a:t>Mathematics Education Information Report.</a:t>
            </a:r>
            <a:r>
              <a:rPr lang="en-US" sz="1700" dirty="0" smtClean="0">
                <a:ea typeface="ＭＳ Ｐゴシック" pitchFamily="34" charset="-128"/>
              </a:rPr>
              <a:t> 1985.</a:t>
            </a:r>
          </a:p>
          <a:p>
            <a:pPr eaLnBrk="1" fontAlgn="auto" hangingPunct="1">
              <a:lnSpc>
                <a:spcPct val="80000"/>
              </a:lnSpc>
              <a:spcAft>
                <a:spcPts val="0"/>
              </a:spcAft>
              <a:defRPr/>
            </a:pPr>
            <a:r>
              <a:rPr lang="en-US" sz="1700" dirty="0" smtClean="0">
                <a:ea typeface="ＭＳ Ｐゴシック" pitchFamily="34" charset="-128"/>
              </a:rPr>
              <a:t>Wolfe, Amy L. Rock-On!  A Hands-On Laboratory Experience Developed for Elementary School Science Specialists. 2006 Philadelphia Annual Meeting (22-25 Oct. 2006)</a:t>
            </a:r>
          </a:p>
          <a:p>
            <a:pPr eaLnBrk="1" fontAlgn="auto" hangingPunct="1">
              <a:lnSpc>
                <a:spcPct val="80000"/>
              </a:lnSpc>
              <a:spcAft>
                <a:spcPts val="0"/>
              </a:spcAft>
              <a:defRPr/>
            </a:pPr>
            <a:endParaRPr lang="en-US" sz="1700" dirty="0" smtClean="0">
              <a:ea typeface="ＭＳ Ｐゴシック" pitchFamily="34" charset="-128"/>
            </a:endParaRPr>
          </a:p>
          <a:p>
            <a:pPr eaLnBrk="1" fontAlgn="auto" hangingPunct="1">
              <a:lnSpc>
                <a:spcPct val="80000"/>
              </a:lnSpc>
              <a:spcAft>
                <a:spcPts val="0"/>
              </a:spcAft>
              <a:defRPr/>
            </a:pPr>
            <a:endParaRPr lang="en-US" sz="17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46038"/>
            <a:ext cx="8229600" cy="1325562"/>
          </a:xfrm>
        </p:spPr>
        <p:txBody>
          <a:bodyPr/>
          <a:lstStyle/>
          <a:p>
            <a:pPr eaLnBrk="1" fontAlgn="auto" hangingPunct="1">
              <a:spcAft>
                <a:spcPts val="0"/>
              </a:spcAft>
              <a:defRPr/>
            </a:pPr>
            <a:r>
              <a:rPr lang="en-US" dirty="0" smtClean="0">
                <a:solidFill>
                  <a:schemeClr val="tx1"/>
                </a:solidFill>
                <a:ea typeface="ＭＳ Ｐゴシック" pitchFamily="34" charset="-128"/>
              </a:rPr>
              <a:t>Thanks!</a:t>
            </a:r>
          </a:p>
        </p:txBody>
      </p:sp>
      <p:sp>
        <p:nvSpPr>
          <p:cNvPr id="27651" name="Content Placeholder 2"/>
          <p:cNvSpPr>
            <a:spLocks noGrp="1"/>
          </p:cNvSpPr>
          <p:nvPr>
            <p:ph idx="1"/>
          </p:nvPr>
        </p:nvSpPr>
        <p:spPr>
          <a:xfrm>
            <a:off x="381000" y="1112838"/>
            <a:ext cx="7467600" cy="4525962"/>
          </a:xfrm>
        </p:spPr>
        <p:txBody>
          <a:bodyPr rtlCol="0">
            <a:normAutofit fontScale="85000" lnSpcReduction="20000"/>
          </a:bodyPr>
          <a:lstStyle/>
          <a:p>
            <a:pPr eaLnBrk="1" fontAlgn="auto" hangingPunct="1">
              <a:spcAft>
                <a:spcPts val="0"/>
              </a:spcAft>
              <a:defRPr/>
            </a:pPr>
            <a:r>
              <a:rPr lang="en-US" dirty="0" err="1" smtClean="0">
                <a:solidFill>
                  <a:schemeClr val="tx1"/>
                </a:solidFill>
                <a:ea typeface="ＭＳ Ｐゴシック" pitchFamily="34" charset="-128"/>
              </a:rPr>
              <a:t>SwISTEM</a:t>
            </a:r>
            <a:r>
              <a:rPr lang="en-US" dirty="0" smtClean="0">
                <a:solidFill>
                  <a:schemeClr val="tx1"/>
                </a:solidFill>
                <a:ea typeface="ＭＳ Ｐゴシック" pitchFamily="34" charset="-128"/>
              </a:rPr>
              <a:t> EURP </a:t>
            </a:r>
          </a:p>
          <a:p>
            <a:pPr eaLnBrk="1" fontAlgn="auto" hangingPunct="1">
              <a:spcAft>
                <a:spcPts val="0"/>
              </a:spcAft>
              <a:defRPr/>
            </a:pPr>
            <a:r>
              <a:rPr lang="en-US" dirty="0" smtClean="0">
                <a:solidFill>
                  <a:schemeClr val="tx1"/>
                </a:solidFill>
                <a:ea typeface="ＭＳ Ｐゴシック" pitchFamily="34" charset="-128"/>
              </a:rPr>
              <a:t>National Science Foundation</a:t>
            </a:r>
          </a:p>
          <a:p>
            <a:pPr lvl="1" eaLnBrk="1" fontAlgn="auto" hangingPunct="1">
              <a:spcAft>
                <a:spcPts val="0"/>
              </a:spcAft>
              <a:defRPr/>
            </a:pPr>
            <a:r>
              <a:rPr lang="en-US" dirty="0" smtClean="0">
                <a:solidFill>
                  <a:schemeClr val="tx1"/>
                </a:solidFill>
                <a:ea typeface="ＭＳ Ｐゴシック" pitchFamily="34" charset="-128"/>
              </a:rPr>
              <a:t>NSF DUE -0756978</a:t>
            </a:r>
          </a:p>
          <a:p>
            <a:pPr eaLnBrk="1" fontAlgn="auto" hangingPunct="1">
              <a:spcAft>
                <a:spcPts val="0"/>
              </a:spcAft>
              <a:defRPr/>
            </a:pPr>
            <a:r>
              <a:rPr lang="en-US" dirty="0" smtClean="0">
                <a:solidFill>
                  <a:schemeClr val="tx1"/>
                </a:solidFill>
                <a:ea typeface="ＭＳ Ｐゴシック" pitchFamily="34" charset="-128"/>
              </a:rPr>
              <a:t>Endeavor Grant</a:t>
            </a:r>
          </a:p>
          <a:p>
            <a:pPr eaLnBrk="1" fontAlgn="auto" hangingPunct="1">
              <a:spcAft>
                <a:spcPts val="0"/>
              </a:spcAft>
              <a:defRPr/>
            </a:pPr>
            <a:r>
              <a:rPr lang="en-US" dirty="0" smtClean="0">
                <a:solidFill>
                  <a:schemeClr val="tx1"/>
                </a:solidFill>
                <a:ea typeface="ＭＳ Ｐゴシック" pitchFamily="34" charset="-128"/>
              </a:rPr>
              <a:t>University of Southern Indiana</a:t>
            </a:r>
          </a:p>
          <a:p>
            <a:pPr eaLnBrk="1" fontAlgn="auto" hangingPunct="1">
              <a:spcAft>
                <a:spcPts val="0"/>
              </a:spcAft>
              <a:defRPr/>
            </a:pPr>
            <a:r>
              <a:rPr lang="en-US" dirty="0" smtClean="0">
                <a:solidFill>
                  <a:schemeClr val="tx1"/>
                </a:solidFill>
                <a:ea typeface="ＭＳ Ｐゴシック" pitchFamily="34" charset="-128"/>
              </a:rPr>
              <a:t>USI Geology Department</a:t>
            </a:r>
          </a:p>
          <a:p>
            <a:pPr eaLnBrk="1" fontAlgn="auto" hangingPunct="1">
              <a:spcAft>
                <a:spcPts val="0"/>
              </a:spcAft>
              <a:defRPr/>
            </a:pPr>
            <a:r>
              <a:rPr lang="en-US" dirty="0" smtClean="0">
                <a:solidFill>
                  <a:schemeClr val="tx1"/>
                </a:solidFill>
                <a:ea typeface="ＭＳ Ｐゴシック" pitchFamily="34" charset="-128"/>
              </a:rPr>
              <a:t>Geology 161 classes</a:t>
            </a:r>
          </a:p>
          <a:p>
            <a:pPr eaLnBrk="1" fontAlgn="auto" hangingPunct="1">
              <a:spcAft>
                <a:spcPts val="0"/>
              </a:spcAft>
              <a:defRPr/>
            </a:pPr>
            <a:r>
              <a:rPr lang="en-US" dirty="0" smtClean="0">
                <a:solidFill>
                  <a:schemeClr val="tx1"/>
                </a:solidFill>
                <a:ea typeface="ＭＳ Ｐゴシック" pitchFamily="34" charset="-128"/>
              </a:rPr>
              <a:t>Allison </a:t>
            </a:r>
            <a:r>
              <a:rPr lang="en-US" dirty="0" err="1" smtClean="0">
                <a:solidFill>
                  <a:schemeClr val="tx1"/>
                </a:solidFill>
                <a:ea typeface="ＭＳ Ｐゴシック" pitchFamily="34" charset="-128"/>
              </a:rPr>
              <a:t>Grabert</a:t>
            </a:r>
            <a:r>
              <a:rPr lang="en-US" dirty="0" smtClean="0">
                <a:solidFill>
                  <a:schemeClr val="tx1"/>
                </a:solidFill>
                <a:ea typeface="ＭＳ Ｐゴシック" pitchFamily="34" charset="-128"/>
              </a:rPr>
              <a:t>  and </a:t>
            </a:r>
            <a:r>
              <a:rPr lang="en-US" dirty="0" err="1" smtClean="0">
                <a:solidFill>
                  <a:schemeClr val="tx1"/>
                </a:solidFill>
                <a:ea typeface="ＭＳ Ｐゴシック" pitchFamily="34" charset="-128"/>
              </a:rPr>
              <a:t>SwISTEM</a:t>
            </a:r>
            <a:r>
              <a:rPr lang="en-US" dirty="0" smtClean="0">
                <a:solidFill>
                  <a:schemeClr val="tx1"/>
                </a:solidFill>
                <a:ea typeface="ＭＳ Ｐゴシック" pitchFamily="34" charset="-128"/>
              </a:rPr>
              <a:t> trucks</a:t>
            </a:r>
          </a:p>
          <a:p>
            <a:pPr eaLnBrk="1" fontAlgn="auto" hangingPunct="1">
              <a:spcAft>
                <a:spcPts val="0"/>
              </a:spcAft>
              <a:defRPr/>
            </a:pPr>
            <a:r>
              <a:rPr lang="en-US" dirty="0" smtClean="0">
                <a:solidFill>
                  <a:schemeClr val="tx1"/>
                </a:solidFill>
                <a:ea typeface="ＭＳ Ｐゴシック" pitchFamily="34" charset="-128"/>
              </a:rPr>
              <a:t>Drs. Bill Elliott, Jim Durbin, </a:t>
            </a:r>
          </a:p>
          <a:p>
            <a:pPr eaLnBrk="1" fontAlgn="auto" hangingPunct="1">
              <a:spcAft>
                <a:spcPts val="0"/>
              </a:spcAft>
              <a:buFont typeface="Wingdings" pitchFamily="2" charset="2"/>
              <a:buNone/>
              <a:defRPr/>
            </a:pPr>
            <a:r>
              <a:rPr lang="en-US" dirty="0" smtClean="0">
                <a:solidFill>
                  <a:schemeClr val="tx1"/>
                </a:solidFill>
                <a:ea typeface="ＭＳ Ｐゴシック" pitchFamily="34" charset="-128"/>
              </a:rPr>
              <a:t>	and  Tony Maria, and Holly </a:t>
            </a:r>
            <a:r>
              <a:rPr lang="en-US" dirty="0" err="1" smtClean="0">
                <a:solidFill>
                  <a:schemeClr val="tx1"/>
                </a:solidFill>
                <a:ea typeface="ＭＳ Ｐゴシック" pitchFamily="34" charset="-128"/>
              </a:rPr>
              <a:t>Keimig</a:t>
            </a:r>
            <a:endParaRPr lang="en-US" dirty="0" smtClean="0">
              <a:solidFill>
                <a:schemeClr val="tx1"/>
              </a:solidFill>
              <a:ea typeface="ＭＳ Ｐゴシック" pitchFamily="34" charset="-128"/>
            </a:endParaRPr>
          </a:p>
          <a:p>
            <a:pPr eaLnBrk="1" fontAlgn="auto" hangingPunct="1">
              <a:spcAft>
                <a:spcPts val="0"/>
              </a:spcAft>
              <a:defRPr/>
            </a:pPr>
            <a:r>
              <a:rPr lang="en-US" dirty="0" smtClean="0">
                <a:solidFill>
                  <a:schemeClr val="tx1"/>
                </a:solidFill>
                <a:ea typeface="ＭＳ Ｐゴシック" pitchFamily="34" charset="-128"/>
              </a:rPr>
              <a:t>Carrie Wright, M.S</a:t>
            </a:r>
            <a:r>
              <a:rPr lang="en-US" dirty="0" smtClean="0">
                <a:ea typeface="ＭＳ Ｐゴシック" pitchFamily="34" charset="-128"/>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fontAlgn="auto" hangingPunct="1">
              <a:spcAft>
                <a:spcPts val="0"/>
              </a:spcAft>
              <a:defRPr/>
            </a:pPr>
            <a:r>
              <a:rPr lang="en-US" dirty="0" smtClean="0">
                <a:ea typeface="ＭＳ Ｐゴシック" pitchFamily="34" charset="-128"/>
              </a:rPr>
              <a:t>Contact information</a:t>
            </a:r>
          </a:p>
        </p:txBody>
      </p:sp>
      <p:sp>
        <p:nvSpPr>
          <p:cNvPr id="32771" name="Content Placeholder 2"/>
          <p:cNvSpPr>
            <a:spLocks noGrp="1"/>
          </p:cNvSpPr>
          <p:nvPr>
            <p:ph sz="half" idx="1"/>
          </p:nvPr>
        </p:nvSpPr>
        <p:spPr>
          <a:xfrm>
            <a:off x="1600200" y="1951038"/>
            <a:ext cx="2743200" cy="3886200"/>
          </a:xfrm>
        </p:spPr>
        <p:txBody>
          <a:bodyPr/>
          <a:lstStyle/>
          <a:p>
            <a:pPr eaLnBrk="1" hangingPunct="1"/>
            <a:r>
              <a:rPr lang="en-US" smtClean="0">
                <a:ea typeface="ＭＳ Ｐゴシック" pitchFamily="34" charset="-128"/>
              </a:rPr>
              <a:t>The authors</a:t>
            </a:r>
          </a:p>
          <a:p>
            <a:pPr lvl="1" eaLnBrk="1" hangingPunct="1"/>
            <a:r>
              <a:rPr lang="en-US" smtClean="0">
                <a:ea typeface="ＭＳ Ｐゴシック" pitchFamily="34" charset="-128"/>
              </a:rPr>
              <a:t>Kristen Schmeisser: </a:t>
            </a:r>
            <a:r>
              <a:rPr lang="en-US" smtClean="0">
                <a:ea typeface="ＭＳ Ｐゴシック" pitchFamily="34" charset="-128"/>
                <a:hlinkClick r:id="rId2"/>
              </a:rPr>
              <a:t>keschmeiss@ mail.usi.edu</a:t>
            </a:r>
            <a:endParaRPr lang="en-US" smtClean="0">
              <a:ea typeface="ＭＳ Ｐゴシック" pitchFamily="34" charset="-128"/>
            </a:endParaRPr>
          </a:p>
          <a:p>
            <a:pPr lvl="1" eaLnBrk="1" hangingPunct="1"/>
            <a:r>
              <a:rPr lang="en-US" smtClean="0">
                <a:ea typeface="ＭＳ Ｐゴシック" pitchFamily="34" charset="-128"/>
              </a:rPr>
              <a:t>Ashley Altheide: </a:t>
            </a:r>
            <a:r>
              <a:rPr lang="en-US" smtClean="0">
                <a:ea typeface="ＭＳ Ｐゴシック" pitchFamily="34" charset="-128"/>
                <a:hlinkClick r:id="rId3"/>
              </a:rPr>
              <a:t>ataltheide@ mail.usi.edu</a:t>
            </a:r>
            <a:endParaRPr lang="en-US" smtClean="0">
              <a:ea typeface="ＭＳ Ｐゴシック" pitchFamily="34" charset="-128"/>
            </a:endParaRPr>
          </a:p>
          <a:p>
            <a:pPr lvl="1" eaLnBrk="1" hangingPunct="1"/>
            <a:r>
              <a:rPr lang="en-US" smtClean="0">
                <a:ea typeface="ＭＳ Ｐゴシック" pitchFamily="34" charset="-128"/>
              </a:rPr>
              <a:t>Carrie Wright: </a:t>
            </a:r>
            <a:r>
              <a:rPr lang="en-US" smtClean="0">
                <a:ea typeface="ＭＳ Ｐゴシック" pitchFamily="34" charset="-128"/>
                <a:hlinkClick r:id="rId4"/>
              </a:rPr>
              <a:t>clwright@usi.edu</a:t>
            </a:r>
            <a:r>
              <a:rPr lang="en-US" smtClean="0">
                <a:ea typeface="ＭＳ Ｐゴシック" pitchFamily="34" charset="-128"/>
              </a:rPr>
              <a:t> </a:t>
            </a:r>
          </a:p>
          <a:p>
            <a:pPr eaLnBrk="1" hangingPunct="1">
              <a:buFont typeface="Wingdings 2" pitchFamily="18" charset="2"/>
              <a:buNone/>
            </a:pPr>
            <a:endParaRPr lang="en-US" smtClean="0">
              <a:ea typeface="ＭＳ Ｐゴシック" pitchFamily="34" charset="-128"/>
            </a:endParaRPr>
          </a:p>
        </p:txBody>
      </p:sp>
      <p:sp>
        <p:nvSpPr>
          <p:cNvPr id="32772" name="Content Placeholder 3"/>
          <p:cNvSpPr>
            <a:spLocks noGrp="1"/>
          </p:cNvSpPr>
          <p:nvPr>
            <p:ph sz="half" idx="2"/>
          </p:nvPr>
        </p:nvSpPr>
        <p:spPr>
          <a:xfrm>
            <a:off x="4267200" y="1600200"/>
            <a:ext cx="4876800" cy="4525963"/>
          </a:xfrm>
        </p:spPr>
        <p:txBody>
          <a:bodyPr/>
          <a:lstStyle/>
          <a:p>
            <a:pPr eaLnBrk="1" hangingPunct="1"/>
            <a:r>
              <a:rPr lang="en-US" smtClean="0">
                <a:ea typeface="ＭＳ Ｐゴシック" pitchFamily="34" charset="-128"/>
              </a:rPr>
              <a:t>Allison Grabert</a:t>
            </a:r>
          </a:p>
          <a:p>
            <a:pPr eaLnBrk="1" hangingPunct="1">
              <a:buFont typeface="Wingdings 2" pitchFamily="18" charset="2"/>
              <a:buNone/>
            </a:pPr>
            <a:r>
              <a:rPr lang="en-US" smtClean="0">
                <a:ea typeface="ＭＳ Ｐゴシック" pitchFamily="34" charset="-128"/>
              </a:rPr>
              <a:t>    SwISTEM program coordinator</a:t>
            </a:r>
            <a:endParaRPr lang="en-US" sz="1500" smtClean="0">
              <a:ea typeface="ＭＳ Ｐゴシック" pitchFamily="34" charset="-128"/>
            </a:endParaRPr>
          </a:p>
          <a:p>
            <a:pPr lvl="1" eaLnBrk="1" hangingPunct="1">
              <a:buFont typeface="Wingdings 2" pitchFamily="18" charset="2"/>
              <a:buNone/>
            </a:pPr>
            <a:r>
              <a:rPr lang="en-US" smtClean="0">
                <a:ea typeface="ＭＳ Ｐゴシック" pitchFamily="34" charset="-128"/>
              </a:rPr>
              <a:t>812/228-5019</a:t>
            </a:r>
          </a:p>
          <a:p>
            <a:pPr lvl="1" eaLnBrk="1" hangingPunct="1">
              <a:buFont typeface="Wingdings 2" pitchFamily="18" charset="2"/>
              <a:buNone/>
            </a:pPr>
            <a:r>
              <a:rPr lang="en-US" sz="2000" smtClean="0">
                <a:ea typeface="ＭＳ Ｐゴシック" pitchFamily="34" charset="-128"/>
                <a:hlinkClick r:id="rId5"/>
              </a:rPr>
              <a:t>afgrabert@usi.edu</a:t>
            </a:r>
            <a:endParaRPr lang="en-US" sz="2000" smtClean="0">
              <a:ea typeface="ＭＳ Ｐゴシック" pitchFamily="34" charset="-128"/>
            </a:endParaRPr>
          </a:p>
          <a:p>
            <a:pPr lvl="1" eaLnBrk="1" hangingPunct="1">
              <a:buFont typeface="Wingdings 2" pitchFamily="18" charset="2"/>
              <a:buNone/>
            </a:pPr>
            <a:endParaRPr lang="en-US" sz="2000" smtClean="0">
              <a:ea typeface="ＭＳ Ｐゴシック" pitchFamily="34" charset="-128"/>
              <a:hlinkClick r:id="rId6"/>
            </a:endParaRPr>
          </a:p>
          <a:p>
            <a:pPr lvl="1" eaLnBrk="1" hangingPunct="1">
              <a:buFont typeface="Wingdings 2" pitchFamily="18" charset="2"/>
              <a:buNone/>
            </a:pPr>
            <a:r>
              <a:rPr lang="en-US" sz="2000" smtClean="0">
                <a:solidFill>
                  <a:schemeClr val="tx1"/>
                </a:solidFill>
                <a:ea typeface="ＭＳ Ｐゴシック" pitchFamily="34" charset="-128"/>
                <a:hlinkClick r:id="rId6"/>
              </a:rPr>
              <a:t>http://www.usi.edu/stem/Index.ASP</a:t>
            </a:r>
            <a:endParaRPr lang="en-US" sz="2000" smtClean="0">
              <a:solidFill>
                <a:schemeClr val="tx1"/>
              </a:solidFill>
              <a:ea typeface="ＭＳ Ｐゴシック" pitchFamily="34" charset="-128"/>
            </a:endParaRPr>
          </a:p>
          <a:p>
            <a:pPr lvl="1" eaLnBrk="1" hangingPunct="1">
              <a:buFont typeface="Wingdings 2" pitchFamily="18" charset="2"/>
              <a:buNone/>
            </a:pPr>
            <a:r>
              <a:rPr lang="en-US" sz="2000" smtClean="0">
                <a:solidFill>
                  <a:schemeClr val="tx1"/>
                </a:solidFill>
                <a:ea typeface="ＭＳ Ｐゴシック" pitchFamily="34" charset="-128"/>
                <a:hlinkClick r:id="rId7"/>
              </a:rPr>
              <a:t>http://www.istemnetwork.org/</a:t>
            </a:r>
            <a:r>
              <a:rPr lang="en-US" sz="2000" smtClean="0">
                <a:solidFill>
                  <a:schemeClr val="tx1"/>
                </a:solidFill>
                <a:ea typeface="ＭＳ Ｐゴシック" pitchFamily="34" charset="-128"/>
              </a:rPr>
              <a:t> </a:t>
            </a:r>
          </a:p>
          <a:p>
            <a:pPr eaLnBrk="1" hangingPunct="1">
              <a:buFont typeface="Wingdings 2" pitchFamily="18" charset="2"/>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The problem</a:t>
            </a:r>
          </a:p>
        </p:txBody>
      </p:sp>
      <p:sp>
        <p:nvSpPr>
          <p:cNvPr id="7171" name="Content Placeholder 2"/>
          <p:cNvSpPr>
            <a:spLocks noGrp="1"/>
          </p:cNvSpPr>
          <p:nvPr>
            <p:ph idx="1"/>
          </p:nvPr>
        </p:nvSpPr>
        <p:spPr/>
        <p:txBody>
          <a:bodyPr/>
          <a:lstStyle/>
          <a:p>
            <a:pPr eaLnBrk="1" hangingPunct="1"/>
            <a:r>
              <a:rPr lang="en-US" smtClean="0">
                <a:ea typeface="ＭＳ Ｐゴシック" pitchFamily="34" charset="-128"/>
              </a:rPr>
              <a:t>Few college freshmen at USI declare a geology major; most join the department after “discovering” geology in an intro course</a:t>
            </a:r>
          </a:p>
          <a:p>
            <a:pPr eaLnBrk="1" hangingPunct="1"/>
            <a:r>
              <a:rPr lang="en-US" smtClean="0">
                <a:ea typeface="ＭＳ Ｐゴシック" pitchFamily="34" charset="-128"/>
              </a:rPr>
              <a:t>Probable causes</a:t>
            </a:r>
          </a:p>
          <a:p>
            <a:pPr lvl="1" eaLnBrk="1" hangingPunct="1"/>
            <a:r>
              <a:rPr lang="en-US" smtClean="0">
                <a:ea typeface="ＭＳ Ｐゴシック" pitchFamily="34" charset="-128"/>
              </a:rPr>
              <a:t>Lack of awareness (in high school) of geology as a viable and exciting major leading to a real career</a:t>
            </a:r>
          </a:p>
          <a:p>
            <a:pPr lvl="1" eaLnBrk="1" hangingPunct="1"/>
            <a:r>
              <a:rPr lang="en-US" smtClean="0">
                <a:ea typeface="ＭＳ Ｐゴシック" pitchFamily="34" charset="-128"/>
              </a:rPr>
              <a:t>Lack of stimulating geoscience education in middle and high school </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Literature review</a:t>
            </a:r>
          </a:p>
        </p:txBody>
      </p:sp>
      <p:sp>
        <p:nvSpPr>
          <p:cNvPr id="12291"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sz="2800" dirty="0" smtClean="0">
                <a:ea typeface="ＭＳ Ｐゴシック" pitchFamily="34" charset="-128"/>
              </a:rPr>
              <a:t>The literature suggests that physical interaction with the samples will enhance student understanding.</a:t>
            </a:r>
          </a:p>
          <a:p>
            <a:pPr lvl="1" eaLnBrk="1" fontAlgn="auto" hangingPunct="1">
              <a:spcAft>
                <a:spcPts val="0"/>
              </a:spcAft>
              <a:defRPr/>
            </a:pPr>
            <a:r>
              <a:rPr lang="en-US" sz="2200" dirty="0" smtClean="0">
                <a:ea typeface="ＭＳ Ｐゴシック" pitchFamily="34" charset="-128"/>
              </a:rPr>
              <a:t>Clear and comprehensive visuals aid in student understanding (Dickey and Hicks, 1991)</a:t>
            </a:r>
          </a:p>
          <a:p>
            <a:pPr lvl="1" eaLnBrk="1" fontAlgn="auto" hangingPunct="1">
              <a:spcAft>
                <a:spcPts val="0"/>
              </a:spcAft>
              <a:defRPr/>
            </a:pPr>
            <a:r>
              <a:rPr lang="en-US" sz="2200" dirty="0" smtClean="0">
                <a:ea typeface="ＭＳ Ｐゴシック" pitchFamily="34" charset="-128"/>
              </a:rPr>
              <a:t>Lessons using </a:t>
            </a:r>
            <a:r>
              <a:rPr lang="en-US" sz="2200" dirty="0" err="1" smtClean="0">
                <a:ea typeface="ＭＳ Ｐゴシック" pitchFamily="34" charset="-128"/>
              </a:rPr>
              <a:t>manipulatives</a:t>
            </a:r>
            <a:r>
              <a:rPr lang="en-US" sz="2200" dirty="0" smtClean="0">
                <a:ea typeface="ＭＳ Ｐゴシック" pitchFamily="34" charset="-128"/>
              </a:rPr>
              <a:t> have a higher probability of producing greater achievement (</a:t>
            </a:r>
            <a:r>
              <a:rPr lang="en-US" sz="2200" dirty="0" err="1" smtClean="0">
                <a:ea typeface="ＭＳ Ｐゴシック" pitchFamily="34" charset="-128"/>
              </a:rPr>
              <a:t>Suydam</a:t>
            </a:r>
            <a:r>
              <a:rPr lang="en-US" sz="2200" dirty="0" smtClean="0">
                <a:ea typeface="ＭＳ Ｐゴシック" pitchFamily="34" charset="-128"/>
              </a:rPr>
              <a:t> and Higgins, 1997)</a:t>
            </a:r>
          </a:p>
          <a:p>
            <a:pPr lvl="1" eaLnBrk="1" fontAlgn="auto" hangingPunct="1">
              <a:spcAft>
                <a:spcPts val="0"/>
              </a:spcAft>
              <a:defRPr/>
            </a:pPr>
            <a:r>
              <a:rPr lang="en-US" sz="2200" dirty="0" smtClean="0">
                <a:ea typeface="ＭＳ Ｐゴシック" pitchFamily="34" charset="-128"/>
              </a:rPr>
              <a:t>Concrete materials presented by a knowledgeable instructor improves student attitudes about the subject (Sowell, 1989)</a:t>
            </a:r>
          </a:p>
          <a:p>
            <a:pPr lvl="1" eaLnBrk="1" fontAlgn="auto" hangingPunct="1">
              <a:spcAft>
                <a:spcPts val="0"/>
              </a:spcAft>
              <a:defRPr/>
            </a:pPr>
            <a:endParaRPr lang="en-US" sz="24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blip>
          <a:srcRect/>
          <a:stretch>
            <a:fillRect t="-8000" b="-8000"/>
          </a:stretch>
        </a:blipFill>
        <a:effectLst/>
      </p:bgPr>
    </p:bg>
    <p:spTree>
      <p:nvGrpSpPr>
        <p:cNvPr id="1" name=""/>
        <p:cNvGrpSpPr/>
        <p:nvPr/>
      </p:nvGrpSpPr>
      <p:grpSpPr>
        <a:xfrm>
          <a:off x="0" y="0"/>
          <a:ext cx="0" cy="0"/>
          <a:chOff x="0" y="0"/>
          <a:chExt cx="0" cy="0"/>
        </a:xfrm>
      </p:grpSpPr>
      <p:sp>
        <p:nvSpPr>
          <p:cNvPr id="23554" name="Title 3"/>
          <p:cNvSpPr>
            <a:spLocks noGrp="1"/>
          </p:cNvSpPr>
          <p:nvPr>
            <p:ph type="body" idx="1"/>
          </p:nvPr>
        </p:nvSpPr>
        <p:spPr>
          <a:xfrm>
            <a:off x="1143000" y="2390775"/>
            <a:ext cx="7239000" cy="3248025"/>
          </a:xfrm>
          <a:extLst>
            <a:ext uri="{909E8E84-426E-40DD-AFC4-6F175D3DCCD1}"/>
            <a:ext uri="{91240B29-F687-4F45-9708-019B960494DF}"/>
          </a:extLst>
        </p:spPr>
        <p:txBody>
          <a:bodyPr>
            <a:normAutofit fontScale="92500"/>
          </a:bodyPr>
          <a:lstStyle/>
          <a:p>
            <a:pPr fontAlgn="auto">
              <a:lnSpc>
                <a:spcPct val="150000"/>
              </a:lnSpc>
              <a:spcAft>
                <a:spcPts val="0"/>
              </a:spcAft>
              <a:defRPr/>
            </a:pPr>
            <a:r>
              <a:rPr lang="en-US" sz="2700" b="1" dirty="0" smtClean="0">
                <a:solidFill>
                  <a:schemeClr val="tx1"/>
                </a:solidFill>
                <a:effectLst>
                  <a:outerShdw blurRad="38100" dist="38100" dir="2700000" algn="tl">
                    <a:srgbClr val="3B3B3B"/>
                  </a:outerShdw>
                </a:effectLst>
                <a:ea typeface="ＭＳ Ｐゴシック" pitchFamily="34" charset="-128"/>
              </a:rPr>
              <a:t>Since last summer, the research team has collected and processed samples, begun to organize them into teaching kits, and begun to develop and pilot related labs and activities which will later be loaned to teachers in local schools</a:t>
            </a:r>
            <a:r>
              <a:rPr lang="en-US" sz="2700" b="1" dirty="0" smtClean="0">
                <a:solidFill>
                  <a:schemeClr val="tx1"/>
                </a:solidFill>
                <a:ea typeface="ＭＳ Ｐゴシック" pitchFamily="34" charset="-128"/>
              </a:rPr>
              <a:t>.</a:t>
            </a:r>
            <a:r>
              <a:rPr lang="en-US" sz="2700" dirty="0" smtClean="0">
                <a:solidFill>
                  <a:schemeClr val="tx1"/>
                </a:solidFill>
                <a:ea typeface="ＭＳ Ｐゴシック" pitchFamily="34" charset="-128"/>
              </a:rPr>
              <a:t> </a:t>
            </a:r>
          </a:p>
          <a:p>
            <a:pPr fontAlgn="auto">
              <a:lnSpc>
                <a:spcPct val="80000"/>
              </a:lnSpc>
              <a:spcAft>
                <a:spcPts val="0"/>
              </a:spcAft>
              <a:defRPr/>
            </a:pPr>
            <a:endParaRPr lang="en-US" sz="14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Overarching goals</a:t>
            </a:r>
          </a:p>
        </p:txBody>
      </p:sp>
      <p:sp>
        <p:nvSpPr>
          <p:cNvPr id="18435" name="Content Placeholder 2"/>
          <p:cNvSpPr>
            <a:spLocks noGrp="1"/>
          </p:cNvSpPr>
          <p:nvPr>
            <p:ph idx="1"/>
          </p:nvPr>
        </p:nvSpPr>
        <p:spPr/>
        <p:txBody>
          <a:bodyPr rtlCol="0">
            <a:normAutofit fontScale="92500" lnSpcReduction="20000"/>
          </a:bodyPr>
          <a:lstStyle/>
          <a:p>
            <a:pPr marL="419100" lvl="1" indent="-382588" eaLnBrk="1" fontAlgn="auto" hangingPunct="1">
              <a:lnSpc>
                <a:spcPct val="90000"/>
              </a:lnSpc>
              <a:spcAft>
                <a:spcPts val="0"/>
              </a:spcAft>
              <a:buSzPct val="80000"/>
              <a:buFont typeface="Wingdings 2" pitchFamily="18" charset="2"/>
              <a:buChar char=""/>
              <a:defRPr/>
            </a:pPr>
            <a:r>
              <a:rPr lang="en-US" sz="2800" smtClean="0">
                <a:ea typeface="ＭＳ Ｐゴシック" pitchFamily="34" charset="-128"/>
              </a:rPr>
              <a:t>Increase geoscience interest in area K-12 students </a:t>
            </a:r>
          </a:p>
          <a:p>
            <a:pPr marL="701675" lvl="2" indent="-382588" eaLnBrk="1" fontAlgn="auto" hangingPunct="1">
              <a:lnSpc>
                <a:spcPct val="90000"/>
              </a:lnSpc>
              <a:spcAft>
                <a:spcPts val="0"/>
              </a:spcAft>
              <a:buSzPct val="80000"/>
              <a:buFont typeface="Wingdings 2" pitchFamily="18" charset="2"/>
              <a:buChar char=""/>
              <a:defRPr/>
            </a:pPr>
            <a:r>
              <a:rPr lang="en-US" smtClean="0">
                <a:ea typeface="ＭＳ Ｐゴシック" pitchFamily="34" charset="-128"/>
              </a:rPr>
              <a:t>Increasing the likelihood that they might choose geology as a career path</a:t>
            </a:r>
          </a:p>
          <a:p>
            <a:pPr marL="419100" lvl="1" indent="-382588" eaLnBrk="1" fontAlgn="auto" hangingPunct="1">
              <a:lnSpc>
                <a:spcPct val="90000"/>
              </a:lnSpc>
              <a:spcAft>
                <a:spcPts val="0"/>
              </a:spcAft>
              <a:buSzPct val="80000"/>
              <a:buFont typeface="Wingdings 2" pitchFamily="18" charset="2"/>
              <a:buChar char=""/>
              <a:defRPr/>
            </a:pPr>
            <a:r>
              <a:rPr lang="en-US" sz="2800" smtClean="0">
                <a:ea typeface="ＭＳ Ｐゴシック" pitchFamily="34" charset="-128"/>
              </a:rPr>
              <a:t>Increase  geological content knowledge and pedagogical content knowledge for area K-12 teachers </a:t>
            </a:r>
          </a:p>
          <a:p>
            <a:pPr marL="419100" lvl="1" indent="-382588" eaLnBrk="1" fontAlgn="auto" hangingPunct="1">
              <a:lnSpc>
                <a:spcPct val="90000"/>
              </a:lnSpc>
              <a:spcAft>
                <a:spcPts val="0"/>
              </a:spcAft>
              <a:buSzPct val="80000"/>
              <a:buFont typeface="Wingdings 2" pitchFamily="18" charset="2"/>
              <a:buChar char=""/>
              <a:defRPr/>
            </a:pPr>
            <a:r>
              <a:rPr lang="en-US" sz="2800" smtClean="0">
                <a:ea typeface="ＭＳ Ｐゴシック" pitchFamily="34" charset="-128"/>
              </a:rPr>
              <a:t>Continue to build upon the SwISTEM K-16 connection, making it an even better resource for educators, students, and schools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0" y="152400"/>
            <a:ext cx="8229600" cy="1325563"/>
          </a:xfrm>
        </p:spPr>
        <p:txBody>
          <a:bodyPr/>
          <a:lstStyle/>
          <a:p>
            <a:pPr eaLnBrk="1" fontAlgn="auto" hangingPunct="1">
              <a:spcAft>
                <a:spcPts val="0"/>
              </a:spcAft>
              <a:defRPr/>
            </a:pPr>
            <a:r>
              <a:rPr lang="en-US" smtClean="0">
                <a:ea typeface="ＭＳ Ｐゴシック" pitchFamily="34" charset="-128"/>
              </a:rPr>
              <a:t>Rock samples</a:t>
            </a:r>
          </a:p>
        </p:txBody>
      </p:sp>
      <p:sp>
        <p:nvSpPr>
          <p:cNvPr id="14339" name="Content Placeholder 2"/>
          <p:cNvSpPr>
            <a:spLocks noGrp="1"/>
          </p:cNvSpPr>
          <p:nvPr>
            <p:ph idx="4294967295"/>
          </p:nvPr>
        </p:nvSpPr>
        <p:spPr>
          <a:xfrm>
            <a:off x="0" y="1447800"/>
            <a:ext cx="7467600" cy="1752600"/>
          </a:xfrm>
        </p:spPr>
        <p:txBody>
          <a:bodyPr rtlCol="0">
            <a:normAutofit fontScale="92500" lnSpcReduction="10000"/>
          </a:bodyPr>
          <a:lstStyle/>
          <a:p>
            <a:pPr marL="419100" lvl="1" indent="-382588" eaLnBrk="1" fontAlgn="auto" hangingPunct="1">
              <a:spcAft>
                <a:spcPts val="0"/>
              </a:spcAft>
              <a:buSzPct val="80000"/>
              <a:buFont typeface="Wingdings 2" pitchFamily="18" charset="2"/>
              <a:buChar char=""/>
              <a:defRPr/>
            </a:pPr>
            <a:r>
              <a:rPr lang="en-US" sz="2800" dirty="0" smtClean="0">
                <a:ea typeface="ＭＳ Ｐゴシック" pitchFamily="34" charset="-128"/>
              </a:rPr>
              <a:t>Sedimentary rocks and fossils collected from local outcrops </a:t>
            </a:r>
          </a:p>
          <a:p>
            <a:pPr marL="976313" lvl="3" indent="-382588" eaLnBrk="1" fontAlgn="auto" hangingPunct="1">
              <a:spcAft>
                <a:spcPts val="0"/>
              </a:spcAft>
              <a:buSzPct val="80000"/>
              <a:buFont typeface="Wingdings 2" pitchFamily="18" charset="2"/>
              <a:buChar char=""/>
              <a:defRPr/>
            </a:pPr>
            <a:r>
              <a:rPr lang="en-US" dirty="0" smtClean="0">
                <a:ea typeface="ＭＳ Ｐゴシック" pitchFamily="34" charset="-128"/>
              </a:rPr>
              <a:t>Improve students’ geological sense of place</a:t>
            </a:r>
          </a:p>
          <a:p>
            <a:pPr marL="976313" lvl="3" indent="-382588" eaLnBrk="1" fontAlgn="auto" hangingPunct="1">
              <a:spcAft>
                <a:spcPts val="0"/>
              </a:spcAft>
              <a:buSzPct val="80000"/>
              <a:buFont typeface="Wingdings 2" pitchFamily="18" charset="2"/>
              <a:buChar char=""/>
              <a:defRPr/>
            </a:pPr>
            <a:r>
              <a:rPr lang="en-US" dirty="0" smtClean="0">
                <a:ea typeface="ＭＳ Ｐゴシック" pitchFamily="34" charset="-128"/>
              </a:rPr>
              <a:t>Increase knowledge of geology “in their own backyard”</a:t>
            </a:r>
          </a:p>
        </p:txBody>
      </p:sp>
      <p:pic>
        <p:nvPicPr>
          <p:cNvPr id="13316" name="Picture 3" descr="table of rocks.bmp"/>
          <p:cNvPicPr>
            <a:picLocks noChangeAspect="1"/>
          </p:cNvPicPr>
          <p:nvPr/>
        </p:nvPicPr>
        <p:blipFill>
          <a:blip r:embed="rId2" cstate="email"/>
          <a:srcRect/>
          <a:stretch>
            <a:fillRect/>
          </a:stretch>
        </p:blipFill>
        <p:spPr bwMode="auto">
          <a:xfrm>
            <a:off x="5072063" y="3352800"/>
            <a:ext cx="3995737" cy="3124200"/>
          </a:xfrm>
          <a:prstGeom prst="rect">
            <a:avLst/>
          </a:prstGeom>
          <a:noFill/>
          <a:ln w="9525">
            <a:noFill/>
            <a:miter lim="800000"/>
            <a:headEnd/>
            <a:tailEnd/>
          </a:ln>
          <a:effectLst>
            <a:glow rad="139700">
              <a:schemeClr val="accent6">
                <a:satMod val="175000"/>
                <a:alpha val="40000"/>
              </a:schemeClr>
            </a:glow>
          </a:effectLst>
        </p:spPr>
      </p:pic>
      <p:pic>
        <p:nvPicPr>
          <p:cNvPr id="5" name="Picture 4" descr="Stem_Research_Geology__121.JPG"/>
          <p:cNvPicPr>
            <a:picLocks noChangeAspect="1"/>
          </p:cNvPicPr>
          <p:nvPr/>
        </p:nvPicPr>
        <p:blipFill>
          <a:blip r:embed="rId3" cstate="email"/>
          <a:stretch>
            <a:fillRect/>
          </a:stretch>
        </p:blipFill>
        <p:spPr>
          <a:xfrm>
            <a:off x="106276" y="3352800"/>
            <a:ext cx="4694324" cy="3124200"/>
          </a:xfrm>
          <a:prstGeom prst="rect">
            <a:avLst/>
          </a:prstGeom>
          <a:effectLst>
            <a:glow rad="101600">
              <a:schemeClr val="accent6">
                <a:satMod val="175000"/>
                <a:alpha val="40000"/>
              </a:schemeClr>
            </a:glo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Content Placeholder 2"/>
          <p:cNvSpPr>
            <a:spLocks noGrp="1"/>
          </p:cNvSpPr>
          <p:nvPr>
            <p:ph idx="4294967295"/>
          </p:nvPr>
        </p:nvSpPr>
        <p:spPr>
          <a:xfrm>
            <a:off x="0" y="1447800"/>
            <a:ext cx="6400800" cy="2133600"/>
          </a:xfrm>
        </p:spPr>
        <p:txBody>
          <a:bodyPr rtlCol="0">
            <a:normAutofit fontScale="92500" lnSpcReduction="10000"/>
          </a:bodyPr>
          <a:lstStyle/>
          <a:p>
            <a:pPr marL="419100" lvl="1" indent="-382588" eaLnBrk="1" fontAlgn="auto" hangingPunct="1">
              <a:spcAft>
                <a:spcPts val="0"/>
              </a:spcAft>
              <a:buSzPct val="80000"/>
              <a:buFont typeface="Wingdings 2" pitchFamily="18" charset="2"/>
              <a:buChar char=""/>
              <a:defRPr/>
            </a:pPr>
            <a:r>
              <a:rPr lang="en-US" sz="2800" dirty="0" smtClean="0">
                <a:ea typeface="ＭＳ Ｐゴシック" pitchFamily="34" charset="-128"/>
              </a:rPr>
              <a:t>Non-local samples were collected in the American West</a:t>
            </a:r>
          </a:p>
          <a:p>
            <a:pPr marL="976313" lvl="3" indent="-382588" eaLnBrk="1" fontAlgn="auto" hangingPunct="1">
              <a:spcAft>
                <a:spcPts val="0"/>
              </a:spcAft>
              <a:buSzPct val="80000"/>
              <a:buFont typeface="Wingdings 2" pitchFamily="18" charset="2"/>
              <a:buChar char=""/>
              <a:defRPr/>
            </a:pPr>
            <a:r>
              <a:rPr lang="en-US" dirty="0" smtClean="0">
                <a:ea typeface="ＭＳ Ｐゴシック" pitchFamily="34" charset="-128"/>
              </a:rPr>
              <a:t>Basalts- Eastern Snake River Plain</a:t>
            </a:r>
          </a:p>
          <a:p>
            <a:pPr marL="976313" lvl="3" indent="-382588" eaLnBrk="1" fontAlgn="auto" hangingPunct="1">
              <a:spcAft>
                <a:spcPts val="0"/>
              </a:spcAft>
              <a:buSzPct val="80000"/>
              <a:buFont typeface="Wingdings 2" pitchFamily="18" charset="2"/>
              <a:buChar char=""/>
              <a:defRPr/>
            </a:pPr>
            <a:r>
              <a:rPr lang="en-US" dirty="0" err="1" smtClean="0">
                <a:ea typeface="ＭＳ Ｐゴシック" pitchFamily="34" charset="-128"/>
              </a:rPr>
              <a:t>Evaporites</a:t>
            </a:r>
            <a:r>
              <a:rPr lang="en-US" dirty="0" smtClean="0">
                <a:ea typeface="ＭＳ Ｐゴシック" pitchFamily="34" charset="-128"/>
              </a:rPr>
              <a:t>- Bonneville Salt Flats</a:t>
            </a:r>
          </a:p>
          <a:p>
            <a:pPr marL="976313" lvl="3" indent="-382588" eaLnBrk="1" fontAlgn="auto" hangingPunct="1">
              <a:spcAft>
                <a:spcPts val="0"/>
              </a:spcAft>
              <a:buSzPct val="80000"/>
              <a:buFont typeface="Wingdings 2" pitchFamily="18" charset="2"/>
              <a:buChar char=""/>
              <a:defRPr/>
            </a:pPr>
            <a:r>
              <a:rPr lang="en-US" dirty="0" err="1" smtClean="0">
                <a:ea typeface="ＭＳ Ｐゴシック" pitchFamily="34" charset="-128"/>
              </a:rPr>
              <a:t>Metamorphics</a:t>
            </a:r>
            <a:r>
              <a:rPr lang="en-US" dirty="0" smtClean="0">
                <a:ea typeface="ＭＳ Ｐゴシック" pitchFamily="34" charset="-128"/>
              </a:rPr>
              <a:t>- West </a:t>
            </a:r>
            <a:r>
              <a:rPr lang="en-US" dirty="0" err="1" smtClean="0">
                <a:ea typeface="ＭＳ Ｐゴシック" pitchFamily="34" charset="-128"/>
              </a:rPr>
              <a:t>Wendover</a:t>
            </a:r>
            <a:r>
              <a:rPr lang="en-US" dirty="0" smtClean="0">
                <a:ea typeface="ＭＳ Ｐゴシック" pitchFamily="34" charset="-128"/>
              </a:rPr>
              <a:t>, NV; Albion Range</a:t>
            </a:r>
          </a:p>
        </p:txBody>
      </p:sp>
      <p:sp>
        <p:nvSpPr>
          <p:cNvPr id="15362" name="Title 1"/>
          <p:cNvSpPr>
            <a:spLocks noGrp="1"/>
          </p:cNvSpPr>
          <p:nvPr>
            <p:ph type="title" idx="4294967295"/>
          </p:nvPr>
        </p:nvSpPr>
        <p:spPr>
          <a:xfrm>
            <a:off x="0" y="152400"/>
            <a:ext cx="8229600" cy="1325563"/>
          </a:xfrm>
        </p:spPr>
        <p:txBody>
          <a:bodyPr/>
          <a:lstStyle/>
          <a:p>
            <a:pPr eaLnBrk="1" fontAlgn="auto" hangingPunct="1">
              <a:spcAft>
                <a:spcPts val="0"/>
              </a:spcAft>
              <a:defRPr/>
            </a:pPr>
            <a:r>
              <a:rPr lang="en-US" smtClean="0">
                <a:ea typeface="ＭＳ Ｐゴシック" pitchFamily="34" charset="-128"/>
              </a:rPr>
              <a:t>Rock samples</a:t>
            </a:r>
          </a:p>
        </p:txBody>
      </p:sp>
      <p:pic>
        <p:nvPicPr>
          <p:cNvPr id="12292" name="Picture 7" descr="SANY3695.JPG"/>
          <p:cNvPicPr>
            <a:picLocks noChangeAspect="1"/>
          </p:cNvPicPr>
          <p:nvPr/>
        </p:nvPicPr>
        <p:blipFill>
          <a:blip r:embed="rId2" cstate="print"/>
          <a:srcRect l="53333" t="8621" b="8621"/>
          <a:stretch>
            <a:fillRect/>
          </a:stretch>
        </p:blipFill>
        <p:spPr bwMode="auto">
          <a:xfrm>
            <a:off x="6394450" y="0"/>
            <a:ext cx="2749550" cy="3657600"/>
          </a:xfrm>
          <a:prstGeom prst="rect">
            <a:avLst/>
          </a:prstGeom>
          <a:noFill/>
          <a:ln w="9525">
            <a:solidFill>
              <a:schemeClr val="tx1"/>
            </a:solidFill>
            <a:miter lim="800000"/>
            <a:headEnd/>
            <a:tailEnd/>
          </a:ln>
        </p:spPr>
      </p:pic>
      <p:pic>
        <p:nvPicPr>
          <p:cNvPr id="12293" name="Picture 8" descr="SANY3731.JPG"/>
          <p:cNvPicPr>
            <a:picLocks noChangeAspect="1"/>
          </p:cNvPicPr>
          <p:nvPr/>
        </p:nvPicPr>
        <p:blipFill>
          <a:blip r:embed="rId3" cstate="print"/>
          <a:srcRect/>
          <a:stretch>
            <a:fillRect/>
          </a:stretch>
        </p:blipFill>
        <p:spPr bwMode="auto">
          <a:xfrm>
            <a:off x="4800600" y="3810000"/>
            <a:ext cx="4064000" cy="3048000"/>
          </a:xfrm>
          <a:prstGeom prst="rect">
            <a:avLst/>
          </a:prstGeom>
          <a:noFill/>
          <a:ln w="9525">
            <a:solidFill>
              <a:schemeClr val="tx1"/>
            </a:solidFill>
            <a:miter lim="800000"/>
            <a:headEnd/>
            <a:tailEnd/>
          </a:ln>
        </p:spPr>
      </p:pic>
      <p:pic>
        <p:nvPicPr>
          <p:cNvPr id="12294" name="Picture 10" descr="SANY4125.JPG"/>
          <p:cNvPicPr>
            <a:picLocks noChangeAspect="1"/>
          </p:cNvPicPr>
          <p:nvPr/>
        </p:nvPicPr>
        <p:blipFill>
          <a:blip r:embed="rId4" cstate="print"/>
          <a:srcRect/>
          <a:stretch>
            <a:fillRect/>
          </a:stretch>
        </p:blipFill>
        <p:spPr bwMode="auto">
          <a:xfrm>
            <a:off x="304800" y="3829050"/>
            <a:ext cx="4038600" cy="30289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fontAlgn="auto" hangingPunct="1">
              <a:spcAft>
                <a:spcPts val="0"/>
              </a:spcAft>
              <a:defRPr/>
            </a:pPr>
            <a:r>
              <a:rPr lang="en-US" smtClean="0">
                <a:ea typeface="ＭＳ Ｐゴシック" pitchFamily="34" charset="-128"/>
              </a:rPr>
              <a:t>Teaching kits</a:t>
            </a:r>
          </a:p>
        </p:txBody>
      </p:sp>
      <p:sp>
        <p:nvSpPr>
          <p:cNvPr id="13315" name="Content Placeholder 3"/>
          <p:cNvSpPr>
            <a:spLocks noGrp="1" noChangeArrowheads="1"/>
          </p:cNvSpPr>
          <p:nvPr>
            <p:ph idx="1"/>
          </p:nvPr>
        </p:nvSpPr>
        <p:spPr>
          <a:xfrm>
            <a:off x="457200" y="1143000"/>
            <a:ext cx="8382000" cy="2678113"/>
          </a:xfrm>
        </p:spPr>
        <p:txBody>
          <a:bodyPr>
            <a:spAutoFit/>
          </a:bodyPr>
          <a:lstStyle/>
          <a:p>
            <a:pPr eaLnBrk="1" hangingPunct="1"/>
            <a:r>
              <a:rPr lang="en-US" smtClean="0">
                <a:ea typeface="ＭＳ Ｐゴシック" pitchFamily="34" charset="-128"/>
              </a:rPr>
              <a:t>Plastic containers with samples in a variety of sizes </a:t>
            </a:r>
          </a:p>
          <a:p>
            <a:pPr lvl="1" eaLnBrk="1" hangingPunct="1"/>
            <a:r>
              <a:rPr lang="en-US" smtClean="0">
                <a:ea typeface="ＭＳ Ｐゴシック" pitchFamily="34" charset="-128"/>
              </a:rPr>
              <a:t>Loose fossils, minerals, and other loose, fragile samples- small, clear tackle boxes with dividers</a:t>
            </a:r>
          </a:p>
          <a:p>
            <a:pPr lvl="1" eaLnBrk="1" hangingPunct="1"/>
            <a:r>
              <a:rPr lang="en-US" smtClean="0">
                <a:ea typeface="ＭＳ Ｐゴシック" pitchFamily="34" charset="-128"/>
              </a:rPr>
              <a:t>Small samples- white-out spot labeled in permanent marker to correspond with guide in a shoe box sized kit</a:t>
            </a:r>
          </a:p>
          <a:p>
            <a:pPr lvl="1" eaLnBrk="1" hangingPunct="1"/>
            <a:r>
              <a:rPr lang="en-US" smtClean="0">
                <a:ea typeface="ＭＳ Ｐゴシック" pitchFamily="34" charset="-128"/>
              </a:rPr>
              <a:t>Large samples- like the smaller samples, but set in larger boxes and intended for whole class instructional use</a:t>
            </a:r>
          </a:p>
        </p:txBody>
      </p:sp>
      <p:pic>
        <p:nvPicPr>
          <p:cNvPr id="13316" name="Picture 3" descr="Rock kit 1.jpg"/>
          <p:cNvPicPr>
            <a:picLocks noChangeAspect="1"/>
          </p:cNvPicPr>
          <p:nvPr/>
        </p:nvPicPr>
        <p:blipFill>
          <a:blip r:embed="rId2" cstate="print"/>
          <a:srcRect l="31120" t="23174" b="22221"/>
          <a:stretch>
            <a:fillRect/>
          </a:stretch>
        </p:blipFill>
        <p:spPr bwMode="auto">
          <a:xfrm>
            <a:off x="4038600" y="3810000"/>
            <a:ext cx="5105400" cy="3048000"/>
          </a:xfrm>
          <a:prstGeom prst="rect">
            <a:avLst/>
          </a:prstGeom>
          <a:noFill/>
          <a:ln w="9525">
            <a:noFill/>
            <a:miter lim="800000"/>
            <a:headEnd/>
            <a:tailEnd/>
          </a:ln>
        </p:spPr>
      </p:pic>
      <p:pic>
        <p:nvPicPr>
          <p:cNvPr id="13317" name="Picture 4" descr="Rock kit 2.jpg"/>
          <p:cNvPicPr>
            <a:picLocks noChangeAspect="1"/>
          </p:cNvPicPr>
          <p:nvPr/>
        </p:nvPicPr>
        <p:blipFill>
          <a:blip r:embed="rId3" cstate="print"/>
          <a:srcRect/>
          <a:stretch>
            <a:fillRect/>
          </a:stretch>
        </p:blipFill>
        <p:spPr bwMode="auto">
          <a:xfrm>
            <a:off x="0" y="3816350"/>
            <a:ext cx="4038600" cy="3041650"/>
          </a:xfrm>
          <a:prstGeom prst="rect">
            <a:avLst/>
          </a:prstGeom>
          <a:noFill/>
          <a:ln w="9525">
            <a:noFill/>
            <a:miter lim="800000"/>
            <a:headEnd/>
            <a:tailEnd/>
          </a:ln>
        </p:spPr>
      </p:pic>
      <p:cxnSp>
        <p:nvCxnSpPr>
          <p:cNvPr id="7" name="Straight Connector 6"/>
          <p:cNvCxnSpPr/>
          <p:nvPr/>
        </p:nvCxnSpPr>
        <p:spPr>
          <a:xfrm rot="5400000">
            <a:off x="2514600" y="5334000"/>
            <a:ext cx="30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ir">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Air">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ir">
      <a:fillStyleLst>
        <a:solidFill>
          <a:schemeClr val="phClr"/>
        </a:solidFill>
        <a:gradFill rotWithShape="1">
          <a:gsLst>
            <a:gs pos="0">
              <a:schemeClr val="phClr">
                <a:tint val="70000"/>
                <a:satMod val="200000"/>
              </a:schemeClr>
            </a:gs>
            <a:gs pos="35000">
              <a:schemeClr val="phClr">
                <a:tint val="50000"/>
                <a:satMod val="250000"/>
              </a:schemeClr>
            </a:gs>
            <a:gs pos="100000">
              <a:schemeClr val="phClr">
                <a:tint val="40000"/>
                <a:satMod val="350000"/>
              </a:schemeClr>
            </a:gs>
          </a:gsLst>
          <a:lin ang="8700000" scaled="1"/>
        </a:gradFill>
        <a:blipFill rotWithShape="1">
          <a:blip xmlns:r="http://schemas.openxmlformats.org/officeDocument/2006/relationships" r:embed="rId1">
            <a:duotone>
              <a:schemeClr val="phClr">
                <a:shade val="50000"/>
                <a:satMod val="110000"/>
              </a:schemeClr>
              <a:schemeClr val="phClr">
                <a:tint val="70000"/>
                <a:satMod val="150000"/>
              </a:schemeClr>
            </a:duotone>
          </a:blip>
          <a:tile tx="0" ty="0" sx="35000" sy="35000" flip="none" algn="tl"/>
        </a:blipFill>
      </a:fillStyleLst>
      <a:lnStyleLst>
        <a:ln w="9525" cap="flat" cmpd="sng" algn="ctr">
          <a:solidFill>
            <a:schemeClr val="phClr">
              <a:shade val="95000"/>
              <a:satMod val="115000"/>
            </a:schemeClr>
          </a:solidFill>
          <a:prstDash val="solid"/>
        </a:ln>
        <a:ln w="12700" cap="flat" cmpd="sng" algn="ctr">
          <a:solidFill>
            <a:schemeClr val="phClr">
              <a:shade val="90000"/>
              <a:satMod val="115000"/>
            </a:schemeClr>
          </a:solidFill>
          <a:prstDash val="solid"/>
        </a:ln>
        <a:ln w="19050" cap="flat" cmpd="sng" algn="ctr">
          <a:solidFill>
            <a:schemeClr val="phClr">
              <a:shade val="80000"/>
              <a:satMod val="110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25400" dir="5400000" rotWithShape="0">
              <a:srgbClr val="FFFFFF">
                <a:alpha val="50000"/>
              </a:srgbClr>
            </a:outerShdw>
            <a:reflection blurRad="63500" stA="20000" endPos="15000" dist="12700" dir="5400000" sy="-100000" rotWithShape="0"/>
          </a:effectLst>
        </a:effectStyle>
        <a:effectStyle>
          <a:effectLst>
            <a:reflection blurRad="127000" stA="25000" endPos="20000" dist="38100" dir="5400000" sy="-100000" rotWithShape="0"/>
          </a:effectLst>
          <a:scene3d>
            <a:camera prst="orthographicFront">
              <a:rot lat="0" lon="0" rev="0"/>
            </a:camera>
            <a:lightRig rig="balanced" dir="b">
              <a:rot lat="0" lon="0" rev="2700000"/>
            </a:lightRig>
          </a:scene3d>
          <a:sp3d>
            <a:bevelT w="38100" h="25400"/>
          </a:sp3d>
        </a:effectStyle>
      </a:effectStyleLst>
      <a:bgFillStyleLst>
        <a:solidFill>
          <a:schemeClr val="phClr"/>
        </a:solidFill>
        <a:gradFill rotWithShape="1">
          <a:gsLst>
            <a:gs pos="0">
              <a:schemeClr val="phClr"/>
            </a:gs>
            <a:gs pos="52000">
              <a:srgbClr val="D8D8D8"/>
            </a:gs>
            <a:gs pos="100000">
              <a:schemeClr val="phClr">
                <a:lumMod val="25000"/>
              </a:schemeClr>
            </a:gs>
          </a:gsLst>
          <a:path path="circle">
            <a:fillToRect t="-80000" r="80000" b="180000"/>
          </a:path>
        </a:gradFill>
        <a:gradFill rotWithShape="1">
          <a:gsLst>
            <a:gs pos="0">
              <a:schemeClr val="accent5"/>
            </a:gs>
            <a:gs pos="52000">
              <a:srgbClr val="D8D8D8"/>
            </a:gs>
            <a:gs pos="100000">
              <a:schemeClr val="phClr">
                <a:lumMod val="25000"/>
              </a:schemeClr>
            </a:gs>
          </a:gsLst>
          <a:path path="circle">
            <a:fillToRect t="-80000" r="8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Air</Template>
  <TotalTime>2978</TotalTime>
  <Words>1008</Words>
  <Application>Microsoft Office PowerPoint</Application>
  <PresentationFormat>On-screen Show (4:3)</PresentationFormat>
  <Paragraphs>125</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ＭＳ Ｐゴシック</vt:lpstr>
      <vt:lpstr>Corbel</vt:lpstr>
      <vt:lpstr>Wingdings</vt:lpstr>
      <vt:lpstr>Calibri</vt:lpstr>
      <vt:lpstr>Wingdings 2</vt:lpstr>
      <vt:lpstr>Air</vt:lpstr>
      <vt:lpstr>Slide 1</vt:lpstr>
      <vt:lpstr>The problem</vt:lpstr>
      <vt:lpstr>The problem</vt:lpstr>
      <vt:lpstr>Literature review</vt:lpstr>
      <vt:lpstr>Slide 5</vt:lpstr>
      <vt:lpstr>Overarching goals</vt:lpstr>
      <vt:lpstr>Rock samples</vt:lpstr>
      <vt:lpstr>Rock samples</vt:lpstr>
      <vt:lpstr>Teaching kits</vt:lpstr>
      <vt:lpstr>STEM resource center and trucks</vt:lpstr>
      <vt:lpstr>Literature review</vt:lpstr>
      <vt:lpstr>Methods</vt:lpstr>
      <vt:lpstr>Methods</vt:lpstr>
      <vt:lpstr>Methods</vt:lpstr>
      <vt:lpstr>Slide 15</vt:lpstr>
      <vt:lpstr>Slide 16</vt:lpstr>
      <vt:lpstr>Methods</vt:lpstr>
      <vt:lpstr>Example sample description</vt:lpstr>
      <vt:lpstr>Lesson plan- Kindergarten WS</vt:lpstr>
      <vt:lpstr>Lesson plan- Circle the hypothesis</vt:lpstr>
      <vt:lpstr>Lesson plan- Biology, math, and fossils</vt:lpstr>
      <vt:lpstr>Slide 22</vt:lpstr>
      <vt:lpstr>Slide 23</vt:lpstr>
      <vt:lpstr>Future work</vt:lpstr>
      <vt:lpstr>Future work</vt:lpstr>
      <vt:lpstr>References cited</vt:lpstr>
      <vt:lpstr>Thanks!</vt:lpstr>
      <vt:lpstr>Contact information</vt:lpstr>
    </vt:vector>
  </TitlesOfParts>
  <Company>University of Southern Indiana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EC2102;Kristen Elaine Schmeisser</dc:creator>
  <cp:lastModifiedBy>Kristen Elaine Schmeisser</cp:lastModifiedBy>
  <cp:revision>94</cp:revision>
  <dcterms:created xsi:type="dcterms:W3CDTF">2010-06-10T15:07:53Z</dcterms:created>
  <dcterms:modified xsi:type="dcterms:W3CDTF">2011-04-01T18:53:11Z</dcterms:modified>
</cp:coreProperties>
</file>