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70" r:id="rId5"/>
    <p:sldId id="263" r:id="rId6"/>
    <p:sldId id="264" r:id="rId7"/>
    <p:sldId id="265" r:id="rId8"/>
    <p:sldId id="275" r:id="rId9"/>
    <p:sldId id="267" r:id="rId10"/>
    <p:sldId id="273" r:id="rId11"/>
    <p:sldId id="274" r:id="rId12"/>
    <p:sldId id="266" r:id="rId13"/>
    <p:sldId id="272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2DD9FB"/>
    <a:srgbClr val="FABD8A"/>
    <a:srgbClr val="F7994B"/>
    <a:srgbClr val="F8A96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6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5D5F8-1E5C-449B-BB20-4D40743DED0D}" type="datetimeFigureOut">
              <a:rPr lang="en-US" smtClean="0"/>
              <a:pPr/>
              <a:t>3/20/2011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8AC4A-16E7-4019-8804-305ABFB9E3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8AC4A-16E7-4019-8804-305ABFB9E398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8AC4A-16E7-4019-8804-305ABFB9E398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8AC4A-16E7-4019-8804-305ABFB9E398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8AC4A-16E7-4019-8804-305ABFB9E398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8AC4A-16E7-4019-8804-305ABFB9E398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8AC4A-16E7-4019-8804-305ABFB9E398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8AC4A-16E7-4019-8804-305ABFB9E398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8AC4A-16E7-4019-8804-305ABFB9E398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8AC4A-16E7-4019-8804-305ABFB9E398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8AC4A-16E7-4019-8804-305ABFB9E398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8AC4A-16E7-4019-8804-305ABFB9E398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8AC4A-16E7-4019-8804-305ABFB9E398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8AC4A-16E7-4019-8804-305ABFB9E398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8AC4A-16E7-4019-8804-305ABFB9E398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A427-9E8E-499F-8DD5-5597CDA04BB4}" type="datetimeFigureOut">
              <a:rPr lang="en-US" smtClean="0"/>
              <a:pPr/>
              <a:t>3/20/2011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1161-9123-4D94-87E5-6E1D874776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A427-9E8E-499F-8DD5-5597CDA04BB4}" type="datetimeFigureOut">
              <a:rPr lang="en-US" smtClean="0"/>
              <a:pPr/>
              <a:t>3/20/2011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1161-9123-4D94-87E5-6E1D874776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A427-9E8E-499F-8DD5-5597CDA04BB4}" type="datetimeFigureOut">
              <a:rPr lang="en-US" smtClean="0"/>
              <a:pPr/>
              <a:t>3/20/2011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1161-9123-4D94-87E5-6E1D874776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A427-9E8E-499F-8DD5-5597CDA04BB4}" type="datetimeFigureOut">
              <a:rPr lang="en-US" smtClean="0"/>
              <a:pPr/>
              <a:t>3/20/2011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1161-9123-4D94-87E5-6E1D874776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A427-9E8E-499F-8DD5-5597CDA04BB4}" type="datetimeFigureOut">
              <a:rPr lang="en-US" smtClean="0"/>
              <a:pPr/>
              <a:t>3/20/2011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1161-9123-4D94-87E5-6E1D874776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A427-9E8E-499F-8DD5-5597CDA04BB4}" type="datetimeFigureOut">
              <a:rPr lang="en-US" smtClean="0"/>
              <a:pPr/>
              <a:t>3/20/2011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1161-9123-4D94-87E5-6E1D874776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A427-9E8E-499F-8DD5-5597CDA04BB4}" type="datetimeFigureOut">
              <a:rPr lang="en-US" smtClean="0"/>
              <a:pPr/>
              <a:t>3/20/2011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1161-9123-4D94-87E5-6E1D874776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A427-9E8E-499F-8DD5-5597CDA04BB4}" type="datetimeFigureOut">
              <a:rPr lang="en-US" smtClean="0"/>
              <a:pPr/>
              <a:t>3/20/2011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1161-9123-4D94-87E5-6E1D874776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A427-9E8E-499F-8DD5-5597CDA04BB4}" type="datetimeFigureOut">
              <a:rPr lang="en-US" smtClean="0"/>
              <a:pPr/>
              <a:t>3/20/2011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1161-9123-4D94-87E5-6E1D874776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A427-9E8E-499F-8DD5-5597CDA04BB4}" type="datetimeFigureOut">
              <a:rPr lang="en-US" smtClean="0"/>
              <a:pPr/>
              <a:t>3/20/2011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1161-9123-4D94-87E5-6E1D874776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A427-9E8E-499F-8DD5-5597CDA04BB4}" type="datetimeFigureOut">
              <a:rPr lang="en-US" smtClean="0"/>
              <a:pPr/>
              <a:t>3/20/2011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1161-9123-4D94-87E5-6E1D874776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BD8A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DA427-9E8E-499F-8DD5-5597CDA04BB4}" type="datetimeFigureOut">
              <a:rPr lang="en-US" smtClean="0"/>
              <a:pPr/>
              <a:t>3/20/2011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81161-9123-4D94-87E5-6E1D874776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19150"/>
            <a:ext cx="7924800" cy="27622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Transient Upper Crustal Kinematic Compatibility Structure Illuminated by the Chi-Chi Earthquake: Results from Strain Inversions in the Luliao Region, Taiwan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38600"/>
            <a:ext cx="2209800" cy="1752600"/>
          </a:xfrm>
        </p:spPr>
        <p:txBody>
          <a:bodyPr>
            <a:noAutofit/>
          </a:bodyPr>
          <a:lstStyle/>
          <a:p>
            <a:pPr algn="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Ellen Lamont -</a:t>
            </a:r>
          </a:p>
          <a:p>
            <a:pPr algn="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Jonathan Lewis -</a:t>
            </a:r>
          </a:p>
          <a:p>
            <a:pPr algn="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Tim Byrne -</a:t>
            </a:r>
          </a:p>
          <a:p>
            <a:pPr algn="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Jean Crespi -</a:t>
            </a:r>
          </a:p>
          <a:p>
            <a:pPr algn="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Ruey-Juin Rau -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352800" y="4038600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Indiana University of Pennsylvania, USA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Indiana University of Pennsylvania, USA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University of Connecticut, USA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University of Connecticut, USA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National Cheng Kung University, Taiwan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nsf1.eps"/>
          <p:cNvPicPr>
            <a:picLocks noChangeAspect="1"/>
          </p:cNvPicPr>
          <p:nvPr/>
        </p:nvPicPr>
        <p:blipFill>
          <a:blip r:embed="rId3" cstate="print">
            <a:lum bright="16000"/>
          </a:blip>
          <a:stretch>
            <a:fillRect/>
          </a:stretch>
        </p:blipFill>
        <p:spPr>
          <a:xfrm>
            <a:off x="228600" y="228600"/>
            <a:ext cx="12954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Bootstrap statistical inversions of the southeast focal mechanism strain tensors shows NE-SW Max. Extension and NW-SE Max. Compression, Plane Strain Deformation, and Counterclockwise Block Rotation</a:t>
            </a: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2667000" cy="609600"/>
          </a:xfrm>
        </p:spPr>
        <p:txBody>
          <a:bodyPr>
            <a:noAutofit/>
          </a:bodyPr>
          <a:lstStyle/>
          <a:p>
            <a:pPr algn="ctr"/>
            <a:r>
              <a:rPr lang="en-US" sz="1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 Input Strike-Slip-Type Focal Mechanisms</a:t>
            </a:r>
            <a:endParaRPr lang="en-US" sz="1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3048000" y="1066800"/>
            <a:ext cx="5715000" cy="422275"/>
          </a:xfrm>
        </p:spPr>
        <p:txBody>
          <a:bodyPr>
            <a:normAutofit/>
          </a:bodyPr>
          <a:lstStyle/>
          <a:p>
            <a:pPr algn="ctr"/>
            <a:r>
              <a:rPr lang="en-US" sz="1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 Inverted Best-fit Strain Tensors &amp; Inversion Results</a:t>
            </a:r>
            <a:endParaRPr lang="en-US" sz="1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-9331" y="1063691"/>
            <a:ext cx="2828731" cy="3279710"/>
          </a:xfrm>
          <a:custGeom>
            <a:avLst/>
            <a:gdLst>
              <a:gd name="connsiteX0" fmla="*/ 2920482 w 2939143"/>
              <a:gd name="connsiteY0" fmla="*/ 0 h 3433665"/>
              <a:gd name="connsiteX1" fmla="*/ 2939143 w 2939143"/>
              <a:gd name="connsiteY1" fmla="*/ 3433665 h 3433665"/>
              <a:gd name="connsiteX2" fmla="*/ 9331 w 2939143"/>
              <a:gd name="connsiteY2" fmla="*/ 3433665 h 3433665"/>
              <a:gd name="connsiteX3" fmla="*/ 0 w 2939143"/>
              <a:gd name="connsiteY3" fmla="*/ 3433665 h 3433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9143" h="3433665">
                <a:moveTo>
                  <a:pt x="2920482" y="0"/>
                </a:moveTo>
                <a:lnTo>
                  <a:pt x="2939143" y="3433665"/>
                </a:lnTo>
                <a:lnTo>
                  <a:pt x="9331" y="3433665"/>
                </a:lnTo>
                <a:lnTo>
                  <a:pt x="0" y="3433665"/>
                </a:ln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10400" y="3657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Rotation Axis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Picture 12" descr="ST_SE_SS_TP_net copy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676400"/>
            <a:ext cx="25908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ST_SE_SS3_KambD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8061" y="1524000"/>
            <a:ext cx="3518514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SE_SS_D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4038600"/>
            <a:ext cx="2738150" cy="2743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 descr="TWLU_Lewis_DW_Plots.png"/>
          <p:cNvPicPr>
            <a:picLocks noChangeAspect="1"/>
          </p:cNvPicPr>
          <p:nvPr/>
        </p:nvPicPr>
        <p:blipFill>
          <a:blip r:embed="rId6" cstate="print"/>
          <a:srcRect l="46624" t="12938" r="12016" b="14364"/>
          <a:stretch>
            <a:fillRect/>
          </a:stretch>
        </p:blipFill>
        <p:spPr>
          <a:xfrm>
            <a:off x="1066800" y="4419600"/>
            <a:ext cx="2269564" cy="23622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34200" y="2209800"/>
            <a:ext cx="18288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sz="1200" dirty="0" smtClean="0">
                <a:solidFill>
                  <a:srgbClr val="FF0000"/>
                </a:solidFill>
              </a:rPr>
              <a:t>3 </a:t>
            </a:r>
            <a:r>
              <a:rPr lang="en-US" dirty="0" smtClean="0">
                <a:solidFill>
                  <a:srgbClr val="FF0000"/>
                </a:solidFill>
              </a:rPr>
              <a:t>= </a:t>
            </a:r>
            <a:r>
              <a:rPr lang="en-US" dirty="0" smtClean="0">
                <a:solidFill>
                  <a:srgbClr val="FF0000"/>
                </a:solidFill>
              </a:rPr>
              <a:t>Compression</a:t>
            </a:r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d</a:t>
            </a:r>
            <a:r>
              <a:rPr lang="en-US" sz="1200" dirty="0" smtClean="0">
                <a:solidFill>
                  <a:srgbClr val="0070C0"/>
                </a:solidFill>
              </a:rPr>
              <a:t>1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= </a:t>
            </a:r>
            <a:r>
              <a:rPr lang="en-US" dirty="0" smtClean="0">
                <a:solidFill>
                  <a:srgbClr val="0070C0"/>
                </a:solidFill>
              </a:rPr>
              <a:t>Extension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4280" y="5029200"/>
            <a:ext cx="25603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00"/>
                </a:solidFill>
              </a:rPr>
              <a:t>Non-Zero W values </a:t>
            </a:r>
          </a:p>
          <a:p>
            <a:pPr algn="ctr"/>
            <a:r>
              <a:rPr lang="en-US" sz="2200" dirty="0" smtClean="0">
                <a:solidFill>
                  <a:srgbClr val="FFFF00"/>
                </a:solidFill>
              </a:rPr>
              <a:t>= Block Rotation</a:t>
            </a:r>
          </a:p>
          <a:p>
            <a:pPr algn="ctr"/>
            <a:endParaRPr lang="en-US" sz="2200" dirty="0" smtClean="0">
              <a:solidFill>
                <a:srgbClr val="FFFF00"/>
              </a:solidFill>
            </a:endParaRPr>
          </a:p>
          <a:p>
            <a:pPr algn="ctr"/>
            <a:r>
              <a:rPr lang="en-US" sz="2200" dirty="0" smtClean="0">
                <a:solidFill>
                  <a:srgbClr val="FFFF00"/>
                </a:solidFill>
              </a:rPr>
              <a:t>D Values = 0.5 are plane strain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17" name="Left Brace 16"/>
          <p:cNvSpPr/>
          <p:nvPr/>
        </p:nvSpPr>
        <p:spPr>
          <a:xfrm>
            <a:off x="3505200" y="5225297"/>
            <a:ext cx="365760" cy="1314928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1" grpId="0"/>
      <p:bldP spid="26" grpId="0" animBg="1"/>
      <p:bldP spid="16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0" y="76200"/>
            <a:ext cx="4191000" cy="2819400"/>
          </a:xfrm>
        </p:spPr>
        <p:txBody>
          <a:bodyPr>
            <a:no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Inversions of published co-seismic GPS velocity vectors confirm the counterclockwise rotations found during our focal mechanism inversions.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 descr="TWLU_Google_SSP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4769426" cy="617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 descr="TW_SSPX_ROT_Plot.eps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8222" t="6734" r="30139" b="2350"/>
          <a:stretch>
            <a:fillRect/>
          </a:stretch>
        </p:blipFill>
        <p:spPr>
          <a:xfrm>
            <a:off x="5181600" y="2971800"/>
            <a:ext cx="2666999" cy="36927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64886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Data from Hung, et al., 2002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5" descr="TW_SSPX_ROT_Ba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1000" y="2971800"/>
            <a:ext cx="953225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609600" y="3276600"/>
            <a:ext cx="2667000" cy="2743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4450"/>
            <a:ext cx="3886200" cy="2317750"/>
          </a:xfrm>
        </p:spPr>
        <p:txBody>
          <a:bodyPr>
            <a:noAutofit/>
          </a:bodyPr>
          <a:lstStyle/>
          <a:p>
            <a:r>
              <a:rPr lang="en-US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Preferred focal mechanism nodal plane orientations display a blocky pattern  suggesting the probable location of block bounding faults.</a:t>
            </a:r>
            <a:endParaRPr lang="en-US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Content Placeholder 6" descr="Luliao_Prefered_Nodel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0" y="76200"/>
            <a:ext cx="5147863" cy="6661942"/>
          </a:xfrm>
        </p:spPr>
      </p:pic>
      <p:grpSp>
        <p:nvGrpSpPr>
          <p:cNvPr id="74" name="Group 73"/>
          <p:cNvGrpSpPr/>
          <p:nvPr/>
        </p:nvGrpSpPr>
        <p:grpSpPr>
          <a:xfrm>
            <a:off x="762000" y="3429000"/>
            <a:ext cx="2286000" cy="2362200"/>
            <a:chOff x="990600" y="2667000"/>
            <a:chExt cx="2286000" cy="2362200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990600" y="3429000"/>
              <a:ext cx="838200" cy="228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057400" y="2971800"/>
              <a:ext cx="838200" cy="228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066800" y="3733800"/>
              <a:ext cx="838200" cy="228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057400" y="3429000"/>
              <a:ext cx="838200" cy="228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6200000" flipH="1">
              <a:off x="1638300" y="4076700"/>
              <a:ext cx="685800" cy="152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1866900" y="4000500"/>
              <a:ext cx="685800" cy="152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2781300" y="2857500"/>
              <a:ext cx="685800" cy="304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V="1">
              <a:off x="2095500" y="4610100"/>
              <a:ext cx="762000" cy="76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/>
          <p:nvPr/>
        </p:nvSpPr>
        <p:spPr>
          <a:xfrm>
            <a:off x="5181600" y="1524000"/>
            <a:ext cx="7620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3276600" y="1524000"/>
            <a:ext cx="1905000" cy="175260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 flipV="1">
            <a:off x="2400300" y="3238500"/>
            <a:ext cx="3657600" cy="190500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Conclusions: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Luliao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Seismic Swarm is a zone of diffuse seismicity initiated at the onset of the Chi-Chi Earthquake</a:t>
            </a:r>
          </a:p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NE/SW extension consistent with extrusion </a:t>
            </a:r>
          </a:p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NW/SE compression consistent with the convergence vector of the Philippine Sea Plate</a:t>
            </a:r>
          </a:p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Plane strain deformation</a:t>
            </a:r>
          </a:p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Counterclockwise rotation of the small continuum in relation to the large continuum</a:t>
            </a:r>
          </a:p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Accommodating forward advancement of the northern portion of the orogen through wrench faulting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icro_Polor2_Twiss93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12278" y="933037"/>
            <a:ext cx="4014114" cy="5135563"/>
          </a:xfrm>
        </p:spPr>
      </p:pic>
      <p:pic>
        <p:nvPicPr>
          <p:cNvPr id="6" name="Content Placeholder 5" descr="Micro_Polor_Twiss93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8760" t="1943" r="42723" b="5643"/>
          <a:stretch>
            <a:fillRect/>
          </a:stretch>
        </p:blipFill>
        <p:spPr>
          <a:xfrm>
            <a:off x="533400" y="914400"/>
            <a:ext cx="4038600" cy="5142770"/>
          </a:xfrm>
        </p:spPr>
      </p:pic>
      <p:pic>
        <p:nvPicPr>
          <p:cNvPr id="4" name="Picture 3" descr="Micro_Polor_Twiss93.png"/>
          <p:cNvPicPr>
            <a:picLocks noChangeAspect="1"/>
          </p:cNvPicPr>
          <p:nvPr/>
        </p:nvPicPr>
        <p:blipFill>
          <a:blip r:embed="rId5" cstate="print"/>
          <a:srcRect l="61003" t="30768" r="5988" b="26242"/>
          <a:stretch>
            <a:fillRect/>
          </a:stretch>
        </p:blipFill>
        <p:spPr>
          <a:xfrm>
            <a:off x="7110664" y="3886200"/>
            <a:ext cx="2033336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Taiwan is an active arc-continent collision zone.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Content Placeholder 6" descr="TW_Bathymetry_All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4839" y="914400"/>
            <a:ext cx="5991161" cy="5410200"/>
          </a:xfrm>
        </p:spPr>
      </p:pic>
      <p:pic>
        <p:nvPicPr>
          <p:cNvPr id="6" name="Content Placeholder 5" descr="TW_Polarity_Subduct1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702763" y="3733800"/>
            <a:ext cx="4365037" cy="304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400800" y="160020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Convergence = 82mm/yr toward the Northwest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Offset magnetic high bands suggest the presence of a rift-related, continental margin fracture zone.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Content Placeholder 3" descr="TW_Aerial_Mag_Wang0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6892" t="4348"/>
          <a:stretch>
            <a:fillRect/>
          </a:stretch>
        </p:blipFill>
        <p:spPr>
          <a:xfrm>
            <a:off x="1943100" y="1524000"/>
            <a:ext cx="5147498" cy="5029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905000" y="1676400"/>
            <a:ext cx="5181600" cy="4419600"/>
            <a:chOff x="0" y="0"/>
            <a:chExt cx="3656" cy="3176"/>
          </a:xfrm>
        </p:grpSpPr>
        <p:sp>
          <p:nvSpPr>
            <p:cNvPr id="6" name="AutoShape 3"/>
            <p:cNvSpPr>
              <a:spLocks/>
            </p:cNvSpPr>
            <p:nvPr/>
          </p:nvSpPr>
          <p:spPr bwMode="auto">
            <a:xfrm>
              <a:off x="2109" y="482"/>
              <a:ext cx="1547" cy="79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21600"/>
                  </a:moveTo>
                  <a:cubicBezTo>
                    <a:pt x="1511" y="19777"/>
                    <a:pt x="5471" y="14446"/>
                    <a:pt x="9078" y="10855"/>
                  </a:cubicBezTo>
                  <a:cubicBezTo>
                    <a:pt x="12685" y="7264"/>
                    <a:pt x="19518" y="1795"/>
                    <a:pt x="2160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lgDash"/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74997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2095" y="1305"/>
              <a:ext cx="121" cy="2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AutoShape 5"/>
            <p:cNvSpPr>
              <a:spLocks/>
            </p:cNvSpPr>
            <p:nvPr/>
          </p:nvSpPr>
          <p:spPr bwMode="auto">
            <a:xfrm>
              <a:off x="0" y="1592"/>
              <a:ext cx="2231" cy="1584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21600"/>
                  </a:moveTo>
                  <a:cubicBezTo>
                    <a:pt x="2506" y="18273"/>
                    <a:pt x="5023" y="14959"/>
                    <a:pt x="7897" y="11891"/>
                  </a:cubicBezTo>
                  <a:cubicBezTo>
                    <a:pt x="10771" y="8823"/>
                    <a:pt x="14981" y="5141"/>
                    <a:pt x="17265" y="3164"/>
                  </a:cubicBezTo>
                  <a:cubicBezTo>
                    <a:pt x="19548" y="1186"/>
                    <a:pt x="20874" y="532"/>
                    <a:pt x="2160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74997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" name="AutoShape 6"/>
            <p:cNvSpPr>
              <a:spLocks/>
            </p:cNvSpPr>
            <p:nvPr/>
          </p:nvSpPr>
          <p:spPr bwMode="auto">
            <a:xfrm>
              <a:off x="1713" y="0"/>
              <a:ext cx="826" cy="455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21600"/>
                  </a:moveTo>
                  <a:cubicBezTo>
                    <a:pt x="1511" y="19777"/>
                    <a:pt x="5471" y="14446"/>
                    <a:pt x="9078" y="10855"/>
                  </a:cubicBezTo>
                  <a:cubicBezTo>
                    <a:pt x="12685" y="7264"/>
                    <a:pt x="19518" y="1795"/>
                    <a:pt x="21600" y="0"/>
                  </a:cubicBezTo>
                </a:path>
              </a:pathLst>
            </a:custGeom>
            <a:noFill/>
            <a:ln w="38100">
              <a:solidFill>
                <a:srgbClr val="808080"/>
              </a:solidFill>
              <a:prstDash val="lgDash"/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74997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1648" y="504"/>
              <a:ext cx="402" cy="705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24200" y="5334000"/>
            <a:ext cx="1447800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Transitional to Oceanic Crust</a:t>
            </a:r>
            <a:endParaRPr lang="en-US" sz="2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0" y="1905000"/>
            <a:ext cx="137160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Full-Thickness Continental Crust</a:t>
            </a:r>
            <a:endParaRPr lang="en-US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0" y="3810000"/>
            <a:ext cx="11430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Fracture Zone</a:t>
            </a:r>
            <a:endParaRPr lang="en-US" sz="2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Bent Arrow 22"/>
          <p:cNvSpPr/>
          <p:nvPr/>
        </p:nvSpPr>
        <p:spPr>
          <a:xfrm flipH="1">
            <a:off x="5181600" y="3581400"/>
            <a:ext cx="1066800" cy="228600"/>
          </a:xfrm>
          <a:prstGeom prst="bentArrow">
            <a:avLst>
              <a:gd name="adj1" fmla="val 0"/>
              <a:gd name="adj2" fmla="val 9946"/>
              <a:gd name="adj3" fmla="val 25000"/>
              <a:gd name="adj4" fmla="val 3514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4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W_Regional_DEM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0" y="196058"/>
            <a:ext cx="5029199" cy="65083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685800"/>
            <a:ext cx="3276600" cy="175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Taiwan orogen is expanding differentially overtop of the footwall fracture zone.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038600" y="457200"/>
            <a:ext cx="3048000" cy="4038600"/>
            <a:chOff x="4038600" y="457200"/>
            <a:chExt cx="3048000" cy="4038600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4038600" y="2819400"/>
              <a:ext cx="2667000" cy="167640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V="1">
              <a:off x="5448300" y="1562100"/>
              <a:ext cx="1600200" cy="91440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791200" y="457200"/>
              <a:ext cx="1295400" cy="76200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Freeform 33"/>
          <p:cNvSpPr/>
          <p:nvPr/>
        </p:nvSpPr>
        <p:spPr>
          <a:xfrm>
            <a:off x="4468761" y="884903"/>
            <a:ext cx="1135626" cy="4498258"/>
          </a:xfrm>
          <a:custGeom>
            <a:avLst/>
            <a:gdLst>
              <a:gd name="connsiteX0" fmla="*/ 1135626 w 1135626"/>
              <a:gd name="connsiteY0" fmla="*/ 0 h 4498258"/>
              <a:gd name="connsiteX1" fmla="*/ 1002891 w 1135626"/>
              <a:gd name="connsiteY1" fmla="*/ 265471 h 4498258"/>
              <a:gd name="connsiteX2" fmla="*/ 899652 w 1135626"/>
              <a:gd name="connsiteY2" fmla="*/ 412955 h 4498258"/>
              <a:gd name="connsiteX3" fmla="*/ 722671 w 1135626"/>
              <a:gd name="connsiteY3" fmla="*/ 545691 h 4498258"/>
              <a:gd name="connsiteX4" fmla="*/ 575187 w 1135626"/>
              <a:gd name="connsiteY4" fmla="*/ 707923 h 4498258"/>
              <a:gd name="connsiteX5" fmla="*/ 442452 w 1135626"/>
              <a:gd name="connsiteY5" fmla="*/ 973394 h 4498258"/>
              <a:gd name="connsiteX6" fmla="*/ 412955 w 1135626"/>
              <a:gd name="connsiteY6" fmla="*/ 1091381 h 4498258"/>
              <a:gd name="connsiteX7" fmla="*/ 412955 w 1135626"/>
              <a:gd name="connsiteY7" fmla="*/ 1283110 h 4498258"/>
              <a:gd name="connsiteX8" fmla="*/ 457200 w 1135626"/>
              <a:gd name="connsiteY8" fmla="*/ 1563329 h 4498258"/>
              <a:gd name="connsiteX9" fmla="*/ 604684 w 1135626"/>
              <a:gd name="connsiteY9" fmla="*/ 1902542 h 4498258"/>
              <a:gd name="connsiteX10" fmla="*/ 663678 w 1135626"/>
              <a:gd name="connsiteY10" fmla="*/ 2079523 h 4498258"/>
              <a:gd name="connsiteX11" fmla="*/ 663678 w 1135626"/>
              <a:gd name="connsiteY11" fmla="*/ 2477729 h 4498258"/>
              <a:gd name="connsiteX12" fmla="*/ 663678 w 1135626"/>
              <a:gd name="connsiteY12" fmla="*/ 2920181 h 4498258"/>
              <a:gd name="connsiteX13" fmla="*/ 634181 w 1135626"/>
              <a:gd name="connsiteY13" fmla="*/ 3200400 h 4498258"/>
              <a:gd name="connsiteX14" fmla="*/ 560439 w 1135626"/>
              <a:gd name="connsiteY14" fmla="*/ 3539613 h 4498258"/>
              <a:gd name="connsiteX15" fmla="*/ 427704 w 1135626"/>
              <a:gd name="connsiteY15" fmla="*/ 3849329 h 4498258"/>
              <a:gd name="connsiteX16" fmla="*/ 221226 w 1135626"/>
              <a:gd name="connsiteY16" fmla="*/ 4159045 h 4498258"/>
              <a:gd name="connsiteX17" fmla="*/ 0 w 1135626"/>
              <a:gd name="connsiteY17" fmla="*/ 4498258 h 4498258"/>
              <a:gd name="connsiteX18" fmla="*/ 0 w 1135626"/>
              <a:gd name="connsiteY18" fmla="*/ 4498258 h 449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35626" h="4498258">
                <a:moveTo>
                  <a:pt x="1135626" y="0"/>
                </a:moveTo>
                <a:lnTo>
                  <a:pt x="1002891" y="265471"/>
                </a:lnTo>
                <a:lnTo>
                  <a:pt x="899652" y="412955"/>
                </a:lnTo>
                <a:lnTo>
                  <a:pt x="722671" y="545691"/>
                </a:lnTo>
                <a:lnTo>
                  <a:pt x="575187" y="707923"/>
                </a:lnTo>
                <a:lnTo>
                  <a:pt x="442452" y="973394"/>
                </a:lnTo>
                <a:lnTo>
                  <a:pt x="412955" y="1091381"/>
                </a:lnTo>
                <a:lnTo>
                  <a:pt x="412955" y="1283110"/>
                </a:lnTo>
                <a:lnTo>
                  <a:pt x="457200" y="1563329"/>
                </a:lnTo>
                <a:lnTo>
                  <a:pt x="604684" y="1902542"/>
                </a:lnTo>
                <a:lnTo>
                  <a:pt x="663678" y="2079523"/>
                </a:lnTo>
                <a:lnTo>
                  <a:pt x="663678" y="2477729"/>
                </a:lnTo>
                <a:lnTo>
                  <a:pt x="663678" y="2920181"/>
                </a:lnTo>
                <a:lnTo>
                  <a:pt x="634181" y="3200400"/>
                </a:lnTo>
                <a:lnTo>
                  <a:pt x="560439" y="3539613"/>
                </a:lnTo>
                <a:lnTo>
                  <a:pt x="427704" y="3849329"/>
                </a:lnTo>
                <a:lnTo>
                  <a:pt x="221226" y="4159045"/>
                </a:lnTo>
                <a:lnTo>
                  <a:pt x="0" y="4498258"/>
                </a:lnTo>
                <a:lnTo>
                  <a:pt x="0" y="449825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 rot="5400000" flipH="1" flipV="1">
            <a:off x="4762500" y="2476500"/>
            <a:ext cx="4495800" cy="19812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04800" y="3048000"/>
            <a:ext cx="3276600" cy="3124200"/>
            <a:chOff x="1828800" y="1447800"/>
            <a:chExt cx="5528498" cy="5257800"/>
          </a:xfrm>
        </p:grpSpPr>
        <p:pic>
          <p:nvPicPr>
            <p:cNvPr id="41" name="Content Placeholder 3" descr="TW_Aerial_Mag_Wang0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8800" y="1447800"/>
              <a:ext cx="5528498" cy="52578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42" name="Group 2"/>
            <p:cNvGrpSpPr>
              <a:grpSpLocks/>
            </p:cNvGrpSpPr>
            <p:nvPr/>
          </p:nvGrpSpPr>
          <p:grpSpPr bwMode="auto">
            <a:xfrm>
              <a:off x="2133600" y="1828800"/>
              <a:ext cx="5181600" cy="4419600"/>
              <a:chOff x="0" y="0"/>
              <a:chExt cx="3656" cy="3176"/>
            </a:xfrm>
          </p:grpSpPr>
          <p:sp>
            <p:nvSpPr>
              <p:cNvPr id="43" name="AutoShape 3"/>
              <p:cNvSpPr>
                <a:spLocks/>
              </p:cNvSpPr>
              <p:nvPr/>
            </p:nvSpPr>
            <p:spPr bwMode="auto">
              <a:xfrm>
                <a:off x="2109" y="482"/>
                <a:ext cx="1547" cy="790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cubicBezTo>
                      <a:pt x="1511" y="19777"/>
                      <a:pt x="5471" y="14446"/>
                      <a:pt x="9078" y="10855"/>
                    </a:cubicBezTo>
                    <a:cubicBezTo>
                      <a:pt x="12685" y="7264"/>
                      <a:pt x="19518" y="1795"/>
                      <a:pt x="2160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lgDash"/>
                <a:miter lim="800000"/>
                <a:headEnd/>
                <a:tailEnd/>
              </a:ln>
              <a:effectLst>
                <a:outerShdw dist="12700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" name="Line 4"/>
              <p:cNvSpPr>
                <a:spLocks noChangeShapeType="1"/>
              </p:cNvSpPr>
              <p:nvPr/>
            </p:nvSpPr>
            <p:spPr bwMode="auto">
              <a:xfrm>
                <a:off x="2095" y="1305"/>
                <a:ext cx="121" cy="2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5" name="AutoShape 5"/>
              <p:cNvSpPr>
                <a:spLocks/>
              </p:cNvSpPr>
              <p:nvPr/>
            </p:nvSpPr>
            <p:spPr bwMode="auto">
              <a:xfrm>
                <a:off x="0" y="1592"/>
                <a:ext cx="2231" cy="158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cubicBezTo>
                      <a:pt x="2506" y="18273"/>
                      <a:pt x="5023" y="14959"/>
                      <a:pt x="7897" y="11891"/>
                    </a:cubicBezTo>
                    <a:cubicBezTo>
                      <a:pt x="10771" y="8823"/>
                      <a:pt x="14981" y="5141"/>
                      <a:pt x="17265" y="3164"/>
                    </a:cubicBezTo>
                    <a:cubicBezTo>
                      <a:pt x="19548" y="1186"/>
                      <a:pt x="20874" y="532"/>
                      <a:pt x="2160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2700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" name="AutoShape 6"/>
              <p:cNvSpPr>
                <a:spLocks/>
              </p:cNvSpPr>
              <p:nvPr/>
            </p:nvSpPr>
            <p:spPr bwMode="auto">
              <a:xfrm>
                <a:off x="1713" y="0"/>
                <a:ext cx="826" cy="455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cubicBezTo>
                      <a:pt x="1511" y="19777"/>
                      <a:pt x="5471" y="14446"/>
                      <a:pt x="9078" y="10855"/>
                    </a:cubicBezTo>
                    <a:cubicBezTo>
                      <a:pt x="12685" y="7264"/>
                      <a:pt x="19518" y="1795"/>
                      <a:pt x="21600" y="0"/>
                    </a:cubicBezTo>
                  </a:path>
                </a:pathLst>
              </a:custGeom>
              <a:noFill/>
              <a:ln w="38100">
                <a:solidFill>
                  <a:srgbClr val="808080"/>
                </a:solidFill>
                <a:prstDash val="lgDash"/>
                <a:miter lim="800000"/>
                <a:headEnd/>
                <a:tailEnd/>
              </a:ln>
              <a:effectLst>
                <a:outerShdw dist="12700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" name="Line 7"/>
              <p:cNvSpPr>
                <a:spLocks noChangeShapeType="1"/>
              </p:cNvSpPr>
              <p:nvPr/>
            </p:nvSpPr>
            <p:spPr bwMode="auto">
              <a:xfrm>
                <a:off x="1648" y="504"/>
                <a:ext cx="402" cy="705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1999 Chi-Chi Earthquake…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Content Placeholder 7" descr="TW_CHICHI_EQ_ALL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1113864"/>
            <a:ext cx="4320886" cy="5591736"/>
          </a:xfrm>
        </p:spPr>
      </p:pic>
      <p:pic>
        <p:nvPicPr>
          <p:cNvPr id="7" name="Content Placeholder 6" descr="100_122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29200" y="2387139"/>
            <a:ext cx="3276600" cy="4289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00600" y="1066800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Magnitude = 7.6 (Mw)</a:t>
            </a: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Shallow Epicenter (8km Depth)</a:t>
            </a: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Surface Rupture = 90km length</a:t>
            </a: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Produced over 20,000 Aftershocks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90600" y="2362200"/>
            <a:ext cx="1295400" cy="1143000"/>
            <a:chOff x="914400" y="2438400"/>
            <a:chExt cx="1295400" cy="11430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" y="2438400"/>
              <a:ext cx="666750" cy="672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1447800" y="3048000"/>
              <a:ext cx="762000" cy="53340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1999 Chi-Chi Earthquake…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Content Placeholder 7" descr="TW_CHICHI_EQ_ALL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1113864"/>
            <a:ext cx="4320886" cy="5591736"/>
          </a:xfrm>
        </p:spPr>
      </p:pic>
      <p:pic>
        <p:nvPicPr>
          <p:cNvPr id="10" name="Content Placeholder 9" descr="TW_CHICHI_ZOOM_ALL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265665" y="1471425"/>
            <a:ext cx="3573535" cy="4624574"/>
          </a:xfrm>
        </p:spPr>
      </p:pic>
      <p:grpSp>
        <p:nvGrpSpPr>
          <p:cNvPr id="17" name="Group 16"/>
          <p:cNvGrpSpPr/>
          <p:nvPr/>
        </p:nvGrpSpPr>
        <p:grpSpPr>
          <a:xfrm>
            <a:off x="1524000" y="1447800"/>
            <a:ext cx="3733800" cy="4648200"/>
            <a:chOff x="1752600" y="1447800"/>
            <a:chExt cx="3505200" cy="4648200"/>
          </a:xfrm>
        </p:grpSpPr>
        <p:sp>
          <p:nvSpPr>
            <p:cNvPr id="12" name="Rectangle 11"/>
            <p:cNvSpPr/>
            <p:nvPr/>
          </p:nvSpPr>
          <p:spPr>
            <a:xfrm>
              <a:off x="1752600" y="2590800"/>
              <a:ext cx="1828800" cy="2133600"/>
            </a:xfrm>
            <a:prstGeom prst="rect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581400" y="1447800"/>
              <a:ext cx="1676400" cy="114300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581400" y="4724400"/>
              <a:ext cx="1676400" cy="137160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6248400" y="3810000"/>
            <a:ext cx="1143000" cy="1295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11"/>
          <p:cNvGrpSpPr/>
          <p:nvPr/>
        </p:nvGrpSpPr>
        <p:grpSpPr>
          <a:xfrm>
            <a:off x="838200" y="2362200"/>
            <a:ext cx="1295400" cy="1143000"/>
            <a:chOff x="914400" y="2438400"/>
            <a:chExt cx="1295400" cy="11430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" y="2438400"/>
              <a:ext cx="666750" cy="672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1447800" y="3048000"/>
              <a:ext cx="762000" cy="53340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 descr="Luliao_Regions_All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1295402"/>
            <a:ext cx="4180608" cy="5410198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Luliao Seismic Swarm is a heterogeneous</a:t>
            </a:r>
            <a:b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set of 151 shallow (&lt;11km) earthquakes.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0800" y="1981200"/>
            <a:ext cx="1066800" cy="830997"/>
          </a:xfrm>
          <a:prstGeom prst="rect">
            <a:avLst/>
          </a:prstGeom>
          <a:solidFill>
            <a:srgbClr val="2DD9F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NW Subset</a:t>
            </a:r>
            <a:endParaRPr lang="en-US" sz="2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4648200"/>
            <a:ext cx="1066800" cy="830997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 Subset</a:t>
            </a:r>
            <a:endParaRPr lang="en-US" sz="2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Content Placeholder 11" descr="TWLU_Input_All_Planes.wm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22641" t="10416" r="22641" b="13935"/>
          <a:stretch>
            <a:fillRect/>
          </a:stretch>
        </p:blipFill>
        <p:spPr>
          <a:xfrm>
            <a:off x="6304280" y="3581400"/>
            <a:ext cx="2905760" cy="33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TWLU_Input_All_KinAxes.wmf"/>
          <p:cNvPicPr>
            <a:picLocks noChangeAspect="1"/>
          </p:cNvPicPr>
          <p:nvPr/>
        </p:nvPicPr>
        <p:blipFill>
          <a:blip r:embed="rId5" cstate="print"/>
          <a:srcRect l="23881" t="11189" r="23770" b="14945"/>
          <a:stretch>
            <a:fillRect/>
          </a:stretch>
        </p:blipFill>
        <p:spPr>
          <a:xfrm>
            <a:off x="4419600" y="1219200"/>
            <a:ext cx="2822028" cy="3409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These filtered data reflect strike-slip type deformation. 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Content Placeholder 7" descr="TWLU_SE_SS_KinAxes.wmf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22641" t="7894" r="22642" b="11414"/>
          <a:stretch>
            <a:fillRect/>
          </a:stretch>
        </p:blipFill>
        <p:spPr>
          <a:xfrm>
            <a:off x="6324600" y="3352800"/>
            <a:ext cx="2819400" cy="35221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6" descr="TWLU_NW_SS_KinAxes.wm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22642" t="10416" r="22641" b="13935"/>
          <a:stretch>
            <a:fillRect/>
          </a:stretch>
        </p:blipFill>
        <p:spPr>
          <a:xfrm>
            <a:off x="4790439" y="685800"/>
            <a:ext cx="2829561" cy="33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TWLU_SS_Region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712693"/>
            <a:ext cx="4572000" cy="5916707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>
          <a:xfrm>
            <a:off x="7467600" y="990600"/>
            <a:ext cx="457200" cy="2362200"/>
          </a:xfrm>
          <a:prstGeom prst="rightBrac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 Brace 10"/>
          <p:cNvSpPr/>
          <p:nvPr/>
        </p:nvSpPr>
        <p:spPr>
          <a:xfrm>
            <a:off x="6096000" y="4038600"/>
            <a:ext cx="381000" cy="2590800"/>
          </a:xfrm>
          <a:prstGeom prst="leftBrac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48600" y="1828800"/>
            <a:ext cx="121920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NW </a:t>
            </a:r>
          </a:p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Strike-Slip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5029200"/>
            <a:ext cx="1219200" cy="646331"/>
          </a:xfrm>
          <a:prstGeom prst="rect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</a:t>
            </a:r>
          </a:p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Strike-Slip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Bootstrap statistical inversions of the northwest focal mechanism strain tensors shows NE-SW Maximum Extension and NW-SE Maximum Compression</a:t>
            </a: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2667000" cy="609600"/>
          </a:xfrm>
        </p:spPr>
        <p:txBody>
          <a:bodyPr>
            <a:noAutofit/>
          </a:bodyPr>
          <a:lstStyle/>
          <a:p>
            <a:pPr algn="ctr"/>
            <a:r>
              <a:rPr lang="en-US" sz="1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NW Input Strike-Slip-Type Focal Mechanisms</a:t>
            </a:r>
            <a:endParaRPr lang="en-US" sz="1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Content Placeholder 4" descr="ST_NW_SS_KambD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970008" y="1524000"/>
            <a:ext cx="3506992" cy="3370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3048000" y="1066800"/>
            <a:ext cx="5715000" cy="422275"/>
          </a:xfrm>
        </p:spPr>
        <p:txBody>
          <a:bodyPr>
            <a:normAutofit/>
          </a:bodyPr>
          <a:lstStyle/>
          <a:p>
            <a:pPr algn="ctr"/>
            <a:r>
              <a:rPr lang="en-US" sz="1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NW Inverted Best-fit Strain Tensors &amp; Inversion Results</a:t>
            </a:r>
            <a:endParaRPr lang="en-US" sz="1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Content Placeholder 9" descr="ST_NW_SS_Color_TP.bmp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76200" y="1712796"/>
            <a:ext cx="2636044" cy="2554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TWLU_Lewis_DW_Plots.png"/>
          <p:cNvPicPr>
            <a:picLocks noChangeAspect="1"/>
          </p:cNvPicPr>
          <p:nvPr/>
        </p:nvPicPr>
        <p:blipFill>
          <a:blip r:embed="rId5" cstate="print"/>
          <a:srcRect l="4419" t="11513" r="53376" b="14364"/>
          <a:stretch>
            <a:fillRect/>
          </a:stretch>
        </p:blipFill>
        <p:spPr>
          <a:xfrm>
            <a:off x="1143000" y="4419600"/>
            <a:ext cx="2271347" cy="2362200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-9331" y="1063691"/>
            <a:ext cx="2828731" cy="3279710"/>
          </a:xfrm>
          <a:custGeom>
            <a:avLst/>
            <a:gdLst>
              <a:gd name="connsiteX0" fmla="*/ 2920482 w 2939143"/>
              <a:gd name="connsiteY0" fmla="*/ 0 h 3433665"/>
              <a:gd name="connsiteX1" fmla="*/ 2939143 w 2939143"/>
              <a:gd name="connsiteY1" fmla="*/ 3433665 h 3433665"/>
              <a:gd name="connsiteX2" fmla="*/ 9331 w 2939143"/>
              <a:gd name="connsiteY2" fmla="*/ 3433665 h 3433665"/>
              <a:gd name="connsiteX3" fmla="*/ 0 w 2939143"/>
              <a:gd name="connsiteY3" fmla="*/ 3433665 h 3433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9143" h="3433665">
                <a:moveTo>
                  <a:pt x="2920482" y="0"/>
                </a:moveTo>
                <a:lnTo>
                  <a:pt x="2939143" y="3433665"/>
                </a:lnTo>
                <a:lnTo>
                  <a:pt x="9331" y="3433665"/>
                </a:lnTo>
                <a:lnTo>
                  <a:pt x="0" y="3433665"/>
                </a:ln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6321050" y="3657600"/>
            <a:ext cx="2746750" cy="3117126"/>
            <a:chOff x="6321050" y="3657600"/>
            <a:chExt cx="2746750" cy="3117126"/>
          </a:xfrm>
        </p:grpSpPr>
        <p:pic>
          <p:nvPicPr>
            <p:cNvPr id="20" name="Picture 19" descr="NW_SS_D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1050" y="4038600"/>
              <a:ext cx="2746750" cy="273612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7010400" y="36576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Rotation Axis</a:t>
              </a: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05200" y="5029200"/>
            <a:ext cx="2819400" cy="1785104"/>
            <a:chOff x="3505200" y="5029200"/>
            <a:chExt cx="2819400" cy="1785104"/>
          </a:xfrm>
        </p:grpSpPr>
        <p:sp>
          <p:nvSpPr>
            <p:cNvPr id="14" name="TextBox 13"/>
            <p:cNvSpPr txBox="1"/>
            <p:nvPr/>
          </p:nvSpPr>
          <p:spPr>
            <a:xfrm>
              <a:off x="3764280" y="5029200"/>
              <a:ext cx="256032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FFFF00"/>
                  </a:solidFill>
                </a:rPr>
                <a:t>Non-Zero W values </a:t>
              </a:r>
            </a:p>
            <a:p>
              <a:pPr algn="ctr"/>
              <a:r>
                <a:rPr lang="en-US" sz="2200" dirty="0" smtClean="0">
                  <a:solidFill>
                    <a:srgbClr val="FFFF00"/>
                  </a:solidFill>
                </a:rPr>
                <a:t>= Block Rotation</a:t>
              </a:r>
            </a:p>
            <a:p>
              <a:pPr algn="ctr"/>
              <a:endParaRPr lang="en-US" sz="2200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2200" dirty="0" smtClean="0">
                  <a:solidFill>
                    <a:srgbClr val="FFFF00"/>
                  </a:solidFill>
                </a:rPr>
                <a:t>D Values = 0.5 are plane strain</a:t>
              </a:r>
              <a:endParaRPr lang="en-US" sz="2200" dirty="0">
                <a:solidFill>
                  <a:srgbClr val="FFFF00"/>
                </a:solidFill>
              </a:endParaRPr>
            </a:p>
          </p:txBody>
        </p:sp>
        <p:sp>
          <p:nvSpPr>
            <p:cNvPr id="15" name="Left Brace 14"/>
            <p:cNvSpPr/>
            <p:nvPr/>
          </p:nvSpPr>
          <p:spPr>
            <a:xfrm>
              <a:off x="3505200" y="5225297"/>
              <a:ext cx="365760" cy="1314928"/>
            </a:xfrm>
            <a:prstGeom prst="leftBrac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934200" y="2209800"/>
            <a:ext cx="18288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sz="1200" dirty="0" smtClean="0">
                <a:solidFill>
                  <a:srgbClr val="FF0000"/>
                </a:solidFill>
              </a:rPr>
              <a:t>3 </a:t>
            </a:r>
            <a:r>
              <a:rPr lang="en-US" dirty="0" smtClean="0">
                <a:solidFill>
                  <a:srgbClr val="FF0000"/>
                </a:solidFill>
              </a:rPr>
              <a:t>= </a:t>
            </a:r>
            <a:r>
              <a:rPr lang="en-US" dirty="0" smtClean="0">
                <a:solidFill>
                  <a:srgbClr val="FF0000"/>
                </a:solidFill>
              </a:rPr>
              <a:t>Compression</a:t>
            </a:r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d</a:t>
            </a:r>
            <a:r>
              <a:rPr lang="en-US" sz="1200" dirty="0" smtClean="0">
                <a:solidFill>
                  <a:srgbClr val="0070C0"/>
                </a:solidFill>
              </a:rPr>
              <a:t>1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= </a:t>
            </a:r>
            <a:r>
              <a:rPr lang="en-US" dirty="0" smtClean="0">
                <a:solidFill>
                  <a:srgbClr val="0070C0"/>
                </a:solidFill>
              </a:rPr>
              <a:t>Extension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2328</TotalTime>
  <Words>410</Words>
  <Application>Microsoft Office PowerPoint</Application>
  <PresentationFormat>On-screen Show (4:3)</PresentationFormat>
  <Paragraphs>76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Transient Upper Crustal Kinematic Compatibility Structure Illuminated by the Chi-Chi Earthquake: Results from Strain Inversions in the Luliao Region, Taiwan</vt:lpstr>
      <vt:lpstr>Taiwan is an active arc-continent collision zone.</vt:lpstr>
      <vt:lpstr>Offset magnetic high bands suggest the presence of a rift-related, continental margin fracture zone.</vt:lpstr>
      <vt:lpstr>Slide 4</vt:lpstr>
      <vt:lpstr>The 1999 Chi-Chi Earthquake…</vt:lpstr>
      <vt:lpstr>The 1999 Chi-Chi Earthquake…</vt:lpstr>
      <vt:lpstr>The Luliao Seismic Swarm is a heterogeneous  set of 151 shallow (&lt;11km) earthquakes.</vt:lpstr>
      <vt:lpstr>These filtered data reflect strike-slip type deformation. </vt:lpstr>
      <vt:lpstr>Bootstrap statistical inversions of the northwest focal mechanism strain tensors shows NE-SW Maximum Extension and NW-SE Maximum Compression</vt:lpstr>
      <vt:lpstr>Bootstrap statistical inversions of the southeast focal mechanism strain tensors shows NE-SW Max. Extension and NW-SE Max. Compression, Plane Strain Deformation, and Counterclockwise Block Rotation</vt:lpstr>
      <vt:lpstr>Inversions of published co-seismic GPS velocity vectors confirm the counterclockwise rotations found during our focal mechanism inversions.</vt:lpstr>
      <vt:lpstr>Preferred focal mechanism nodal plane orientations display a blocky pattern  suggesting the probable location of block bounding faults.</vt:lpstr>
      <vt:lpstr>Conclusions:</vt:lpstr>
      <vt:lpstr>Slide 14</vt:lpstr>
    </vt:vector>
  </TitlesOfParts>
  <Company>Unknown or 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Transient Upper Crustal Kinematic Compatibility Structure Illuminated by the Chi-Chi Earthquake: Results from Strain Inversions in the Luliao Region, Taiwan</dc:title>
  <dc:creator>Owner</dc:creator>
  <cp:lastModifiedBy>Owner</cp:lastModifiedBy>
  <cp:revision>126</cp:revision>
  <dcterms:created xsi:type="dcterms:W3CDTF">2011-03-16T04:34:38Z</dcterms:created>
  <dcterms:modified xsi:type="dcterms:W3CDTF">2011-03-20T18:01:42Z</dcterms:modified>
</cp:coreProperties>
</file>