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5" r:id="rId9"/>
    <p:sldId id="266" r:id="rId10"/>
    <p:sldId id="269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enior%20Project\JESSICA_SHELL_TRIAL_11_10_201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enior%20Project\JESSICA_SHELL_TRIAL_11_10_2010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Mass Effect</a:t>
            </a:r>
          </a:p>
        </c:rich>
      </c:tx>
      <c:layout>
        <c:manualLayout>
          <c:xMode val="edge"/>
          <c:yMode val="edge"/>
          <c:x val="0.39921397173512335"/>
          <c:y val="5.775547703236110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766729620215656"/>
          <c:y val="0.21238938053097356"/>
          <c:w val="0.85970704694752309"/>
          <c:h val="0.67035398230088517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errBars>
            <c:errDir val="x"/>
            <c:errBarType val="both"/>
            <c:errValType val="fixedVal"/>
            <c:noEndCap val="0"/>
            <c:val val="5.0000000000000017E-2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errBars>
            <c:errDir val="y"/>
            <c:errBarType val="both"/>
            <c:errValType val="fixedVal"/>
            <c:noEndCap val="0"/>
            <c:val val="9.0000000000000024E-2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'summary data'!$C$2:$C$7</c:f>
              <c:numCache>
                <c:formatCode>General</c:formatCode>
                <c:ptCount val="6"/>
                <c:pt idx="0">
                  <c:v>0.48700000000000015</c:v>
                </c:pt>
                <c:pt idx="1">
                  <c:v>0.97100000000000009</c:v>
                </c:pt>
                <c:pt idx="2">
                  <c:v>2.0509999999999997</c:v>
                </c:pt>
                <c:pt idx="3">
                  <c:v>2.9870000000000001</c:v>
                </c:pt>
                <c:pt idx="4">
                  <c:v>3.9899999999999998</c:v>
                </c:pt>
                <c:pt idx="5">
                  <c:v>5.0060000000000002</c:v>
                </c:pt>
              </c:numCache>
            </c:numRef>
          </c:xVal>
          <c:yVal>
            <c:numRef>
              <c:f>'summary data'!$F$2:$F$7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9.3112500000000011</c:v>
                </c:pt>
                <c:pt idx="3">
                  <c:v>10.14625</c:v>
                </c:pt>
                <c:pt idx="4">
                  <c:v>10.335250000000002</c:v>
                </c:pt>
                <c:pt idx="5">
                  <c:v>10.05425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231168"/>
        <c:axId val="92233088"/>
      </c:scatterChart>
      <c:valAx>
        <c:axId val="92231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Mass (mg)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2233088"/>
        <c:crosses val="autoZero"/>
        <c:crossBetween val="midCat"/>
      </c:valAx>
      <c:valAx>
        <c:axId val="922330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l-GR" sz="1000" b="1" i="0" u="none" strike="noStrike" baseline="0">
                    <a:solidFill>
                      <a:srgbClr val="000000"/>
                    </a:solidFill>
                    <a:latin typeface="Calibri"/>
                    <a:cs typeface="Calibri"/>
                  </a:rPr>
                  <a:t>δ</a:t>
                </a:r>
                <a:r>
                  <a:rPr lang="el-GR" sz="1000" b="1" i="0" u="none" strike="noStrike" baseline="30000">
                    <a:solidFill>
                      <a:srgbClr val="000000"/>
                    </a:solidFill>
                    <a:latin typeface="Calibri"/>
                    <a:cs typeface="Calibri"/>
                  </a:rPr>
                  <a:t>15</a:t>
                </a:r>
                <a:r>
                  <a:rPr lang="en-US" sz="1000" b="1" i="0" u="none" strike="noStrike" baseline="0">
                    <a:solidFill>
                      <a:srgbClr val="000000"/>
                    </a:solidFill>
                    <a:latin typeface="Calibri"/>
                    <a:cs typeface="Calibri"/>
                  </a:rPr>
                  <a:t>N (%</a:t>
                </a:r>
                <a:r>
                  <a:rPr lang="en-US" sz="600" b="1" i="0" u="none" strike="noStrike" baseline="0">
                    <a:solidFill>
                      <a:srgbClr val="000000"/>
                    </a:solidFill>
                    <a:latin typeface="Calibri"/>
                    <a:cs typeface="Calibri"/>
                  </a:rPr>
                  <a:t>0</a:t>
                </a:r>
                <a:r>
                  <a:rPr lang="en-US" sz="1000" b="1" i="0" u="none" strike="noStrike" baseline="0">
                    <a:solidFill>
                      <a:srgbClr val="000000"/>
                    </a:solidFill>
                    <a:latin typeface="Calibri"/>
                    <a:cs typeface="Calibri"/>
                  </a:rPr>
                  <a:t>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92231168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Acid</a:t>
            </a:r>
            <a:r>
              <a:rPr lang="en-US" sz="2000" baseline="0" dirty="0"/>
              <a:t> </a:t>
            </a:r>
            <a:r>
              <a:rPr lang="en-US" sz="2000" baseline="0" dirty="0" smtClean="0"/>
              <a:t>Effect </a:t>
            </a:r>
            <a:endParaRPr lang="en-US" sz="2000" dirty="0"/>
          </a:p>
        </c:rich>
      </c:tx>
      <c:layout>
        <c:manualLayout>
          <c:xMode val="edge"/>
          <c:yMode val="edge"/>
          <c:x val="0.41580075100509073"/>
          <c:y val="6.239294941985369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291691674177399"/>
          <c:y val="0.2326396777332822"/>
          <c:w val="0.81666832818263357"/>
          <c:h val="0.53819626938296616"/>
        </c:manualLayout>
      </c:layout>
      <c:scatterChart>
        <c:scatterStyle val="lineMarker"/>
        <c:varyColors val="0"/>
        <c:ser>
          <c:idx val="0"/>
          <c:order val="0"/>
          <c:tx>
            <c:v>Effects of Acidification</c:v>
          </c:tx>
          <c:spPr>
            <a:ln w="28575">
              <a:noFill/>
            </a:ln>
          </c:spPr>
          <c:errBars>
            <c:errDir val="x"/>
            <c:errBarType val="both"/>
            <c:errValType val="fixedVal"/>
            <c:noEndCap val="0"/>
            <c:val val="0.05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errBars>
            <c:errDir val="y"/>
            <c:errBarType val="both"/>
            <c:errValType val="fixedVal"/>
            <c:noEndCap val="0"/>
            <c:val val="9.0000000000000024E-2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'summary data'!$C$11:$C$15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xVal>
          <c:yVal>
            <c:numRef>
              <c:f>'summary data'!$F$11:$F$15</c:f>
              <c:numCache>
                <c:formatCode>General</c:formatCode>
                <c:ptCount val="5"/>
                <c:pt idx="0">
                  <c:v>10.363000000000003</c:v>
                </c:pt>
                <c:pt idx="1">
                  <c:v>10.588000000000001</c:v>
                </c:pt>
                <c:pt idx="2">
                  <c:v>11.283000000000001</c:v>
                </c:pt>
                <c:pt idx="3">
                  <c:v>8.5830000000000002</c:v>
                </c:pt>
                <c:pt idx="4">
                  <c:v>8.6820000000000004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226112"/>
        <c:axId val="93228032"/>
      </c:scatterChart>
      <c:valAx>
        <c:axId val="93226112"/>
        <c:scaling>
          <c:orientation val="minMax"/>
          <c:max val="10.5"/>
          <c:min val="9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Mass (mg)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3228032"/>
        <c:crosses val="autoZero"/>
        <c:crossBetween val="midCat"/>
        <c:minorUnit val="0.5"/>
      </c:valAx>
      <c:valAx>
        <c:axId val="93228032"/>
        <c:scaling>
          <c:orientation val="minMax"/>
          <c:max val="12"/>
          <c:min val="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/>
                  <a:t>δ</a:t>
                </a:r>
                <a:r>
                  <a:rPr lang="el-GR" baseline="30000"/>
                  <a:t>15</a:t>
                </a:r>
                <a:r>
                  <a:rPr lang="en-US"/>
                  <a:t>N </a:t>
                </a:r>
                <a:r>
                  <a:rPr lang="en-US" sz="1000"/>
                  <a:t>(%</a:t>
                </a:r>
                <a:r>
                  <a:rPr lang="en-US" sz="600"/>
                  <a:t>0</a:t>
                </a:r>
                <a:r>
                  <a:rPr lang="en-US" sz="1000"/>
                  <a:t>)</a:t>
                </a:r>
                <a:endParaRPr lang="en-US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93226112"/>
        <c:crosses val="autoZero"/>
        <c:crossBetween val="midCat"/>
        <c:majorUnit val="1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dirty="0"/>
              <a:t>Acid effect on </a:t>
            </a:r>
            <a:r>
              <a:rPr lang="el-GR" dirty="0"/>
              <a:t>δ</a:t>
            </a:r>
            <a:r>
              <a:rPr lang="en-US" baseline="30000" dirty="0"/>
              <a:t>15</a:t>
            </a:r>
            <a:r>
              <a:rPr lang="en-US" dirty="0"/>
              <a:t>N of</a:t>
            </a:r>
            <a:r>
              <a:rPr lang="en-US" baseline="0" dirty="0"/>
              <a:t> shell carbonate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8078291814946599E-2"/>
          <c:y val="0.12303664921465969"/>
          <c:w val="0.88967971530249101"/>
          <c:h val="0.8141361256544503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errBars>
            <c:errDir val="y"/>
            <c:errBarType val="both"/>
            <c:errValType val="fixedVal"/>
            <c:noEndCap val="0"/>
            <c:val val="0.11"/>
          </c:errBars>
          <c:yVal>
            <c:numRef>
              <c:f>Sheet1!$I$2:$I$11</c:f>
              <c:numCache>
                <c:formatCode>0.000</c:formatCode>
                <c:ptCount val="10"/>
                <c:pt idx="0">
                  <c:v>8.7880000000000003</c:v>
                </c:pt>
                <c:pt idx="1">
                  <c:v>7.3530000000000006</c:v>
                </c:pt>
                <c:pt idx="2">
                  <c:v>7.86</c:v>
                </c:pt>
                <c:pt idx="3">
                  <c:v>7.88</c:v>
                </c:pt>
                <c:pt idx="4">
                  <c:v>7.7869999999999999</c:v>
                </c:pt>
                <c:pt idx="5">
                  <c:v>9.9870000000000001</c:v>
                </c:pt>
                <c:pt idx="6">
                  <c:v>10.038</c:v>
                </c:pt>
                <c:pt idx="7">
                  <c:v>9.6910000000000007</c:v>
                </c:pt>
                <c:pt idx="8">
                  <c:v>9.8990000000000009</c:v>
                </c:pt>
                <c:pt idx="9">
                  <c:v>9.5080000000000009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yVal>
            <c:numRef>
              <c:f>Sheet1!$L$2:$L$11</c:f>
              <c:numCache>
                <c:formatCode>General</c:formatCode>
                <c:ptCount val="10"/>
                <c:pt idx="0">
                  <c:v>7.9340000000000002</c:v>
                </c:pt>
                <c:pt idx="1">
                  <c:v>7.9340000000000002</c:v>
                </c:pt>
                <c:pt idx="2">
                  <c:v>7.9340000000000002</c:v>
                </c:pt>
                <c:pt idx="3">
                  <c:v>7.9340000000000002</c:v>
                </c:pt>
                <c:pt idx="4">
                  <c:v>7.9340000000000002</c:v>
                </c:pt>
                <c:pt idx="5">
                  <c:v>9.8249999999999993</c:v>
                </c:pt>
                <c:pt idx="6">
                  <c:v>9.8249999999999993</c:v>
                </c:pt>
                <c:pt idx="7">
                  <c:v>9.8249999999999993</c:v>
                </c:pt>
                <c:pt idx="8">
                  <c:v>9.8249999999999993</c:v>
                </c:pt>
                <c:pt idx="9">
                  <c:v>9.8249999999999993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96032"/>
        <c:axId val="32814208"/>
      </c:scatterChart>
      <c:valAx>
        <c:axId val="32796032"/>
        <c:scaling>
          <c:orientation val="minMax"/>
          <c:max val="11"/>
        </c:scaling>
        <c:delete val="1"/>
        <c:axPos val="b"/>
        <c:numFmt formatCode="General" sourceLinked="1"/>
        <c:majorTickMark val="out"/>
        <c:minorTickMark val="none"/>
        <c:tickLblPos val="nextTo"/>
        <c:crossAx val="32814208"/>
        <c:crosses val="autoZero"/>
        <c:crossBetween val="midCat"/>
      </c:valAx>
      <c:valAx>
        <c:axId val="32814208"/>
        <c:scaling>
          <c:orientation val="minMax"/>
          <c:max val="12"/>
          <c:min val="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l-GR" dirty="0"/>
                  <a:t>δ</a:t>
                </a:r>
                <a:r>
                  <a:rPr lang="en-US" baseline="30000" dirty="0"/>
                  <a:t>15</a:t>
                </a:r>
                <a:r>
                  <a:rPr lang="en-US" dirty="0"/>
                  <a:t>N ‰ (Air)</a:t>
                </a:r>
              </a:p>
            </c:rich>
          </c:tx>
          <c:layout>
            <c:manualLayout>
              <c:xMode val="edge"/>
              <c:yMode val="edge"/>
              <c:x val="1.0676141626094416E-2"/>
              <c:y val="0.44371731795974739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2796032"/>
        <c:crossesAt val="-1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Effect of acidification on </a:t>
            </a:r>
            <a:r>
              <a:rPr lang="el-GR" dirty="0">
                <a:latin typeface="Times New Roman"/>
                <a:cs typeface="Times New Roman"/>
              </a:rPr>
              <a:t>δ</a:t>
            </a:r>
            <a:r>
              <a:rPr lang="en-US" baseline="30000" dirty="0"/>
              <a:t>15</a:t>
            </a:r>
            <a:r>
              <a:rPr lang="en-US" dirty="0"/>
              <a:t>N values of</a:t>
            </a:r>
            <a:r>
              <a:rPr lang="en-US" baseline="0" dirty="0"/>
              <a:t> </a:t>
            </a:r>
            <a:r>
              <a:rPr lang="en-US" dirty="0"/>
              <a:t>shell carbonate </a:t>
            </a:r>
          </a:p>
        </c:rich>
      </c:tx>
      <c:layout>
        <c:manualLayout>
          <c:xMode val="edge"/>
          <c:yMode val="edge"/>
          <c:x val="0.16992882562277581"/>
          <c:y val="1.96335078534031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078291814946599E-2"/>
          <c:y val="0.12303664921465969"/>
          <c:w val="0.88967971530249101"/>
          <c:h val="0.8141361256544503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errBars>
            <c:errDir val="y"/>
            <c:errBarType val="both"/>
            <c:errValType val="fixedVal"/>
            <c:noEndCap val="0"/>
            <c:val val="0.25"/>
          </c:errBars>
          <c:yVal>
            <c:numRef>
              <c:f>Sheet1!$L$2:$L$12</c:f>
              <c:numCache>
                <c:formatCode>0.000</c:formatCode>
                <c:ptCount val="11"/>
                <c:pt idx="0">
                  <c:v>11.192</c:v>
                </c:pt>
                <c:pt idx="1">
                  <c:v>11.378</c:v>
                </c:pt>
                <c:pt idx="2">
                  <c:v>11.459</c:v>
                </c:pt>
                <c:pt idx="3">
                  <c:v>11.814</c:v>
                </c:pt>
                <c:pt idx="4">
                  <c:v>11.843</c:v>
                </c:pt>
                <c:pt idx="5">
                  <c:v>12.401</c:v>
                </c:pt>
                <c:pt idx="6">
                  <c:v>12.734999999999999</c:v>
                </c:pt>
                <c:pt idx="7">
                  <c:v>12.603</c:v>
                </c:pt>
                <c:pt idx="8">
                  <c:v>11.404999999999999</c:v>
                </c:pt>
                <c:pt idx="9">
                  <c:v>12.282999999999999</c:v>
                </c:pt>
                <c:pt idx="10">
                  <c:v>11.789</c:v>
                </c:pt>
              </c:numCache>
            </c:numRef>
          </c:yVal>
          <c:smooth val="0"/>
        </c:ser>
        <c:ser>
          <c:idx val="1"/>
          <c:order val="1"/>
          <c:tx>
            <c:v>mean values</c:v>
          </c:tx>
          <c:spPr>
            <a:ln w="28575">
              <a:noFill/>
            </a:ln>
          </c:spPr>
          <c:marker>
            <c:symbol val="none"/>
          </c:marker>
          <c:yVal>
            <c:numRef>
              <c:f>Sheet1!$O$2:$O$12</c:f>
              <c:numCache>
                <c:formatCode>General</c:formatCode>
                <c:ptCount val="11"/>
                <c:pt idx="0">
                  <c:v>11.537000000000001</c:v>
                </c:pt>
                <c:pt idx="1">
                  <c:v>11.537000000000001</c:v>
                </c:pt>
                <c:pt idx="2">
                  <c:v>11.537000000000001</c:v>
                </c:pt>
                <c:pt idx="3">
                  <c:v>11.537000000000001</c:v>
                </c:pt>
                <c:pt idx="4">
                  <c:v>11.537000000000001</c:v>
                </c:pt>
                <c:pt idx="5">
                  <c:v>12.202999999999999</c:v>
                </c:pt>
                <c:pt idx="6">
                  <c:v>12.202999999999999</c:v>
                </c:pt>
                <c:pt idx="7">
                  <c:v>12.202999999999999</c:v>
                </c:pt>
                <c:pt idx="8">
                  <c:v>12.202999999999999</c:v>
                </c:pt>
                <c:pt idx="9">
                  <c:v>12.202999999999999</c:v>
                </c:pt>
                <c:pt idx="10">
                  <c:v>12.202999999999999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959872"/>
        <c:axId val="92961408"/>
      </c:scatterChart>
      <c:valAx>
        <c:axId val="92959872"/>
        <c:scaling>
          <c:orientation val="minMax"/>
          <c:max val="12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92961408"/>
        <c:crosses val="autoZero"/>
        <c:crossBetween val="midCat"/>
      </c:valAx>
      <c:valAx>
        <c:axId val="92961408"/>
        <c:scaling>
          <c:orientation val="minMax"/>
          <c:min val="6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l-GR" dirty="0">
                    <a:latin typeface="Times New Roman"/>
                    <a:cs typeface="Times New Roman"/>
                  </a:rPr>
                  <a:t>δ</a:t>
                </a:r>
                <a:r>
                  <a:rPr lang="en-US" baseline="30000" dirty="0"/>
                  <a:t>15</a:t>
                </a:r>
                <a:r>
                  <a:rPr lang="en-US" dirty="0"/>
                  <a:t>N ‰ (Air)</a:t>
                </a:r>
              </a:p>
            </c:rich>
          </c:tx>
          <c:layout>
            <c:manualLayout>
              <c:xMode val="edge"/>
              <c:yMode val="edge"/>
              <c:x val="1.0676156583629894E-2"/>
              <c:y val="0.44371727748691103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2959872"/>
        <c:crossesAt val="-1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+mn-lt"/>
                <a:ea typeface="Verdana"/>
                <a:cs typeface="Calibri" pitchFamily="34" charset="0"/>
              </a:rPr>
              <a:t>Effect of acidification on </a:t>
            </a:r>
            <a:r>
              <a:rPr lang="el-GR" sz="14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sz="1400" b="1" i="0" u="none" strike="noStrike" baseline="30000" dirty="0" smtClean="0">
                <a:solidFill>
                  <a:srgbClr val="000000"/>
                </a:solidFill>
                <a:latin typeface="+mn-lt"/>
                <a:ea typeface="Verdana"/>
                <a:cs typeface="Calibri" pitchFamily="34" charset="0"/>
              </a:rPr>
              <a:t>15</a:t>
            </a:r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+mn-lt"/>
                <a:ea typeface="Verdana"/>
                <a:cs typeface="Calibri" pitchFamily="34" charset="0"/>
              </a:rPr>
              <a:t>N 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+mn-lt"/>
                <a:ea typeface="Verdana"/>
                <a:cs typeface="Calibri" pitchFamily="34" charset="0"/>
              </a:rPr>
              <a:t>values in Acetanilide samples</a:t>
            </a:r>
          </a:p>
        </c:rich>
      </c:tx>
      <c:layout>
        <c:manualLayout>
          <c:xMode val="edge"/>
          <c:yMode val="edge"/>
          <c:x val="0.20195729537366547"/>
          <c:y val="1.96335078534031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409252669039135E-2"/>
          <c:y val="0.12303664921465969"/>
          <c:w val="0.88967971530249101"/>
          <c:h val="0.8141361256544503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acetanilide7_19.wke!$AA$18:$AA$20</c:f>
                <c:numCache>
                  <c:formatCode>General</c:formatCode>
                  <c:ptCount val="3"/>
                  <c:pt idx="0">
                    <c:v>0.25174788976275458</c:v>
                  </c:pt>
                  <c:pt idx="1">
                    <c:v>5.8614844536175305E-2</c:v>
                  </c:pt>
                  <c:pt idx="2">
                    <c:v>9.306556828387183E-2</c:v>
                  </c:pt>
                </c:numCache>
              </c:numRef>
            </c:plus>
            <c:minus>
              <c:numRef>
                <c:f>acetanilide7_19.wke!$AA$18:$AA$20</c:f>
                <c:numCache>
                  <c:formatCode>General</c:formatCode>
                  <c:ptCount val="3"/>
                  <c:pt idx="0">
                    <c:v>0.25174788976275458</c:v>
                  </c:pt>
                  <c:pt idx="1">
                    <c:v>5.8614844536175305E-2</c:v>
                  </c:pt>
                  <c:pt idx="2">
                    <c:v>9.306556828387183E-2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yVal>
            <c:numRef>
              <c:f>acetanilide7_19.wke!$Z$18:$Z$20</c:f>
              <c:numCache>
                <c:formatCode>0.000</c:formatCode>
                <c:ptCount val="3"/>
                <c:pt idx="0">
                  <c:v>-3.9999999999997815E-3</c:v>
                </c:pt>
                <c:pt idx="1">
                  <c:v>-0.18019999999999975</c:v>
                </c:pt>
                <c:pt idx="2">
                  <c:v>-0.1421999999999998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564544"/>
        <c:axId val="186063104"/>
      </c:scatterChart>
      <c:valAx>
        <c:axId val="18356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186063104"/>
        <c:crossesAt val="-1"/>
        <c:crossBetween val="midCat"/>
      </c:valAx>
      <c:valAx>
        <c:axId val="186063104"/>
        <c:scaling>
          <c:orientation val="minMax"/>
          <c:max val="1"/>
          <c:min val="-1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l-GR" sz="1000" b="1" i="0" u="none" strike="noStrike" baseline="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δ</a:t>
                </a:r>
                <a:r>
                  <a:rPr lang="en-US" sz="1000" b="1" i="0" u="none" strike="noStrike" baseline="30000" dirty="0" smtClean="0">
                    <a:solidFill>
                      <a:srgbClr val="000000"/>
                    </a:solidFill>
                    <a:latin typeface="+mn-lt"/>
                    <a:ea typeface="Verdana"/>
                    <a:cs typeface="Verdana"/>
                  </a:rPr>
                  <a:t>15</a:t>
                </a:r>
                <a:r>
                  <a:rPr lang="en-US" sz="1000" b="1" i="0" u="none" strike="noStrike" baseline="0" dirty="0" smtClean="0">
                    <a:solidFill>
                      <a:srgbClr val="000000"/>
                    </a:solidFill>
                    <a:latin typeface="+mn-lt"/>
                    <a:ea typeface="Verdana"/>
                    <a:cs typeface="Verdana"/>
                  </a:rPr>
                  <a:t>N </a:t>
                </a:r>
                <a:r>
                  <a:rPr lang="en-US" sz="1000" b="1" i="0" u="none" strike="noStrike" baseline="0" dirty="0">
                    <a:solidFill>
                      <a:srgbClr val="000000"/>
                    </a:solidFill>
                    <a:latin typeface="+mn-lt"/>
                    <a:ea typeface="Verdana"/>
                    <a:cs typeface="Verdana"/>
                  </a:rPr>
                  <a:t>‰ (Air)</a:t>
                </a:r>
              </a:p>
            </c:rich>
          </c:tx>
          <c:layout>
            <c:manualLayout>
              <c:xMode val="edge"/>
              <c:yMode val="edge"/>
              <c:x val="1.0676156583629894E-2"/>
              <c:y val="0.44371727748691103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183564544"/>
        <c:crosses val="autoZero"/>
        <c:crossBetween val="midCat"/>
        <c:majorUnit val="0.5"/>
        <c:minorUnit val="0.1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>
                <a:latin typeface="+mn-lt"/>
                <a:cs typeface="Times New Roman"/>
              </a:rPr>
              <a:t>Comparison of</a:t>
            </a:r>
            <a:r>
              <a:rPr lang="en-US" baseline="0">
                <a:latin typeface="+mn-lt"/>
                <a:cs typeface="Times New Roman"/>
              </a:rPr>
              <a:t> </a:t>
            </a:r>
            <a:r>
              <a:rPr lang="en-US">
                <a:latin typeface="+mn-lt"/>
                <a:cs typeface="Times New Roman"/>
              </a:rPr>
              <a:t>δ</a:t>
            </a:r>
            <a:r>
              <a:rPr lang="en-US" baseline="30000">
                <a:latin typeface="+mn-lt"/>
                <a:cs typeface="Times New Roman"/>
              </a:rPr>
              <a:t>15</a:t>
            </a:r>
            <a:r>
              <a:rPr lang="en-US">
                <a:latin typeface="+mn-lt"/>
                <a:cs typeface="Times New Roman"/>
              </a:rPr>
              <a:t>N of</a:t>
            </a:r>
            <a:r>
              <a:rPr lang="en-US" baseline="0">
                <a:latin typeface="+mn-lt"/>
                <a:cs typeface="Times New Roman"/>
              </a:rPr>
              <a:t> annual growth bands</a:t>
            </a:r>
            <a:r>
              <a:rPr lang="en-US">
                <a:latin typeface="+mn-lt"/>
                <a:cs typeface="Times New Roman"/>
              </a:rPr>
              <a:t> </a:t>
            </a:r>
            <a:endParaRPr lang="en-US">
              <a:latin typeface="+mn-lt"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errBars>
            <c:errDir val="y"/>
            <c:errBarType val="minus"/>
            <c:errValType val="fixedVal"/>
            <c:noEndCap val="0"/>
            <c:val val="0.93300000000000005"/>
          </c:errBars>
          <c:errBars>
            <c:errDir val="x"/>
            <c:errBarType val="both"/>
            <c:errValType val="fixedVal"/>
            <c:noEndCap val="0"/>
            <c:val val="0.5"/>
          </c:errBars>
          <c:xVal>
            <c:numRef>
              <c:f>Sheet1!$K$18:$K$25</c:f>
              <c:numCache>
                <c:formatCode>General</c:formatCode>
                <c:ptCount val="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</c:numCache>
            </c:numRef>
          </c:xVal>
          <c:yVal>
            <c:numRef>
              <c:f>Sheet1!$L$18:$L$25</c:f>
              <c:numCache>
                <c:formatCode>0.000</c:formatCode>
                <c:ptCount val="8"/>
                <c:pt idx="0">
                  <c:v>1.036</c:v>
                </c:pt>
                <c:pt idx="1">
                  <c:v>1.242</c:v>
                </c:pt>
                <c:pt idx="2">
                  <c:v>3.601</c:v>
                </c:pt>
                <c:pt idx="3">
                  <c:v>8.5809999999999995</c:v>
                </c:pt>
                <c:pt idx="4">
                  <c:v>10.664</c:v>
                </c:pt>
                <c:pt idx="5">
                  <c:v>11.444000000000001</c:v>
                </c:pt>
                <c:pt idx="6">
                  <c:v>12.802</c:v>
                </c:pt>
                <c:pt idx="7">
                  <c:v>17.417999999999999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642496"/>
        <c:axId val="135648768"/>
      </c:scatterChart>
      <c:valAx>
        <c:axId val="135642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648768"/>
        <c:crosses val="autoZero"/>
        <c:crossBetween val="midCat"/>
      </c:valAx>
      <c:valAx>
        <c:axId val="135648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 sz="1000" b="1" i="0" baseline="0">
                    <a:effectLst/>
                    <a:latin typeface="Times New Roman"/>
                    <a:cs typeface="Times New Roman"/>
                  </a:rPr>
                  <a:t>δ</a:t>
                </a:r>
                <a:r>
                  <a:rPr lang="en-US" sz="1000" b="1" i="0" baseline="30000">
                    <a:effectLst/>
                  </a:rPr>
                  <a:t>15</a:t>
                </a:r>
                <a:r>
                  <a:rPr lang="en-US" sz="1000" b="1" i="0" baseline="0">
                    <a:effectLst/>
                  </a:rPr>
                  <a:t>N ‰ (Air)</a:t>
                </a:r>
                <a:endParaRPr lang="en-US" sz="1000" b="1">
                  <a:effectLst/>
                </a:endParaRP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1356424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0.71875</cdr:x>
      <cdr:y>0.6555</cdr:y>
    </cdr:from>
    <cdr:to>
      <cdr:x>0.72775</cdr:x>
      <cdr:y>0.687</cdr:y>
    </cdr:to>
    <cdr:sp macro="" textlink="">
      <cdr:nvSpPr>
        <cdr:cNvPr id="614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56008" y="3816111"/>
          <a:ext cx="77083" cy="1833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0.23575</cdr:x>
      <cdr:y>0.5375</cdr:y>
    </cdr:from>
    <cdr:to>
      <cdr:x>0.533</cdr:x>
      <cdr:y>0.5375</cdr:y>
    </cdr:to>
    <cdr:sp macro="" textlink="">
      <cdr:nvSpPr>
        <cdr:cNvPr id="6148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019170" y="3129153"/>
          <a:ext cx="254591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0.60675</cdr:x>
      <cdr:y>0.3445</cdr:y>
    </cdr:from>
    <cdr:to>
      <cdr:x>0.904</cdr:x>
      <cdr:y>0.34525</cdr:y>
    </cdr:to>
    <cdr:sp macro="" textlink="">
      <cdr:nvSpPr>
        <cdr:cNvPr id="6149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196741" y="2005569"/>
          <a:ext cx="2545911" cy="436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0.23482</cdr:x>
      <cdr:y>0.63803</cdr:y>
    </cdr:from>
    <cdr:to>
      <cdr:x>0.50144</cdr:x>
      <cdr:y>0.69154</cdr:y>
    </cdr:to>
    <cdr:sp macro="" textlink="">
      <cdr:nvSpPr>
        <cdr:cNvPr id="615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39749" y="2201985"/>
          <a:ext cx="1975349" cy="1846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u="none" strike="noStrike" baseline="0" dirty="0">
              <a:solidFill>
                <a:srgbClr val="000000"/>
              </a:solidFill>
              <a:latin typeface="Calibri" pitchFamily="34" charset="0"/>
              <a:ea typeface="Verdana"/>
              <a:cs typeface="Calibri" pitchFamily="34" charset="0"/>
            </a:rPr>
            <a:t>Acidified (mean = 7.934 ± 0.52 ‰) </a:t>
          </a:r>
        </a:p>
      </cdr:txBody>
    </cdr:sp>
  </cdr:relSizeAnchor>
  <cdr:relSizeAnchor xmlns:cdr="http://schemas.openxmlformats.org/drawingml/2006/chartDrawing">
    <cdr:from>
      <cdr:x>0.60942</cdr:x>
      <cdr:y>0.23747</cdr:y>
    </cdr:from>
    <cdr:to>
      <cdr:x>0.91044</cdr:x>
      <cdr:y>0.29098</cdr:y>
    </cdr:to>
    <cdr:sp macro="" textlink="">
      <cdr:nvSpPr>
        <cdr:cNvPr id="615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15109" y="819562"/>
          <a:ext cx="2230226" cy="1846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u="none" strike="noStrike" baseline="0" dirty="0">
              <a:solidFill>
                <a:srgbClr val="000000"/>
              </a:solidFill>
              <a:latin typeface="Calibri" pitchFamily="34" charset="0"/>
              <a:ea typeface="Verdana"/>
              <a:cs typeface="Calibri" pitchFamily="34" charset="0"/>
            </a:rPr>
            <a:t>Non-acidified (mean = 9.825 ± 0.22 ‰)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0.17034</cdr:x>
      <cdr:y>0.43928</cdr:y>
    </cdr:from>
    <cdr:to>
      <cdr:x>0.44627</cdr:x>
      <cdr:y>0.49279</cdr:y>
    </cdr:to>
    <cdr:sp macro="" textlink="">
      <cdr:nvSpPr>
        <cdr:cNvPr id="921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62062" y="1516062"/>
          <a:ext cx="2044278" cy="1846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u="none" strike="noStrike" baseline="0" dirty="0">
              <a:solidFill>
                <a:srgbClr val="000000"/>
              </a:solidFill>
              <a:latin typeface="Calibri" pitchFamily="34" charset="0"/>
              <a:ea typeface="Verdana"/>
              <a:cs typeface="Calibri" pitchFamily="34" charset="0"/>
            </a:rPr>
            <a:t>Acidified (mean = 11.537 ± 0.28 ‰) </a:t>
          </a:r>
        </a:p>
      </cdr:txBody>
    </cdr:sp>
  </cdr:relSizeAnchor>
  <cdr:relSizeAnchor xmlns:cdr="http://schemas.openxmlformats.org/drawingml/2006/chartDrawing">
    <cdr:from>
      <cdr:x>0.58174</cdr:x>
      <cdr:y>0.43928</cdr:y>
    </cdr:from>
    <cdr:to>
      <cdr:x>0.88796</cdr:x>
      <cdr:y>0.49279</cdr:y>
    </cdr:to>
    <cdr:sp macro="" textlink="">
      <cdr:nvSpPr>
        <cdr:cNvPr id="921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0062" y="1516062"/>
          <a:ext cx="2268698" cy="1846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u="none" strike="noStrike" baseline="0" dirty="0">
              <a:solidFill>
                <a:srgbClr val="000000"/>
              </a:solidFill>
              <a:latin typeface="Calibri" pitchFamily="34" charset="0"/>
              <a:ea typeface="Verdana"/>
              <a:cs typeface="Calibri" pitchFamily="34" charset="0"/>
            </a:rPr>
            <a:t>Non-acidified (mean = 12.203 ± 0.51 ‰)</a:t>
          </a:r>
        </a:p>
      </cdr:txBody>
    </cdr:sp>
  </cdr:relSizeAnchor>
  <cdr:relSizeAnchor xmlns:cdr="http://schemas.openxmlformats.org/drawingml/2006/chartDrawing">
    <cdr:from>
      <cdr:x>0.16</cdr:x>
      <cdr:y>0.373</cdr:y>
    </cdr:from>
    <cdr:to>
      <cdr:x>0.459</cdr:x>
      <cdr:y>0.373</cdr:y>
    </cdr:to>
    <cdr:sp macro="" textlink="">
      <cdr:nvSpPr>
        <cdr:cNvPr id="9219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370381" y="2171487"/>
          <a:ext cx="256089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0.532</cdr:x>
      <cdr:y>0.3055</cdr:y>
    </cdr:from>
    <cdr:to>
      <cdr:x>0.90475</cdr:x>
      <cdr:y>0.30625</cdr:y>
    </cdr:to>
    <cdr:sp macro="" textlink="">
      <cdr:nvSpPr>
        <cdr:cNvPr id="9220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556516" y="1778523"/>
          <a:ext cx="3192559" cy="436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0.27319</cdr:x>
      <cdr:y>0.35097</cdr:y>
    </cdr:from>
    <cdr:to>
      <cdr:x>0.39788</cdr:x>
      <cdr:y>0.40447</cdr:y>
    </cdr:to>
    <cdr:sp macro="" textlink="">
      <cdr:nvSpPr>
        <cdr:cNvPr id="40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24062" y="1211262"/>
          <a:ext cx="923779" cy="1846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u="none" strike="noStrike" baseline="0" dirty="0">
              <a:solidFill>
                <a:srgbClr val="000000"/>
              </a:solidFill>
              <a:latin typeface="Calibri" pitchFamily="34" charset="0"/>
              <a:ea typeface="Verdana"/>
              <a:cs typeface="Calibri" pitchFamily="34" charset="0"/>
            </a:rPr>
            <a:t>Pure Acetanilide</a:t>
          </a:r>
        </a:p>
      </cdr:txBody>
    </cdr:sp>
  </cdr:relSizeAnchor>
  <cdr:relSizeAnchor xmlns:cdr="http://schemas.openxmlformats.org/drawingml/2006/chartDrawing">
    <cdr:from>
      <cdr:x>0.50975</cdr:x>
      <cdr:y>0.4172</cdr:y>
    </cdr:from>
    <cdr:to>
      <cdr:x>0.66862</cdr:x>
      <cdr:y>0.51753</cdr:y>
    </cdr:to>
    <cdr:sp macro="" textlink="">
      <cdr:nvSpPr>
        <cdr:cNvPr id="40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76662" y="1439862"/>
          <a:ext cx="1177053" cy="3462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u="none" strike="noStrike" baseline="0" dirty="0">
              <a:solidFill>
                <a:srgbClr val="000000"/>
              </a:solidFill>
              <a:latin typeface="Calibri" pitchFamily="34" charset="0"/>
              <a:ea typeface="Verdana"/>
              <a:cs typeface="Calibri" pitchFamily="34" charset="0"/>
            </a:rPr>
            <a:t>Acetanilide and 1 mg</a:t>
          </a:r>
        </a:p>
        <a:p xmlns:a="http://schemas.openxmlformats.org/drawingml/2006/main">
          <a:pPr algn="l" rtl="0">
            <a:defRPr sz="1000"/>
          </a:pPr>
          <a:r>
            <a:rPr lang="en-US" sz="1050" b="0" i="0" u="none" strike="noStrike" baseline="0" dirty="0">
              <a:solidFill>
                <a:srgbClr val="000000"/>
              </a:solidFill>
              <a:latin typeface="Calibri" pitchFamily="34" charset="0"/>
              <a:ea typeface="Verdana"/>
              <a:cs typeface="Calibri" pitchFamily="34" charset="0"/>
            </a:rPr>
            <a:t>of pure CaCO3</a:t>
          </a:r>
        </a:p>
      </cdr:txBody>
    </cdr:sp>
  </cdr:relSizeAnchor>
  <cdr:relSizeAnchor xmlns:cdr="http://schemas.openxmlformats.org/drawingml/2006/chartDrawing">
    <cdr:from>
      <cdr:x>0.7463</cdr:x>
      <cdr:y>0.4172</cdr:y>
    </cdr:from>
    <cdr:to>
      <cdr:x>0.93482</cdr:x>
      <cdr:y>0.51753</cdr:y>
    </cdr:to>
    <cdr:sp macro="" textlink="">
      <cdr:nvSpPr>
        <cdr:cNvPr id="409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29262" y="1439862"/>
          <a:ext cx="1396664" cy="3462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u="none" strike="noStrike" baseline="0" dirty="0">
              <a:solidFill>
                <a:srgbClr val="000000"/>
              </a:solidFill>
              <a:latin typeface="Calibri" pitchFamily="34" charset="0"/>
              <a:ea typeface="Verdana"/>
              <a:cs typeface="Calibri" pitchFamily="34" charset="0"/>
            </a:rPr>
            <a:t>Acetanilide and 1 mg</a:t>
          </a:r>
        </a:p>
        <a:p xmlns:a="http://schemas.openxmlformats.org/drawingml/2006/main">
          <a:pPr algn="l" rtl="0">
            <a:defRPr sz="1000"/>
          </a:pPr>
          <a:r>
            <a:rPr lang="en-US" sz="1050" b="0" i="0" u="none" strike="noStrike" baseline="0" dirty="0">
              <a:solidFill>
                <a:srgbClr val="000000"/>
              </a:solidFill>
              <a:latin typeface="Calibri" pitchFamily="34" charset="0"/>
              <a:ea typeface="Verdana"/>
              <a:cs typeface="Calibri" pitchFamily="34" charset="0"/>
            </a:rPr>
            <a:t>of pure CaCO3 (acidified)</a:t>
          </a:r>
        </a:p>
      </cdr:txBody>
    </cdr:sp>
  </cdr:relSizeAnchor>
  <cdr:relSizeAnchor xmlns:cdr="http://schemas.openxmlformats.org/drawingml/2006/chartDrawing">
    <cdr:from>
      <cdr:x>0.30875</cdr:x>
      <cdr:y>0.63725</cdr:y>
    </cdr:from>
    <cdr:to>
      <cdr:x>0.35902</cdr:x>
      <cdr:y>0.66799</cdr:y>
    </cdr:to>
    <cdr:sp macro="" textlink="">
      <cdr:nvSpPr>
        <cdr:cNvPr id="410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44407" y="3709866"/>
          <a:ext cx="430567" cy="178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n = 5 </a:t>
          </a:r>
        </a:p>
      </cdr:txBody>
    </cdr:sp>
  </cdr:relSizeAnchor>
  <cdr:relSizeAnchor xmlns:cdr="http://schemas.openxmlformats.org/drawingml/2006/chartDrawing">
    <cdr:from>
      <cdr:x>0.82675</cdr:x>
      <cdr:y>0.642</cdr:y>
    </cdr:from>
    <cdr:to>
      <cdr:x>0.87702</cdr:x>
      <cdr:y>0.67274</cdr:y>
    </cdr:to>
    <cdr:sp macro="" textlink="">
      <cdr:nvSpPr>
        <cdr:cNvPr id="410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81015" y="3737519"/>
          <a:ext cx="430567" cy="178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n = 5 </a:t>
          </a:r>
        </a:p>
      </cdr:txBody>
    </cdr:sp>
  </cdr:relSizeAnchor>
  <cdr:relSizeAnchor xmlns:cdr="http://schemas.openxmlformats.org/drawingml/2006/chartDrawing">
    <cdr:from>
      <cdr:x>0.56675</cdr:x>
      <cdr:y>0.651</cdr:y>
    </cdr:from>
    <cdr:to>
      <cdr:x>0.61702</cdr:x>
      <cdr:y>0.68174</cdr:y>
    </cdr:to>
    <cdr:sp macro="" textlink="">
      <cdr:nvSpPr>
        <cdr:cNvPr id="410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54146" y="3789914"/>
          <a:ext cx="430567" cy="178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n = 5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28A-E400-4EF5-9C8E-9174A27C19B5}" type="datetimeFigureOut">
              <a:rPr lang="en-US" smtClean="0"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CF6E-4246-4E50-B372-1F441FBBC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28A-E400-4EF5-9C8E-9174A27C19B5}" type="datetimeFigureOut">
              <a:rPr lang="en-US" smtClean="0"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CF6E-4246-4E50-B372-1F441FBBC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28A-E400-4EF5-9C8E-9174A27C19B5}" type="datetimeFigureOut">
              <a:rPr lang="en-US" smtClean="0"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CF6E-4246-4E50-B372-1F441FBBC419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28A-E400-4EF5-9C8E-9174A27C19B5}" type="datetimeFigureOut">
              <a:rPr lang="en-US" smtClean="0"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CF6E-4246-4E50-B372-1F441FBBC4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28A-E400-4EF5-9C8E-9174A27C19B5}" type="datetimeFigureOut">
              <a:rPr lang="en-US" smtClean="0"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CF6E-4246-4E50-B372-1F441FBBC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28A-E400-4EF5-9C8E-9174A27C19B5}" type="datetimeFigureOut">
              <a:rPr lang="en-US" smtClean="0"/>
              <a:t>3/20/2011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CF6E-4246-4E50-B372-1F441FBBC4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28A-E400-4EF5-9C8E-9174A27C19B5}" type="datetimeFigureOut">
              <a:rPr lang="en-US" smtClean="0"/>
              <a:t>3/20/2011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CF6E-4246-4E50-B372-1F441FBBC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28A-E400-4EF5-9C8E-9174A27C19B5}" type="datetimeFigureOut">
              <a:rPr lang="en-US" smtClean="0"/>
              <a:t>3/20/2011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CF6E-4246-4E50-B372-1F441FBBC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28A-E400-4EF5-9C8E-9174A27C19B5}" type="datetimeFigureOut">
              <a:rPr lang="en-US" smtClean="0"/>
              <a:t>3/20/2011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CF6E-4246-4E50-B372-1F441FBBC4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28A-E400-4EF5-9C8E-9174A27C19B5}" type="datetimeFigureOut">
              <a:rPr lang="en-US" smtClean="0"/>
              <a:t>3/20/2011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CF6E-4246-4E50-B372-1F441FBBC41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28A-E400-4EF5-9C8E-9174A27C19B5}" type="datetimeFigureOut">
              <a:rPr lang="en-US" smtClean="0"/>
              <a:t>3/20/2011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CF6E-4246-4E50-B372-1F441FBBC41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EA928A-E400-4EF5-9C8E-9174A27C19B5}" type="datetimeFigureOut">
              <a:rPr lang="en-US" smtClean="0"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A8CF6E-4246-4E50-B372-1F441FBBC41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237308"/>
          </a:xfrm>
        </p:spPr>
        <p:txBody>
          <a:bodyPr>
            <a:normAutofit/>
          </a:bodyPr>
          <a:lstStyle/>
          <a:p>
            <a:r>
              <a:rPr lang="en-US" dirty="0" smtClean="0"/>
              <a:t>Assessment of freshwaters mussels </a:t>
            </a:r>
            <a:r>
              <a:rPr lang="en-US" dirty="0" smtClean="0"/>
              <a:t>as </a:t>
            </a:r>
            <a:r>
              <a:rPr lang="en-US" dirty="0" err="1" smtClean="0"/>
              <a:t>paleoenvironmental</a:t>
            </a:r>
            <a:r>
              <a:rPr lang="en-US" dirty="0" smtClean="0"/>
              <a:t> indicators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Jessica </a:t>
            </a:r>
            <a:r>
              <a:rPr lang="en-US" dirty="0" err="1" smtClean="0"/>
              <a:t>Feenstra</a:t>
            </a:r>
            <a:r>
              <a:rPr lang="en-US" dirty="0" smtClean="0"/>
              <a:t> and Alan Wanamaker</a:t>
            </a:r>
            <a:endParaRPr lang="en-US" dirty="0" smtClean="0"/>
          </a:p>
          <a:p>
            <a:r>
              <a:rPr lang="en-US" dirty="0" smtClean="0"/>
              <a:t>Iowa State University</a:t>
            </a:r>
          </a:p>
          <a:p>
            <a:r>
              <a:rPr lang="en-US" dirty="0" smtClean="0"/>
              <a:t>feens@iastate.edu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1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2926"/>
    </mc:Choice>
    <mc:Fallback>
      <p:transition advTm="1292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First trial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253492"/>
              </p:ext>
            </p:extLst>
          </p:nvPr>
        </p:nvGraphicFramePr>
        <p:xfrm>
          <a:off x="533400" y="2748296"/>
          <a:ext cx="7747000" cy="380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286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[For this trial, only analyzed acidified samples]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7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7792"/>
    </mc:Choice>
    <mc:Fallback>
      <p:transition advTm="1779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</a:t>
            </a:r>
            <a:r>
              <a:rPr lang="en-US" dirty="0" smtClean="0"/>
              <a:t>Second </a:t>
            </a:r>
            <a:r>
              <a:rPr lang="en-US" dirty="0" smtClean="0"/>
              <a:t>trial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230374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80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1484"/>
    </mc:Choice>
    <mc:Fallback>
      <p:transition advTm="2148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</a:t>
            </a:r>
            <a:r>
              <a:rPr lang="en-US" dirty="0" smtClean="0"/>
              <a:t>Third Trial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864105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556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9523"/>
    </mc:Choice>
    <mc:Fallback>
      <p:transition advTm="1952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a mixture of .6mg acetanilide and 1mg pure CaCO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Acidified drop-wise until bubbling ceased (about 125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dirty="0" smtClean="0">
                <a:latin typeface="Times New Roman"/>
                <a:cs typeface="Times New Roman"/>
              </a:rPr>
              <a:t>g)</a:t>
            </a:r>
          </a:p>
          <a:p>
            <a:pPr lvl="1"/>
            <a:r>
              <a:rPr lang="en-US" dirty="0"/>
              <a:t>Analyzed acidified samples against </a:t>
            </a:r>
            <a:endParaRPr lang="en-US" dirty="0" smtClean="0"/>
          </a:p>
          <a:p>
            <a:pPr lvl="2"/>
            <a:r>
              <a:rPr lang="en-US" dirty="0" smtClean="0"/>
              <a:t>Non-acidified samples </a:t>
            </a:r>
            <a:r>
              <a:rPr lang="en-US" dirty="0"/>
              <a:t>of same mixture </a:t>
            </a:r>
            <a:endParaRPr lang="en-US" dirty="0" smtClean="0"/>
          </a:p>
          <a:p>
            <a:pPr lvl="2"/>
            <a:r>
              <a:rPr lang="en-US" dirty="0" smtClean="0"/>
              <a:t>Pure </a:t>
            </a:r>
            <a:r>
              <a:rPr lang="en-US" dirty="0"/>
              <a:t>samples of </a:t>
            </a:r>
            <a:r>
              <a:rPr lang="en-US" dirty="0" smtClean="0"/>
              <a:t>acetanilide</a:t>
            </a:r>
            <a:endParaRPr lang="en-US" dirty="0"/>
          </a:p>
          <a:p>
            <a:endParaRPr lang="en-US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closer look at the acid effect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89681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920"/>
    </mc:Choice>
    <mc:Fallback>
      <p:transition advTm="5092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101096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301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949"/>
    </mc:Choice>
    <mc:Fallback>
      <p:transition advTm="2094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a time-series of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baseline="30000" dirty="0" smtClean="0">
                <a:latin typeface="Times New Roman"/>
                <a:cs typeface="Times New Roman"/>
              </a:rPr>
              <a:t>15</a:t>
            </a:r>
            <a:r>
              <a:rPr lang="en-US" dirty="0" smtClean="0">
                <a:cs typeface="Times New Roman"/>
              </a:rPr>
              <a:t>N for a mussel</a:t>
            </a:r>
          </a:p>
          <a:p>
            <a:r>
              <a:rPr lang="en-US" dirty="0" smtClean="0">
                <a:cs typeface="Times New Roman"/>
              </a:rPr>
              <a:t>Chose a mussel aged approximately 9 years</a:t>
            </a:r>
          </a:p>
          <a:p>
            <a:pPr lvl="1"/>
            <a:r>
              <a:rPr lang="en-US" dirty="0" smtClean="0">
                <a:cs typeface="Times New Roman"/>
              </a:rPr>
              <a:t>Growth beginning in 2001</a:t>
            </a:r>
          </a:p>
          <a:p>
            <a:pPr lvl="1"/>
            <a:r>
              <a:rPr lang="en-US" dirty="0" smtClean="0">
                <a:cs typeface="Times New Roman"/>
              </a:rPr>
              <a:t>Drilled 10mg from 2001 – 2008 bands</a:t>
            </a:r>
          </a:p>
          <a:p>
            <a:pPr lvl="2"/>
            <a:r>
              <a:rPr lang="en-US" dirty="0" smtClean="0">
                <a:cs typeface="Times New Roman"/>
              </a:rPr>
              <a:t>Not enough material in 2009 band</a:t>
            </a:r>
            <a:endParaRPr lang="en-US" dirty="0" smtClean="0"/>
          </a:p>
          <a:p>
            <a:r>
              <a:rPr lang="en-US" dirty="0" smtClean="0"/>
              <a:t>Samples were analyzed pure, since acid effect still in question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baseline="30000" dirty="0" smtClean="0">
                <a:latin typeface="Times New Roman"/>
                <a:cs typeface="Times New Roman"/>
              </a:rPr>
              <a:t>15</a:t>
            </a:r>
            <a:r>
              <a:rPr lang="en-US" dirty="0" smtClean="0">
                <a:latin typeface="Times New Roman"/>
                <a:cs typeface="Times New Roman"/>
              </a:rPr>
              <a:t>N of growth bands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02476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9419"/>
    </mc:Choice>
    <mc:Fallback>
      <p:transition advTm="6941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195202"/>
              </p:ext>
            </p:extLst>
          </p:nvPr>
        </p:nvGraphicFramePr>
        <p:xfrm>
          <a:off x="609600" y="2514600"/>
          <a:ext cx="7510462" cy="380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6311443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itchFamily="34" charset="0"/>
                <a:cs typeface="Calibri" pitchFamily="34" charset="0"/>
              </a:rPr>
              <a:t>*Vertical error due to likely presence of epoxy resin, with determined </a:t>
            </a:r>
            <a:r>
              <a:rPr lang="el-GR" sz="1100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en-US" sz="1100" baseline="30000" dirty="0" smtClean="0">
                <a:latin typeface="Calibri" pitchFamily="34" charset="0"/>
                <a:cs typeface="Calibri" pitchFamily="34" charset="0"/>
              </a:rPr>
              <a:t>15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N of -.933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Verdana"/>
                <a:cs typeface="Calibri" pitchFamily="34" charset="0"/>
              </a:rPr>
              <a:t>‰</a:t>
            </a:r>
            <a:endParaRPr lang="en-US" sz="11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  <a:cs typeface="Calibri" pitchFamily="34" charset="0"/>
              </a:rPr>
              <a:t>*Horizontal error due to inaccuracy of hand drilling</a:t>
            </a:r>
            <a:endParaRPr lang="en-US" sz="1100" baseline="30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7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8975"/>
    </mc:Choice>
    <mc:Fallback>
      <p:transition advTm="4897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least 3mg of powdered shell carbonate is </a:t>
            </a:r>
            <a:r>
              <a:rPr lang="en-US" dirty="0"/>
              <a:t>necessary for stable </a:t>
            </a:r>
            <a:r>
              <a:rPr lang="el-GR" dirty="0"/>
              <a:t>δ</a:t>
            </a:r>
            <a:r>
              <a:rPr lang="en-US" baseline="30000" dirty="0"/>
              <a:t>15</a:t>
            </a:r>
            <a:r>
              <a:rPr lang="en-US" dirty="0"/>
              <a:t>N values</a:t>
            </a:r>
          </a:p>
          <a:p>
            <a:pPr lvl="1"/>
            <a:r>
              <a:rPr lang="en-US" sz="2400" dirty="0" smtClean="0"/>
              <a:t>Higher </a:t>
            </a:r>
            <a:r>
              <a:rPr lang="en-US" sz="2400" dirty="0"/>
              <a:t>intensity of peak </a:t>
            </a:r>
            <a:r>
              <a:rPr lang="en-US" sz="2400" dirty="0" smtClean="0"/>
              <a:t>with more mass, however</a:t>
            </a:r>
            <a:endParaRPr lang="en-US" sz="2400" dirty="0"/>
          </a:p>
          <a:p>
            <a:r>
              <a:rPr lang="en-US" dirty="0"/>
              <a:t>Analysis via acidification versus non-acidification is still unclear</a:t>
            </a:r>
          </a:p>
          <a:p>
            <a:pPr lvl="1"/>
            <a:r>
              <a:rPr lang="en-US" sz="2400" dirty="0"/>
              <a:t>Do not know which data set is correct</a:t>
            </a:r>
          </a:p>
          <a:p>
            <a:r>
              <a:rPr lang="en-US" dirty="0"/>
              <a:t>There exists variability in </a:t>
            </a:r>
            <a:r>
              <a:rPr lang="el-GR" dirty="0"/>
              <a:t>δ</a:t>
            </a:r>
            <a:r>
              <a:rPr lang="en-US" baseline="30000" dirty="0"/>
              <a:t>15</a:t>
            </a:r>
            <a:r>
              <a:rPr lang="en-US" dirty="0"/>
              <a:t>N </a:t>
            </a:r>
            <a:r>
              <a:rPr lang="en-US" dirty="0"/>
              <a:t>of annual growth bands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1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2233"/>
    </mc:Choice>
    <mc:Fallback>
      <p:transition advTm="4223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analysis of acidification versus non-acidification</a:t>
            </a:r>
          </a:p>
          <a:p>
            <a:r>
              <a:rPr lang="en-US" dirty="0" smtClean="0"/>
              <a:t>Conduct additional analyses on change in </a:t>
            </a:r>
            <a:r>
              <a:rPr lang="el-GR" dirty="0" smtClean="0"/>
              <a:t>δ</a:t>
            </a:r>
            <a:r>
              <a:rPr lang="en-US" baseline="30000" dirty="0"/>
              <a:t>15</a:t>
            </a:r>
            <a:r>
              <a:rPr lang="en-US" dirty="0"/>
              <a:t>N </a:t>
            </a:r>
            <a:r>
              <a:rPr lang="en-US" dirty="0" smtClean="0"/>
              <a:t> of annual growth bands</a:t>
            </a:r>
          </a:p>
          <a:p>
            <a:pPr lvl="1"/>
            <a:r>
              <a:rPr lang="en-US" dirty="0" smtClean="0"/>
              <a:t>Produce a time series of change in </a:t>
            </a:r>
            <a:r>
              <a:rPr lang="el-GR" dirty="0" smtClean="0"/>
              <a:t>δ</a:t>
            </a:r>
            <a:r>
              <a:rPr lang="en-US" baseline="30000" dirty="0"/>
              <a:t>15</a:t>
            </a:r>
            <a:r>
              <a:rPr lang="en-US" dirty="0"/>
              <a:t>N </a:t>
            </a:r>
            <a:r>
              <a:rPr lang="en-US" dirty="0" smtClean="0"/>
              <a:t>in Iowa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8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1685"/>
    </mc:Choice>
    <mc:Fallback>
      <p:transition advTm="2168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1"/>
          <a:stretch/>
        </p:blipFill>
        <p:spPr bwMode="auto">
          <a:xfrm rot="20942252">
            <a:off x="838602" y="4343399"/>
            <a:ext cx="2609850" cy="203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6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7408333" cy="4114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 </a:t>
            </a:r>
            <a:r>
              <a:rPr lang="ru-RU" sz="1800" dirty="0"/>
              <a:t>Anthropogenic sources of </a:t>
            </a:r>
            <a:r>
              <a:rPr lang="ru-RU" sz="1800" dirty="0" smtClean="0"/>
              <a:t>waste impact water qualit</a:t>
            </a:r>
            <a:r>
              <a:rPr lang="en-US" sz="1800" dirty="0" smtClean="0"/>
              <a:t>y</a:t>
            </a:r>
            <a:r>
              <a:rPr lang="ru-RU" sz="1800" dirty="0" smtClean="0"/>
              <a:t>  </a:t>
            </a:r>
            <a:endParaRPr lang="en-US" sz="1800" dirty="0" smtClean="0"/>
          </a:p>
          <a:p>
            <a:pPr lvl="1">
              <a:lnSpc>
                <a:spcPct val="150000"/>
              </a:lnSpc>
            </a:pPr>
            <a:r>
              <a:rPr lang="en-US" sz="1400" dirty="0"/>
              <a:t>A</a:t>
            </a:r>
            <a:r>
              <a:rPr lang="ru-RU" sz="1400" dirty="0" smtClean="0"/>
              <a:t>mmonium</a:t>
            </a:r>
            <a:r>
              <a:rPr lang="ru-RU" sz="1400" dirty="0"/>
              <a:t>, nitrate, and nitrite </a:t>
            </a:r>
            <a:r>
              <a:rPr lang="en-US" sz="1400" dirty="0" smtClean="0"/>
              <a:t>released </a:t>
            </a:r>
            <a:r>
              <a:rPr lang="ru-RU" sz="1400" dirty="0" smtClean="0"/>
              <a:t>into </a:t>
            </a:r>
            <a:r>
              <a:rPr lang="ru-RU" sz="1400" dirty="0"/>
              <a:t>the </a:t>
            </a:r>
            <a:r>
              <a:rPr lang="ru-RU" sz="1400" dirty="0" smtClean="0"/>
              <a:t>groundwater</a:t>
            </a:r>
            <a:r>
              <a:rPr lang="en-US" sz="1400" dirty="0" smtClean="0"/>
              <a:t>, </a:t>
            </a:r>
            <a:r>
              <a:rPr lang="ru-RU" sz="1400" dirty="0" smtClean="0"/>
              <a:t>altering natural </a:t>
            </a:r>
            <a:r>
              <a:rPr lang="ru-RU" sz="1400" dirty="0"/>
              <a:t>levels of </a:t>
            </a:r>
            <a:r>
              <a:rPr lang="en-US" sz="1400" dirty="0" smtClean="0"/>
              <a:t>dissolved inorganic nitrogen (</a:t>
            </a:r>
            <a:r>
              <a:rPr lang="ru-RU" sz="1400" dirty="0" smtClean="0"/>
              <a:t>DIN)</a:t>
            </a:r>
            <a:r>
              <a:rPr lang="en-US" sz="1400" dirty="0" smtClean="0"/>
              <a:t> </a:t>
            </a:r>
            <a:r>
              <a:rPr lang="en-US" sz="1400" dirty="0" smtClean="0"/>
              <a:t>of effected watershed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Inhabitants of watershed also feel anthropogenic effect</a:t>
            </a: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Some </a:t>
            </a:r>
            <a:r>
              <a:rPr lang="en-US" sz="1800" dirty="0" smtClean="0"/>
              <a:t>species of mussels precipitate their shell in isotopic equilibrium with ambient water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Record anthropogenic influences as variations in </a:t>
            </a:r>
            <a:r>
              <a:rPr lang="el-GR" sz="1400" dirty="0" smtClean="0"/>
              <a:t>δ</a:t>
            </a:r>
            <a:r>
              <a:rPr lang="en-US" sz="1400" baseline="30000" dirty="0" smtClean="0"/>
              <a:t>15</a:t>
            </a:r>
            <a:r>
              <a:rPr lang="en-US" sz="1400" dirty="0" smtClean="0"/>
              <a:t>N (Watanabe et al., 2009)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E</a:t>
            </a:r>
            <a:r>
              <a:rPr lang="en-US" sz="1400" dirty="0" smtClean="0"/>
              <a:t>xhibit annual growth cessation lines induced by water temperature (</a:t>
            </a:r>
            <a:r>
              <a:rPr lang="en-US" sz="1400" dirty="0" err="1" smtClean="0"/>
              <a:t>Helama</a:t>
            </a:r>
            <a:r>
              <a:rPr lang="en-US" sz="1400" dirty="0" smtClean="0"/>
              <a:t> et al., 2009) that can act as a timeline </a:t>
            </a:r>
          </a:p>
          <a:p>
            <a:pPr lvl="2">
              <a:lnSpc>
                <a:spcPct val="150000"/>
              </a:lnSpc>
            </a:pPr>
            <a:r>
              <a:rPr lang="en-US" sz="1400" dirty="0" smtClean="0"/>
              <a:t>Essentially archives of anthropogenic influence through time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3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2674"/>
    </mc:Choice>
    <mc:Fallback>
      <p:transition advTm="10267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To date, research has focused almost entirely on saltwater mussels as records of anthropogenic influence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Freshwater mussels should also be useful as indicators of changes in water chemistry </a:t>
            </a:r>
          </a:p>
          <a:p>
            <a:pPr lvl="2">
              <a:lnSpc>
                <a:spcPct val="150000"/>
              </a:lnSpc>
            </a:pPr>
            <a:r>
              <a:rPr lang="en-US" sz="1800" dirty="0"/>
              <a:t>Proper methodology for such a study is not yet documented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9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2882"/>
    </mc:Choice>
    <mc:Fallback>
      <p:transition advTm="1288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030134"/>
          </a:xfrm>
        </p:spPr>
        <p:txBody>
          <a:bodyPr>
            <a:normAutofit fontScale="70000" lnSpcReduction="20000"/>
          </a:bodyPr>
          <a:lstStyle/>
          <a:p>
            <a:pPr marL="365125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/>
              <a:t>Find an adequate candidate for the study</a:t>
            </a:r>
            <a:endParaRPr lang="en-US" sz="2800" dirty="0" smtClean="0"/>
          </a:p>
          <a:p>
            <a:pPr marL="365125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/>
              <a:t>Determine </a:t>
            </a:r>
            <a:r>
              <a:rPr lang="en-US" sz="2800" dirty="0"/>
              <a:t>amount of shell carbonate necessary to effectively measure </a:t>
            </a:r>
            <a:r>
              <a:rPr lang="el-GR" sz="2800" dirty="0"/>
              <a:t>δ</a:t>
            </a:r>
            <a:r>
              <a:rPr lang="en-US" sz="2800" baseline="30000" dirty="0"/>
              <a:t>15</a:t>
            </a:r>
            <a:r>
              <a:rPr lang="en-US" sz="2800" dirty="0"/>
              <a:t>N of freshwater mussels</a:t>
            </a:r>
          </a:p>
          <a:p>
            <a:pPr marL="365125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Determine effects of acidification on shell carbonate</a:t>
            </a:r>
          </a:p>
          <a:p>
            <a:pPr marL="1371600" lvl="3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Does acidification alter the </a:t>
            </a:r>
            <a:r>
              <a:rPr lang="el-GR" sz="2800" dirty="0"/>
              <a:t>δ</a:t>
            </a:r>
            <a:r>
              <a:rPr lang="en-US" sz="2800" baseline="30000" dirty="0"/>
              <a:t>15</a:t>
            </a:r>
            <a:r>
              <a:rPr lang="en-US" sz="2800" dirty="0"/>
              <a:t>N signature of the shell material?</a:t>
            </a:r>
          </a:p>
          <a:p>
            <a:pPr marL="1371600" lvl="3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/>
              <a:t>If </a:t>
            </a:r>
            <a:r>
              <a:rPr lang="en-US" sz="2800" dirty="0"/>
              <a:t>acidification is necessary, what </a:t>
            </a:r>
            <a:r>
              <a:rPr lang="en-US" sz="2800" dirty="0" smtClean="0"/>
              <a:t>is the acid application process</a:t>
            </a:r>
            <a:r>
              <a:rPr lang="en-US" sz="2800" dirty="0" smtClean="0"/>
              <a:t>?</a:t>
            </a:r>
          </a:p>
          <a:p>
            <a:pPr marL="502920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900" dirty="0" smtClean="0"/>
              <a:t>Develop a time series of </a:t>
            </a:r>
            <a:r>
              <a:rPr lang="el-GR" sz="2900" dirty="0"/>
              <a:t>δ</a:t>
            </a:r>
            <a:r>
              <a:rPr lang="en-US" sz="2900" baseline="30000" dirty="0"/>
              <a:t>15</a:t>
            </a:r>
            <a:r>
              <a:rPr lang="en-US" sz="2900" dirty="0"/>
              <a:t>N </a:t>
            </a:r>
            <a:r>
              <a:rPr lang="en-US" sz="2900" dirty="0" smtClean="0"/>
              <a:t>in Iowa</a:t>
            </a:r>
            <a:endParaRPr lang="en-US" sz="29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7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8302"/>
    </mc:Choice>
    <mc:Fallback>
      <p:transition advTm="7830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species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Prime candidate: </a:t>
            </a:r>
            <a:r>
              <a:rPr lang="en-US" i="1" dirty="0" err="1" smtClean="0"/>
              <a:t>Lampsilis</a:t>
            </a:r>
            <a:r>
              <a:rPr lang="en-US" i="1" dirty="0" smtClean="0"/>
              <a:t> </a:t>
            </a:r>
            <a:r>
              <a:rPr lang="en-US" i="1" dirty="0" err="1" smtClean="0"/>
              <a:t>cardium</a:t>
            </a:r>
            <a:endParaRPr lang="en-US" i="1" dirty="0" smtClean="0"/>
          </a:p>
          <a:p>
            <a:pPr lvl="1"/>
            <a:r>
              <a:rPr lang="en-US" dirty="0" smtClean="0"/>
              <a:t>Determined by </a:t>
            </a:r>
            <a:r>
              <a:rPr lang="en-US" dirty="0" err="1" smtClean="0"/>
              <a:t>Goewert</a:t>
            </a:r>
            <a:r>
              <a:rPr lang="en-US" dirty="0" smtClean="0"/>
              <a:t> et al. (2007) to: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recipitate shell in equilibrium with ambient water</a:t>
            </a:r>
          </a:p>
          <a:p>
            <a:pPr lvl="2"/>
            <a:r>
              <a:rPr lang="en-US" dirty="0" smtClean="0"/>
              <a:t>Display annual growth banding</a:t>
            </a:r>
          </a:p>
          <a:p>
            <a:pPr lvl="1"/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42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8343"/>
    </mc:Choice>
    <mc:Fallback>
      <p:transition advTm="1834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3822192" cy="639762"/>
          </a:xfrm>
        </p:spPr>
        <p:txBody>
          <a:bodyPr/>
          <a:lstStyle/>
          <a:p>
            <a:r>
              <a:rPr lang="en-US" dirty="0" smtClean="0"/>
              <a:t>Acquiring the material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7332" y="2819400"/>
            <a:ext cx="3820055" cy="3933824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50000"/>
              </a:lnSpc>
              <a:buFontTx/>
              <a:buChar char="•"/>
            </a:pPr>
            <a:r>
              <a:rPr lang="en-US" dirty="0"/>
              <a:t>Collect shells of freshwater mussels </a:t>
            </a:r>
            <a:endParaRPr lang="en-US" dirty="0" smtClean="0"/>
          </a:p>
          <a:p>
            <a:pPr marL="667703" lvl="1" indent="-365760">
              <a:lnSpc>
                <a:spcPct val="150000"/>
              </a:lnSpc>
              <a:buFontTx/>
              <a:buChar char="•"/>
            </a:pPr>
            <a:r>
              <a:rPr lang="en-US" sz="1600" dirty="0" smtClean="0"/>
              <a:t>Near </a:t>
            </a:r>
            <a:r>
              <a:rPr lang="en-US" sz="1600" dirty="0" smtClean="0"/>
              <a:t>agricultural zones</a:t>
            </a:r>
            <a:endParaRPr lang="en-US" sz="1600" dirty="0"/>
          </a:p>
          <a:p>
            <a:pPr marL="365760" indent="-365760">
              <a:lnSpc>
                <a:spcPct val="150000"/>
              </a:lnSpc>
              <a:buFontTx/>
              <a:buChar char="•"/>
            </a:pPr>
            <a:r>
              <a:rPr lang="en-US" dirty="0" smtClean="0"/>
              <a:t>Cut, block, and polish </a:t>
            </a:r>
            <a:r>
              <a:rPr lang="en-US" dirty="0" smtClean="0"/>
              <a:t>shells</a:t>
            </a:r>
          </a:p>
          <a:p>
            <a:pPr marL="667703" lvl="1" indent="-365760">
              <a:lnSpc>
                <a:spcPct val="150000"/>
              </a:lnSpc>
              <a:buFontTx/>
              <a:buChar char="•"/>
            </a:pPr>
            <a:r>
              <a:rPr lang="en-US" dirty="0" smtClean="0"/>
              <a:t>Along axis of max growth</a:t>
            </a:r>
            <a:endParaRPr lang="en-US" dirty="0" smtClean="0"/>
          </a:p>
          <a:p>
            <a:pPr marL="365760" indent="-365760">
              <a:lnSpc>
                <a:spcPct val="150000"/>
              </a:lnSpc>
              <a:buFontTx/>
              <a:buChar char="•"/>
            </a:pPr>
            <a:r>
              <a:rPr lang="en-US" dirty="0" smtClean="0"/>
              <a:t>Determine age</a:t>
            </a:r>
          </a:p>
          <a:p>
            <a:pPr marL="365760" indent="-365760">
              <a:lnSpc>
                <a:spcPct val="150000"/>
              </a:lnSpc>
              <a:buFontTx/>
              <a:buChar char="•"/>
            </a:pPr>
            <a:r>
              <a:rPr lang="en-US" dirty="0" smtClean="0"/>
              <a:t>Drill out shell carbonate </a:t>
            </a:r>
            <a:r>
              <a:rPr lang="en-US" dirty="0" smtClean="0"/>
              <a:t>with </a:t>
            </a:r>
            <a:r>
              <a:rPr lang="en-US" dirty="0" err="1" smtClean="0"/>
              <a:t>Dremel</a:t>
            </a:r>
            <a:r>
              <a:rPr lang="en-US" dirty="0" smtClean="0"/>
              <a:t> </a:t>
            </a:r>
            <a:r>
              <a:rPr lang="en-US" dirty="0" smtClean="0"/>
              <a:t>hand drill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3596217" cy="269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86199"/>
            <a:ext cx="3822700" cy="2867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41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8312"/>
    </mc:Choice>
    <mc:Fallback>
      <p:transition advTm="3831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365760">
              <a:lnSpc>
                <a:spcPct val="150000"/>
              </a:lnSpc>
              <a:buFontTx/>
              <a:buChar char="•"/>
            </a:pPr>
            <a:r>
              <a:rPr lang="en-US" sz="2800" dirty="0" smtClean="0"/>
              <a:t>Drill out </a:t>
            </a:r>
            <a:r>
              <a:rPr lang="en-US" sz="2800" dirty="0"/>
              <a:t>25mg of </a:t>
            </a:r>
            <a:r>
              <a:rPr lang="en-US" sz="2800" dirty="0" smtClean="0"/>
              <a:t>shell carbonate (homogenized</a:t>
            </a:r>
            <a:r>
              <a:rPr lang="en-US" sz="2800" dirty="0" smtClean="0"/>
              <a:t>)</a:t>
            </a:r>
            <a:endParaRPr lang="en-US" sz="2800" dirty="0"/>
          </a:p>
          <a:p>
            <a:pPr marL="1371600" lvl="1" indent="-365125">
              <a:lnSpc>
                <a:spcPct val="150000"/>
              </a:lnSpc>
              <a:buFontTx/>
              <a:buChar char="•"/>
            </a:pPr>
            <a:r>
              <a:rPr lang="en-US" sz="2800" dirty="0"/>
              <a:t>Weigh out .5mg, 1mg, 2mg, 3mg, 4mg, and 5mg of powder into tin </a:t>
            </a:r>
            <a:r>
              <a:rPr lang="en-US" sz="2800" dirty="0" smtClean="0"/>
              <a:t>capsules</a:t>
            </a:r>
            <a:endParaRPr lang="en-US" sz="2800" dirty="0"/>
          </a:p>
          <a:p>
            <a:pPr marL="1371600" lvl="1" indent="-365125">
              <a:lnSpc>
                <a:spcPct val="150000"/>
              </a:lnSpc>
              <a:buFontTx/>
              <a:buChar char="•"/>
            </a:pPr>
            <a:r>
              <a:rPr lang="en-US" sz="2800" dirty="0"/>
              <a:t>Evaluate sample on Elemental Analyzer (EA) for </a:t>
            </a:r>
            <a:r>
              <a:rPr lang="el-GR" sz="2800" dirty="0"/>
              <a:t>δ</a:t>
            </a:r>
            <a:r>
              <a:rPr lang="en-US" sz="2800" baseline="30000" dirty="0"/>
              <a:t>15</a:t>
            </a:r>
            <a:r>
              <a:rPr lang="en-US" sz="2800" dirty="0"/>
              <a:t>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Methods: </a:t>
            </a:r>
            <a:r>
              <a:rPr lang="en-US" dirty="0"/>
              <a:t>M</a:t>
            </a:r>
            <a:r>
              <a:rPr lang="en-US" dirty="0" smtClean="0"/>
              <a:t>ass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9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266"/>
    </mc:Choice>
    <mc:Fallback>
      <p:transition advTm="3126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568982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4495800" y="3505200"/>
            <a:ext cx="2819400" cy="381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57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6406"/>
    </mc:Choice>
    <mc:Fallback>
      <p:transition advTm="36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0153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Drill out 100mg of shell carbonate (homogenized)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Weigh out 5 samples at 10mg each into silver capsules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Acidify drop-wise with 5% </a:t>
            </a:r>
            <a:r>
              <a:rPr lang="en-US" dirty="0" err="1" smtClean="0"/>
              <a:t>HCl</a:t>
            </a:r>
            <a:r>
              <a:rPr lang="en-US" dirty="0" smtClean="0"/>
              <a:t> until bubbling ceases (about 300 </a:t>
            </a:r>
            <a:r>
              <a:rPr lang="el-GR" dirty="0" smtClean="0">
                <a:cs typeface="Times New Roman"/>
              </a:rPr>
              <a:t>μ</a:t>
            </a:r>
            <a:r>
              <a:rPr lang="en-US" dirty="0" smtClean="0">
                <a:cs typeface="Times New Roman"/>
              </a:rPr>
              <a:t>g)</a:t>
            </a:r>
          </a:p>
          <a:p>
            <a:pPr marL="627063" lvl="2" indent="0">
              <a:lnSpc>
                <a:spcPct val="150000"/>
              </a:lnSpc>
              <a:buNone/>
            </a:pPr>
            <a:r>
              <a:rPr lang="en-US" dirty="0" smtClean="0">
                <a:cs typeface="Times New Roman"/>
              </a:rPr>
              <a:t>[after Carmichael et al. (2008)]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cs typeface="Times New Roman"/>
              </a:rPr>
              <a:t>Weigh out 5 samples at 10mg each in tin capsules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Times New Roman"/>
              </a:rPr>
              <a:t>Analyze acidified versus non-acidified samples on EA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38328"/>
            <a:ext cx="8610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Methods: Acid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6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1633"/>
    </mc:Choice>
    <mc:Fallback>
      <p:transition advTm="5163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298</TotalTime>
  <Words>760</Words>
  <Application>Microsoft Office PowerPoint</Application>
  <PresentationFormat>On-screen Show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Waveform</vt:lpstr>
      <vt:lpstr>Assessment of freshwaters mussels as paleoenvironmental indicators</vt:lpstr>
      <vt:lpstr>Introduction</vt:lpstr>
      <vt:lpstr>Introduction</vt:lpstr>
      <vt:lpstr>Objective</vt:lpstr>
      <vt:lpstr>Choosing a species</vt:lpstr>
      <vt:lpstr>Methods</vt:lpstr>
      <vt:lpstr>Methods: Mass effect</vt:lpstr>
      <vt:lpstr>Results</vt:lpstr>
      <vt:lpstr>Methods: Acid effect</vt:lpstr>
      <vt:lpstr>Results – First trial</vt:lpstr>
      <vt:lpstr>Results – Second trial</vt:lpstr>
      <vt:lpstr>Results – Third Trial</vt:lpstr>
      <vt:lpstr>A closer look at the acid effect</vt:lpstr>
      <vt:lpstr>Results</vt:lpstr>
      <vt:lpstr>Analyzing δ15N of growth bands</vt:lpstr>
      <vt:lpstr>Results</vt:lpstr>
      <vt:lpstr>Conclusion</vt:lpstr>
      <vt:lpstr>Future work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freshwaters mussels as an environmental indicator</dc:title>
  <dc:creator>Jessica Paige</dc:creator>
  <cp:lastModifiedBy>Jessica Paige</cp:lastModifiedBy>
  <cp:revision>38</cp:revision>
  <dcterms:created xsi:type="dcterms:W3CDTF">2011-03-05T18:54:37Z</dcterms:created>
  <dcterms:modified xsi:type="dcterms:W3CDTF">2011-03-21T04:15:03Z</dcterms:modified>
</cp:coreProperties>
</file>