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50292000" cy="32918400"/>
  <p:notesSz cx="9144000" cy="6858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son Testin" initials="JT" lastIdx="2"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41" autoAdjust="0"/>
    <p:restoredTop sz="94660"/>
  </p:normalViewPr>
  <p:slideViewPr>
    <p:cSldViewPr>
      <p:cViewPr varScale="1">
        <p:scale>
          <a:sx n="15" d="100"/>
          <a:sy n="15" d="100"/>
        </p:scale>
        <p:origin x="-1152" y="-162"/>
      </p:cViewPr>
      <p:guideLst>
        <p:guide orient="horz" pos="10368"/>
        <p:guide pos="15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1900" y="10226042"/>
            <a:ext cx="4274820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7543800" y="18653760"/>
            <a:ext cx="3520440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86007-BC59-4ADC-9F0A-E469EA009A01}" type="datetimeFigureOut">
              <a:rPr lang="en-US" smtClean="0"/>
              <a:pPr/>
              <a:t>4/26/2011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38C1BF-4FDE-47CD-8FA0-8CD669653E4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86007-BC59-4ADC-9F0A-E469EA009A01}" type="datetimeFigureOut">
              <a:rPr lang="en-US" smtClean="0"/>
              <a:pPr/>
              <a:t>4/26/2011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38C1BF-4FDE-47CD-8FA0-8CD669653E4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461700" y="1318265"/>
            <a:ext cx="1131570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14600" y="1318265"/>
            <a:ext cx="3310890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86007-BC59-4ADC-9F0A-E469EA009A01}" type="datetimeFigureOut">
              <a:rPr lang="en-US" smtClean="0"/>
              <a:pPr/>
              <a:t>4/26/2011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38C1BF-4FDE-47CD-8FA0-8CD669653E4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86007-BC59-4ADC-9F0A-E469EA009A01}" type="datetimeFigureOut">
              <a:rPr lang="en-US" smtClean="0"/>
              <a:pPr/>
              <a:t>4/26/2011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38C1BF-4FDE-47CD-8FA0-8CD669653E4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72721" y="21153122"/>
            <a:ext cx="4274820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972721" y="13952225"/>
            <a:ext cx="4274820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86007-BC59-4ADC-9F0A-E469EA009A01}" type="datetimeFigureOut">
              <a:rPr lang="en-US" smtClean="0"/>
              <a:pPr/>
              <a:t>4/26/2011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38C1BF-4FDE-47CD-8FA0-8CD669653E4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14600" y="7680963"/>
            <a:ext cx="2221230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565100" y="7680963"/>
            <a:ext cx="2221230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86007-BC59-4ADC-9F0A-E469EA009A01}" type="datetimeFigureOut">
              <a:rPr lang="en-US" smtClean="0"/>
              <a:pPr/>
              <a:t>4/26/2011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38C1BF-4FDE-47CD-8FA0-8CD669653E4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14600" y="7368542"/>
            <a:ext cx="22221034"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514600" y="10439400"/>
            <a:ext cx="22221034"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5547640" y="7368542"/>
            <a:ext cx="22229763"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5547640" y="10439400"/>
            <a:ext cx="22229763"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86007-BC59-4ADC-9F0A-E469EA009A01}" type="datetimeFigureOut">
              <a:rPr lang="en-US" smtClean="0"/>
              <a:pPr/>
              <a:t>4/26/2011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638C1BF-4FDE-47CD-8FA0-8CD669653E4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86007-BC59-4ADC-9F0A-E469EA009A01}" type="datetimeFigureOut">
              <a:rPr lang="en-US" smtClean="0"/>
              <a:pPr/>
              <a:t>4/26/2011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638C1BF-4FDE-47CD-8FA0-8CD669653E4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86007-BC59-4ADC-9F0A-E469EA009A01}" type="datetimeFigureOut">
              <a:rPr lang="en-US" smtClean="0"/>
              <a:pPr/>
              <a:t>4/26/2011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638C1BF-4FDE-47CD-8FA0-8CD669653E4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4603" y="1310640"/>
            <a:ext cx="16545721"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9662775" y="1310643"/>
            <a:ext cx="28114625"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14603" y="6888483"/>
            <a:ext cx="16545721"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86007-BC59-4ADC-9F0A-E469EA009A01}" type="datetimeFigureOut">
              <a:rPr lang="en-US" smtClean="0"/>
              <a:pPr/>
              <a:t>4/26/2011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38C1BF-4FDE-47CD-8FA0-8CD669653E4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857584" y="23042880"/>
            <a:ext cx="3017520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9857584" y="2941320"/>
            <a:ext cx="3017520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dirty="0"/>
          </a:p>
        </p:txBody>
      </p:sp>
      <p:sp>
        <p:nvSpPr>
          <p:cNvPr id="4" name="Text Placeholder 3"/>
          <p:cNvSpPr>
            <a:spLocks noGrp="1"/>
          </p:cNvSpPr>
          <p:nvPr>
            <p:ph type="body" sz="half" idx="2"/>
          </p:nvPr>
        </p:nvSpPr>
        <p:spPr>
          <a:xfrm>
            <a:off x="9857584" y="25763222"/>
            <a:ext cx="3017520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86007-BC59-4ADC-9F0A-E469EA009A01}" type="datetimeFigureOut">
              <a:rPr lang="en-US" smtClean="0"/>
              <a:pPr/>
              <a:t>4/26/2011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38C1BF-4FDE-47CD-8FA0-8CD669653E4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318262"/>
            <a:ext cx="4526280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14600" y="7680963"/>
            <a:ext cx="4526280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14600" y="30510482"/>
            <a:ext cx="1173480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7EA86007-BC59-4ADC-9F0A-E469EA009A01}" type="datetimeFigureOut">
              <a:rPr lang="en-US" smtClean="0"/>
              <a:pPr/>
              <a:t>4/26/2011</a:t>
            </a:fld>
            <a:endParaRPr lang="en-US" dirty="0"/>
          </a:p>
        </p:txBody>
      </p:sp>
      <p:sp>
        <p:nvSpPr>
          <p:cNvPr id="5" name="Footer Placeholder 4"/>
          <p:cNvSpPr>
            <a:spLocks noGrp="1"/>
          </p:cNvSpPr>
          <p:nvPr>
            <p:ph type="ftr" sz="quarter" idx="3"/>
          </p:nvPr>
        </p:nvSpPr>
        <p:spPr>
          <a:xfrm>
            <a:off x="17183100" y="30510482"/>
            <a:ext cx="1592580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042600" y="30510482"/>
            <a:ext cx="1173480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A638C1BF-4FDE-47CD-8FA0-8CD669653E4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tiff"/><Relationship Id="rId7" Type="http://schemas.openxmlformats.org/officeDocument/2006/relationships/image" Target="../media/image6.tif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tiff"/><Relationship Id="rId5" Type="http://schemas.openxmlformats.org/officeDocument/2006/relationships/image" Target="../media/image4.tiff"/><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32575" y="914400"/>
            <a:ext cx="43659425" cy="4154984"/>
          </a:xfrm>
          <a:prstGeom prst="rect">
            <a:avLst/>
          </a:prstGeom>
          <a:noFill/>
        </p:spPr>
        <p:txBody>
          <a:bodyPr wrap="square" rtlCol="0">
            <a:spAutoFit/>
          </a:bodyPr>
          <a:lstStyle/>
          <a:p>
            <a:r>
              <a:rPr lang="en-US" sz="8800" dirty="0" smtClean="0">
                <a:latin typeface="Copperplate Gothic Light" pitchFamily="34" charset="0"/>
              </a:rPr>
              <a:t>Microscopic Dental Structure in a Polycotylid Plesiosaur (Diapsida: Plesiosauroidea) from the Boyer Bay Member of the Sharon Springs Fm., Pierre Shale Group, South Dakota</a:t>
            </a:r>
            <a:endParaRPr lang="en-US" sz="8800" dirty="0">
              <a:latin typeface="Copperplate Gothic Light" pitchFamily="34" charset="0"/>
            </a:endParaRPr>
          </a:p>
        </p:txBody>
      </p:sp>
      <p:sp>
        <p:nvSpPr>
          <p:cNvPr id="5" name="TextBox 4"/>
          <p:cNvSpPr txBox="1"/>
          <p:nvPr/>
        </p:nvSpPr>
        <p:spPr>
          <a:xfrm>
            <a:off x="8458200" y="5562601"/>
            <a:ext cx="32111949" cy="830997"/>
          </a:xfrm>
          <a:prstGeom prst="rect">
            <a:avLst/>
          </a:prstGeom>
          <a:noFill/>
        </p:spPr>
        <p:txBody>
          <a:bodyPr wrap="square" rtlCol="0">
            <a:spAutoFit/>
          </a:bodyPr>
          <a:lstStyle/>
          <a:p>
            <a:r>
              <a:rPr lang="en-US" sz="4800" dirty="0" smtClean="0"/>
              <a:t>Testin, Jason J., Department of Geology and Geologic Engineering, South Dakota School of Mines &amp; Technology, Rapid City, SD</a:t>
            </a:r>
          </a:p>
        </p:txBody>
      </p:sp>
      <p:pic>
        <p:nvPicPr>
          <p:cNvPr id="7" name="Picture 6" descr="20025.png"/>
          <p:cNvPicPr>
            <a:picLocks noChangeAspect="1"/>
          </p:cNvPicPr>
          <p:nvPr/>
        </p:nvPicPr>
        <p:blipFill>
          <a:blip r:embed="rId2" cstate="print"/>
          <a:stretch>
            <a:fillRect/>
          </a:stretch>
        </p:blipFill>
        <p:spPr>
          <a:xfrm>
            <a:off x="0" y="838200"/>
            <a:ext cx="5667375" cy="5667375"/>
          </a:xfrm>
          <a:prstGeom prst="rect">
            <a:avLst/>
          </a:prstGeom>
        </p:spPr>
      </p:pic>
      <p:sp>
        <p:nvSpPr>
          <p:cNvPr id="10" name="TextBox 9"/>
          <p:cNvSpPr txBox="1"/>
          <p:nvPr/>
        </p:nvSpPr>
        <p:spPr>
          <a:xfrm>
            <a:off x="1143000" y="7162800"/>
            <a:ext cx="47777400" cy="3400931"/>
          </a:xfrm>
          <a:prstGeom prst="rect">
            <a:avLst/>
          </a:prstGeom>
          <a:noFill/>
        </p:spPr>
        <p:txBody>
          <a:bodyPr wrap="square" rtlCol="0">
            <a:spAutoFit/>
          </a:bodyPr>
          <a:lstStyle/>
          <a:p>
            <a:r>
              <a:rPr lang="en-US" sz="3500" b="1" dirty="0" smtClean="0"/>
              <a:t>Abstract:</a:t>
            </a:r>
          </a:p>
          <a:p>
            <a:r>
              <a:rPr lang="en-US" sz="3600" dirty="0" smtClean="0"/>
              <a:t>Work on the qualitative and quantitative description of dental morphologic variation in fossil reptiles has concentrated heavily on that of theropod dinosaurs, with the goal of identifying shed crowns. In contrast, little attention has been paid to Mesozoic marine reptile taxa, in particular polycotylid plesiosaurs. The teeth of polycotylid plesiosaurs are cone shaped, un-serrated and slightly recurved. The teeth are covered by a series of vertical enamel wrinkles that are more highly developed on the lingual surface of the crown, and decrease in width as they progress toward the apex. Polycotylid crowns are, in all respects other then size, homodont, with little change in shape noticeable between teeth in the anterior vs. posterior portion of the jaw. Some of the most promising research related to reptile tooth morphology, involves the analysis of surface and internal dental microstructure. To date no one has attempted to describe polycotylid dental microstructure beyond simple qualitative observations. This study gives the first overview of polycotylid plesiosaur enamel, dentin and pulp structures through the use of a scanning electron microscope. </a:t>
            </a:r>
            <a:endParaRPr lang="en-US" sz="3600" dirty="0"/>
          </a:p>
        </p:txBody>
      </p:sp>
      <p:sp>
        <p:nvSpPr>
          <p:cNvPr id="11" name="TextBox 10"/>
          <p:cNvSpPr txBox="1"/>
          <p:nvPr/>
        </p:nvSpPr>
        <p:spPr>
          <a:xfrm>
            <a:off x="1219200" y="11430000"/>
            <a:ext cx="17297400" cy="5078313"/>
          </a:xfrm>
          <a:prstGeom prst="rect">
            <a:avLst/>
          </a:prstGeom>
          <a:noFill/>
        </p:spPr>
        <p:txBody>
          <a:bodyPr wrap="square" rtlCol="0">
            <a:spAutoFit/>
          </a:bodyPr>
          <a:lstStyle/>
          <a:p>
            <a:r>
              <a:rPr lang="en-US" sz="3600" b="1" dirty="0" smtClean="0"/>
              <a:t>1)Materials and Methods:</a:t>
            </a:r>
          </a:p>
          <a:p>
            <a:pPr>
              <a:buFont typeface="Wingdings" pitchFamily="2" charset="2"/>
              <a:buChar char="ü"/>
            </a:pPr>
            <a:r>
              <a:rPr lang="en-US" sz="3600" dirty="0" smtClean="0"/>
              <a:t>The sample examined was a crown from an unknown species of plesiosaur cf. Polycotylus, collected by Dr. James  Martin (SDSM&amp;T) from the Pierre Shale Group of South Dakota and given the Museum of Geology Collections number - </a:t>
            </a:r>
            <a:r>
              <a:rPr lang="en-US" sz="3600" b="1" dirty="0" smtClean="0"/>
              <a:t>SDSM 86604 </a:t>
            </a:r>
            <a:r>
              <a:rPr lang="en-US" sz="3600" dirty="0" smtClean="0"/>
              <a:t>. </a:t>
            </a:r>
          </a:p>
          <a:p>
            <a:pPr>
              <a:buFont typeface="Wingdings" pitchFamily="2" charset="2"/>
              <a:buChar char="ü"/>
            </a:pPr>
            <a:r>
              <a:rPr lang="en-US" sz="3600" dirty="0" smtClean="0"/>
              <a:t>The base of the crown was polished by hand using decreasing grades of sand paper and Aluminum Oxide powder.</a:t>
            </a:r>
          </a:p>
          <a:p>
            <a:pPr>
              <a:buFont typeface="Wingdings" pitchFamily="2" charset="2"/>
              <a:buChar char="ü"/>
            </a:pPr>
            <a:r>
              <a:rPr lang="en-US" sz="3600" dirty="0" smtClean="0"/>
              <a:t>The last step in the polishing process consisted of a 10 second acid etching using 2 N HCl.</a:t>
            </a:r>
          </a:p>
          <a:p>
            <a:pPr>
              <a:buFont typeface="Wingdings" pitchFamily="2" charset="2"/>
              <a:buChar char="ü"/>
            </a:pPr>
            <a:r>
              <a:rPr lang="en-US" sz="3600" dirty="0" smtClean="0"/>
              <a:t>The samples were coated in a thin layer of gold, which is used in the SEM to improve conduction of the electron beam, and prevent electrical charging of the samples. </a:t>
            </a:r>
          </a:p>
        </p:txBody>
      </p:sp>
      <p:sp>
        <p:nvSpPr>
          <p:cNvPr id="13" name="Rectangle 12"/>
          <p:cNvSpPr/>
          <p:nvPr/>
        </p:nvSpPr>
        <p:spPr>
          <a:xfrm>
            <a:off x="990600" y="11201400"/>
            <a:ext cx="17526000" cy="10058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33223200" y="19431000"/>
            <a:ext cx="161544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enamel structure 4.tif"/>
          <p:cNvPicPr>
            <a:picLocks noChangeAspect="1"/>
          </p:cNvPicPr>
          <p:nvPr/>
        </p:nvPicPr>
        <p:blipFill>
          <a:blip r:embed="rId3" cstate="print"/>
          <a:stretch>
            <a:fillRect/>
          </a:stretch>
        </p:blipFill>
        <p:spPr>
          <a:xfrm>
            <a:off x="19354800" y="12115800"/>
            <a:ext cx="7467600" cy="5600700"/>
          </a:xfrm>
          <a:prstGeom prst="rect">
            <a:avLst/>
          </a:prstGeom>
        </p:spPr>
      </p:pic>
      <p:sp>
        <p:nvSpPr>
          <p:cNvPr id="21" name="TextBox 20"/>
          <p:cNvSpPr txBox="1"/>
          <p:nvPr/>
        </p:nvSpPr>
        <p:spPr>
          <a:xfrm>
            <a:off x="33473210" y="11430000"/>
            <a:ext cx="15960436" cy="646331"/>
          </a:xfrm>
          <a:prstGeom prst="rect">
            <a:avLst/>
          </a:prstGeom>
          <a:noFill/>
        </p:spPr>
        <p:txBody>
          <a:bodyPr wrap="square" rtlCol="0">
            <a:spAutoFit/>
          </a:bodyPr>
          <a:lstStyle/>
          <a:p>
            <a:r>
              <a:rPr lang="en-US" sz="3600" b="1" dirty="0" smtClean="0"/>
              <a:t>3) Enamel Wrinkle Structures</a:t>
            </a:r>
            <a:endParaRPr lang="en-US" sz="3600" b="1" dirty="0"/>
          </a:p>
        </p:txBody>
      </p:sp>
      <p:sp>
        <p:nvSpPr>
          <p:cNvPr id="22" name="Rectangle 21"/>
          <p:cNvSpPr/>
          <p:nvPr/>
        </p:nvSpPr>
        <p:spPr>
          <a:xfrm>
            <a:off x="33223200" y="11201400"/>
            <a:ext cx="16099610" cy="7848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33930410" y="17830800"/>
            <a:ext cx="14630400" cy="954107"/>
          </a:xfrm>
          <a:prstGeom prst="rect">
            <a:avLst/>
          </a:prstGeom>
          <a:noFill/>
        </p:spPr>
        <p:txBody>
          <a:bodyPr wrap="square" rtlCol="0">
            <a:spAutoFit/>
          </a:bodyPr>
          <a:lstStyle/>
          <a:p>
            <a:r>
              <a:rPr lang="en-US" sz="2800" dirty="0" smtClean="0"/>
              <a:t>Enamel Wrinkles on the lingual surface of the crown only, close to the base (left) and close to the apex (right)</a:t>
            </a:r>
            <a:endParaRPr lang="en-US" sz="2800" dirty="0"/>
          </a:p>
        </p:txBody>
      </p:sp>
      <p:sp>
        <p:nvSpPr>
          <p:cNvPr id="27" name="Rectangle 26"/>
          <p:cNvSpPr/>
          <p:nvPr/>
        </p:nvSpPr>
        <p:spPr>
          <a:xfrm>
            <a:off x="33451800" y="26822400"/>
            <a:ext cx="15773400" cy="4832092"/>
          </a:xfrm>
          <a:prstGeom prst="rect">
            <a:avLst/>
          </a:prstGeom>
        </p:spPr>
        <p:txBody>
          <a:bodyPr wrap="square">
            <a:spAutoFit/>
          </a:bodyPr>
          <a:lstStyle/>
          <a:p>
            <a:pPr lvl="0"/>
            <a:r>
              <a:rPr lang="en-US" sz="2800" b="1" dirty="0" smtClean="0">
                <a:solidFill>
                  <a:prstClr val="black"/>
                </a:solidFill>
              </a:rPr>
              <a:t>Acknowledgments:</a:t>
            </a:r>
          </a:p>
          <a:p>
            <a:r>
              <a:rPr lang="en-US" sz="2800" dirty="0" smtClean="0"/>
              <a:t>The author would like to thank my project advisor Darrin C. Pagnac, James E. Martin for assistance with choosing specimens for study from the South Dakota School of Mines and Technology collections, the South Dakota Army Corp. of Engineers, Sally Shelton Collections Manager and the staff of the SDSM&amp;T Museum of Geology, J. Foster Sawyer for being a friend and unofficial faculty advisor, Edward Duke for assistance with the Scanning Electron Microscope, and interpretation of SEM results,  Maribeth Price, my academic advisor, for early assistance with forming the project proposal, Arlette Hansen, curator of The Adams Museum in Deadwood, SD for specimen access, P. Martin Sander,  University of Bonn for assistance with obtaining  research material, Kelvin K. Krause, D.D.S. for discussions concerning comparison of SEM imagery to structures seen in human dentition microstructure, Finally I would like to thank my wife Krista Testin for continued love and support.</a:t>
            </a:r>
            <a:endParaRPr lang="en-US" sz="2800" dirty="0"/>
          </a:p>
        </p:txBody>
      </p:sp>
      <p:sp>
        <p:nvSpPr>
          <p:cNvPr id="28" name="Rectangle 27"/>
          <p:cNvSpPr/>
          <p:nvPr/>
        </p:nvSpPr>
        <p:spPr>
          <a:xfrm>
            <a:off x="33223200" y="26746200"/>
            <a:ext cx="16154400" cy="5105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19431000" y="26060400"/>
            <a:ext cx="12801600" cy="5139869"/>
          </a:xfrm>
          <a:prstGeom prst="rect">
            <a:avLst/>
          </a:prstGeom>
          <a:noFill/>
        </p:spPr>
        <p:txBody>
          <a:bodyPr wrap="square" rtlCol="0">
            <a:spAutoFit/>
          </a:bodyPr>
          <a:lstStyle/>
          <a:p>
            <a:r>
              <a:rPr lang="en-US" sz="2800" b="1" dirty="0" smtClean="0"/>
              <a:t>References:</a:t>
            </a:r>
          </a:p>
          <a:p>
            <a:pPr marL="457200" indent="-457200">
              <a:buFont typeface="+mj-lt"/>
              <a:buAutoNum type="arabicPeriod"/>
            </a:pPr>
            <a:r>
              <a:rPr lang="en-US" sz="2000" dirty="0" smtClean="0"/>
              <a:t>Everhart, M., 2010, Oceans of Kansas Paleontology. Retrieved November 5, 2010, from http://www.oceansofkansas.com/.</a:t>
            </a:r>
          </a:p>
          <a:p>
            <a:pPr marL="457200" indent="-457200">
              <a:buFont typeface="+mj-lt"/>
              <a:buAutoNum type="arabicPeriod"/>
            </a:pPr>
            <a:r>
              <a:rPr lang="en-US" sz="2000" dirty="0" smtClean="0"/>
              <a:t>Everhart, M.J., 2005, Pliosaurs and Polycotylids, Oceans of Kansas: A Natural History of the Western Interior Sea: Bloomington, IN, Indiana University Press, p. 142-155.</a:t>
            </a:r>
          </a:p>
          <a:p>
            <a:pPr marL="457200" indent="-457200">
              <a:buFont typeface="+mj-lt"/>
              <a:buAutoNum type="arabicPeriod"/>
            </a:pPr>
            <a:r>
              <a:rPr lang="en-US" sz="2000" dirty="0" smtClean="0"/>
              <a:t>Martin, J.E., Bertog, J.L., and Parris, D.C., 2007, Revised lithostratigraphy of the lower Pierre Shale Group (Campanian) of central South Dakota, Including newly designated members, </a:t>
            </a:r>
            <a:r>
              <a:rPr lang="en-US" sz="2000" i="1" dirty="0" smtClean="0"/>
              <a:t>in</a:t>
            </a:r>
            <a:r>
              <a:rPr lang="en-US" sz="2000" dirty="0" smtClean="0"/>
              <a:t> Martin, J.E., and Parris, D.C., eds., The Geology and Paleontology of the Late Cretaceous Marine Deposits of the Dakotas: Geological Society of America Special Paper 427, p. 9-21.</a:t>
            </a:r>
          </a:p>
          <a:p>
            <a:pPr marL="457200" indent="-457200">
              <a:buFont typeface="+mj-lt"/>
              <a:buAutoNum type="arabicPeriod"/>
            </a:pPr>
            <a:r>
              <a:rPr lang="en-US" sz="2000" dirty="0" smtClean="0"/>
              <a:t>Sander, M.P., 1999, The microstructure of reptilian tooth enamel: Terminology, function, and phylogeny: Münchner Geowissenschaftliche Abhandlungen, Reihe A, v. 38, p. 1-102.</a:t>
            </a:r>
          </a:p>
          <a:p>
            <a:pPr marL="457200" indent="-457200">
              <a:buFont typeface="+mj-lt"/>
              <a:buAutoNum type="arabicPeriod"/>
            </a:pPr>
            <a:r>
              <a:rPr lang="en-US" sz="2000" dirty="0" smtClean="0"/>
              <a:t>Sander, P.M., 2000, Prismless enamel in amniotes: terminology, function, and evolution, </a:t>
            </a:r>
            <a:r>
              <a:rPr lang="en-US" sz="2000" i="1" dirty="0" smtClean="0"/>
              <a:t>in</a:t>
            </a:r>
            <a:r>
              <a:rPr lang="en-US" sz="2000" dirty="0" smtClean="0"/>
              <a:t> Teaford, M.F., Smith, M.M., and Ferguseon, M.W.J., eds., Development, Function and Evolution of Teeth: Cambridge, NY, Cambridge University Press, p. 92-106.</a:t>
            </a:r>
          </a:p>
          <a:p>
            <a:pPr marL="457200" indent="-457200">
              <a:buFont typeface="+mj-lt"/>
              <a:buAutoNum type="arabicPeriod"/>
            </a:pPr>
            <a:r>
              <a:rPr lang="en-US" sz="2000" dirty="0" smtClean="0"/>
              <a:t>Stokosa, K., 2005, Enamel Microstructure Variation within the Theropoda, </a:t>
            </a:r>
            <a:r>
              <a:rPr lang="en-US" sz="2000" i="1" dirty="0" smtClean="0"/>
              <a:t>in</a:t>
            </a:r>
            <a:r>
              <a:rPr lang="en-US" sz="2000" dirty="0" smtClean="0"/>
              <a:t> Carpenter, K., ed., The Carnivorous Dinosaurs: Bloomington, IN, Indiana University Press, p. 163-178.</a:t>
            </a:r>
          </a:p>
        </p:txBody>
      </p:sp>
      <p:sp>
        <p:nvSpPr>
          <p:cNvPr id="30" name="Rectangle 29"/>
          <p:cNvSpPr/>
          <p:nvPr/>
        </p:nvSpPr>
        <p:spPr>
          <a:xfrm>
            <a:off x="18973800" y="25679400"/>
            <a:ext cx="13792200" cy="6172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10134600" y="22021800"/>
            <a:ext cx="6858000" cy="646331"/>
          </a:xfrm>
          <a:prstGeom prst="rect">
            <a:avLst/>
          </a:prstGeom>
          <a:noFill/>
        </p:spPr>
        <p:txBody>
          <a:bodyPr wrap="square" rtlCol="0">
            <a:spAutoFit/>
          </a:bodyPr>
          <a:lstStyle/>
          <a:p>
            <a:r>
              <a:rPr lang="en-US" sz="3600" b="1" dirty="0" smtClean="0"/>
              <a:t>5) Dentinal Tubule Structure</a:t>
            </a:r>
            <a:endParaRPr lang="en-US" sz="3600" b="1" dirty="0"/>
          </a:p>
        </p:txBody>
      </p:sp>
      <p:sp>
        <p:nvSpPr>
          <p:cNvPr id="36" name="Rectangle 35"/>
          <p:cNvSpPr/>
          <p:nvPr/>
        </p:nvSpPr>
        <p:spPr>
          <a:xfrm>
            <a:off x="9829800" y="21717000"/>
            <a:ext cx="8686800" cy="10134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27051000" y="12344400"/>
            <a:ext cx="5334000" cy="6186309"/>
          </a:xfrm>
          <a:prstGeom prst="rect">
            <a:avLst/>
          </a:prstGeom>
          <a:noFill/>
        </p:spPr>
        <p:txBody>
          <a:bodyPr wrap="square" rtlCol="0">
            <a:spAutoFit/>
          </a:bodyPr>
          <a:lstStyle/>
          <a:p>
            <a:r>
              <a:rPr lang="en-US" sz="3600" dirty="0" smtClean="0"/>
              <a:t>Parallel enamel crystallites make up the majority of the crowns enamel structure. Parallel enamel is not as structurally sturdy as columnar enamel it presence as the major enamel type in polycotylid crowns may have a bearing on the types of prey items making up their diet.</a:t>
            </a:r>
            <a:endParaRPr lang="en-US" sz="3600" dirty="0"/>
          </a:p>
        </p:txBody>
      </p:sp>
      <p:sp>
        <p:nvSpPr>
          <p:cNvPr id="45" name="TextBox 44"/>
          <p:cNvSpPr txBox="1"/>
          <p:nvPr/>
        </p:nvSpPr>
        <p:spPr>
          <a:xfrm>
            <a:off x="19583400" y="11353800"/>
            <a:ext cx="3976986" cy="646331"/>
          </a:xfrm>
          <a:prstGeom prst="rect">
            <a:avLst/>
          </a:prstGeom>
          <a:noFill/>
        </p:spPr>
        <p:txBody>
          <a:bodyPr wrap="none" rtlCol="0">
            <a:spAutoFit/>
          </a:bodyPr>
          <a:lstStyle/>
          <a:p>
            <a:r>
              <a:rPr lang="en-US" sz="3600" b="1" dirty="0" smtClean="0"/>
              <a:t>2) Enamel Structure</a:t>
            </a:r>
            <a:endParaRPr lang="en-US" sz="3600" b="1" dirty="0"/>
          </a:p>
        </p:txBody>
      </p:sp>
      <p:sp>
        <p:nvSpPr>
          <p:cNvPr id="46" name="Rectangle 45"/>
          <p:cNvSpPr/>
          <p:nvPr/>
        </p:nvSpPr>
        <p:spPr>
          <a:xfrm>
            <a:off x="18973800" y="11201400"/>
            <a:ext cx="13792200" cy="14097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990600" y="6858000"/>
            <a:ext cx="48234600" cy="3886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9" name="Picture 48" descr="Polycotylid Enamel Prisms.jpg"/>
          <p:cNvPicPr>
            <a:picLocks noChangeAspect="1"/>
          </p:cNvPicPr>
          <p:nvPr/>
        </p:nvPicPr>
        <p:blipFill>
          <a:blip r:embed="rId4" cstate="print"/>
          <a:stretch>
            <a:fillRect/>
          </a:stretch>
        </p:blipFill>
        <p:spPr>
          <a:xfrm>
            <a:off x="10591800" y="22936200"/>
            <a:ext cx="6934200" cy="5890591"/>
          </a:xfrm>
          <a:prstGeom prst="rect">
            <a:avLst/>
          </a:prstGeom>
        </p:spPr>
      </p:pic>
      <p:sp>
        <p:nvSpPr>
          <p:cNvPr id="52" name="TextBox 51"/>
          <p:cNvSpPr txBox="1"/>
          <p:nvPr/>
        </p:nvSpPr>
        <p:spPr>
          <a:xfrm>
            <a:off x="1143000" y="16459200"/>
            <a:ext cx="10210800" cy="4524315"/>
          </a:xfrm>
          <a:prstGeom prst="rect">
            <a:avLst/>
          </a:prstGeom>
          <a:noFill/>
        </p:spPr>
        <p:txBody>
          <a:bodyPr wrap="square" rtlCol="0">
            <a:spAutoFit/>
          </a:bodyPr>
          <a:lstStyle/>
          <a:p>
            <a:pPr>
              <a:buFont typeface="Wingdings" pitchFamily="2" charset="2"/>
              <a:buChar char="ü"/>
            </a:pPr>
            <a:r>
              <a:rPr lang="en-US" sz="3600" dirty="0" smtClean="0"/>
              <a:t>The SEM used was the South Dakota School of Mines and Technologies’ Zeiss Supra40 Variable-Pressure Field-Emission Scanning Electron Microscope. </a:t>
            </a:r>
          </a:p>
          <a:p>
            <a:pPr>
              <a:buFont typeface="Wingdings" pitchFamily="2" charset="2"/>
              <a:buChar char="ü"/>
            </a:pPr>
            <a:r>
              <a:rPr lang="en-US" sz="3600" dirty="0" smtClean="0"/>
              <a:t>The SEM was set to High Pressure mode with an aperture of 30.00 μm, and a voltage of 10 kV. </a:t>
            </a:r>
          </a:p>
          <a:p>
            <a:pPr>
              <a:buFont typeface="Wingdings" pitchFamily="2" charset="2"/>
              <a:buChar char="ü"/>
            </a:pPr>
            <a:r>
              <a:rPr lang="en-US" sz="3600" dirty="0" smtClean="0"/>
              <a:t>All images were taken using the Secondary Electron Emission detector.</a:t>
            </a:r>
          </a:p>
        </p:txBody>
      </p:sp>
      <p:sp>
        <p:nvSpPr>
          <p:cNvPr id="43" name="Rectangle 42"/>
          <p:cNvSpPr/>
          <p:nvPr/>
        </p:nvSpPr>
        <p:spPr>
          <a:xfrm>
            <a:off x="914400" y="21717000"/>
            <a:ext cx="8229600" cy="10210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1219200" y="22021800"/>
            <a:ext cx="5562600" cy="646331"/>
          </a:xfrm>
          <a:prstGeom prst="rect">
            <a:avLst/>
          </a:prstGeom>
          <a:noFill/>
        </p:spPr>
        <p:txBody>
          <a:bodyPr wrap="square" rtlCol="0">
            <a:spAutoFit/>
          </a:bodyPr>
          <a:lstStyle/>
          <a:p>
            <a:r>
              <a:rPr lang="en-US" sz="3600" b="1" dirty="0" smtClean="0"/>
              <a:t>4) Enamel/Dentine Junction</a:t>
            </a:r>
            <a:endParaRPr lang="en-US" sz="3600" b="1" dirty="0"/>
          </a:p>
        </p:txBody>
      </p:sp>
      <p:pic>
        <p:nvPicPr>
          <p:cNvPr id="19" name="Picture 18" descr="wrinkle structure zoom.tif"/>
          <p:cNvPicPr>
            <a:picLocks noChangeAspect="1"/>
          </p:cNvPicPr>
          <p:nvPr/>
        </p:nvPicPr>
        <p:blipFill>
          <a:blip r:embed="rId5" cstate="print"/>
          <a:stretch>
            <a:fillRect/>
          </a:stretch>
        </p:blipFill>
        <p:spPr>
          <a:xfrm>
            <a:off x="24917400" y="18897600"/>
            <a:ext cx="7543800" cy="5657850"/>
          </a:xfrm>
          <a:prstGeom prst="rect">
            <a:avLst/>
          </a:prstGeom>
        </p:spPr>
      </p:pic>
      <p:pic>
        <p:nvPicPr>
          <p:cNvPr id="53" name="Picture 52" descr="Tooth SEMsurface structure.tif"/>
          <p:cNvPicPr>
            <a:picLocks noChangeAspect="1"/>
          </p:cNvPicPr>
          <p:nvPr/>
        </p:nvPicPr>
        <p:blipFill>
          <a:blip r:embed="rId6" cstate="print"/>
          <a:stretch>
            <a:fillRect/>
          </a:stretch>
        </p:blipFill>
        <p:spPr>
          <a:xfrm>
            <a:off x="33930410" y="12573000"/>
            <a:ext cx="7086600" cy="5314950"/>
          </a:xfrm>
          <a:prstGeom prst="rect">
            <a:avLst/>
          </a:prstGeom>
        </p:spPr>
      </p:pic>
      <p:pic>
        <p:nvPicPr>
          <p:cNvPr id="54" name="Picture 53" descr="Tooth SEMsurface structure low.tif"/>
          <p:cNvPicPr>
            <a:picLocks noChangeAspect="1"/>
          </p:cNvPicPr>
          <p:nvPr/>
        </p:nvPicPr>
        <p:blipFill>
          <a:blip r:embed="rId7" cstate="print"/>
          <a:stretch>
            <a:fillRect/>
          </a:stretch>
        </p:blipFill>
        <p:spPr>
          <a:xfrm>
            <a:off x="41931410" y="12496800"/>
            <a:ext cx="6908800" cy="5181600"/>
          </a:xfrm>
          <a:prstGeom prst="rect">
            <a:avLst/>
          </a:prstGeom>
        </p:spPr>
      </p:pic>
      <p:sp>
        <p:nvSpPr>
          <p:cNvPr id="39" name="TextBox 38"/>
          <p:cNvSpPr txBox="1"/>
          <p:nvPr/>
        </p:nvSpPr>
        <p:spPr>
          <a:xfrm>
            <a:off x="19507200" y="18364200"/>
            <a:ext cx="5029200" cy="6740307"/>
          </a:xfrm>
          <a:prstGeom prst="rect">
            <a:avLst/>
          </a:prstGeom>
          <a:noFill/>
        </p:spPr>
        <p:txBody>
          <a:bodyPr wrap="square" rtlCol="0">
            <a:spAutoFit/>
          </a:bodyPr>
          <a:lstStyle/>
          <a:p>
            <a:r>
              <a:rPr lang="en-US" sz="3600" dirty="0" smtClean="0"/>
              <a:t>The enamel that makes up the wrinkles differs from the enamel between the wrinkles. The structure with-in an enamel wrinkle, is columnar enamel. The enamel between the wrinkles is made of parallel crystallites, with intermixed microunit modules.</a:t>
            </a:r>
            <a:endParaRPr lang="en-US" sz="3600" dirty="0"/>
          </a:p>
        </p:txBody>
      </p:sp>
      <p:pic>
        <p:nvPicPr>
          <p:cNvPr id="40" name="Picture 39" descr="edj2.tif"/>
          <p:cNvPicPr>
            <a:picLocks noChangeAspect="1"/>
          </p:cNvPicPr>
          <p:nvPr/>
        </p:nvPicPr>
        <p:blipFill>
          <a:blip r:embed="rId8" cstate="print"/>
          <a:stretch>
            <a:fillRect/>
          </a:stretch>
        </p:blipFill>
        <p:spPr>
          <a:xfrm>
            <a:off x="1905000" y="22860000"/>
            <a:ext cx="6299200" cy="4724400"/>
          </a:xfrm>
          <a:prstGeom prst="rect">
            <a:avLst/>
          </a:prstGeom>
        </p:spPr>
      </p:pic>
      <p:sp>
        <p:nvSpPr>
          <p:cNvPr id="59" name="TextBox 58"/>
          <p:cNvSpPr txBox="1"/>
          <p:nvPr/>
        </p:nvSpPr>
        <p:spPr>
          <a:xfrm>
            <a:off x="1143000" y="27660600"/>
            <a:ext cx="7543800" cy="3970318"/>
          </a:xfrm>
          <a:prstGeom prst="rect">
            <a:avLst/>
          </a:prstGeom>
          <a:noFill/>
        </p:spPr>
        <p:txBody>
          <a:bodyPr wrap="square" rtlCol="0">
            <a:spAutoFit/>
          </a:bodyPr>
          <a:lstStyle/>
          <a:p>
            <a:r>
              <a:rPr lang="en-US" sz="3600" dirty="0" smtClean="0"/>
              <a:t>Enamel consists of as much as 99% inorganic material (hydroxyapatite), dentine is made of as much as 75% organic matrix, collagen. This highlights the differentiation between the crystalline enamel and the non-crystalline dentine.</a:t>
            </a:r>
            <a:endParaRPr lang="en-US" sz="3600" dirty="0"/>
          </a:p>
        </p:txBody>
      </p:sp>
      <p:sp>
        <p:nvSpPr>
          <p:cNvPr id="60" name="TextBox 59"/>
          <p:cNvSpPr txBox="1"/>
          <p:nvPr/>
        </p:nvSpPr>
        <p:spPr>
          <a:xfrm>
            <a:off x="10439400" y="29108400"/>
            <a:ext cx="7315200" cy="2308324"/>
          </a:xfrm>
          <a:prstGeom prst="rect">
            <a:avLst/>
          </a:prstGeom>
          <a:noFill/>
        </p:spPr>
        <p:txBody>
          <a:bodyPr wrap="square" rtlCol="0">
            <a:spAutoFit/>
          </a:bodyPr>
          <a:lstStyle/>
          <a:p>
            <a:r>
              <a:rPr lang="en-US" sz="3600" dirty="0" smtClean="0"/>
              <a:t>These structures connected the main nerve of the crown, with the dentine layer of the tooth, stopping just short of the enamel -dentine junction. </a:t>
            </a:r>
            <a:endParaRPr lang="en-US" sz="3600" dirty="0"/>
          </a:p>
        </p:txBody>
      </p:sp>
      <p:sp>
        <p:nvSpPr>
          <p:cNvPr id="57" name="TextBox 56"/>
          <p:cNvSpPr txBox="1"/>
          <p:nvPr/>
        </p:nvSpPr>
        <p:spPr>
          <a:xfrm>
            <a:off x="33909000" y="19735800"/>
            <a:ext cx="5715000" cy="646331"/>
          </a:xfrm>
          <a:prstGeom prst="rect">
            <a:avLst/>
          </a:prstGeom>
          <a:noFill/>
        </p:spPr>
        <p:txBody>
          <a:bodyPr wrap="square" rtlCol="0">
            <a:spAutoFit/>
          </a:bodyPr>
          <a:lstStyle/>
          <a:p>
            <a:r>
              <a:rPr lang="en-US" sz="3600" b="1" dirty="0" smtClean="0"/>
              <a:t>6) Where to go from Here?</a:t>
            </a:r>
            <a:endParaRPr lang="en-US" sz="3600" b="1" dirty="0"/>
          </a:p>
        </p:txBody>
      </p:sp>
      <p:pic>
        <p:nvPicPr>
          <p:cNvPr id="61" name="Picture 60" descr="rings2.tif"/>
          <p:cNvPicPr>
            <a:picLocks noChangeAspect="1"/>
          </p:cNvPicPr>
          <p:nvPr/>
        </p:nvPicPr>
        <p:blipFill>
          <a:blip r:embed="rId9" cstate="print"/>
          <a:stretch>
            <a:fillRect/>
          </a:stretch>
        </p:blipFill>
        <p:spPr>
          <a:xfrm>
            <a:off x="12877800" y="16764000"/>
            <a:ext cx="4749800" cy="3562350"/>
          </a:xfrm>
          <a:prstGeom prst="rect">
            <a:avLst/>
          </a:prstGeom>
        </p:spPr>
      </p:pic>
      <p:sp>
        <p:nvSpPr>
          <p:cNvPr id="62" name="TextBox 61"/>
          <p:cNvSpPr txBox="1"/>
          <p:nvPr/>
        </p:nvSpPr>
        <p:spPr>
          <a:xfrm>
            <a:off x="12268200" y="20345400"/>
            <a:ext cx="6019800" cy="830997"/>
          </a:xfrm>
          <a:prstGeom prst="rect">
            <a:avLst/>
          </a:prstGeom>
          <a:noFill/>
        </p:spPr>
        <p:txBody>
          <a:bodyPr wrap="square" rtlCol="0">
            <a:spAutoFit/>
          </a:bodyPr>
          <a:lstStyle/>
          <a:p>
            <a:pPr algn="ctr"/>
            <a:r>
              <a:rPr lang="en-US" sz="2400" b="1" dirty="0" smtClean="0"/>
              <a:t>Growth Rings in the Dentine or Artifacts of the Polishing?</a:t>
            </a:r>
            <a:endParaRPr lang="en-US" sz="2400" b="1" dirty="0"/>
          </a:p>
        </p:txBody>
      </p:sp>
      <p:sp>
        <p:nvSpPr>
          <p:cNvPr id="42" name="TextBox 41"/>
          <p:cNvSpPr txBox="1"/>
          <p:nvPr/>
        </p:nvSpPr>
        <p:spPr>
          <a:xfrm>
            <a:off x="33909000" y="20574001"/>
            <a:ext cx="14782800" cy="2308324"/>
          </a:xfrm>
          <a:prstGeom prst="rect">
            <a:avLst/>
          </a:prstGeom>
          <a:noFill/>
        </p:spPr>
        <p:txBody>
          <a:bodyPr wrap="square" rtlCol="0">
            <a:spAutoFit/>
          </a:bodyPr>
          <a:lstStyle/>
          <a:p>
            <a:pPr>
              <a:buFont typeface="Wingdings" pitchFamily="2" charset="2"/>
              <a:buChar char="ü"/>
            </a:pPr>
            <a:r>
              <a:rPr lang="en-US" sz="3600" dirty="0" smtClean="0"/>
              <a:t>A study that will include destructive analysis of the crowns where longitudinal, tangential and cross section are taken.</a:t>
            </a:r>
          </a:p>
          <a:p>
            <a:pPr marL="0" lvl="1">
              <a:buFont typeface="Wingdings" pitchFamily="2" charset="2"/>
              <a:buChar char="ü"/>
            </a:pPr>
            <a:r>
              <a:rPr lang="en-US" sz="3600" dirty="0" smtClean="0"/>
              <a:t>Thin sections are produced, so as to thoroughly examine the enamel structure from all angles</a:t>
            </a:r>
            <a:endParaRPr lang="en-US" sz="2800" dirty="0" smtClean="0"/>
          </a:p>
        </p:txBody>
      </p:sp>
      <p:sp>
        <p:nvSpPr>
          <p:cNvPr id="51" name="TextBox 50"/>
          <p:cNvSpPr txBox="1"/>
          <p:nvPr/>
        </p:nvSpPr>
        <p:spPr>
          <a:xfrm>
            <a:off x="33832800" y="22860000"/>
            <a:ext cx="8458200" cy="2862322"/>
          </a:xfrm>
          <a:prstGeom prst="rect">
            <a:avLst/>
          </a:prstGeom>
          <a:noFill/>
        </p:spPr>
        <p:txBody>
          <a:bodyPr wrap="square" rtlCol="0">
            <a:spAutoFit/>
          </a:bodyPr>
          <a:lstStyle/>
          <a:p>
            <a:pPr marL="0" lvl="1">
              <a:buFont typeface="Wingdings" pitchFamily="2" charset="2"/>
              <a:buChar char="ü"/>
            </a:pPr>
            <a:r>
              <a:rPr lang="en-US" sz="3600" dirty="0" smtClean="0"/>
              <a:t>Comparison of crown microstructure of various known polycotylid taxa. </a:t>
            </a:r>
          </a:p>
          <a:p>
            <a:pPr marL="0" lvl="1">
              <a:buFont typeface="Wingdings" pitchFamily="2" charset="2"/>
              <a:buChar char="ü"/>
            </a:pPr>
            <a:r>
              <a:rPr lang="en-US" sz="3600" dirty="0" smtClean="0"/>
              <a:t>Enamel structure should be coupled with gross morphological measurements of in-situ dentition. </a:t>
            </a:r>
          </a:p>
        </p:txBody>
      </p:sp>
      <p:pic>
        <p:nvPicPr>
          <p:cNvPr id="55" name="Picture 54" descr="tooth sketch2.jpg"/>
          <p:cNvPicPr>
            <a:picLocks noChangeAspect="1"/>
          </p:cNvPicPr>
          <p:nvPr/>
        </p:nvPicPr>
        <p:blipFill>
          <a:blip r:embed="rId10" cstate="print"/>
          <a:stretch>
            <a:fillRect/>
          </a:stretch>
        </p:blipFill>
        <p:spPr>
          <a:xfrm>
            <a:off x="43053000" y="22326600"/>
            <a:ext cx="5257800" cy="378725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2070</TotalTime>
  <Words>1136</Words>
  <Application>Microsoft Office PowerPoint</Application>
  <PresentationFormat>Custom</PresentationFormat>
  <Paragraphs>36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South Dakota School of Mines and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Jason Testin</dc:creator>
  <cp:lastModifiedBy>Jason Testin</cp:lastModifiedBy>
  <cp:revision>119</cp:revision>
  <dcterms:created xsi:type="dcterms:W3CDTF">2010-12-06T17:51:30Z</dcterms:created>
  <dcterms:modified xsi:type="dcterms:W3CDTF">2011-04-26T17:55:33Z</dcterms:modified>
</cp:coreProperties>
</file>