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  <p:sldMasterId id="2147483768" r:id="rId3"/>
  </p:sldMasterIdLst>
  <p:notesMasterIdLst>
    <p:notesMasterId r:id="rId27"/>
  </p:notesMasterIdLst>
  <p:sldIdLst>
    <p:sldId id="277" r:id="rId4"/>
    <p:sldId id="284" r:id="rId5"/>
    <p:sldId id="256" r:id="rId6"/>
    <p:sldId id="267" r:id="rId7"/>
    <p:sldId id="268" r:id="rId8"/>
    <p:sldId id="263" r:id="rId9"/>
    <p:sldId id="257" r:id="rId10"/>
    <p:sldId id="266" r:id="rId11"/>
    <p:sldId id="270" r:id="rId12"/>
    <p:sldId id="273" r:id="rId13"/>
    <p:sldId id="271" r:id="rId14"/>
    <p:sldId id="264" r:id="rId15"/>
    <p:sldId id="281" r:id="rId16"/>
    <p:sldId id="272" r:id="rId17"/>
    <p:sldId id="286" r:id="rId18"/>
    <p:sldId id="282" r:id="rId19"/>
    <p:sldId id="275" r:id="rId20"/>
    <p:sldId id="274" r:id="rId21"/>
    <p:sldId id="279" r:id="rId22"/>
    <p:sldId id="285" r:id="rId23"/>
    <p:sldId id="278" r:id="rId24"/>
    <p:sldId id="280" r:id="rId25"/>
    <p:sldId id="28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4E14"/>
    <a:srgbClr val="B48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1026" y="2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6311E-46FC-4C84-B19E-ED1C9C054F8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F76EC-68D0-4CB9-BCB5-AFAA54A894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94159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Barometric</a:t>
            </a:r>
            <a:r>
              <a:rPr lang="en-US" baseline="0" dirty="0" smtClean="0"/>
              <a:t> is likely masked if it has an effect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F76EC-68D0-4CB9-BCB5-AFAA54A894C8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dirty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0EA7F-9A5C-465C-B327-FF8EDE6A66B7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EA7F-9A5C-465C-B327-FF8EDE6A66B7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EA7F-9A5C-465C-B327-FF8EDE6A66B7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dirty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0EA7F-9A5C-465C-B327-FF8EDE6A66B7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0EA7F-9A5C-465C-B327-FF8EDE6A66B7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dirty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0EA7F-9A5C-465C-B327-FF8EDE6A66B7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6F0EA7F-9A5C-465C-B327-FF8EDE6A66B7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6F0EA7F-9A5C-465C-B327-FF8EDE6A66B7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0EA7F-9A5C-465C-B327-FF8EDE6A66B7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0EA7F-9A5C-465C-B327-FF8EDE6A66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6F0EA7F-9A5C-465C-B327-FF8EDE6A66B7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0EA7F-9A5C-465C-B327-FF8EDE6A66B7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F6F0EA7F-9A5C-465C-B327-FF8EDE6A66B7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EA7F-9A5C-465C-B327-FF8EDE6A66B7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EA7F-9A5C-465C-B327-FF8EDE6A66B7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dirty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0EA7F-9A5C-465C-B327-FF8EDE6A66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0EA7F-9A5C-465C-B327-FF8EDE6A66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dirty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0EA7F-9A5C-465C-B327-FF8EDE6A66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6F0EA7F-9A5C-465C-B327-FF8EDE6A66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6F0EA7F-9A5C-465C-B327-FF8EDE6A66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0EA7F-9A5C-465C-B327-FF8EDE6A66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0EA7F-9A5C-465C-B327-FF8EDE6A66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dirty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0EA7F-9A5C-465C-B327-FF8EDE6A66B7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6F0EA7F-9A5C-465C-B327-FF8EDE6A66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F6F0EA7F-9A5C-465C-B327-FF8EDE6A66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EA7F-9A5C-465C-B327-FF8EDE6A66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0EA7F-9A5C-465C-B327-FF8EDE6A66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6F0EA7F-9A5C-465C-B327-FF8EDE6A66B7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6F0EA7F-9A5C-465C-B327-FF8EDE6A66B7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0EA7F-9A5C-465C-B327-FF8EDE6A66B7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0EA7F-9A5C-465C-B327-FF8EDE6A66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6F0EA7F-9A5C-465C-B327-FF8EDE6A66B7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F6F0EA7F-9A5C-465C-B327-FF8EDE6A66B7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F6F0EA7F-9A5C-465C-B327-FF8EDE6A66B7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F6F0EA7F-9A5C-465C-B327-FF8EDE6A66B7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2CA9FCD0-B7BC-4BA8-8694-059A61C5E59E}" type="datetimeFigureOut">
              <a:rPr lang="en-US" smtClean="0"/>
              <a:pPr/>
              <a:t>1/11/2009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F6F0EA7F-9A5C-465C-B327-FF8EDE6A66B7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tif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362200" y="2209800"/>
            <a:ext cx="4445000" cy="1264285"/>
          </a:xfrm>
        </p:spPr>
        <p:txBody>
          <a:bodyPr>
            <a:normAutofit fontScale="92500"/>
          </a:bodyPr>
          <a:lstStyle/>
          <a:p>
            <a:endParaRPr lang="en-US" sz="2000" dirty="0" smtClean="0"/>
          </a:p>
          <a:p>
            <a:r>
              <a:rPr lang="en-US" sz="2200" dirty="0" smtClean="0">
                <a:latin typeface="Arial" pitchFamily="34" charset="0"/>
              </a:rPr>
              <a:t>Melissa J. </a:t>
            </a:r>
            <a:r>
              <a:rPr lang="en-US" sz="2200" dirty="0" err="1" smtClean="0">
                <a:latin typeface="Arial" pitchFamily="34" charset="0"/>
              </a:rPr>
              <a:t>Boley</a:t>
            </a:r>
            <a:r>
              <a:rPr lang="en-US" sz="2200" dirty="0" smtClean="0">
                <a:latin typeface="Arial" pitchFamily="34" charset="0"/>
              </a:rPr>
              <a:t>, </a:t>
            </a:r>
          </a:p>
          <a:p>
            <a:r>
              <a:rPr lang="en-US" sz="2200" dirty="0" smtClean="0">
                <a:latin typeface="Arial" pitchFamily="34" charset="0"/>
              </a:rPr>
              <a:t>Gary L. </a:t>
            </a:r>
            <a:r>
              <a:rPr lang="en-US" sz="2200" dirty="0" err="1" smtClean="0">
                <a:latin typeface="Arial" pitchFamily="34" charset="0"/>
              </a:rPr>
              <a:t>Gianniny</a:t>
            </a:r>
            <a:r>
              <a:rPr lang="en-US" sz="2200" dirty="0" smtClean="0">
                <a:latin typeface="Arial" pitchFamily="34" charset="0"/>
              </a:rPr>
              <a:t>, and </a:t>
            </a:r>
            <a:r>
              <a:rPr lang="en-US" sz="2200" dirty="0" err="1" smtClean="0">
                <a:latin typeface="Arial" pitchFamily="34" charset="0"/>
              </a:rPr>
              <a:t>Cythnia</a:t>
            </a:r>
            <a:r>
              <a:rPr lang="en-US" sz="2200" dirty="0" smtClean="0">
                <a:latin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</a:rPr>
              <a:t>Dott</a:t>
            </a:r>
            <a:endParaRPr lang="en-US" sz="2200" dirty="0" smtClean="0">
              <a:latin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-304800"/>
            <a:ext cx="7086600" cy="2438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effectLst/>
                <a:latin typeface="Arial" pitchFamily="34" charset="0"/>
              </a:rPr>
              <a:t>Dam release and monsoon         controlled recharge and    drawdown of riparian aquifers, Dolores River, Colorado</a:t>
            </a:r>
            <a:endParaRPr lang="en-US" sz="2800" dirty="0"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Picture 4" descr="C:\Documents and Settings\DOTT_C\My Documents\My Pictures\FLCCentennialLogo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1141171" cy="2438400"/>
          </a:xfrm>
          <a:prstGeom prst="rect">
            <a:avLst/>
          </a:prstGeom>
          <a:noFill/>
        </p:spPr>
      </p:pic>
      <p:pic>
        <p:nvPicPr>
          <p:cNvPr id="25602" name="Picture 2" descr="http://serc.carleton.edu/images/eslabs/drought/hoover_d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810000"/>
            <a:ext cx="3581400" cy="2558924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257800" y="6477000"/>
            <a:ext cx="441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http://serc.carleton.edu/images/eslabs/drought/hoover_dam.jpg</a:t>
            </a:r>
            <a:endParaRPr lang="en-US" sz="1000" dirty="0"/>
          </a:p>
        </p:txBody>
      </p:sp>
      <p:pic>
        <p:nvPicPr>
          <p:cNvPr id="25604" name="Picture 4" descr="http://www.our-energy.com/pictures/static_content/china_hydropower_as_the_right_solution/three_gorges_dam_zoom_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771900"/>
            <a:ext cx="4627145" cy="27051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52400" y="6457890"/>
            <a:ext cx="495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http://www.ourenergy.com/pictures/static_content/china_hydropower_as_the_right_solution/three_gorges_dam_zoom_full.jpg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big_gyp_comp.PN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 r="5181"/>
          <a:stretch>
            <a:fillRect/>
          </a:stretch>
        </p:blipFill>
        <p:spPr>
          <a:xfrm>
            <a:off x="1143000" y="304800"/>
            <a:ext cx="6858000" cy="6344665"/>
          </a:xfrm>
        </p:spPr>
      </p:pic>
      <p:sp>
        <p:nvSpPr>
          <p:cNvPr id="6" name="Rectangle 5"/>
          <p:cNvSpPr/>
          <p:nvPr/>
        </p:nvSpPr>
        <p:spPr>
          <a:xfrm>
            <a:off x="4495800" y="1371600"/>
            <a:ext cx="1600200" cy="3352800"/>
          </a:xfrm>
          <a:prstGeom prst="rect">
            <a:avLst/>
          </a:prstGeom>
          <a:noFill/>
          <a:ln w="254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70059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big_gyp_precip.PN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 r="3145"/>
          <a:stretch>
            <a:fillRect/>
          </a:stretch>
        </p:blipFill>
        <p:spPr>
          <a:xfrm>
            <a:off x="1266287" y="76200"/>
            <a:ext cx="7039513" cy="6629400"/>
          </a:xfrm>
        </p:spPr>
      </p:pic>
      <p:cxnSp>
        <p:nvCxnSpPr>
          <p:cNvPr id="3" name="Straight Arrow Connector 2"/>
          <p:cNvCxnSpPr/>
          <p:nvPr/>
        </p:nvCxnSpPr>
        <p:spPr>
          <a:xfrm>
            <a:off x="3657600" y="4191000"/>
            <a:ext cx="914400" cy="0"/>
          </a:xfrm>
          <a:prstGeom prst="straightConnector1">
            <a:avLst/>
          </a:prstGeom>
          <a:ln w="2222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029200" y="16764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11 days of recharge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133600" y="1371600"/>
            <a:ext cx="2095500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362200" y="129540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~</a:t>
            </a:r>
            <a:r>
              <a:rPr lang="en-US" sz="1600" b="1" dirty="0" smtClean="0">
                <a:solidFill>
                  <a:schemeClr val="bg1"/>
                </a:solidFill>
              </a:rPr>
              <a:t>1650 cfs &gt; 1300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657600" y="4038600"/>
            <a:ext cx="1676400" cy="9525"/>
          </a:xfrm>
          <a:prstGeom prst="straightConnector1">
            <a:avLst/>
          </a:prstGeom>
          <a:ln w="190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24250" y="4218801"/>
            <a:ext cx="16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</a:rPr>
              <a:t>12 precip events</a:t>
            </a:r>
            <a:endParaRPr lang="en-US" sz="12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Line Callout 1 18"/>
          <p:cNvSpPr/>
          <p:nvPr/>
        </p:nvSpPr>
        <p:spPr>
          <a:xfrm>
            <a:off x="5105400" y="1676400"/>
            <a:ext cx="1600200" cy="381000"/>
          </a:xfrm>
          <a:prstGeom prst="borderCallout1">
            <a:avLst>
              <a:gd name="adj1" fmla="val 77234"/>
              <a:gd name="adj2" fmla="val -5701"/>
              <a:gd name="adj3" fmla="val 609647"/>
              <a:gd name="adj4" fmla="val -48682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81600" y="5334000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</a:rPr>
              <a:t>HIGH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</a:rPr>
              <a:t> magnitude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</a:rPr>
              <a:t>HIGH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</a:rPr>
              <a:t> frequency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</a:rPr>
              <a:t>SHORT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</a:rPr>
              <a:t> duration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33800" y="4419600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</a:rPr>
              <a:t>in 7 days</a:t>
            </a:r>
            <a:endParaRPr lang="en-US" sz="12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19600" y="54864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itchFamily="34" charset="0"/>
              </a:rPr>
              <a:t>LESS EFFECTIVE GROUNDWATER RECHARGE!</a:t>
            </a:r>
            <a:endParaRPr lang="en-US" dirty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9" grpId="0" animBg="1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 descr="lone_dome_comp.PN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996628" y="152400"/>
            <a:ext cx="7080572" cy="6324600"/>
          </a:xfrm>
        </p:spPr>
      </p:pic>
      <p:sp>
        <p:nvSpPr>
          <p:cNvPr id="8" name="Rectangle 7"/>
          <p:cNvSpPr/>
          <p:nvPr/>
        </p:nvSpPr>
        <p:spPr>
          <a:xfrm>
            <a:off x="2057400" y="1143000"/>
            <a:ext cx="1600200" cy="3429000"/>
          </a:xfrm>
          <a:prstGeom prst="rect">
            <a:avLst/>
          </a:prstGeom>
          <a:noFill/>
          <a:ln w="254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0" y="1143000"/>
            <a:ext cx="1600200" cy="3429000"/>
          </a:xfrm>
          <a:prstGeom prst="rect">
            <a:avLst/>
          </a:prstGeom>
          <a:noFill/>
          <a:ln w="254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486400" y="3581400"/>
            <a:ext cx="838200" cy="990600"/>
          </a:xfrm>
          <a:prstGeom prst="rect">
            <a:avLst/>
          </a:prstGeom>
          <a:noFill/>
          <a:ln w="25400"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90600" y="152400"/>
            <a:ext cx="7162800" cy="6324600"/>
          </a:xfrm>
          <a:prstGeom prst="rect">
            <a:avLst/>
          </a:prstGeom>
          <a:solidFill>
            <a:schemeClr val="accent1">
              <a:alpha val="9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well_over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61894" y="152401"/>
            <a:ext cx="4653607" cy="63246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886200" y="4343400"/>
            <a:ext cx="622852" cy="602343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LoneDome_Wells.PNG"/>
          <p:cNvPicPr>
            <a:picLocks noChangeAspect="1"/>
          </p:cNvPicPr>
          <p:nvPr/>
        </p:nvPicPr>
        <p:blipFill>
          <a:blip r:embed="rId4" cstate="print"/>
          <a:srcRect l="1902" t="47944" r="55959" b="8653"/>
          <a:stretch>
            <a:fillRect/>
          </a:stretch>
        </p:blipFill>
        <p:spPr>
          <a:xfrm>
            <a:off x="1371600" y="705678"/>
            <a:ext cx="3425687" cy="2647122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cxnSp>
        <p:nvCxnSpPr>
          <p:cNvPr id="15" name="Straight Arrow Connector 14"/>
          <p:cNvCxnSpPr/>
          <p:nvPr/>
        </p:nvCxnSpPr>
        <p:spPr>
          <a:xfrm rot="16200000" flipH="1">
            <a:off x="3288669" y="3580217"/>
            <a:ext cx="903514" cy="622852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2857500" y="1371600"/>
            <a:ext cx="419100" cy="83820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381000" y="457200"/>
            <a:ext cx="8292373" cy="5486400"/>
            <a:chOff x="381000" y="457200"/>
            <a:chExt cx="8292373" cy="54864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81000" y="457200"/>
              <a:ext cx="8292373" cy="5486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5562600" y="1447800"/>
              <a:ext cx="1295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ground surface</a:t>
              </a:r>
              <a:endParaRPr lang="en-US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5400000">
              <a:off x="5848350" y="1847850"/>
              <a:ext cx="457200" cy="26670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70324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ne_dome_da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5101306" cy="44196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257800" y="930295"/>
            <a:ext cx="4114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Arial" pitchFamily="34" charset="0"/>
              </a:rPr>
              <a:t>HIGH</a:t>
            </a:r>
            <a:r>
              <a:rPr lang="en-US" sz="2400" dirty="0" smtClean="0">
                <a:latin typeface="Arial" pitchFamily="34" charset="0"/>
              </a:rPr>
              <a:t> magnitude discharge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Arial" pitchFamily="34" charset="0"/>
              </a:rPr>
              <a:t>LOW</a:t>
            </a:r>
            <a:r>
              <a:rPr lang="en-US" sz="2400" dirty="0" smtClean="0">
                <a:latin typeface="Arial" pitchFamily="34" charset="0"/>
              </a:rPr>
              <a:t> frequency of events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Arial" pitchFamily="34" charset="0"/>
              </a:rPr>
              <a:t>LONG</a:t>
            </a:r>
            <a:r>
              <a:rPr lang="en-US" sz="2400" dirty="0" smtClean="0">
                <a:latin typeface="Arial" pitchFamily="34" charset="0"/>
              </a:rPr>
              <a:t> duration discharge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</a:rPr>
              <a:t>EFFECTIVE RECHARGE!</a:t>
            </a:r>
            <a:endParaRPr lang="en-US" sz="2000" b="1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733800"/>
            <a:ext cx="426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Arial" pitchFamily="34" charset="0"/>
              </a:rPr>
              <a:t>HIGH</a:t>
            </a:r>
            <a:r>
              <a:rPr lang="en-US" sz="2400" dirty="0" smtClean="0">
                <a:latin typeface="Arial" pitchFamily="34" charset="0"/>
              </a:rPr>
              <a:t> magnitude discharge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Arial" pitchFamily="34" charset="0"/>
              </a:rPr>
              <a:t>HIGH</a:t>
            </a:r>
            <a:r>
              <a:rPr lang="en-US" sz="2400" dirty="0" smtClean="0">
                <a:latin typeface="Arial" pitchFamily="34" charset="0"/>
              </a:rPr>
              <a:t> frequency of events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Arial" pitchFamily="34" charset="0"/>
              </a:rPr>
              <a:t>SHORT</a:t>
            </a:r>
            <a:r>
              <a:rPr lang="en-US" sz="2400" dirty="0" smtClean="0">
                <a:latin typeface="Arial" pitchFamily="34" charset="0"/>
              </a:rPr>
              <a:t> duration discharge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</a:rPr>
              <a:t>LESS EFFECTIVE RECHARGE</a:t>
            </a:r>
          </a:p>
          <a:p>
            <a:endParaRPr lang="en-US" sz="28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85800" y="2667000"/>
            <a:ext cx="3429000" cy="1588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38400" y="2362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60+ days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0800000">
            <a:off x="762000" y="914400"/>
            <a:ext cx="990600" cy="1588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5800" y="9144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</a:t>
            </a:r>
            <a:r>
              <a:rPr lang="en-US" b="1" dirty="0" smtClean="0">
                <a:solidFill>
                  <a:schemeClr val="bg1"/>
                </a:solidFill>
              </a:rPr>
              <a:t>1500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cfs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066800" y="2895600"/>
            <a:ext cx="1066800" cy="1588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19200" y="2895600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20 days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1" name="Picture 10" descr="lone_dome_preci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400" y="2074474"/>
            <a:ext cx="5029200" cy="462349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cxnSp>
        <p:nvCxnSpPr>
          <p:cNvPr id="22" name="Straight Arrow Connector 21"/>
          <p:cNvCxnSpPr/>
          <p:nvPr/>
        </p:nvCxnSpPr>
        <p:spPr>
          <a:xfrm rot="10800000">
            <a:off x="4572000" y="2819400"/>
            <a:ext cx="1981200" cy="158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029200" y="2819400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</a:rPr>
              <a:t>1075 cfs</a:t>
            </a:r>
            <a:endParaRPr lang="en-US" sz="1400" b="1" dirty="0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477000" y="5029200"/>
            <a:ext cx="533400" cy="1588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019800" y="4876800"/>
            <a:ext cx="1752600" cy="1588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477000" y="45720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</a:rPr>
              <a:t>14 days</a:t>
            </a:r>
            <a:endParaRPr lang="en-US" sz="14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00800" y="5102423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</a:rPr>
              <a:t>6 events</a:t>
            </a:r>
            <a:endParaRPr lang="en-US" sz="1400" b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/>
      <p:bldP spid="8" grpId="2" build="allAtOnce"/>
      <p:bldP spid="13" grpId="1"/>
      <p:bldP spid="13" grpId="2"/>
      <p:bldP spid="16" grpId="0"/>
      <p:bldP spid="16" grpId="1"/>
      <p:bldP spid="20" grpId="1"/>
      <p:bldP spid="20" grpId="2"/>
      <p:bldP spid="24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am_monsoon_comp.PN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410753" y="381000"/>
            <a:ext cx="8352247" cy="59474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720" y="990600"/>
            <a:ext cx="8716560" cy="5437183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064871" y="2905246"/>
            <a:ext cx="7523544" cy="1435260"/>
          </a:xfrm>
          <a:custGeom>
            <a:avLst/>
            <a:gdLst>
              <a:gd name="connsiteX0" fmla="*/ 0 w 7523544"/>
              <a:gd name="connsiteY0" fmla="*/ 92597 h 1435260"/>
              <a:gd name="connsiteX1" fmla="*/ 636607 w 7523544"/>
              <a:gd name="connsiteY1" fmla="*/ 0 h 1435260"/>
              <a:gd name="connsiteX2" fmla="*/ 3240911 w 7523544"/>
              <a:gd name="connsiteY2" fmla="*/ 208344 h 1435260"/>
              <a:gd name="connsiteX3" fmla="*/ 5254906 w 7523544"/>
              <a:gd name="connsiteY3" fmla="*/ 347240 h 1435260"/>
              <a:gd name="connsiteX4" fmla="*/ 7511970 w 7523544"/>
              <a:gd name="connsiteY4" fmla="*/ 555584 h 1435260"/>
              <a:gd name="connsiteX5" fmla="*/ 7523544 w 7523544"/>
              <a:gd name="connsiteY5" fmla="*/ 1388962 h 1435260"/>
              <a:gd name="connsiteX6" fmla="*/ 11575 w 7523544"/>
              <a:gd name="connsiteY6" fmla="*/ 1435260 h 1435260"/>
              <a:gd name="connsiteX7" fmla="*/ 0 w 7523544"/>
              <a:gd name="connsiteY7" fmla="*/ 92597 h 143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23544" h="1435260">
                <a:moveTo>
                  <a:pt x="0" y="92597"/>
                </a:moveTo>
                <a:lnTo>
                  <a:pt x="636607" y="0"/>
                </a:lnTo>
                <a:lnTo>
                  <a:pt x="3240911" y="208344"/>
                </a:lnTo>
                <a:lnTo>
                  <a:pt x="5254906" y="347240"/>
                </a:lnTo>
                <a:lnTo>
                  <a:pt x="7511970" y="555584"/>
                </a:lnTo>
                <a:lnTo>
                  <a:pt x="7523544" y="1388962"/>
                </a:lnTo>
                <a:lnTo>
                  <a:pt x="11575" y="1435260"/>
                </a:lnTo>
                <a:lnTo>
                  <a:pt x="0" y="92597"/>
                </a:lnTo>
                <a:close/>
              </a:path>
            </a:pathLst>
          </a:custGeom>
          <a:solidFill>
            <a:srgbClr val="0070C0">
              <a:alpha val="6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76600" y="35052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Dam Release</a:t>
            </a:r>
            <a:endParaRPr lang="en-US" sz="2400" dirty="0"/>
          </a:p>
        </p:txBody>
      </p:sp>
      <p:sp>
        <p:nvSpPr>
          <p:cNvPr id="9" name="Freeform 8"/>
          <p:cNvSpPr/>
          <p:nvPr/>
        </p:nvSpPr>
        <p:spPr>
          <a:xfrm>
            <a:off x="1064871" y="3159889"/>
            <a:ext cx="7523544" cy="1180617"/>
          </a:xfrm>
          <a:custGeom>
            <a:avLst/>
            <a:gdLst>
              <a:gd name="connsiteX0" fmla="*/ 0 w 7523544"/>
              <a:gd name="connsiteY0" fmla="*/ 185195 h 1180617"/>
              <a:gd name="connsiteX1" fmla="*/ 636607 w 7523544"/>
              <a:gd name="connsiteY1" fmla="*/ 46298 h 1180617"/>
              <a:gd name="connsiteX2" fmla="*/ 3275635 w 7523544"/>
              <a:gd name="connsiteY2" fmla="*/ 416688 h 1180617"/>
              <a:gd name="connsiteX3" fmla="*/ 5289630 w 7523544"/>
              <a:gd name="connsiteY3" fmla="*/ 578734 h 1180617"/>
              <a:gd name="connsiteX4" fmla="*/ 7523544 w 7523544"/>
              <a:gd name="connsiteY4" fmla="*/ 763929 h 1180617"/>
              <a:gd name="connsiteX5" fmla="*/ 7511970 w 7523544"/>
              <a:gd name="connsiteY5" fmla="*/ 1134319 h 1180617"/>
              <a:gd name="connsiteX6" fmla="*/ 23149 w 7523544"/>
              <a:gd name="connsiteY6" fmla="*/ 1180617 h 1180617"/>
              <a:gd name="connsiteX7" fmla="*/ 23149 w 7523544"/>
              <a:gd name="connsiteY7" fmla="*/ 92597 h 1180617"/>
              <a:gd name="connsiteX8" fmla="*/ 0 w 7523544"/>
              <a:gd name="connsiteY8" fmla="*/ 69448 h 1180617"/>
              <a:gd name="connsiteX9" fmla="*/ 11575 w 7523544"/>
              <a:gd name="connsiteY9" fmla="*/ 34724 h 1180617"/>
              <a:gd name="connsiteX10" fmla="*/ 0 w 7523544"/>
              <a:gd name="connsiteY10" fmla="*/ 0 h 1180617"/>
              <a:gd name="connsiteX11" fmla="*/ 11575 w 7523544"/>
              <a:gd name="connsiteY11" fmla="*/ 243068 h 1180617"/>
              <a:gd name="connsiteX12" fmla="*/ 0 w 7523544"/>
              <a:gd name="connsiteY12" fmla="*/ 185195 h 118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23544" h="1180617">
                <a:moveTo>
                  <a:pt x="0" y="185195"/>
                </a:moveTo>
                <a:lnTo>
                  <a:pt x="636607" y="46298"/>
                </a:lnTo>
                <a:lnTo>
                  <a:pt x="3275635" y="416688"/>
                </a:lnTo>
                <a:lnTo>
                  <a:pt x="5289630" y="578734"/>
                </a:lnTo>
                <a:lnTo>
                  <a:pt x="7523544" y="763929"/>
                </a:lnTo>
                <a:lnTo>
                  <a:pt x="7511970" y="1134319"/>
                </a:lnTo>
                <a:lnTo>
                  <a:pt x="23149" y="1180617"/>
                </a:lnTo>
                <a:lnTo>
                  <a:pt x="23149" y="92597"/>
                </a:lnTo>
                <a:lnTo>
                  <a:pt x="0" y="69448"/>
                </a:lnTo>
                <a:lnTo>
                  <a:pt x="11575" y="34724"/>
                </a:lnTo>
                <a:lnTo>
                  <a:pt x="0" y="0"/>
                </a:lnTo>
                <a:lnTo>
                  <a:pt x="11575" y="243068"/>
                </a:lnTo>
                <a:lnTo>
                  <a:pt x="0" y="185195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8000" y="37338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Monsoon Precipitation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895600" y="3048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Big Gypsum Study Site</a:t>
            </a:r>
            <a:endParaRPr lang="en-US" sz="2800" dirty="0"/>
          </a:p>
        </p:txBody>
      </p:sp>
      <p:sp>
        <p:nvSpPr>
          <p:cNvPr id="14" name="Rectangle 13"/>
          <p:cNvSpPr/>
          <p:nvPr/>
        </p:nvSpPr>
        <p:spPr>
          <a:xfrm>
            <a:off x="914400" y="4419600"/>
            <a:ext cx="7772400" cy="17526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" descr="02-1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4575869"/>
            <a:ext cx="5294604" cy="152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5486400" y="4648200"/>
            <a:ext cx="1905000" cy="12954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657600" y="3276600"/>
            <a:ext cx="2590800" cy="304800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400800" y="4800600"/>
            <a:ext cx="685800" cy="1524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>
            <a:off x="7048500" y="1943100"/>
            <a:ext cx="457200" cy="2286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858000" y="152400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ground surface</a:t>
            </a:r>
            <a:endParaRPr lang="en-US" sz="1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90820" y="5715000"/>
            <a:ext cx="1424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(Fetter</a:t>
            </a:r>
            <a:r>
              <a:rPr lang="en-US" sz="1400" dirty="0"/>
              <a:t>, </a:t>
            </a:r>
            <a:r>
              <a:rPr lang="en-US" sz="1400" dirty="0" smtClean="0"/>
              <a:t>2001)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407406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8" grpId="1"/>
      <p:bldP spid="9" grpId="0" animBg="1"/>
      <p:bldP spid="10" grpId="0"/>
      <p:bldP spid="10" grpId="1"/>
      <p:bldP spid="14" grpId="0" animBg="1"/>
      <p:bldP spid="16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_compos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304800"/>
            <a:ext cx="6568684" cy="620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057400" y="1219200"/>
            <a:ext cx="1219200" cy="32766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962400" y="1752600"/>
            <a:ext cx="457200" cy="2590800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95400" y="293649"/>
            <a:ext cx="6629400" cy="6248400"/>
          </a:xfrm>
          <a:prstGeom prst="rect">
            <a:avLst/>
          </a:prstGeom>
          <a:solidFill>
            <a:schemeClr val="accent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well_over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9800" y="304800"/>
            <a:ext cx="4752474" cy="623724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943600" y="5246649"/>
            <a:ext cx="685800" cy="685800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DOW_wells.PNG"/>
          <p:cNvPicPr>
            <a:picLocks noChangeAspect="1"/>
          </p:cNvPicPr>
          <p:nvPr/>
        </p:nvPicPr>
        <p:blipFill>
          <a:blip r:embed="rId4" cstate="print"/>
          <a:srcRect l="55833" t="2222" r="1667" b="54431"/>
          <a:stretch>
            <a:fillRect/>
          </a:stretch>
        </p:blipFill>
        <p:spPr>
          <a:xfrm>
            <a:off x="762000" y="2732049"/>
            <a:ext cx="3886200" cy="2971800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4648200" y="5094249"/>
            <a:ext cx="1219200" cy="457200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981200" y="4572000"/>
            <a:ext cx="609600" cy="304800"/>
          </a:xfrm>
          <a:prstGeom prst="ellipse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2819400" y="4267200"/>
            <a:ext cx="533400" cy="5334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171866" y="685801"/>
            <a:ext cx="8743534" cy="5257592"/>
            <a:chOff x="171866" y="685801"/>
            <a:chExt cx="8743534" cy="525759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1866" y="685801"/>
              <a:ext cx="8743534" cy="5257592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600200"/>
              <a:ext cx="1311275" cy="847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5" grpId="0" animBg="1"/>
      <p:bldP spid="7" grpId="0" animBg="1"/>
      <p:bldP spid="7" grpId="1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big_gyp_comp.PN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 r="3924"/>
          <a:stretch>
            <a:fillRect/>
          </a:stretch>
        </p:blipFill>
        <p:spPr>
          <a:xfrm>
            <a:off x="1219200" y="304800"/>
            <a:ext cx="7010400" cy="6400800"/>
          </a:xfrm>
        </p:spPr>
      </p:pic>
      <p:sp>
        <p:nvSpPr>
          <p:cNvPr id="7" name="Rectangle 6"/>
          <p:cNvSpPr/>
          <p:nvPr/>
        </p:nvSpPr>
        <p:spPr>
          <a:xfrm>
            <a:off x="6324600" y="3810000"/>
            <a:ext cx="838200" cy="914400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0400" y="21336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</a:rPr>
              <a:t>Diurnal Fluctuations</a:t>
            </a:r>
            <a:endParaRPr lang="en-US" sz="2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81400" y="3200400"/>
            <a:ext cx="914400" cy="990600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70059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ell3_tempbar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765" y="381000"/>
            <a:ext cx="8402435" cy="6019800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86400" y="5181600"/>
            <a:ext cx="236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</a:rPr>
              <a:t>7 of 9 wells were also indirectly proportional to air temperature with &lt;1 hr of offset</a:t>
            </a:r>
            <a:endParaRPr lang="en-US" sz="14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" name="Line Callout 1 4"/>
          <p:cNvSpPr/>
          <p:nvPr/>
        </p:nvSpPr>
        <p:spPr>
          <a:xfrm>
            <a:off x="4724400" y="1447800"/>
            <a:ext cx="1905000" cy="838200"/>
          </a:xfrm>
          <a:prstGeom prst="borderCallout1">
            <a:avLst>
              <a:gd name="adj1" fmla="val 34659"/>
              <a:gd name="adj2" fmla="val -2333"/>
              <a:gd name="adj3" fmla="val 120834"/>
              <a:gd name="adj4" fmla="val -14333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24400" y="1498937"/>
            <a:ext cx="19812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</a:rPr>
              <a:t>7 of 9 wells were directly proportional to barometric pressure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5410200" y="5105400"/>
            <a:ext cx="2514600" cy="1143000"/>
          </a:xfrm>
          <a:prstGeom prst="borderCallout1">
            <a:avLst>
              <a:gd name="adj1" fmla="val 30625"/>
              <a:gd name="adj2" fmla="val -2474"/>
              <a:gd name="adj3" fmla="val -234792"/>
              <a:gd name="adj4" fmla="val -84634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86400" y="5105400"/>
            <a:ext cx="23622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</a:rPr>
              <a:t>Low values: 16:30-17:30 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</a:rPr>
              <a:t>This points to the use of water by phreatophyte plant species. </a:t>
            </a:r>
            <a:endParaRPr lang="en-US" sz="1400" b="1" dirty="0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10800000">
            <a:off x="3352800" y="3810000"/>
            <a:ext cx="1981200" cy="1752600"/>
          </a:xfrm>
          <a:prstGeom prst="line">
            <a:avLst/>
          </a:prstGeom>
          <a:ln w="158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81000" y="76200"/>
            <a:ext cx="8534400" cy="6705600"/>
            <a:chOff x="381000" y="76200"/>
            <a:chExt cx="8534400" cy="6705600"/>
          </a:xfrm>
        </p:grpSpPr>
        <p:sp>
          <p:nvSpPr>
            <p:cNvPr id="13" name="Rectangle 12"/>
            <p:cNvSpPr/>
            <p:nvPr/>
          </p:nvSpPr>
          <p:spPr>
            <a:xfrm>
              <a:off x="381000" y="76200"/>
              <a:ext cx="8534400" cy="6705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 descr="lone_dome_comp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400" y="93847"/>
              <a:ext cx="7315199" cy="65341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Rectangle 10"/>
            <p:cNvSpPr/>
            <p:nvPr/>
          </p:nvSpPr>
          <p:spPr>
            <a:xfrm>
              <a:off x="6248400" y="3048000"/>
              <a:ext cx="838200" cy="1600200"/>
            </a:xfrm>
            <a:prstGeom prst="rect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21520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 animBg="1"/>
      <p:bldP spid="6" grpId="0"/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ig_gyp_comp.PNG"/>
          <p:cNvPicPr>
            <a:picLocks noChangeAspect="1"/>
          </p:cNvPicPr>
          <p:nvPr/>
        </p:nvPicPr>
        <p:blipFill>
          <a:blip r:embed="rId2" cstate="print"/>
          <a:srcRect r="4163"/>
          <a:stretch>
            <a:fillRect/>
          </a:stretch>
        </p:blipFill>
        <p:spPr>
          <a:xfrm>
            <a:off x="1211907" y="205970"/>
            <a:ext cx="7017693" cy="64234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09800" y="1371600"/>
            <a:ext cx="2057400" cy="3352800"/>
          </a:xfrm>
          <a:prstGeom prst="rect">
            <a:avLst/>
          </a:prstGeom>
          <a:noFill/>
          <a:ln w="254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95800" y="1371600"/>
            <a:ext cx="1600200" cy="3352800"/>
          </a:xfrm>
          <a:prstGeom prst="rect">
            <a:avLst/>
          </a:prstGeom>
          <a:noFill/>
          <a:ln w="254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324600" y="3810000"/>
            <a:ext cx="838200" cy="914400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09800" y="329625"/>
            <a:ext cx="4953000" cy="584775"/>
          </a:xfrm>
          <a:prstGeom prst="rect">
            <a:avLst/>
          </a:prstGeom>
          <a:solidFill>
            <a:schemeClr val="tx1"/>
          </a:solidFill>
          <a:ln w="15875">
            <a:solidFill>
              <a:schemeClr val="bg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</a:rPr>
              <a:t>In Summary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81000" y="3886200"/>
            <a:ext cx="4038600" cy="2781300"/>
            <a:chOff x="304800" y="3352800"/>
            <a:chExt cx="4724400" cy="3314700"/>
          </a:xfrm>
        </p:grpSpPr>
        <p:pic>
          <p:nvPicPr>
            <p:cNvPr id="64514" name="Picture 2" descr="http://www.transportcafe.co.uk/image_25/hoover_dam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800" y="3352800"/>
              <a:ext cx="4419600" cy="3314700"/>
            </a:xfrm>
            <a:prstGeom prst="rect">
              <a:avLst/>
            </a:prstGeom>
            <a:noFill/>
          </p:spPr>
        </p:pic>
        <p:sp>
          <p:nvSpPr>
            <p:cNvPr id="5" name="Rectangle 4"/>
            <p:cNvSpPr/>
            <p:nvPr/>
          </p:nvSpPr>
          <p:spPr>
            <a:xfrm>
              <a:off x="457200" y="6324600"/>
              <a:ext cx="4572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00" dirty="0" smtClean="0"/>
                <a:t>http://www.transportcafe.co.uk/image_25/hoover_dam.jpg</a:t>
              </a:r>
              <a:endParaRPr lang="en-US" sz="1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05400" y="76200"/>
            <a:ext cx="4648200" cy="2828925"/>
            <a:chOff x="4953000" y="533400"/>
            <a:chExt cx="4648200" cy="2828925"/>
          </a:xfrm>
        </p:grpSpPr>
        <p:pic>
          <p:nvPicPr>
            <p:cNvPr id="64516" name="Picture 4" descr="http://www.scwa2.com/images/Monticello%20Da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53000" y="533400"/>
              <a:ext cx="3810000" cy="2828925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5029200" y="3048000"/>
              <a:ext cx="4572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00" dirty="0" smtClean="0"/>
                <a:t>http://www.scwa2.com/images/Monticello%20Dam.jpg</a:t>
              </a:r>
              <a:endParaRPr lang="en-US" sz="10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05400" y="3886200"/>
            <a:ext cx="3733800" cy="2762310"/>
            <a:chOff x="5105400" y="3886200"/>
            <a:chExt cx="3733800" cy="2762310"/>
          </a:xfrm>
        </p:grpSpPr>
        <p:pic>
          <p:nvPicPr>
            <p:cNvPr id="64518" name="Picture 6" descr="http://2.bp.blogspot.com/_Pxj7c3m549I/TJjOYVEC-CI/AAAAAAAAARE/YiOPoDLETKY/s1600/Dam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05400" y="3886200"/>
              <a:ext cx="3654425" cy="2740819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>
            <a:xfrm>
              <a:off x="5410200" y="6248400"/>
              <a:ext cx="34290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 smtClean="0"/>
                <a:t>http://2.bp.blogspot.com/_Pxj7c3m549I/TJjOYVEC-CI/AAAAAAAAARE/YiOPoDLETKY/s1600/Dam.jpg</a:t>
              </a:r>
              <a:endParaRPr lang="en-US" sz="10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57200" y="152400"/>
            <a:ext cx="4572000" cy="2855119"/>
            <a:chOff x="228600" y="-228600"/>
            <a:chExt cx="4572000" cy="2855119"/>
          </a:xfrm>
        </p:grpSpPr>
        <p:pic>
          <p:nvPicPr>
            <p:cNvPr id="64520" name="Picture 8" descr="http://upload.wikimedia.org/wikipedia/commons/5/50/MicaDam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8600" y="-228600"/>
              <a:ext cx="3806825" cy="2855119"/>
            </a:xfrm>
            <a:prstGeom prst="rect">
              <a:avLst/>
            </a:prstGeom>
            <a:noFill/>
          </p:spPr>
        </p:pic>
        <p:sp>
          <p:nvSpPr>
            <p:cNvPr id="11" name="Rectangle 10"/>
            <p:cNvSpPr/>
            <p:nvPr/>
          </p:nvSpPr>
          <p:spPr>
            <a:xfrm>
              <a:off x="228600" y="2209800"/>
              <a:ext cx="4572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00" dirty="0" smtClean="0"/>
                <a:t>http://upload.wikimedia.org/wikipedia/commons/5/50/MicaDam.JPG</a:t>
              </a:r>
              <a:endParaRPr lang="en-US" sz="10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52400" y="2971800"/>
            <a:ext cx="8839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</a:rPr>
              <a:t>Roughly </a:t>
            </a:r>
            <a:r>
              <a:rPr lang="en-US" sz="2800" dirty="0" smtClean="0">
                <a:solidFill>
                  <a:srgbClr val="FFC000"/>
                </a:solidFill>
                <a:latin typeface="Arial" pitchFamily="34" charset="0"/>
              </a:rPr>
              <a:t>80,000 dams </a:t>
            </a:r>
            <a:r>
              <a:rPr lang="en-US" sz="2400" dirty="0" smtClean="0">
                <a:latin typeface="Arial" pitchFamily="34" charset="0"/>
              </a:rPr>
              <a:t>have been constructed in the United States over the past two centuries (Magilligan et al., 2003).</a:t>
            </a:r>
          </a:p>
          <a:p>
            <a:pPr algn="ctr"/>
            <a:endParaRPr lang="en-US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81000" y="457200"/>
            <a:ext cx="8458200" cy="57912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3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Tahoma" pitchFamily="34" charset="0"/>
              </a:rPr>
              <a:t>Impoundment </a:t>
            </a:r>
            <a:r>
              <a:rPr lang="en-US" sz="3600" spc="30" dirty="0" smtClean="0">
                <a:latin typeface="Arial" pitchFamily="34" charset="0"/>
                <a:cs typeface="Tahoma" pitchFamily="34" charset="0"/>
              </a:rPr>
              <a:t>i</a:t>
            </a:r>
            <a:r>
              <a:rPr kumimoji="0" lang="en-US" sz="3600" b="0" i="0" u="none" strike="noStrike" kern="1200" cap="none" spc="3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Tahoma" pitchFamily="34" charset="0"/>
              </a:rPr>
              <a:t>mpacts</a:t>
            </a:r>
            <a:r>
              <a:rPr kumimoji="0" lang="en-US" sz="3600" b="0" i="0" u="none" strike="noStrike" kern="1200" cap="none" spc="3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Tahoma" pitchFamily="34" charset="0"/>
              </a:rPr>
              <a:t> both upstream and downstream of dam construction.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3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Tahoma" pitchFamily="34" charset="0"/>
              </a:rPr>
              <a:t>The downstream impacts are largely connected to dam operations.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3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Tahoma" pitchFamily="34" charset="0"/>
              </a:rPr>
              <a:t>Few studies have focused on </a:t>
            </a:r>
            <a:r>
              <a:rPr kumimoji="0" lang="en-US" sz="3600" b="1" i="0" u="none" strike="noStrike" kern="1200" cap="none" spc="3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Tahoma" pitchFamily="34" charset="0"/>
              </a:rPr>
              <a:t>riparian aquifers</a:t>
            </a:r>
            <a:r>
              <a:rPr kumimoji="0" lang="en-US" sz="3600" b="0" i="0" u="none" strike="noStrike" kern="1200" cap="none" spc="3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Tahoma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3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Tahoma" pitchFamily="34" charset="0"/>
              </a:rPr>
              <a:t>The purpose of my study </a:t>
            </a:r>
            <a:r>
              <a:rPr lang="en-US" sz="3600" spc="30" dirty="0" smtClean="0">
                <a:latin typeface="Arial" pitchFamily="34" charset="0"/>
                <a:cs typeface="Tahoma" pitchFamily="34" charset="0"/>
              </a:rPr>
              <a:t>was</a:t>
            </a:r>
            <a:r>
              <a:rPr kumimoji="0" lang="en-US" sz="3600" b="0" i="0" u="none" strike="noStrike" kern="1200" cap="none" spc="3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Tahoma" pitchFamily="34" charset="0"/>
              </a:rPr>
              <a:t> to </a:t>
            </a:r>
            <a:r>
              <a:rPr lang="en-US" sz="3600" spc="30" noProof="0" dirty="0" smtClean="0">
                <a:latin typeface="Arial" pitchFamily="34" charset="0"/>
                <a:cs typeface="Tahoma" pitchFamily="34" charset="0"/>
              </a:rPr>
              <a:t>quantitatively research </a:t>
            </a:r>
            <a:r>
              <a:rPr kumimoji="0" lang="en-US" sz="3600" b="0" i="0" u="none" strike="noStrike" kern="1200" cap="none" spc="3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Tahoma" pitchFamily="34" charset="0"/>
              </a:rPr>
              <a:t>the effects of impoundment on riparian aquifers.</a:t>
            </a:r>
            <a:endParaRPr kumimoji="0" lang="en-US" sz="3600" b="0" i="0" u="none" strike="noStrike" kern="1200" cap="none" spc="3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BG_composite.PNG"/>
          <p:cNvPicPr>
            <a:picLocks noChangeAspect="1"/>
          </p:cNvPicPr>
          <p:nvPr/>
        </p:nvPicPr>
        <p:blipFill>
          <a:blip r:embed="rId2" cstate="print"/>
          <a:srcRect l="2326" t="2604" r="2326" b="16685"/>
          <a:stretch>
            <a:fillRect/>
          </a:stretch>
        </p:blipFill>
        <p:spPr>
          <a:xfrm>
            <a:off x="0" y="152400"/>
            <a:ext cx="4785852" cy="36924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85800" y="838200"/>
            <a:ext cx="1219200" cy="2438400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86000" y="914400"/>
            <a:ext cx="1143000" cy="2286000"/>
          </a:xfrm>
          <a:prstGeom prst="rect">
            <a:avLst/>
          </a:prstGeom>
          <a:noFill/>
          <a:ln w="22225">
            <a:solidFill>
              <a:srgbClr val="AC4E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81400" y="2667000"/>
            <a:ext cx="533400" cy="609600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lone_dome_comp.PNG"/>
          <p:cNvPicPr>
            <a:picLocks noChangeAspect="1"/>
          </p:cNvPicPr>
          <p:nvPr/>
        </p:nvPicPr>
        <p:blipFill>
          <a:blip r:embed="rId3" cstate="print"/>
          <a:srcRect l="1886" r="1886" b="17681"/>
          <a:stretch>
            <a:fillRect/>
          </a:stretch>
        </p:blipFill>
        <p:spPr>
          <a:xfrm>
            <a:off x="4495800" y="164010"/>
            <a:ext cx="4572000" cy="3645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105400" y="838200"/>
            <a:ext cx="990600" cy="2362200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324600" y="1143000"/>
            <a:ext cx="990600" cy="2057400"/>
          </a:xfrm>
          <a:prstGeom prst="rect">
            <a:avLst/>
          </a:prstGeom>
          <a:noFill/>
          <a:ln w="22225">
            <a:solidFill>
              <a:srgbClr val="AC4E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391400" y="2438400"/>
            <a:ext cx="685800" cy="838200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DOW_composite.PNG"/>
          <p:cNvPicPr>
            <a:picLocks noChangeAspect="1"/>
          </p:cNvPicPr>
          <p:nvPr/>
        </p:nvPicPr>
        <p:blipFill>
          <a:blip r:embed="rId4" cstate="print"/>
          <a:srcRect r="4346" b="21827"/>
          <a:stretch>
            <a:fillRect/>
          </a:stretch>
        </p:blipFill>
        <p:spPr>
          <a:xfrm>
            <a:off x="2057400" y="3378074"/>
            <a:ext cx="4419600" cy="3420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2514600" y="4038600"/>
            <a:ext cx="1143000" cy="2286000"/>
          </a:xfrm>
          <a:prstGeom prst="rect">
            <a:avLst/>
          </a:prstGeom>
          <a:noFill/>
          <a:ln w="22225">
            <a:solidFill>
              <a:srgbClr val="AC4E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886200" y="4267200"/>
            <a:ext cx="685800" cy="2057400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31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389888"/>
            <a:ext cx="7924800" cy="5257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304800"/>
            <a:ext cx="4114800" cy="70104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Conclusions</a:t>
            </a:r>
            <a:endParaRPr lang="en-US" sz="2400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3"/>
          </p:nvPr>
        </p:nvSpPr>
        <p:spPr>
          <a:xfrm>
            <a:off x="533400" y="1371600"/>
            <a:ext cx="8001000" cy="5257800"/>
          </a:xfrm>
          <a:solidFill>
            <a:schemeClr val="bg1">
              <a:lumMod val="75000"/>
              <a:lumOff val="25000"/>
              <a:alpha val="35000"/>
            </a:schemeClr>
          </a:solidFill>
        </p:spPr>
        <p:txBody>
          <a:bodyPr>
            <a:noAutofit/>
          </a:bodyPr>
          <a:lstStyle/>
          <a:p>
            <a:pPr marL="342900" indent="-342900" algn="l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</a:rPr>
              <a:t>Significant downstream impacts on hydrology.</a:t>
            </a: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</a:rPr>
              <a:t>The </a:t>
            </a:r>
            <a:r>
              <a:rPr lang="en-US" sz="2800" b="1" u="sng" dirty="0" smtClean="0">
                <a:solidFill>
                  <a:srgbClr val="FFC000"/>
                </a:solidFill>
                <a:latin typeface="Arial" pitchFamily="34" charset="0"/>
              </a:rPr>
              <a:t>duration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</a:rPr>
              <a:t>, magnitude, and frequency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</a:rPr>
              <a:t>of high flow events proved to be the important factors for groundwater recharge.</a:t>
            </a:r>
          </a:p>
          <a:p>
            <a:pPr marL="342900" indent="-342900" algn="l">
              <a:lnSpc>
                <a:spcPts val="120"/>
              </a:lnSpc>
              <a:buClr>
                <a:schemeClr val="tx1"/>
              </a:buClr>
            </a:pP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</a:rPr>
              <a:t> </a:t>
            </a: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</a:rPr>
              <a:t>Long </a:t>
            </a:r>
            <a:r>
              <a:rPr lang="en-US" sz="2800" b="1" u="sng" dirty="0" smtClean="0">
                <a:solidFill>
                  <a:srgbClr val="FFC000"/>
                </a:solidFill>
                <a:latin typeface="Arial" pitchFamily="34" charset="0"/>
              </a:rPr>
              <a:t>duration</a:t>
            </a: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</a:rPr>
              <a:t> dam release events were found to be the principal contributor to recharge. </a:t>
            </a: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</a:rPr>
              <a:t>An increase in the </a:t>
            </a:r>
            <a:r>
              <a:rPr lang="en-US" sz="2800" u="sng" dirty="0" smtClean="0">
                <a:solidFill>
                  <a:srgbClr val="FFC000"/>
                </a:solidFill>
                <a:latin typeface="Arial" pitchFamily="34" charset="0"/>
              </a:rPr>
              <a:t>duration</a:t>
            </a: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</a:rPr>
              <a:t> of inundation is recommended for a more integrated ecological dam management system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</a:rPr>
              <a:t>.</a:t>
            </a:r>
            <a:endParaRPr lang="en-US" dirty="0">
              <a:solidFill>
                <a:schemeClr val="tx1">
                  <a:lumMod val="95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590800" y="304800"/>
            <a:ext cx="4114800" cy="701675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</a:rPr>
              <a:t>Acknowledgements</a:t>
            </a:r>
            <a:endParaRPr lang="en-US" sz="2400" dirty="0">
              <a:latin typeface="Arial" pitchFamily="34" charset="0"/>
            </a:endParaRPr>
          </a:p>
        </p:txBody>
      </p:sp>
      <p:pic>
        <p:nvPicPr>
          <p:cNvPr id="4" name="Content Placeholder 3" descr="DSCN3161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770225" cy="3694113"/>
          </a:xfrm>
        </p:spPr>
      </p:pic>
      <p:pic>
        <p:nvPicPr>
          <p:cNvPr id="8" name="Picture 7" descr="DSCN31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76200"/>
            <a:ext cx="2552700" cy="3403600"/>
          </a:xfrm>
          <a:prstGeom prst="rect">
            <a:avLst/>
          </a:prstGeom>
        </p:spPr>
      </p:pic>
      <p:pic>
        <p:nvPicPr>
          <p:cNvPr id="9" name="Picture 8" descr="DSCN41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00" y="3276600"/>
            <a:ext cx="2686050" cy="3581400"/>
          </a:xfrm>
          <a:prstGeom prst="rect">
            <a:avLst/>
          </a:prstGeom>
        </p:spPr>
      </p:pic>
      <p:pic>
        <p:nvPicPr>
          <p:cNvPr id="10" name="Picture 9" descr="DSCN42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3429000"/>
            <a:ext cx="2514600" cy="3352800"/>
          </a:xfrm>
          <a:prstGeom prst="rect">
            <a:avLst/>
          </a:prstGeom>
        </p:spPr>
      </p:pic>
      <p:pic>
        <p:nvPicPr>
          <p:cNvPr id="12" name="Picture 11" descr="DSC0517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7000" y="1371600"/>
            <a:ext cx="3714750" cy="4953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000" y="1066800"/>
            <a:ext cx="7620000" cy="5016758"/>
          </a:xfrm>
          <a:prstGeom prst="rect">
            <a:avLst/>
          </a:prstGeom>
          <a:solidFill>
            <a:schemeClr val="accent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itchFamily="34" charset="0"/>
              </a:rPr>
              <a:t>Special thanks to: 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latin typeface="Arial" pitchFamily="34" charset="0"/>
              </a:rPr>
              <a:t>Fort Lewis College 2010 Groundwater Geology Class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latin typeface="Arial" pitchFamily="34" charset="0"/>
              </a:rPr>
              <a:t>Fort Lewis College Biology Summer Tamarisk Crew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latin typeface="Arial" pitchFamily="34" charset="0"/>
              </a:rPr>
              <a:t>Susannah Grannitto, Joshua Clutter, and Preston Carpenter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latin typeface="Arial" pitchFamily="34" charset="0"/>
              </a:rPr>
              <a:t>Dr. Maureen Brandon: Dean’s Grant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latin typeface="Arial" pitchFamily="34" charset="0"/>
              </a:rPr>
              <a:t>Dr. Ray Kenny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latin typeface="Arial" pitchFamily="34" charset="0"/>
              </a:rPr>
              <a:t>Dr. Julie </a:t>
            </a:r>
            <a:r>
              <a:rPr lang="en-US" sz="3200" dirty="0" err="1" smtClean="0">
                <a:latin typeface="Arial" pitchFamily="34" charset="0"/>
              </a:rPr>
              <a:t>Korb</a:t>
            </a:r>
            <a:endParaRPr lang="en-US" sz="3200" dirty="0" smtClean="0">
              <a:latin typeface="Arial" pitchFamily="34" charset="0"/>
            </a:endParaRPr>
          </a:p>
        </p:txBody>
      </p:sp>
      <p:pic>
        <p:nvPicPr>
          <p:cNvPr id="11" name="Picture 10" descr="MSI_Logo_hi-res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57800" y="5562600"/>
            <a:ext cx="3304675" cy="654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81000"/>
            <a:ext cx="4724400" cy="70104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 pitchFamily="34" charset="0"/>
              </a:rPr>
              <a:t>Any QUESTIONS????</a:t>
            </a:r>
            <a:endParaRPr lang="en-US" sz="3200" dirty="0">
              <a:latin typeface="Arial" pitchFamily="34" charset="0"/>
            </a:endParaRPr>
          </a:p>
        </p:txBody>
      </p:sp>
      <p:pic>
        <p:nvPicPr>
          <p:cNvPr id="3" name="Picture 2" descr="DSCN41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750" y="1524000"/>
            <a:ext cx="3829050" cy="5105400"/>
          </a:xfrm>
          <a:prstGeom prst="rect">
            <a:avLst/>
          </a:prstGeom>
        </p:spPr>
      </p:pic>
      <p:pic>
        <p:nvPicPr>
          <p:cNvPr id="5" name="Picture 4" descr="DSCN3123.JPG"/>
          <p:cNvPicPr>
            <a:picLocks noChangeAspect="1"/>
          </p:cNvPicPr>
          <p:nvPr/>
        </p:nvPicPr>
        <p:blipFill>
          <a:blip r:embed="rId3" cstate="print"/>
          <a:srcRect l="4545"/>
          <a:stretch>
            <a:fillRect/>
          </a:stretch>
        </p:blipFill>
        <p:spPr>
          <a:xfrm>
            <a:off x="5257800" y="1447800"/>
            <a:ext cx="3200400" cy="2514600"/>
          </a:xfrm>
          <a:prstGeom prst="rect">
            <a:avLst/>
          </a:prstGeom>
        </p:spPr>
      </p:pic>
      <p:pic>
        <p:nvPicPr>
          <p:cNvPr id="6" name="Picture 5" descr="DSCN3147.JPG"/>
          <p:cNvPicPr>
            <a:picLocks noChangeAspect="1"/>
          </p:cNvPicPr>
          <p:nvPr/>
        </p:nvPicPr>
        <p:blipFill>
          <a:blip r:embed="rId4" cstate="print"/>
          <a:srcRect l="23512" t="31550" r="21743" b="9360"/>
          <a:stretch>
            <a:fillRect/>
          </a:stretch>
        </p:blipFill>
        <p:spPr>
          <a:xfrm>
            <a:off x="5257800" y="4038600"/>
            <a:ext cx="3200400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506158" cy="5562600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19400" y="2589074"/>
            <a:ext cx="327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 pitchFamily="34" charset="0"/>
              </a:rPr>
              <a:t>McPhee Dam</a:t>
            </a:r>
          </a:p>
          <a:p>
            <a:pPr algn="ctr"/>
            <a:r>
              <a:rPr lang="en-US" sz="7200" dirty="0" smtClean="0">
                <a:solidFill>
                  <a:schemeClr val="bg1"/>
                </a:solidFill>
                <a:latin typeface="Arial" pitchFamily="34" charset="0"/>
              </a:rPr>
              <a:t>1986</a:t>
            </a:r>
            <a:endParaRPr lang="en-US" sz="72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6324600"/>
            <a:ext cx="777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http://coyotegulch.wordpress.com/2010/03/06/montezuma-valley-irrigation-company-faces-off-in-court-with-the-dolores-water-conservancy-district/</a:t>
            </a:r>
            <a:endParaRPr lang="en-US" sz="1000" dirty="0"/>
          </a:p>
        </p:txBody>
      </p:sp>
      <p:sp>
        <p:nvSpPr>
          <p:cNvPr id="6" name="Rectangle 5"/>
          <p:cNvSpPr/>
          <p:nvPr/>
        </p:nvSpPr>
        <p:spPr>
          <a:xfrm>
            <a:off x="533400" y="381000"/>
            <a:ext cx="8077200" cy="59436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3" descr="Dolores%20Riv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1524000"/>
            <a:ext cx="7543800" cy="42433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0200" y="609600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itchFamily="34" charset="0"/>
              </a:rPr>
              <a:t>THE DOLORES RIVER</a:t>
            </a:r>
            <a:endParaRPr lang="en-US" sz="28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418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9080" y="1143000"/>
            <a:ext cx="8503920" cy="2895600"/>
          </a:xfrm>
        </p:spPr>
        <p:txBody>
          <a:bodyPr>
            <a:noAutofit/>
          </a:bodyPr>
          <a:lstStyle/>
          <a:p>
            <a:pPr algn="l">
              <a:buClr>
                <a:schemeClr val="tx1"/>
              </a:buClr>
            </a:pPr>
            <a:r>
              <a:rPr lang="en-US" sz="2400" dirty="0" smtClean="0">
                <a:latin typeface="Arial" pitchFamily="34" charset="0"/>
              </a:rPr>
              <a:t> </a:t>
            </a: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</a:rPr>
              <a:t>It was found in Brazil, that the majority of the recharge for floodplain and bank aquifers was through peak river flows (Girard et al., 2003).</a:t>
            </a: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400" smtClean="0">
                <a:latin typeface="Arial" pitchFamily="34" charset="0"/>
              </a:rPr>
              <a:t>Therefore </a:t>
            </a:r>
            <a:r>
              <a:rPr lang="en-US" sz="2400" dirty="0" smtClean="0">
                <a:latin typeface="Arial" pitchFamily="34" charset="0"/>
              </a:rPr>
              <a:t>the reduction of peak flow, most likely causes a reduction in groundwater levels. </a:t>
            </a:r>
            <a:endParaRPr lang="en-US" sz="2400" dirty="0"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457200"/>
            <a:ext cx="4648200" cy="70104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" pitchFamily="34" charset="0"/>
              </a:rPr>
              <a:t>Recharge of Riparian Aquifers</a:t>
            </a:r>
            <a:endParaRPr lang="en-US" sz="2400" dirty="0">
              <a:latin typeface="Arial" pitchFamily="34" charset="0"/>
            </a:endParaRPr>
          </a:p>
        </p:txBody>
      </p:sp>
      <p:pic>
        <p:nvPicPr>
          <p:cNvPr id="1026" name="Picture 1" descr="02-1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4508003"/>
            <a:ext cx="6629400" cy="19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00200" y="6428601"/>
            <a:ext cx="708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 stream contributing to groundwater recharge during a high flow event        (Fetter, 2001)</a:t>
            </a:r>
            <a:endParaRPr lang="en-US" sz="1200" dirty="0"/>
          </a:p>
        </p:txBody>
      </p:sp>
      <p:pic>
        <p:nvPicPr>
          <p:cNvPr id="7" name="Picture 6" descr="animas_floodplain.PNG"/>
          <p:cNvPicPr>
            <a:picLocks noChangeAspect="1"/>
          </p:cNvPicPr>
          <p:nvPr/>
        </p:nvPicPr>
        <p:blipFill>
          <a:blip r:embed="rId3" cstate="print"/>
          <a:srcRect t="2500" r="1235"/>
          <a:stretch>
            <a:fillRect/>
          </a:stretch>
        </p:blipFill>
        <p:spPr>
          <a:xfrm>
            <a:off x="1524000" y="1447801"/>
            <a:ext cx="6096000" cy="29717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4572000"/>
          </a:xfrm>
        </p:spPr>
        <p:txBody>
          <a:bodyPr>
            <a:normAutofit/>
          </a:bodyPr>
          <a:lstStyle/>
          <a:p>
            <a:pPr marL="457200" indent="-45720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600" dirty="0" smtClean="0">
                <a:latin typeface="Arial" pitchFamily="34" charset="0"/>
              </a:rPr>
              <a:t>The five critical components of the flow regime that regulate ecological processes in river systems:</a:t>
            </a:r>
          </a:p>
          <a:p>
            <a:pPr marL="342900" lvl="8" indent="-342900" algn="l">
              <a:buFont typeface="Wingdings" pitchFamily="2" charset="2"/>
              <a:buChar char="ü"/>
            </a:pPr>
            <a:r>
              <a:rPr lang="en-US" sz="2600" dirty="0" smtClean="0">
                <a:latin typeface="Arial" pitchFamily="34" charset="0"/>
              </a:rPr>
              <a:t>Frequency </a:t>
            </a:r>
          </a:p>
          <a:p>
            <a:pPr marL="342900" lvl="8" indent="-342900" algn="l">
              <a:buFont typeface="Wingdings" pitchFamily="2" charset="2"/>
              <a:buChar char="ü"/>
            </a:pPr>
            <a:r>
              <a:rPr lang="en-US" sz="2600" dirty="0" smtClean="0">
                <a:latin typeface="Arial" pitchFamily="34" charset="0"/>
              </a:rPr>
              <a:t>Duration </a:t>
            </a:r>
          </a:p>
          <a:p>
            <a:pPr marL="342900" lvl="8" indent="-342900" algn="l">
              <a:buFont typeface="Wingdings" pitchFamily="2" charset="2"/>
              <a:buChar char="ü"/>
            </a:pPr>
            <a:r>
              <a:rPr lang="en-US" sz="2600" dirty="0" smtClean="0">
                <a:latin typeface="Arial" pitchFamily="34" charset="0"/>
              </a:rPr>
              <a:t>Magnitude </a:t>
            </a:r>
          </a:p>
          <a:p>
            <a:pPr marL="342900" lvl="8" indent="-342900" algn="l">
              <a:buFont typeface="Wingdings" pitchFamily="2" charset="2"/>
              <a:buChar char="ü"/>
            </a:pPr>
            <a:r>
              <a:rPr lang="en-US" sz="2600" dirty="0" smtClean="0">
                <a:latin typeface="Arial" pitchFamily="34" charset="0"/>
              </a:rPr>
              <a:t>Timing </a:t>
            </a:r>
          </a:p>
          <a:p>
            <a:pPr marL="342900" lvl="8" indent="-342900" algn="l">
              <a:buFont typeface="Wingdings" pitchFamily="2" charset="2"/>
              <a:buChar char="ü"/>
            </a:pPr>
            <a:r>
              <a:rPr lang="en-US" sz="2600" dirty="0" smtClean="0">
                <a:latin typeface="Arial" pitchFamily="34" charset="0"/>
              </a:rPr>
              <a:t>Rate of change of hydrologic conditions </a:t>
            </a:r>
          </a:p>
          <a:p>
            <a:pPr algn="l"/>
            <a:r>
              <a:rPr lang="en-US" dirty="0" smtClean="0">
                <a:latin typeface="Arial" pitchFamily="34" charset="0"/>
              </a:rPr>
              <a:t> 				</a:t>
            </a:r>
            <a:r>
              <a:rPr lang="en-US" dirty="0">
                <a:latin typeface="Arial" pitchFamily="34" charset="0"/>
              </a:rPr>
              <a:t>	</a:t>
            </a:r>
            <a:r>
              <a:rPr lang="en-US" dirty="0" smtClean="0">
                <a:latin typeface="Arial" pitchFamily="34" charset="0"/>
              </a:rPr>
              <a:t>		</a:t>
            </a:r>
            <a:r>
              <a:rPr lang="en-US" sz="1600" dirty="0" smtClean="0">
                <a:latin typeface="Arial" pitchFamily="34" charset="0"/>
              </a:rPr>
              <a:t>(Poff et al., 1997)</a:t>
            </a:r>
            <a:endParaRPr lang="en-US" sz="1600" dirty="0"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381000"/>
            <a:ext cx="4114800" cy="70104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 pitchFamily="34" charset="0"/>
              </a:rPr>
              <a:t>River Flow Regime</a:t>
            </a:r>
            <a:endParaRPr lang="en-US" sz="280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elloverview_2.PN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74438" y="152400"/>
            <a:ext cx="4930962" cy="655320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5181600" y="762000"/>
            <a:ext cx="3810000" cy="5105400"/>
          </a:xfrm>
          <a:solidFill>
            <a:schemeClr val="bg1">
              <a:alpha val="41000"/>
            </a:schemeClr>
          </a:solidFill>
        </p:spPr>
        <p:txBody>
          <a:bodyPr>
            <a:noAutofit/>
          </a:bodyPr>
          <a:lstStyle/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dirty="0" smtClean="0">
                <a:latin typeface="Arial" pitchFamily="34" charset="0"/>
              </a:rPr>
              <a:t>Three different riparian </a:t>
            </a:r>
            <a:r>
              <a:rPr lang="en-US" sz="3200" dirty="0">
                <a:latin typeface="Arial" pitchFamily="34" charset="0"/>
              </a:rPr>
              <a:t>floodplain </a:t>
            </a:r>
            <a:r>
              <a:rPr lang="en-US" sz="3200" dirty="0" smtClean="0">
                <a:latin typeface="Arial" pitchFamily="34" charset="0"/>
              </a:rPr>
              <a:t>aquifers.</a:t>
            </a: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dirty="0" smtClean="0">
                <a:latin typeface="Arial" pitchFamily="34" charset="0"/>
              </a:rPr>
              <a:t>Two </a:t>
            </a:r>
            <a:r>
              <a:rPr lang="en-US" sz="3200" dirty="0">
                <a:latin typeface="Arial" pitchFamily="34" charset="0"/>
              </a:rPr>
              <a:t>downstream of </a:t>
            </a:r>
            <a:r>
              <a:rPr lang="en-US" sz="3200" dirty="0" smtClean="0">
                <a:latin typeface="Arial" pitchFamily="34" charset="0"/>
              </a:rPr>
              <a:t>McPhee Reservoir and </a:t>
            </a:r>
            <a:r>
              <a:rPr lang="en-US" sz="3200" dirty="0">
                <a:latin typeface="Arial" pitchFamily="34" charset="0"/>
              </a:rPr>
              <a:t>one area </a:t>
            </a:r>
            <a:r>
              <a:rPr lang="en-US" sz="3200" dirty="0" smtClean="0">
                <a:latin typeface="Arial" pitchFamily="34" charset="0"/>
              </a:rPr>
              <a:t>above. </a:t>
            </a: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3200" dirty="0" smtClean="0">
                <a:latin typeface="Arial" pitchFamily="34" charset="0"/>
              </a:rPr>
              <a:t>The sites </a:t>
            </a:r>
            <a:r>
              <a:rPr lang="en-US" sz="3200" dirty="0">
                <a:latin typeface="Arial" pitchFamily="34" charset="0"/>
              </a:rPr>
              <a:t>are in alluvial valley </a:t>
            </a:r>
            <a:r>
              <a:rPr lang="en-US" sz="3200" dirty="0" smtClean="0">
                <a:latin typeface="Arial" pitchFamily="34" charset="0"/>
              </a:rPr>
              <a:t>sections.</a:t>
            </a:r>
            <a:endParaRPr lang="en-US" sz="32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357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pvc_welldiagram.PN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304800" y="1447800"/>
            <a:ext cx="4003574" cy="5223206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495800" y="1490472"/>
            <a:ext cx="4495800" cy="5062728"/>
          </a:xfrm>
          <a:solidFill>
            <a:schemeClr val="bg1">
              <a:alpha val="33000"/>
            </a:schemeClr>
          </a:solidFill>
        </p:spPr>
        <p:txBody>
          <a:bodyPr>
            <a:noAutofit/>
          </a:bodyPr>
          <a:lstStyle/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</a:rPr>
              <a:t>A transect of three piezometers</a:t>
            </a: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</a:rPr>
              <a:t>Drive point piezometers and slotted PVC piezometers</a:t>
            </a: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</a:rPr>
              <a:t>Each well was installed ~2-3 m below the land </a:t>
            </a:r>
            <a:r>
              <a:rPr lang="en-US" sz="2400" dirty="0" smtClean="0">
                <a:latin typeface="Arial" pitchFamily="34" charset="0"/>
              </a:rPr>
              <a:t>surface.</a:t>
            </a: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</a:rPr>
              <a:t>Submersible pressure transducers were used for data collection.</a:t>
            </a: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</a:rPr>
              <a:t>Data was collected every thirty minutes from May till October 2010. </a:t>
            </a: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endParaRPr lang="en-US" dirty="0" smtClean="0">
              <a:latin typeface="Arial" pitchFamily="34" charset="0"/>
            </a:endParaRPr>
          </a:p>
          <a:p>
            <a:pPr marL="342900" indent="-342900" algn="l">
              <a:buClr>
                <a:schemeClr val="tx1"/>
              </a:buClr>
              <a:buFont typeface="Arial" pitchFamily="34" charset="0"/>
              <a:buChar char="•"/>
            </a:pPr>
            <a:endParaRPr lang="en-US" dirty="0" smtClean="0"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381000"/>
            <a:ext cx="4114800" cy="70104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Well Installation</a:t>
            </a:r>
            <a:endParaRPr lang="en-US" sz="2400" dirty="0"/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873" t="2008" r="2637" b="46718"/>
          <a:stretch>
            <a:fillRect/>
          </a:stretch>
        </p:blipFill>
        <p:spPr>
          <a:xfrm>
            <a:off x="457200" y="1828800"/>
            <a:ext cx="3563319" cy="4572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0676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big_gyp_comp.PN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 r="4279"/>
          <a:stretch>
            <a:fillRect/>
          </a:stretch>
        </p:blipFill>
        <p:spPr>
          <a:xfrm>
            <a:off x="1335234" y="304800"/>
            <a:ext cx="6818166" cy="6248401"/>
          </a:xfrm>
        </p:spPr>
      </p:pic>
      <p:sp>
        <p:nvSpPr>
          <p:cNvPr id="5" name="Rectangle 4"/>
          <p:cNvSpPr/>
          <p:nvPr/>
        </p:nvSpPr>
        <p:spPr>
          <a:xfrm>
            <a:off x="2209800" y="1371600"/>
            <a:ext cx="2057400" cy="3352800"/>
          </a:xfrm>
          <a:prstGeom prst="rect">
            <a:avLst/>
          </a:prstGeom>
          <a:noFill/>
          <a:ln w="254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95800" y="1371600"/>
            <a:ext cx="1600200" cy="3352800"/>
          </a:xfrm>
          <a:prstGeom prst="rect">
            <a:avLst/>
          </a:prstGeom>
          <a:noFill/>
          <a:ln w="254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324600" y="3810000"/>
            <a:ext cx="838200" cy="914400"/>
          </a:xfrm>
          <a:prstGeom prst="rect">
            <a:avLst/>
          </a:prstGeom>
          <a:noFill/>
          <a:ln w="254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219200" y="304800"/>
            <a:ext cx="7086600" cy="6324600"/>
          </a:xfrm>
          <a:prstGeom prst="rect">
            <a:avLst/>
          </a:prstGeom>
          <a:solidFill>
            <a:schemeClr val="accent1">
              <a:alpha val="9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well_over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381000"/>
            <a:ext cx="4646148" cy="61722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667000" y="685800"/>
            <a:ext cx="838200" cy="762000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271" t="1190" r="3127" b="46428"/>
          <a:stretch>
            <a:fillRect/>
          </a:stretch>
        </p:blipFill>
        <p:spPr>
          <a:xfrm>
            <a:off x="2514600" y="2514600"/>
            <a:ext cx="2514600" cy="3352800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cxnSp>
        <p:nvCxnSpPr>
          <p:cNvPr id="14" name="Straight Arrow Connector 13"/>
          <p:cNvCxnSpPr/>
          <p:nvPr/>
        </p:nvCxnSpPr>
        <p:spPr>
          <a:xfrm rot="16200000" flipV="1">
            <a:off x="2895600" y="1752600"/>
            <a:ext cx="990600" cy="38100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3733800" y="3467100"/>
            <a:ext cx="495300" cy="5715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-15876" y="169862"/>
            <a:ext cx="9388476" cy="6078538"/>
            <a:chOff x="-15876" y="169862"/>
            <a:chExt cx="9388476" cy="607853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6" y="169862"/>
              <a:ext cx="9388476" cy="6078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1" name="Straight Arrow Connector 20"/>
            <p:cNvCxnSpPr/>
            <p:nvPr/>
          </p:nvCxnSpPr>
          <p:spPr>
            <a:xfrm rot="5400000">
              <a:off x="7277100" y="1333500"/>
              <a:ext cx="457200" cy="22860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086600" y="914400"/>
              <a:ext cx="1295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ground surface</a:t>
              </a:r>
              <a:endParaRPr lang="en-US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11" grpId="0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big_gyp_dam.PN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 r="3093"/>
          <a:stretch>
            <a:fillRect/>
          </a:stretch>
        </p:blipFill>
        <p:spPr>
          <a:xfrm>
            <a:off x="1066800" y="199261"/>
            <a:ext cx="7162800" cy="6556724"/>
          </a:xfrm>
        </p:spPr>
      </p:pic>
      <p:cxnSp>
        <p:nvCxnSpPr>
          <p:cNvPr id="12" name="Straight Arrow Connector 11"/>
          <p:cNvCxnSpPr/>
          <p:nvPr/>
        </p:nvCxnSpPr>
        <p:spPr>
          <a:xfrm>
            <a:off x="2362200" y="3810000"/>
            <a:ext cx="838200" cy="1588"/>
          </a:xfrm>
          <a:prstGeom prst="straightConnector1">
            <a:avLst/>
          </a:prstGeom>
          <a:ln w="15875" cmpd="sng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276600" y="3810000"/>
            <a:ext cx="457200" cy="1588"/>
          </a:xfrm>
          <a:prstGeom prst="straightConnector1">
            <a:avLst/>
          </a:prstGeom>
          <a:ln w="158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38400" y="38100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12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</a:rPr>
              <a:t>days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00400" y="3837801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 days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286000" y="4648200"/>
            <a:ext cx="4724400" cy="1588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91000" y="4267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60 days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505200" y="1524000"/>
            <a:ext cx="3733800" cy="0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572000" y="15356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</a:t>
            </a:r>
            <a:r>
              <a:rPr lang="en-US" b="1" dirty="0" smtClean="0">
                <a:solidFill>
                  <a:schemeClr val="bg1"/>
                </a:solidFill>
              </a:rPr>
              <a:t>1300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cfs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53000" y="5486400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</a:rPr>
              <a:t>HIGH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</a:rPr>
              <a:t> magnitude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</a:rPr>
              <a:t>LOW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</a:rPr>
              <a:t> frequency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</a:rPr>
              <a:t>LONG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</a:rPr>
              <a:t> duration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19600" y="57912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itchFamily="34" charset="0"/>
              </a:rPr>
              <a:t>EFFECTIVE GROUNDWATER RECHARGE!</a:t>
            </a:r>
            <a:endParaRPr lang="en-US" dirty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  <p:bldP spid="4" grpId="0"/>
      <p:bldP spid="1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1600</TotalTime>
  <Words>563</Words>
  <Application>Microsoft Office PowerPoint</Application>
  <PresentationFormat>On-screen Show (4:3)</PresentationFormat>
  <Paragraphs>101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1_BlackTie</vt:lpstr>
      <vt:lpstr>2_BlackTie</vt:lpstr>
      <vt:lpstr>BlackTie</vt:lpstr>
      <vt:lpstr>Dam release and monsoon         controlled recharge and    drawdown of riparian aquifers, Dolores River, Colorado</vt:lpstr>
      <vt:lpstr>Slide 2</vt:lpstr>
      <vt:lpstr>Slide 3</vt:lpstr>
      <vt:lpstr>Recharge of Riparian Aquifers</vt:lpstr>
      <vt:lpstr>River Flow Regime</vt:lpstr>
      <vt:lpstr>Slide 6</vt:lpstr>
      <vt:lpstr>Well Installation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Conclusions</vt:lpstr>
      <vt:lpstr>Acknowledgements</vt:lpstr>
      <vt:lpstr>Any QUESTIONS????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Melissa's  Laptop</dc:creator>
  <cp:lastModifiedBy>Admin</cp:lastModifiedBy>
  <cp:revision>230</cp:revision>
  <dcterms:created xsi:type="dcterms:W3CDTF">2011-03-30T00:17:12Z</dcterms:created>
  <dcterms:modified xsi:type="dcterms:W3CDTF">2009-01-11T08:42:16Z</dcterms:modified>
</cp:coreProperties>
</file>