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61" r:id="rId3"/>
    <p:sldId id="263" r:id="rId4"/>
    <p:sldId id="374" r:id="rId5"/>
    <p:sldId id="341" r:id="rId6"/>
    <p:sldId id="286" r:id="rId7"/>
    <p:sldId id="375" r:id="rId8"/>
    <p:sldId id="350" r:id="rId9"/>
    <p:sldId id="339" r:id="rId10"/>
    <p:sldId id="268" r:id="rId11"/>
    <p:sldId id="271" r:id="rId12"/>
    <p:sldId id="328" r:id="rId13"/>
    <p:sldId id="351" r:id="rId14"/>
    <p:sldId id="352" r:id="rId15"/>
    <p:sldId id="360" r:id="rId16"/>
    <p:sldId id="345" r:id="rId17"/>
    <p:sldId id="370" r:id="rId18"/>
    <p:sldId id="371" r:id="rId19"/>
    <p:sldId id="372" r:id="rId20"/>
    <p:sldId id="373" r:id="rId21"/>
    <p:sldId id="30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66FF66"/>
    <a:srgbClr val="FFFFFF"/>
    <a:srgbClr val="FF3399"/>
    <a:srgbClr val="FF9933"/>
    <a:srgbClr val="000099"/>
    <a:srgbClr val="FF3300"/>
    <a:srgbClr val="FF5050"/>
    <a:srgbClr val="7F7F7F"/>
    <a:srgbClr val="59595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7" autoAdjust="0"/>
    <p:restoredTop sz="80353" autoAdjust="0"/>
  </p:normalViewPr>
  <p:slideViewPr>
    <p:cSldViewPr>
      <p:cViewPr>
        <p:scale>
          <a:sx n="98" d="100"/>
          <a:sy n="98" d="100"/>
        </p:scale>
        <p:origin x="-696" y="66"/>
      </p:cViewPr>
      <p:guideLst>
        <p:guide orient="horz" pos="2160"/>
        <p:guide pos="2880"/>
      </p:guideLst>
    </p:cSldViewPr>
  </p:slideViewPr>
  <p:notesTextViewPr>
    <p:cViewPr>
      <p:scale>
        <a:sx n="100" d="100"/>
        <a:sy n="100" d="100"/>
      </p:scale>
      <p:origin x="0" y="0"/>
    </p:cViewPr>
  </p:notesTextViewPr>
  <p:sorterViewPr>
    <p:cViewPr>
      <p:scale>
        <a:sx n="44" d="100"/>
        <a:sy n="44"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erranewreck\Documents\NAU%20Classes\Thesis%20Project\strata-modified%20with%20Marks%20inf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5"/>
  <c:chart>
    <c:plotArea>
      <c:layout/>
      <c:scatterChart>
        <c:scatterStyle val="lineMarker"/>
        <c:ser>
          <c:idx val="0"/>
          <c:order val="0"/>
          <c:spPr>
            <a:ln w="34925">
              <a:solidFill>
                <a:schemeClr val="accent1"/>
              </a:solidFill>
            </a:ln>
          </c:spPr>
          <c:marker>
            <c:symbol val="square"/>
            <c:size val="7"/>
            <c:spPr>
              <a:solidFill>
                <a:schemeClr val="accent1"/>
              </a:solidFill>
            </c:spPr>
          </c:marker>
          <c:xVal>
            <c:numRef>
              <c:f>'tuff sed rate (2)'!$B$13:$B$15</c:f>
              <c:numCache>
                <c:formatCode>General</c:formatCode>
                <c:ptCount val="3"/>
                <c:pt idx="0" formatCode="0.00">
                  <c:v>18.41</c:v>
                </c:pt>
                <c:pt idx="1">
                  <c:v>15.3</c:v>
                </c:pt>
                <c:pt idx="2">
                  <c:v>14.53</c:v>
                </c:pt>
              </c:numCache>
            </c:numRef>
          </c:xVal>
          <c:yVal>
            <c:numRef>
              <c:f>'tuff sed rate (2)'!$C$13:$C$15</c:f>
              <c:numCache>
                <c:formatCode>General</c:formatCode>
                <c:ptCount val="3"/>
                <c:pt idx="0">
                  <c:v>360</c:v>
                </c:pt>
                <c:pt idx="1">
                  <c:v>703</c:v>
                </c:pt>
                <c:pt idx="2">
                  <c:v>1058.5</c:v>
                </c:pt>
              </c:numCache>
            </c:numRef>
          </c:yVal>
        </c:ser>
        <c:ser>
          <c:idx val="1"/>
          <c:order val="1"/>
          <c:tx>
            <c:v>series 2</c:v>
          </c:tx>
          <c:spPr>
            <a:ln>
              <a:prstDash val="dash"/>
            </a:ln>
          </c:spPr>
          <c:marker>
            <c:symbol val="diamond"/>
            <c:size val="4"/>
          </c:marker>
          <c:dPt>
            <c:idx val="1"/>
            <c:marker>
              <c:symbol val="diamond"/>
              <c:size val="6"/>
            </c:marker>
            <c:spPr>
              <a:ln>
                <a:solidFill>
                  <a:schemeClr val="accent3"/>
                </a:solidFill>
                <a:prstDash val="dash"/>
              </a:ln>
            </c:spPr>
          </c:dPt>
          <c:dPt>
            <c:idx val="2"/>
            <c:spPr>
              <a:ln>
                <a:solidFill>
                  <a:schemeClr val="accent3"/>
                </a:solidFill>
                <a:prstDash val="dash"/>
              </a:ln>
            </c:spPr>
          </c:dPt>
          <c:xVal>
            <c:numRef>
              <c:f>'tuff sed rate (2)'!$B$18:$B$20</c:f>
              <c:numCache>
                <c:formatCode>0.00</c:formatCode>
                <c:ptCount val="3"/>
                <c:pt idx="0" formatCode="General">
                  <c:v>18.41</c:v>
                </c:pt>
                <c:pt idx="1">
                  <c:v>15.629999999999999</c:v>
                </c:pt>
                <c:pt idx="2" formatCode="General">
                  <c:v>14.53</c:v>
                </c:pt>
              </c:numCache>
            </c:numRef>
          </c:xVal>
          <c:yVal>
            <c:numRef>
              <c:f>'tuff sed rate (2)'!$C$18:$C$20</c:f>
              <c:numCache>
                <c:formatCode>General</c:formatCode>
                <c:ptCount val="3"/>
                <c:pt idx="0">
                  <c:v>360</c:v>
                </c:pt>
                <c:pt idx="1">
                  <c:v>550</c:v>
                </c:pt>
                <c:pt idx="2">
                  <c:v>1058.5</c:v>
                </c:pt>
              </c:numCache>
            </c:numRef>
          </c:yVal>
        </c:ser>
        <c:axId val="42578688"/>
        <c:axId val="42580608"/>
      </c:scatterChart>
      <c:valAx>
        <c:axId val="42578688"/>
        <c:scaling>
          <c:orientation val="maxMin"/>
          <c:max val="19"/>
          <c:min val="14"/>
        </c:scaling>
        <c:axPos val="b"/>
        <c:title>
          <c:tx>
            <c:rich>
              <a:bodyPr/>
              <a:lstStyle/>
              <a:p>
                <a:pPr>
                  <a:defRPr/>
                </a:pPr>
                <a:r>
                  <a:rPr lang="en-US"/>
                  <a:t>Time (Ma)</a:t>
                </a:r>
              </a:p>
            </c:rich>
          </c:tx>
          <c:layout/>
        </c:title>
        <c:numFmt formatCode="#,##0.00" sourceLinked="0"/>
        <c:tickLblPos val="nextTo"/>
        <c:crossAx val="42580608"/>
        <c:crosses val="autoZero"/>
        <c:crossBetween val="midCat"/>
        <c:minorUnit val="5.0000000000000114E-2"/>
      </c:valAx>
      <c:valAx>
        <c:axId val="42580608"/>
        <c:scaling>
          <c:orientation val="minMax"/>
          <c:min val="300"/>
        </c:scaling>
        <c:axPos val="l"/>
        <c:majorGridlines/>
        <c:title>
          <c:tx>
            <c:rich>
              <a:bodyPr rot="-5400000" vert="horz"/>
              <a:lstStyle/>
              <a:p>
                <a:pPr>
                  <a:defRPr/>
                </a:pPr>
                <a:r>
                  <a:rPr lang="en-US"/>
                  <a:t>Cumulative thickness (m)</a:t>
                </a:r>
              </a:p>
            </c:rich>
          </c:tx>
          <c:layout/>
        </c:title>
        <c:numFmt formatCode="General" sourceLinked="1"/>
        <c:tickLblPos val="nextTo"/>
        <c:crossAx val="42578688"/>
        <c:crosses val="max"/>
        <c:crossBetween val="midCat"/>
      </c:valAx>
    </c:plotArea>
    <c:plotVisOnly val="1"/>
  </c:chart>
  <c:txPr>
    <a:bodyPr/>
    <a:lstStyle/>
    <a:p>
      <a:pPr>
        <a:defRPr>
          <a:latin typeface="Arial" pitchFamily="34" charset="0"/>
          <a:cs typeface="Arial" pitchFamily="34" charset="0"/>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0.68699</cdr:x>
      <cdr:y>0.5085</cdr:y>
    </cdr:from>
    <cdr:to>
      <cdr:x>0.83485</cdr:x>
      <cdr:y>0.62998</cdr:y>
    </cdr:to>
    <cdr:sp macro="" textlink="">
      <cdr:nvSpPr>
        <cdr:cNvPr id="8" name="TextBox 1"/>
        <cdr:cNvSpPr txBox="1"/>
      </cdr:nvSpPr>
      <cdr:spPr>
        <a:xfrm xmlns:a="http://schemas.openxmlformats.org/drawingml/2006/main">
          <a:off x="4292600" y="1576684"/>
          <a:ext cx="923877" cy="3766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r>
            <a:rPr lang="en-US" sz="1400" dirty="0" smtClean="0">
              <a:solidFill>
                <a:schemeClr val="accent3"/>
              </a:solidFill>
              <a:latin typeface="+mj-lt"/>
              <a:ea typeface="+mn-ea"/>
              <a:cs typeface="+mn-cs"/>
            </a:rPr>
            <a:t>15.6 </a:t>
          </a:r>
          <a:r>
            <a:rPr lang="en-US" sz="1400" dirty="0">
              <a:solidFill>
                <a:schemeClr val="accent3"/>
              </a:solidFill>
              <a:latin typeface="+mj-lt"/>
              <a:ea typeface="+mn-ea"/>
              <a:cs typeface="+mn-cs"/>
            </a:rPr>
            <a:t>Ma</a:t>
          </a:r>
        </a:p>
      </cdr:txBody>
    </cdr:sp>
  </cdr:relSizeAnchor>
  <cdr:relSizeAnchor xmlns:cdr="http://schemas.openxmlformats.org/drawingml/2006/chartDrawing">
    <cdr:from>
      <cdr:x>0.50838</cdr:x>
      <cdr:y>0.527</cdr:y>
    </cdr:from>
    <cdr:to>
      <cdr:x>0.74011</cdr:x>
      <cdr:y>0.66338</cdr:y>
    </cdr:to>
    <cdr:sp macro="" textlink="">
      <cdr:nvSpPr>
        <cdr:cNvPr id="9" name="TextBox 1"/>
        <cdr:cNvSpPr txBox="1"/>
      </cdr:nvSpPr>
      <cdr:spPr>
        <a:xfrm xmlns:a="http://schemas.openxmlformats.org/drawingml/2006/main" rot="20943535">
          <a:off x="3176572" y="1634046"/>
          <a:ext cx="1447907" cy="422890"/>
        </a:xfrm>
        <a:prstGeom xmlns:a="http://schemas.openxmlformats.org/drawingml/2006/main" prst="rect">
          <a:avLst/>
        </a:prstGeom>
      </cdr:spPr>
      <cdr:txBody>
        <a:bodyPr xmlns:a="http://schemas.openxmlformats.org/drawingml/2006/main" wrap="square" rtlCol="0" anchor="b"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aseline="0" dirty="0" smtClean="0">
              <a:solidFill>
                <a:schemeClr val="accent3"/>
              </a:solidFill>
              <a:latin typeface="+mj-lt"/>
            </a:rPr>
            <a:t>70 </a:t>
          </a:r>
          <a:r>
            <a:rPr lang="en-US" sz="1400" dirty="0">
              <a:solidFill>
                <a:schemeClr val="accent3"/>
              </a:solidFill>
              <a:latin typeface="+mj-lt"/>
            </a:rPr>
            <a:t>m/m.y.</a:t>
          </a:r>
        </a:p>
      </cdr:txBody>
    </cdr:sp>
  </cdr:relSizeAnchor>
  <cdr:relSizeAnchor xmlns:cdr="http://schemas.openxmlformats.org/drawingml/2006/chartDrawing">
    <cdr:from>
      <cdr:x>0.81828</cdr:x>
      <cdr:y>0.10883</cdr:y>
    </cdr:from>
    <cdr:to>
      <cdr:x>0.86363</cdr:x>
      <cdr:y>0.44793</cdr:y>
    </cdr:to>
    <cdr:sp macro="" textlink="">
      <cdr:nvSpPr>
        <cdr:cNvPr id="10" name="TextBox 1"/>
        <cdr:cNvSpPr txBox="1"/>
      </cdr:nvSpPr>
      <cdr:spPr>
        <a:xfrm xmlns:a="http://schemas.openxmlformats.org/drawingml/2006/main" rot="18410632">
          <a:off x="4728897" y="721485"/>
          <a:ext cx="1051443" cy="28334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r>
            <a:rPr lang="en-US" sz="1400" dirty="0" smtClean="0">
              <a:solidFill>
                <a:schemeClr val="accent3"/>
              </a:solidFill>
              <a:latin typeface="+mj-lt"/>
              <a:ea typeface="+mn-ea"/>
              <a:cs typeface="+mn-cs"/>
            </a:rPr>
            <a:t>460 </a:t>
          </a:r>
          <a:r>
            <a:rPr lang="en-US" sz="1400" dirty="0">
              <a:solidFill>
                <a:schemeClr val="accent3"/>
              </a:solidFill>
              <a:latin typeface="+mj-lt"/>
              <a:ea typeface="+mn-ea"/>
              <a:cs typeface="+mn-cs"/>
            </a:rPr>
            <a:t>m/m.y.</a:t>
          </a:r>
        </a:p>
      </cdr:txBody>
    </cdr:sp>
  </cdr:relSizeAnchor>
  <cdr:relSizeAnchor xmlns:cdr="http://schemas.openxmlformats.org/drawingml/2006/chartDrawing">
    <cdr:from>
      <cdr:x>0.08943</cdr:x>
      <cdr:y>0.6068</cdr:y>
    </cdr:from>
    <cdr:to>
      <cdr:x>0.35772</cdr:x>
      <cdr:y>0.77882</cdr:y>
    </cdr:to>
    <cdr:sp macro="" textlink="">
      <cdr:nvSpPr>
        <cdr:cNvPr id="11" name="TextBox 10"/>
        <cdr:cNvSpPr txBox="1"/>
      </cdr:nvSpPr>
      <cdr:spPr>
        <a:xfrm xmlns:a="http://schemas.openxmlformats.org/drawingml/2006/main">
          <a:off x="558800" y="1881484"/>
          <a:ext cx="16764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lgn="ctr"/>
          <a:r>
            <a:rPr lang="en-US" sz="1400" dirty="0">
              <a:solidFill>
                <a:schemeClr val="tx2">
                  <a:lumMod val="60000"/>
                  <a:lumOff val="40000"/>
                </a:schemeClr>
              </a:solidFill>
              <a:latin typeface="+mj-lt"/>
              <a:ea typeface="+mn-ea"/>
              <a:cs typeface="+mn-cs"/>
            </a:rPr>
            <a:t>18.41 ± 0.04 Ma</a:t>
          </a:r>
        </a:p>
      </cdr:txBody>
    </cdr:sp>
  </cdr:relSizeAnchor>
  <cdr:relSizeAnchor xmlns:cdr="http://schemas.openxmlformats.org/drawingml/2006/chartDrawing">
    <cdr:from>
      <cdr:x>0.54065</cdr:x>
      <cdr:y>0.29906</cdr:y>
    </cdr:from>
    <cdr:to>
      <cdr:x>0.7617</cdr:x>
      <cdr:y>0.40844</cdr:y>
    </cdr:to>
    <cdr:sp macro="" textlink="">
      <cdr:nvSpPr>
        <cdr:cNvPr id="12" name="TextBox 1"/>
        <cdr:cNvSpPr txBox="1"/>
      </cdr:nvSpPr>
      <cdr:spPr>
        <a:xfrm xmlns:a="http://schemas.openxmlformats.org/drawingml/2006/main">
          <a:off x="3378200" y="927291"/>
          <a:ext cx="1381206" cy="3391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tx2">
                  <a:lumMod val="60000"/>
                  <a:lumOff val="40000"/>
                </a:schemeClr>
              </a:solidFill>
              <a:latin typeface="+mj-lt"/>
            </a:rPr>
            <a:t>15.30±0.06 Ma</a:t>
          </a:r>
        </a:p>
      </cdr:txBody>
    </cdr:sp>
  </cdr:relSizeAnchor>
  <cdr:relSizeAnchor xmlns:cdr="http://schemas.openxmlformats.org/drawingml/2006/chartDrawing">
    <cdr:from>
      <cdr:x>0.63821</cdr:x>
      <cdr:y>0.03833</cdr:y>
    </cdr:from>
    <cdr:to>
      <cdr:x>0.87634</cdr:x>
      <cdr:y>0.15442</cdr:y>
    </cdr:to>
    <cdr:sp macro="" textlink="">
      <cdr:nvSpPr>
        <cdr:cNvPr id="13" name="TextBox 1"/>
        <cdr:cNvSpPr txBox="1"/>
      </cdr:nvSpPr>
      <cdr:spPr>
        <a:xfrm xmlns:a="http://schemas.openxmlformats.org/drawingml/2006/main">
          <a:off x="3987800" y="118849"/>
          <a:ext cx="1487923" cy="3599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tx2">
                  <a:lumMod val="60000"/>
                  <a:lumOff val="40000"/>
                </a:schemeClr>
              </a:solidFill>
              <a:latin typeface="+mj-lt"/>
            </a:rPr>
            <a:t>14.53±0.10 Ma</a:t>
          </a:r>
        </a:p>
      </cdr:txBody>
    </cdr:sp>
  </cdr:relSizeAnchor>
  <cdr:relSizeAnchor xmlns:cdr="http://schemas.openxmlformats.org/drawingml/2006/chartDrawing">
    <cdr:from>
      <cdr:x>0.39549</cdr:x>
      <cdr:y>0.48298</cdr:y>
    </cdr:from>
    <cdr:to>
      <cdr:x>0.56063</cdr:x>
      <cdr:y>0.54899</cdr:y>
    </cdr:to>
    <cdr:sp macro="" textlink="">
      <cdr:nvSpPr>
        <cdr:cNvPr id="14" name="TextBox 1"/>
        <cdr:cNvSpPr txBox="1"/>
      </cdr:nvSpPr>
      <cdr:spPr>
        <a:xfrm xmlns:a="http://schemas.openxmlformats.org/drawingml/2006/main" rot="20580000">
          <a:off x="2471176" y="1497563"/>
          <a:ext cx="1031894" cy="204675"/>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nchor="b"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solidFill>
                <a:schemeClr val="tx2">
                  <a:lumMod val="60000"/>
                  <a:lumOff val="40000"/>
                </a:schemeClr>
              </a:solidFill>
              <a:latin typeface="+mj-lt"/>
              <a:ea typeface="+mn-ea"/>
              <a:cs typeface="+mn-cs"/>
            </a:rPr>
            <a:t>110 m/m.y</a:t>
          </a:r>
          <a:r>
            <a:rPr lang="en-US" sz="1400" dirty="0">
              <a:solidFill>
                <a:schemeClr val="tx2">
                  <a:lumMod val="60000"/>
                  <a:lumOff val="40000"/>
                </a:schemeClr>
              </a:solidFill>
              <a:latin typeface="+mj-lt"/>
              <a:ea typeface="+mn-ea"/>
              <a:cs typeface="+mn-cs"/>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09FD18-DDCA-4197-A0FA-E42089CCDBDE}" type="datetimeFigureOut">
              <a:rPr lang="en-US" smtClean="0"/>
              <a:pPr/>
              <a:t>7/19/2011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7F7CE8-92FA-4B78-894E-CE7DB869A92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empus Sans ITC" pitchFamily="8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empus Sans ITC" pitchFamily="82" charset="0"/>
              </a:defRPr>
            </a:lvl1pPr>
          </a:lstStyle>
          <a:p>
            <a:fld id="{A8C09532-5317-4074-982B-E70950193442}" type="datetimeFigureOut">
              <a:rPr lang="en-US" smtClean="0"/>
              <a:pPr/>
              <a:t>7/19/2011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empus Sans ITC" pitchFamily="82"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empus Sans ITC" pitchFamily="82" charset="0"/>
              </a:defRPr>
            </a:lvl1pPr>
          </a:lstStyle>
          <a:p>
            <a:fld id="{E4BFA252-7CD6-4F43-9554-4E28CA3D890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empus Sans ITC" pitchFamily="82" charset="0"/>
        <a:ea typeface="+mn-ea"/>
        <a:cs typeface="+mn-cs"/>
      </a:defRPr>
    </a:lvl1pPr>
    <a:lvl2pPr marL="457200" algn="l" defTabSz="914400" rtl="0" eaLnBrk="1" latinLnBrk="0" hangingPunct="1">
      <a:defRPr sz="1200" kern="1200">
        <a:solidFill>
          <a:schemeClr val="tx1"/>
        </a:solidFill>
        <a:latin typeface="Tempus Sans ITC" pitchFamily="82" charset="0"/>
        <a:ea typeface="+mn-ea"/>
        <a:cs typeface="+mn-cs"/>
      </a:defRPr>
    </a:lvl2pPr>
    <a:lvl3pPr marL="914400" algn="l" defTabSz="914400" rtl="0" eaLnBrk="1" latinLnBrk="0" hangingPunct="1">
      <a:defRPr sz="1200" kern="1200">
        <a:solidFill>
          <a:schemeClr val="tx1"/>
        </a:solidFill>
        <a:latin typeface="Tempus Sans ITC" pitchFamily="82" charset="0"/>
        <a:ea typeface="+mn-ea"/>
        <a:cs typeface="+mn-cs"/>
      </a:defRPr>
    </a:lvl3pPr>
    <a:lvl4pPr marL="1371600" algn="l" defTabSz="914400" rtl="0" eaLnBrk="1" latinLnBrk="0" hangingPunct="1">
      <a:defRPr sz="1200" kern="1200">
        <a:solidFill>
          <a:schemeClr val="tx1"/>
        </a:solidFill>
        <a:latin typeface="Tempus Sans ITC" pitchFamily="82" charset="0"/>
        <a:ea typeface="+mn-ea"/>
        <a:cs typeface="+mn-cs"/>
      </a:defRPr>
    </a:lvl4pPr>
    <a:lvl5pPr marL="1828800" algn="l" defTabSz="914400" rtl="0" eaLnBrk="1" latinLnBrk="0" hangingPunct="1">
      <a:defRPr sz="1200" kern="1200">
        <a:solidFill>
          <a:schemeClr val="tx1"/>
        </a:solidFill>
        <a:latin typeface="Tempus Sans ITC" pitchFamily="8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information on these</a:t>
            </a:r>
            <a:r>
              <a:rPr lang="en-US" baseline="0" dirty="0" smtClean="0"/>
              <a:t> studies</a:t>
            </a:r>
            <a:r>
              <a:rPr lang="en-US" dirty="0" smtClean="0"/>
              <a:t> can be found </a:t>
            </a:r>
            <a:r>
              <a:rPr lang="en-US" dirty="0" smtClean="0"/>
              <a:t>at the</a:t>
            </a:r>
            <a:r>
              <a:rPr lang="en-US" baseline="0" dirty="0" smtClean="0"/>
              <a:t> following address</a:t>
            </a:r>
            <a:r>
              <a:rPr lang="en-US" dirty="0" smtClean="0"/>
              <a:t>:</a:t>
            </a:r>
            <a:endParaRPr lang="en-US" dirty="0" smtClean="0"/>
          </a:p>
          <a:p>
            <a:endParaRPr lang="en-US" dirty="0" smtClean="0"/>
          </a:p>
          <a:p>
            <a:r>
              <a:rPr lang="en-US" dirty="0" smtClean="0"/>
              <a:t>http://www.cefns.nau.edu/Academic/Geology/programs/MS-geology/Theses/CompletedMSTheses.shtml</a:t>
            </a:r>
          </a:p>
          <a:p>
            <a:endParaRPr lang="en-US" dirty="0" smtClean="0"/>
          </a:p>
          <a:p>
            <a:r>
              <a:rPr lang="en-US" dirty="0" smtClean="0"/>
              <a:t>Search for </a:t>
            </a:r>
            <a:r>
              <a:rPr lang="en-US" dirty="0" smtClean="0"/>
              <a:t>Wagner (2010)</a:t>
            </a:r>
            <a:r>
              <a:rPr lang="en-US" baseline="0" dirty="0" smtClean="0"/>
              <a:t> </a:t>
            </a:r>
            <a:r>
              <a:rPr lang="en-US" dirty="0" smtClean="0"/>
              <a:t>or </a:t>
            </a:r>
            <a:r>
              <a:rPr lang="en-US" dirty="0" smtClean="0"/>
              <a:t>Sitton (2009).</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cs typeface="Times New Roman" pitchFamily="18" charset="0"/>
              </a:rPr>
              <a:t>Photographic montage of structural features within an exposure of breccia 2b facing north-northeast in Kodachrome Wash. The photographic montage is linked by the right side of the top row to the left side of the next row. Horizontal distance of montage is ~180 m. Map shows the location of the outcrop.</a:t>
            </a:r>
          </a:p>
          <a:p>
            <a:endParaRPr lang="en-US" sz="1200" dirty="0" smtClean="0">
              <a:latin typeface="Times New Roman" pitchFamily="18" charset="0"/>
              <a:cs typeface="Times New Roman" pitchFamily="18" charset="0"/>
            </a:endParaRPr>
          </a:p>
          <a:p>
            <a:r>
              <a:rPr lang="en-US" sz="1200" dirty="0" smtClean="0">
                <a:latin typeface="Times New Roman" pitchFamily="18" charset="0"/>
                <a:cs typeface="Times New Roman" pitchFamily="18" charset="0"/>
              </a:rPr>
              <a:t>The bottom of the section shows well bedded flat lying strata.  Up</a:t>
            </a:r>
            <a:r>
              <a:rPr lang="en-US" sz="1200" baseline="0" dirty="0" smtClean="0">
                <a:latin typeface="Times New Roman" pitchFamily="18" charset="0"/>
                <a:cs typeface="Times New Roman" pitchFamily="18" charset="0"/>
              </a:rPr>
              <a:t> section the strata become </a:t>
            </a:r>
            <a:r>
              <a:rPr lang="en-US" sz="1200" baseline="0" dirty="0" smtClean="0">
                <a:latin typeface="Times New Roman" pitchFamily="18" charset="0"/>
                <a:cs typeface="Times New Roman" pitchFamily="18" charset="0"/>
              </a:rPr>
              <a:t>a </a:t>
            </a:r>
            <a:r>
              <a:rPr lang="en-US" sz="1200" kern="1200" dirty="0" smtClean="0">
                <a:solidFill>
                  <a:schemeClr val="tx1"/>
                </a:solidFill>
                <a:latin typeface="Tempus Sans ITC" pitchFamily="82" charset="0"/>
                <a:ea typeface="+mn-ea"/>
                <a:cs typeface="+mn-cs"/>
              </a:rPr>
              <a:t>corridor of deformed substrate with a few large crystalline breccia clasts</a:t>
            </a:r>
            <a:r>
              <a:rPr lang="en-US" sz="1200" baseline="0" dirty="0" smtClean="0">
                <a:latin typeface="Times New Roman" pitchFamily="18" charset="0"/>
                <a:cs typeface="Times New Roman" pitchFamily="18" charset="0"/>
              </a:rPr>
              <a:t>.  </a:t>
            </a:r>
            <a:r>
              <a:rPr lang="en-US" sz="1200" baseline="0" dirty="0" smtClean="0">
                <a:latin typeface="Times New Roman" pitchFamily="18" charset="0"/>
                <a:cs typeface="Times New Roman" pitchFamily="18" charset="0"/>
              </a:rPr>
              <a:t>The next slide shows the top of the section.</a:t>
            </a:r>
          </a:p>
          <a:p>
            <a:endParaRPr lang="en-US" sz="1200" baseline="0" dirty="0" smtClean="0">
              <a:latin typeface="Times New Roman" pitchFamily="18" charset="0"/>
              <a:cs typeface="Times New Roman" pitchFamily="18" charset="0"/>
            </a:endParaRPr>
          </a:p>
          <a:p>
            <a:r>
              <a:rPr lang="en-US" sz="1200" baseline="0" dirty="0" smtClean="0">
                <a:latin typeface="Times New Roman" pitchFamily="18" charset="0"/>
                <a:cs typeface="Times New Roman" pitchFamily="18" charset="0"/>
              </a:rPr>
              <a:t>The axial planes and plunge of the folds of the bedding were measured and plotted on a stereonet.</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cs typeface="Times New Roman" pitchFamily="18" charset="0"/>
              </a:rPr>
              <a:t>Location map and photograph </a:t>
            </a:r>
            <a:r>
              <a:rPr lang="en-US" sz="1200" dirty="0" smtClean="0">
                <a:latin typeface="Times New Roman" pitchFamily="18" charset="0"/>
                <a:cs typeface="Times New Roman" pitchFamily="18" charset="0"/>
              </a:rPr>
              <a:t>of the chaotic sandstone beds (in solid lines) of breccia 2b overlain by undisturbed beds, in dashed lines, northeast side of Kodachrome Wash. View facing southeast. Location circled on geologic map with arrow showing direction for photograph. </a:t>
            </a:r>
          </a:p>
          <a:p>
            <a:endParaRPr lang="en-US" sz="1200" dirty="0" smtClean="0">
              <a:latin typeface="Times New Roman" pitchFamily="18" charset="0"/>
              <a:cs typeface="Times New Roman" pitchFamily="18" charset="0"/>
            </a:endParaRPr>
          </a:p>
          <a:p>
            <a:r>
              <a:rPr lang="en-US" sz="1200" dirty="0" smtClean="0">
                <a:latin typeface="Times New Roman" pitchFamily="18" charset="0"/>
                <a:cs typeface="Times New Roman" pitchFamily="18" charset="0"/>
              </a:rPr>
              <a:t>Second picture shows the same wash facing north</a:t>
            </a:r>
            <a:r>
              <a:rPr lang="en-US" sz="1200" baseline="0" dirty="0" smtClean="0">
                <a:latin typeface="Times New Roman" pitchFamily="18" charset="0"/>
                <a:cs typeface="Times New Roman" pitchFamily="18" charset="0"/>
              </a:rPr>
              <a:t> with the same sandstone overlying the breccia corridor strata. Just overlying the Breccia 2b deposit is the dated 15.30 tuff.</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 </a:t>
            </a:r>
            <a:r>
              <a:rPr lang="en-US" dirty="0" smtClean="0"/>
              <a:t>poles to the fold axial </a:t>
            </a:r>
            <a:r>
              <a:rPr lang="en-US" dirty="0" smtClean="0"/>
              <a:t>planes </a:t>
            </a:r>
            <a:r>
              <a:rPr lang="en-US" dirty="0" smtClean="0"/>
              <a:t>as </a:t>
            </a:r>
            <a:r>
              <a:rPr lang="en-US" dirty="0" smtClean="0"/>
              <a:t>recorded from the outcrop and the adjusted values based on the </a:t>
            </a:r>
            <a:r>
              <a:rPr lang="en-US" sz="1200" dirty="0" smtClean="0"/>
              <a:t>paleomagnetic </a:t>
            </a:r>
            <a:r>
              <a:rPr lang="en-US" dirty="0" smtClean="0"/>
              <a:t>study </a:t>
            </a:r>
            <a:r>
              <a:rPr lang="en-US" dirty="0" smtClean="0"/>
              <a:t>by Sonder</a:t>
            </a:r>
            <a:r>
              <a:rPr lang="en-US" baseline="0" dirty="0" smtClean="0"/>
              <a:t> (et al., 1994).</a:t>
            </a:r>
          </a:p>
          <a:p>
            <a:r>
              <a:rPr lang="en-US" baseline="0" dirty="0" smtClean="0"/>
              <a:t>The transportation direction after adjustment </a:t>
            </a:r>
            <a:r>
              <a:rPr lang="en-US" baseline="0" dirty="0" smtClean="0"/>
              <a:t>indicate </a:t>
            </a:r>
            <a:r>
              <a:rPr lang="en-US" baseline="0" dirty="0" smtClean="0"/>
              <a:t>a transport direction to the north.</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Location map and photograph</a:t>
            </a:r>
            <a:r>
              <a:rPr lang="en-US" baseline="0" dirty="0" smtClean="0"/>
              <a:t> of Breccia 3 outcrops </a:t>
            </a:r>
            <a:r>
              <a:rPr lang="en-US" baseline="0" dirty="0" smtClean="0"/>
              <a:t>and </a:t>
            </a:r>
            <a:r>
              <a:rPr lang="en-US" baseline="0" dirty="0" smtClean="0"/>
              <a:t>corridor.  </a:t>
            </a:r>
            <a:r>
              <a:rPr lang="en-US" baseline="0" dirty="0" smtClean="0"/>
              <a:t>The photograph shows the well bedded strata at the base of the breccia outcrop.  This breccia deposit was monomictic comprised of </a:t>
            </a:r>
            <a:r>
              <a:rPr lang="en-US" sz="1200" kern="1200" baseline="0" dirty="0" smtClean="0">
                <a:solidFill>
                  <a:schemeClr val="tx1"/>
                </a:solidFill>
                <a:latin typeface="Tempus Sans ITC" pitchFamily="82" charset="0"/>
                <a:ea typeface="+mn-ea"/>
                <a:cs typeface="+mn-cs"/>
              </a:rPr>
              <a:t>rapakivi granite, which is characterized by coarse-grained porphyritic to locally </a:t>
            </a:r>
            <a:r>
              <a:rPr lang="en-US" sz="1200" kern="1200" baseline="0" dirty="0" err="1" smtClean="0">
                <a:solidFill>
                  <a:schemeClr val="tx1"/>
                </a:solidFill>
                <a:latin typeface="Tempus Sans ITC" pitchFamily="82" charset="0"/>
                <a:ea typeface="+mn-ea"/>
                <a:cs typeface="+mn-cs"/>
              </a:rPr>
              <a:t>equigranular</a:t>
            </a:r>
            <a:r>
              <a:rPr lang="en-US" sz="1200" kern="1200" baseline="0" dirty="0" smtClean="0">
                <a:solidFill>
                  <a:schemeClr val="tx1"/>
                </a:solidFill>
                <a:latin typeface="Tempus Sans ITC" pitchFamily="82" charset="0"/>
                <a:ea typeface="+mn-ea"/>
                <a:cs typeface="+mn-cs"/>
              </a:rPr>
              <a:t> biotite and biotite-hornblende granite (</a:t>
            </a:r>
            <a:r>
              <a:rPr lang="en-US" sz="1200" kern="1200" baseline="0" dirty="0" err="1" smtClean="0">
                <a:solidFill>
                  <a:schemeClr val="tx1"/>
                </a:solidFill>
                <a:latin typeface="Tempus Sans ITC" pitchFamily="82" charset="0"/>
                <a:ea typeface="+mn-ea"/>
                <a:cs typeface="+mn-cs"/>
              </a:rPr>
              <a:t>Volborth</a:t>
            </a:r>
            <a:r>
              <a:rPr lang="en-US" sz="1200" kern="1200" baseline="0" dirty="0" smtClean="0">
                <a:solidFill>
                  <a:schemeClr val="tx1"/>
                </a:solidFill>
                <a:latin typeface="Tempus Sans ITC" pitchFamily="82" charset="0"/>
                <a:ea typeface="+mn-ea"/>
                <a:cs typeface="+mn-cs"/>
              </a:rPr>
              <a:t>, 1962). </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Location map and photograph of Breccia 4 outcrops </a:t>
            </a:r>
            <a:r>
              <a:rPr lang="en-US" baseline="0" dirty="0" smtClean="0"/>
              <a:t>and </a:t>
            </a:r>
            <a:r>
              <a:rPr lang="en-US" baseline="0" dirty="0" smtClean="0"/>
              <a:t>corridors.  </a:t>
            </a:r>
            <a:r>
              <a:rPr lang="en-US" baseline="0" dirty="0" smtClean="0"/>
              <a:t>The photograph shows the well bedded strata at the base of the breccia outcrop </a:t>
            </a:r>
            <a:r>
              <a:rPr lang="en-US" baseline="0" dirty="0" smtClean="0"/>
              <a:t>(right side of photo).  </a:t>
            </a:r>
            <a:r>
              <a:rPr lang="en-US" baseline="0" dirty="0" smtClean="0"/>
              <a:t>This breccia deposit </a:t>
            </a:r>
            <a:r>
              <a:rPr lang="en-US" baseline="0" dirty="0" smtClean="0"/>
              <a:t>is </a:t>
            </a:r>
            <a:r>
              <a:rPr lang="en-US" baseline="0" dirty="0" err="1" smtClean="0"/>
              <a:t>polymictic</a:t>
            </a:r>
            <a:r>
              <a:rPr lang="en-US" baseline="0" dirty="0" smtClean="0"/>
              <a:t> </a:t>
            </a:r>
            <a:r>
              <a:rPr lang="en-US" baseline="0" dirty="0" smtClean="0"/>
              <a:t>with a </a:t>
            </a:r>
            <a:r>
              <a:rPr lang="en-US" baseline="0" dirty="0" err="1" smtClean="0"/>
              <a:t>gypsiferous</a:t>
            </a:r>
            <a:r>
              <a:rPr lang="en-US" baseline="0" dirty="0" smtClean="0"/>
              <a:t> </a:t>
            </a:r>
            <a:r>
              <a:rPr lang="en-US" baseline="0" dirty="0" smtClean="0"/>
              <a:t>matrix</a:t>
            </a:r>
            <a:r>
              <a:rPr lang="en-US" baseline="0" dirty="0" smtClean="0"/>
              <a:t>. </a:t>
            </a:r>
            <a:r>
              <a:rPr lang="en-US" sz="1200" kern="1200" baseline="0" dirty="0" smtClean="0">
                <a:solidFill>
                  <a:schemeClr val="tx1"/>
                </a:solidFill>
                <a:latin typeface="Tempus Sans ITC" pitchFamily="82" charset="0"/>
                <a:ea typeface="+mn-ea"/>
                <a:cs typeface="+mn-cs"/>
              </a:rPr>
              <a:t>The Proterozoic clasts are biotite and garnet gneiss, and minor rapakivi granite and granodiorite gneiss clasts (Parolini, 1987). </a:t>
            </a:r>
            <a:endParaRPr lang="en-US" dirty="0" smtClean="0"/>
          </a:p>
          <a:p>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Correlation </a:t>
            </a:r>
            <a:r>
              <a:rPr lang="en-US" baseline="0" dirty="0" smtClean="0"/>
              <a:t>of the breccia types to the outcrops on </a:t>
            </a:r>
            <a:r>
              <a:rPr lang="en-US" baseline="0" dirty="0" smtClean="0"/>
              <a:t>Gold </a:t>
            </a:r>
            <a:r>
              <a:rPr lang="en-US" baseline="0" dirty="0" smtClean="0"/>
              <a:t>Butte Block (</a:t>
            </a:r>
            <a:r>
              <a:rPr lang="en-US" baseline="0" dirty="0" smtClean="0"/>
              <a:t>GBB) (Sitton </a:t>
            </a:r>
            <a:r>
              <a:rPr lang="en-US" sz="1200" kern="1200" baseline="0" dirty="0" smtClean="0">
                <a:solidFill>
                  <a:schemeClr val="tx1"/>
                </a:solidFill>
                <a:latin typeface="Tempus Sans ITC" pitchFamily="82" charset="0"/>
                <a:ea typeface="+mn-ea"/>
                <a:cs typeface="+mn-cs"/>
              </a:rPr>
              <a:t>modified from Fryxell et al. 1992)</a:t>
            </a:r>
            <a:r>
              <a:rPr lang="en-US" baseline="0" dirty="0" smtClean="0"/>
              <a:t>.  </a:t>
            </a:r>
            <a:r>
              <a:rPr lang="en-US" baseline="0" dirty="0" smtClean="0"/>
              <a:t>As </a:t>
            </a:r>
            <a:r>
              <a:rPr lang="en-US" baseline="0" dirty="0" smtClean="0"/>
              <a:t>GBB </a:t>
            </a:r>
            <a:r>
              <a:rPr lang="en-US" baseline="0" dirty="0" smtClean="0"/>
              <a:t>was exhumed, the breccia clasts were sourced from </a:t>
            </a:r>
            <a:r>
              <a:rPr lang="en-US" baseline="0" dirty="0" smtClean="0"/>
              <a:t>GBB</a:t>
            </a:r>
            <a:r>
              <a:rPr lang="en-US" baseline="0" dirty="0" smtClean="0"/>
              <a:t>.  The first Breccia correlates to the first exposure of GBB on the eastern portion of the map. The same sequence continues for all four breccias</a:t>
            </a:r>
            <a:r>
              <a:rPr lang="en-US" baseline="0" dirty="0" smtClean="0"/>
              <a:t>.</a:t>
            </a:r>
          </a:p>
          <a:p>
            <a:endParaRPr lang="en-US" sz="1200" kern="1200" baseline="0" dirty="0" smtClean="0">
              <a:solidFill>
                <a:schemeClr val="tx1"/>
              </a:solidFill>
              <a:latin typeface="Tempus Sans ITC" pitchFamily="82" charset="0"/>
              <a:ea typeface="+mn-ea"/>
              <a:cs typeface="+mn-cs"/>
            </a:endParaRPr>
          </a:p>
          <a:p>
            <a:r>
              <a:rPr lang="en-US" sz="1200" kern="1200" baseline="0" dirty="0" smtClean="0">
                <a:solidFill>
                  <a:schemeClr val="tx1"/>
                </a:solidFill>
                <a:latin typeface="Tempus Sans ITC" pitchFamily="82" charset="0"/>
                <a:ea typeface="+mn-ea"/>
                <a:cs typeface="+mn-cs"/>
              </a:rPr>
              <a:t>In collaboration with Sitton </a:t>
            </a:r>
            <a:r>
              <a:rPr lang="en-US" sz="1200" kern="1200" dirty="0" smtClean="0">
                <a:solidFill>
                  <a:schemeClr val="tx1"/>
                </a:solidFill>
                <a:latin typeface="Tempus Sans ITC" pitchFamily="82" charset="0"/>
                <a:ea typeface="+mn-ea"/>
                <a:cs typeface="+mn-cs"/>
              </a:rPr>
              <a:t>(MS Geology, NAU</a:t>
            </a:r>
            <a:r>
              <a:rPr lang="en-US" sz="1200" kern="1200" baseline="0" dirty="0" smtClean="0">
                <a:solidFill>
                  <a:schemeClr val="tx1"/>
                </a:solidFill>
                <a:latin typeface="Tempus Sans ITC" pitchFamily="82" charset="0"/>
                <a:ea typeface="+mn-ea"/>
                <a:cs typeface="+mn-cs"/>
              </a:rPr>
              <a:t>), the breccia deposits were classified based on clast type and were compared to the geologic map of Gold Butte block by Fryxell et al. (1992). The four megabreccia types record mass wasting events from three different portions of Gold Butte block. The exhumation of Gold Butte block along the South Virgin – White Hills detachment fault exposed the Paleoproterozoic crystalline rocks. From east to west along Gold Butte block, the sequence of breccia deposits can be inferred based on the breccia clast types. The comparison of source area on Gold Butte block geologic map correlates with the stratigraphic position in the Thumb Member at Frenchman Mountain. The top of breccia 2b is 4 m below the dated tuff of 15.30 Ma, which provides constraints on the timing of deposition. </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interpretation depicting</a:t>
            </a:r>
            <a:r>
              <a:rPr lang="en-US" baseline="0" dirty="0" smtClean="0"/>
              <a:t> </a:t>
            </a:r>
            <a:r>
              <a:rPr lang="en-US" baseline="0" dirty="0" smtClean="0"/>
              <a:t>the exhumation of Gold Butte Block using current images of GBB from Google Earth.</a:t>
            </a:r>
          </a:p>
          <a:p>
            <a:r>
              <a:rPr lang="en-US" baseline="0" dirty="0" smtClean="0"/>
              <a:t>The yellow line shows the adjusted alluvial plane from the current view of the GBB to match the paleo-view during deposition.</a:t>
            </a:r>
          </a:p>
          <a:p>
            <a:endParaRPr lang="en-US" baseline="0" dirty="0" smtClean="0"/>
          </a:p>
          <a:p>
            <a:r>
              <a:rPr lang="en-US" baseline="0" dirty="0" smtClean="0"/>
              <a:t>The white dashed line depicts the location of the detachment (South </a:t>
            </a:r>
            <a:r>
              <a:rPr lang="en-US" baseline="0" dirty="0" smtClean="0"/>
              <a:t>Virgin-White </a:t>
            </a:r>
            <a:r>
              <a:rPr lang="en-US" baseline="0" dirty="0" smtClean="0"/>
              <a:t>Hills) fault exhuming </a:t>
            </a:r>
            <a:r>
              <a:rPr lang="en-US" baseline="0" dirty="0" smtClean="0"/>
              <a:t>GBB</a:t>
            </a:r>
            <a:r>
              <a:rPr lang="en-US" baseline="0" dirty="0" smtClean="0"/>
              <a:t>.  The orange circle depicts the location of the source rock for Breccia 1, which is depicted by the location of the orange triangle</a:t>
            </a:r>
            <a:r>
              <a:rPr lang="en-US" baseline="0" dirty="0" smtClean="0"/>
              <a:t>.  The next three slides continue the exhumation and deposition of the overlying breccias.</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smtClean="0"/>
              <a:t>source and deposit location for Breccia 2.  </a:t>
            </a:r>
            <a:endParaRPr lang="en-US" baseline="0" dirty="0" smtClean="0"/>
          </a:p>
        </p:txBody>
      </p:sp>
      <p:sp>
        <p:nvSpPr>
          <p:cNvPr id="4" name="Slide Number Placeholder 3"/>
          <p:cNvSpPr>
            <a:spLocks noGrp="1"/>
          </p:cNvSpPr>
          <p:nvPr>
            <p:ph type="sldNum" sz="quarter" idx="10"/>
          </p:nvPr>
        </p:nvSpPr>
        <p:spPr/>
        <p:txBody>
          <a:bodyPr/>
          <a:lstStyle/>
          <a:p>
            <a:fld id="{E4BFA252-7CD6-4F43-9554-4E28CA3D890C}"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source and deposit location for Breccia 3.</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source and deposit location for Breccia 4.  </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Generalized </a:t>
            </a:r>
            <a:r>
              <a:rPr lang="en-US" dirty="0" smtClean="0"/>
              <a:t>geology of the Lake </a:t>
            </a:r>
            <a:r>
              <a:rPr lang="en-US" dirty="0" smtClean="0"/>
              <a:t>Mead </a:t>
            </a:r>
            <a:r>
              <a:rPr lang="en-US" dirty="0" smtClean="0"/>
              <a:t>area. The legend </a:t>
            </a:r>
            <a:r>
              <a:rPr lang="en-US" dirty="0" smtClean="0"/>
              <a:t>at the top symbolizes all the Geologic Units.  K</a:t>
            </a:r>
            <a:r>
              <a:rPr lang="en-US" baseline="0" dirty="0" smtClean="0"/>
              <a:t>ey units related to this study are Proterozoic (</a:t>
            </a:r>
            <a:r>
              <a:rPr lang="en-US" dirty="0" smtClean="0"/>
              <a:t>lighter</a:t>
            </a:r>
            <a:r>
              <a:rPr lang="en-US" baseline="0" dirty="0" smtClean="0"/>
              <a:t> colors), Paleozoic (blue), Mesozoic (green), </a:t>
            </a:r>
            <a:r>
              <a:rPr lang="en-US" baseline="0" dirty="0" smtClean="0"/>
              <a:t>and </a:t>
            </a:r>
            <a:r>
              <a:rPr lang="en-US" baseline="0" dirty="0" smtClean="0"/>
              <a:t>Miocene (tan/beige). The Miocene intrusive volcanics and younger igneous units are symbolized by pink and dark red. The </a:t>
            </a:r>
            <a:r>
              <a:rPr lang="en-US" baseline="0" dirty="0" smtClean="0"/>
              <a:t>faults are marked in red for left-lateral, green for right-lateral, and </a:t>
            </a:r>
            <a:r>
              <a:rPr lang="en-US" baseline="0" dirty="0" smtClean="0"/>
              <a:t>black for normal. </a:t>
            </a:r>
            <a:r>
              <a:rPr lang="en-US" baseline="0" dirty="0" smtClean="0"/>
              <a:t>The Lake Mead fault system is made up of a series of left-lateral </a:t>
            </a:r>
            <a:r>
              <a:rPr lang="en-US" baseline="0" dirty="0" smtClean="0"/>
              <a:t>faults </a:t>
            </a:r>
            <a:r>
              <a:rPr lang="en-US" baseline="0" dirty="0" smtClean="0"/>
              <a:t>which progressed </a:t>
            </a:r>
            <a:r>
              <a:rPr lang="en-US" baseline="0" dirty="0" smtClean="0"/>
              <a:t>in time to </a:t>
            </a:r>
            <a:r>
              <a:rPr lang="en-US" baseline="0" dirty="0" smtClean="0"/>
              <a:t>the </a:t>
            </a:r>
            <a:r>
              <a:rPr lang="en-US" baseline="0" dirty="0" smtClean="0"/>
              <a:t>southwest.  </a:t>
            </a:r>
            <a:r>
              <a:rPr lang="en-US" baseline="0" dirty="0" smtClean="0"/>
              <a:t>The Hamblin Bay fault (in the middle of the map) </a:t>
            </a:r>
            <a:r>
              <a:rPr lang="en-US" sz="1200" kern="1200" baseline="0" dirty="0" smtClean="0">
                <a:solidFill>
                  <a:schemeClr val="tx1"/>
                </a:solidFill>
                <a:latin typeface="Tempus Sans ITC" pitchFamily="82" charset="0"/>
                <a:ea typeface="+mn-ea"/>
                <a:cs typeface="+mn-cs"/>
              </a:rPr>
              <a:t>displaces the Hamblin-Cleopatra (13.1–10.1 Ma) stratovolcano by about 20 km. </a:t>
            </a:r>
            <a:r>
              <a:rPr lang="en-US" sz="1200" kern="1200" baseline="0" dirty="0" smtClean="0">
                <a:solidFill>
                  <a:schemeClr val="tx1"/>
                </a:solidFill>
                <a:latin typeface="Tempus Sans ITC" pitchFamily="82" charset="0"/>
                <a:ea typeface="+mn-ea"/>
                <a:cs typeface="+mn-cs"/>
              </a:rPr>
              <a:t>Figure from Beard et al. (2007). </a:t>
            </a:r>
            <a:endParaRPr lang="en-US" baseline="0" dirty="0" smtClean="0"/>
          </a:p>
          <a:p>
            <a:r>
              <a:rPr lang="en-US" sz="1200" kern="1200" baseline="0" dirty="0" smtClean="0">
                <a:solidFill>
                  <a:schemeClr val="tx1"/>
                </a:solidFill>
                <a:latin typeface="Tempus Sans ITC" pitchFamily="82" charset="0"/>
                <a:ea typeface="+mn-ea"/>
                <a:cs typeface="+mn-cs"/>
              </a:rPr>
              <a:t>The Gold Butte block was exposed by the South Virgin-White Hills detachment fault between 17 and 11 Ma based on apatite fission track and apatite and titanite (U-</a:t>
            </a:r>
            <a:r>
              <a:rPr lang="en-US" sz="1200" kern="1200" baseline="0" dirty="0" err="1" smtClean="0">
                <a:solidFill>
                  <a:schemeClr val="tx1"/>
                </a:solidFill>
                <a:latin typeface="Tempus Sans ITC" pitchFamily="82" charset="0"/>
                <a:ea typeface="+mn-ea"/>
                <a:cs typeface="+mn-cs"/>
              </a:rPr>
              <a:t>Th</a:t>
            </a:r>
            <a:r>
              <a:rPr lang="en-US" sz="1200" kern="1200" baseline="0" dirty="0" smtClean="0">
                <a:solidFill>
                  <a:schemeClr val="tx1"/>
                </a:solidFill>
                <a:latin typeface="Tempus Sans ITC" pitchFamily="82" charset="0"/>
                <a:ea typeface="+mn-ea"/>
                <a:cs typeface="+mn-cs"/>
              </a:rPr>
              <a:t>)/He thermochronology (</a:t>
            </a:r>
            <a:r>
              <a:rPr lang="en-US" sz="1200" kern="1200" baseline="0" dirty="0" err="1" smtClean="0">
                <a:solidFill>
                  <a:schemeClr val="tx1"/>
                </a:solidFill>
                <a:latin typeface="Tempus Sans ITC" pitchFamily="82" charset="0"/>
                <a:ea typeface="+mn-ea"/>
                <a:cs typeface="+mn-cs"/>
              </a:rPr>
              <a:t>Reiners</a:t>
            </a:r>
            <a:r>
              <a:rPr lang="en-US" sz="1200" kern="1200" baseline="0" dirty="0" smtClean="0">
                <a:solidFill>
                  <a:schemeClr val="tx1"/>
                </a:solidFill>
                <a:latin typeface="Tempus Sans ITC" pitchFamily="82" charset="0"/>
                <a:ea typeface="+mn-ea"/>
                <a:cs typeface="+mn-cs"/>
              </a:rPr>
              <a:t> et al., 2000; Fitzgerald et al., 2009). Exhumation of the Gold Butte block shed megabreccia deposits as landslides or rock avalanches onto the Frenchman Mountain block (Parolini, 1987; Rowland et al., 1990; Fryxell and Duebendorfer, 2005). Previous work investigating the source of these clasts suggests that the tectonically unroofed Gold Butte block was the source of the breccias (Parolini, 1987; Rowland et al., 1990; Fryxell and Duebendorfer, 2005). </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any questions about this project please contact</a:t>
            </a:r>
            <a:r>
              <a:rPr lang="en-US" baseline="0" dirty="0" smtClean="0"/>
              <a:t> the author or my advisor at the following email addresses.</a:t>
            </a:r>
          </a:p>
          <a:p>
            <a:endParaRPr lang="en-US" baseline="0" dirty="0" smtClean="0"/>
          </a:p>
          <a:p>
            <a:r>
              <a:rPr lang="en-US" baseline="0" dirty="0" smtClean="0"/>
              <a:t>Rachelle Wagner   rrw38@nau.edu</a:t>
            </a:r>
          </a:p>
          <a:p>
            <a:r>
              <a:rPr lang="en-US" baseline="0" dirty="0" smtClean="0"/>
              <a:t>Paul Umhoefer   paul.umhoefer@nau.edu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21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Frenchman Mountain Quadrangle by Castor et al. (2000)</a:t>
            </a:r>
            <a:r>
              <a:rPr lang="en-US" baseline="0" dirty="0" smtClean="0"/>
              <a:t> was used to define the study area.  The tan colored Thumb Member inside the yellow square was subdivided at the 1:5000 scale for this study. South of the study area the Thumb is not well exposed and is covered with Quaternary alluvium.  The study marked in blue was performed by Mark </a:t>
            </a:r>
            <a:r>
              <a:rPr lang="en-US" baseline="0" dirty="0" smtClean="0"/>
              <a:t>Sitton </a:t>
            </a:r>
            <a:r>
              <a:rPr lang="en-US" sz="1200" kern="1200" dirty="0" smtClean="0">
                <a:solidFill>
                  <a:schemeClr val="tx1"/>
                </a:solidFill>
                <a:latin typeface="Tempus Sans ITC" pitchFamily="82" charset="0"/>
                <a:ea typeface="+mn-ea"/>
                <a:cs typeface="+mn-cs"/>
              </a:rPr>
              <a:t>(MS Geology, NAU)</a:t>
            </a:r>
            <a:r>
              <a:rPr lang="en-US" baseline="0" dirty="0" smtClean="0"/>
              <a:t>. </a:t>
            </a:r>
            <a:r>
              <a:rPr lang="en-US" baseline="0" dirty="0" smtClean="0"/>
              <a:t>His study performed measured sections and mapping of the Rainbow Gardens and Thumb Members.  Together we defined the stratigraphy of the area.  We also visited breccia outcrops </a:t>
            </a:r>
            <a:r>
              <a:rPr lang="en-US" baseline="0" dirty="0" smtClean="0"/>
              <a:t>to </a:t>
            </a:r>
            <a:r>
              <a:rPr lang="en-US" baseline="0" dirty="0" smtClean="0"/>
              <a:t>define and understand the different clasts and depositonal systems.</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representing</a:t>
            </a:r>
            <a:r>
              <a:rPr lang="en-US" baseline="0" dirty="0" smtClean="0"/>
              <a:t> </a:t>
            </a:r>
            <a:r>
              <a:rPr lang="en-US" dirty="0" smtClean="0"/>
              <a:t>the yellow </a:t>
            </a:r>
            <a:r>
              <a:rPr lang="en-US" dirty="0" smtClean="0"/>
              <a:t>box from the previous slide </a:t>
            </a:r>
            <a:r>
              <a:rPr lang="en-US" dirty="0" smtClean="0"/>
              <a:t>at 1:5000 </a:t>
            </a:r>
            <a:r>
              <a:rPr lang="en-US" dirty="0" smtClean="0"/>
              <a:t>scale.</a:t>
            </a:r>
          </a:p>
          <a:p>
            <a:r>
              <a:rPr lang="en-US" dirty="0" smtClean="0"/>
              <a:t>The orange</a:t>
            </a:r>
            <a:r>
              <a:rPr lang="en-US" baseline="0" dirty="0" smtClean="0"/>
              <a:t> box represents t</a:t>
            </a:r>
            <a:r>
              <a:rPr lang="en-US" dirty="0" smtClean="0"/>
              <a:t>he </a:t>
            </a:r>
            <a:r>
              <a:rPr lang="en-US" dirty="0" smtClean="0"/>
              <a:t>next slide </a:t>
            </a:r>
            <a:r>
              <a:rPr lang="en-US" dirty="0" smtClean="0"/>
              <a:t>showing </a:t>
            </a:r>
            <a:r>
              <a:rPr lang="en-US" dirty="0" smtClean="0"/>
              <a:t>the location of the measured </a:t>
            </a:r>
            <a:r>
              <a:rPr lang="en-US" dirty="0" smtClean="0"/>
              <a:t>section. </a:t>
            </a:r>
            <a:r>
              <a:rPr lang="en-US" dirty="0" smtClean="0"/>
              <a:t>This was </a:t>
            </a:r>
            <a:r>
              <a:rPr lang="en-US" dirty="0" smtClean="0"/>
              <a:t>conducted </a:t>
            </a:r>
            <a:r>
              <a:rPr lang="en-US" dirty="0" smtClean="0"/>
              <a:t>in the most complete least</a:t>
            </a:r>
            <a:r>
              <a:rPr lang="en-US" baseline="0" dirty="0" smtClean="0"/>
              <a:t> faulted area with good exposure.</a:t>
            </a:r>
          </a:p>
          <a:p>
            <a:endParaRPr lang="en-US" baseline="0" dirty="0" smtClean="0"/>
          </a:p>
          <a:p>
            <a:r>
              <a:rPr lang="en-US" baseline="0" dirty="0" smtClean="0"/>
              <a:t>One thing to note about the breccia deposits: This study </a:t>
            </a:r>
            <a:r>
              <a:rPr lang="en-US" baseline="0" dirty="0" smtClean="0"/>
              <a:t>(Wagner, MS Geology, NAU) area </a:t>
            </a:r>
            <a:r>
              <a:rPr lang="en-US" baseline="0" dirty="0" smtClean="0"/>
              <a:t>contained 3 of the 4 breccia types found on Frenchman Mountain block.  Breccia 1 is located in the Sitton </a:t>
            </a:r>
            <a:r>
              <a:rPr lang="en-US" sz="1200" kern="1200" dirty="0" smtClean="0">
                <a:solidFill>
                  <a:schemeClr val="tx1"/>
                </a:solidFill>
                <a:latin typeface="Tempus Sans ITC" pitchFamily="82" charset="0"/>
                <a:ea typeface="+mn-ea"/>
                <a:cs typeface="+mn-cs"/>
              </a:rPr>
              <a:t>(MS Geology, NAU) </a:t>
            </a:r>
            <a:r>
              <a:rPr lang="en-US" baseline="0" dirty="0" smtClean="0"/>
              <a:t>study </a:t>
            </a:r>
            <a:r>
              <a:rPr lang="en-US" baseline="0" dirty="0" smtClean="0"/>
              <a:t>area on the southernmost portion of Frenchman Mountain. It is not seen north of Lava Butte.  The breccia deposits in this region </a:t>
            </a:r>
            <a:r>
              <a:rPr lang="en-US" baseline="0" dirty="0" smtClean="0"/>
              <a:t>are found as </a:t>
            </a:r>
            <a:r>
              <a:rPr lang="en-US" baseline="0" dirty="0" smtClean="0"/>
              <a:t>“corridors” and breccia outcrops. The corridors are observed in the washes in the same stratigraphic layer as the large breccia clasts </a:t>
            </a:r>
            <a:r>
              <a:rPr lang="en-US" baseline="0" dirty="0" smtClean="0"/>
              <a:t>deposits and are </a:t>
            </a:r>
            <a:r>
              <a:rPr lang="en-US" sz="1200" kern="1200" baseline="0" dirty="0" smtClean="0">
                <a:solidFill>
                  <a:schemeClr val="tx1"/>
                </a:solidFill>
                <a:latin typeface="Tempus Sans ITC" pitchFamily="82" charset="0"/>
                <a:ea typeface="+mn-ea"/>
                <a:cs typeface="+mn-cs"/>
              </a:rPr>
              <a:t>chaotically disrupted substrate</a:t>
            </a:r>
            <a:r>
              <a:rPr lang="en-US" baseline="0" dirty="0" smtClean="0"/>
              <a:t>.  </a:t>
            </a:r>
            <a:r>
              <a:rPr lang="en-US" baseline="0" dirty="0" smtClean="0"/>
              <a:t>There are two deposits of Breccia 2 noted as 2a and 2b.</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Tempus Sans ITC" pitchFamily="82" charset="0"/>
                <a:ea typeface="+mn-ea"/>
                <a:cs typeface="+mn-cs"/>
              </a:rPr>
              <a:t>The </a:t>
            </a:r>
            <a:r>
              <a:rPr lang="en-US" sz="1200" kern="1200" dirty="0" smtClean="0">
                <a:solidFill>
                  <a:schemeClr val="tx1"/>
                </a:solidFill>
                <a:latin typeface="Tempus Sans ITC" pitchFamily="82" charset="0"/>
                <a:ea typeface="+mn-ea"/>
                <a:cs typeface="+mn-cs"/>
              </a:rPr>
              <a:t>stratigraphic column on the right represents the measured section marked on</a:t>
            </a:r>
            <a:r>
              <a:rPr lang="en-US" sz="1200" kern="1200" baseline="0" dirty="0" smtClean="0">
                <a:solidFill>
                  <a:schemeClr val="tx1"/>
                </a:solidFill>
                <a:latin typeface="Tempus Sans ITC" pitchFamily="82" charset="0"/>
                <a:ea typeface="+mn-ea"/>
                <a:cs typeface="+mn-cs"/>
              </a:rPr>
              <a:t> the map from Sitton </a:t>
            </a:r>
            <a:r>
              <a:rPr lang="en-US" sz="1200" kern="1200" dirty="0" smtClean="0">
                <a:solidFill>
                  <a:schemeClr val="tx1"/>
                </a:solidFill>
                <a:latin typeface="Tempus Sans ITC" pitchFamily="82" charset="0"/>
                <a:ea typeface="+mn-ea"/>
                <a:cs typeface="+mn-cs"/>
              </a:rPr>
              <a:t>(MS Geology, NAU)</a:t>
            </a:r>
            <a:r>
              <a:rPr lang="en-US" sz="1200" kern="1200" baseline="0" dirty="0" smtClean="0">
                <a:solidFill>
                  <a:schemeClr val="tx1"/>
                </a:solidFill>
                <a:latin typeface="Tempus Sans ITC" pitchFamily="82" charset="0"/>
                <a:ea typeface="+mn-ea"/>
                <a:cs typeface="+mn-cs"/>
              </a:rPr>
              <a:t>.  </a:t>
            </a:r>
            <a:r>
              <a:rPr lang="en-US" sz="1200" kern="1200" baseline="0" dirty="0" smtClean="0">
                <a:solidFill>
                  <a:schemeClr val="tx1"/>
                </a:solidFill>
                <a:latin typeface="Tempus Sans ITC" pitchFamily="82" charset="0"/>
                <a:ea typeface="+mn-ea"/>
                <a:cs typeface="+mn-cs"/>
              </a:rPr>
              <a:t>The map shows the location of dated tuff samples and their representative dates. </a:t>
            </a:r>
            <a:endParaRPr lang="en-US" sz="1200" kern="1200" dirty="0" smtClean="0">
              <a:solidFill>
                <a:schemeClr val="tx1"/>
              </a:solidFill>
              <a:latin typeface="Tempus Sans ITC" pitchFamily="82" charset="0"/>
              <a:ea typeface="+mn-ea"/>
              <a:cs typeface="+mn-cs"/>
            </a:endParaRPr>
          </a:p>
          <a:p>
            <a:r>
              <a:rPr lang="en-US" dirty="0" smtClean="0"/>
              <a:t>Things to note on the stratigraphic column: Above the basal </a:t>
            </a:r>
            <a:r>
              <a:rPr lang="en-US" dirty="0" smtClean="0"/>
              <a:t>conglomerate, </a:t>
            </a:r>
            <a:r>
              <a:rPr lang="en-US" dirty="0" smtClean="0"/>
              <a:t>the Rainbow Gardens Member contains mostly </a:t>
            </a:r>
            <a:r>
              <a:rPr lang="en-US" dirty="0" smtClean="0"/>
              <a:t>flat bedded sandstones </a:t>
            </a:r>
            <a:r>
              <a:rPr lang="en-US" dirty="0" smtClean="0"/>
              <a:t>and limestone in this </a:t>
            </a:r>
            <a:r>
              <a:rPr lang="en-US" dirty="0" smtClean="0"/>
              <a:t>area, which represent </a:t>
            </a:r>
            <a:r>
              <a:rPr lang="en-US" sz="1200" kern="1200" dirty="0" smtClean="0">
                <a:solidFill>
                  <a:schemeClr val="tx1"/>
                </a:solidFill>
                <a:latin typeface="Tempus Sans ITC" pitchFamily="82" charset="0"/>
                <a:ea typeface="+mn-ea"/>
                <a:cs typeface="+mn-cs"/>
              </a:rPr>
              <a:t>fluvial or lake deposits</a:t>
            </a:r>
            <a:r>
              <a:rPr lang="en-US" dirty="0" smtClean="0"/>
              <a:t>.  In the Thumb Member the </a:t>
            </a:r>
            <a:r>
              <a:rPr lang="en-US" dirty="0" smtClean="0"/>
              <a:t>sandstone deposits are</a:t>
            </a:r>
            <a:r>
              <a:rPr lang="en-US" baseline="0" dirty="0" smtClean="0"/>
              <a:t> mostly fluvial deposits with down lapping structures. There are also several tuffs in this portion of the Thumb Member.  Low in the section is a conglomerate consisting mostly of Mesozoic clasts with four overlying breccia deposits. </a:t>
            </a:r>
            <a:r>
              <a:rPr lang="en-US" sz="1200" kern="1200" baseline="0" dirty="0" smtClean="0">
                <a:solidFill>
                  <a:schemeClr val="tx1"/>
                </a:solidFill>
                <a:latin typeface="Tempus Sans ITC" pitchFamily="82" charset="0"/>
                <a:ea typeface="+mn-ea"/>
                <a:cs typeface="+mn-cs"/>
              </a:rPr>
              <a:t>The Thumb Member conglomerate beds range from 5-30 cm thick and consist of sandstone, matrix-supported pebble conglomerate, and clast-supported cobble conglomerate. </a:t>
            </a:r>
            <a:r>
              <a:rPr lang="en-US" baseline="0" dirty="0" smtClean="0"/>
              <a:t>The </a:t>
            </a:r>
            <a:r>
              <a:rPr lang="en-US" baseline="0" dirty="0" smtClean="0"/>
              <a:t>conglomerate </a:t>
            </a:r>
            <a:r>
              <a:rPr lang="en-US" baseline="0" dirty="0" smtClean="0"/>
              <a:t>contains thin (3-5 cm) sandstone beds </a:t>
            </a:r>
            <a:r>
              <a:rPr lang="en-US" sz="1200" kern="1200" baseline="0" dirty="0" smtClean="0">
                <a:solidFill>
                  <a:schemeClr val="tx1"/>
                </a:solidFill>
                <a:latin typeface="Tempus Sans ITC" pitchFamily="82" charset="0"/>
                <a:ea typeface="+mn-ea"/>
                <a:cs typeface="+mn-cs"/>
              </a:rPr>
              <a:t>that contain tabular and trough cross beds with uncommon planar beds (5-10 cm thick).  The Thumb Member conglomerate</a:t>
            </a:r>
            <a:r>
              <a:rPr lang="en-US" baseline="0" dirty="0" smtClean="0"/>
              <a:t> suggests </a:t>
            </a:r>
            <a:r>
              <a:rPr lang="en-US" baseline="0" dirty="0" smtClean="0"/>
              <a:t>the beginning of tectonic </a:t>
            </a:r>
            <a:r>
              <a:rPr lang="en-US" baseline="0" dirty="0" smtClean="0"/>
              <a:t>activity.</a:t>
            </a:r>
            <a:endParaRPr lang="en-US" baseline="0" dirty="0" smtClean="0"/>
          </a:p>
          <a:p>
            <a:endParaRPr lang="en-US" dirty="0" smtClean="0"/>
          </a:p>
          <a:p>
            <a:r>
              <a:rPr lang="en-US" sz="1200" kern="1200" baseline="0" dirty="0" smtClean="0">
                <a:solidFill>
                  <a:schemeClr val="tx1"/>
                </a:solidFill>
                <a:latin typeface="Tempus Sans ITC" pitchFamily="82" charset="0"/>
                <a:ea typeface="+mn-ea"/>
                <a:cs typeface="+mn-cs"/>
              </a:rPr>
              <a:t>One outcrop of conglomerate and pebbly sandstone, south of the measured section, consists of beds that shallow from 82° to 34° dips to the east. Generally, the beds are steeper to the west and progressively become shallow to the east. The clasts range from pebbles to cobbles with rare boulders and contain a higher amount of quartzite clasts. Sets of beds (0.5 m to 1 m ) have kink-like folds and faults, which affect several beds. There are more kink folds in the steeply dipping beds and fewer kink folds in the shallower dipping beds. The beds display soft sediment deformation manifest as thickening in the hinges of the kink folds.</a:t>
            </a:r>
          </a:p>
          <a:p>
            <a:endParaRPr lang="en-US" sz="1200" kern="1200" baseline="0" dirty="0" smtClean="0">
              <a:solidFill>
                <a:schemeClr val="tx1"/>
              </a:solidFill>
              <a:latin typeface="Tempus Sans ITC" pitchFamily="82" charset="0"/>
              <a:ea typeface="+mn-ea"/>
              <a:cs typeface="+mn-cs"/>
            </a:endParaRPr>
          </a:p>
          <a:p>
            <a:r>
              <a:rPr lang="en-US" sz="1200" kern="1200" baseline="0" dirty="0" smtClean="0">
                <a:solidFill>
                  <a:schemeClr val="tx1"/>
                </a:solidFill>
                <a:latin typeface="Tempus Sans ITC" pitchFamily="82" charset="0"/>
                <a:ea typeface="+mn-ea"/>
                <a:cs typeface="+mn-cs"/>
              </a:rPr>
              <a:t>The soft sediment deformation observed is hypothesized to form from the faulting plastically deforming the beds. The overlying breccia units (2a and 2b) do not display evidence of local faulting within the Thumb Member beds. This suggests that the conglomerate in this location was faulted shortly after deposition at ~15.6 Ma and prior to the tuff sample dated at 15.30 Ma, located 150 m up section. This is the first indication of faulting during deposition in the study area. </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cs typeface="Times New Roman" pitchFamily="18" charset="0"/>
              </a:rPr>
              <a:t>Sedimentation rates for three dated tuffs with interpolations from projected tuff dates.  On the graph, the dated tuff samples are marked in blue on a graph of time vs. cumulative thickness.  The blue solid lines </a:t>
            </a:r>
            <a:r>
              <a:rPr lang="en-US" sz="1200" dirty="0" smtClean="0">
                <a:latin typeface="Times New Roman" pitchFamily="18" charset="0"/>
                <a:cs typeface="Times New Roman" pitchFamily="18" charset="0"/>
              </a:rPr>
              <a:t>represent </a:t>
            </a:r>
            <a:r>
              <a:rPr lang="en-US" sz="1200" dirty="0" smtClean="0">
                <a:latin typeface="Times New Roman" pitchFamily="18" charset="0"/>
                <a:cs typeface="Times New Roman" pitchFamily="18" charset="0"/>
              </a:rPr>
              <a:t>the sedimentation rates between the tuff sample ages.  The green dashed lines are estimates of sedimentation rates based on interpolations from the stratigraphic position of the conglomerate, which is evidence for beginning of faulting and the shift to increased sedimentation rates.  Table </a:t>
            </a:r>
            <a:r>
              <a:rPr lang="en-US" sz="1200" dirty="0" smtClean="0">
                <a:latin typeface="Times New Roman" pitchFamily="18" charset="0"/>
                <a:cs typeface="Times New Roman" pitchFamily="18" charset="0"/>
              </a:rPr>
              <a:t>provides </a:t>
            </a:r>
            <a:r>
              <a:rPr lang="en-US" sz="1200" dirty="0" smtClean="0">
                <a:latin typeface="Times New Roman" pitchFamily="18" charset="0"/>
                <a:cs typeface="Times New Roman" pitchFamily="18" charset="0"/>
              </a:rPr>
              <a:t>dated sample ages (in bold) and estimated ages of units overlying the conglomerate based on the 462m/m.y. calculated sedimentation rate.  Cumulative thickness </a:t>
            </a:r>
            <a:r>
              <a:rPr lang="en-US" sz="1200" dirty="0" smtClean="0">
                <a:latin typeface="Times New Roman" pitchFamily="18" charset="0"/>
                <a:cs typeface="Times New Roman" pitchFamily="18" charset="0"/>
              </a:rPr>
              <a:t>derived from </a:t>
            </a:r>
            <a:r>
              <a:rPr lang="en-US" sz="1200" dirty="0" smtClean="0">
                <a:latin typeface="Times New Roman" pitchFamily="18" charset="0"/>
                <a:cs typeface="Times New Roman" pitchFamily="18" charset="0"/>
              </a:rPr>
              <a:t>stratigraphic column.</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Geologic </a:t>
            </a:r>
            <a:r>
              <a:rPr lang="en-US" baseline="0" dirty="0" smtClean="0"/>
              <a:t>map </a:t>
            </a:r>
            <a:r>
              <a:rPr lang="en-US" baseline="0" dirty="0" smtClean="0"/>
              <a:t>from Sitton </a:t>
            </a:r>
            <a:r>
              <a:rPr lang="en-US" sz="1200" kern="1200" dirty="0" smtClean="0">
                <a:solidFill>
                  <a:schemeClr val="tx1"/>
                </a:solidFill>
                <a:latin typeface="Tempus Sans ITC" pitchFamily="82" charset="0"/>
                <a:ea typeface="+mn-ea"/>
                <a:cs typeface="+mn-cs"/>
              </a:rPr>
              <a:t>(MS Geology, NAU</a:t>
            </a:r>
            <a:r>
              <a:rPr lang="en-US" baseline="0" dirty="0" smtClean="0"/>
              <a:t>) </a:t>
            </a:r>
            <a:r>
              <a:rPr lang="en-US" baseline="0" dirty="0" smtClean="0"/>
              <a:t>and the location of Breccia 1.  The picture </a:t>
            </a:r>
            <a:r>
              <a:rPr lang="en-US" baseline="0" dirty="0" smtClean="0"/>
              <a:t>shows an </a:t>
            </a:r>
            <a:r>
              <a:rPr lang="en-US" baseline="0" dirty="0" smtClean="0"/>
              <a:t>outcrop of Breccia 1.  This breccia is monomictic consisting of a </a:t>
            </a:r>
            <a:r>
              <a:rPr lang="en-US" sz="1200" kern="1200" dirty="0" smtClean="0">
                <a:solidFill>
                  <a:schemeClr val="tx1"/>
                </a:solidFill>
                <a:latin typeface="Tempus Sans ITC" pitchFamily="82" charset="0"/>
                <a:ea typeface="+mn-ea"/>
                <a:cs typeface="+mn-cs"/>
              </a:rPr>
              <a:t>leucocratic </a:t>
            </a:r>
            <a:r>
              <a:rPr lang="en-US" baseline="0" dirty="0" smtClean="0"/>
              <a:t>granite </a:t>
            </a:r>
            <a:r>
              <a:rPr lang="en-US" baseline="0" dirty="0" smtClean="0"/>
              <a:t>not seen elsewhere on Frenchman Mountain block.</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Location map and photograph of Breccia</a:t>
            </a:r>
            <a:r>
              <a:rPr lang="en-US" baseline="0" dirty="0" smtClean="0"/>
              <a:t> 2a outcrops and </a:t>
            </a:r>
            <a:r>
              <a:rPr lang="en-US" sz="1200" kern="1200" dirty="0" smtClean="0">
                <a:solidFill>
                  <a:schemeClr val="tx1"/>
                </a:solidFill>
                <a:latin typeface="Tempus Sans ITC" pitchFamily="82" charset="0"/>
                <a:ea typeface="+mn-ea"/>
                <a:cs typeface="+mn-cs"/>
              </a:rPr>
              <a:t>corridors of disrupted </a:t>
            </a:r>
            <a:r>
              <a:rPr lang="en-US" sz="1200" kern="1200" baseline="0" dirty="0" smtClean="0">
                <a:solidFill>
                  <a:schemeClr val="tx1"/>
                </a:solidFill>
                <a:latin typeface="Tempus Sans ITC" pitchFamily="82" charset="0"/>
                <a:ea typeface="+mn-ea"/>
                <a:cs typeface="+mn-cs"/>
              </a:rPr>
              <a:t>substrate</a:t>
            </a:r>
            <a:r>
              <a:rPr lang="en-US" baseline="0" dirty="0" smtClean="0"/>
              <a:t>.  The </a:t>
            </a:r>
            <a:r>
              <a:rPr lang="en-US" baseline="0" dirty="0" smtClean="0"/>
              <a:t>composite photograph shows an outcrop of the breccia corridor</a:t>
            </a:r>
            <a:r>
              <a:rPr lang="en-US" baseline="0" dirty="0" smtClean="0"/>
              <a:t>.  </a:t>
            </a:r>
            <a:r>
              <a:rPr lang="en-US" baseline="0" dirty="0" smtClean="0"/>
              <a:t>Note the secondary gypsum veins and </a:t>
            </a:r>
            <a:r>
              <a:rPr lang="en-US" sz="1200" kern="1200" dirty="0" smtClean="0">
                <a:solidFill>
                  <a:schemeClr val="tx1"/>
                </a:solidFill>
                <a:latin typeface="Tempus Sans ITC" pitchFamily="82" charset="0"/>
                <a:ea typeface="+mn-ea"/>
                <a:cs typeface="+mn-cs"/>
              </a:rPr>
              <a:t>widely distributed crystalline breccia clasts in a massive deposit</a:t>
            </a:r>
            <a:r>
              <a:rPr lang="en-US" baseline="0" dirty="0" smtClean="0"/>
              <a:t>.  </a:t>
            </a:r>
            <a:r>
              <a:rPr lang="en-US" baseline="0" dirty="0" smtClean="0"/>
              <a:t>The breccia </a:t>
            </a:r>
            <a:r>
              <a:rPr lang="en-US" baseline="0" dirty="0" smtClean="0"/>
              <a:t>2 (</a:t>
            </a:r>
            <a:r>
              <a:rPr lang="en-US" baseline="0" dirty="0" err="1" smtClean="0"/>
              <a:t>a&amp;b</a:t>
            </a:r>
            <a:r>
              <a:rPr lang="en-US" baseline="0" dirty="0" smtClean="0"/>
              <a:t>) clasts are </a:t>
            </a:r>
            <a:r>
              <a:rPr lang="en-US" baseline="0" dirty="0" err="1" smtClean="0"/>
              <a:t>polymictic</a:t>
            </a:r>
            <a:r>
              <a:rPr lang="en-US" baseline="0" dirty="0" smtClean="0"/>
              <a:t> and consist of</a:t>
            </a:r>
            <a:r>
              <a:rPr lang="en-US" sz="1200" kern="1200" baseline="0" dirty="0" smtClean="0">
                <a:solidFill>
                  <a:schemeClr val="tx1"/>
                </a:solidFill>
                <a:latin typeface="Tempus Sans ITC" pitchFamily="82" charset="0"/>
                <a:ea typeface="+mn-ea"/>
                <a:cs typeface="+mn-cs"/>
              </a:rPr>
              <a:t> fine-grained granite, </a:t>
            </a:r>
            <a:r>
              <a:rPr lang="en-US" sz="1200" kern="1200" baseline="0" dirty="0" err="1" smtClean="0">
                <a:solidFill>
                  <a:schemeClr val="tx1"/>
                </a:solidFill>
                <a:latin typeface="Tempus Sans ITC" pitchFamily="82" charset="0"/>
                <a:ea typeface="+mn-ea"/>
                <a:cs typeface="+mn-cs"/>
              </a:rPr>
              <a:t>megacrystic</a:t>
            </a:r>
            <a:r>
              <a:rPr lang="en-US" sz="1200" kern="1200" baseline="0" dirty="0" smtClean="0">
                <a:solidFill>
                  <a:schemeClr val="tx1"/>
                </a:solidFill>
                <a:latin typeface="Tempus Sans ITC" pitchFamily="82" charset="0"/>
                <a:ea typeface="+mn-ea"/>
                <a:cs typeface="+mn-cs"/>
              </a:rPr>
              <a:t> (rapakivi) granite, biotite and pegmatite gneiss, garnet gneiss, and feldspathic gneiss.</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Location map and photograph</a:t>
            </a:r>
            <a:r>
              <a:rPr lang="en-US" baseline="0" dirty="0" smtClean="0"/>
              <a:t> </a:t>
            </a:r>
            <a:r>
              <a:rPr lang="en-US" dirty="0" smtClean="0"/>
              <a:t>of </a:t>
            </a:r>
            <a:r>
              <a:rPr lang="en-US" dirty="0" smtClean="0"/>
              <a:t>Breccia</a:t>
            </a:r>
            <a:r>
              <a:rPr lang="en-US" baseline="0" dirty="0" smtClean="0"/>
              <a:t> 2b outcrops and </a:t>
            </a:r>
            <a:r>
              <a:rPr lang="en-US" baseline="0" dirty="0" smtClean="0"/>
              <a:t>a </a:t>
            </a:r>
            <a:r>
              <a:rPr lang="en-US" sz="1200" kern="1200" dirty="0" smtClean="0">
                <a:solidFill>
                  <a:schemeClr val="tx1"/>
                </a:solidFill>
                <a:latin typeface="Tempus Sans ITC" pitchFamily="82" charset="0"/>
                <a:ea typeface="+mn-ea"/>
                <a:cs typeface="+mn-cs"/>
              </a:rPr>
              <a:t>corridors of disrupted substrate</a:t>
            </a:r>
            <a:r>
              <a:rPr lang="en-US" baseline="0" dirty="0" smtClean="0"/>
              <a:t>. </a:t>
            </a:r>
            <a:r>
              <a:rPr lang="en-US" baseline="0" dirty="0" smtClean="0"/>
              <a:t>The photograph shows an example of the breccia outcrop (dark knob in the distance) and the corridor (red strata exposed in the wash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4BFA252-7CD6-4F43-9554-4E28CA3D890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B1ADD-6B55-4F80-A22C-B5142163A587}" type="datetimeFigureOut">
              <a:rPr lang="en-US" smtClean="0"/>
              <a:pPr/>
              <a:t>7/19/2011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B1ADD-6B55-4F80-A22C-B5142163A587}" type="datetimeFigureOut">
              <a:rPr lang="en-US" smtClean="0"/>
              <a:pPr/>
              <a:t>7/19/2011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B1ADD-6B55-4F80-A22C-B5142163A587}" type="datetimeFigureOut">
              <a:rPr lang="en-US" smtClean="0"/>
              <a:pPr/>
              <a:t>7/19/2011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B1ADD-6B55-4F80-A22C-B5142163A587}" type="datetimeFigureOut">
              <a:rPr lang="en-US" smtClean="0"/>
              <a:pPr/>
              <a:t>7/19/2011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7B1ADD-6B55-4F80-A22C-B5142163A587}" type="datetimeFigureOut">
              <a:rPr lang="en-US" smtClean="0"/>
              <a:pPr/>
              <a:t>7/19/2011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B1ADD-6B55-4F80-A22C-B5142163A587}" type="datetimeFigureOut">
              <a:rPr lang="en-US" smtClean="0"/>
              <a:pPr/>
              <a:t>7/19/2011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B1ADD-6B55-4F80-A22C-B5142163A587}" type="datetimeFigureOut">
              <a:rPr lang="en-US" smtClean="0"/>
              <a:pPr/>
              <a:t>7/19/2011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B1ADD-6B55-4F80-A22C-B5142163A587}" type="datetimeFigureOut">
              <a:rPr lang="en-US" smtClean="0"/>
              <a:pPr/>
              <a:t>7/19/2011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B1ADD-6B55-4F80-A22C-B5142163A587}" type="datetimeFigureOut">
              <a:rPr lang="en-US" smtClean="0"/>
              <a:pPr/>
              <a:t>7/19/2011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B1ADD-6B55-4F80-A22C-B5142163A587}" type="datetimeFigureOut">
              <a:rPr lang="en-US" smtClean="0"/>
              <a:pPr/>
              <a:t>7/19/2011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B1ADD-6B55-4F80-A22C-B5142163A587}" type="datetimeFigureOut">
              <a:rPr lang="en-US" smtClean="0"/>
              <a:pPr/>
              <a:t>7/19/2011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9A122-A75E-41ED-8833-BB054C58F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empus Sans ITC" pitchFamily="82" charset="0"/>
              </a:defRPr>
            </a:lvl1pPr>
          </a:lstStyle>
          <a:p>
            <a:fld id="{5A7B1ADD-6B55-4F80-A22C-B5142163A587}" type="datetimeFigureOut">
              <a:rPr lang="en-US" smtClean="0"/>
              <a:pPr/>
              <a:t>7/19/2011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empus Sans ITC" pitchFamily="82"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empus Sans ITC" pitchFamily="82" charset="0"/>
              </a:defRPr>
            </a:lvl1pPr>
          </a:lstStyle>
          <a:p>
            <a:fld id="{D989A122-A75E-41ED-8833-BB054C58F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Tempus Sans ITC"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empus Sans ITC"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empus Sans ITC"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empus Sans ITC"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empus Sans ITC"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empus Sans ITC"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jpeg"/><Relationship Id="rId3" Type="http://schemas.openxmlformats.org/officeDocument/2006/relationships/image" Target="../media/image12.jpeg"/><Relationship Id="rId21" Type="http://schemas.openxmlformats.org/officeDocument/2006/relationships/image" Target="../media/image30.jpeg"/><Relationship Id="rId34" Type="http://schemas.openxmlformats.org/officeDocument/2006/relationships/image" Target="../media/image43.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jpeg"/><Relationship Id="rId33" Type="http://schemas.openxmlformats.org/officeDocument/2006/relationships/image" Target="../media/image42.jpeg"/><Relationship Id="rId2" Type="http://schemas.openxmlformats.org/officeDocument/2006/relationships/notesSlide" Target="../notesSlides/notesSlide10.xml"/><Relationship Id="rId16" Type="http://schemas.openxmlformats.org/officeDocument/2006/relationships/image" Target="../media/image25.jpeg"/><Relationship Id="rId20" Type="http://schemas.openxmlformats.org/officeDocument/2006/relationships/image" Target="../media/image29.jpeg"/><Relationship Id="rId29"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32" Type="http://schemas.openxmlformats.org/officeDocument/2006/relationships/image" Target="../media/image41.jpe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jpeg"/><Relationship Id="rId28" Type="http://schemas.openxmlformats.org/officeDocument/2006/relationships/image" Target="../media/image37.jpeg"/><Relationship Id="rId10" Type="http://schemas.openxmlformats.org/officeDocument/2006/relationships/image" Target="../media/image19.jpeg"/><Relationship Id="rId19" Type="http://schemas.openxmlformats.org/officeDocument/2006/relationships/image" Target="../media/image28.jpeg"/><Relationship Id="rId31" Type="http://schemas.openxmlformats.org/officeDocument/2006/relationships/image" Target="../media/image40.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152400"/>
            <a:ext cx="12496800" cy="7162800"/>
          </a:xfrm>
          <a:prstGeom prst="rect">
            <a:avLst/>
          </a:prstGeom>
          <a:solidFill>
            <a:srgbClr val="E6E3D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empus Sans ITC" pitchFamily="82" charset="0"/>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10" descr="C:\Users\Terranewreck\Desktop\field aerial.jpg"/>
          <p:cNvPicPr>
            <a:picLocks noChangeAspect="1" noChangeArrowheads="1"/>
          </p:cNvPicPr>
          <p:nvPr/>
        </p:nvPicPr>
        <p:blipFill>
          <a:blip r:embed="rId3" cstate="print"/>
          <a:srcRect r="12261" b="10965"/>
          <a:stretch>
            <a:fillRect/>
          </a:stretch>
        </p:blipFill>
        <p:spPr bwMode="auto">
          <a:xfrm>
            <a:off x="-1384802" y="0"/>
            <a:ext cx="11913604" cy="6858000"/>
          </a:xfrm>
          <a:prstGeom prst="rect">
            <a:avLst/>
          </a:prstGeom>
          <a:noFill/>
        </p:spPr>
      </p:pic>
      <p:sp>
        <p:nvSpPr>
          <p:cNvPr id="5" name="TextBox 4"/>
          <p:cNvSpPr txBox="1"/>
          <p:nvPr/>
        </p:nvSpPr>
        <p:spPr>
          <a:xfrm>
            <a:off x="16383000" y="914400"/>
            <a:ext cx="9144000" cy="4585871"/>
          </a:xfrm>
          <a:prstGeom prst="rect">
            <a:avLst/>
          </a:prstGeom>
          <a:noFill/>
          <a:scene3d>
            <a:camera prst="orthographicFront"/>
            <a:lightRig rig="twoPt" dir="t"/>
          </a:scene3d>
          <a:sp3d/>
        </p:spPr>
        <p:txBody>
          <a:bodyPr wrap="square" rtlCol="0">
            <a:spAutoFit/>
          </a:bodyPr>
          <a:lstStyle/>
          <a:p>
            <a:pPr algn="ctr"/>
            <a:endParaRPr lang="en-US" sz="2400" spc="150" dirty="0">
              <a:ln w="11430"/>
              <a:solidFill>
                <a:srgbClr val="E6E3D2"/>
              </a:solidFill>
              <a:effectLst>
                <a:outerShdw blurRad="25400" algn="tl" rotWithShape="0">
                  <a:srgbClr val="000000">
                    <a:alpha val="43000"/>
                  </a:srgbClr>
                </a:outerShdw>
              </a:effectLst>
              <a:latin typeface="Copperplate Gothic Bold" pitchFamily="34" charset="0"/>
            </a:endParaRPr>
          </a:p>
          <a:p>
            <a:pPr algn="ctr"/>
            <a:r>
              <a:rPr lang="en-US" sz="2400" spc="150" dirty="0">
                <a:ln w="11430"/>
                <a:solidFill>
                  <a:srgbClr val="E6E3D2"/>
                </a:solidFill>
                <a:effectLst>
                  <a:outerShdw blurRad="25400" algn="tl" rotWithShape="0">
                    <a:srgbClr val="000000">
                      <a:alpha val="43000"/>
                    </a:srgbClr>
                  </a:outerShdw>
                </a:effectLst>
                <a:latin typeface="Copperplate Gothic Bold" pitchFamily="34" charset="0"/>
              </a:rPr>
              <a:t>MIOCENE FAULT AND BASIN ANALYSIS, NORTHERN FRENCHMAN MOUNTAIN BLOCK, LAKE MEAD DOMAIN, NEVADA</a:t>
            </a:r>
          </a:p>
          <a:p>
            <a:pPr algn="ctr"/>
            <a:endParaRPr lang="en-US" sz="2400" spc="150" dirty="0">
              <a:ln w="11430"/>
              <a:solidFill>
                <a:srgbClr val="E6E3D2"/>
              </a:solidFill>
              <a:effectLst>
                <a:outerShdw blurRad="25400" algn="tl" rotWithShape="0">
                  <a:srgbClr val="000000">
                    <a:alpha val="43000"/>
                  </a:srgbClr>
                </a:outerShdw>
              </a:effectLst>
              <a:latin typeface="Copperplate Gothic Bold" pitchFamily="34" charset="0"/>
            </a:endParaRPr>
          </a:p>
          <a:p>
            <a:pPr algn="ctr"/>
            <a:r>
              <a:rPr lang="en-US" sz="2000" spc="150" dirty="0" smtClean="0">
                <a:ln w="11430"/>
                <a:solidFill>
                  <a:srgbClr val="E6E3D2"/>
                </a:solidFill>
                <a:effectLst>
                  <a:outerShdw blurRad="25400" algn="tl" rotWithShape="0">
                    <a:srgbClr val="000000">
                      <a:alpha val="43000"/>
                    </a:srgbClr>
                  </a:outerShdw>
                </a:effectLst>
                <a:latin typeface="Copperplate Gothic Bold" pitchFamily="34" charset="0"/>
              </a:rPr>
              <a:t>Rachelle  </a:t>
            </a:r>
            <a:r>
              <a:rPr lang="en-US" sz="2000" spc="150" dirty="0">
                <a:ln w="11430"/>
                <a:solidFill>
                  <a:srgbClr val="E6E3D2"/>
                </a:solidFill>
                <a:effectLst>
                  <a:outerShdw blurRad="25400" algn="tl" rotWithShape="0">
                    <a:srgbClr val="000000">
                      <a:alpha val="43000"/>
                    </a:srgbClr>
                  </a:outerShdw>
                </a:effectLst>
                <a:latin typeface="Copperplate Gothic Bold" pitchFamily="34" charset="0"/>
              </a:rPr>
              <a:t>Wagner</a:t>
            </a:r>
          </a:p>
          <a:p>
            <a:pPr algn="ctr"/>
            <a:endParaRPr lang="en-US" sz="2400" spc="150" dirty="0">
              <a:ln w="11430"/>
              <a:solidFill>
                <a:srgbClr val="E6E3D2"/>
              </a:solidFill>
              <a:effectLst>
                <a:outerShdw blurRad="25400" algn="tl" rotWithShape="0">
                  <a:srgbClr val="000000">
                    <a:alpha val="43000"/>
                  </a:srgbClr>
                </a:outerShdw>
              </a:effectLst>
              <a:latin typeface="Copperplate Gothic Bold" pitchFamily="34" charset="0"/>
            </a:endParaRPr>
          </a:p>
          <a:p>
            <a:pPr algn="ctr"/>
            <a:endParaRPr lang="en-US" sz="2400" spc="150" dirty="0">
              <a:ln w="11430"/>
              <a:solidFill>
                <a:srgbClr val="E6E3D2"/>
              </a:solidFill>
              <a:effectLst>
                <a:outerShdw blurRad="25400" algn="tl" rotWithShape="0">
                  <a:srgbClr val="000000">
                    <a:alpha val="43000"/>
                  </a:srgbClr>
                </a:outerShdw>
              </a:effectLst>
              <a:latin typeface="Copperplate Gothic Bold" pitchFamily="34" charset="0"/>
            </a:endParaRPr>
          </a:p>
          <a:p>
            <a:pPr algn="ctr"/>
            <a:r>
              <a:rPr lang="en-US" sz="2000" spc="150" dirty="0">
                <a:ln w="11430"/>
                <a:solidFill>
                  <a:srgbClr val="E6E3D2"/>
                </a:solidFill>
                <a:effectLst>
                  <a:outerShdw blurRad="25400" algn="tl" rotWithShape="0">
                    <a:srgbClr val="000000">
                      <a:alpha val="43000"/>
                    </a:srgbClr>
                  </a:outerShdw>
                </a:effectLst>
                <a:latin typeface="Copperplate Gothic Bold" pitchFamily="34" charset="0"/>
              </a:rPr>
              <a:t>Committee: </a:t>
            </a:r>
            <a:endParaRPr lang="en-US" sz="2000" spc="150" dirty="0" smtClean="0">
              <a:ln w="11430"/>
              <a:solidFill>
                <a:srgbClr val="E6E3D2"/>
              </a:solidFill>
              <a:effectLst>
                <a:outerShdw blurRad="25400" algn="tl" rotWithShape="0">
                  <a:srgbClr val="000000">
                    <a:alpha val="43000"/>
                  </a:srgbClr>
                </a:outerShdw>
              </a:effectLst>
              <a:latin typeface="Copperplate Gothic Bold" pitchFamily="34" charset="0"/>
            </a:endParaRPr>
          </a:p>
          <a:p>
            <a:pPr algn="ctr"/>
            <a:r>
              <a:rPr lang="en-US" sz="2000" spc="150" dirty="0" smtClean="0">
                <a:ln w="11430"/>
                <a:solidFill>
                  <a:srgbClr val="E6E3D2"/>
                </a:solidFill>
                <a:effectLst>
                  <a:outerShdw blurRad="25400" algn="tl" rotWithShape="0">
                    <a:srgbClr val="000000">
                      <a:alpha val="43000"/>
                    </a:srgbClr>
                  </a:outerShdw>
                </a:effectLst>
                <a:latin typeface="Copperplate Gothic Bold" pitchFamily="34" charset="0"/>
              </a:rPr>
              <a:t>Dr</a:t>
            </a:r>
            <a:r>
              <a:rPr lang="en-US" sz="2000" spc="150" dirty="0">
                <a:ln w="11430"/>
                <a:solidFill>
                  <a:srgbClr val="E6E3D2"/>
                </a:solidFill>
                <a:effectLst>
                  <a:outerShdw blurRad="25400" algn="tl" rotWithShape="0">
                    <a:srgbClr val="000000">
                      <a:alpha val="43000"/>
                    </a:srgbClr>
                  </a:outerShdw>
                </a:effectLst>
                <a:latin typeface="Copperplate Gothic Bold" pitchFamily="34" charset="0"/>
              </a:rPr>
              <a:t>. Paul Umhoefer</a:t>
            </a:r>
          </a:p>
          <a:p>
            <a:pPr algn="ctr"/>
            <a:r>
              <a:rPr lang="en-US" sz="2000" spc="150" dirty="0">
                <a:ln w="11430"/>
                <a:solidFill>
                  <a:srgbClr val="E6E3D2"/>
                </a:solidFill>
                <a:effectLst>
                  <a:outerShdw blurRad="25400" algn="tl" rotWithShape="0">
                    <a:srgbClr val="000000">
                      <a:alpha val="43000"/>
                    </a:srgbClr>
                  </a:outerShdw>
                </a:effectLst>
                <a:latin typeface="Copperplate Gothic Bold" pitchFamily="34" charset="0"/>
              </a:rPr>
              <a:t>Dr. Ernie Duebendorfer</a:t>
            </a:r>
          </a:p>
          <a:p>
            <a:pPr algn="ctr"/>
            <a:r>
              <a:rPr lang="en-US" sz="2000" spc="150" dirty="0">
                <a:ln w="11430"/>
                <a:solidFill>
                  <a:srgbClr val="E6E3D2"/>
                </a:solidFill>
                <a:effectLst>
                  <a:outerShdw blurRad="25400" algn="tl" rotWithShape="0">
                    <a:srgbClr val="000000">
                      <a:alpha val="43000"/>
                    </a:srgbClr>
                  </a:outerShdw>
                </a:effectLst>
                <a:latin typeface="Copperplate Gothic Bold" pitchFamily="34" charset="0"/>
              </a:rPr>
              <a:t>Sue Beard</a:t>
            </a:r>
          </a:p>
          <a:p>
            <a:pPr algn="ctr"/>
            <a:endParaRPr lang="en-US" sz="2400" spc="150" dirty="0">
              <a:ln w="11430"/>
              <a:solidFill>
                <a:srgbClr val="E6E3D2"/>
              </a:solidFill>
              <a:effectLst>
                <a:outerShdw blurRad="25400" algn="tl" rotWithShape="0">
                  <a:srgbClr val="000000">
                    <a:alpha val="43000"/>
                  </a:srgbClr>
                </a:outerShdw>
              </a:effectLst>
              <a:latin typeface="Copperplate Gothic Bold" pitchFamily="34" charset="0"/>
            </a:endParaRPr>
          </a:p>
        </p:txBody>
      </p:sp>
      <p:sp>
        <p:nvSpPr>
          <p:cNvPr id="7" name="Rectangle 6"/>
          <p:cNvSpPr/>
          <p:nvPr/>
        </p:nvSpPr>
        <p:spPr>
          <a:xfrm>
            <a:off x="304800" y="797511"/>
            <a:ext cx="8686800" cy="4832092"/>
          </a:xfrm>
          <a:prstGeom prst="rect">
            <a:avLst/>
          </a:prstGeom>
          <a:noFill/>
        </p:spPr>
        <p:txBody>
          <a:bodyPr wrap="square" lIns="91440" tIns="45720" rIns="91440" bIns="45720">
            <a:spAutoFit/>
          </a:bodyPr>
          <a:lstStyle/>
          <a:p>
            <a:pPr algn="ctr"/>
            <a:endParaRPr lang="en-US" sz="2800" cap="none" spc="0" dirty="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endParaRPr>
          </a:p>
          <a:p>
            <a:pPr algn="ctr"/>
            <a:r>
              <a:rPr lang="en-US" sz="280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rPr>
              <a:t>ANALYSIS OF BRECCIA LANDSLIDES WITHIN THE </a:t>
            </a:r>
          </a:p>
          <a:p>
            <a:pPr algn="ctr"/>
            <a:r>
              <a:rPr lang="en-US" sz="280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rPr>
              <a:t>LOWER HORSE SPRING FORMATION, </a:t>
            </a:r>
          </a:p>
          <a:p>
            <a:pPr algn="ctr"/>
            <a:r>
              <a:rPr lang="en-US" sz="280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rPr>
              <a:t>FRENCHMAN MOUNTAIN, LAKE MEAD, NEVADA</a:t>
            </a:r>
          </a:p>
          <a:p>
            <a:pPr algn="ctr"/>
            <a:endParaRPr lang="en-US" sz="2800" cap="none" spc="0" dirty="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endParaRPr>
          </a:p>
          <a:p>
            <a:pPr algn="ctr"/>
            <a:r>
              <a:rPr lang="en-US" sz="2800" cap="none" spc="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rPr>
              <a:t>Rachelle  Wagner, Mark Sitton, </a:t>
            </a:r>
          </a:p>
          <a:p>
            <a:pPr algn="ctr"/>
            <a:r>
              <a:rPr lang="en-US" sz="2800" cap="none" spc="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rPr>
              <a:t>Paul Umhoefer</a:t>
            </a:r>
          </a:p>
          <a:p>
            <a:pPr algn="ctr"/>
            <a:r>
              <a:rPr lang="en-US" sz="280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rPr>
              <a:t>Northern Arizona University</a:t>
            </a:r>
            <a:endParaRPr lang="en-US" sz="2800" cap="none" spc="0" dirty="0" smtClean="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endParaRPr>
          </a:p>
          <a:p>
            <a:pPr algn="ctr"/>
            <a:endParaRPr lang="en-US" sz="2800" cap="none" spc="0" dirty="0">
              <a:ln w="12700" cmpd="sng">
                <a:solidFill>
                  <a:schemeClr val="bg2">
                    <a:lumMod val="50000"/>
                  </a:schemeClr>
                </a:solidFill>
                <a:prstDash val="solid"/>
                <a:miter lim="800000"/>
              </a:ln>
              <a:effectLst>
                <a:outerShdw blurRad="50800" algn="tl" rotWithShape="0">
                  <a:srgbClr val="000000"/>
                </a:outerShdw>
              </a:effectLst>
              <a:latin typeface="Copperplate Gothic Bold"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164"/>
          <p:cNvGrpSpPr>
            <a:grpSpLocks noChangeAspect="1"/>
          </p:cNvGrpSpPr>
          <p:nvPr/>
        </p:nvGrpSpPr>
        <p:grpSpPr>
          <a:xfrm>
            <a:off x="-27051000" y="-76200"/>
            <a:ext cx="63169800" cy="6955679"/>
            <a:chOff x="-37723470" y="0"/>
            <a:chExt cx="91347996" cy="10058400"/>
          </a:xfrm>
        </p:grpSpPr>
        <p:grpSp>
          <p:nvGrpSpPr>
            <p:cNvPr id="3" name="Group 2"/>
            <p:cNvGrpSpPr/>
            <p:nvPr/>
          </p:nvGrpSpPr>
          <p:grpSpPr>
            <a:xfrm>
              <a:off x="1219200" y="533400"/>
              <a:ext cx="52273200" cy="2398105"/>
              <a:chOff x="-24231600" y="2859860"/>
              <a:chExt cx="52273200" cy="2398105"/>
            </a:xfrm>
          </p:grpSpPr>
          <p:grpSp>
            <p:nvGrpSpPr>
              <p:cNvPr id="4" name="Group 61"/>
              <p:cNvGrpSpPr/>
              <p:nvPr/>
            </p:nvGrpSpPr>
            <p:grpSpPr>
              <a:xfrm>
                <a:off x="13868400" y="2859860"/>
                <a:ext cx="14173200" cy="2286165"/>
                <a:chOff x="0" y="0"/>
                <a:chExt cx="14173200" cy="2286165"/>
              </a:xfrm>
            </p:grpSpPr>
            <p:pic>
              <p:nvPicPr>
                <p:cNvPr id="29" name="Picture 29" descr="C:\Users\Terranewreck\Documents\NAU Classes\Thesis\Figures and templates\aRachelle pans\aKoda-close-pan E to W\IMG_2732.JPG"/>
                <p:cNvPicPr>
                  <a:picLocks noChangeAspect="1" noChangeArrowheads="1"/>
                </p:cNvPicPr>
                <p:nvPr/>
              </p:nvPicPr>
              <p:blipFill>
                <a:blip r:embed="rId3" cstate="print"/>
                <a:srcRect/>
                <a:stretch>
                  <a:fillRect/>
                </a:stretch>
              </p:blipFill>
              <p:spPr bwMode="auto">
                <a:xfrm>
                  <a:off x="11430000" y="228600"/>
                  <a:ext cx="2743200" cy="2057565"/>
                </a:xfrm>
                <a:prstGeom prst="rect">
                  <a:avLst/>
                </a:prstGeom>
                <a:noFill/>
              </p:spPr>
            </p:pic>
            <p:pic>
              <p:nvPicPr>
                <p:cNvPr id="30" name="Picture 31" descr="C:\Users\Terranewreck\Documents\NAU Classes\Thesis\Figures and templates\aRachelle pans\aKoda-close-pan E to W\IMG_2734.JPG"/>
                <p:cNvPicPr>
                  <a:picLocks noChangeAspect="1" noChangeArrowheads="1"/>
                </p:cNvPicPr>
                <p:nvPr/>
              </p:nvPicPr>
              <p:blipFill>
                <a:blip r:embed="rId4" cstate="print"/>
                <a:srcRect/>
                <a:stretch>
                  <a:fillRect/>
                </a:stretch>
              </p:blipFill>
              <p:spPr bwMode="auto">
                <a:xfrm>
                  <a:off x="8734425" y="171450"/>
                  <a:ext cx="2743200" cy="2057565"/>
                </a:xfrm>
                <a:prstGeom prst="rect">
                  <a:avLst/>
                </a:prstGeom>
                <a:noFill/>
              </p:spPr>
            </p:pic>
            <p:pic>
              <p:nvPicPr>
                <p:cNvPr id="31" name="Picture 32" descr="C:\Users\Terranewreck\Documents\NAU Classes\Thesis\Figures and templates\aRachelle pans\aKoda-close-pan E to W\IMG_2735.JPG"/>
                <p:cNvPicPr>
                  <a:picLocks noChangeAspect="1" noChangeArrowheads="1"/>
                </p:cNvPicPr>
                <p:nvPr/>
              </p:nvPicPr>
              <p:blipFill>
                <a:blip r:embed="rId5" cstate="print"/>
                <a:srcRect/>
                <a:stretch>
                  <a:fillRect/>
                </a:stretch>
              </p:blipFill>
              <p:spPr bwMode="auto">
                <a:xfrm>
                  <a:off x="7620000" y="152400"/>
                  <a:ext cx="2743200" cy="2057565"/>
                </a:xfrm>
                <a:prstGeom prst="rect">
                  <a:avLst/>
                </a:prstGeom>
                <a:noFill/>
              </p:spPr>
            </p:pic>
            <p:pic>
              <p:nvPicPr>
                <p:cNvPr id="32" name="Picture 33" descr="C:\Users\Terranewreck\Documents\NAU Classes\Thesis\Figures and templates\aRachelle pans\aKoda-close-pan E to W\IMG_2736.JPG"/>
                <p:cNvPicPr>
                  <a:picLocks noChangeAspect="1" noChangeArrowheads="1"/>
                </p:cNvPicPr>
                <p:nvPr/>
              </p:nvPicPr>
              <p:blipFill>
                <a:blip r:embed="rId6" cstate="print"/>
                <a:srcRect/>
                <a:stretch>
                  <a:fillRect/>
                </a:stretch>
              </p:blipFill>
              <p:spPr bwMode="auto">
                <a:xfrm>
                  <a:off x="6400800" y="76200"/>
                  <a:ext cx="2743200" cy="2057565"/>
                </a:xfrm>
                <a:prstGeom prst="rect">
                  <a:avLst/>
                </a:prstGeom>
                <a:noFill/>
              </p:spPr>
            </p:pic>
            <p:pic>
              <p:nvPicPr>
                <p:cNvPr id="33" name="Picture 36" descr="C:\Users\Terranewreck\Documents\NAU Classes\Thesis\Figures and templates\aRachelle pans\aKoda-close-pan E to W\IMG_2739.JPG"/>
                <p:cNvPicPr>
                  <a:picLocks noChangeAspect="1" noChangeArrowheads="1"/>
                </p:cNvPicPr>
                <p:nvPr/>
              </p:nvPicPr>
              <p:blipFill>
                <a:blip r:embed="rId7" cstate="print"/>
                <a:srcRect/>
                <a:stretch>
                  <a:fillRect/>
                </a:stretch>
              </p:blipFill>
              <p:spPr bwMode="auto">
                <a:xfrm>
                  <a:off x="1524000" y="0"/>
                  <a:ext cx="2743200" cy="2057565"/>
                </a:xfrm>
                <a:prstGeom prst="rect">
                  <a:avLst/>
                </a:prstGeom>
                <a:noFill/>
              </p:spPr>
            </p:pic>
            <p:pic>
              <p:nvPicPr>
                <p:cNvPr id="34" name="Picture 37" descr="C:\Users\Terranewreck\Documents\NAU Classes\Thesis\Figures and templates\aRachelle pans\aKoda-close-pan E to W\IMG_2740.JPG"/>
                <p:cNvPicPr>
                  <a:picLocks noChangeAspect="1" noChangeArrowheads="1"/>
                </p:cNvPicPr>
                <p:nvPr/>
              </p:nvPicPr>
              <p:blipFill>
                <a:blip r:embed="rId8" cstate="print"/>
                <a:srcRect/>
                <a:stretch>
                  <a:fillRect/>
                </a:stretch>
              </p:blipFill>
              <p:spPr bwMode="auto">
                <a:xfrm>
                  <a:off x="0" y="0"/>
                  <a:ext cx="2743200" cy="2057565"/>
                </a:xfrm>
                <a:prstGeom prst="rect">
                  <a:avLst/>
                </a:prstGeom>
                <a:noFill/>
              </p:spPr>
            </p:pic>
            <p:pic>
              <p:nvPicPr>
                <p:cNvPr id="35" name="Picture 35" descr="C:\Users\Terranewreck\Documents\NAU Classes\Thesis\Figures and templates\aRachelle pans\aKoda-close-pan E to W\IMG_2738.JPG"/>
                <p:cNvPicPr>
                  <a:picLocks noChangeAspect="1" noChangeArrowheads="1"/>
                </p:cNvPicPr>
                <p:nvPr/>
              </p:nvPicPr>
              <p:blipFill>
                <a:blip r:embed="rId9" cstate="print"/>
                <a:srcRect/>
                <a:stretch>
                  <a:fillRect/>
                </a:stretch>
              </p:blipFill>
              <p:spPr bwMode="auto">
                <a:xfrm>
                  <a:off x="3505200" y="152400"/>
                  <a:ext cx="2743200" cy="2057565"/>
                </a:xfrm>
                <a:prstGeom prst="rect">
                  <a:avLst/>
                </a:prstGeom>
                <a:noFill/>
              </p:spPr>
            </p:pic>
            <p:pic>
              <p:nvPicPr>
                <p:cNvPr id="36" name="Picture 34" descr="C:\Users\Terranewreck\Documents\NAU Classes\Thesis\Figures and templates\aRachelle pans\aKoda-close-pan E to W\IMG_2737.JPG"/>
                <p:cNvPicPr>
                  <a:picLocks noChangeAspect="1" noChangeArrowheads="1"/>
                </p:cNvPicPr>
                <p:nvPr/>
              </p:nvPicPr>
              <p:blipFill>
                <a:blip r:embed="rId10" cstate="print"/>
                <a:srcRect/>
                <a:stretch>
                  <a:fillRect/>
                </a:stretch>
              </p:blipFill>
              <p:spPr bwMode="auto">
                <a:xfrm>
                  <a:off x="4953000" y="76200"/>
                  <a:ext cx="2743200" cy="2057565"/>
                </a:xfrm>
                <a:prstGeom prst="rect">
                  <a:avLst/>
                </a:prstGeom>
                <a:noFill/>
              </p:spPr>
            </p:pic>
            <p:pic>
              <p:nvPicPr>
                <p:cNvPr id="37" name="Picture 30" descr="C:\Users\Terranewreck\Documents\NAU Classes\Thesis\Figures and templates\aRachelle pans\aKoda-close-pan E to W\IMG_2733.JPG"/>
                <p:cNvPicPr>
                  <a:picLocks noChangeAspect="1" noChangeArrowheads="1"/>
                </p:cNvPicPr>
                <p:nvPr/>
              </p:nvPicPr>
              <p:blipFill>
                <a:blip r:embed="rId11" cstate="print"/>
                <a:srcRect/>
                <a:stretch>
                  <a:fillRect/>
                </a:stretch>
              </p:blipFill>
              <p:spPr bwMode="auto">
                <a:xfrm>
                  <a:off x="10134600" y="76200"/>
                  <a:ext cx="2743200" cy="2057565"/>
                </a:xfrm>
                <a:prstGeom prst="rect">
                  <a:avLst/>
                </a:prstGeom>
                <a:noFill/>
              </p:spPr>
            </p:pic>
          </p:grpSp>
          <p:grpSp>
            <p:nvGrpSpPr>
              <p:cNvPr id="5" name="Group 59"/>
              <p:cNvGrpSpPr/>
              <p:nvPr/>
            </p:nvGrpSpPr>
            <p:grpSpPr>
              <a:xfrm>
                <a:off x="-24231600" y="3048000"/>
                <a:ext cx="24231600" cy="2209965"/>
                <a:chOff x="0" y="5943435"/>
                <a:chExt cx="24231600" cy="2209965"/>
              </a:xfrm>
            </p:grpSpPr>
            <p:pic>
              <p:nvPicPr>
                <p:cNvPr id="17" name="Picture 48" descr="C:\Users\Terranewreck\Documents\NAU Classes\Thesis\Figures and templates\aRachelle pans\aKoda-close-pan E to W\IMG_2751.JPG"/>
                <p:cNvPicPr>
                  <a:picLocks noChangeAspect="1" noChangeArrowheads="1"/>
                </p:cNvPicPr>
                <p:nvPr/>
              </p:nvPicPr>
              <p:blipFill>
                <a:blip r:embed="rId12" cstate="print"/>
                <a:srcRect/>
                <a:stretch>
                  <a:fillRect/>
                </a:stretch>
              </p:blipFill>
              <p:spPr bwMode="auto">
                <a:xfrm>
                  <a:off x="21488400" y="5943435"/>
                  <a:ext cx="2743200" cy="2057565"/>
                </a:xfrm>
                <a:prstGeom prst="rect">
                  <a:avLst/>
                </a:prstGeom>
                <a:noFill/>
              </p:spPr>
            </p:pic>
            <p:pic>
              <p:nvPicPr>
                <p:cNvPr id="18" name="Picture 49" descr="C:\Users\Terranewreck\Documents\NAU Classes\Thesis\Figures and templates\aRachelle pans\aKoda-close-pan E to W\IMG_2752.JPG"/>
                <p:cNvPicPr>
                  <a:picLocks noChangeAspect="1" noChangeArrowheads="1"/>
                </p:cNvPicPr>
                <p:nvPr/>
              </p:nvPicPr>
              <p:blipFill>
                <a:blip r:embed="rId13" cstate="print"/>
                <a:srcRect/>
                <a:stretch>
                  <a:fillRect/>
                </a:stretch>
              </p:blipFill>
              <p:spPr bwMode="auto">
                <a:xfrm>
                  <a:off x="20193000" y="5943600"/>
                  <a:ext cx="2743200" cy="2057565"/>
                </a:xfrm>
                <a:prstGeom prst="rect">
                  <a:avLst/>
                </a:prstGeom>
                <a:noFill/>
              </p:spPr>
            </p:pic>
            <p:pic>
              <p:nvPicPr>
                <p:cNvPr id="19" name="Picture 50" descr="C:\Users\Terranewreck\Documents\NAU Classes\Thesis\Figures and templates\aRachelle pans\aKoda-close-pan E to W\IMG_2753.JPG"/>
                <p:cNvPicPr>
                  <a:picLocks noChangeAspect="1" noChangeArrowheads="1"/>
                </p:cNvPicPr>
                <p:nvPr/>
              </p:nvPicPr>
              <p:blipFill>
                <a:blip r:embed="rId14" cstate="print"/>
                <a:srcRect/>
                <a:stretch>
                  <a:fillRect/>
                </a:stretch>
              </p:blipFill>
              <p:spPr bwMode="auto">
                <a:xfrm>
                  <a:off x="18211800" y="5943600"/>
                  <a:ext cx="2743200" cy="2057565"/>
                </a:xfrm>
                <a:prstGeom prst="rect">
                  <a:avLst/>
                </a:prstGeom>
                <a:noFill/>
              </p:spPr>
            </p:pic>
            <p:pic>
              <p:nvPicPr>
                <p:cNvPr id="20" name="Picture 51" descr="C:\Users\Terranewreck\Documents\NAU Classes\Thesis\Figures and templates\aRachelle pans\aKoda-close-pan E to W\IMG_2754.JPG"/>
                <p:cNvPicPr>
                  <a:picLocks noChangeAspect="1" noChangeArrowheads="1"/>
                </p:cNvPicPr>
                <p:nvPr/>
              </p:nvPicPr>
              <p:blipFill>
                <a:blip r:embed="rId15" cstate="print"/>
                <a:srcRect/>
                <a:stretch>
                  <a:fillRect/>
                </a:stretch>
              </p:blipFill>
              <p:spPr bwMode="auto">
                <a:xfrm>
                  <a:off x="16154400" y="6019635"/>
                  <a:ext cx="2743200" cy="2057565"/>
                </a:xfrm>
                <a:prstGeom prst="rect">
                  <a:avLst/>
                </a:prstGeom>
                <a:noFill/>
              </p:spPr>
            </p:pic>
            <p:pic>
              <p:nvPicPr>
                <p:cNvPr id="21" name="Picture 52" descr="C:\Users\Terranewreck\Documents\NAU Classes\Thesis\Figures and templates\aRachelle pans\aKoda-close-pan E to W\IMG_2755.JPG"/>
                <p:cNvPicPr>
                  <a:picLocks noChangeAspect="1" noChangeArrowheads="1"/>
                </p:cNvPicPr>
                <p:nvPr/>
              </p:nvPicPr>
              <p:blipFill>
                <a:blip r:embed="rId16" cstate="print"/>
                <a:srcRect/>
                <a:stretch>
                  <a:fillRect/>
                </a:stretch>
              </p:blipFill>
              <p:spPr bwMode="auto">
                <a:xfrm>
                  <a:off x="14173200" y="6019800"/>
                  <a:ext cx="2743200" cy="2057565"/>
                </a:xfrm>
                <a:prstGeom prst="rect">
                  <a:avLst/>
                </a:prstGeom>
                <a:noFill/>
              </p:spPr>
            </p:pic>
            <p:pic>
              <p:nvPicPr>
                <p:cNvPr id="22" name="Picture 53" descr="C:\Users\Terranewreck\Documents\NAU Classes\Thesis\Figures and templates\aRachelle pans\aKoda-close-pan E to W\IMG_2756.JPG"/>
                <p:cNvPicPr>
                  <a:picLocks noChangeAspect="1" noChangeArrowheads="1"/>
                </p:cNvPicPr>
                <p:nvPr/>
              </p:nvPicPr>
              <p:blipFill>
                <a:blip r:embed="rId17" cstate="print"/>
                <a:srcRect/>
                <a:stretch>
                  <a:fillRect/>
                </a:stretch>
              </p:blipFill>
              <p:spPr bwMode="auto">
                <a:xfrm>
                  <a:off x="12496800" y="5943600"/>
                  <a:ext cx="2743200" cy="2057565"/>
                </a:xfrm>
                <a:prstGeom prst="rect">
                  <a:avLst/>
                </a:prstGeom>
                <a:noFill/>
              </p:spPr>
            </p:pic>
            <p:pic>
              <p:nvPicPr>
                <p:cNvPr id="23" name="Picture 55" descr="C:\Users\Terranewreck\Documents\NAU Classes\Thesis\Figures and templates\aRachelle pans\aKoda-close-pan E to W\IMG_2758.JPG"/>
                <p:cNvPicPr>
                  <a:picLocks noChangeAspect="1" noChangeArrowheads="1"/>
                </p:cNvPicPr>
                <p:nvPr/>
              </p:nvPicPr>
              <p:blipFill>
                <a:blip r:embed="rId18" cstate="print"/>
                <a:srcRect/>
                <a:stretch>
                  <a:fillRect/>
                </a:stretch>
              </p:blipFill>
              <p:spPr bwMode="auto">
                <a:xfrm>
                  <a:off x="9144000" y="6019800"/>
                  <a:ext cx="2743200" cy="2057565"/>
                </a:xfrm>
                <a:prstGeom prst="rect">
                  <a:avLst/>
                </a:prstGeom>
                <a:noFill/>
              </p:spPr>
            </p:pic>
            <p:pic>
              <p:nvPicPr>
                <p:cNvPr id="24" name="Picture 56" descr="C:\Users\Terranewreck\Documents\NAU Classes\Thesis\Figures and templates\aRachelle pans\aKoda-close-pan E to W\IMG_2759.JPG"/>
                <p:cNvPicPr>
                  <a:picLocks noChangeAspect="1" noChangeArrowheads="1"/>
                </p:cNvPicPr>
                <p:nvPr/>
              </p:nvPicPr>
              <p:blipFill>
                <a:blip r:embed="rId19" cstate="print"/>
                <a:srcRect/>
                <a:stretch>
                  <a:fillRect/>
                </a:stretch>
              </p:blipFill>
              <p:spPr bwMode="auto">
                <a:xfrm>
                  <a:off x="7134225" y="5972175"/>
                  <a:ext cx="2743200" cy="2057565"/>
                </a:xfrm>
                <a:prstGeom prst="rect">
                  <a:avLst/>
                </a:prstGeom>
                <a:noFill/>
              </p:spPr>
            </p:pic>
            <p:pic>
              <p:nvPicPr>
                <p:cNvPr id="25" name="Picture 57" descr="C:\Users\Terranewreck\Documents\NAU Classes\Thesis\Figures and templates\aRachelle pans\aKoda-close-pan E to W\IMG_2760.JPG"/>
                <p:cNvPicPr>
                  <a:picLocks noChangeAspect="1" noChangeArrowheads="1"/>
                </p:cNvPicPr>
                <p:nvPr/>
              </p:nvPicPr>
              <p:blipFill>
                <a:blip r:embed="rId20" cstate="print"/>
                <a:srcRect/>
                <a:stretch>
                  <a:fillRect/>
                </a:stretch>
              </p:blipFill>
              <p:spPr bwMode="auto">
                <a:xfrm>
                  <a:off x="5105400" y="5943600"/>
                  <a:ext cx="2743200" cy="2057565"/>
                </a:xfrm>
                <a:prstGeom prst="rect">
                  <a:avLst/>
                </a:prstGeom>
                <a:noFill/>
              </p:spPr>
            </p:pic>
            <p:pic>
              <p:nvPicPr>
                <p:cNvPr id="26" name="Picture 58" descr="C:\Users\Terranewreck\Documents\NAU Classes\Thesis\Figures and templates\aRachelle pans\aKoda-close-pan E to W\IMG_2761.JPG"/>
                <p:cNvPicPr>
                  <a:picLocks noChangeAspect="1" noChangeArrowheads="1"/>
                </p:cNvPicPr>
                <p:nvPr/>
              </p:nvPicPr>
              <p:blipFill>
                <a:blip r:embed="rId21" cstate="print"/>
                <a:srcRect/>
                <a:stretch>
                  <a:fillRect/>
                </a:stretch>
              </p:blipFill>
              <p:spPr bwMode="auto">
                <a:xfrm>
                  <a:off x="2667000" y="6095835"/>
                  <a:ext cx="2743200" cy="2057565"/>
                </a:xfrm>
                <a:prstGeom prst="rect">
                  <a:avLst/>
                </a:prstGeom>
                <a:noFill/>
              </p:spPr>
            </p:pic>
            <p:pic>
              <p:nvPicPr>
                <p:cNvPr id="27" name="Picture 59" descr="C:\Users\Terranewreck\Documents\NAU Classes\Thesis\Figures and templates\aRachelle pans\aKoda-close-pan E to W\IMG_2762.JPG"/>
                <p:cNvPicPr>
                  <a:picLocks noChangeAspect="1" noChangeArrowheads="1"/>
                </p:cNvPicPr>
                <p:nvPr/>
              </p:nvPicPr>
              <p:blipFill>
                <a:blip r:embed="rId22" cstate="print"/>
                <a:srcRect/>
                <a:stretch>
                  <a:fillRect/>
                </a:stretch>
              </p:blipFill>
              <p:spPr bwMode="auto">
                <a:xfrm>
                  <a:off x="0" y="5943600"/>
                  <a:ext cx="2743200" cy="2057565"/>
                </a:xfrm>
                <a:prstGeom prst="rect">
                  <a:avLst/>
                </a:prstGeom>
                <a:noFill/>
              </p:spPr>
            </p:pic>
            <p:pic>
              <p:nvPicPr>
                <p:cNvPr id="28" name="Picture 54" descr="C:\Users\Terranewreck\Documents\NAU Classes\Thesis\Figures and templates\aRachelle pans\aKoda-close-pan E to W\IMG_2757.JPG"/>
                <p:cNvPicPr>
                  <a:picLocks noChangeAspect="1" noChangeArrowheads="1"/>
                </p:cNvPicPr>
                <p:nvPr/>
              </p:nvPicPr>
              <p:blipFill>
                <a:blip r:embed="rId23" cstate="print"/>
                <a:srcRect/>
                <a:stretch>
                  <a:fillRect/>
                </a:stretch>
              </p:blipFill>
              <p:spPr bwMode="auto">
                <a:xfrm>
                  <a:off x="10134600" y="6019800"/>
                  <a:ext cx="2743200" cy="2057565"/>
                </a:xfrm>
                <a:prstGeom prst="rect">
                  <a:avLst/>
                </a:prstGeom>
                <a:noFill/>
              </p:spPr>
            </p:pic>
          </p:grpSp>
          <p:grpSp>
            <p:nvGrpSpPr>
              <p:cNvPr id="6" name="Group 60"/>
              <p:cNvGrpSpPr/>
              <p:nvPr/>
            </p:nvGrpSpPr>
            <p:grpSpPr>
              <a:xfrm>
                <a:off x="-1219200" y="2971800"/>
                <a:ext cx="16230600" cy="2155702"/>
                <a:chOff x="0" y="2949863"/>
                <a:chExt cx="16230600" cy="2155702"/>
              </a:xfrm>
            </p:grpSpPr>
            <p:pic>
              <p:nvPicPr>
                <p:cNvPr id="7" name="Picture 38" descr="C:\Users\Terranewreck\Documents\NAU Classes\Thesis\Figures and templates\aRachelle pans\aKoda-close-pan E to W\IMG_2741.JPG"/>
                <p:cNvPicPr>
                  <a:picLocks noChangeAspect="1" noChangeArrowheads="1"/>
                </p:cNvPicPr>
                <p:nvPr/>
              </p:nvPicPr>
              <p:blipFill>
                <a:blip r:embed="rId24" cstate="print"/>
                <a:srcRect/>
                <a:stretch>
                  <a:fillRect/>
                </a:stretch>
              </p:blipFill>
              <p:spPr bwMode="auto">
                <a:xfrm>
                  <a:off x="13487400" y="2971800"/>
                  <a:ext cx="2743200" cy="2057565"/>
                </a:xfrm>
                <a:prstGeom prst="rect">
                  <a:avLst/>
                </a:prstGeom>
                <a:noFill/>
              </p:spPr>
            </p:pic>
            <p:pic>
              <p:nvPicPr>
                <p:cNvPr id="8" name="Picture 40" descr="C:\Users\Terranewreck\Documents\NAU Classes\Thesis\Figures and templates\aRachelle pans\aKoda-close-pan E to W\IMG_2743.JPG"/>
                <p:cNvPicPr>
                  <a:picLocks noChangeAspect="1" noChangeArrowheads="1"/>
                </p:cNvPicPr>
                <p:nvPr/>
              </p:nvPicPr>
              <p:blipFill>
                <a:blip r:embed="rId25" cstate="print"/>
                <a:srcRect/>
                <a:stretch>
                  <a:fillRect/>
                </a:stretch>
              </p:blipFill>
              <p:spPr bwMode="auto">
                <a:xfrm>
                  <a:off x="10515600" y="2971800"/>
                  <a:ext cx="2743200" cy="2057565"/>
                </a:xfrm>
                <a:prstGeom prst="rect">
                  <a:avLst/>
                </a:prstGeom>
                <a:noFill/>
              </p:spPr>
            </p:pic>
            <p:pic>
              <p:nvPicPr>
                <p:cNvPr id="9" name="Picture 41" descr="C:\Users\Terranewreck\Documents\NAU Classes\Thesis\Figures and templates\aRachelle pans\aKoda-close-pan E to W\IMG_2744.JPG"/>
                <p:cNvPicPr>
                  <a:picLocks noChangeAspect="1" noChangeArrowheads="1"/>
                </p:cNvPicPr>
                <p:nvPr/>
              </p:nvPicPr>
              <p:blipFill>
                <a:blip r:embed="rId26" cstate="print"/>
                <a:srcRect/>
                <a:stretch>
                  <a:fillRect/>
                </a:stretch>
              </p:blipFill>
              <p:spPr bwMode="auto">
                <a:xfrm>
                  <a:off x="8915400" y="2971635"/>
                  <a:ext cx="2743200" cy="2057565"/>
                </a:xfrm>
                <a:prstGeom prst="rect">
                  <a:avLst/>
                </a:prstGeom>
                <a:noFill/>
              </p:spPr>
            </p:pic>
            <p:pic>
              <p:nvPicPr>
                <p:cNvPr id="10" name="Picture 45" descr="C:\Users\Terranewreck\Documents\NAU Classes\Thesis\Figures and templates\aRachelle pans\aKoda-close-pan E to W\IMG_2748.JPG"/>
                <p:cNvPicPr>
                  <a:picLocks noChangeAspect="1" noChangeArrowheads="1"/>
                </p:cNvPicPr>
                <p:nvPr/>
              </p:nvPicPr>
              <p:blipFill>
                <a:blip r:embed="rId27" cstate="print"/>
                <a:srcRect/>
                <a:stretch>
                  <a:fillRect/>
                </a:stretch>
              </p:blipFill>
              <p:spPr bwMode="auto">
                <a:xfrm>
                  <a:off x="2590800" y="3048000"/>
                  <a:ext cx="2743200" cy="2057565"/>
                </a:xfrm>
                <a:prstGeom prst="rect">
                  <a:avLst/>
                </a:prstGeom>
                <a:noFill/>
              </p:spPr>
            </p:pic>
            <p:pic>
              <p:nvPicPr>
                <p:cNvPr id="11" name="Picture 46" descr="C:\Users\Terranewreck\Documents\NAU Classes\Thesis\Figures and templates\aRachelle pans\aKoda-close-pan E to W\IMG_2749.JPG"/>
                <p:cNvPicPr>
                  <a:picLocks noChangeAspect="1" noChangeArrowheads="1"/>
                </p:cNvPicPr>
                <p:nvPr/>
              </p:nvPicPr>
              <p:blipFill>
                <a:blip r:embed="rId28" cstate="print"/>
                <a:srcRect/>
                <a:stretch>
                  <a:fillRect/>
                </a:stretch>
              </p:blipFill>
              <p:spPr bwMode="auto">
                <a:xfrm>
                  <a:off x="990600" y="2971800"/>
                  <a:ext cx="2743200" cy="2057565"/>
                </a:xfrm>
                <a:prstGeom prst="rect">
                  <a:avLst/>
                </a:prstGeom>
                <a:noFill/>
              </p:spPr>
            </p:pic>
            <p:pic>
              <p:nvPicPr>
                <p:cNvPr id="12" name="Picture 47" descr="C:\Users\Terranewreck\Documents\NAU Classes\Thesis\Figures and templates\aRachelle pans\aKoda-close-pan E to W\IMG_2750.JPG"/>
                <p:cNvPicPr>
                  <a:picLocks noChangeAspect="1" noChangeArrowheads="1"/>
                </p:cNvPicPr>
                <p:nvPr/>
              </p:nvPicPr>
              <p:blipFill>
                <a:blip r:embed="rId29" cstate="print"/>
                <a:srcRect/>
                <a:stretch>
                  <a:fillRect/>
                </a:stretch>
              </p:blipFill>
              <p:spPr bwMode="auto">
                <a:xfrm>
                  <a:off x="0" y="3048000"/>
                  <a:ext cx="2743200" cy="2057565"/>
                </a:xfrm>
                <a:prstGeom prst="rect">
                  <a:avLst/>
                </a:prstGeom>
                <a:noFill/>
              </p:spPr>
            </p:pic>
            <p:pic>
              <p:nvPicPr>
                <p:cNvPr id="13" name="Picture 44" descr="C:\Users\Terranewreck\Documents\NAU Classes\Thesis\Figures and templates\aRachelle pans\aKoda-close-pan E to W\IMG_2747.JPG"/>
                <p:cNvPicPr>
                  <a:picLocks noChangeAspect="1" noChangeArrowheads="1"/>
                </p:cNvPicPr>
                <p:nvPr/>
              </p:nvPicPr>
              <p:blipFill>
                <a:blip r:embed="rId30" cstate="print"/>
                <a:srcRect/>
                <a:stretch>
                  <a:fillRect/>
                </a:stretch>
              </p:blipFill>
              <p:spPr bwMode="auto">
                <a:xfrm>
                  <a:off x="4495800" y="3026063"/>
                  <a:ext cx="2743200" cy="2057565"/>
                </a:xfrm>
                <a:prstGeom prst="rect">
                  <a:avLst/>
                </a:prstGeom>
                <a:noFill/>
              </p:spPr>
            </p:pic>
            <p:pic>
              <p:nvPicPr>
                <p:cNvPr id="14" name="Picture 43" descr="C:\Users\Terranewreck\Documents\NAU Classes\Thesis\Figures and templates\aRachelle pans\aKoda-close-pan E to W\IMG_2746.JPG"/>
                <p:cNvPicPr>
                  <a:picLocks noChangeAspect="1" noChangeArrowheads="1"/>
                </p:cNvPicPr>
                <p:nvPr/>
              </p:nvPicPr>
              <p:blipFill>
                <a:blip r:embed="rId31" cstate="print"/>
                <a:srcRect/>
                <a:stretch>
                  <a:fillRect/>
                </a:stretch>
              </p:blipFill>
              <p:spPr bwMode="auto">
                <a:xfrm>
                  <a:off x="5943600" y="2949863"/>
                  <a:ext cx="2743200" cy="2057565"/>
                </a:xfrm>
                <a:prstGeom prst="rect">
                  <a:avLst/>
                </a:prstGeom>
                <a:noFill/>
              </p:spPr>
            </p:pic>
            <p:pic>
              <p:nvPicPr>
                <p:cNvPr id="15" name="Picture 42" descr="C:\Users\Terranewreck\Documents\NAU Classes\Thesis\Figures and templates\aRachelle pans\aKoda-close-pan E to W\IMG_2745.JPG"/>
                <p:cNvPicPr>
                  <a:picLocks noChangeAspect="1" noChangeArrowheads="1"/>
                </p:cNvPicPr>
                <p:nvPr/>
              </p:nvPicPr>
              <p:blipFill>
                <a:blip r:embed="rId32" cstate="print"/>
                <a:srcRect/>
                <a:stretch>
                  <a:fillRect/>
                </a:stretch>
              </p:blipFill>
              <p:spPr bwMode="auto">
                <a:xfrm>
                  <a:off x="7467600" y="2971800"/>
                  <a:ext cx="2743200" cy="2057565"/>
                </a:xfrm>
                <a:prstGeom prst="rect">
                  <a:avLst/>
                </a:prstGeom>
                <a:noFill/>
              </p:spPr>
            </p:pic>
            <p:pic>
              <p:nvPicPr>
                <p:cNvPr id="16" name="Picture 39" descr="C:\Users\Terranewreck\Documents\NAU Classes\Thesis\Figures and templates\aRachelle pans\aKoda-close-pan E to W\IMG_2742.JPG"/>
                <p:cNvPicPr>
                  <a:picLocks noChangeAspect="1" noChangeArrowheads="1"/>
                </p:cNvPicPr>
                <p:nvPr/>
              </p:nvPicPr>
              <p:blipFill>
                <a:blip r:embed="rId33" cstate="print"/>
                <a:srcRect/>
                <a:stretch>
                  <a:fillRect/>
                </a:stretch>
              </p:blipFill>
              <p:spPr bwMode="auto">
                <a:xfrm>
                  <a:off x="12192000" y="2971800"/>
                  <a:ext cx="2743200" cy="2057565"/>
                </a:xfrm>
                <a:prstGeom prst="rect">
                  <a:avLst/>
                </a:prstGeom>
                <a:noFill/>
              </p:spPr>
            </p:pic>
          </p:grpSp>
        </p:grpSp>
        <p:grpSp>
          <p:nvGrpSpPr>
            <p:cNvPr id="38" name="Group 37"/>
            <p:cNvGrpSpPr/>
            <p:nvPr/>
          </p:nvGrpSpPr>
          <p:grpSpPr>
            <a:xfrm>
              <a:off x="-11963400" y="2057400"/>
              <a:ext cx="52273200" cy="2398105"/>
              <a:chOff x="-24231600" y="2859860"/>
              <a:chExt cx="52273200" cy="2398105"/>
            </a:xfrm>
          </p:grpSpPr>
          <p:grpSp>
            <p:nvGrpSpPr>
              <p:cNvPr id="39" name="Group 61"/>
              <p:cNvGrpSpPr/>
              <p:nvPr/>
            </p:nvGrpSpPr>
            <p:grpSpPr>
              <a:xfrm>
                <a:off x="13868400" y="2859860"/>
                <a:ext cx="14173200" cy="2286165"/>
                <a:chOff x="0" y="0"/>
                <a:chExt cx="14173200" cy="2286165"/>
              </a:xfrm>
            </p:grpSpPr>
            <p:pic>
              <p:nvPicPr>
                <p:cNvPr id="64" name="Picture 29" descr="C:\Users\Terranewreck\Documents\NAU Classes\Thesis\Figures and templates\aRachelle pans\aKoda-close-pan E to W\IMG_2732.JPG"/>
                <p:cNvPicPr>
                  <a:picLocks noChangeAspect="1" noChangeArrowheads="1"/>
                </p:cNvPicPr>
                <p:nvPr/>
              </p:nvPicPr>
              <p:blipFill>
                <a:blip r:embed="rId3" cstate="print"/>
                <a:srcRect/>
                <a:stretch>
                  <a:fillRect/>
                </a:stretch>
              </p:blipFill>
              <p:spPr bwMode="auto">
                <a:xfrm>
                  <a:off x="11430000" y="228600"/>
                  <a:ext cx="2743200" cy="2057565"/>
                </a:xfrm>
                <a:prstGeom prst="rect">
                  <a:avLst/>
                </a:prstGeom>
                <a:noFill/>
              </p:spPr>
            </p:pic>
            <p:pic>
              <p:nvPicPr>
                <p:cNvPr id="65" name="Picture 31" descr="C:\Users\Terranewreck\Documents\NAU Classes\Thesis\Figures and templates\aRachelle pans\aKoda-close-pan E to W\IMG_2734.JPG"/>
                <p:cNvPicPr>
                  <a:picLocks noChangeAspect="1" noChangeArrowheads="1"/>
                </p:cNvPicPr>
                <p:nvPr/>
              </p:nvPicPr>
              <p:blipFill>
                <a:blip r:embed="rId4" cstate="print"/>
                <a:srcRect/>
                <a:stretch>
                  <a:fillRect/>
                </a:stretch>
              </p:blipFill>
              <p:spPr bwMode="auto">
                <a:xfrm>
                  <a:off x="8734425" y="171450"/>
                  <a:ext cx="2743200" cy="2057565"/>
                </a:xfrm>
                <a:prstGeom prst="rect">
                  <a:avLst/>
                </a:prstGeom>
                <a:noFill/>
              </p:spPr>
            </p:pic>
            <p:pic>
              <p:nvPicPr>
                <p:cNvPr id="66" name="Picture 32" descr="C:\Users\Terranewreck\Documents\NAU Classes\Thesis\Figures and templates\aRachelle pans\aKoda-close-pan E to W\IMG_2735.JPG"/>
                <p:cNvPicPr>
                  <a:picLocks noChangeAspect="1" noChangeArrowheads="1"/>
                </p:cNvPicPr>
                <p:nvPr/>
              </p:nvPicPr>
              <p:blipFill>
                <a:blip r:embed="rId5" cstate="print"/>
                <a:srcRect/>
                <a:stretch>
                  <a:fillRect/>
                </a:stretch>
              </p:blipFill>
              <p:spPr bwMode="auto">
                <a:xfrm>
                  <a:off x="7620000" y="152400"/>
                  <a:ext cx="2743200" cy="2057565"/>
                </a:xfrm>
                <a:prstGeom prst="rect">
                  <a:avLst/>
                </a:prstGeom>
                <a:noFill/>
              </p:spPr>
            </p:pic>
            <p:pic>
              <p:nvPicPr>
                <p:cNvPr id="67" name="Picture 33" descr="C:\Users\Terranewreck\Documents\NAU Classes\Thesis\Figures and templates\aRachelle pans\aKoda-close-pan E to W\IMG_2736.JPG"/>
                <p:cNvPicPr>
                  <a:picLocks noChangeAspect="1" noChangeArrowheads="1"/>
                </p:cNvPicPr>
                <p:nvPr/>
              </p:nvPicPr>
              <p:blipFill>
                <a:blip r:embed="rId6" cstate="print"/>
                <a:srcRect/>
                <a:stretch>
                  <a:fillRect/>
                </a:stretch>
              </p:blipFill>
              <p:spPr bwMode="auto">
                <a:xfrm>
                  <a:off x="6400800" y="76200"/>
                  <a:ext cx="2743200" cy="2057565"/>
                </a:xfrm>
                <a:prstGeom prst="rect">
                  <a:avLst/>
                </a:prstGeom>
                <a:noFill/>
              </p:spPr>
            </p:pic>
            <p:pic>
              <p:nvPicPr>
                <p:cNvPr id="68" name="Picture 36" descr="C:\Users\Terranewreck\Documents\NAU Classes\Thesis\Figures and templates\aRachelle pans\aKoda-close-pan E to W\IMG_2739.JPG"/>
                <p:cNvPicPr>
                  <a:picLocks noChangeAspect="1" noChangeArrowheads="1"/>
                </p:cNvPicPr>
                <p:nvPr/>
              </p:nvPicPr>
              <p:blipFill>
                <a:blip r:embed="rId7" cstate="print"/>
                <a:srcRect/>
                <a:stretch>
                  <a:fillRect/>
                </a:stretch>
              </p:blipFill>
              <p:spPr bwMode="auto">
                <a:xfrm>
                  <a:off x="1524000" y="0"/>
                  <a:ext cx="2743200" cy="2057565"/>
                </a:xfrm>
                <a:prstGeom prst="rect">
                  <a:avLst/>
                </a:prstGeom>
                <a:noFill/>
              </p:spPr>
            </p:pic>
            <p:pic>
              <p:nvPicPr>
                <p:cNvPr id="69" name="Picture 37" descr="C:\Users\Terranewreck\Documents\NAU Classes\Thesis\Figures and templates\aRachelle pans\aKoda-close-pan E to W\IMG_2740.JPG"/>
                <p:cNvPicPr>
                  <a:picLocks noChangeAspect="1" noChangeArrowheads="1"/>
                </p:cNvPicPr>
                <p:nvPr/>
              </p:nvPicPr>
              <p:blipFill>
                <a:blip r:embed="rId8" cstate="print"/>
                <a:srcRect/>
                <a:stretch>
                  <a:fillRect/>
                </a:stretch>
              </p:blipFill>
              <p:spPr bwMode="auto">
                <a:xfrm>
                  <a:off x="0" y="0"/>
                  <a:ext cx="2743200" cy="2057565"/>
                </a:xfrm>
                <a:prstGeom prst="rect">
                  <a:avLst/>
                </a:prstGeom>
                <a:noFill/>
              </p:spPr>
            </p:pic>
            <p:pic>
              <p:nvPicPr>
                <p:cNvPr id="70" name="Picture 35" descr="C:\Users\Terranewreck\Documents\NAU Classes\Thesis\Figures and templates\aRachelle pans\aKoda-close-pan E to W\IMG_2738.JPG"/>
                <p:cNvPicPr>
                  <a:picLocks noChangeAspect="1" noChangeArrowheads="1"/>
                </p:cNvPicPr>
                <p:nvPr/>
              </p:nvPicPr>
              <p:blipFill>
                <a:blip r:embed="rId9" cstate="print"/>
                <a:srcRect/>
                <a:stretch>
                  <a:fillRect/>
                </a:stretch>
              </p:blipFill>
              <p:spPr bwMode="auto">
                <a:xfrm>
                  <a:off x="3505200" y="152400"/>
                  <a:ext cx="2743200" cy="2057565"/>
                </a:xfrm>
                <a:prstGeom prst="rect">
                  <a:avLst/>
                </a:prstGeom>
                <a:noFill/>
              </p:spPr>
            </p:pic>
            <p:pic>
              <p:nvPicPr>
                <p:cNvPr id="71" name="Picture 34" descr="C:\Users\Terranewreck\Documents\NAU Classes\Thesis\Figures and templates\aRachelle pans\aKoda-close-pan E to W\IMG_2737.JPG"/>
                <p:cNvPicPr>
                  <a:picLocks noChangeAspect="1" noChangeArrowheads="1"/>
                </p:cNvPicPr>
                <p:nvPr/>
              </p:nvPicPr>
              <p:blipFill>
                <a:blip r:embed="rId10" cstate="print"/>
                <a:srcRect/>
                <a:stretch>
                  <a:fillRect/>
                </a:stretch>
              </p:blipFill>
              <p:spPr bwMode="auto">
                <a:xfrm>
                  <a:off x="4953000" y="76200"/>
                  <a:ext cx="2743200" cy="2057565"/>
                </a:xfrm>
                <a:prstGeom prst="rect">
                  <a:avLst/>
                </a:prstGeom>
                <a:noFill/>
              </p:spPr>
            </p:pic>
            <p:pic>
              <p:nvPicPr>
                <p:cNvPr id="72" name="Picture 30" descr="C:\Users\Terranewreck\Documents\NAU Classes\Thesis\Figures and templates\aRachelle pans\aKoda-close-pan E to W\IMG_2733.JPG"/>
                <p:cNvPicPr>
                  <a:picLocks noChangeAspect="1" noChangeArrowheads="1"/>
                </p:cNvPicPr>
                <p:nvPr/>
              </p:nvPicPr>
              <p:blipFill>
                <a:blip r:embed="rId11" cstate="print"/>
                <a:srcRect/>
                <a:stretch>
                  <a:fillRect/>
                </a:stretch>
              </p:blipFill>
              <p:spPr bwMode="auto">
                <a:xfrm>
                  <a:off x="10134600" y="76200"/>
                  <a:ext cx="2743200" cy="2057565"/>
                </a:xfrm>
                <a:prstGeom prst="rect">
                  <a:avLst/>
                </a:prstGeom>
                <a:noFill/>
              </p:spPr>
            </p:pic>
          </p:grpSp>
          <p:grpSp>
            <p:nvGrpSpPr>
              <p:cNvPr id="40" name="Group 59"/>
              <p:cNvGrpSpPr/>
              <p:nvPr/>
            </p:nvGrpSpPr>
            <p:grpSpPr>
              <a:xfrm>
                <a:off x="-24231600" y="3048000"/>
                <a:ext cx="24231600" cy="2209965"/>
                <a:chOff x="0" y="5943435"/>
                <a:chExt cx="24231600" cy="2209965"/>
              </a:xfrm>
            </p:grpSpPr>
            <p:pic>
              <p:nvPicPr>
                <p:cNvPr id="52" name="Picture 48" descr="C:\Users\Terranewreck\Documents\NAU Classes\Thesis\Figures and templates\aRachelle pans\aKoda-close-pan E to W\IMG_2751.JPG"/>
                <p:cNvPicPr>
                  <a:picLocks noChangeAspect="1" noChangeArrowheads="1"/>
                </p:cNvPicPr>
                <p:nvPr/>
              </p:nvPicPr>
              <p:blipFill>
                <a:blip r:embed="rId12" cstate="print"/>
                <a:srcRect/>
                <a:stretch>
                  <a:fillRect/>
                </a:stretch>
              </p:blipFill>
              <p:spPr bwMode="auto">
                <a:xfrm>
                  <a:off x="21488400" y="5943435"/>
                  <a:ext cx="2743200" cy="2057565"/>
                </a:xfrm>
                <a:prstGeom prst="rect">
                  <a:avLst/>
                </a:prstGeom>
                <a:noFill/>
              </p:spPr>
            </p:pic>
            <p:pic>
              <p:nvPicPr>
                <p:cNvPr id="53" name="Picture 49" descr="C:\Users\Terranewreck\Documents\NAU Classes\Thesis\Figures and templates\aRachelle pans\aKoda-close-pan E to W\IMG_2752.JPG"/>
                <p:cNvPicPr>
                  <a:picLocks noChangeAspect="1" noChangeArrowheads="1"/>
                </p:cNvPicPr>
                <p:nvPr/>
              </p:nvPicPr>
              <p:blipFill>
                <a:blip r:embed="rId13" cstate="print"/>
                <a:srcRect/>
                <a:stretch>
                  <a:fillRect/>
                </a:stretch>
              </p:blipFill>
              <p:spPr bwMode="auto">
                <a:xfrm>
                  <a:off x="20193000" y="5943600"/>
                  <a:ext cx="2743200" cy="2057565"/>
                </a:xfrm>
                <a:prstGeom prst="rect">
                  <a:avLst/>
                </a:prstGeom>
                <a:noFill/>
              </p:spPr>
            </p:pic>
            <p:pic>
              <p:nvPicPr>
                <p:cNvPr id="54" name="Picture 50" descr="C:\Users\Terranewreck\Documents\NAU Classes\Thesis\Figures and templates\aRachelle pans\aKoda-close-pan E to W\IMG_2753.JPG"/>
                <p:cNvPicPr>
                  <a:picLocks noChangeAspect="1" noChangeArrowheads="1"/>
                </p:cNvPicPr>
                <p:nvPr/>
              </p:nvPicPr>
              <p:blipFill>
                <a:blip r:embed="rId14" cstate="print"/>
                <a:srcRect/>
                <a:stretch>
                  <a:fillRect/>
                </a:stretch>
              </p:blipFill>
              <p:spPr bwMode="auto">
                <a:xfrm>
                  <a:off x="18211800" y="5943600"/>
                  <a:ext cx="2743200" cy="2057565"/>
                </a:xfrm>
                <a:prstGeom prst="rect">
                  <a:avLst/>
                </a:prstGeom>
                <a:noFill/>
              </p:spPr>
            </p:pic>
            <p:pic>
              <p:nvPicPr>
                <p:cNvPr id="55" name="Picture 51" descr="C:\Users\Terranewreck\Documents\NAU Classes\Thesis\Figures and templates\aRachelle pans\aKoda-close-pan E to W\IMG_2754.JPG"/>
                <p:cNvPicPr>
                  <a:picLocks noChangeAspect="1" noChangeArrowheads="1"/>
                </p:cNvPicPr>
                <p:nvPr/>
              </p:nvPicPr>
              <p:blipFill>
                <a:blip r:embed="rId15" cstate="print"/>
                <a:srcRect/>
                <a:stretch>
                  <a:fillRect/>
                </a:stretch>
              </p:blipFill>
              <p:spPr bwMode="auto">
                <a:xfrm>
                  <a:off x="16154400" y="6019635"/>
                  <a:ext cx="2743200" cy="2057565"/>
                </a:xfrm>
                <a:prstGeom prst="rect">
                  <a:avLst/>
                </a:prstGeom>
                <a:noFill/>
              </p:spPr>
            </p:pic>
            <p:pic>
              <p:nvPicPr>
                <p:cNvPr id="56" name="Picture 52" descr="C:\Users\Terranewreck\Documents\NAU Classes\Thesis\Figures and templates\aRachelle pans\aKoda-close-pan E to W\IMG_2755.JPG"/>
                <p:cNvPicPr>
                  <a:picLocks noChangeAspect="1" noChangeArrowheads="1"/>
                </p:cNvPicPr>
                <p:nvPr/>
              </p:nvPicPr>
              <p:blipFill>
                <a:blip r:embed="rId16" cstate="print"/>
                <a:srcRect/>
                <a:stretch>
                  <a:fillRect/>
                </a:stretch>
              </p:blipFill>
              <p:spPr bwMode="auto">
                <a:xfrm>
                  <a:off x="14173200" y="6019800"/>
                  <a:ext cx="2743200" cy="2057565"/>
                </a:xfrm>
                <a:prstGeom prst="rect">
                  <a:avLst/>
                </a:prstGeom>
                <a:noFill/>
              </p:spPr>
            </p:pic>
            <p:pic>
              <p:nvPicPr>
                <p:cNvPr id="57" name="Picture 53" descr="C:\Users\Terranewreck\Documents\NAU Classes\Thesis\Figures and templates\aRachelle pans\aKoda-close-pan E to W\IMG_2756.JPG"/>
                <p:cNvPicPr>
                  <a:picLocks noChangeAspect="1" noChangeArrowheads="1"/>
                </p:cNvPicPr>
                <p:nvPr/>
              </p:nvPicPr>
              <p:blipFill>
                <a:blip r:embed="rId17" cstate="print"/>
                <a:srcRect/>
                <a:stretch>
                  <a:fillRect/>
                </a:stretch>
              </p:blipFill>
              <p:spPr bwMode="auto">
                <a:xfrm>
                  <a:off x="12496800" y="5943600"/>
                  <a:ext cx="2743200" cy="2057565"/>
                </a:xfrm>
                <a:prstGeom prst="rect">
                  <a:avLst/>
                </a:prstGeom>
                <a:noFill/>
              </p:spPr>
            </p:pic>
            <p:pic>
              <p:nvPicPr>
                <p:cNvPr id="58" name="Picture 55" descr="C:\Users\Terranewreck\Documents\NAU Classes\Thesis\Figures and templates\aRachelle pans\aKoda-close-pan E to W\IMG_2758.JPG"/>
                <p:cNvPicPr>
                  <a:picLocks noChangeAspect="1" noChangeArrowheads="1"/>
                </p:cNvPicPr>
                <p:nvPr/>
              </p:nvPicPr>
              <p:blipFill>
                <a:blip r:embed="rId18" cstate="print"/>
                <a:srcRect/>
                <a:stretch>
                  <a:fillRect/>
                </a:stretch>
              </p:blipFill>
              <p:spPr bwMode="auto">
                <a:xfrm>
                  <a:off x="9144000" y="6019800"/>
                  <a:ext cx="2743200" cy="2057565"/>
                </a:xfrm>
                <a:prstGeom prst="rect">
                  <a:avLst/>
                </a:prstGeom>
                <a:noFill/>
              </p:spPr>
            </p:pic>
            <p:pic>
              <p:nvPicPr>
                <p:cNvPr id="59" name="Picture 56" descr="C:\Users\Terranewreck\Documents\NAU Classes\Thesis\Figures and templates\aRachelle pans\aKoda-close-pan E to W\IMG_2759.JPG"/>
                <p:cNvPicPr>
                  <a:picLocks noChangeAspect="1" noChangeArrowheads="1"/>
                </p:cNvPicPr>
                <p:nvPr/>
              </p:nvPicPr>
              <p:blipFill>
                <a:blip r:embed="rId19" cstate="print"/>
                <a:srcRect/>
                <a:stretch>
                  <a:fillRect/>
                </a:stretch>
              </p:blipFill>
              <p:spPr bwMode="auto">
                <a:xfrm>
                  <a:off x="7134225" y="5972175"/>
                  <a:ext cx="2743200" cy="2057565"/>
                </a:xfrm>
                <a:prstGeom prst="rect">
                  <a:avLst/>
                </a:prstGeom>
                <a:noFill/>
              </p:spPr>
            </p:pic>
            <p:pic>
              <p:nvPicPr>
                <p:cNvPr id="60" name="Picture 57" descr="C:\Users\Terranewreck\Documents\NAU Classes\Thesis\Figures and templates\aRachelle pans\aKoda-close-pan E to W\IMG_2760.JPG"/>
                <p:cNvPicPr>
                  <a:picLocks noChangeAspect="1" noChangeArrowheads="1"/>
                </p:cNvPicPr>
                <p:nvPr/>
              </p:nvPicPr>
              <p:blipFill>
                <a:blip r:embed="rId20" cstate="print"/>
                <a:srcRect/>
                <a:stretch>
                  <a:fillRect/>
                </a:stretch>
              </p:blipFill>
              <p:spPr bwMode="auto">
                <a:xfrm>
                  <a:off x="5105400" y="5943600"/>
                  <a:ext cx="2743200" cy="2057565"/>
                </a:xfrm>
                <a:prstGeom prst="rect">
                  <a:avLst/>
                </a:prstGeom>
                <a:noFill/>
              </p:spPr>
            </p:pic>
            <p:pic>
              <p:nvPicPr>
                <p:cNvPr id="61" name="Picture 58" descr="C:\Users\Terranewreck\Documents\NAU Classes\Thesis\Figures and templates\aRachelle pans\aKoda-close-pan E to W\IMG_2761.JPG"/>
                <p:cNvPicPr>
                  <a:picLocks noChangeAspect="1" noChangeArrowheads="1"/>
                </p:cNvPicPr>
                <p:nvPr/>
              </p:nvPicPr>
              <p:blipFill>
                <a:blip r:embed="rId21" cstate="print"/>
                <a:srcRect/>
                <a:stretch>
                  <a:fillRect/>
                </a:stretch>
              </p:blipFill>
              <p:spPr bwMode="auto">
                <a:xfrm>
                  <a:off x="2667000" y="6095835"/>
                  <a:ext cx="2743200" cy="2057565"/>
                </a:xfrm>
                <a:prstGeom prst="rect">
                  <a:avLst/>
                </a:prstGeom>
                <a:noFill/>
              </p:spPr>
            </p:pic>
            <p:pic>
              <p:nvPicPr>
                <p:cNvPr id="62" name="Picture 59" descr="C:\Users\Terranewreck\Documents\NAU Classes\Thesis\Figures and templates\aRachelle pans\aKoda-close-pan E to W\IMG_2762.JPG"/>
                <p:cNvPicPr>
                  <a:picLocks noChangeAspect="1" noChangeArrowheads="1"/>
                </p:cNvPicPr>
                <p:nvPr/>
              </p:nvPicPr>
              <p:blipFill>
                <a:blip r:embed="rId22" cstate="print"/>
                <a:srcRect/>
                <a:stretch>
                  <a:fillRect/>
                </a:stretch>
              </p:blipFill>
              <p:spPr bwMode="auto">
                <a:xfrm>
                  <a:off x="0" y="5943600"/>
                  <a:ext cx="2743200" cy="2057565"/>
                </a:xfrm>
                <a:prstGeom prst="rect">
                  <a:avLst/>
                </a:prstGeom>
                <a:noFill/>
              </p:spPr>
            </p:pic>
            <p:pic>
              <p:nvPicPr>
                <p:cNvPr id="63" name="Picture 54" descr="C:\Users\Terranewreck\Documents\NAU Classes\Thesis\Figures and templates\aRachelle pans\aKoda-close-pan E to W\IMG_2757.JPG"/>
                <p:cNvPicPr>
                  <a:picLocks noChangeAspect="1" noChangeArrowheads="1"/>
                </p:cNvPicPr>
                <p:nvPr/>
              </p:nvPicPr>
              <p:blipFill>
                <a:blip r:embed="rId23" cstate="print"/>
                <a:srcRect/>
                <a:stretch>
                  <a:fillRect/>
                </a:stretch>
              </p:blipFill>
              <p:spPr bwMode="auto">
                <a:xfrm>
                  <a:off x="10134600" y="6019800"/>
                  <a:ext cx="2743200" cy="2057565"/>
                </a:xfrm>
                <a:prstGeom prst="rect">
                  <a:avLst/>
                </a:prstGeom>
                <a:noFill/>
              </p:spPr>
            </p:pic>
          </p:grpSp>
          <p:grpSp>
            <p:nvGrpSpPr>
              <p:cNvPr id="41" name="Group 60"/>
              <p:cNvGrpSpPr/>
              <p:nvPr/>
            </p:nvGrpSpPr>
            <p:grpSpPr>
              <a:xfrm>
                <a:off x="-1219200" y="2971800"/>
                <a:ext cx="16230600" cy="2155702"/>
                <a:chOff x="0" y="2949863"/>
                <a:chExt cx="16230600" cy="2155702"/>
              </a:xfrm>
            </p:grpSpPr>
            <p:pic>
              <p:nvPicPr>
                <p:cNvPr id="42" name="Picture 38" descr="C:\Users\Terranewreck\Documents\NAU Classes\Thesis\Figures and templates\aRachelle pans\aKoda-close-pan E to W\IMG_2741.JPG"/>
                <p:cNvPicPr>
                  <a:picLocks noChangeAspect="1" noChangeArrowheads="1"/>
                </p:cNvPicPr>
                <p:nvPr/>
              </p:nvPicPr>
              <p:blipFill>
                <a:blip r:embed="rId24" cstate="print"/>
                <a:srcRect/>
                <a:stretch>
                  <a:fillRect/>
                </a:stretch>
              </p:blipFill>
              <p:spPr bwMode="auto">
                <a:xfrm>
                  <a:off x="13487400" y="2971800"/>
                  <a:ext cx="2743200" cy="2057565"/>
                </a:xfrm>
                <a:prstGeom prst="rect">
                  <a:avLst/>
                </a:prstGeom>
                <a:noFill/>
              </p:spPr>
            </p:pic>
            <p:pic>
              <p:nvPicPr>
                <p:cNvPr id="43" name="Picture 40" descr="C:\Users\Terranewreck\Documents\NAU Classes\Thesis\Figures and templates\aRachelle pans\aKoda-close-pan E to W\IMG_2743.JPG"/>
                <p:cNvPicPr>
                  <a:picLocks noChangeAspect="1" noChangeArrowheads="1"/>
                </p:cNvPicPr>
                <p:nvPr/>
              </p:nvPicPr>
              <p:blipFill>
                <a:blip r:embed="rId25" cstate="print"/>
                <a:srcRect/>
                <a:stretch>
                  <a:fillRect/>
                </a:stretch>
              </p:blipFill>
              <p:spPr bwMode="auto">
                <a:xfrm>
                  <a:off x="10515600" y="2971800"/>
                  <a:ext cx="2743200" cy="2057565"/>
                </a:xfrm>
                <a:prstGeom prst="rect">
                  <a:avLst/>
                </a:prstGeom>
                <a:noFill/>
              </p:spPr>
            </p:pic>
            <p:pic>
              <p:nvPicPr>
                <p:cNvPr id="44" name="Picture 41" descr="C:\Users\Terranewreck\Documents\NAU Classes\Thesis\Figures and templates\aRachelle pans\aKoda-close-pan E to W\IMG_2744.JPG"/>
                <p:cNvPicPr>
                  <a:picLocks noChangeAspect="1" noChangeArrowheads="1"/>
                </p:cNvPicPr>
                <p:nvPr/>
              </p:nvPicPr>
              <p:blipFill>
                <a:blip r:embed="rId26" cstate="print"/>
                <a:srcRect/>
                <a:stretch>
                  <a:fillRect/>
                </a:stretch>
              </p:blipFill>
              <p:spPr bwMode="auto">
                <a:xfrm>
                  <a:off x="8915400" y="2971635"/>
                  <a:ext cx="2743200" cy="2057565"/>
                </a:xfrm>
                <a:prstGeom prst="rect">
                  <a:avLst/>
                </a:prstGeom>
                <a:noFill/>
              </p:spPr>
            </p:pic>
            <p:pic>
              <p:nvPicPr>
                <p:cNvPr id="45" name="Picture 45" descr="C:\Users\Terranewreck\Documents\NAU Classes\Thesis\Figures and templates\aRachelle pans\aKoda-close-pan E to W\IMG_2748.JPG"/>
                <p:cNvPicPr>
                  <a:picLocks noChangeAspect="1" noChangeArrowheads="1"/>
                </p:cNvPicPr>
                <p:nvPr/>
              </p:nvPicPr>
              <p:blipFill>
                <a:blip r:embed="rId27" cstate="print"/>
                <a:srcRect/>
                <a:stretch>
                  <a:fillRect/>
                </a:stretch>
              </p:blipFill>
              <p:spPr bwMode="auto">
                <a:xfrm>
                  <a:off x="2590800" y="3048000"/>
                  <a:ext cx="2743200" cy="2057565"/>
                </a:xfrm>
                <a:prstGeom prst="rect">
                  <a:avLst/>
                </a:prstGeom>
                <a:noFill/>
              </p:spPr>
            </p:pic>
            <p:pic>
              <p:nvPicPr>
                <p:cNvPr id="46" name="Picture 46" descr="C:\Users\Terranewreck\Documents\NAU Classes\Thesis\Figures and templates\aRachelle pans\aKoda-close-pan E to W\IMG_2749.JPG"/>
                <p:cNvPicPr>
                  <a:picLocks noChangeAspect="1" noChangeArrowheads="1"/>
                </p:cNvPicPr>
                <p:nvPr/>
              </p:nvPicPr>
              <p:blipFill>
                <a:blip r:embed="rId28" cstate="print"/>
                <a:srcRect t="7541"/>
                <a:stretch>
                  <a:fillRect/>
                </a:stretch>
              </p:blipFill>
              <p:spPr bwMode="auto">
                <a:xfrm>
                  <a:off x="990600" y="3126957"/>
                  <a:ext cx="2743200" cy="1902408"/>
                </a:xfrm>
                <a:prstGeom prst="rect">
                  <a:avLst/>
                </a:prstGeom>
                <a:noFill/>
              </p:spPr>
            </p:pic>
            <p:pic>
              <p:nvPicPr>
                <p:cNvPr id="47" name="Picture 47" descr="C:\Users\Terranewreck\Documents\NAU Classes\Thesis\Figures and templates\aRachelle pans\aKoda-close-pan E to W\IMG_2750.JPG"/>
                <p:cNvPicPr>
                  <a:picLocks noChangeAspect="1" noChangeArrowheads="1"/>
                </p:cNvPicPr>
                <p:nvPr/>
              </p:nvPicPr>
              <p:blipFill>
                <a:blip r:embed="rId29" cstate="print"/>
                <a:srcRect t="3837"/>
                <a:stretch>
                  <a:fillRect/>
                </a:stretch>
              </p:blipFill>
              <p:spPr bwMode="auto">
                <a:xfrm>
                  <a:off x="0" y="3126957"/>
                  <a:ext cx="2743200" cy="1978608"/>
                </a:xfrm>
                <a:prstGeom prst="rect">
                  <a:avLst/>
                </a:prstGeom>
                <a:noFill/>
              </p:spPr>
            </p:pic>
            <p:pic>
              <p:nvPicPr>
                <p:cNvPr id="48" name="Picture 44" descr="C:\Users\Terranewreck\Documents\NAU Classes\Thesis\Figures and templates\aRachelle pans\aKoda-close-pan E to W\IMG_2747.JPG"/>
                <p:cNvPicPr>
                  <a:picLocks noChangeAspect="1" noChangeArrowheads="1"/>
                </p:cNvPicPr>
                <p:nvPr/>
              </p:nvPicPr>
              <p:blipFill>
                <a:blip r:embed="rId30" cstate="print"/>
                <a:srcRect/>
                <a:stretch>
                  <a:fillRect/>
                </a:stretch>
              </p:blipFill>
              <p:spPr bwMode="auto">
                <a:xfrm>
                  <a:off x="4495800" y="3026063"/>
                  <a:ext cx="2743200" cy="2057565"/>
                </a:xfrm>
                <a:prstGeom prst="rect">
                  <a:avLst/>
                </a:prstGeom>
                <a:noFill/>
              </p:spPr>
            </p:pic>
            <p:pic>
              <p:nvPicPr>
                <p:cNvPr id="49" name="Picture 43" descr="C:\Users\Terranewreck\Documents\NAU Classes\Thesis\Figures and templates\aRachelle pans\aKoda-close-pan E to W\IMG_2746.JPG"/>
                <p:cNvPicPr>
                  <a:picLocks noChangeAspect="1" noChangeArrowheads="1"/>
                </p:cNvPicPr>
                <p:nvPr/>
              </p:nvPicPr>
              <p:blipFill>
                <a:blip r:embed="rId31" cstate="print"/>
                <a:srcRect/>
                <a:stretch>
                  <a:fillRect/>
                </a:stretch>
              </p:blipFill>
              <p:spPr bwMode="auto">
                <a:xfrm>
                  <a:off x="5943600" y="2949863"/>
                  <a:ext cx="2743200" cy="2057565"/>
                </a:xfrm>
                <a:prstGeom prst="rect">
                  <a:avLst/>
                </a:prstGeom>
                <a:noFill/>
              </p:spPr>
            </p:pic>
            <p:pic>
              <p:nvPicPr>
                <p:cNvPr id="50" name="Picture 42" descr="C:\Users\Terranewreck\Documents\NAU Classes\Thesis\Figures and templates\aRachelle pans\aKoda-close-pan E to W\IMG_2745.JPG"/>
                <p:cNvPicPr>
                  <a:picLocks noChangeAspect="1" noChangeArrowheads="1"/>
                </p:cNvPicPr>
                <p:nvPr/>
              </p:nvPicPr>
              <p:blipFill>
                <a:blip r:embed="rId32" cstate="print"/>
                <a:srcRect/>
                <a:stretch>
                  <a:fillRect/>
                </a:stretch>
              </p:blipFill>
              <p:spPr bwMode="auto">
                <a:xfrm>
                  <a:off x="7467600" y="2971800"/>
                  <a:ext cx="2743200" cy="2057565"/>
                </a:xfrm>
                <a:prstGeom prst="rect">
                  <a:avLst/>
                </a:prstGeom>
                <a:noFill/>
              </p:spPr>
            </p:pic>
            <p:pic>
              <p:nvPicPr>
                <p:cNvPr id="51" name="Picture 39" descr="C:\Users\Terranewreck\Documents\NAU Classes\Thesis\Figures and templates\aRachelle pans\aKoda-close-pan E to W\IMG_2742.JPG"/>
                <p:cNvPicPr>
                  <a:picLocks noChangeAspect="1" noChangeArrowheads="1"/>
                </p:cNvPicPr>
                <p:nvPr/>
              </p:nvPicPr>
              <p:blipFill>
                <a:blip r:embed="rId33" cstate="print"/>
                <a:srcRect/>
                <a:stretch>
                  <a:fillRect/>
                </a:stretch>
              </p:blipFill>
              <p:spPr bwMode="auto">
                <a:xfrm>
                  <a:off x="12192000" y="2971800"/>
                  <a:ext cx="2743200" cy="2057565"/>
                </a:xfrm>
                <a:prstGeom prst="rect">
                  <a:avLst/>
                </a:prstGeom>
                <a:noFill/>
              </p:spPr>
            </p:pic>
          </p:grpSp>
        </p:grpSp>
        <p:grpSp>
          <p:nvGrpSpPr>
            <p:cNvPr id="73" name="Group 72"/>
            <p:cNvGrpSpPr/>
            <p:nvPr/>
          </p:nvGrpSpPr>
          <p:grpSpPr>
            <a:xfrm>
              <a:off x="-24765000" y="3855720"/>
              <a:ext cx="52273200" cy="2398105"/>
              <a:chOff x="-24231600" y="2859860"/>
              <a:chExt cx="52273200" cy="2398105"/>
            </a:xfrm>
          </p:grpSpPr>
          <p:grpSp>
            <p:nvGrpSpPr>
              <p:cNvPr id="74" name="Group 61"/>
              <p:cNvGrpSpPr/>
              <p:nvPr/>
            </p:nvGrpSpPr>
            <p:grpSpPr>
              <a:xfrm>
                <a:off x="13868400" y="2859860"/>
                <a:ext cx="14173200" cy="2286165"/>
                <a:chOff x="0" y="0"/>
                <a:chExt cx="14173200" cy="2286165"/>
              </a:xfrm>
            </p:grpSpPr>
            <p:pic>
              <p:nvPicPr>
                <p:cNvPr id="99" name="Picture 29" descr="C:\Users\Terranewreck\Documents\NAU Classes\Thesis\Figures and templates\aRachelle pans\aKoda-close-pan E to W\IMG_2732.JPG"/>
                <p:cNvPicPr>
                  <a:picLocks noChangeAspect="1" noChangeArrowheads="1"/>
                </p:cNvPicPr>
                <p:nvPr/>
              </p:nvPicPr>
              <p:blipFill>
                <a:blip r:embed="rId3" cstate="print"/>
                <a:srcRect/>
                <a:stretch>
                  <a:fillRect/>
                </a:stretch>
              </p:blipFill>
              <p:spPr bwMode="auto">
                <a:xfrm>
                  <a:off x="11430000" y="228600"/>
                  <a:ext cx="2743200" cy="2057565"/>
                </a:xfrm>
                <a:prstGeom prst="rect">
                  <a:avLst/>
                </a:prstGeom>
                <a:noFill/>
              </p:spPr>
            </p:pic>
            <p:pic>
              <p:nvPicPr>
                <p:cNvPr id="100" name="Picture 31" descr="C:\Users\Terranewreck\Documents\NAU Classes\Thesis\Figures and templates\aRachelle pans\aKoda-close-pan E to W\IMG_2734.JPG"/>
                <p:cNvPicPr>
                  <a:picLocks noChangeAspect="1" noChangeArrowheads="1"/>
                </p:cNvPicPr>
                <p:nvPr/>
              </p:nvPicPr>
              <p:blipFill>
                <a:blip r:embed="rId4" cstate="print"/>
                <a:srcRect/>
                <a:stretch>
                  <a:fillRect/>
                </a:stretch>
              </p:blipFill>
              <p:spPr bwMode="auto">
                <a:xfrm>
                  <a:off x="8734425" y="171450"/>
                  <a:ext cx="2743200" cy="2057565"/>
                </a:xfrm>
                <a:prstGeom prst="rect">
                  <a:avLst/>
                </a:prstGeom>
                <a:noFill/>
              </p:spPr>
            </p:pic>
            <p:pic>
              <p:nvPicPr>
                <p:cNvPr id="101" name="Picture 32" descr="C:\Users\Terranewreck\Documents\NAU Classes\Thesis\Figures and templates\aRachelle pans\aKoda-close-pan E to W\IMG_2735.JPG"/>
                <p:cNvPicPr>
                  <a:picLocks noChangeAspect="1" noChangeArrowheads="1"/>
                </p:cNvPicPr>
                <p:nvPr/>
              </p:nvPicPr>
              <p:blipFill>
                <a:blip r:embed="rId5" cstate="print"/>
                <a:srcRect/>
                <a:stretch>
                  <a:fillRect/>
                </a:stretch>
              </p:blipFill>
              <p:spPr bwMode="auto">
                <a:xfrm>
                  <a:off x="7620000" y="152400"/>
                  <a:ext cx="2743200" cy="2057565"/>
                </a:xfrm>
                <a:prstGeom prst="rect">
                  <a:avLst/>
                </a:prstGeom>
                <a:noFill/>
              </p:spPr>
            </p:pic>
            <p:pic>
              <p:nvPicPr>
                <p:cNvPr id="102" name="Picture 33" descr="C:\Users\Terranewreck\Documents\NAU Classes\Thesis\Figures and templates\aRachelle pans\aKoda-close-pan E to W\IMG_2736.JPG"/>
                <p:cNvPicPr>
                  <a:picLocks noChangeAspect="1" noChangeArrowheads="1"/>
                </p:cNvPicPr>
                <p:nvPr/>
              </p:nvPicPr>
              <p:blipFill>
                <a:blip r:embed="rId6" cstate="print"/>
                <a:srcRect/>
                <a:stretch>
                  <a:fillRect/>
                </a:stretch>
              </p:blipFill>
              <p:spPr bwMode="auto">
                <a:xfrm>
                  <a:off x="6400800" y="76200"/>
                  <a:ext cx="2743200" cy="2057565"/>
                </a:xfrm>
                <a:prstGeom prst="rect">
                  <a:avLst/>
                </a:prstGeom>
                <a:noFill/>
              </p:spPr>
            </p:pic>
            <p:pic>
              <p:nvPicPr>
                <p:cNvPr id="103" name="Picture 36" descr="C:\Users\Terranewreck\Documents\NAU Classes\Thesis\Figures and templates\aRachelle pans\aKoda-close-pan E to W\IMG_2739.JPG"/>
                <p:cNvPicPr>
                  <a:picLocks noChangeAspect="1" noChangeArrowheads="1"/>
                </p:cNvPicPr>
                <p:nvPr/>
              </p:nvPicPr>
              <p:blipFill>
                <a:blip r:embed="rId7" cstate="print"/>
                <a:srcRect/>
                <a:stretch>
                  <a:fillRect/>
                </a:stretch>
              </p:blipFill>
              <p:spPr bwMode="auto">
                <a:xfrm>
                  <a:off x="1524000" y="0"/>
                  <a:ext cx="2743200" cy="2057565"/>
                </a:xfrm>
                <a:prstGeom prst="rect">
                  <a:avLst/>
                </a:prstGeom>
                <a:noFill/>
              </p:spPr>
            </p:pic>
            <p:pic>
              <p:nvPicPr>
                <p:cNvPr id="104" name="Picture 37" descr="C:\Users\Terranewreck\Documents\NAU Classes\Thesis\Figures and templates\aRachelle pans\aKoda-close-pan E to W\IMG_2740.JPG"/>
                <p:cNvPicPr>
                  <a:picLocks noChangeAspect="1" noChangeArrowheads="1"/>
                </p:cNvPicPr>
                <p:nvPr/>
              </p:nvPicPr>
              <p:blipFill>
                <a:blip r:embed="rId8" cstate="print"/>
                <a:srcRect/>
                <a:stretch>
                  <a:fillRect/>
                </a:stretch>
              </p:blipFill>
              <p:spPr bwMode="auto">
                <a:xfrm>
                  <a:off x="0" y="0"/>
                  <a:ext cx="2743200" cy="2057565"/>
                </a:xfrm>
                <a:prstGeom prst="rect">
                  <a:avLst/>
                </a:prstGeom>
                <a:noFill/>
              </p:spPr>
            </p:pic>
            <p:pic>
              <p:nvPicPr>
                <p:cNvPr id="105" name="Picture 35" descr="C:\Users\Terranewreck\Documents\NAU Classes\Thesis\Figures and templates\aRachelle pans\aKoda-close-pan E to W\IMG_2738.JPG"/>
                <p:cNvPicPr>
                  <a:picLocks noChangeAspect="1" noChangeArrowheads="1"/>
                </p:cNvPicPr>
                <p:nvPr/>
              </p:nvPicPr>
              <p:blipFill>
                <a:blip r:embed="rId9" cstate="print"/>
                <a:srcRect/>
                <a:stretch>
                  <a:fillRect/>
                </a:stretch>
              </p:blipFill>
              <p:spPr bwMode="auto">
                <a:xfrm>
                  <a:off x="3505200" y="152400"/>
                  <a:ext cx="2743200" cy="2057565"/>
                </a:xfrm>
                <a:prstGeom prst="rect">
                  <a:avLst/>
                </a:prstGeom>
                <a:noFill/>
              </p:spPr>
            </p:pic>
            <p:pic>
              <p:nvPicPr>
                <p:cNvPr id="106" name="Picture 34" descr="C:\Users\Terranewreck\Documents\NAU Classes\Thesis\Figures and templates\aRachelle pans\aKoda-close-pan E to W\IMG_2737.JPG"/>
                <p:cNvPicPr>
                  <a:picLocks noChangeAspect="1" noChangeArrowheads="1"/>
                </p:cNvPicPr>
                <p:nvPr/>
              </p:nvPicPr>
              <p:blipFill>
                <a:blip r:embed="rId10" cstate="print"/>
                <a:srcRect/>
                <a:stretch>
                  <a:fillRect/>
                </a:stretch>
              </p:blipFill>
              <p:spPr bwMode="auto">
                <a:xfrm>
                  <a:off x="4953000" y="76200"/>
                  <a:ext cx="2743200" cy="2057565"/>
                </a:xfrm>
                <a:prstGeom prst="rect">
                  <a:avLst/>
                </a:prstGeom>
                <a:noFill/>
              </p:spPr>
            </p:pic>
            <p:pic>
              <p:nvPicPr>
                <p:cNvPr id="107" name="Picture 30" descr="C:\Users\Terranewreck\Documents\NAU Classes\Thesis\Figures and templates\aRachelle pans\aKoda-close-pan E to W\IMG_2733.JPG"/>
                <p:cNvPicPr>
                  <a:picLocks noChangeAspect="1" noChangeArrowheads="1"/>
                </p:cNvPicPr>
                <p:nvPr/>
              </p:nvPicPr>
              <p:blipFill>
                <a:blip r:embed="rId11" cstate="print"/>
                <a:srcRect/>
                <a:stretch>
                  <a:fillRect/>
                </a:stretch>
              </p:blipFill>
              <p:spPr bwMode="auto">
                <a:xfrm>
                  <a:off x="10134600" y="76200"/>
                  <a:ext cx="2743200" cy="2057565"/>
                </a:xfrm>
                <a:prstGeom prst="rect">
                  <a:avLst/>
                </a:prstGeom>
                <a:noFill/>
              </p:spPr>
            </p:pic>
          </p:grpSp>
          <p:grpSp>
            <p:nvGrpSpPr>
              <p:cNvPr id="75" name="Group 59"/>
              <p:cNvGrpSpPr/>
              <p:nvPr/>
            </p:nvGrpSpPr>
            <p:grpSpPr>
              <a:xfrm>
                <a:off x="-24231600" y="3048000"/>
                <a:ext cx="24231600" cy="2209965"/>
                <a:chOff x="0" y="5943435"/>
                <a:chExt cx="24231600" cy="2209965"/>
              </a:xfrm>
            </p:grpSpPr>
            <p:pic>
              <p:nvPicPr>
                <p:cNvPr id="87" name="Picture 48" descr="C:\Users\Terranewreck\Documents\NAU Classes\Thesis\Figures and templates\aRachelle pans\aKoda-close-pan E to W\IMG_2751.JPG"/>
                <p:cNvPicPr>
                  <a:picLocks noChangeAspect="1" noChangeArrowheads="1"/>
                </p:cNvPicPr>
                <p:nvPr/>
              </p:nvPicPr>
              <p:blipFill>
                <a:blip r:embed="rId12" cstate="print"/>
                <a:srcRect/>
                <a:stretch>
                  <a:fillRect/>
                </a:stretch>
              </p:blipFill>
              <p:spPr bwMode="auto">
                <a:xfrm>
                  <a:off x="21488400" y="5943435"/>
                  <a:ext cx="2743200" cy="2057565"/>
                </a:xfrm>
                <a:prstGeom prst="rect">
                  <a:avLst/>
                </a:prstGeom>
                <a:noFill/>
              </p:spPr>
            </p:pic>
            <p:pic>
              <p:nvPicPr>
                <p:cNvPr id="88" name="Picture 49" descr="C:\Users\Terranewreck\Documents\NAU Classes\Thesis\Figures and templates\aRachelle pans\aKoda-close-pan E to W\IMG_2752.JPG"/>
                <p:cNvPicPr>
                  <a:picLocks noChangeAspect="1" noChangeArrowheads="1"/>
                </p:cNvPicPr>
                <p:nvPr/>
              </p:nvPicPr>
              <p:blipFill>
                <a:blip r:embed="rId13" cstate="print"/>
                <a:srcRect/>
                <a:stretch>
                  <a:fillRect/>
                </a:stretch>
              </p:blipFill>
              <p:spPr bwMode="auto">
                <a:xfrm>
                  <a:off x="20193000" y="5943600"/>
                  <a:ext cx="2743200" cy="2057565"/>
                </a:xfrm>
                <a:prstGeom prst="rect">
                  <a:avLst/>
                </a:prstGeom>
                <a:noFill/>
              </p:spPr>
            </p:pic>
            <p:pic>
              <p:nvPicPr>
                <p:cNvPr id="89" name="Picture 50" descr="C:\Users\Terranewreck\Documents\NAU Classes\Thesis\Figures and templates\aRachelle pans\aKoda-close-pan E to W\IMG_2753.JPG"/>
                <p:cNvPicPr>
                  <a:picLocks noChangeAspect="1" noChangeArrowheads="1"/>
                </p:cNvPicPr>
                <p:nvPr/>
              </p:nvPicPr>
              <p:blipFill>
                <a:blip r:embed="rId14" cstate="print"/>
                <a:srcRect/>
                <a:stretch>
                  <a:fillRect/>
                </a:stretch>
              </p:blipFill>
              <p:spPr bwMode="auto">
                <a:xfrm>
                  <a:off x="18211800" y="5943600"/>
                  <a:ext cx="2743200" cy="2057565"/>
                </a:xfrm>
                <a:prstGeom prst="rect">
                  <a:avLst/>
                </a:prstGeom>
                <a:noFill/>
              </p:spPr>
            </p:pic>
            <p:pic>
              <p:nvPicPr>
                <p:cNvPr id="90" name="Picture 51" descr="C:\Users\Terranewreck\Documents\NAU Classes\Thesis\Figures and templates\aRachelle pans\aKoda-close-pan E to W\IMG_2754.JPG"/>
                <p:cNvPicPr>
                  <a:picLocks noChangeAspect="1" noChangeArrowheads="1"/>
                </p:cNvPicPr>
                <p:nvPr/>
              </p:nvPicPr>
              <p:blipFill>
                <a:blip r:embed="rId15" cstate="print"/>
                <a:srcRect/>
                <a:stretch>
                  <a:fillRect/>
                </a:stretch>
              </p:blipFill>
              <p:spPr bwMode="auto">
                <a:xfrm>
                  <a:off x="16154400" y="6019635"/>
                  <a:ext cx="2743200" cy="2057565"/>
                </a:xfrm>
                <a:prstGeom prst="rect">
                  <a:avLst/>
                </a:prstGeom>
                <a:noFill/>
              </p:spPr>
            </p:pic>
            <p:pic>
              <p:nvPicPr>
                <p:cNvPr id="91" name="Picture 52" descr="C:\Users\Terranewreck\Documents\NAU Classes\Thesis\Figures and templates\aRachelle pans\aKoda-close-pan E to W\IMG_2755.JPG"/>
                <p:cNvPicPr>
                  <a:picLocks noChangeAspect="1" noChangeArrowheads="1"/>
                </p:cNvPicPr>
                <p:nvPr/>
              </p:nvPicPr>
              <p:blipFill>
                <a:blip r:embed="rId16" cstate="print"/>
                <a:srcRect/>
                <a:stretch>
                  <a:fillRect/>
                </a:stretch>
              </p:blipFill>
              <p:spPr bwMode="auto">
                <a:xfrm>
                  <a:off x="14173200" y="6019800"/>
                  <a:ext cx="2743200" cy="2057565"/>
                </a:xfrm>
                <a:prstGeom prst="rect">
                  <a:avLst/>
                </a:prstGeom>
                <a:noFill/>
              </p:spPr>
            </p:pic>
            <p:pic>
              <p:nvPicPr>
                <p:cNvPr id="92" name="Picture 53" descr="C:\Users\Terranewreck\Documents\NAU Classes\Thesis\Figures and templates\aRachelle pans\aKoda-close-pan E to W\IMG_2756.JPG"/>
                <p:cNvPicPr>
                  <a:picLocks noChangeAspect="1" noChangeArrowheads="1"/>
                </p:cNvPicPr>
                <p:nvPr/>
              </p:nvPicPr>
              <p:blipFill>
                <a:blip r:embed="rId17" cstate="print"/>
                <a:srcRect/>
                <a:stretch>
                  <a:fillRect/>
                </a:stretch>
              </p:blipFill>
              <p:spPr bwMode="auto">
                <a:xfrm>
                  <a:off x="12496800" y="5943600"/>
                  <a:ext cx="2743200" cy="2057565"/>
                </a:xfrm>
                <a:prstGeom prst="rect">
                  <a:avLst/>
                </a:prstGeom>
                <a:noFill/>
              </p:spPr>
            </p:pic>
            <p:pic>
              <p:nvPicPr>
                <p:cNvPr id="93" name="Picture 55" descr="C:\Users\Terranewreck\Documents\NAU Classes\Thesis\Figures and templates\aRachelle pans\aKoda-close-pan E to W\IMG_2758.JPG"/>
                <p:cNvPicPr>
                  <a:picLocks noChangeAspect="1" noChangeArrowheads="1"/>
                </p:cNvPicPr>
                <p:nvPr/>
              </p:nvPicPr>
              <p:blipFill>
                <a:blip r:embed="rId18" cstate="print"/>
                <a:srcRect/>
                <a:stretch>
                  <a:fillRect/>
                </a:stretch>
              </p:blipFill>
              <p:spPr bwMode="auto">
                <a:xfrm>
                  <a:off x="9144000" y="6019800"/>
                  <a:ext cx="2743200" cy="2057565"/>
                </a:xfrm>
                <a:prstGeom prst="rect">
                  <a:avLst/>
                </a:prstGeom>
                <a:noFill/>
              </p:spPr>
            </p:pic>
            <p:pic>
              <p:nvPicPr>
                <p:cNvPr id="94" name="Picture 56" descr="C:\Users\Terranewreck\Documents\NAU Classes\Thesis\Figures and templates\aRachelle pans\aKoda-close-pan E to W\IMG_2759.JPG"/>
                <p:cNvPicPr>
                  <a:picLocks noChangeAspect="1" noChangeArrowheads="1"/>
                </p:cNvPicPr>
                <p:nvPr/>
              </p:nvPicPr>
              <p:blipFill>
                <a:blip r:embed="rId19" cstate="print"/>
                <a:srcRect/>
                <a:stretch>
                  <a:fillRect/>
                </a:stretch>
              </p:blipFill>
              <p:spPr bwMode="auto">
                <a:xfrm>
                  <a:off x="7134225" y="5972175"/>
                  <a:ext cx="2743200" cy="2057565"/>
                </a:xfrm>
                <a:prstGeom prst="rect">
                  <a:avLst/>
                </a:prstGeom>
                <a:noFill/>
              </p:spPr>
            </p:pic>
            <p:pic>
              <p:nvPicPr>
                <p:cNvPr id="95" name="Picture 57" descr="C:\Users\Terranewreck\Documents\NAU Classes\Thesis\Figures and templates\aRachelle pans\aKoda-close-pan E to W\IMG_2760.JPG"/>
                <p:cNvPicPr>
                  <a:picLocks noChangeAspect="1" noChangeArrowheads="1"/>
                </p:cNvPicPr>
                <p:nvPr/>
              </p:nvPicPr>
              <p:blipFill>
                <a:blip r:embed="rId20" cstate="print"/>
                <a:srcRect/>
                <a:stretch>
                  <a:fillRect/>
                </a:stretch>
              </p:blipFill>
              <p:spPr bwMode="auto">
                <a:xfrm>
                  <a:off x="5105400" y="5943600"/>
                  <a:ext cx="2743200" cy="2057565"/>
                </a:xfrm>
                <a:prstGeom prst="rect">
                  <a:avLst/>
                </a:prstGeom>
                <a:noFill/>
              </p:spPr>
            </p:pic>
            <p:pic>
              <p:nvPicPr>
                <p:cNvPr id="96" name="Picture 58" descr="C:\Users\Terranewreck\Documents\NAU Classes\Thesis\Figures and templates\aRachelle pans\aKoda-close-pan E to W\IMG_2761.JPG"/>
                <p:cNvPicPr>
                  <a:picLocks noChangeAspect="1" noChangeArrowheads="1"/>
                </p:cNvPicPr>
                <p:nvPr/>
              </p:nvPicPr>
              <p:blipFill>
                <a:blip r:embed="rId21" cstate="print"/>
                <a:srcRect/>
                <a:stretch>
                  <a:fillRect/>
                </a:stretch>
              </p:blipFill>
              <p:spPr bwMode="auto">
                <a:xfrm>
                  <a:off x="2667000" y="6095835"/>
                  <a:ext cx="2743200" cy="2057565"/>
                </a:xfrm>
                <a:prstGeom prst="rect">
                  <a:avLst/>
                </a:prstGeom>
                <a:noFill/>
              </p:spPr>
            </p:pic>
            <p:pic>
              <p:nvPicPr>
                <p:cNvPr id="97" name="Picture 59" descr="C:\Users\Terranewreck\Documents\NAU Classes\Thesis\Figures and templates\aRachelle pans\aKoda-close-pan E to W\IMG_2762.JPG"/>
                <p:cNvPicPr>
                  <a:picLocks noChangeAspect="1" noChangeArrowheads="1"/>
                </p:cNvPicPr>
                <p:nvPr/>
              </p:nvPicPr>
              <p:blipFill>
                <a:blip r:embed="rId22" cstate="print"/>
                <a:srcRect/>
                <a:stretch>
                  <a:fillRect/>
                </a:stretch>
              </p:blipFill>
              <p:spPr bwMode="auto">
                <a:xfrm>
                  <a:off x="0" y="5943600"/>
                  <a:ext cx="2743200" cy="2057565"/>
                </a:xfrm>
                <a:prstGeom prst="rect">
                  <a:avLst/>
                </a:prstGeom>
                <a:noFill/>
              </p:spPr>
            </p:pic>
            <p:pic>
              <p:nvPicPr>
                <p:cNvPr id="98" name="Picture 54" descr="C:\Users\Terranewreck\Documents\NAU Classes\Thesis\Figures and templates\aRachelle pans\aKoda-close-pan E to W\IMG_2757.JPG"/>
                <p:cNvPicPr>
                  <a:picLocks noChangeAspect="1" noChangeArrowheads="1"/>
                </p:cNvPicPr>
                <p:nvPr/>
              </p:nvPicPr>
              <p:blipFill>
                <a:blip r:embed="rId23" cstate="print"/>
                <a:srcRect/>
                <a:stretch>
                  <a:fillRect/>
                </a:stretch>
              </p:blipFill>
              <p:spPr bwMode="auto">
                <a:xfrm>
                  <a:off x="10134600" y="6019800"/>
                  <a:ext cx="2743200" cy="2057565"/>
                </a:xfrm>
                <a:prstGeom prst="rect">
                  <a:avLst/>
                </a:prstGeom>
                <a:noFill/>
              </p:spPr>
            </p:pic>
          </p:grpSp>
          <p:grpSp>
            <p:nvGrpSpPr>
              <p:cNvPr id="76" name="Group 60"/>
              <p:cNvGrpSpPr/>
              <p:nvPr/>
            </p:nvGrpSpPr>
            <p:grpSpPr>
              <a:xfrm>
                <a:off x="-1219200" y="2971800"/>
                <a:ext cx="16230600" cy="2155702"/>
                <a:chOff x="0" y="2949863"/>
                <a:chExt cx="16230600" cy="2155702"/>
              </a:xfrm>
            </p:grpSpPr>
            <p:pic>
              <p:nvPicPr>
                <p:cNvPr id="77" name="Picture 38" descr="C:\Users\Terranewreck\Documents\NAU Classes\Thesis\Figures and templates\aRachelle pans\aKoda-close-pan E to W\IMG_2741.JPG"/>
                <p:cNvPicPr>
                  <a:picLocks noChangeAspect="1" noChangeArrowheads="1"/>
                </p:cNvPicPr>
                <p:nvPr/>
              </p:nvPicPr>
              <p:blipFill>
                <a:blip r:embed="rId24" cstate="print"/>
                <a:srcRect/>
                <a:stretch>
                  <a:fillRect/>
                </a:stretch>
              </p:blipFill>
              <p:spPr bwMode="auto">
                <a:xfrm>
                  <a:off x="13487400" y="2971800"/>
                  <a:ext cx="2743200" cy="2057565"/>
                </a:xfrm>
                <a:prstGeom prst="rect">
                  <a:avLst/>
                </a:prstGeom>
                <a:noFill/>
              </p:spPr>
            </p:pic>
            <p:pic>
              <p:nvPicPr>
                <p:cNvPr id="78" name="Picture 40" descr="C:\Users\Terranewreck\Documents\NAU Classes\Thesis\Figures and templates\aRachelle pans\aKoda-close-pan E to W\IMG_2743.JPG"/>
                <p:cNvPicPr>
                  <a:picLocks noChangeAspect="1" noChangeArrowheads="1"/>
                </p:cNvPicPr>
                <p:nvPr/>
              </p:nvPicPr>
              <p:blipFill>
                <a:blip r:embed="rId25" cstate="print"/>
                <a:srcRect/>
                <a:stretch>
                  <a:fillRect/>
                </a:stretch>
              </p:blipFill>
              <p:spPr bwMode="auto">
                <a:xfrm>
                  <a:off x="10515600" y="2971800"/>
                  <a:ext cx="2743200" cy="2057565"/>
                </a:xfrm>
                <a:prstGeom prst="rect">
                  <a:avLst/>
                </a:prstGeom>
                <a:noFill/>
              </p:spPr>
            </p:pic>
            <p:pic>
              <p:nvPicPr>
                <p:cNvPr id="79" name="Picture 41" descr="C:\Users\Terranewreck\Documents\NAU Classes\Thesis\Figures and templates\aRachelle pans\aKoda-close-pan E to W\IMG_2744.JPG"/>
                <p:cNvPicPr>
                  <a:picLocks noChangeAspect="1" noChangeArrowheads="1"/>
                </p:cNvPicPr>
                <p:nvPr/>
              </p:nvPicPr>
              <p:blipFill>
                <a:blip r:embed="rId26" cstate="print"/>
                <a:srcRect/>
                <a:stretch>
                  <a:fillRect/>
                </a:stretch>
              </p:blipFill>
              <p:spPr bwMode="auto">
                <a:xfrm>
                  <a:off x="8915400" y="2971635"/>
                  <a:ext cx="2743200" cy="2057565"/>
                </a:xfrm>
                <a:prstGeom prst="rect">
                  <a:avLst/>
                </a:prstGeom>
                <a:noFill/>
              </p:spPr>
            </p:pic>
            <p:pic>
              <p:nvPicPr>
                <p:cNvPr id="80" name="Picture 45" descr="C:\Users\Terranewreck\Documents\NAU Classes\Thesis\Figures and templates\aRachelle pans\aKoda-close-pan E to W\IMG_2748.JPG"/>
                <p:cNvPicPr>
                  <a:picLocks noChangeAspect="1" noChangeArrowheads="1"/>
                </p:cNvPicPr>
                <p:nvPr/>
              </p:nvPicPr>
              <p:blipFill>
                <a:blip r:embed="rId27" cstate="print"/>
                <a:srcRect/>
                <a:stretch>
                  <a:fillRect/>
                </a:stretch>
              </p:blipFill>
              <p:spPr bwMode="auto">
                <a:xfrm>
                  <a:off x="2590800" y="3048000"/>
                  <a:ext cx="2743200" cy="2057565"/>
                </a:xfrm>
                <a:prstGeom prst="rect">
                  <a:avLst/>
                </a:prstGeom>
                <a:noFill/>
              </p:spPr>
            </p:pic>
            <p:pic>
              <p:nvPicPr>
                <p:cNvPr id="81" name="Picture 46" descr="C:\Users\Terranewreck\Documents\NAU Classes\Thesis\Figures and templates\aRachelle pans\aKoda-close-pan E to W\IMG_2749.JPG"/>
                <p:cNvPicPr>
                  <a:picLocks noChangeAspect="1" noChangeArrowheads="1"/>
                </p:cNvPicPr>
                <p:nvPr/>
              </p:nvPicPr>
              <p:blipFill>
                <a:blip r:embed="rId28" cstate="print"/>
                <a:srcRect/>
                <a:stretch>
                  <a:fillRect/>
                </a:stretch>
              </p:blipFill>
              <p:spPr bwMode="auto">
                <a:xfrm>
                  <a:off x="990600" y="2971800"/>
                  <a:ext cx="2743200" cy="2057565"/>
                </a:xfrm>
                <a:prstGeom prst="rect">
                  <a:avLst/>
                </a:prstGeom>
                <a:noFill/>
              </p:spPr>
            </p:pic>
            <p:pic>
              <p:nvPicPr>
                <p:cNvPr id="82" name="Picture 47" descr="C:\Users\Terranewreck\Documents\NAU Classes\Thesis\Figures and templates\aRachelle pans\aKoda-close-pan E to W\IMG_2750.JPG"/>
                <p:cNvPicPr>
                  <a:picLocks noChangeAspect="1" noChangeArrowheads="1"/>
                </p:cNvPicPr>
                <p:nvPr/>
              </p:nvPicPr>
              <p:blipFill>
                <a:blip r:embed="rId29" cstate="print"/>
                <a:srcRect/>
                <a:stretch>
                  <a:fillRect/>
                </a:stretch>
              </p:blipFill>
              <p:spPr bwMode="auto">
                <a:xfrm>
                  <a:off x="0" y="3048000"/>
                  <a:ext cx="2743200" cy="2057565"/>
                </a:xfrm>
                <a:prstGeom prst="rect">
                  <a:avLst/>
                </a:prstGeom>
                <a:noFill/>
              </p:spPr>
            </p:pic>
            <p:pic>
              <p:nvPicPr>
                <p:cNvPr id="83" name="Picture 44" descr="C:\Users\Terranewreck\Documents\NAU Classes\Thesis\Figures and templates\aRachelle pans\aKoda-close-pan E to W\IMG_2747.JPG"/>
                <p:cNvPicPr>
                  <a:picLocks noChangeAspect="1" noChangeArrowheads="1"/>
                </p:cNvPicPr>
                <p:nvPr/>
              </p:nvPicPr>
              <p:blipFill>
                <a:blip r:embed="rId30" cstate="print"/>
                <a:srcRect/>
                <a:stretch>
                  <a:fillRect/>
                </a:stretch>
              </p:blipFill>
              <p:spPr bwMode="auto">
                <a:xfrm>
                  <a:off x="4495800" y="3026063"/>
                  <a:ext cx="2743200" cy="2057565"/>
                </a:xfrm>
                <a:prstGeom prst="rect">
                  <a:avLst/>
                </a:prstGeom>
                <a:noFill/>
              </p:spPr>
            </p:pic>
            <p:pic>
              <p:nvPicPr>
                <p:cNvPr id="84" name="Picture 43" descr="C:\Users\Terranewreck\Documents\NAU Classes\Thesis\Figures and templates\aRachelle pans\aKoda-close-pan E to W\IMG_2746.JPG"/>
                <p:cNvPicPr>
                  <a:picLocks noChangeAspect="1" noChangeArrowheads="1"/>
                </p:cNvPicPr>
                <p:nvPr/>
              </p:nvPicPr>
              <p:blipFill>
                <a:blip r:embed="rId31" cstate="print"/>
                <a:srcRect/>
                <a:stretch>
                  <a:fillRect/>
                </a:stretch>
              </p:blipFill>
              <p:spPr bwMode="auto">
                <a:xfrm>
                  <a:off x="5943600" y="2949863"/>
                  <a:ext cx="2743200" cy="2057565"/>
                </a:xfrm>
                <a:prstGeom prst="rect">
                  <a:avLst/>
                </a:prstGeom>
                <a:noFill/>
              </p:spPr>
            </p:pic>
            <p:pic>
              <p:nvPicPr>
                <p:cNvPr id="85" name="Picture 42" descr="C:\Users\Terranewreck\Documents\NAU Classes\Thesis\Figures and templates\aRachelle pans\aKoda-close-pan E to W\IMG_2745.JPG"/>
                <p:cNvPicPr>
                  <a:picLocks noChangeAspect="1" noChangeArrowheads="1"/>
                </p:cNvPicPr>
                <p:nvPr/>
              </p:nvPicPr>
              <p:blipFill>
                <a:blip r:embed="rId32" cstate="print"/>
                <a:srcRect/>
                <a:stretch>
                  <a:fillRect/>
                </a:stretch>
              </p:blipFill>
              <p:spPr bwMode="auto">
                <a:xfrm>
                  <a:off x="7467600" y="2971800"/>
                  <a:ext cx="2743200" cy="2057565"/>
                </a:xfrm>
                <a:prstGeom prst="rect">
                  <a:avLst/>
                </a:prstGeom>
                <a:noFill/>
              </p:spPr>
            </p:pic>
            <p:pic>
              <p:nvPicPr>
                <p:cNvPr id="86" name="Picture 39" descr="C:\Users\Terranewreck\Documents\NAU Classes\Thesis\Figures and templates\aRachelle pans\aKoda-close-pan E to W\IMG_2742.JPG"/>
                <p:cNvPicPr>
                  <a:picLocks noChangeAspect="1" noChangeArrowheads="1"/>
                </p:cNvPicPr>
                <p:nvPr/>
              </p:nvPicPr>
              <p:blipFill>
                <a:blip r:embed="rId33" cstate="print"/>
                <a:srcRect/>
                <a:stretch>
                  <a:fillRect/>
                </a:stretch>
              </p:blipFill>
              <p:spPr bwMode="auto">
                <a:xfrm>
                  <a:off x="12192000" y="2971800"/>
                  <a:ext cx="2743200" cy="2057565"/>
                </a:xfrm>
                <a:prstGeom prst="rect">
                  <a:avLst/>
                </a:prstGeom>
                <a:noFill/>
              </p:spPr>
            </p:pic>
          </p:grpSp>
        </p:grpSp>
        <p:grpSp>
          <p:nvGrpSpPr>
            <p:cNvPr id="108" name="Group 107"/>
            <p:cNvGrpSpPr/>
            <p:nvPr/>
          </p:nvGrpSpPr>
          <p:grpSpPr>
            <a:xfrm>
              <a:off x="-37414200" y="5602895"/>
              <a:ext cx="52273200" cy="2398105"/>
              <a:chOff x="-24231600" y="2859860"/>
              <a:chExt cx="52273200" cy="2398105"/>
            </a:xfrm>
          </p:grpSpPr>
          <p:grpSp>
            <p:nvGrpSpPr>
              <p:cNvPr id="109" name="Group 61"/>
              <p:cNvGrpSpPr/>
              <p:nvPr/>
            </p:nvGrpSpPr>
            <p:grpSpPr>
              <a:xfrm>
                <a:off x="13868400" y="2859860"/>
                <a:ext cx="14173200" cy="2286165"/>
                <a:chOff x="0" y="0"/>
                <a:chExt cx="14173200" cy="2286165"/>
              </a:xfrm>
            </p:grpSpPr>
            <p:pic>
              <p:nvPicPr>
                <p:cNvPr id="134" name="Picture 29" descr="C:\Users\Terranewreck\Documents\NAU Classes\Thesis\Figures and templates\aRachelle pans\aKoda-close-pan E to W\IMG_2732.JPG"/>
                <p:cNvPicPr>
                  <a:picLocks noChangeAspect="1" noChangeArrowheads="1"/>
                </p:cNvPicPr>
                <p:nvPr/>
              </p:nvPicPr>
              <p:blipFill>
                <a:blip r:embed="rId3" cstate="print"/>
                <a:srcRect/>
                <a:stretch>
                  <a:fillRect/>
                </a:stretch>
              </p:blipFill>
              <p:spPr bwMode="auto">
                <a:xfrm>
                  <a:off x="11430000" y="228600"/>
                  <a:ext cx="2743200" cy="2057565"/>
                </a:xfrm>
                <a:prstGeom prst="rect">
                  <a:avLst/>
                </a:prstGeom>
                <a:noFill/>
              </p:spPr>
            </p:pic>
            <p:pic>
              <p:nvPicPr>
                <p:cNvPr id="135" name="Picture 31" descr="C:\Users\Terranewreck\Documents\NAU Classes\Thesis\Figures and templates\aRachelle pans\aKoda-close-pan E to W\IMG_2734.JPG"/>
                <p:cNvPicPr>
                  <a:picLocks noChangeAspect="1" noChangeArrowheads="1"/>
                </p:cNvPicPr>
                <p:nvPr/>
              </p:nvPicPr>
              <p:blipFill>
                <a:blip r:embed="rId4" cstate="print"/>
                <a:srcRect/>
                <a:stretch>
                  <a:fillRect/>
                </a:stretch>
              </p:blipFill>
              <p:spPr bwMode="auto">
                <a:xfrm>
                  <a:off x="8734425" y="171450"/>
                  <a:ext cx="2743200" cy="2057565"/>
                </a:xfrm>
                <a:prstGeom prst="rect">
                  <a:avLst/>
                </a:prstGeom>
                <a:noFill/>
              </p:spPr>
            </p:pic>
            <p:pic>
              <p:nvPicPr>
                <p:cNvPr id="136" name="Picture 32" descr="C:\Users\Terranewreck\Documents\NAU Classes\Thesis\Figures and templates\aRachelle pans\aKoda-close-pan E to W\IMG_2735.JPG"/>
                <p:cNvPicPr>
                  <a:picLocks noChangeAspect="1" noChangeArrowheads="1"/>
                </p:cNvPicPr>
                <p:nvPr/>
              </p:nvPicPr>
              <p:blipFill>
                <a:blip r:embed="rId5" cstate="print"/>
                <a:srcRect/>
                <a:stretch>
                  <a:fillRect/>
                </a:stretch>
              </p:blipFill>
              <p:spPr bwMode="auto">
                <a:xfrm>
                  <a:off x="7620000" y="152400"/>
                  <a:ext cx="2743200" cy="2057565"/>
                </a:xfrm>
                <a:prstGeom prst="rect">
                  <a:avLst/>
                </a:prstGeom>
                <a:noFill/>
              </p:spPr>
            </p:pic>
            <p:pic>
              <p:nvPicPr>
                <p:cNvPr id="137" name="Picture 33" descr="C:\Users\Terranewreck\Documents\NAU Classes\Thesis\Figures and templates\aRachelle pans\aKoda-close-pan E to W\IMG_2736.JPG"/>
                <p:cNvPicPr>
                  <a:picLocks noChangeAspect="1" noChangeArrowheads="1"/>
                </p:cNvPicPr>
                <p:nvPr/>
              </p:nvPicPr>
              <p:blipFill>
                <a:blip r:embed="rId6" cstate="print"/>
                <a:srcRect/>
                <a:stretch>
                  <a:fillRect/>
                </a:stretch>
              </p:blipFill>
              <p:spPr bwMode="auto">
                <a:xfrm>
                  <a:off x="6400800" y="76200"/>
                  <a:ext cx="2743200" cy="2057565"/>
                </a:xfrm>
                <a:prstGeom prst="rect">
                  <a:avLst/>
                </a:prstGeom>
                <a:noFill/>
              </p:spPr>
            </p:pic>
            <p:pic>
              <p:nvPicPr>
                <p:cNvPr id="138" name="Picture 36" descr="C:\Users\Terranewreck\Documents\NAU Classes\Thesis\Figures and templates\aRachelle pans\aKoda-close-pan E to W\IMG_2739.JPG"/>
                <p:cNvPicPr>
                  <a:picLocks noChangeAspect="1" noChangeArrowheads="1"/>
                </p:cNvPicPr>
                <p:nvPr/>
              </p:nvPicPr>
              <p:blipFill>
                <a:blip r:embed="rId7" cstate="print"/>
                <a:srcRect/>
                <a:stretch>
                  <a:fillRect/>
                </a:stretch>
              </p:blipFill>
              <p:spPr bwMode="auto">
                <a:xfrm>
                  <a:off x="1524000" y="0"/>
                  <a:ext cx="2743200" cy="2057565"/>
                </a:xfrm>
                <a:prstGeom prst="rect">
                  <a:avLst/>
                </a:prstGeom>
                <a:noFill/>
              </p:spPr>
            </p:pic>
            <p:pic>
              <p:nvPicPr>
                <p:cNvPr id="139" name="Picture 37" descr="C:\Users\Terranewreck\Documents\NAU Classes\Thesis\Figures and templates\aRachelle pans\aKoda-close-pan E to W\IMG_2740.JPG"/>
                <p:cNvPicPr>
                  <a:picLocks noChangeAspect="1" noChangeArrowheads="1"/>
                </p:cNvPicPr>
                <p:nvPr/>
              </p:nvPicPr>
              <p:blipFill>
                <a:blip r:embed="rId8" cstate="print"/>
                <a:srcRect/>
                <a:stretch>
                  <a:fillRect/>
                </a:stretch>
              </p:blipFill>
              <p:spPr bwMode="auto">
                <a:xfrm>
                  <a:off x="0" y="0"/>
                  <a:ext cx="2743200" cy="2057565"/>
                </a:xfrm>
                <a:prstGeom prst="rect">
                  <a:avLst/>
                </a:prstGeom>
                <a:noFill/>
              </p:spPr>
            </p:pic>
            <p:pic>
              <p:nvPicPr>
                <p:cNvPr id="140" name="Picture 35" descr="C:\Users\Terranewreck\Documents\NAU Classes\Thesis\Figures and templates\aRachelle pans\aKoda-close-pan E to W\IMG_2738.JPG"/>
                <p:cNvPicPr>
                  <a:picLocks noChangeAspect="1" noChangeArrowheads="1"/>
                </p:cNvPicPr>
                <p:nvPr/>
              </p:nvPicPr>
              <p:blipFill>
                <a:blip r:embed="rId9" cstate="print"/>
                <a:srcRect/>
                <a:stretch>
                  <a:fillRect/>
                </a:stretch>
              </p:blipFill>
              <p:spPr bwMode="auto">
                <a:xfrm>
                  <a:off x="3505200" y="152400"/>
                  <a:ext cx="2743200" cy="2057565"/>
                </a:xfrm>
                <a:prstGeom prst="rect">
                  <a:avLst/>
                </a:prstGeom>
                <a:noFill/>
              </p:spPr>
            </p:pic>
            <p:pic>
              <p:nvPicPr>
                <p:cNvPr id="141" name="Picture 34" descr="C:\Users\Terranewreck\Documents\NAU Classes\Thesis\Figures and templates\aRachelle pans\aKoda-close-pan E to W\IMG_2737.JPG"/>
                <p:cNvPicPr>
                  <a:picLocks noChangeAspect="1" noChangeArrowheads="1"/>
                </p:cNvPicPr>
                <p:nvPr/>
              </p:nvPicPr>
              <p:blipFill>
                <a:blip r:embed="rId10" cstate="print"/>
                <a:srcRect/>
                <a:stretch>
                  <a:fillRect/>
                </a:stretch>
              </p:blipFill>
              <p:spPr bwMode="auto">
                <a:xfrm>
                  <a:off x="4953000" y="76200"/>
                  <a:ext cx="2743200" cy="2057565"/>
                </a:xfrm>
                <a:prstGeom prst="rect">
                  <a:avLst/>
                </a:prstGeom>
                <a:noFill/>
              </p:spPr>
            </p:pic>
            <p:pic>
              <p:nvPicPr>
                <p:cNvPr id="142" name="Picture 30" descr="C:\Users\Terranewreck\Documents\NAU Classes\Thesis\Figures and templates\aRachelle pans\aKoda-close-pan E to W\IMG_2733.JPG"/>
                <p:cNvPicPr>
                  <a:picLocks noChangeAspect="1" noChangeArrowheads="1"/>
                </p:cNvPicPr>
                <p:nvPr/>
              </p:nvPicPr>
              <p:blipFill>
                <a:blip r:embed="rId11" cstate="print"/>
                <a:srcRect/>
                <a:stretch>
                  <a:fillRect/>
                </a:stretch>
              </p:blipFill>
              <p:spPr bwMode="auto">
                <a:xfrm>
                  <a:off x="10134600" y="76200"/>
                  <a:ext cx="2743200" cy="2057565"/>
                </a:xfrm>
                <a:prstGeom prst="rect">
                  <a:avLst/>
                </a:prstGeom>
                <a:noFill/>
              </p:spPr>
            </p:pic>
          </p:grpSp>
          <p:grpSp>
            <p:nvGrpSpPr>
              <p:cNvPr id="110" name="Group 59"/>
              <p:cNvGrpSpPr/>
              <p:nvPr/>
            </p:nvGrpSpPr>
            <p:grpSpPr>
              <a:xfrm>
                <a:off x="-24231600" y="3048000"/>
                <a:ext cx="24231600" cy="2209965"/>
                <a:chOff x="0" y="5943435"/>
                <a:chExt cx="24231600" cy="2209965"/>
              </a:xfrm>
            </p:grpSpPr>
            <p:pic>
              <p:nvPicPr>
                <p:cNvPr id="122" name="Picture 48" descr="C:\Users\Terranewreck\Documents\NAU Classes\Thesis\Figures and templates\aRachelle pans\aKoda-close-pan E to W\IMG_2751.JPG"/>
                <p:cNvPicPr>
                  <a:picLocks noChangeAspect="1" noChangeArrowheads="1"/>
                </p:cNvPicPr>
                <p:nvPr/>
              </p:nvPicPr>
              <p:blipFill>
                <a:blip r:embed="rId12" cstate="print"/>
                <a:srcRect/>
                <a:stretch>
                  <a:fillRect/>
                </a:stretch>
              </p:blipFill>
              <p:spPr bwMode="auto">
                <a:xfrm>
                  <a:off x="21488400" y="5943435"/>
                  <a:ext cx="2743200" cy="2057565"/>
                </a:xfrm>
                <a:prstGeom prst="rect">
                  <a:avLst/>
                </a:prstGeom>
                <a:noFill/>
              </p:spPr>
            </p:pic>
            <p:pic>
              <p:nvPicPr>
                <p:cNvPr id="123" name="Picture 49" descr="C:\Users\Terranewreck\Documents\NAU Classes\Thesis\Figures and templates\aRachelle pans\aKoda-close-pan E to W\IMG_2752.JPG"/>
                <p:cNvPicPr>
                  <a:picLocks noChangeAspect="1" noChangeArrowheads="1"/>
                </p:cNvPicPr>
                <p:nvPr/>
              </p:nvPicPr>
              <p:blipFill>
                <a:blip r:embed="rId13" cstate="print"/>
                <a:srcRect/>
                <a:stretch>
                  <a:fillRect/>
                </a:stretch>
              </p:blipFill>
              <p:spPr bwMode="auto">
                <a:xfrm>
                  <a:off x="20193000" y="5943600"/>
                  <a:ext cx="2743200" cy="2057565"/>
                </a:xfrm>
                <a:prstGeom prst="rect">
                  <a:avLst/>
                </a:prstGeom>
                <a:noFill/>
              </p:spPr>
            </p:pic>
            <p:pic>
              <p:nvPicPr>
                <p:cNvPr id="124" name="Picture 50" descr="C:\Users\Terranewreck\Documents\NAU Classes\Thesis\Figures and templates\aRachelle pans\aKoda-close-pan E to W\IMG_2753.JPG"/>
                <p:cNvPicPr>
                  <a:picLocks noChangeAspect="1" noChangeArrowheads="1"/>
                </p:cNvPicPr>
                <p:nvPr/>
              </p:nvPicPr>
              <p:blipFill>
                <a:blip r:embed="rId14" cstate="print"/>
                <a:srcRect/>
                <a:stretch>
                  <a:fillRect/>
                </a:stretch>
              </p:blipFill>
              <p:spPr bwMode="auto">
                <a:xfrm>
                  <a:off x="18211800" y="5943600"/>
                  <a:ext cx="2743200" cy="2057565"/>
                </a:xfrm>
                <a:prstGeom prst="rect">
                  <a:avLst/>
                </a:prstGeom>
                <a:noFill/>
              </p:spPr>
            </p:pic>
            <p:pic>
              <p:nvPicPr>
                <p:cNvPr id="125" name="Picture 51" descr="C:\Users\Terranewreck\Documents\NAU Classes\Thesis\Figures and templates\aRachelle pans\aKoda-close-pan E to W\IMG_2754.JPG"/>
                <p:cNvPicPr>
                  <a:picLocks noChangeAspect="1" noChangeArrowheads="1"/>
                </p:cNvPicPr>
                <p:nvPr/>
              </p:nvPicPr>
              <p:blipFill>
                <a:blip r:embed="rId15" cstate="print"/>
                <a:srcRect/>
                <a:stretch>
                  <a:fillRect/>
                </a:stretch>
              </p:blipFill>
              <p:spPr bwMode="auto">
                <a:xfrm>
                  <a:off x="16154400" y="6019635"/>
                  <a:ext cx="2743200" cy="2057565"/>
                </a:xfrm>
                <a:prstGeom prst="rect">
                  <a:avLst/>
                </a:prstGeom>
                <a:noFill/>
              </p:spPr>
            </p:pic>
            <p:pic>
              <p:nvPicPr>
                <p:cNvPr id="126" name="Picture 52" descr="C:\Users\Terranewreck\Documents\NAU Classes\Thesis\Figures and templates\aRachelle pans\aKoda-close-pan E to W\IMG_2755.JPG"/>
                <p:cNvPicPr>
                  <a:picLocks noChangeAspect="1" noChangeArrowheads="1"/>
                </p:cNvPicPr>
                <p:nvPr/>
              </p:nvPicPr>
              <p:blipFill>
                <a:blip r:embed="rId16" cstate="print"/>
                <a:srcRect/>
                <a:stretch>
                  <a:fillRect/>
                </a:stretch>
              </p:blipFill>
              <p:spPr bwMode="auto">
                <a:xfrm>
                  <a:off x="14173200" y="6019800"/>
                  <a:ext cx="2743200" cy="2057565"/>
                </a:xfrm>
                <a:prstGeom prst="rect">
                  <a:avLst/>
                </a:prstGeom>
                <a:noFill/>
              </p:spPr>
            </p:pic>
            <p:pic>
              <p:nvPicPr>
                <p:cNvPr id="127" name="Picture 53" descr="C:\Users\Terranewreck\Documents\NAU Classes\Thesis\Figures and templates\aRachelle pans\aKoda-close-pan E to W\IMG_2756.JPG"/>
                <p:cNvPicPr>
                  <a:picLocks noChangeAspect="1" noChangeArrowheads="1"/>
                </p:cNvPicPr>
                <p:nvPr/>
              </p:nvPicPr>
              <p:blipFill>
                <a:blip r:embed="rId17" cstate="print"/>
                <a:srcRect/>
                <a:stretch>
                  <a:fillRect/>
                </a:stretch>
              </p:blipFill>
              <p:spPr bwMode="auto">
                <a:xfrm>
                  <a:off x="12496800" y="5943600"/>
                  <a:ext cx="2743200" cy="2057565"/>
                </a:xfrm>
                <a:prstGeom prst="rect">
                  <a:avLst/>
                </a:prstGeom>
                <a:noFill/>
              </p:spPr>
            </p:pic>
            <p:pic>
              <p:nvPicPr>
                <p:cNvPr id="128" name="Picture 55" descr="C:\Users\Terranewreck\Documents\NAU Classes\Thesis\Figures and templates\aRachelle pans\aKoda-close-pan E to W\IMG_2758.JPG"/>
                <p:cNvPicPr>
                  <a:picLocks noChangeAspect="1" noChangeArrowheads="1"/>
                </p:cNvPicPr>
                <p:nvPr/>
              </p:nvPicPr>
              <p:blipFill>
                <a:blip r:embed="rId18" cstate="print"/>
                <a:srcRect/>
                <a:stretch>
                  <a:fillRect/>
                </a:stretch>
              </p:blipFill>
              <p:spPr bwMode="auto">
                <a:xfrm>
                  <a:off x="9144000" y="6019800"/>
                  <a:ext cx="2743200" cy="2057565"/>
                </a:xfrm>
                <a:prstGeom prst="rect">
                  <a:avLst/>
                </a:prstGeom>
                <a:noFill/>
              </p:spPr>
            </p:pic>
            <p:pic>
              <p:nvPicPr>
                <p:cNvPr id="129" name="Picture 56" descr="C:\Users\Terranewreck\Documents\NAU Classes\Thesis\Figures and templates\aRachelle pans\aKoda-close-pan E to W\IMG_2759.JPG"/>
                <p:cNvPicPr>
                  <a:picLocks noChangeAspect="1" noChangeArrowheads="1"/>
                </p:cNvPicPr>
                <p:nvPr/>
              </p:nvPicPr>
              <p:blipFill>
                <a:blip r:embed="rId19" cstate="print"/>
                <a:srcRect/>
                <a:stretch>
                  <a:fillRect/>
                </a:stretch>
              </p:blipFill>
              <p:spPr bwMode="auto">
                <a:xfrm>
                  <a:off x="7134225" y="5972175"/>
                  <a:ext cx="2743200" cy="2057565"/>
                </a:xfrm>
                <a:prstGeom prst="rect">
                  <a:avLst/>
                </a:prstGeom>
                <a:noFill/>
              </p:spPr>
            </p:pic>
            <p:pic>
              <p:nvPicPr>
                <p:cNvPr id="130" name="Picture 57" descr="C:\Users\Terranewreck\Documents\NAU Classes\Thesis\Figures and templates\aRachelle pans\aKoda-close-pan E to W\IMG_2760.JPG"/>
                <p:cNvPicPr>
                  <a:picLocks noChangeAspect="1" noChangeArrowheads="1"/>
                </p:cNvPicPr>
                <p:nvPr/>
              </p:nvPicPr>
              <p:blipFill>
                <a:blip r:embed="rId20" cstate="print"/>
                <a:srcRect/>
                <a:stretch>
                  <a:fillRect/>
                </a:stretch>
              </p:blipFill>
              <p:spPr bwMode="auto">
                <a:xfrm>
                  <a:off x="5105400" y="5943600"/>
                  <a:ext cx="2743200" cy="2057565"/>
                </a:xfrm>
                <a:prstGeom prst="rect">
                  <a:avLst/>
                </a:prstGeom>
                <a:noFill/>
              </p:spPr>
            </p:pic>
            <p:pic>
              <p:nvPicPr>
                <p:cNvPr id="131" name="Picture 58" descr="C:\Users\Terranewreck\Documents\NAU Classes\Thesis\Figures and templates\aRachelle pans\aKoda-close-pan E to W\IMG_2761.JPG"/>
                <p:cNvPicPr>
                  <a:picLocks noChangeAspect="1" noChangeArrowheads="1"/>
                </p:cNvPicPr>
                <p:nvPr/>
              </p:nvPicPr>
              <p:blipFill>
                <a:blip r:embed="rId21" cstate="print"/>
                <a:srcRect/>
                <a:stretch>
                  <a:fillRect/>
                </a:stretch>
              </p:blipFill>
              <p:spPr bwMode="auto">
                <a:xfrm>
                  <a:off x="2667000" y="6095835"/>
                  <a:ext cx="2743200" cy="2057565"/>
                </a:xfrm>
                <a:prstGeom prst="rect">
                  <a:avLst/>
                </a:prstGeom>
                <a:noFill/>
              </p:spPr>
            </p:pic>
            <p:pic>
              <p:nvPicPr>
                <p:cNvPr id="132" name="Picture 59" descr="C:\Users\Terranewreck\Documents\NAU Classes\Thesis\Figures and templates\aRachelle pans\aKoda-close-pan E to W\IMG_2762.JPG"/>
                <p:cNvPicPr>
                  <a:picLocks noChangeAspect="1" noChangeArrowheads="1"/>
                </p:cNvPicPr>
                <p:nvPr/>
              </p:nvPicPr>
              <p:blipFill>
                <a:blip r:embed="rId22" cstate="print"/>
                <a:srcRect/>
                <a:stretch>
                  <a:fillRect/>
                </a:stretch>
              </p:blipFill>
              <p:spPr bwMode="auto">
                <a:xfrm>
                  <a:off x="0" y="5943600"/>
                  <a:ext cx="2743200" cy="2057565"/>
                </a:xfrm>
                <a:prstGeom prst="rect">
                  <a:avLst/>
                </a:prstGeom>
                <a:noFill/>
              </p:spPr>
            </p:pic>
            <p:pic>
              <p:nvPicPr>
                <p:cNvPr id="133" name="Picture 54" descr="C:\Users\Terranewreck\Documents\NAU Classes\Thesis\Figures and templates\aRachelle pans\aKoda-close-pan E to W\IMG_2757.JPG"/>
                <p:cNvPicPr>
                  <a:picLocks noChangeAspect="1" noChangeArrowheads="1"/>
                </p:cNvPicPr>
                <p:nvPr/>
              </p:nvPicPr>
              <p:blipFill>
                <a:blip r:embed="rId23" cstate="print"/>
                <a:srcRect/>
                <a:stretch>
                  <a:fillRect/>
                </a:stretch>
              </p:blipFill>
              <p:spPr bwMode="auto">
                <a:xfrm>
                  <a:off x="10134600" y="6019800"/>
                  <a:ext cx="2743200" cy="2057565"/>
                </a:xfrm>
                <a:prstGeom prst="rect">
                  <a:avLst/>
                </a:prstGeom>
                <a:noFill/>
              </p:spPr>
            </p:pic>
          </p:grpSp>
          <p:grpSp>
            <p:nvGrpSpPr>
              <p:cNvPr id="111" name="Group 60"/>
              <p:cNvGrpSpPr/>
              <p:nvPr/>
            </p:nvGrpSpPr>
            <p:grpSpPr>
              <a:xfrm>
                <a:off x="-1219200" y="2971800"/>
                <a:ext cx="16230600" cy="2155702"/>
                <a:chOff x="0" y="2949863"/>
                <a:chExt cx="16230600" cy="2155702"/>
              </a:xfrm>
            </p:grpSpPr>
            <p:pic>
              <p:nvPicPr>
                <p:cNvPr id="112" name="Picture 38" descr="C:\Users\Terranewreck\Documents\NAU Classes\Thesis\Figures and templates\aRachelle pans\aKoda-close-pan E to W\IMG_2741.JPG"/>
                <p:cNvPicPr>
                  <a:picLocks noChangeAspect="1" noChangeArrowheads="1"/>
                </p:cNvPicPr>
                <p:nvPr/>
              </p:nvPicPr>
              <p:blipFill>
                <a:blip r:embed="rId24" cstate="print"/>
                <a:srcRect/>
                <a:stretch>
                  <a:fillRect/>
                </a:stretch>
              </p:blipFill>
              <p:spPr bwMode="auto">
                <a:xfrm>
                  <a:off x="13487400" y="2971800"/>
                  <a:ext cx="2743200" cy="2057565"/>
                </a:xfrm>
                <a:prstGeom prst="rect">
                  <a:avLst/>
                </a:prstGeom>
                <a:noFill/>
              </p:spPr>
            </p:pic>
            <p:pic>
              <p:nvPicPr>
                <p:cNvPr id="113" name="Picture 40" descr="C:\Users\Terranewreck\Documents\NAU Classes\Thesis\Figures and templates\aRachelle pans\aKoda-close-pan E to W\IMG_2743.JPG"/>
                <p:cNvPicPr>
                  <a:picLocks noChangeAspect="1" noChangeArrowheads="1"/>
                </p:cNvPicPr>
                <p:nvPr/>
              </p:nvPicPr>
              <p:blipFill>
                <a:blip r:embed="rId25" cstate="print"/>
                <a:srcRect/>
                <a:stretch>
                  <a:fillRect/>
                </a:stretch>
              </p:blipFill>
              <p:spPr bwMode="auto">
                <a:xfrm>
                  <a:off x="10515600" y="2971800"/>
                  <a:ext cx="2743200" cy="2057565"/>
                </a:xfrm>
                <a:prstGeom prst="rect">
                  <a:avLst/>
                </a:prstGeom>
                <a:noFill/>
              </p:spPr>
            </p:pic>
            <p:pic>
              <p:nvPicPr>
                <p:cNvPr id="114" name="Picture 41" descr="C:\Users\Terranewreck\Documents\NAU Classes\Thesis\Figures and templates\aRachelle pans\aKoda-close-pan E to W\IMG_2744.JPG"/>
                <p:cNvPicPr>
                  <a:picLocks noChangeAspect="1" noChangeArrowheads="1"/>
                </p:cNvPicPr>
                <p:nvPr/>
              </p:nvPicPr>
              <p:blipFill>
                <a:blip r:embed="rId26" cstate="print"/>
                <a:srcRect/>
                <a:stretch>
                  <a:fillRect/>
                </a:stretch>
              </p:blipFill>
              <p:spPr bwMode="auto">
                <a:xfrm>
                  <a:off x="8915400" y="2971635"/>
                  <a:ext cx="2743200" cy="2057565"/>
                </a:xfrm>
                <a:prstGeom prst="rect">
                  <a:avLst/>
                </a:prstGeom>
                <a:noFill/>
              </p:spPr>
            </p:pic>
            <p:pic>
              <p:nvPicPr>
                <p:cNvPr id="115" name="Picture 45" descr="C:\Users\Terranewreck\Documents\NAU Classes\Thesis\Figures and templates\aRachelle pans\aKoda-close-pan E to W\IMG_2748.JPG"/>
                <p:cNvPicPr>
                  <a:picLocks noChangeAspect="1" noChangeArrowheads="1"/>
                </p:cNvPicPr>
                <p:nvPr/>
              </p:nvPicPr>
              <p:blipFill>
                <a:blip r:embed="rId27" cstate="print"/>
                <a:srcRect/>
                <a:stretch>
                  <a:fillRect/>
                </a:stretch>
              </p:blipFill>
              <p:spPr bwMode="auto">
                <a:xfrm>
                  <a:off x="2590800" y="3048000"/>
                  <a:ext cx="2743200" cy="2057565"/>
                </a:xfrm>
                <a:prstGeom prst="rect">
                  <a:avLst/>
                </a:prstGeom>
                <a:noFill/>
              </p:spPr>
            </p:pic>
            <p:pic>
              <p:nvPicPr>
                <p:cNvPr id="116" name="Picture 46" descr="C:\Users\Terranewreck\Documents\NAU Classes\Thesis\Figures and templates\aRachelle pans\aKoda-close-pan E to W\IMG_2749.JPG"/>
                <p:cNvPicPr>
                  <a:picLocks noChangeAspect="1" noChangeArrowheads="1"/>
                </p:cNvPicPr>
                <p:nvPr/>
              </p:nvPicPr>
              <p:blipFill>
                <a:blip r:embed="rId28" cstate="print"/>
                <a:srcRect/>
                <a:stretch>
                  <a:fillRect/>
                </a:stretch>
              </p:blipFill>
              <p:spPr bwMode="auto">
                <a:xfrm>
                  <a:off x="990600" y="2971800"/>
                  <a:ext cx="2743200" cy="2057565"/>
                </a:xfrm>
                <a:prstGeom prst="rect">
                  <a:avLst/>
                </a:prstGeom>
                <a:noFill/>
              </p:spPr>
            </p:pic>
            <p:pic>
              <p:nvPicPr>
                <p:cNvPr id="117" name="Picture 47" descr="C:\Users\Terranewreck\Documents\NAU Classes\Thesis\Figures and templates\aRachelle pans\aKoda-close-pan E to W\IMG_2750.JPG"/>
                <p:cNvPicPr>
                  <a:picLocks noChangeAspect="1" noChangeArrowheads="1"/>
                </p:cNvPicPr>
                <p:nvPr/>
              </p:nvPicPr>
              <p:blipFill>
                <a:blip r:embed="rId29" cstate="print"/>
                <a:srcRect/>
                <a:stretch>
                  <a:fillRect/>
                </a:stretch>
              </p:blipFill>
              <p:spPr bwMode="auto">
                <a:xfrm>
                  <a:off x="0" y="3048000"/>
                  <a:ext cx="2743200" cy="2057565"/>
                </a:xfrm>
                <a:prstGeom prst="rect">
                  <a:avLst/>
                </a:prstGeom>
                <a:noFill/>
              </p:spPr>
            </p:pic>
            <p:pic>
              <p:nvPicPr>
                <p:cNvPr id="118" name="Picture 44" descr="C:\Users\Terranewreck\Documents\NAU Classes\Thesis\Figures and templates\aRachelle pans\aKoda-close-pan E to W\IMG_2747.JPG"/>
                <p:cNvPicPr>
                  <a:picLocks noChangeAspect="1" noChangeArrowheads="1"/>
                </p:cNvPicPr>
                <p:nvPr/>
              </p:nvPicPr>
              <p:blipFill>
                <a:blip r:embed="rId30" cstate="print"/>
                <a:srcRect/>
                <a:stretch>
                  <a:fillRect/>
                </a:stretch>
              </p:blipFill>
              <p:spPr bwMode="auto">
                <a:xfrm>
                  <a:off x="4495800" y="3026063"/>
                  <a:ext cx="2743200" cy="2057565"/>
                </a:xfrm>
                <a:prstGeom prst="rect">
                  <a:avLst/>
                </a:prstGeom>
                <a:noFill/>
              </p:spPr>
            </p:pic>
            <p:pic>
              <p:nvPicPr>
                <p:cNvPr id="119" name="Picture 43" descr="C:\Users\Terranewreck\Documents\NAU Classes\Thesis\Figures and templates\aRachelle pans\aKoda-close-pan E to W\IMG_2746.JPG"/>
                <p:cNvPicPr>
                  <a:picLocks noChangeAspect="1" noChangeArrowheads="1"/>
                </p:cNvPicPr>
                <p:nvPr/>
              </p:nvPicPr>
              <p:blipFill>
                <a:blip r:embed="rId31" cstate="print"/>
                <a:srcRect/>
                <a:stretch>
                  <a:fillRect/>
                </a:stretch>
              </p:blipFill>
              <p:spPr bwMode="auto">
                <a:xfrm>
                  <a:off x="5943600" y="2949863"/>
                  <a:ext cx="2743200" cy="2057565"/>
                </a:xfrm>
                <a:prstGeom prst="rect">
                  <a:avLst/>
                </a:prstGeom>
                <a:noFill/>
              </p:spPr>
            </p:pic>
            <p:pic>
              <p:nvPicPr>
                <p:cNvPr id="120" name="Picture 42" descr="C:\Users\Terranewreck\Documents\NAU Classes\Thesis\Figures and templates\aRachelle pans\aKoda-close-pan E to W\IMG_2745.JPG"/>
                <p:cNvPicPr>
                  <a:picLocks noChangeAspect="1" noChangeArrowheads="1"/>
                </p:cNvPicPr>
                <p:nvPr/>
              </p:nvPicPr>
              <p:blipFill>
                <a:blip r:embed="rId32" cstate="print"/>
                <a:srcRect/>
                <a:stretch>
                  <a:fillRect/>
                </a:stretch>
              </p:blipFill>
              <p:spPr bwMode="auto">
                <a:xfrm>
                  <a:off x="7467600" y="2971800"/>
                  <a:ext cx="2743200" cy="2057565"/>
                </a:xfrm>
                <a:prstGeom prst="rect">
                  <a:avLst/>
                </a:prstGeom>
                <a:noFill/>
              </p:spPr>
            </p:pic>
            <p:pic>
              <p:nvPicPr>
                <p:cNvPr id="121" name="Picture 39" descr="C:\Users\Terranewreck\Documents\NAU Classes\Thesis\Figures and templates\aRachelle pans\aKoda-close-pan E to W\IMG_2742.JPG"/>
                <p:cNvPicPr>
                  <a:picLocks noChangeAspect="1" noChangeArrowheads="1"/>
                </p:cNvPicPr>
                <p:nvPr/>
              </p:nvPicPr>
              <p:blipFill>
                <a:blip r:embed="rId33" cstate="print"/>
                <a:srcRect/>
                <a:stretch>
                  <a:fillRect/>
                </a:stretch>
              </p:blipFill>
              <p:spPr bwMode="auto">
                <a:xfrm>
                  <a:off x="12192000" y="2971800"/>
                  <a:ext cx="2743200" cy="2057565"/>
                </a:xfrm>
                <a:prstGeom prst="rect">
                  <a:avLst/>
                </a:prstGeom>
                <a:noFill/>
              </p:spPr>
            </p:pic>
          </p:grpSp>
        </p:grpSp>
        <p:sp>
          <p:nvSpPr>
            <p:cNvPr id="143" name="Rectangle 142"/>
            <p:cNvSpPr/>
            <p:nvPr/>
          </p:nvSpPr>
          <p:spPr>
            <a:xfrm>
              <a:off x="-37723470" y="914399"/>
              <a:ext cx="39095069" cy="853440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44" name="Rectangle 143"/>
            <p:cNvSpPr/>
            <p:nvPr/>
          </p:nvSpPr>
          <p:spPr>
            <a:xfrm>
              <a:off x="14630400" y="0"/>
              <a:ext cx="38994126" cy="1005840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45" name="Rectangle 144"/>
            <p:cNvSpPr/>
            <p:nvPr/>
          </p:nvSpPr>
          <p:spPr>
            <a:xfrm>
              <a:off x="0" y="457200"/>
              <a:ext cx="21945600" cy="45720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46" name="Rectangle 145"/>
            <p:cNvSpPr/>
            <p:nvPr/>
          </p:nvSpPr>
          <p:spPr>
            <a:xfrm>
              <a:off x="990600" y="2209800"/>
              <a:ext cx="16459200" cy="27432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47" name="Rectangle 146"/>
            <p:cNvSpPr/>
            <p:nvPr/>
          </p:nvSpPr>
          <p:spPr>
            <a:xfrm>
              <a:off x="0" y="3810000"/>
              <a:ext cx="16459200" cy="27432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48" name="Rectangle 147"/>
            <p:cNvSpPr/>
            <p:nvPr/>
          </p:nvSpPr>
          <p:spPr>
            <a:xfrm>
              <a:off x="-990600" y="5562600"/>
              <a:ext cx="16459200" cy="27432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49" name="Rectangle 148"/>
            <p:cNvSpPr/>
            <p:nvPr/>
          </p:nvSpPr>
          <p:spPr>
            <a:xfrm>
              <a:off x="-228600" y="7620000"/>
              <a:ext cx="16459200" cy="50292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sp>
          <p:nvSpPr>
            <p:cNvPr id="150" name="Rectangle 149"/>
            <p:cNvSpPr/>
            <p:nvPr/>
          </p:nvSpPr>
          <p:spPr>
            <a:xfrm>
              <a:off x="-457200" y="7239000"/>
              <a:ext cx="16459200" cy="2788340"/>
            </a:xfrm>
            <a:prstGeom prst="rect">
              <a:avLst/>
            </a:prstGeom>
            <a:solidFill>
              <a:schemeClr val="tx1"/>
            </a:solidFill>
            <a:ln w="28575">
              <a:no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empus Sans ITC" pitchFamily="82" charset="0"/>
              </a:endParaRPr>
            </a:p>
          </p:txBody>
        </p:sp>
      </p:grpSp>
      <p:grpSp>
        <p:nvGrpSpPr>
          <p:cNvPr id="164" name="Group 163"/>
          <p:cNvGrpSpPr/>
          <p:nvPr/>
        </p:nvGrpSpPr>
        <p:grpSpPr>
          <a:xfrm>
            <a:off x="3106898" y="4953001"/>
            <a:ext cx="2930205" cy="1905000"/>
            <a:chOff x="20497800" y="10896600"/>
            <a:chExt cx="2822399" cy="1834913"/>
          </a:xfrm>
        </p:grpSpPr>
        <p:grpSp>
          <p:nvGrpSpPr>
            <p:cNvPr id="152" name="Group 151"/>
            <p:cNvGrpSpPr>
              <a:grpSpLocks noChangeAspect="1"/>
            </p:cNvGrpSpPr>
            <p:nvPr/>
          </p:nvGrpSpPr>
          <p:grpSpPr>
            <a:xfrm>
              <a:off x="20497800" y="10896600"/>
              <a:ext cx="2822399" cy="1834913"/>
              <a:chOff x="11439204" y="7075565"/>
              <a:chExt cx="3177451" cy="2092112"/>
            </a:xfrm>
          </p:grpSpPr>
          <p:pic>
            <p:nvPicPr>
              <p:cNvPr id="153" name="Picture 2" descr="C:\Users\Terranewreck\Desktop\tuff date map-not marked.jpg"/>
              <p:cNvPicPr>
                <a:picLocks noChangeAspect="1" noChangeArrowheads="1"/>
              </p:cNvPicPr>
              <p:nvPr/>
            </p:nvPicPr>
            <p:blipFill>
              <a:blip r:embed="rId34" cstate="print"/>
              <a:srcRect l="26340" t="28506" r="36907" b="35632"/>
              <a:stretch>
                <a:fillRect/>
              </a:stretch>
            </p:blipFill>
            <p:spPr bwMode="auto">
              <a:xfrm>
                <a:off x="11439204" y="7075565"/>
                <a:ext cx="3177451" cy="2092112"/>
              </a:xfrm>
              <a:prstGeom prst="rect">
                <a:avLst/>
              </a:prstGeom>
              <a:noFill/>
              <a:ln>
                <a:solidFill>
                  <a:schemeClr val="tx1">
                    <a:lumMod val="50000"/>
                    <a:lumOff val="50000"/>
                  </a:schemeClr>
                </a:solidFill>
              </a:ln>
            </p:spPr>
          </p:pic>
          <p:sp>
            <p:nvSpPr>
              <p:cNvPr id="154" name="Oval 153"/>
              <p:cNvSpPr/>
              <p:nvPr/>
            </p:nvSpPr>
            <p:spPr>
              <a:xfrm rot="1388219">
                <a:off x="12580331" y="8322651"/>
                <a:ext cx="502306"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empus Sans ITC" pitchFamily="82" charset="0"/>
                  <a:cs typeface="Verdana" pitchFamily="34" charset="0"/>
                </a:endParaRPr>
              </a:p>
            </p:txBody>
          </p:sp>
          <p:cxnSp>
            <p:nvCxnSpPr>
              <p:cNvPr id="155" name="Straight Arrow Connector 154"/>
              <p:cNvCxnSpPr/>
              <p:nvPr/>
            </p:nvCxnSpPr>
            <p:spPr>
              <a:xfrm rot="5400000" flipH="1" flipV="1">
                <a:off x="12420277" y="8610923"/>
                <a:ext cx="533400" cy="227953"/>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22944647" y="12251551"/>
              <a:ext cx="375552" cy="479962"/>
              <a:chOff x="6101448" y="7649068"/>
              <a:chExt cx="375552" cy="479962"/>
            </a:xfrm>
          </p:grpSpPr>
          <p:grpSp>
            <p:nvGrpSpPr>
              <p:cNvPr id="157" name="Group 20"/>
              <p:cNvGrpSpPr/>
              <p:nvPr/>
            </p:nvGrpSpPr>
            <p:grpSpPr>
              <a:xfrm>
                <a:off x="6400800" y="7649068"/>
                <a:ext cx="76200" cy="418174"/>
                <a:chOff x="7162800" y="6781800"/>
                <a:chExt cx="76200" cy="418174"/>
              </a:xfrm>
            </p:grpSpPr>
            <p:cxnSp>
              <p:nvCxnSpPr>
                <p:cNvPr id="159" name="Straight Connector 158"/>
                <p:cNvCxnSpPr/>
                <p:nvPr/>
              </p:nvCxnSpPr>
              <p:spPr>
                <a:xfrm rot="5400000" flipH="1" flipV="1">
                  <a:off x="6953713" y="6990887"/>
                  <a:ext cx="41817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flipV="1">
                  <a:off x="7124700" y="6819900"/>
                  <a:ext cx="152400" cy="7620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8" name="TextBox 157"/>
              <p:cNvSpPr txBox="1"/>
              <p:nvPr/>
            </p:nvSpPr>
            <p:spPr>
              <a:xfrm>
                <a:off x="6101448" y="7759698"/>
                <a:ext cx="152400" cy="369332"/>
              </a:xfrm>
              <a:prstGeom prst="rect">
                <a:avLst/>
              </a:prstGeom>
              <a:noFill/>
            </p:spPr>
            <p:txBody>
              <a:bodyPr wrap="square" rtlCol="0">
                <a:spAutoFit/>
              </a:bodyPr>
              <a:lstStyle/>
              <a:p>
                <a:r>
                  <a:rPr lang="en-US" sz="1800" dirty="0" smtClean="0">
                    <a:latin typeface="Arial Rounded MT Bold" pitchFamily="34" charset="0"/>
                  </a:rPr>
                  <a:t>N</a:t>
                </a:r>
                <a:endParaRPr lang="en-US" sz="1050" dirty="0">
                  <a:latin typeface="Arial Rounded MT Bold" pitchFamily="34" charset="0"/>
                </a:endParaRPr>
              </a:p>
            </p:txBody>
          </p:sp>
        </p:grpSp>
        <p:grpSp>
          <p:nvGrpSpPr>
            <p:cNvPr id="161" name="Group 160"/>
            <p:cNvGrpSpPr/>
            <p:nvPr/>
          </p:nvGrpSpPr>
          <p:grpSpPr>
            <a:xfrm>
              <a:off x="22304133" y="12454514"/>
              <a:ext cx="914400" cy="230007"/>
              <a:chOff x="13309534" y="8839200"/>
              <a:chExt cx="914400" cy="230007"/>
            </a:xfrm>
          </p:grpSpPr>
          <p:sp>
            <p:nvSpPr>
              <p:cNvPr id="162" name="TextBox 161"/>
              <p:cNvSpPr txBox="1"/>
              <p:nvPr/>
            </p:nvSpPr>
            <p:spPr>
              <a:xfrm>
                <a:off x="13309534" y="8839200"/>
                <a:ext cx="914400" cy="230007"/>
              </a:xfrm>
              <a:prstGeom prst="rect">
                <a:avLst/>
              </a:prstGeom>
              <a:noFill/>
            </p:spPr>
            <p:txBody>
              <a:bodyPr wrap="square" rtlCol="0">
                <a:spAutoFit/>
              </a:bodyPr>
              <a:lstStyle/>
              <a:p>
                <a:pPr algn="ctr"/>
                <a:r>
                  <a:rPr lang="en-US" sz="1200" b="1" dirty="0" smtClean="0">
                    <a:latin typeface="Arial" pitchFamily="34" charset="0"/>
                    <a:cs typeface="Arial" pitchFamily="34" charset="0"/>
                  </a:rPr>
                  <a:t>140m</a:t>
                </a:r>
                <a:endParaRPr lang="en-US" sz="1200" b="1" dirty="0">
                  <a:latin typeface="Arial" pitchFamily="34" charset="0"/>
                  <a:cs typeface="Arial" pitchFamily="34" charset="0"/>
                </a:endParaRPr>
              </a:p>
            </p:txBody>
          </p:sp>
          <p:cxnSp>
            <p:nvCxnSpPr>
              <p:cNvPr id="163" name="Straight Connector 162"/>
              <p:cNvCxnSpPr/>
              <p:nvPr/>
            </p:nvCxnSpPr>
            <p:spPr>
              <a:xfrm>
                <a:off x="13643290" y="8887599"/>
                <a:ext cx="246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6" name="Rectangle 165" hidden="1"/>
          <p:cNvSpPr/>
          <p:nvPr/>
        </p:nvSpPr>
        <p:spPr>
          <a:xfrm>
            <a:off x="0" y="0"/>
            <a:ext cx="9144000" cy="6858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empus Sans ITC" pitchFamily="82" charset="0"/>
            </a:endParaRPr>
          </a:p>
        </p:txBody>
      </p:sp>
      <p:grpSp>
        <p:nvGrpSpPr>
          <p:cNvPr id="167" name="Group 166"/>
          <p:cNvGrpSpPr/>
          <p:nvPr/>
        </p:nvGrpSpPr>
        <p:grpSpPr>
          <a:xfrm>
            <a:off x="0" y="0"/>
            <a:ext cx="9144000" cy="620643"/>
            <a:chOff x="0" y="-495300"/>
            <a:chExt cx="9144000" cy="620643"/>
          </a:xfrm>
        </p:grpSpPr>
        <p:sp>
          <p:nvSpPr>
            <p:cNvPr id="168" name="Rectangle 167"/>
            <p:cNvSpPr/>
            <p:nvPr/>
          </p:nvSpPr>
          <p:spPr>
            <a:xfrm>
              <a:off x="0" y="-495300"/>
              <a:ext cx="9144000" cy="533400"/>
            </a:xfrm>
            <a:prstGeom prst="rect">
              <a:avLst/>
            </a:prstGeom>
            <a:solidFill>
              <a:srgbClr val="595959"/>
            </a:solidFill>
          </p:spPr>
          <p:txBody>
            <a:bodyPr rtlCol="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169" name="TextBox 168"/>
            <p:cNvSpPr txBox="1"/>
            <p:nvPr/>
          </p:nvSpPr>
          <p:spPr>
            <a:xfrm>
              <a:off x="0" y="-459432"/>
              <a:ext cx="9144000"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Breccia 2b corridor</a:t>
              </a:r>
            </a:p>
          </p:txBody>
        </p:sp>
      </p:grpSp>
      <p:sp>
        <p:nvSpPr>
          <p:cNvPr id="170" name="Freeform 169"/>
          <p:cNvSpPr/>
          <p:nvPr/>
        </p:nvSpPr>
        <p:spPr>
          <a:xfrm>
            <a:off x="409575" y="942975"/>
            <a:ext cx="1371600" cy="495300"/>
          </a:xfrm>
          <a:custGeom>
            <a:avLst/>
            <a:gdLst>
              <a:gd name="connsiteX0" fmla="*/ 0 w 1371600"/>
              <a:gd name="connsiteY0" fmla="*/ 0 h 495300"/>
              <a:gd name="connsiteX1" fmla="*/ 419100 w 1371600"/>
              <a:gd name="connsiteY1" fmla="*/ 133350 h 495300"/>
              <a:gd name="connsiteX2" fmla="*/ 933450 w 1371600"/>
              <a:gd name="connsiteY2" fmla="*/ 323850 h 495300"/>
              <a:gd name="connsiteX3" fmla="*/ 1371600 w 1371600"/>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1371600" h="495300">
                <a:moveTo>
                  <a:pt x="0" y="0"/>
                </a:moveTo>
                <a:cubicBezTo>
                  <a:pt x="131762" y="39687"/>
                  <a:pt x="263525" y="79375"/>
                  <a:pt x="419100" y="133350"/>
                </a:cubicBezTo>
                <a:cubicBezTo>
                  <a:pt x="574675" y="187325"/>
                  <a:pt x="774700" y="263525"/>
                  <a:pt x="933450" y="323850"/>
                </a:cubicBezTo>
                <a:cubicBezTo>
                  <a:pt x="1092200" y="384175"/>
                  <a:pt x="1231900" y="439737"/>
                  <a:pt x="1371600" y="49530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Freeform 170"/>
          <p:cNvSpPr/>
          <p:nvPr/>
        </p:nvSpPr>
        <p:spPr>
          <a:xfrm>
            <a:off x="981075" y="885825"/>
            <a:ext cx="1647825" cy="533400"/>
          </a:xfrm>
          <a:custGeom>
            <a:avLst/>
            <a:gdLst>
              <a:gd name="connsiteX0" fmla="*/ 0 w 1647825"/>
              <a:gd name="connsiteY0" fmla="*/ 0 h 533400"/>
              <a:gd name="connsiteX1" fmla="*/ 590550 w 1647825"/>
              <a:gd name="connsiteY1" fmla="*/ 238125 h 533400"/>
              <a:gd name="connsiteX2" fmla="*/ 1209675 w 1647825"/>
              <a:gd name="connsiteY2" fmla="*/ 428625 h 533400"/>
              <a:gd name="connsiteX3" fmla="*/ 1647825 w 1647825"/>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1647825" h="533400">
                <a:moveTo>
                  <a:pt x="0" y="0"/>
                </a:moveTo>
                <a:cubicBezTo>
                  <a:pt x="194469" y="83344"/>
                  <a:pt x="388938" y="166688"/>
                  <a:pt x="590550" y="238125"/>
                </a:cubicBezTo>
                <a:cubicBezTo>
                  <a:pt x="792162" y="309562"/>
                  <a:pt x="1033463" y="379413"/>
                  <a:pt x="1209675" y="428625"/>
                </a:cubicBezTo>
                <a:cubicBezTo>
                  <a:pt x="1385888" y="477838"/>
                  <a:pt x="1516856" y="505619"/>
                  <a:pt x="1647825" y="53340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reeform 171"/>
          <p:cNvSpPr/>
          <p:nvPr/>
        </p:nvSpPr>
        <p:spPr>
          <a:xfrm>
            <a:off x="-9525" y="1104900"/>
            <a:ext cx="866775" cy="323850"/>
          </a:xfrm>
          <a:custGeom>
            <a:avLst/>
            <a:gdLst>
              <a:gd name="connsiteX0" fmla="*/ 0 w 866775"/>
              <a:gd name="connsiteY0" fmla="*/ 0 h 323850"/>
              <a:gd name="connsiteX1" fmla="*/ 304800 w 866775"/>
              <a:gd name="connsiteY1" fmla="*/ 123825 h 323850"/>
              <a:gd name="connsiteX2" fmla="*/ 771525 w 866775"/>
              <a:gd name="connsiteY2" fmla="*/ 285750 h 323850"/>
              <a:gd name="connsiteX3" fmla="*/ 866775 w 866775"/>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866775" h="323850">
                <a:moveTo>
                  <a:pt x="0" y="0"/>
                </a:moveTo>
                <a:cubicBezTo>
                  <a:pt x="88106" y="38100"/>
                  <a:pt x="176213" y="76200"/>
                  <a:pt x="304800" y="123825"/>
                </a:cubicBezTo>
                <a:cubicBezTo>
                  <a:pt x="433388" y="171450"/>
                  <a:pt x="677863" y="252413"/>
                  <a:pt x="771525" y="285750"/>
                </a:cubicBezTo>
                <a:cubicBezTo>
                  <a:pt x="865187" y="319087"/>
                  <a:pt x="865981" y="321468"/>
                  <a:pt x="866775" y="32385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reeform 172"/>
          <p:cNvSpPr/>
          <p:nvPr/>
        </p:nvSpPr>
        <p:spPr>
          <a:xfrm>
            <a:off x="2457450" y="904875"/>
            <a:ext cx="1162050" cy="447675"/>
          </a:xfrm>
          <a:custGeom>
            <a:avLst/>
            <a:gdLst>
              <a:gd name="connsiteX0" fmla="*/ 0 w 1162050"/>
              <a:gd name="connsiteY0" fmla="*/ 0 h 447675"/>
              <a:gd name="connsiteX1" fmla="*/ 1162050 w 1162050"/>
              <a:gd name="connsiteY1" fmla="*/ 447675 h 447675"/>
            </a:gdLst>
            <a:ahLst/>
            <a:cxnLst>
              <a:cxn ang="0">
                <a:pos x="connsiteX0" y="connsiteY0"/>
              </a:cxn>
              <a:cxn ang="0">
                <a:pos x="connsiteX1" y="connsiteY1"/>
              </a:cxn>
            </a:cxnLst>
            <a:rect l="l" t="t" r="r" b="b"/>
            <a:pathLst>
              <a:path w="1162050" h="447675">
                <a:moveTo>
                  <a:pt x="0" y="0"/>
                </a:moveTo>
                <a:lnTo>
                  <a:pt x="1162050" y="447675"/>
                </a:ln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Freeform 173"/>
          <p:cNvSpPr/>
          <p:nvPr/>
        </p:nvSpPr>
        <p:spPr>
          <a:xfrm>
            <a:off x="5819775" y="895350"/>
            <a:ext cx="1352550" cy="447675"/>
          </a:xfrm>
          <a:custGeom>
            <a:avLst/>
            <a:gdLst>
              <a:gd name="connsiteX0" fmla="*/ 0 w 1352550"/>
              <a:gd name="connsiteY0" fmla="*/ 0 h 447675"/>
              <a:gd name="connsiteX1" fmla="*/ 152400 w 1352550"/>
              <a:gd name="connsiteY1" fmla="*/ 19050 h 447675"/>
              <a:gd name="connsiteX2" fmla="*/ 295275 w 1352550"/>
              <a:gd name="connsiteY2" fmla="*/ 104775 h 447675"/>
              <a:gd name="connsiteX3" fmla="*/ 523875 w 1352550"/>
              <a:gd name="connsiteY3" fmla="*/ 28575 h 447675"/>
              <a:gd name="connsiteX4" fmla="*/ 800100 w 1352550"/>
              <a:gd name="connsiteY4" fmla="*/ 133350 h 447675"/>
              <a:gd name="connsiteX5" fmla="*/ 1076325 w 1352550"/>
              <a:gd name="connsiteY5" fmla="*/ 323850 h 447675"/>
              <a:gd name="connsiteX6" fmla="*/ 1304925 w 1352550"/>
              <a:gd name="connsiteY6" fmla="*/ 361950 h 447675"/>
              <a:gd name="connsiteX7" fmla="*/ 1352550 w 1352550"/>
              <a:gd name="connsiteY7"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550" h="447675">
                <a:moveTo>
                  <a:pt x="0" y="0"/>
                </a:moveTo>
                <a:cubicBezTo>
                  <a:pt x="51594" y="794"/>
                  <a:pt x="103188" y="1588"/>
                  <a:pt x="152400" y="19050"/>
                </a:cubicBezTo>
                <a:cubicBezTo>
                  <a:pt x="201612" y="36512"/>
                  <a:pt x="233363" y="103188"/>
                  <a:pt x="295275" y="104775"/>
                </a:cubicBezTo>
                <a:cubicBezTo>
                  <a:pt x="357187" y="106362"/>
                  <a:pt x="439738" y="23813"/>
                  <a:pt x="523875" y="28575"/>
                </a:cubicBezTo>
                <a:cubicBezTo>
                  <a:pt x="608012" y="33337"/>
                  <a:pt x="708025" y="84138"/>
                  <a:pt x="800100" y="133350"/>
                </a:cubicBezTo>
                <a:cubicBezTo>
                  <a:pt x="892175" y="182562"/>
                  <a:pt x="992188" y="285750"/>
                  <a:pt x="1076325" y="323850"/>
                </a:cubicBezTo>
                <a:cubicBezTo>
                  <a:pt x="1160463" y="361950"/>
                  <a:pt x="1258888" y="341313"/>
                  <a:pt x="1304925" y="361950"/>
                </a:cubicBezTo>
                <a:cubicBezTo>
                  <a:pt x="1350963" y="382588"/>
                  <a:pt x="1351756" y="415131"/>
                  <a:pt x="1352550" y="44767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reeform 174"/>
          <p:cNvSpPr/>
          <p:nvPr/>
        </p:nvSpPr>
        <p:spPr>
          <a:xfrm>
            <a:off x="4800600" y="929640"/>
            <a:ext cx="529590" cy="285750"/>
          </a:xfrm>
          <a:custGeom>
            <a:avLst/>
            <a:gdLst>
              <a:gd name="connsiteX0" fmla="*/ 0 w 529590"/>
              <a:gd name="connsiteY0" fmla="*/ 0 h 285750"/>
              <a:gd name="connsiteX1" fmla="*/ 118110 w 529590"/>
              <a:gd name="connsiteY1" fmla="*/ 68580 h 285750"/>
              <a:gd name="connsiteX2" fmla="*/ 220980 w 529590"/>
              <a:gd name="connsiteY2" fmla="*/ 118110 h 285750"/>
              <a:gd name="connsiteX3" fmla="*/ 297180 w 529590"/>
              <a:gd name="connsiteY3" fmla="*/ 167640 h 285750"/>
              <a:gd name="connsiteX4" fmla="*/ 396240 w 529590"/>
              <a:gd name="connsiteY4" fmla="*/ 198120 h 285750"/>
              <a:gd name="connsiteX5" fmla="*/ 487680 w 529590"/>
              <a:gd name="connsiteY5" fmla="*/ 251460 h 285750"/>
              <a:gd name="connsiteX6" fmla="*/ 529590 w 529590"/>
              <a:gd name="connsiteY6"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90" h="285750">
                <a:moveTo>
                  <a:pt x="0" y="0"/>
                </a:moveTo>
                <a:cubicBezTo>
                  <a:pt x="40640" y="24447"/>
                  <a:pt x="81280" y="48895"/>
                  <a:pt x="118110" y="68580"/>
                </a:cubicBezTo>
                <a:cubicBezTo>
                  <a:pt x="154940" y="88265"/>
                  <a:pt x="191135" y="101600"/>
                  <a:pt x="220980" y="118110"/>
                </a:cubicBezTo>
                <a:cubicBezTo>
                  <a:pt x="250825" y="134620"/>
                  <a:pt x="267970" y="154305"/>
                  <a:pt x="297180" y="167640"/>
                </a:cubicBezTo>
                <a:cubicBezTo>
                  <a:pt x="326390" y="180975"/>
                  <a:pt x="364490" y="184150"/>
                  <a:pt x="396240" y="198120"/>
                </a:cubicBezTo>
                <a:cubicBezTo>
                  <a:pt x="427990" y="212090"/>
                  <a:pt x="465455" y="236855"/>
                  <a:pt x="487680" y="251460"/>
                </a:cubicBezTo>
                <a:cubicBezTo>
                  <a:pt x="509905" y="266065"/>
                  <a:pt x="519747" y="275907"/>
                  <a:pt x="529590" y="28575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Freeform 175"/>
          <p:cNvSpPr/>
          <p:nvPr/>
        </p:nvSpPr>
        <p:spPr>
          <a:xfrm>
            <a:off x="7406640" y="1074420"/>
            <a:ext cx="1112520" cy="243840"/>
          </a:xfrm>
          <a:custGeom>
            <a:avLst/>
            <a:gdLst>
              <a:gd name="connsiteX0" fmla="*/ 0 w 1112520"/>
              <a:gd name="connsiteY0" fmla="*/ 0 h 243840"/>
              <a:gd name="connsiteX1" fmla="*/ 45720 w 1112520"/>
              <a:gd name="connsiteY1" fmla="*/ 49530 h 243840"/>
              <a:gd name="connsiteX2" fmla="*/ 186690 w 1112520"/>
              <a:gd name="connsiteY2" fmla="*/ 76200 h 243840"/>
              <a:gd name="connsiteX3" fmla="*/ 354330 w 1112520"/>
              <a:gd name="connsiteY3" fmla="*/ 64770 h 243840"/>
              <a:gd name="connsiteX4" fmla="*/ 453390 w 1112520"/>
              <a:gd name="connsiteY4" fmla="*/ 19050 h 243840"/>
              <a:gd name="connsiteX5" fmla="*/ 617220 w 1112520"/>
              <a:gd name="connsiteY5" fmla="*/ 22860 h 243840"/>
              <a:gd name="connsiteX6" fmla="*/ 735330 w 1112520"/>
              <a:gd name="connsiteY6" fmla="*/ 76200 h 243840"/>
              <a:gd name="connsiteX7" fmla="*/ 895350 w 1112520"/>
              <a:gd name="connsiteY7" fmla="*/ 163830 h 243840"/>
              <a:gd name="connsiteX8" fmla="*/ 1112520 w 1112520"/>
              <a:gd name="connsiteY8" fmla="*/ 243840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20" h="243840">
                <a:moveTo>
                  <a:pt x="0" y="0"/>
                </a:moveTo>
                <a:cubicBezTo>
                  <a:pt x="7302" y="18415"/>
                  <a:pt x="14605" y="36830"/>
                  <a:pt x="45720" y="49530"/>
                </a:cubicBezTo>
                <a:cubicBezTo>
                  <a:pt x="76835" y="62230"/>
                  <a:pt x="135255" y="73660"/>
                  <a:pt x="186690" y="76200"/>
                </a:cubicBezTo>
                <a:cubicBezTo>
                  <a:pt x="238125" y="78740"/>
                  <a:pt x="309880" y="74295"/>
                  <a:pt x="354330" y="64770"/>
                </a:cubicBezTo>
                <a:cubicBezTo>
                  <a:pt x="398780" y="55245"/>
                  <a:pt x="409575" y="26035"/>
                  <a:pt x="453390" y="19050"/>
                </a:cubicBezTo>
                <a:cubicBezTo>
                  <a:pt x="497205" y="12065"/>
                  <a:pt x="570230" y="13335"/>
                  <a:pt x="617220" y="22860"/>
                </a:cubicBezTo>
                <a:cubicBezTo>
                  <a:pt x="664210" y="32385"/>
                  <a:pt x="688975" y="52705"/>
                  <a:pt x="735330" y="76200"/>
                </a:cubicBezTo>
                <a:cubicBezTo>
                  <a:pt x="781685" y="99695"/>
                  <a:pt x="832485" y="135890"/>
                  <a:pt x="895350" y="163830"/>
                </a:cubicBezTo>
                <a:cubicBezTo>
                  <a:pt x="958215" y="191770"/>
                  <a:pt x="1035367" y="217805"/>
                  <a:pt x="1112520" y="24384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Freeform 176"/>
          <p:cNvSpPr/>
          <p:nvPr/>
        </p:nvSpPr>
        <p:spPr>
          <a:xfrm>
            <a:off x="7566660" y="887730"/>
            <a:ext cx="1097280" cy="384810"/>
          </a:xfrm>
          <a:custGeom>
            <a:avLst/>
            <a:gdLst>
              <a:gd name="connsiteX0" fmla="*/ 0 w 1097280"/>
              <a:gd name="connsiteY0" fmla="*/ 0 h 384810"/>
              <a:gd name="connsiteX1" fmla="*/ 182880 w 1097280"/>
              <a:gd name="connsiteY1" fmla="*/ 76200 h 384810"/>
              <a:gd name="connsiteX2" fmla="*/ 358140 w 1097280"/>
              <a:gd name="connsiteY2" fmla="*/ 68580 h 384810"/>
              <a:gd name="connsiteX3" fmla="*/ 571500 w 1097280"/>
              <a:gd name="connsiteY3" fmla="*/ 91440 h 384810"/>
              <a:gd name="connsiteX4" fmla="*/ 750570 w 1097280"/>
              <a:gd name="connsiteY4" fmla="*/ 198120 h 384810"/>
              <a:gd name="connsiteX5" fmla="*/ 876300 w 1097280"/>
              <a:gd name="connsiteY5" fmla="*/ 266700 h 384810"/>
              <a:gd name="connsiteX6" fmla="*/ 1017270 w 1097280"/>
              <a:gd name="connsiteY6" fmla="*/ 339090 h 384810"/>
              <a:gd name="connsiteX7" fmla="*/ 1097280 w 1097280"/>
              <a:gd name="connsiteY7" fmla="*/ 384810 h 38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0" h="384810">
                <a:moveTo>
                  <a:pt x="0" y="0"/>
                </a:moveTo>
                <a:cubicBezTo>
                  <a:pt x="61595" y="32385"/>
                  <a:pt x="123190" y="64770"/>
                  <a:pt x="182880" y="76200"/>
                </a:cubicBezTo>
                <a:cubicBezTo>
                  <a:pt x="242570" y="87630"/>
                  <a:pt x="293370" y="66040"/>
                  <a:pt x="358140" y="68580"/>
                </a:cubicBezTo>
                <a:cubicBezTo>
                  <a:pt x="422910" y="71120"/>
                  <a:pt x="506095" y="69850"/>
                  <a:pt x="571500" y="91440"/>
                </a:cubicBezTo>
                <a:cubicBezTo>
                  <a:pt x="636905" y="113030"/>
                  <a:pt x="699770" y="168910"/>
                  <a:pt x="750570" y="198120"/>
                </a:cubicBezTo>
                <a:cubicBezTo>
                  <a:pt x="801370" y="227330"/>
                  <a:pt x="831850" y="243205"/>
                  <a:pt x="876300" y="266700"/>
                </a:cubicBezTo>
                <a:cubicBezTo>
                  <a:pt x="920750" y="290195"/>
                  <a:pt x="980440" y="319405"/>
                  <a:pt x="1017270" y="339090"/>
                </a:cubicBezTo>
                <a:cubicBezTo>
                  <a:pt x="1054100" y="358775"/>
                  <a:pt x="1097280" y="384810"/>
                  <a:pt x="1097280" y="38481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Freeform 177"/>
          <p:cNvSpPr/>
          <p:nvPr/>
        </p:nvSpPr>
        <p:spPr>
          <a:xfrm>
            <a:off x="8176260" y="796290"/>
            <a:ext cx="963930" cy="426720"/>
          </a:xfrm>
          <a:custGeom>
            <a:avLst/>
            <a:gdLst>
              <a:gd name="connsiteX0" fmla="*/ 0 w 963930"/>
              <a:gd name="connsiteY0" fmla="*/ 0 h 426720"/>
              <a:gd name="connsiteX1" fmla="*/ 133350 w 963930"/>
              <a:gd name="connsiteY1" fmla="*/ 106680 h 426720"/>
              <a:gd name="connsiteX2" fmla="*/ 198120 w 963930"/>
              <a:gd name="connsiteY2" fmla="*/ 240030 h 426720"/>
              <a:gd name="connsiteX3" fmla="*/ 236220 w 963930"/>
              <a:gd name="connsiteY3" fmla="*/ 308610 h 426720"/>
              <a:gd name="connsiteX4" fmla="*/ 300990 w 963930"/>
              <a:gd name="connsiteY4" fmla="*/ 361950 h 426720"/>
              <a:gd name="connsiteX5" fmla="*/ 396240 w 963930"/>
              <a:gd name="connsiteY5" fmla="*/ 384810 h 426720"/>
              <a:gd name="connsiteX6" fmla="*/ 544830 w 963930"/>
              <a:gd name="connsiteY6" fmla="*/ 388620 h 426720"/>
              <a:gd name="connsiteX7" fmla="*/ 735330 w 963930"/>
              <a:gd name="connsiteY7" fmla="*/ 426720 h 426720"/>
              <a:gd name="connsiteX8" fmla="*/ 895350 w 963930"/>
              <a:gd name="connsiteY8" fmla="*/ 415290 h 426720"/>
              <a:gd name="connsiteX9" fmla="*/ 963930 w 963930"/>
              <a:gd name="connsiteY9" fmla="*/ 41148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930" h="426720">
                <a:moveTo>
                  <a:pt x="0" y="0"/>
                </a:moveTo>
                <a:cubicBezTo>
                  <a:pt x="50165" y="33337"/>
                  <a:pt x="100330" y="66675"/>
                  <a:pt x="133350" y="106680"/>
                </a:cubicBezTo>
                <a:cubicBezTo>
                  <a:pt x="166370" y="146685"/>
                  <a:pt x="180975" y="206375"/>
                  <a:pt x="198120" y="240030"/>
                </a:cubicBezTo>
                <a:cubicBezTo>
                  <a:pt x="215265" y="273685"/>
                  <a:pt x="219075" y="288290"/>
                  <a:pt x="236220" y="308610"/>
                </a:cubicBezTo>
                <a:cubicBezTo>
                  <a:pt x="253365" y="328930"/>
                  <a:pt x="274320" y="349250"/>
                  <a:pt x="300990" y="361950"/>
                </a:cubicBezTo>
                <a:cubicBezTo>
                  <a:pt x="327660" y="374650"/>
                  <a:pt x="355600" y="380365"/>
                  <a:pt x="396240" y="384810"/>
                </a:cubicBezTo>
                <a:cubicBezTo>
                  <a:pt x="436880" y="389255"/>
                  <a:pt x="488315" y="381635"/>
                  <a:pt x="544830" y="388620"/>
                </a:cubicBezTo>
                <a:cubicBezTo>
                  <a:pt x="601345" y="395605"/>
                  <a:pt x="676910" y="422275"/>
                  <a:pt x="735330" y="426720"/>
                </a:cubicBezTo>
                <a:lnTo>
                  <a:pt x="895350" y="415290"/>
                </a:lnTo>
                <a:cubicBezTo>
                  <a:pt x="933450" y="412750"/>
                  <a:pt x="948690" y="412115"/>
                  <a:pt x="963930" y="4114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Freeform 178"/>
          <p:cNvSpPr/>
          <p:nvPr/>
        </p:nvSpPr>
        <p:spPr>
          <a:xfrm>
            <a:off x="8534400" y="1032510"/>
            <a:ext cx="613410" cy="76835"/>
          </a:xfrm>
          <a:custGeom>
            <a:avLst/>
            <a:gdLst>
              <a:gd name="connsiteX0" fmla="*/ 0 w 613410"/>
              <a:gd name="connsiteY0" fmla="*/ 0 h 76835"/>
              <a:gd name="connsiteX1" fmla="*/ 144780 w 613410"/>
              <a:gd name="connsiteY1" fmla="*/ 26670 h 76835"/>
              <a:gd name="connsiteX2" fmla="*/ 308610 w 613410"/>
              <a:gd name="connsiteY2" fmla="*/ 72390 h 76835"/>
              <a:gd name="connsiteX3" fmla="*/ 434340 w 613410"/>
              <a:gd name="connsiteY3" fmla="*/ 53340 h 76835"/>
              <a:gd name="connsiteX4" fmla="*/ 556260 w 613410"/>
              <a:gd name="connsiteY4" fmla="*/ 68580 h 76835"/>
              <a:gd name="connsiteX5" fmla="*/ 613410 w 613410"/>
              <a:gd name="connsiteY5" fmla="*/ 68580 h 7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410" h="76835">
                <a:moveTo>
                  <a:pt x="0" y="0"/>
                </a:moveTo>
                <a:cubicBezTo>
                  <a:pt x="46672" y="7302"/>
                  <a:pt x="93345" y="14605"/>
                  <a:pt x="144780" y="26670"/>
                </a:cubicBezTo>
                <a:cubicBezTo>
                  <a:pt x="196215" y="38735"/>
                  <a:pt x="260350" y="67945"/>
                  <a:pt x="308610" y="72390"/>
                </a:cubicBezTo>
                <a:cubicBezTo>
                  <a:pt x="356870" y="76835"/>
                  <a:pt x="393065" y="53975"/>
                  <a:pt x="434340" y="53340"/>
                </a:cubicBezTo>
                <a:cubicBezTo>
                  <a:pt x="475615" y="52705"/>
                  <a:pt x="526415" y="66040"/>
                  <a:pt x="556260" y="68580"/>
                </a:cubicBezTo>
                <a:cubicBezTo>
                  <a:pt x="586105" y="71120"/>
                  <a:pt x="599757" y="69850"/>
                  <a:pt x="613410" y="685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Freeform 179"/>
          <p:cNvSpPr/>
          <p:nvPr/>
        </p:nvSpPr>
        <p:spPr>
          <a:xfrm>
            <a:off x="7222490" y="1985645"/>
            <a:ext cx="797560" cy="85090"/>
          </a:xfrm>
          <a:custGeom>
            <a:avLst/>
            <a:gdLst>
              <a:gd name="connsiteX0" fmla="*/ 797560 w 797560"/>
              <a:gd name="connsiteY0" fmla="*/ 67945 h 85090"/>
              <a:gd name="connsiteX1" fmla="*/ 618490 w 797560"/>
              <a:gd name="connsiteY1" fmla="*/ 48895 h 85090"/>
              <a:gd name="connsiteX2" fmla="*/ 500380 w 797560"/>
              <a:gd name="connsiteY2" fmla="*/ 3175 h 85090"/>
              <a:gd name="connsiteX3" fmla="*/ 325120 w 797560"/>
              <a:gd name="connsiteY3" fmla="*/ 29845 h 85090"/>
              <a:gd name="connsiteX4" fmla="*/ 195580 w 797560"/>
              <a:gd name="connsiteY4" fmla="*/ 64135 h 85090"/>
              <a:gd name="connsiteX5" fmla="*/ 100330 w 797560"/>
              <a:gd name="connsiteY5" fmla="*/ 83185 h 85090"/>
              <a:gd name="connsiteX6" fmla="*/ 16510 w 797560"/>
              <a:gd name="connsiteY6" fmla="*/ 52705 h 85090"/>
              <a:gd name="connsiteX7" fmla="*/ 1270 w 797560"/>
              <a:gd name="connsiteY7" fmla="*/ 22225 h 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560" h="85090">
                <a:moveTo>
                  <a:pt x="797560" y="67945"/>
                </a:moveTo>
                <a:cubicBezTo>
                  <a:pt x="732790" y="63817"/>
                  <a:pt x="668020" y="59690"/>
                  <a:pt x="618490" y="48895"/>
                </a:cubicBezTo>
                <a:cubicBezTo>
                  <a:pt x="568960" y="38100"/>
                  <a:pt x="549275" y="6350"/>
                  <a:pt x="500380" y="3175"/>
                </a:cubicBezTo>
                <a:cubicBezTo>
                  <a:pt x="451485" y="0"/>
                  <a:pt x="375920" y="19685"/>
                  <a:pt x="325120" y="29845"/>
                </a:cubicBezTo>
                <a:cubicBezTo>
                  <a:pt x="274320" y="40005"/>
                  <a:pt x="233045" y="55245"/>
                  <a:pt x="195580" y="64135"/>
                </a:cubicBezTo>
                <a:cubicBezTo>
                  <a:pt x="158115" y="73025"/>
                  <a:pt x="130175" y="85090"/>
                  <a:pt x="100330" y="83185"/>
                </a:cubicBezTo>
                <a:cubicBezTo>
                  <a:pt x="70485" y="81280"/>
                  <a:pt x="33020" y="62865"/>
                  <a:pt x="16510" y="52705"/>
                </a:cubicBezTo>
                <a:cubicBezTo>
                  <a:pt x="0" y="42545"/>
                  <a:pt x="635" y="32385"/>
                  <a:pt x="1270" y="2222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Freeform 180"/>
          <p:cNvSpPr/>
          <p:nvPr/>
        </p:nvSpPr>
        <p:spPr>
          <a:xfrm>
            <a:off x="7063740" y="2069465"/>
            <a:ext cx="1013460" cy="294005"/>
          </a:xfrm>
          <a:custGeom>
            <a:avLst/>
            <a:gdLst>
              <a:gd name="connsiteX0" fmla="*/ 0 w 1013460"/>
              <a:gd name="connsiteY0" fmla="*/ 243205 h 294005"/>
              <a:gd name="connsiteX1" fmla="*/ 95250 w 1013460"/>
              <a:gd name="connsiteY1" fmla="*/ 292735 h 294005"/>
              <a:gd name="connsiteX2" fmla="*/ 262890 w 1013460"/>
              <a:gd name="connsiteY2" fmla="*/ 250825 h 294005"/>
              <a:gd name="connsiteX3" fmla="*/ 373380 w 1013460"/>
              <a:gd name="connsiteY3" fmla="*/ 147955 h 294005"/>
              <a:gd name="connsiteX4" fmla="*/ 495300 w 1013460"/>
              <a:gd name="connsiteY4" fmla="*/ 79375 h 294005"/>
              <a:gd name="connsiteX5" fmla="*/ 613410 w 1013460"/>
              <a:gd name="connsiteY5" fmla="*/ 22225 h 294005"/>
              <a:gd name="connsiteX6" fmla="*/ 693420 w 1013460"/>
              <a:gd name="connsiteY6" fmla="*/ 6985 h 294005"/>
              <a:gd name="connsiteX7" fmla="*/ 830580 w 1013460"/>
              <a:gd name="connsiteY7" fmla="*/ 64135 h 294005"/>
              <a:gd name="connsiteX8" fmla="*/ 944880 w 1013460"/>
              <a:gd name="connsiteY8" fmla="*/ 41275 h 294005"/>
              <a:gd name="connsiteX9" fmla="*/ 1013460 w 1013460"/>
              <a:gd name="connsiteY9" fmla="*/ 18415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3460" h="294005">
                <a:moveTo>
                  <a:pt x="0" y="243205"/>
                </a:moveTo>
                <a:cubicBezTo>
                  <a:pt x="25717" y="267335"/>
                  <a:pt x="51435" y="291465"/>
                  <a:pt x="95250" y="292735"/>
                </a:cubicBezTo>
                <a:cubicBezTo>
                  <a:pt x="139065" y="294005"/>
                  <a:pt x="216535" y="274955"/>
                  <a:pt x="262890" y="250825"/>
                </a:cubicBezTo>
                <a:cubicBezTo>
                  <a:pt x="309245" y="226695"/>
                  <a:pt x="334645" y="176530"/>
                  <a:pt x="373380" y="147955"/>
                </a:cubicBezTo>
                <a:cubicBezTo>
                  <a:pt x="412115" y="119380"/>
                  <a:pt x="455295" y="100330"/>
                  <a:pt x="495300" y="79375"/>
                </a:cubicBezTo>
                <a:cubicBezTo>
                  <a:pt x="535305" y="58420"/>
                  <a:pt x="580390" y="34290"/>
                  <a:pt x="613410" y="22225"/>
                </a:cubicBezTo>
                <a:cubicBezTo>
                  <a:pt x="646430" y="10160"/>
                  <a:pt x="657225" y="0"/>
                  <a:pt x="693420" y="6985"/>
                </a:cubicBezTo>
                <a:cubicBezTo>
                  <a:pt x="729615" y="13970"/>
                  <a:pt x="788670" y="58420"/>
                  <a:pt x="830580" y="64135"/>
                </a:cubicBezTo>
                <a:cubicBezTo>
                  <a:pt x="872490" y="69850"/>
                  <a:pt x="914400" y="48895"/>
                  <a:pt x="944880" y="41275"/>
                </a:cubicBezTo>
                <a:cubicBezTo>
                  <a:pt x="975360" y="33655"/>
                  <a:pt x="994410" y="26035"/>
                  <a:pt x="1013460" y="1841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Freeform 181"/>
          <p:cNvSpPr/>
          <p:nvPr/>
        </p:nvSpPr>
        <p:spPr>
          <a:xfrm>
            <a:off x="6745605" y="1988820"/>
            <a:ext cx="393700" cy="438150"/>
          </a:xfrm>
          <a:custGeom>
            <a:avLst/>
            <a:gdLst>
              <a:gd name="connsiteX0" fmla="*/ 390525 w 393700"/>
              <a:gd name="connsiteY0" fmla="*/ 148590 h 438150"/>
              <a:gd name="connsiteX1" fmla="*/ 379095 w 393700"/>
              <a:gd name="connsiteY1" fmla="*/ 34290 h 438150"/>
              <a:gd name="connsiteX2" fmla="*/ 302895 w 393700"/>
              <a:gd name="connsiteY2" fmla="*/ 7620 h 438150"/>
              <a:gd name="connsiteX3" fmla="*/ 226695 w 393700"/>
              <a:gd name="connsiteY3" fmla="*/ 49530 h 438150"/>
              <a:gd name="connsiteX4" fmla="*/ 180975 w 393700"/>
              <a:gd name="connsiteY4" fmla="*/ 3810 h 438150"/>
              <a:gd name="connsiteX5" fmla="*/ 116205 w 393700"/>
              <a:gd name="connsiteY5" fmla="*/ 26670 h 438150"/>
              <a:gd name="connsiteX6" fmla="*/ 59055 w 393700"/>
              <a:gd name="connsiteY6" fmla="*/ 133350 h 438150"/>
              <a:gd name="connsiteX7" fmla="*/ 5715 w 393700"/>
              <a:gd name="connsiteY7" fmla="*/ 278130 h 438150"/>
              <a:gd name="connsiteX8" fmla="*/ 24765 w 393700"/>
              <a:gd name="connsiteY8" fmla="*/ 388620 h 438150"/>
              <a:gd name="connsiteX9" fmla="*/ 85725 w 393700"/>
              <a:gd name="connsiteY9"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438150">
                <a:moveTo>
                  <a:pt x="390525" y="148590"/>
                </a:moveTo>
                <a:cubicBezTo>
                  <a:pt x="392112" y="103187"/>
                  <a:pt x="393700" y="57785"/>
                  <a:pt x="379095" y="34290"/>
                </a:cubicBezTo>
                <a:cubicBezTo>
                  <a:pt x="364490" y="10795"/>
                  <a:pt x="328295" y="5080"/>
                  <a:pt x="302895" y="7620"/>
                </a:cubicBezTo>
                <a:cubicBezTo>
                  <a:pt x="277495" y="10160"/>
                  <a:pt x="247015" y="50165"/>
                  <a:pt x="226695" y="49530"/>
                </a:cubicBezTo>
                <a:cubicBezTo>
                  <a:pt x="206375" y="48895"/>
                  <a:pt x="199390" y="7620"/>
                  <a:pt x="180975" y="3810"/>
                </a:cubicBezTo>
                <a:cubicBezTo>
                  <a:pt x="162560" y="0"/>
                  <a:pt x="136525" y="5080"/>
                  <a:pt x="116205" y="26670"/>
                </a:cubicBezTo>
                <a:cubicBezTo>
                  <a:pt x="95885" y="48260"/>
                  <a:pt x="77470" y="91440"/>
                  <a:pt x="59055" y="133350"/>
                </a:cubicBezTo>
                <a:cubicBezTo>
                  <a:pt x="40640" y="175260"/>
                  <a:pt x="11430" y="235585"/>
                  <a:pt x="5715" y="278130"/>
                </a:cubicBezTo>
                <a:cubicBezTo>
                  <a:pt x="0" y="320675"/>
                  <a:pt x="11430" y="361950"/>
                  <a:pt x="24765" y="388620"/>
                </a:cubicBezTo>
                <a:cubicBezTo>
                  <a:pt x="38100" y="415290"/>
                  <a:pt x="61912" y="426720"/>
                  <a:pt x="85725" y="43815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Freeform 182"/>
          <p:cNvSpPr/>
          <p:nvPr/>
        </p:nvSpPr>
        <p:spPr>
          <a:xfrm>
            <a:off x="6884670" y="2038350"/>
            <a:ext cx="129540" cy="377190"/>
          </a:xfrm>
          <a:custGeom>
            <a:avLst/>
            <a:gdLst>
              <a:gd name="connsiteX0" fmla="*/ 129540 w 129540"/>
              <a:gd name="connsiteY0" fmla="*/ 0 h 377190"/>
              <a:gd name="connsiteX1" fmla="*/ 83820 w 129540"/>
              <a:gd name="connsiteY1" fmla="*/ 148590 h 377190"/>
              <a:gd name="connsiteX2" fmla="*/ 34290 w 129540"/>
              <a:gd name="connsiteY2" fmla="*/ 285750 h 377190"/>
              <a:gd name="connsiteX3" fmla="*/ 0 w 129540"/>
              <a:gd name="connsiteY3" fmla="*/ 377190 h 377190"/>
            </a:gdLst>
            <a:ahLst/>
            <a:cxnLst>
              <a:cxn ang="0">
                <a:pos x="connsiteX0" y="connsiteY0"/>
              </a:cxn>
              <a:cxn ang="0">
                <a:pos x="connsiteX1" y="connsiteY1"/>
              </a:cxn>
              <a:cxn ang="0">
                <a:pos x="connsiteX2" y="connsiteY2"/>
              </a:cxn>
              <a:cxn ang="0">
                <a:pos x="connsiteX3" y="connsiteY3"/>
              </a:cxn>
            </a:cxnLst>
            <a:rect l="l" t="t" r="r" b="b"/>
            <a:pathLst>
              <a:path w="129540" h="377190">
                <a:moveTo>
                  <a:pt x="129540" y="0"/>
                </a:moveTo>
                <a:cubicBezTo>
                  <a:pt x="114617" y="50482"/>
                  <a:pt x="99695" y="100965"/>
                  <a:pt x="83820" y="148590"/>
                </a:cubicBezTo>
                <a:cubicBezTo>
                  <a:pt x="67945" y="196215"/>
                  <a:pt x="48260" y="247650"/>
                  <a:pt x="34290" y="285750"/>
                </a:cubicBezTo>
                <a:cubicBezTo>
                  <a:pt x="20320" y="323850"/>
                  <a:pt x="10160" y="350520"/>
                  <a:pt x="0" y="37719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Freeform 183"/>
          <p:cNvSpPr/>
          <p:nvPr/>
        </p:nvSpPr>
        <p:spPr>
          <a:xfrm>
            <a:off x="5791200" y="1939290"/>
            <a:ext cx="739140" cy="270510"/>
          </a:xfrm>
          <a:custGeom>
            <a:avLst/>
            <a:gdLst>
              <a:gd name="connsiteX0" fmla="*/ 739140 w 739140"/>
              <a:gd name="connsiteY0" fmla="*/ 270510 h 270510"/>
              <a:gd name="connsiteX1" fmla="*/ 601980 w 739140"/>
              <a:gd name="connsiteY1" fmla="*/ 247650 h 270510"/>
              <a:gd name="connsiteX2" fmla="*/ 571500 w 739140"/>
              <a:gd name="connsiteY2" fmla="*/ 140970 h 270510"/>
              <a:gd name="connsiteX3" fmla="*/ 518160 w 739140"/>
              <a:gd name="connsiteY3" fmla="*/ 34290 h 270510"/>
              <a:gd name="connsiteX4" fmla="*/ 365760 w 739140"/>
              <a:gd name="connsiteY4" fmla="*/ 3810 h 270510"/>
              <a:gd name="connsiteX5" fmla="*/ 217170 w 739140"/>
              <a:gd name="connsiteY5" fmla="*/ 11430 h 270510"/>
              <a:gd name="connsiteX6" fmla="*/ 45720 w 739140"/>
              <a:gd name="connsiteY6" fmla="*/ 34290 h 270510"/>
              <a:gd name="connsiteX7" fmla="*/ 0 w 739140"/>
              <a:gd name="connsiteY7" fmla="*/ 99060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140" h="270510">
                <a:moveTo>
                  <a:pt x="739140" y="270510"/>
                </a:moveTo>
                <a:cubicBezTo>
                  <a:pt x="684530" y="269875"/>
                  <a:pt x="629920" y="269240"/>
                  <a:pt x="601980" y="247650"/>
                </a:cubicBezTo>
                <a:cubicBezTo>
                  <a:pt x="574040" y="226060"/>
                  <a:pt x="585470" y="176530"/>
                  <a:pt x="571500" y="140970"/>
                </a:cubicBezTo>
                <a:cubicBezTo>
                  <a:pt x="557530" y="105410"/>
                  <a:pt x="552450" y="57150"/>
                  <a:pt x="518160" y="34290"/>
                </a:cubicBezTo>
                <a:cubicBezTo>
                  <a:pt x="483870" y="11430"/>
                  <a:pt x="415925" y="7620"/>
                  <a:pt x="365760" y="3810"/>
                </a:cubicBezTo>
                <a:cubicBezTo>
                  <a:pt x="315595" y="0"/>
                  <a:pt x="270510" y="6350"/>
                  <a:pt x="217170" y="11430"/>
                </a:cubicBezTo>
                <a:cubicBezTo>
                  <a:pt x="163830" y="16510"/>
                  <a:pt x="81915" y="19685"/>
                  <a:pt x="45720" y="34290"/>
                </a:cubicBezTo>
                <a:cubicBezTo>
                  <a:pt x="9525" y="48895"/>
                  <a:pt x="4762" y="73977"/>
                  <a:pt x="0" y="9906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Freeform 184"/>
          <p:cNvSpPr/>
          <p:nvPr/>
        </p:nvSpPr>
        <p:spPr>
          <a:xfrm>
            <a:off x="4971415" y="1817370"/>
            <a:ext cx="648335" cy="645160"/>
          </a:xfrm>
          <a:custGeom>
            <a:avLst/>
            <a:gdLst>
              <a:gd name="connsiteX0" fmla="*/ 648335 w 648335"/>
              <a:gd name="connsiteY0" fmla="*/ 228600 h 645160"/>
              <a:gd name="connsiteX1" fmla="*/ 514985 w 648335"/>
              <a:gd name="connsiteY1" fmla="*/ 461010 h 645160"/>
              <a:gd name="connsiteX2" fmla="*/ 431165 w 648335"/>
              <a:gd name="connsiteY2" fmla="*/ 601980 h 645160"/>
              <a:gd name="connsiteX3" fmla="*/ 282575 w 648335"/>
              <a:gd name="connsiteY3" fmla="*/ 640080 h 645160"/>
              <a:gd name="connsiteX4" fmla="*/ 137795 w 648335"/>
              <a:gd name="connsiteY4" fmla="*/ 632460 h 645160"/>
              <a:gd name="connsiteX5" fmla="*/ 46355 w 648335"/>
              <a:gd name="connsiteY5" fmla="*/ 571500 h 645160"/>
              <a:gd name="connsiteX6" fmla="*/ 4445 w 648335"/>
              <a:gd name="connsiteY6" fmla="*/ 411480 h 645160"/>
              <a:gd name="connsiteX7" fmla="*/ 73025 w 648335"/>
              <a:gd name="connsiteY7" fmla="*/ 201930 h 645160"/>
              <a:gd name="connsiteX8" fmla="*/ 126365 w 648335"/>
              <a:gd name="connsiteY8" fmla="*/ 0 h 64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335" h="645160">
                <a:moveTo>
                  <a:pt x="648335" y="228600"/>
                </a:moveTo>
                <a:lnTo>
                  <a:pt x="514985" y="461010"/>
                </a:lnTo>
                <a:cubicBezTo>
                  <a:pt x="478790" y="523240"/>
                  <a:pt x="469900" y="572135"/>
                  <a:pt x="431165" y="601980"/>
                </a:cubicBezTo>
                <a:cubicBezTo>
                  <a:pt x="392430" y="631825"/>
                  <a:pt x="331470" y="635000"/>
                  <a:pt x="282575" y="640080"/>
                </a:cubicBezTo>
                <a:cubicBezTo>
                  <a:pt x="233680" y="645160"/>
                  <a:pt x="177165" y="643890"/>
                  <a:pt x="137795" y="632460"/>
                </a:cubicBezTo>
                <a:cubicBezTo>
                  <a:pt x="98425" y="621030"/>
                  <a:pt x="68580" y="608330"/>
                  <a:pt x="46355" y="571500"/>
                </a:cubicBezTo>
                <a:cubicBezTo>
                  <a:pt x="24130" y="534670"/>
                  <a:pt x="0" y="473075"/>
                  <a:pt x="4445" y="411480"/>
                </a:cubicBezTo>
                <a:cubicBezTo>
                  <a:pt x="8890" y="349885"/>
                  <a:pt x="52705" y="270510"/>
                  <a:pt x="73025" y="201930"/>
                </a:cubicBezTo>
                <a:cubicBezTo>
                  <a:pt x="93345" y="133350"/>
                  <a:pt x="109855" y="66675"/>
                  <a:pt x="126365"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Freeform 185"/>
          <p:cNvSpPr/>
          <p:nvPr/>
        </p:nvSpPr>
        <p:spPr>
          <a:xfrm>
            <a:off x="5170170" y="1851660"/>
            <a:ext cx="289560" cy="480695"/>
          </a:xfrm>
          <a:custGeom>
            <a:avLst/>
            <a:gdLst>
              <a:gd name="connsiteX0" fmla="*/ 289560 w 289560"/>
              <a:gd name="connsiteY0" fmla="*/ 102870 h 480695"/>
              <a:gd name="connsiteX1" fmla="*/ 201930 w 289560"/>
              <a:gd name="connsiteY1" fmla="*/ 358140 h 480695"/>
              <a:gd name="connsiteX2" fmla="*/ 72390 w 289560"/>
              <a:gd name="connsiteY2" fmla="*/ 472440 h 480695"/>
              <a:gd name="connsiteX3" fmla="*/ 3810 w 289560"/>
              <a:gd name="connsiteY3" fmla="*/ 407670 h 480695"/>
              <a:gd name="connsiteX4" fmla="*/ 49530 w 289560"/>
              <a:gd name="connsiteY4" fmla="*/ 209550 h 480695"/>
              <a:gd name="connsiteX5" fmla="*/ 91440 w 289560"/>
              <a:gd name="connsiteY5" fmla="*/ 0 h 48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60" h="480695">
                <a:moveTo>
                  <a:pt x="289560" y="102870"/>
                </a:moveTo>
                <a:cubicBezTo>
                  <a:pt x="263842" y="199707"/>
                  <a:pt x="238125" y="296545"/>
                  <a:pt x="201930" y="358140"/>
                </a:cubicBezTo>
                <a:cubicBezTo>
                  <a:pt x="165735" y="419735"/>
                  <a:pt x="105410" y="464185"/>
                  <a:pt x="72390" y="472440"/>
                </a:cubicBezTo>
                <a:cubicBezTo>
                  <a:pt x="39370" y="480695"/>
                  <a:pt x="7620" y="451485"/>
                  <a:pt x="3810" y="407670"/>
                </a:cubicBezTo>
                <a:cubicBezTo>
                  <a:pt x="0" y="363855"/>
                  <a:pt x="34925" y="277495"/>
                  <a:pt x="49530" y="209550"/>
                </a:cubicBezTo>
                <a:cubicBezTo>
                  <a:pt x="64135" y="141605"/>
                  <a:pt x="77787" y="70802"/>
                  <a:pt x="9144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Freeform 186"/>
          <p:cNvSpPr/>
          <p:nvPr/>
        </p:nvSpPr>
        <p:spPr>
          <a:xfrm>
            <a:off x="4251960" y="1931670"/>
            <a:ext cx="750570" cy="358140"/>
          </a:xfrm>
          <a:custGeom>
            <a:avLst/>
            <a:gdLst>
              <a:gd name="connsiteX0" fmla="*/ 750570 w 750570"/>
              <a:gd name="connsiteY0" fmla="*/ 0 h 358140"/>
              <a:gd name="connsiteX1" fmla="*/ 598170 w 750570"/>
              <a:gd name="connsiteY1" fmla="*/ 87630 h 358140"/>
              <a:gd name="connsiteX2" fmla="*/ 499110 w 750570"/>
              <a:gd name="connsiteY2" fmla="*/ 236220 h 358140"/>
              <a:gd name="connsiteX3" fmla="*/ 419100 w 750570"/>
              <a:gd name="connsiteY3" fmla="*/ 304800 h 358140"/>
              <a:gd name="connsiteX4" fmla="*/ 327660 w 750570"/>
              <a:gd name="connsiteY4" fmla="*/ 300990 h 358140"/>
              <a:gd name="connsiteX5" fmla="*/ 205740 w 750570"/>
              <a:gd name="connsiteY5" fmla="*/ 274320 h 358140"/>
              <a:gd name="connsiteX6" fmla="*/ 125730 w 750570"/>
              <a:gd name="connsiteY6" fmla="*/ 323850 h 358140"/>
              <a:gd name="connsiteX7" fmla="*/ 0 w 750570"/>
              <a:gd name="connsiteY7" fmla="*/ 358140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570" h="358140">
                <a:moveTo>
                  <a:pt x="750570" y="0"/>
                </a:moveTo>
                <a:cubicBezTo>
                  <a:pt x="695325" y="24130"/>
                  <a:pt x="640080" y="48260"/>
                  <a:pt x="598170" y="87630"/>
                </a:cubicBezTo>
                <a:cubicBezTo>
                  <a:pt x="556260" y="127000"/>
                  <a:pt x="528955" y="200025"/>
                  <a:pt x="499110" y="236220"/>
                </a:cubicBezTo>
                <a:cubicBezTo>
                  <a:pt x="469265" y="272415"/>
                  <a:pt x="447675" y="294005"/>
                  <a:pt x="419100" y="304800"/>
                </a:cubicBezTo>
                <a:cubicBezTo>
                  <a:pt x="390525" y="315595"/>
                  <a:pt x="363220" y="306070"/>
                  <a:pt x="327660" y="300990"/>
                </a:cubicBezTo>
                <a:cubicBezTo>
                  <a:pt x="292100" y="295910"/>
                  <a:pt x="239395" y="270510"/>
                  <a:pt x="205740" y="274320"/>
                </a:cubicBezTo>
                <a:cubicBezTo>
                  <a:pt x="172085" y="278130"/>
                  <a:pt x="160020" y="309880"/>
                  <a:pt x="125730" y="323850"/>
                </a:cubicBezTo>
                <a:cubicBezTo>
                  <a:pt x="91440" y="337820"/>
                  <a:pt x="45720" y="347980"/>
                  <a:pt x="0" y="35814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Freeform 187"/>
          <p:cNvSpPr/>
          <p:nvPr/>
        </p:nvSpPr>
        <p:spPr>
          <a:xfrm>
            <a:off x="2385060" y="1911985"/>
            <a:ext cx="1055370" cy="354965"/>
          </a:xfrm>
          <a:custGeom>
            <a:avLst/>
            <a:gdLst>
              <a:gd name="connsiteX0" fmla="*/ 1055370 w 1055370"/>
              <a:gd name="connsiteY0" fmla="*/ 354965 h 354965"/>
              <a:gd name="connsiteX1" fmla="*/ 838200 w 1055370"/>
              <a:gd name="connsiteY1" fmla="*/ 290195 h 354965"/>
              <a:gd name="connsiteX2" fmla="*/ 662940 w 1055370"/>
              <a:gd name="connsiteY2" fmla="*/ 156845 h 354965"/>
              <a:gd name="connsiteX3" fmla="*/ 605790 w 1055370"/>
              <a:gd name="connsiteY3" fmla="*/ 57785 h 354965"/>
              <a:gd name="connsiteX4" fmla="*/ 487680 w 1055370"/>
              <a:gd name="connsiteY4" fmla="*/ 635 h 354965"/>
              <a:gd name="connsiteX5" fmla="*/ 415290 w 1055370"/>
              <a:gd name="connsiteY5" fmla="*/ 61595 h 354965"/>
              <a:gd name="connsiteX6" fmla="*/ 243840 w 1055370"/>
              <a:gd name="connsiteY6" fmla="*/ 84455 h 354965"/>
              <a:gd name="connsiteX7" fmla="*/ 99060 w 1055370"/>
              <a:gd name="connsiteY7" fmla="*/ 80645 h 354965"/>
              <a:gd name="connsiteX8" fmla="*/ 30480 w 1055370"/>
              <a:gd name="connsiteY8" fmla="*/ 38735 h 354965"/>
              <a:gd name="connsiteX9" fmla="*/ 0 w 1055370"/>
              <a:gd name="connsiteY9" fmla="*/ 8255 h 35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370" h="354965">
                <a:moveTo>
                  <a:pt x="1055370" y="354965"/>
                </a:moveTo>
                <a:cubicBezTo>
                  <a:pt x="979487" y="339090"/>
                  <a:pt x="903605" y="323215"/>
                  <a:pt x="838200" y="290195"/>
                </a:cubicBezTo>
                <a:cubicBezTo>
                  <a:pt x="772795" y="257175"/>
                  <a:pt x="701675" y="195580"/>
                  <a:pt x="662940" y="156845"/>
                </a:cubicBezTo>
                <a:cubicBezTo>
                  <a:pt x="624205" y="118110"/>
                  <a:pt x="635000" y="83820"/>
                  <a:pt x="605790" y="57785"/>
                </a:cubicBezTo>
                <a:cubicBezTo>
                  <a:pt x="576580" y="31750"/>
                  <a:pt x="519430" y="0"/>
                  <a:pt x="487680" y="635"/>
                </a:cubicBezTo>
                <a:cubicBezTo>
                  <a:pt x="455930" y="1270"/>
                  <a:pt x="455930" y="47625"/>
                  <a:pt x="415290" y="61595"/>
                </a:cubicBezTo>
                <a:cubicBezTo>
                  <a:pt x="374650" y="75565"/>
                  <a:pt x="296545" y="81280"/>
                  <a:pt x="243840" y="84455"/>
                </a:cubicBezTo>
                <a:cubicBezTo>
                  <a:pt x="191135" y="87630"/>
                  <a:pt x="134620" y="88265"/>
                  <a:pt x="99060" y="80645"/>
                </a:cubicBezTo>
                <a:cubicBezTo>
                  <a:pt x="63500" y="73025"/>
                  <a:pt x="46990" y="50800"/>
                  <a:pt x="30480" y="38735"/>
                </a:cubicBezTo>
                <a:cubicBezTo>
                  <a:pt x="13970" y="26670"/>
                  <a:pt x="6985" y="17462"/>
                  <a:pt x="0" y="825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Freeform 188"/>
          <p:cNvSpPr/>
          <p:nvPr/>
        </p:nvSpPr>
        <p:spPr>
          <a:xfrm>
            <a:off x="2057400" y="2190750"/>
            <a:ext cx="910590" cy="270510"/>
          </a:xfrm>
          <a:custGeom>
            <a:avLst/>
            <a:gdLst>
              <a:gd name="connsiteX0" fmla="*/ 910590 w 910590"/>
              <a:gd name="connsiteY0" fmla="*/ 270510 h 270510"/>
              <a:gd name="connsiteX1" fmla="*/ 697230 w 910590"/>
              <a:gd name="connsiteY1" fmla="*/ 194310 h 270510"/>
              <a:gd name="connsiteX2" fmla="*/ 560070 w 910590"/>
              <a:gd name="connsiteY2" fmla="*/ 129540 h 270510"/>
              <a:gd name="connsiteX3" fmla="*/ 453390 w 910590"/>
              <a:gd name="connsiteY3" fmla="*/ 129540 h 270510"/>
              <a:gd name="connsiteX4" fmla="*/ 335280 w 910590"/>
              <a:gd name="connsiteY4" fmla="*/ 102870 h 270510"/>
              <a:gd name="connsiteX5" fmla="*/ 255270 w 910590"/>
              <a:gd name="connsiteY5" fmla="*/ 45720 h 270510"/>
              <a:gd name="connsiteX6" fmla="*/ 182880 w 910590"/>
              <a:gd name="connsiteY6" fmla="*/ 11430 h 270510"/>
              <a:gd name="connsiteX7" fmla="*/ 114300 w 910590"/>
              <a:gd name="connsiteY7" fmla="*/ 0 h 270510"/>
              <a:gd name="connsiteX8" fmla="*/ 0 w 910590"/>
              <a:gd name="connsiteY8" fmla="*/ 11430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590" h="270510">
                <a:moveTo>
                  <a:pt x="910590" y="270510"/>
                </a:moveTo>
                <a:cubicBezTo>
                  <a:pt x="833120" y="244157"/>
                  <a:pt x="755650" y="217805"/>
                  <a:pt x="697230" y="194310"/>
                </a:cubicBezTo>
                <a:cubicBezTo>
                  <a:pt x="638810" y="170815"/>
                  <a:pt x="600710" y="140335"/>
                  <a:pt x="560070" y="129540"/>
                </a:cubicBezTo>
                <a:cubicBezTo>
                  <a:pt x="519430" y="118745"/>
                  <a:pt x="490855" y="133985"/>
                  <a:pt x="453390" y="129540"/>
                </a:cubicBezTo>
                <a:cubicBezTo>
                  <a:pt x="415925" y="125095"/>
                  <a:pt x="368300" y="116840"/>
                  <a:pt x="335280" y="102870"/>
                </a:cubicBezTo>
                <a:cubicBezTo>
                  <a:pt x="302260" y="88900"/>
                  <a:pt x="280670" y="60960"/>
                  <a:pt x="255270" y="45720"/>
                </a:cubicBezTo>
                <a:cubicBezTo>
                  <a:pt x="229870" y="30480"/>
                  <a:pt x="206375" y="19050"/>
                  <a:pt x="182880" y="11430"/>
                </a:cubicBezTo>
                <a:cubicBezTo>
                  <a:pt x="159385" y="3810"/>
                  <a:pt x="144780" y="0"/>
                  <a:pt x="114300" y="0"/>
                </a:cubicBezTo>
                <a:cubicBezTo>
                  <a:pt x="83820" y="0"/>
                  <a:pt x="41910" y="5715"/>
                  <a:pt x="0" y="1143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Freeform 189"/>
          <p:cNvSpPr/>
          <p:nvPr/>
        </p:nvSpPr>
        <p:spPr>
          <a:xfrm>
            <a:off x="3302635" y="1840230"/>
            <a:ext cx="488315" cy="331470"/>
          </a:xfrm>
          <a:custGeom>
            <a:avLst/>
            <a:gdLst>
              <a:gd name="connsiteX0" fmla="*/ 488315 w 488315"/>
              <a:gd name="connsiteY0" fmla="*/ 331470 h 331470"/>
              <a:gd name="connsiteX1" fmla="*/ 377825 w 488315"/>
              <a:gd name="connsiteY1" fmla="*/ 255270 h 331470"/>
              <a:gd name="connsiteX2" fmla="*/ 225425 w 488315"/>
              <a:gd name="connsiteY2" fmla="*/ 255270 h 331470"/>
              <a:gd name="connsiteX3" fmla="*/ 92075 w 488315"/>
              <a:gd name="connsiteY3" fmla="*/ 179070 h 331470"/>
              <a:gd name="connsiteX4" fmla="*/ 12065 w 488315"/>
              <a:gd name="connsiteY4" fmla="*/ 91440 h 331470"/>
              <a:gd name="connsiteX5" fmla="*/ 19685 w 488315"/>
              <a:gd name="connsiteY5" fmla="*/ 0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315" h="331470">
                <a:moveTo>
                  <a:pt x="488315" y="331470"/>
                </a:moveTo>
                <a:cubicBezTo>
                  <a:pt x="454977" y="299720"/>
                  <a:pt x="421640" y="267970"/>
                  <a:pt x="377825" y="255270"/>
                </a:cubicBezTo>
                <a:cubicBezTo>
                  <a:pt x="334010" y="242570"/>
                  <a:pt x="273050" y="267970"/>
                  <a:pt x="225425" y="255270"/>
                </a:cubicBezTo>
                <a:cubicBezTo>
                  <a:pt x="177800" y="242570"/>
                  <a:pt x="127635" y="206375"/>
                  <a:pt x="92075" y="179070"/>
                </a:cubicBezTo>
                <a:cubicBezTo>
                  <a:pt x="56515" y="151765"/>
                  <a:pt x="24130" y="121285"/>
                  <a:pt x="12065" y="91440"/>
                </a:cubicBezTo>
                <a:cubicBezTo>
                  <a:pt x="0" y="61595"/>
                  <a:pt x="9842" y="30797"/>
                  <a:pt x="19685"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Freeform 190"/>
          <p:cNvSpPr/>
          <p:nvPr/>
        </p:nvSpPr>
        <p:spPr>
          <a:xfrm>
            <a:off x="1283970" y="1870710"/>
            <a:ext cx="895350" cy="579120"/>
          </a:xfrm>
          <a:custGeom>
            <a:avLst/>
            <a:gdLst>
              <a:gd name="connsiteX0" fmla="*/ 895350 w 895350"/>
              <a:gd name="connsiteY0" fmla="*/ 579120 h 579120"/>
              <a:gd name="connsiteX1" fmla="*/ 544830 w 895350"/>
              <a:gd name="connsiteY1" fmla="*/ 487680 h 579120"/>
              <a:gd name="connsiteX2" fmla="*/ 377190 w 895350"/>
              <a:gd name="connsiteY2" fmla="*/ 441960 h 579120"/>
              <a:gd name="connsiteX3" fmla="*/ 137160 w 895350"/>
              <a:gd name="connsiteY3" fmla="*/ 320040 h 579120"/>
              <a:gd name="connsiteX4" fmla="*/ 83820 w 895350"/>
              <a:gd name="connsiteY4" fmla="*/ 201930 h 579120"/>
              <a:gd name="connsiteX5" fmla="*/ 60960 w 895350"/>
              <a:gd name="connsiteY5" fmla="*/ 72390 h 579120"/>
              <a:gd name="connsiteX6" fmla="*/ 0 w 895350"/>
              <a:gd name="connsiteY6" fmla="*/ 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350" h="579120">
                <a:moveTo>
                  <a:pt x="895350" y="579120"/>
                </a:moveTo>
                <a:lnTo>
                  <a:pt x="544830" y="487680"/>
                </a:lnTo>
                <a:cubicBezTo>
                  <a:pt x="458470" y="464820"/>
                  <a:pt x="445135" y="469900"/>
                  <a:pt x="377190" y="441960"/>
                </a:cubicBezTo>
                <a:cubicBezTo>
                  <a:pt x="309245" y="414020"/>
                  <a:pt x="186055" y="360045"/>
                  <a:pt x="137160" y="320040"/>
                </a:cubicBezTo>
                <a:cubicBezTo>
                  <a:pt x="88265" y="280035"/>
                  <a:pt x="96520" y="243205"/>
                  <a:pt x="83820" y="201930"/>
                </a:cubicBezTo>
                <a:cubicBezTo>
                  <a:pt x="71120" y="160655"/>
                  <a:pt x="74930" y="106045"/>
                  <a:pt x="60960" y="72390"/>
                </a:cubicBezTo>
                <a:cubicBezTo>
                  <a:pt x="46990" y="38735"/>
                  <a:pt x="23495" y="19367"/>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Freeform 191"/>
          <p:cNvSpPr/>
          <p:nvPr/>
        </p:nvSpPr>
        <p:spPr>
          <a:xfrm>
            <a:off x="220980" y="1927860"/>
            <a:ext cx="1074420" cy="396240"/>
          </a:xfrm>
          <a:custGeom>
            <a:avLst/>
            <a:gdLst>
              <a:gd name="connsiteX0" fmla="*/ 1074420 w 1074420"/>
              <a:gd name="connsiteY0" fmla="*/ 396240 h 396240"/>
              <a:gd name="connsiteX1" fmla="*/ 861060 w 1074420"/>
              <a:gd name="connsiteY1" fmla="*/ 369570 h 396240"/>
              <a:gd name="connsiteX2" fmla="*/ 723900 w 1074420"/>
              <a:gd name="connsiteY2" fmla="*/ 289560 h 396240"/>
              <a:gd name="connsiteX3" fmla="*/ 609600 w 1074420"/>
              <a:gd name="connsiteY3" fmla="*/ 262890 h 396240"/>
              <a:gd name="connsiteX4" fmla="*/ 476250 w 1074420"/>
              <a:gd name="connsiteY4" fmla="*/ 255270 h 396240"/>
              <a:gd name="connsiteX5" fmla="*/ 285750 w 1074420"/>
              <a:gd name="connsiteY5" fmla="*/ 270510 h 396240"/>
              <a:gd name="connsiteX6" fmla="*/ 152400 w 1074420"/>
              <a:gd name="connsiteY6" fmla="*/ 220980 h 396240"/>
              <a:gd name="connsiteX7" fmla="*/ 72390 w 1074420"/>
              <a:gd name="connsiteY7" fmla="*/ 133350 h 396240"/>
              <a:gd name="connsiteX8" fmla="*/ 0 w 1074420"/>
              <a:gd name="connsiteY8" fmla="*/ 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420" h="396240">
                <a:moveTo>
                  <a:pt x="1074420" y="396240"/>
                </a:moveTo>
                <a:cubicBezTo>
                  <a:pt x="996950" y="391795"/>
                  <a:pt x="919480" y="387350"/>
                  <a:pt x="861060" y="369570"/>
                </a:cubicBezTo>
                <a:cubicBezTo>
                  <a:pt x="802640" y="351790"/>
                  <a:pt x="765810" y="307340"/>
                  <a:pt x="723900" y="289560"/>
                </a:cubicBezTo>
                <a:cubicBezTo>
                  <a:pt x="681990" y="271780"/>
                  <a:pt x="650875" y="268605"/>
                  <a:pt x="609600" y="262890"/>
                </a:cubicBezTo>
                <a:cubicBezTo>
                  <a:pt x="568325" y="257175"/>
                  <a:pt x="530225" y="254000"/>
                  <a:pt x="476250" y="255270"/>
                </a:cubicBezTo>
                <a:cubicBezTo>
                  <a:pt x="422275" y="256540"/>
                  <a:pt x="339725" y="276225"/>
                  <a:pt x="285750" y="270510"/>
                </a:cubicBezTo>
                <a:cubicBezTo>
                  <a:pt x="231775" y="264795"/>
                  <a:pt x="187960" y="243840"/>
                  <a:pt x="152400" y="220980"/>
                </a:cubicBezTo>
                <a:cubicBezTo>
                  <a:pt x="116840" y="198120"/>
                  <a:pt x="97790" y="170180"/>
                  <a:pt x="72390" y="133350"/>
                </a:cubicBezTo>
                <a:cubicBezTo>
                  <a:pt x="46990" y="96520"/>
                  <a:pt x="23495" y="48260"/>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Freeform 192"/>
          <p:cNvSpPr/>
          <p:nvPr/>
        </p:nvSpPr>
        <p:spPr>
          <a:xfrm>
            <a:off x="1604010" y="2152650"/>
            <a:ext cx="308610" cy="83820"/>
          </a:xfrm>
          <a:custGeom>
            <a:avLst/>
            <a:gdLst>
              <a:gd name="connsiteX0" fmla="*/ 0 w 308610"/>
              <a:gd name="connsiteY0" fmla="*/ 0 h 83820"/>
              <a:gd name="connsiteX1" fmla="*/ 152400 w 308610"/>
              <a:gd name="connsiteY1" fmla="*/ 22860 h 83820"/>
              <a:gd name="connsiteX2" fmla="*/ 220980 w 308610"/>
              <a:gd name="connsiteY2" fmla="*/ 60960 h 83820"/>
              <a:gd name="connsiteX3" fmla="*/ 308610 w 30861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08610" h="83820">
                <a:moveTo>
                  <a:pt x="0" y="0"/>
                </a:moveTo>
                <a:cubicBezTo>
                  <a:pt x="57785" y="6350"/>
                  <a:pt x="115570" y="12700"/>
                  <a:pt x="152400" y="22860"/>
                </a:cubicBezTo>
                <a:cubicBezTo>
                  <a:pt x="189230" y="33020"/>
                  <a:pt x="194945" y="50800"/>
                  <a:pt x="220980" y="60960"/>
                </a:cubicBezTo>
                <a:cubicBezTo>
                  <a:pt x="247015" y="71120"/>
                  <a:pt x="277812" y="77470"/>
                  <a:pt x="308610" y="8382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Freeform 193"/>
          <p:cNvSpPr/>
          <p:nvPr/>
        </p:nvSpPr>
        <p:spPr>
          <a:xfrm>
            <a:off x="-3810" y="2068830"/>
            <a:ext cx="325120" cy="304800"/>
          </a:xfrm>
          <a:custGeom>
            <a:avLst/>
            <a:gdLst>
              <a:gd name="connsiteX0" fmla="*/ 320040 w 325120"/>
              <a:gd name="connsiteY0" fmla="*/ 304800 h 304800"/>
              <a:gd name="connsiteX1" fmla="*/ 316230 w 325120"/>
              <a:gd name="connsiteY1" fmla="*/ 228600 h 304800"/>
              <a:gd name="connsiteX2" fmla="*/ 266700 w 325120"/>
              <a:gd name="connsiteY2" fmla="*/ 198120 h 304800"/>
              <a:gd name="connsiteX3" fmla="*/ 255270 w 325120"/>
              <a:gd name="connsiteY3" fmla="*/ 152400 h 304800"/>
              <a:gd name="connsiteX4" fmla="*/ 240030 w 325120"/>
              <a:gd name="connsiteY4" fmla="*/ 57150 h 304800"/>
              <a:gd name="connsiteX5" fmla="*/ 156210 w 325120"/>
              <a:gd name="connsiteY5" fmla="*/ 19050 h 304800"/>
              <a:gd name="connsiteX6" fmla="*/ 0 w 325120"/>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304800">
                <a:moveTo>
                  <a:pt x="320040" y="304800"/>
                </a:moveTo>
                <a:cubicBezTo>
                  <a:pt x="322580" y="275590"/>
                  <a:pt x="325120" y="246380"/>
                  <a:pt x="316230" y="228600"/>
                </a:cubicBezTo>
                <a:cubicBezTo>
                  <a:pt x="307340" y="210820"/>
                  <a:pt x="276860" y="210820"/>
                  <a:pt x="266700" y="198120"/>
                </a:cubicBezTo>
                <a:cubicBezTo>
                  <a:pt x="256540" y="185420"/>
                  <a:pt x="259715" y="175895"/>
                  <a:pt x="255270" y="152400"/>
                </a:cubicBezTo>
                <a:cubicBezTo>
                  <a:pt x="250825" y="128905"/>
                  <a:pt x="256540" y="79375"/>
                  <a:pt x="240030" y="57150"/>
                </a:cubicBezTo>
                <a:cubicBezTo>
                  <a:pt x="223520" y="34925"/>
                  <a:pt x="196215" y="28575"/>
                  <a:pt x="156210" y="19050"/>
                </a:cubicBezTo>
                <a:cubicBezTo>
                  <a:pt x="116205" y="9525"/>
                  <a:pt x="58102" y="4762"/>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Freeform 194"/>
          <p:cNvSpPr/>
          <p:nvPr/>
        </p:nvSpPr>
        <p:spPr>
          <a:xfrm>
            <a:off x="-24130" y="2284730"/>
            <a:ext cx="302260" cy="104140"/>
          </a:xfrm>
          <a:custGeom>
            <a:avLst/>
            <a:gdLst>
              <a:gd name="connsiteX0" fmla="*/ 302260 w 302260"/>
              <a:gd name="connsiteY0" fmla="*/ 104140 h 104140"/>
              <a:gd name="connsiteX1" fmla="*/ 218440 w 302260"/>
              <a:gd name="connsiteY1" fmla="*/ 16510 h 104140"/>
              <a:gd name="connsiteX2" fmla="*/ 127000 w 302260"/>
              <a:gd name="connsiteY2" fmla="*/ 5080 h 104140"/>
              <a:gd name="connsiteX3" fmla="*/ 77470 w 302260"/>
              <a:gd name="connsiteY3" fmla="*/ 16510 h 104140"/>
              <a:gd name="connsiteX4" fmla="*/ 12700 w 302260"/>
              <a:gd name="connsiteY4" fmla="*/ 27940 h 104140"/>
              <a:gd name="connsiteX5" fmla="*/ 1270 w 302260"/>
              <a:gd name="connsiteY5" fmla="*/ 27940 h 104140"/>
              <a:gd name="connsiteX6" fmla="*/ 20320 w 302260"/>
              <a:gd name="connsiteY6" fmla="*/ 43180 h 10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0" h="104140">
                <a:moveTo>
                  <a:pt x="302260" y="104140"/>
                </a:moveTo>
                <a:cubicBezTo>
                  <a:pt x="274955" y="68580"/>
                  <a:pt x="247650" y="33020"/>
                  <a:pt x="218440" y="16510"/>
                </a:cubicBezTo>
                <a:cubicBezTo>
                  <a:pt x="189230" y="0"/>
                  <a:pt x="150495" y="5080"/>
                  <a:pt x="127000" y="5080"/>
                </a:cubicBezTo>
                <a:cubicBezTo>
                  <a:pt x="103505" y="5080"/>
                  <a:pt x="96520" y="12700"/>
                  <a:pt x="77470" y="16510"/>
                </a:cubicBezTo>
                <a:cubicBezTo>
                  <a:pt x="58420" y="20320"/>
                  <a:pt x="25400" y="26035"/>
                  <a:pt x="12700" y="27940"/>
                </a:cubicBezTo>
                <a:cubicBezTo>
                  <a:pt x="0" y="29845"/>
                  <a:pt x="0" y="25400"/>
                  <a:pt x="1270" y="27940"/>
                </a:cubicBezTo>
                <a:cubicBezTo>
                  <a:pt x="2540" y="30480"/>
                  <a:pt x="11430" y="36830"/>
                  <a:pt x="20320" y="431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Freeform 195"/>
          <p:cNvSpPr/>
          <p:nvPr/>
        </p:nvSpPr>
        <p:spPr>
          <a:xfrm>
            <a:off x="34290" y="3231515"/>
            <a:ext cx="689610" cy="471805"/>
          </a:xfrm>
          <a:custGeom>
            <a:avLst/>
            <a:gdLst>
              <a:gd name="connsiteX0" fmla="*/ 0 w 689610"/>
              <a:gd name="connsiteY0" fmla="*/ 79375 h 471805"/>
              <a:gd name="connsiteX1" fmla="*/ 118110 w 689610"/>
              <a:gd name="connsiteY1" fmla="*/ 29845 h 471805"/>
              <a:gd name="connsiteX2" fmla="*/ 182880 w 689610"/>
              <a:gd name="connsiteY2" fmla="*/ 26035 h 471805"/>
              <a:gd name="connsiteX3" fmla="*/ 381000 w 689610"/>
              <a:gd name="connsiteY3" fmla="*/ 186055 h 471805"/>
              <a:gd name="connsiteX4" fmla="*/ 464820 w 689610"/>
              <a:gd name="connsiteY4" fmla="*/ 304165 h 471805"/>
              <a:gd name="connsiteX5" fmla="*/ 521970 w 689610"/>
              <a:gd name="connsiteY5" fmla="*/ 338455 h 471805"/>
              <a:gd name="connsiteX6" fmla="*/ 548640 w 689610"/>
              <a:gd name="connsiteY6" fmla="*/ 407035 h 471805"/>
              <a:gd name="connsiteX7" fmla="*/ 624840 w 689610"/>
              <a:gd name="connsiteY7" fmla="*/ 448945 h 471805"/>
              <a:gd name="connsiteX8" fmla="*/ 689610 w 689610"/>
              <a:gd name="connsiteY8" fmla="*/ 471805 h 4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10" h="471805">
                <a:moveTo>
                  <a:pt x="0" y="79375"/>
                </a:moveTo>
                <a:cubicBezTo>
                  <a:pt x="43815" y="59055"/>
                  <a:pt x="87630" y="38735"/>
                  <a:pt x="118110" y="29845"/>
                </a:cubicBezTo>
                <a:cubicBezTo>
                  <a:pt x="148590" y="20955"/>
                  <a:pt x="139065" y="0"/>
                  <a:pt x="182880" y="26035"/>
                </a:cubicBezTo>
                <a:cubicBezTo>
                  <a:pt x="226695" y="52070"/>
                  <a:pt x="334010" y="139700"/>
                  <a:pt x="381000" y="186055"/>
                </a:cubicBezTo>
                <a:cubicBezTo>
                  <a:pt x="427990" y="232410"/>
                  <a:pt x="441325" y="278765"/>
                  <a:pt x="464820" y="304165"/>
                </a:cubicBezTo>
                <a:cubicBezTo>
                  <a:pt x="488315" y="329565"/>
                  <a:pt x="508000" y="321310"/>
                  <a:pt x="521970" y="338455"/>
                </a:cubicBezTo>
                <a:cubicBezTo>
                  <a:pt x="535940" y="355600"/>
                  <a:pt x="531495" y="388620"/>
                  <a:pt x="548640" y="407035"/>
                </a:cubicBezTo>
                <a:cubicBezTo>
                  <a:pt x="565785" y="425450"/>
                  <a:pt x="601345" y="438150"/>
                  <a:pt x="624840" y="448945"/>
                </a:cubicBezTo>
                <a:cubicBezTo>
                  <a:pt x="648335" y="459740"/>
                  <a:pt x="668972" y="465772"/>
                  <a:pt x="689610" y="47180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Freeform 196"/>
          <p:cNvSpPr/>
          <p:nvPr/>
        </p:nvSpPr>
        <p:spPr>
          <a:xfrm>
            <a:off x="589915" y="3246120"/>
            <a:ext cx="469265" cy="301625"/>
          </a:xfrm>
          <a:custGeom>
            <a:avLst/>
            <a:gdLst>
              <a:gd name="connsiteX0" fmla="*/ 469265 w 469265"/>
              <a:gd name="connsiteY0" fmla="*/ 262890 h 301625"/>
              <a:gd name="connsiteX1" fmla="*/ 259715 w 469265"/>
              <a:gd name="connsiteY1" fmla="*/ 300990 h 301625"/>
              <a:gd name="connsiteX2" fmla="*/ 118745 w 469265"/>
              <a:gd name="connsiteY2" fmla="*/ 266700 h 301625"/>
              <a:gd name="connsiteX3" fmla="*/ 27305 w 469265"/>
              <a:gd name="connsiteY3" fmla="*/ 209550 h 301625"/>
              <a:gd name="connsiteX4" fmla="*/ 635 w 469265"/>
              <a:gd name="connsiteY4" fmla="*/ 102870 h 301625"/>
              <a:gd name="connsiteX5" fmla="*/ 31115 w 469265"/>
              <a:gd name="connsiteY5" fmla="*/ 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65" h="301625">
                <a:moveTo>
                  <a:pt x="469265" y="262890"/>
                </a:moveTo>
                <a:cubicBezTo>
                  <a:pt x="393700" y="281622"/>
                  <a:pt x="318135" y="300355"/>
                  <a:pt x="259715" y="300990"/>
                </a:cubicBezTo>
                <a:cubicBezTo>
                  <a:pt x="201295" y="301625"/>
                  <a:pt x="157480" y="281940"/>
                  <a:pt x="118745" y="266700"/>
                </a:cubicBezTo>
                <a:cubicBezTo>
                  <a:pt x="80010" y="251460"/>
                  <a:pt x="46990" y="236855"/>
                  <a:pt x="27305" y="209550"/>
                </a:cubicBezTo>
                <a:cubicBezTo>
                  <a:pt x="7620" y="182245"/>
                  <a:pt x="0" y="137795"/>
                  <a:pt x="635" y="102870"/>
                </a:cubicBezTo>
                <a:cubicBezTo>
                  <a:pt x="1270" y="67945"/>
                  <a:pt x="16192" y="33972"/>
                  <a:pt x="31115"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Freeform 197"/>
          <p:cNvSpPr/>
          <p:nvPr/>
        </p:nvSpPr>
        <p:spPr>
          <a:xfrm>
            <a:off x="3810" y="3454400"/>
            <a:ext cx="422910" cy="233680"/>
          </a:xfrm>
          <a:custGeom>
            <a:avLst/>
            <a:gdLst>
              <a:gd name="connsiteX0" fmla="*/ 422910 w 422910"/>
              <a:gd name="connsiteY0" fmla="*/ 233680 h 233680"/>
              <a:gd name="connsiteX1" fmla="*/ 365760 w 422910"/>
              <a:gd name="connsiteY1" fmla="*/ 111760 h 233680"/>
              <a:gd name="connsiteX2" fmla="*/ 270510 w 422910"/>
              <a:gd name="connsiteY2" fmla="*/ 111760 h 233680"/>
              <a:gd name="connsiteX3" fmla="*/ 182880 w 422910"/>
              <a:gd name="connsiteY3" fmla="*/ 100330 h 233680"/>
              <a:gd name="connsiteX4" fmla="*/ 121920 w 422910"/>
              <a:gd name="connsiteY4" fmla="*/ 50800 h 233680"/>
              <a:gd name="connsiteX5" fmla="*/ 87630 w 422910"/>
              <a:gd name="connsiteY5" fmla="*/ 31750 h 233680"/>
              <a:gd name="connsiteX6" fmla="*/ 38100 w 422910"/>
              <a:gd name="connsiteY6" fmla="*/ 5080 h 233680"/>
              <a:gd name="connsiteX7" fmla="*/ 0 w 422910"/>
              <a:gd name="connsiteY7" fmla="*/ 1270 h 2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10" h="233680">
                <a:moveTo>
                  <a:pt x="422910" y="233680"/>
                </a:moveTo>
                <a:cubicBezTo>
                  <a:pt x="407035" y="182880"/>
                  <a:pt x="391160" y="132080"/>
                  <a:pt x="365760" y="111760"/>
                </a:cubicBezTo>
                <a:cubicBezTo>
                  <a:pt x="340360" y="91440"/>
                  <a:pt x="300990" y="113665"/>
                  <a:pt x="270510" y="111760"/>
                </a:cubicBezTo>
                <a:cubicBezTo>
                  <a:pt x="240030" y="109855"/>
                  <a:pt x="207645" y="110490"/>
                  <a:pt x="182880" y="100330"/>
                </a:cubicBezTo>
                <a:cubicBezTo>
                  <a:pt x="158115" y="90170"/>
                  <a:pt x="137795" y="62230"/>
                  <a:pt x="121920" y="50800"/>
                </a:cubicBezTo>
                <a:cubicBezTo>
                  <a:pt x="106045" y="39370"/>
                  <a:pt x="87630" y="31750"/>
                  <a:pt x="87630" y="31750"/>
                </a:cubicBezTo>
                <a:cubicBezTo>
                  <a:pt x="73660" y="24130"/>
                  <a:pt x="52705" y="10160"/>
                  <a:pt x="38100" y="5080"/>
                </a:cubicBezTo>
                <a:cubicBezTo>
                  <a:pt x="23495" y="0"/>
                  <a:pt x="11747" y="635"/>
                  <a:pt x="0" y="127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Freeform 198"/>
          <p:cNvSpPr/>
          <p:nvPr/>
        </p:nvSpPr>
        <p:spPr>
          <a:xfrm>
            <a:off x="22860" y="3018790"/>
            <a:ext cx="541655" cy="166370"/>
          </a:xfrm>
          <a:custGeom>
            <a:avLst/>
            <a:gdLst>
              <a:gd name="connsiteX0" fmla="*/ 0 w 541655"/>
              <a:gd name="connsiteY0" fmla="*/ 97790 h 166370"/>
              <a:gd name="connsiteX1" fmla="*/ 118110 w 541655"/>
              <a:gd name="connsiteY1" fmla="*/ 162560 h 166370"/>
              <a:gd name="connsiteX2" fmla="*/ 289560 w 541655"/>
              <a:gd name="connsiteY2" fmla="*/ 120650 h 166370"/>
              <a:gd name="connsiteX3" fmla="*/ 422910 w 541655"/>
              <a:gd name="connsiteY3" fmla="*/ 44450 h 166370"/>
              <a:gd name="connsiteX4" fmla="*/ 506730 w 541655"/>
              <a:gd name="connsiteY4" fmla="*/ 2540 h 166370"/>
              <a:gd name="connsiteX5" fmla="*/ 541020 w 541655"/>
              <a:gd name="connsiteY5" fmla="*/ 59690 h 166370"/>
              <a:gd name="connsiteX6" fmla="*/ 510540 w 541655"/>
              <a:gd name="connsiteY6" fmla="*/ 139700 h 16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655" h="166370">
                <a:moveTo>
                  <a:pt x="0" y="97790"/>
                </a:moveTo>
                <a:cubicBezTo>
                  <a:pt x="34925" y="128270"/>
                  <a:pt x="69850" y="158750"/>
                  <a:pt x="118110" y="162560"/>
                </a:cubicBezTo>
                <a:cubicBezTo>
                  <a:pt x="166370" y="166370"/>
                  <a:pt x="238760" y="140335"/>
                  <a:pt x="289560" y="120650"/>
                </a:cubicBezTo>
                <a:cubicBezTo>
                  <a:pt x="340360" y="100965"/>
                  <a:pt x="386715" y="64135"/>
                  <a:pt x="422910" y="44450"/>
                </a:cubicBezTo>
                <a:cubicBezTo>
                  <a:pt x="459105" y="24765"/>
                  <a:pt x="487045" y="0"/>
                  <a:pt x="506730" y="2540"/>
                </a:cubicBezTo>
                <a:cubicBezTo>
                  <a:pt x="526415" y="5080"/>
                  <a:pt x="540385" y="36830"/>
                  <a:pt x="541020" y="59690"/>
                </a:cubicBezTo>
                <a:cubicBezTo>
                  <a:pt x="541655" y="82550"/>
                  <a:pt x="526097" y="111125"/>
                  <a:pt x="510540" y="13970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Freeform 199"/>
          <p:cNvSpPr/>
          <p:nvPr/>
        </p:nvSpPr>
        <p:spPr>
          <a:xfrm>
            <a:off x="1428750" y="3284220"/>
            <a:ext cx="716280" cy="410845"/>
          </a:xfrm>
          <a:custGeom>
            <a:avLst/>
            <a:gdLst>
              <a:gd name="connsiteX0" fmla="*/ 716280 w 716280"/>
              <a:gd name="connsiteY0" fmla="*/ 198120 h 410845"/>
              <a:gd name="connsiteX1" fmla="*/ 510540 w 716280"/>
              <a:gd name="connsiteY1" fmla="*/ 320040 h 410845"/>
              <a:gd name="connsiteX2" fmla="*/ 415290 w 716280"/>
              <a:gd name="connsiteY2" fmla="*/ 403860 h 410845"/>
              <a:gd name="connsiteX3" fmla="*/ 285750 w 716280"/>
              <a:gd name="connsiteY3" fmla="*/ 361950 h 410845"/>
              <a:gd name="connsiteX4" fmla="*/ 213360 w 716280"/>
              <a:gd name="connsiteY4" fmla="*/ 228600 h 410845"/>
              <a:gd name="connsiteX5" fmla="*/ 171450 w 716280"/>
              <a:gd name="connsiteY5" fmla="*/ 194310 h 410845"/>
              <a:gd name="connsiteX6" fmla="*/ 76200 w 716280"/>
              <a:gd name="connsiteY6" fmla="*/ 179070 h 410845"/>
              <a:gd name="connsiteX7" fmla="*/ 68580 w 716280"/>
              <a:gd name="connsiteY7" fmla="*/ 60960 h 410845"/>
              <a:gd name="connsiteX8" fmla="*/ 0 w 716280"/>
              <a:gd name="connsiteY8" fmla="*/ 0 h 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280" h="410845">
                <a:moveTo>
                  <a:pt x="716280" y="198120"/>
                </a:moveTo>
                <a:cubicBezTo>
                  <a:pt x="638492" y="241935"/>
                  <a:pt x="560705" y="285750"/>
                  <a:pt x="510540" y="320040"/>
                </a:cubicBezTo>
                <a:cubicBezTo>
                  <a:pt x="460375" y="354330"/>
                  <a:pt x="452755" y="396875"/>
                  <a:pt x="415290" y="403860"/>
                </a:cubicBezTo>
                <a:cubicBezTo>
                  <a:pt x="377825" y="410845"/>
                  <a:pt x="319405" y="391160"/>
                  <a:pt x="285750" y="361950"/>
                </a:cubicBezTo>
                <a:cubicBezTo>
                  <a:pt x="252095" y="332740"/>
                  <a:pt x="232410" y="256540"/>
                  <a:pt x="213360" y="228600"/>
                </a:cubicBezTo>
                <a:cubicBezTo>
                  <a:pt x="194310" y="200660"/>
                  <a:pt x="194310" y="202565"/>
                  <a:pt x="171450" y="194310"/>
                </a:cubicBezTo>
                <a:cubicBezTo>
                  <a:pt x="148590" y="186055"/>
                  <a:pt x="93345" y="201295"/>
                  <a:pt x="76200" y="179070"/>
                </a:cubicBezTo>
                <a:cubicBezTo>
                  <a:pt x="59055" y="156845"/>
                  <a:pt x="81280" y="90805"/>
                  <a:pt x="68580" y="60960"/>
                </a:cubicBezTo>
                <a:cubicBezTo>
                  <a:pt x="55880" y="31115"/>
                  <a:pt x="27940" y="15557"/>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Freeform 200"/>
          <p:cNvSpPr/>
          <p:nvPr/>
        </p:nvSpPr>
        <p:spPr>
          <a:xfrm>
            <a:off x="1604010" y="3196590"/>
            <a:ext cx="483870" cy="168275"/>
          </a:xfrm>
          <a:custGeom>
            <a:avLst/>
            <a:gdLst>
              <a:gd name="connsiteX0" fmla="*/ 483870 w 483870"/>
              <a:gd name="connsiteY0" fmla="*/ 129540 h 168275"/>
              <a:gd name="connsiteX1" fmla="*/ 384810 w 483870"/>
              <a:gd name="connsiteY1" fmla="*/ 60960 h 168275"/>
              <a:gd name="connsiteX2" fmla="*/ 270510 w 483870"/>
              <a:gd name="connsiteY2" fmla="*/ 156210 h 168275"/>
              <a:gd name="connsiteX3" fmla="*/ 175260 w 483870"/>
              <a:gd name="connsiteY3" fmla="*/ 133350 h 168275"/>
              <a:gd name="connsiteX4" fmla="*/ 91440 w 483870"/>
              <a:gd name="connsiteY4" fmla="*/ 102870 h 168275"/>
              <a:gd name="connsiteX5" fmla="*/ 34290 w 483870"/>
              <a:gd name="connsiteY5" fmla="*/ 53340 h 168275"/>
              <a:gd name="connsiteX6" fmla="*/ 0 w 483870"/>
              <a:gd name="connsiteY6" fmla="*/ 0 h 1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870" h="168275">
                <a:moveTo>
                  <a:pt x="483870" y="129540"/>
                </a:moveTo>
                <a:cubicBezTo>
                  <a:pt x="452120" y="93027"/>
                  <a:pt x="420370" y="56515"/>
                  <a:pt x="384810" y="60960"/>
                </a:cubicBezTo>
                <a:cubicBezTo>
                  <a:pt x="349250" y="65405"/>
                  <a:pt x="305435" y="144145"/>
                  <a:pt x="270510" y="156210"/>
                </a:cubicBezTo>
                <a:cubicBezTo>
                  <a:pt x="235585" y="168275"/>
                  <a:pt x="205105" y="142240"/>
                  <a:pt x="175260" y="133350"/>
                </a:cubicBezTo>
                <a:cubicBezTo>
                  <a:pt x="145415" y="124460"/>
                  <a:pt x="114935" y="116205"/>
                  <a:pt x="91440" y="102870"/>
                </a:cubicBezTo>
                <a:cubicBezTo>
                  <a:pt x="67945" y="89535"/>
                  <a:pt x="49530" y="70485"/>
                  <a:pt x="34290" y="53340"/>
                </a:cubicBezTo>
                <a:cubicBezTo>
                  <a:pt x="19050" y="36195"/>
                  <a:pt x="9525" y="18097"/>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Freeform 201"/>
          <p:cNvSpPr/>
          <p:nvPr/>
        </p:nvSpPr>
        <p:spPr>
          <a:xfrm>
            <a:off x="2529840" y="3227070"/>
            <a:ext cx="1085850" cy="272415"/>
          </a:xfrm>
          <a:custGeom>
            <a:avLst/>
            <a:gdLst>
              <a:gd name="connsiteX0" fmla="*/ 0 w 1085850"/>
              <a:gd name="connsiteY0" fmla="*/ 251460 h 272415"/>
              <a:gd name="connsiteX1" fmla="*/ 194310 w 1085850"/>
              <a:gd name="connsiteY1" fmla="*/ 259080 h 272415"/>
              <a:gd name="connsiteX2" fmla="*/ 300990 w 1085850"/>
              <a:gd name="connsiteY2" fmla="*/ 190500 h 272415"/>
              <a:gd name="connsiteX3" fmla="*/ 419100 w 1085850"/>
              <a:gd name="connsiteY3" fmla="*/ 194310 h 272415"/>
              <a:gd name="connsiteX4" fmla="*/ 552450 w 1085850"/>
              <a:gd name="connsiteY4" fmla="*/ 217170 h 272415"/>
              <a:gd name="connsiteX5" fmla="*/ 651510 w 1085850"/>
              <a:gd name="connsiteY5" fmla="*/ 236220 h 272415"/>
              <a:gd name="connsiteX6" fmla="*/ 723900 w 1085850"/>
              <a:gd name="connsiteY6" fmla="*/ 217170 h 272415"/>
              <a:gd name="connsiteX7" fmla="*/ 853440 w 1085850"/>
              <a:gd name="connsiteY7" fmla="*/ 266700 h 272415"/>
              <a:gd name="connsiteX8" fmla="*/ 979170 w 1085850"/>
              <a:gd name="connsiteY8" fmla="*/ 182880 h 272415"/>
              <a:gd name="connsiteX9" fmla="*/ 1051560 w 1085850"/>
              <a:gd name="connsiteY9" fmla="*/ 76200 h 272415"/>
              <a:gd name="connsiteX10" fmla="*/ 1074420 w 1085850"/>
              <a:gd name="connsiteY10" fmla="*/ 11430 h 272415"/>
              <a:gd name="connsiteX11" fmla="*/ 1066800 w 1085850"/>
              <a:gd name="connsiteY11" fmla="*/ 11430 h 272415"/>
              <a:gd name="connsiteX12" fmla="*/ 1085850 w 1085850"/>
              <a:gd name="connsiteY12" fmla="*/ 0 h 27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5850" h="272415">
                <a:moveTo>
                  <a:pt x="0" y="251460"/>
                </a:moveTo>
                <a:cubicBezTo>
                  <a:pt x="72072" y="260350"/>
                  <a:pt x="144145" y="269240"/>
                  <a:pt x="194310" y="259080"/>
                </a:cubicBezTo>
                <a:cubicBezTo>
                  <a:pt x="244475" y="248920"/>
                  <a:pt x="263525" y="201295"/>
                  <a:pt x="300990" y="190500"/>
                </a:cubicBezTo>
                <a:cubicBezTo>
                  <a:pt x="338455" y="179705"/>
                  <a:pt x="377190" y="189865"/>
                  <a:pt x="419100" y="194310"/>
                </a:cubicBezTo>
                <a:cubicBezTo>
                  <a:pt x="461010" y="198755"/>
                  <a:pt x="513715" y="210185"/>
                  <a:pt x="552450" y="217170"/>
                </a:cubicBezTo>
                <a:cubicBezTo>
                  <a:pt x="591185" y="224155"/>
                  <a:pt x="622935" y="236220"/>
                  <a:pt x="651510" y="236220"/>
                </a:cubicBezTo>
                <a:cubicBezTo>
                  <a:pt x="680085" y="236220"/>
                  <a:pt x="690245" y="212090"/>
                  <a:pt x="723900" y="217170"/>
                </a:cubicBezTo>
                <a:cubicBezTo>
                  <a:pt x="757555" y="222250"/>
                  <a:pt x="810895" y="272415"/>
                  <a:pt x="853440" y="266700"/>
                </a:cubicBezTo>
                <a:cubicBezTo>
                  <a:pt x="895985" y="260985"/>
                  <a:pt x="946150" y="214630"/>
                  <a:pt x="979170" y="182880"/>
                </a:cubicBezTo>
                <a:cubicBezTo>
                  <a:pt x="1012190" y="151130"/>
                  <a:pt x="1035685" y="104775"/>
                  <a:pt x="1051560" y="76200"/>
                </a:cubicBezTo>
                <a:cubicBezTo>
                  <a:pt x="1067435" y="47625"/>
                  <a:pt x="1071880" y="22225"/>
                  <a:pt x="1074420" y="11430"/>
                </a:cubicBezTo>
                <a:cubicBezTo>
                  <a:pt x="1076960" y="635"/>
                  <a:pt x="1064895" y="13335"/>
                  <a:pt x="1066800" y="11430"/>
                </a:cubicBezTo>
                <a:cubicBezTo>
                  <a:pt x="1068705" y="9525"/>
                  <a:pt x="1077277" y="4762"/>
                  <a:pt x="108585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Freeform 202"/>
          <p:cNvSpPr/>
          <p:nvPr/>
        </p:nvSpPr>
        <p:spPr>
          <a:xfrm>
            <a:off x="2495550" y="3147060"/>
            <a:ext cx="1116330" cy="233045"/>
          </a:xfrm>
          <a:custGeom>
            <a:avLst/>
            <a:gdLst>
              <a:gd name="connsiteX0" fmla="*/ 0 w 1116330"/>
              <a:gd name="connsiteY0" fmla="*/ 137160 h 233045"/>
              <a:gd name="connsiteX1" fmla="*/ 80010 w 1116330"/>
              <a:gd name="connsiteY1" fmla="*/ 220980 h 233045"/>
              <a:gd name="connsiteX2" fmla="*/ 259080 w 1116330"/>
              <a:gd name="connsiteY2" fmla="*/ 209550 h 233045"/>
              <a:gd name="connsiteX3" fmla="*/ 571500 w 1116330"/>
              <a:gd name="connsiteY3" fmla="*/ 209550 h 233045"/>
              <a:gd name="connsiteX4" fmla="*/ 689610 w 1116330"/>
              <a:gd name="connsiteY4" fmla="*/ 171450 h 233045"/>
              <a:gd name="connsiteX5" fmla="*/ 864870 w 1116330"/>
              <a:gd name="connsiteY5" fmla="*/ 144780 h 233045"/>
              <a:gd name="connsiteX6" fmla="*/ 982980 w 1116330"/>
              <a:gd name="connsiteY6" fmla="*/ 76200 h 233045"/>
              <a:gd name="connsiteX7" fmla="*/ 1116330 w 1116330"/>
              <a:gd name="connsiteY7" fmla="*/ 0 h 23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330" h="233045">
                <a:moveTo>
                  <a:pt x="0" y="137160"/>
                </a:moveTo>
                <a:cubicBezTo>
                  <a:pt x="18415" y="173037"/>
                  <a:pt x="36830" y="208915"/>
                  <a:pt x="80010" y="220980"/>
                </a:cubicBezTo>
                <a:cubicBezTo>
                  <a:pt x="123190" y="233045"/>
                  <a:pt x="177165" y="211455"/>
                  <a:pt x="259080" y="209550"/>
                </a:cubicBezTo>
                <a:cubicBezTo>
                  <a:pt x="340995" y="207645"/>
                  <a:pt x="499745" y="215900"/>
                  <a:pt x="571500" y="209550"/>
                </a:cubicBezTo>
                <a:cubicBezTo>
                  <a:pt x="643255" y="203200"/>
                  <a:pt x="640715" y="182245"/>
                  <a:pt x="689610" y="171450"/>
                </a:cubicBezTo>
                <a:cubicBezTo>
                  <a:pt x="738505" y="160655"/>
                  <a:pt x="815975" y="160655"/>
                  <a:pt x="864870" y="144780"/>
                </a:cubicBezTo>
                <a:cubicBezTo>
                  <a:pt x="913765" y="128905"/>
                  <a:pt x="982980" y="76200"/>
                  <a:pt x="982980" y="76200"/>
                </a:cubicBezTo>
                <a:lnTo>
                  <a:pt x="1116330" y="0"/>
                </a:ln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Freeform 203"/>
          <p:cNvSpPr/>
          <p:nvPr/>
        </p:nvSpPr>
        <p:spPr>
          <a:xfrm>
            <a:off x="2743200" y="3512820"/>
            <a:ext cx="735330" cy="109855"/>
          </a:xfrm>
          <a:custGeom>
            <a:avLst/>
            <a:gdLst>
              <a:gd name="connsiteX0" fmla="*/ 0 w 735330"/>
              <a:gd name="connsiteY0" fmla="*/ 3810 h 109855"/>
              <a:gd name="connsiteX1" fmla="*/ 167640 w 735330"/>
              <a:gd name="connsiteY1" fmla="*/ 95250 h 109855"/>
              <a:gd name="connsiteX2" fmla="*/ 331470 w 735330"/>
              <a:gd name="connsiteY2" fmla="*/ 91440 h 109855"/>
              <a:gd name="connsiteX3" fmla="*/ 445770 w 735330"/>
              <a:gd name="connsiteY3" fmla="*/ 57150 h 109855"/>
              <a:gd name="connsiteX4" fmla="*/ 567690 w 735330"/>
              <a:gd name="connsiteY4" fmla="*/ 72390 h 109855"/>
              <a:gd name="connsiteX5" fmla="*/ 647700 w 735330"/>
              <a:gd name="connsiteY5" fmla="*/ 49530 h 109855"/>
              <a:gd name="connsiteX6" fmla="*/ 735330 w 735330"/>
              <a:gd name="connsiteY6" fmla="*/ 0 h 10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330" h="109855">
                <a:moveTo>
                  <a:pt x="0" y="3810"/>
                </a:moveTo>
                <a:cubicBezTo>
                  <a:pt x="56197" y="42227"/>
                  <a:pt x="112395" y="80645"/>
                  <a:pt x="167640" y="95250"/>
                </a:cubicBezTo>
                <a:cubicBezTo>
                  <a:pt x="222885" y="109855"/>
                  <a:pt x="285115" y="97790"/>
                  <a:pt x="331470" y="91440"/>
                </a:cubicBezTo>
                <a:cubicBezTo>
                  <a:pt x="377825" y="85090"/>
                  <a:pt x="406400" y="60325"/>
                  <a:pt x="445770" y="57150"/>
                </a:cubicBezTo>
                <a:cubicBezTo>
                  <a:pt x="485140" y="53975"/>
                  <a:pt x="534035" y="73660"/>
                  <a:pt x="567690" y="72390"/>
                </a:cubicBezTo>
                <a:cubicBezTo>
                  <a:pt x="601345" y="71120"/>
                  <a:pt x="619760" y="61595"/>
                  <a:pt x="647700" y="49530"/>
                </a:cubicBezTo>
                <a:cubicBezTo>
                  <a:pt x="675640" y="37465"/>
                  <a:pt x="705485" y="18732"/>
                  <a:pt x="73533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Freeform 204"/>
          <p:cNvSpPr/>
          <p:nvPr/>
        </p:nvSpPr>
        <p:spPr>
          <a:xfrm>
            <a:off x="3737610" y="3348990"/>
            <a:ext cx="342900" cy="105410"/>
          </a:xfrm>
          <a:custGeom>
            <a:avLst/>
            <a:gdLst>
              <a:gd name="connsiteX0" fmla="*/ 0 w 342900"/>
              <a:gd name="connsiteY0" fmla="*/ 0 h 105410"/>
              <a:gd name="connsiteX1" fmla="*/ 114300 w 342900"/>
              <a:gd name="connsiteY1" fmla="*/ 72390 h 105410"/>
              <a:gd name="connsiteX2" fmla="*/ 198120 w 342900"/>
              <a:gd name="connsiteY2" fmla="*/ 60960 h 105410"/>
              <a:gd name="connsiteX3" fmla="*/ 262890 w 342900"/>
              <a:gd name="connsiteY3" fmla="*/ 53340 h 105410"/>
              <a:gd name="connsiteX4" fmla="*/ 297180 w 342900"/>
              <a:gd name="connsiteY4" fmla="*/ 99060 h 105410"/>
              <a:gd name="connsiteX5" fmla="*/ 342900 w 342900"/>
              <a:gd name="connsiteY5" fmla="*/ 91440 h 10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105410">
                <a:moveTo>
                  <a:pt x="0" y="0"/>
                </a:moveTo>
                <a:cubicBezTo>
                  <a:pt x="40640" y="31115"/>
                  <a:pt x="81280" y="62230"/>
                  <a:pt x="114300" y="72390"/>
                </a:cubicBezTo>
                <a:cubicBezTo>
                  <a:pt x="147320" y="82550"/>
                  <a:pt x="173355" y="64135"/>
                  <a:pt x="198120" y="60960"/>
                </a:cubicBezTo>
                <a:cubicBezTo>
                  <a:pt x="222885" y="57785"/>
                  <a:pt x="246380" y="46990"/>
                  <a:pt x="262890" y="53340"/>
                </a:cubicBezTo>
                <a:cubicBezTo>
                  <a:pt x="279400" y="59690"/>
                  <a:pt x="283845" y="92710"/>
                  <a:pt x="297180" y="99060"/>
                </a:cubicBezTo>
                <a:cubicBezTo>
                  <a:pt x="310515" y="105410"/>
                  <a:pt x="326707" y="98425"/>
                  <a:pt x="342900" y="9144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Freeform 205"/>
          <p:cNvSpPr/>
          <p:nvPr/>
        </p:nvSpPr>
        <p:spPr>
          <a:xfrm>
            <a:off x="4191000" y="3091180"/>
            <a:ext cx="544830" cy="231140"/>
          </a:xfrm>
          <a:custGeom>
            <a:avLst/>
            <a:gdLst>
              <a:gd name="connsiteX0" fmla="*/ 544830 w 544830"/>
              <a:gd name="connsiteY0" fmla="*/ 231140 h 231140"/>
              <a:gd name="connsiteX1" fmla="*/ 369570 w 544830"/>
              <a:gd name="connsiteY1" fmla="*/ 185420 h 231140"/>
              <a:gd name="connsiteX2" fmla="*/ 285750 w 544830"/>
              <a:gd name="connsiteY2" fmla="*/ 74930 h 231140"/>
              <a:gd name="connsiteX3" fmla="*/ 209550 w 544830"/>
              <a:gd name="connsiteY3" fmla="*/ 2540 h 231140"/>
              <a:gd name="connsiteX4" fmla="*/ 121920 w 544830"/>
              <a:gd name="connsiteY4" fmla="*/ 90170 h 231140"/>
              <a:gd name="connsiteX5" fmla="*/ 38100 w 544830"/>
              <a:gd name="connsiteY5" fmla="*/ 158750 h 231140"/>
              <a:gd name="connsiteX6" fmla="*/ 0 w 544830"/>
              <a:gd name="connsiteY6" fmla="*/ 223520 h 2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 h="231140">
                <a:moveTo>
                  <a:pt x="544830" y="231140"/>
                </a:moveTo>
                <a:cubicBezTo>
                  <a:pt x="478790" y="221297"/>
                  <a:pt x="412750" y="211455"/>
                  <a:pt x="369570" y="185420"/>
                </a:cubicBezTo>
                <a:cubicBezTo>
                  <a:pt x="326390" y="159385"/>
                  <a:pt x="312420" y="105410"/>
                  <a:pt x="285750" y="74930"/>
                </a:cubicBezTo>
                <a:cubicBezTo>
                  <a:pt x="259080" y="44450"/>
                  <a:pt x="236855" y="0"/>
                  <a:pt x="209550" y="2540"/>
                </a:cubicBezTo>
                <a:cubicBezTo>
                  <a:pt x="182245" y="5080"/>
                  <a:pt x="150495" y="64135"/>
                  <a:pt x="121920" y="90170"/>
                </a:cubicBezTo>
                <a:cubicBezTo>
                  <a:pt x="93345" y="116205"/>
                  <a:pt x="58420" y="136525"/>
                  <a:pt x="38100" y="158750"/>
                </a:cubicBezTo>
                <a:cubicBezTo>
                  <a:pt x="17780" y="180975"/>
                  <a:pt x="8890" y="202247"/>
                  <a:pt x="0" y="22352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Freeform 206"/>
          <p:cNvSpPr/>
          <p:nvPr/>
        </p:nvSpPr>
        <p:spPr>
          <a:xfrm>
            <a:off x="4267200" y="3417570"/>
            <a:ext cx="449580" cy="152400"/>
          </a:xfrm>
          <a:custGeom>
            <a:avLst/>
            <a:gdLst>
              <a:gd name="connsiteX0" fmla="*/ 449580 w 449580"/>
              <a:gd name="connsiteY0" fmla="*/ 152400 h 152400"/>
              <a:gd name="connsiteX1" fmla="*/ 255270 w 449580"/>
              <a:gd name="connsiteY1" fmla="*/ 41910 h 152400"/>
              <a:gd name="connsiteX2" fmla="*/ 137160 w 449580"/>
              <a:gd name="connsiteY2" fmla="*/ 22860 h 152400"/>
              <a:gd name="connsiteX3" fmla="*/ 0 w 449580"/>
              <a:gd name="connsiteY3" fmla="*/ 0 h 152400"/>
            </a:gdLst>
            <a:ahLst/>
            <a:cxnLst>
              <a:cxn ang="0">
                <a:pos x="connsiteX0" y="connsiteY0"/>
              </a:cxn>
              <a:cxn ang="0">
                <a:pos x="connsiteX1" y="connsiteY1"/>
              </a:cxn>
              <a:cxn ang="0">
                <a:pos x="connsiteX2" y="connsiteY2"/>
              </a:cxn>
              <a:cxn ang="0">
                <a:pos x="connsiteX3" y="connsiteY3"/>
              </a:cxn>
            </a:cxnLst>
            <a:rect l="l" t="t" r="r" b="b"/>
            <a:pathLst>
              <a:path w="449580" h="152400">
                <a:moveTo>
                  <a:pt x="449580" y="152400"/>
                </a:moveTo>
                <a:cubicBezTo>
                  <a:pt x="378460" y="107950"/>
                  <a:pt x="307340" y="63500"/>
                  <a:pt x="255270" y="41910"/>
                </a:cubicBezTo>
                <a:cubicBezTo>
                  <a:pt x="203200" y="20320"/>
                  <a:pt x="137160" y="22860"/>
                  <a:pt x="137160" y="22860"/>
                </a:cubicBezTo>
                <a:lnTo>
                  <a:pt x="0" y="0"/>
                </a:ln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Freeform 207"/>
          <p:cNvSpPr/>
          <p:nvPr/>
        </p:nvSpPr>
        <p:spPr>
          <a:xfrm>
            <a:off x="19050" y="4251960"/>
            <a:ext cx="1200150" cy="638175"/>
          </a:xfrm>
          <a:custGeom>
            <a:avLst/>
            <a:gdLst>
              <a:gd name="connsiteX0" fmla="*/ 0 w 1200150"/>
              <a:gd name="connsiteY0" fmla="*/ 0 h 638175"/>
              <a:gd name="connsiteX1" fmla="*/ 198120 w 1200150"/>
              <a:gd name="connsiteY1" fmla="*/ 133350 h 638175"/>
              <a:gd name="connsiteX2" fmla="*/ 358140 w 1200150"/>
              <a:gd name="connsiteY2" fmla="*/ 331470 h 638175"/>
              <a:gd name="connsiteX3" fmla="*/ 434340 w 1200150"/>
              <a:gd name="connsiteY3" fmla="*/ 514350 h 638175"/>
              <a:gd name="connsiteX4" fmla="*/ 636270 w 1200150"/>
              <a:gd name="connsiteY4" fmla="*/ 556260 h 638175"/>
              <a:gd name="connsiteX5" fmla="*/ 933450 w 1200150"/>
              <a:gd name="connsiteY5" fmla="*/ 624840 h 638175"/>
              <a:gd name="connsiteX6" fmla="*/ 1200150 w 1200150"/>
              <a:gd name="connsiteY6" fmla="*/ 63627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150" h="638175">
                <a:moveTo>
                  <a:pt x="0" y="0"/>
                </a:moveTo>
                <a:cubicBezTo>
                  <a:pt x="69215" y="39052"/>
                  <a:pt x="138430" y="78105"/>
                  <a:pt x="198120" y="133350"/>
                </a:cubicBezTo>
                <a:cubicBezTo>
                  <a:pt x="257810" y="188595"/>
                  <a:pt x="318770" y="267970"/>
                  <a:pt x="358140" y="331470"/>
                </a:cubicBezTo>
                <a:cubicBezTo>
                  <a:pt x="397510" y="394970"/>
                  <a:pt x="387985" y="476885"/>
                  <a:pt x="434340" y="514350"/>
                </a:cubicBezTo>
                <a:cubicBezTo>
                  <a:pt x="480695" y="551815"/>
                  <a:pt x="636270" y="556260"/>
                  <a:pt x="636270" y="556260"/>
                </a:cubicBezTo>
                <a:cubicBezTo>
                  <a:pt x="719455" y="574675"/>
                  <a:pt x="839470" y="611505"/>
                  <a:pt x="933450" y="624840"/>
                </a:cubicBezTo>
                <a:cubicBezTo>
                  <a:pt x="1027430" y="638175"/>
                  <a:pt x="1113790" y="637222"/>
                  <a:pt x="1200150" y="63627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Freeform 208"/>
          <p:cNvSpPr/>
          <p:nvPr/>
        </p:nvSpPr>
        <p:spPr>
          <a:xfrm>
            <a:off x="-11430" y="4499610"/>
            <a:ext cx="377190" cy="320040"/>
          </a:xfrm>
          <a:custGeom>
            <a:avLst/>
            <a:gdLst>
              <a:gd name="connsiteX0" fmla="*/ 377190 w 377190"/>
              <a:gd name="connsiteY0" fmla="*/ 320040 h 320040"/>
              <a:gd name="connsiteX1" fmla="*/ 285750 w 377190"/>
              <a:gd name="connsiteY1" fmla="*/ 129540 h 320040"/>
              <a:gd name="connsiteX2" fmla="*/ 152400 w 377190"/>
              <a:gd name="connsiteY2" fmla="*/ 45720 h 320040"/>
              <a:gd name="connsiteX3" fmla="*/ 60960 w 377190"/>
              <a:gd name="connsiteY3" fmla="*/ 53340 h 320040"/>
              <a:gd name="connsiteX4" fmla="*/ 0 w 377190"/>
              <a:gd name="connsiteY4" fmla="*/ 0 h 32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 h="320040">
                <a:moveTo>
                  <a:pt x="377190" y="320040"/>
                </a:moveTo>
                <a:cubicBezTo>
                  <a:pt x="350202" y="247650"/>
                  <a:pt x="323215" y="175260"/>
                  <a:pt x="285750" y="129540"/>
                </a:cubicBezTo>
                <a:cubicBezTo>
                  <a:pt x="248285" y="83820"/>
                  <a:pt x="189865" y="58420"/>
                  <a:pt x="152400" y="45720"/>
                </a:cubicBezTo>
                <a:cubicBezTo>
                  <a:pt x="114935" y="33020"/>
                  <a:pt x="86360" y="60960"/>
                  <a:pt x="60960" y="53340"/>
                </a:cubicBezTo>
                <a:cubicBezTo>
                  <a:pt x="35560" y="45720"/>
                  <a:pt x="17780" y="22860"/>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Freeform 209"/>
          <p:cNvSpPr/>
          <p:nvPr/>
        </p:nvSpPr>
        <p:spPr>
          <a:xfrm>
            <a:off x="485140" y="4474845"/>
            <a:ext cx="1101090" cy="345440"/>
          </a:xfrm>
          <a:custGeom>
            <a:avLst/>
            <a:gdLst>
              <a:gd name="connsiteX0" fmla="*/ 109220 w 1101090"/>
              <a:gd name="connsiteY0" fmla="*/ 1905 h 345440"/>
              <a:gd name="connsiteX1" fmla="*/ 337820 w 1101090"/>
              <a:gd name="connsiteY1" fmla="*/ 100965 h 345440"/>
              <a:gd name="connsiteX2" fmla="*/ 619760 w 1101090"/>
              <a:gd name="connsiteY2" fmla="*/ 85725 h 345440"/>
              <a:gd name="connsiteX3" fmla="*/ 840740 w 1101090"/>
              <a:gd name="connsiteY3" fmla="*/ 100965 h 345440"/>
              <a:gd name="connsiteX4" fmla="*/ 974090 w 1101090"/>
              <a:gd name="connsiteY4" fmla="*/ 135255 h 345440"/>
              <a:gd name="connsiteX5" fmla="*/ 1035050 w 1101090"/>
              <a:gd name="connsiteY5" fmla="*/ 161925 h 345440"/>
              <a:gd name="connsiteX6" fmla="*/ 1054100 w 1101090"/>
              <a:gd name="connsiteY6" fmla="*/ 207645 h 345440"/>
              <a:gd name="connsiteX7" fmla="*/ 894080 w 1101090"/>
              <a:gd name="connsiteY7" fmla="*/ 184785 h 345440"/>
              <a:gd name="connsiteX8" fmla="*/ 1042670 w 1101090"/>
              <a:gd name="connsiteY8" fmla="*/ 245745 h 345440"/>
              <a:gd name="connsiteX9" fmla="*/ 1092200 w 1101090"/>
              <a:gd name="connsiteY9" fmla="*/ 318135 h 345440"/>
              <a:gd name="connsiteX10" fmla="*/ 989330 w 1101090"/>
              <a:gd name="connsiteY10" fmla="*/ 344805 h 345440"/>
              <a:gd name="connsiteX11" fmla="*/ 764540 w 1101090"/>
              <a:gd name="connsiteY11" fmla="*/ 321945 h 345440"/>
              <a:gd name="connsiteX12" fmla="*/ 494030 w 1101090"/>
              <a:gd name="connsiteY12" fmla="*/ 276225 h 345440"/>
              <a:gd name="connsiteX13" fmla="*/ 330200 w 1101090"/>
              <a:gd name="connsiteY13" fmla="*/ 280035 h 345440"/>
              <a:gd name="connsiteX14" fmla="*/ 189230 w 1101090"/>
              <a:gd name="connsiteY14" fmla="*/ 249555 h 345440"/>
              <a:gd name="connsiteX15" fmla="*/ 196850 w 1101090"/>
              <a:gd name="connsiteY15" fmla="*/ 169545 h 345440"/>
              <a:gd name="connsiteX16" fmla="*/ 71120 w 1101090"/>
              <a:gd name="connsiteY16" fmla="*/ 211455 h 345440"/>
              <a:gd name="connsiteX17" fmla="*/ 185420 w 1101090"/>
              <a:gd name="connsiteY17" fmla="*/ 100965 h 345440"/>
              <a:gd name="connsiteX18" fmla="*/ 13970 w 1101090"/>
              <a:gd name="connsiteY18" fmla="*/ 89535 h 345440"/>
              <a:gd name="connsiteX19" fmla="*/ 109220 w 1101090"/>
              <a:gd name="connsiteY19" fmla="*/ 1905 h 34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090" h="345440">
                <a:moveTo>
                  <a:pt x="109220" y="1905"/>
                </a:moveTo>
                <a:cubicBezTo>
                  <a:pt x="163195" y="3810"/>
                  <a:pt x="252730" y="86995"/>
                  <a:pt x="337820" y="100965"/>
                </a:cubicBezTo>
                <a:cubicBezTo>
                  <a:pt x="422910" y="114935"/>
                  <a:pt x="535940" y="85725"/>
                  <a:pt x="619760" y="85725"/>
                </a:cubicBezTo>
                <a:cubicBezTo>
                  <a:pt x="703580" y="85725"/>
                  <a:pt x="781685" y="92710"/>
                  <a:pt x="840740" y="100965"/>
                </a:cubicBezTo>
                <a:cubicBezTo>
                  <a:pt x="899795" y="109220"/>
                  <a:pt x="941705" y="125095"/>
                  <a:pt x="974090" y="135255"/>
                </a:cubicBezTo>
                <a:cubicBezTo>
                  <a:pt x="1006475" y="145415"/>
                  <a:pt x="1021715" y="149860"/>
                  <a:pt x="1035050" y="161925"/>
                </a:cubicBezTo>
                <a:cubicBezTo>
                  <a:pt x="1048385" y="173990"/>
                  <a:pt x="1077595" y="203835"/>
                  <a:pt x="1054100" y="207645"/>
                </a:cubicBezTo>
                <a:cubicBezTo>
                  <a:pt x="1030605" y="211455"/>
                  <a:pt x="895985" y="178435"/>
                  <a:pt x="894080" y="184785"/>
                </a:cubicBezTo>
                <a:cubicBezTo>
                  <a:pt x="892175" y="191135"/>
                  <a:pt x="1009650" y="223520"/>
                  <a:pt x="1042670" y="245745"/>
                </a:cubicBezTo>
                <a:cubicBezTo>
                  <a:pt x="1075690" y="267970"/>
                  <a:pt x="1101090" y="301625"/>
                  <a:pt x="1092200" y="318135"/>
                </a:cubicBezTo>
                <a:cubicBezTo>
                  <a:pt x="1083310" y="334645"/>
                  <a:pt x="1043940" y="344170"/>
                  <a:pt x="989330" y="344805"/>
                </a:cubicBezTo>
                <a:cubicBezTo>
                  <a:pt x="934720" y="345440"/>
                  <a:pt x="847090" y="333375"/>
                  <a:pt x="764540" y="321945"/>
                </a:cubicBezTo>
                <a:cubicBezTo>
                  <a:pt x="681990" y="310515"/>
                  <a:pt x="566420" y="283210"/>
                  <a:pt x="494030" y="276225"/>
                </a:cubicBezTo>
                <a:cubicBezTo>
                  <a:pt x="421640" y="269240"/>
                  <a:pt x="381000" y="284480"/>
                  <a:pt x="330200" y="280035"/>
                </a:cubicBezTo>
                <a:cubicBezTo>
                  <a:pt x="279400" y="275590"/>
                  <a:pt x="211455" y="267970"/>
                  <a:pt x="189230" y="249555"/>
                </a:cubicBezTo>
                <a:cubicBezTo>
                  <a:pt x="167005" y="231140"/>
                  <a:pt x="216535" y="175895"/>
                  <a:pt x="196850" y="169545"/>
                </a:cubicBezTo>
                <a:cubicBezTo>
                  <a:pt x="177165" y="163195"/>
                  <a:pt x="73025" y="222885"/>
                  <a:pt x="71120" y="211455"/>
                </a:cubicBezTo>
                <a:cubicBezTo>
                  <a:pt x="69215" y="200025"/>
                  <a:pt x="194945" y="121285"/>
                  <a:pt x="185420" y="100965"/>
                </a:cubicBezTo>
                <a:cubicBezTo>
                  <a:pt x="175895" y="80645"/>
                  <a:pt x="27940" y="105410"/>
                  <a:pt x="13970" y="89535"/>
                </a:cubicBezTo>
                <a:cubicBezTo>
                  <a:pt x="0" y="73660"/>
                  <a:pt x="55245" y="0"/>
                  <a:pt x="109220" y="1905"/>
                </a:cubicBezTo>
                <a:close/>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reeform 210"/>
          <p:cNvSpPr/>
          <p:nvPr/>
        </p:nvSpPr>
        <p:spPr>
          <a:xfrm>
            <a:off x="1226820" y="4297045"/>
            <a:ext cx="1348740" cy="529590"/>
          </a:xfrm>
          <a:custGeom>
            <a:avLst/>
            <a:gdLst>
              <a:gd name="connsiteX0" fmla="*/ 106680 w 1348740"/>
              <a:gd name="connsiteY0" fmla="*/ 34925 h 529590"/>
              <a:gd name="connsiteX1" fmla="*/ 255270 w 1348740"/>
              <a:gd name="connsiteY1" fmla="*/ 46355 h 529590"/>
              <a:gd name="connsiteX2" fmla="*/ 476250 w 1348740"/>
              <a:gd name="connsiteY2" fmla="*/ 635 h 529590"/>
              <a:gd name="connsiteX3" fmla="*/ 640080 w 1348740"/>
              <a:gd name="connsiteY3" fmla="*/ 42545 h 529590"/>
              <a:gd name="connsiteX4" fmla="*/ 727710 w 1348740"/>
              <a:gd name="connsiteY4" fmla="*/ 175895 h 529590"/>
              <a:gd name="connsiteX5" fmla="*/ 902970 w 1348740"/>
              <a:gd name="connsiteY5" fmla="*/ 267335 h 529590"/>
              <a:gd name="connsiteX6" fmla="*/ 1036320 w 1348740"/>
              <a:gd name="connsiteY6" fmla="*/ 347345 h 529590"/>
              <a:gd name="connsiteX7" fmla="*/ 1261110 w 1348740"/>
              <a:gd name="connsiteY7" fmla="*/ 419735 h 529590"/>
              <a:gd name="connsiteX8" fmla="*/ 1318260 w 1348740"/>
              <a:gd name="connsiteY8" fmla="*/ 461645 h 529590"/>
              <a:gd name="connsiteX9" fmla="*/ 1333500 w 1348740"/>
              <a:gd name="connsiteY9" fmla="*/ 518795 h 529590"/>
              <a:gd name="connsiteX10" fmla="*/ 1226820 w 1348740"/>
              <a:gd name="connsiteY10" fmla="*/ 514985 h 529590"/>
              <a:gd name="connsiteX11" fmla="*/ 1055370 w 1348740"/>
              <a:gd name="connsiteY11" fmla="*/ 431165 h 529590"/>
              <a:gd name="connsiteX12" fmla="*/ 842010 w 1348740"/>
              <a:gd name="connsiteY12" fmla="*/ 343535 h 529590"/>
              <a:gd name="connsiteX13" fmla="*/ 666750 w 1348740"/>
              <a:gd name="connsiteY13" fmla="*/ 419735 h 529590"/>
              <a:gd name="connsiteX14" fmla="*/ 483870 w 1348740"/>
              <a:gd name="connsiteY14" fmla="*/ 354965 h 529590"/>
              <a:gd name="connsiteX15" fmla="*/ 403860 w 1348740"/>
              <a:gd name="connsiteY15" fmla="*/ 221615 h 529590"/>
              <a:gd name="connsiteX16" fmla="*/ 297180 w 1348740"/>
              <a:gd name="connsiteY16" fmla="*/ 168275 h 529590"/>
              <a:gd name="connsiteX17" fmla="*/ 205740 w 1348740"/>
              <a:gd name="connsiteY17" fmla="*/ 145415 h 529590"/>
              <a:gd name="connsiteX18" fmla="*/ 76200 w 1348740"/>
              <a:gd name="connsiteY18" fmla="*/ 114935 h 529590"/>
              <a:gd name="connsiteX19" fmla="*/ 0 w 1348740"/>
              <a:gd name="connsiteY19" fmla="*/ 126365 h 52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8740" h="529590">
                <a:moveTo>
                  <a:pt x="106680" y="34925"/>
                </a:moveTo>
                <a:cubicBezTo>
                  <a:pt x="150177" y="43497"/>
                  <a:pt x="193675" y="52070"/>
                  <a:pt x="255270" y="46355"/>
                </a:cubicBezTo>
                <a:cubicBezTo>
                  <a:pt x="316865" y="40640"/>
                  <a:pt x="412115" y="1270"/>
                  <a:pt x="476250" y="635"/>
                </a:cubicBezTo>
                <a:cubicBezTo>
                  <a:pt x="540385" y="0"/>
                  <a:pt x="598170" y="13335"/>
                  <a:pt x="640080" y="42545"/>
                </a:cubicBezTo>
                <a:cubicBezTo>
                  <a:pt x="681990" y="71755"/>
                  <a:pt x="683895" y="138430"/>
                  <a:pt x="727710" y="175895"/>
                </a:cubicBezTo>
                <a:cubicBezTo>
                  <a:pt x="771525" y="213360"/>
                  <a:pt x="851535" y="238760"/>
                  <a:pt x="902970" y="267335"/>
                </a:cubicBezTo>
                <a:cubicBezTo>
                  <a:pt x="954405" y="295910"/>
                  <a:pt x="976630" y="321945"/>
                  <a:pt x="1036320" y="347345"/>
                </a:cubicBezTo>
                <a:cubicBezTo>
                  <a:pt x="1096010" y="372745"/>
                  <a:pt x="1214120" y="400685"/>
                  <a:pt x="1261110" y="419735"/>
                </a:cubicBezTo>
                <a:cubicBezTo>
                  <a:pt x="1308100" y="438785"/>
                  <a:pt x="1306195" y="445135"/>
                  <a:pt x="1318260" y="461645"/>
                </a:cubicBezTo>
                <a:cubicBezTo>
                  <a:pt x="1330325" y="478155"/>
                  <a:pt x="1348740" y="509905"/>
                  <a:pt x="1333500" y="518795"/>
                </a:cubicBezTo>
                <a:cubicBezTo>
                  <a:pt x="1318260" y="527685"/>
                  <a:pt x="1273175" y="529590"/>
                  <a:pt x="1226820" y="514985"/>
                </a:cubicBezTo>
                <a:cubicBezTo>
                  <a:pt x="1180465" y="500380"/>
                  <a:pt x="1119505" y="459740"/>
                  <a:pt x="1055370" y="431165"/>
                </a:cubicBezTo>
                <a:cubicBezTo>
                  <a:pt x="991235" y="402590"/>
                  <a:pt x="906780" y="345440"/>
                  <a:pt x="842010" y="343535"/>
                </a:cubicBezTo>
                <a:cubicBezTo>
                  <a:pt x="777240" y="341630"/>
                  <a:pt x="726440" y="417830"/>
                  <a:pt x="666750" y="419735"/>
                </a:cubicBezTo>
                <a:cubicBezTo>
                  <a:pt x="607060" y="421640"/>
                  <a:pt x="527685" y="387985"/>
                  <a:pt x="483870" y="354965"/>
                </a:cubicBezTo>
                <a:cubicBezTo>
                  <a:pt x="440055" y="321945"/>
                  <a:pt x="434975" y="252730"/>
                  <a:pt x="403860" y="221615"/>
                </a:cubicBezTo>
                <a:cubicBezTo>
                  <a:pt x="372745" y="190500"/>
                  <a:pt x="330200" y="180975"/>
                  <a:pt x="297180" y="168275"/>
                </a:cubicBezTo>
                <a:cubicBezTo>
                  <a:pt x="264160" y="155575"/>
                  <a:pt x="205740" y="145415"/>
                  <a:pt x="205740" y="145415"/>
                </a:cubicBezTo>
                <a:cubicBezTo>
                  <a:pt x="168910" y="136525"/>
                  <a:pt x="110490" y="118110"/>
                  <a:pt x="76200" y="114935"/>
                </a:cubicBezTo>
                <a:cubicBezTo>
                  <a:pt x="41910" y="111760"/>
                  <a:pt x="20955" y="119062"/>
                  <a:pt x="0" y="12636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Freeform 211"/>
          <p:cNvSpPr/>
          <p:nvPr/>
        </p:nvSpPr>
        <p:spPr>
          <a:xfrm>
            <a:off x="1851660" y="4743450"/>
            <a:ext cx="309245" cy="121920"/>
          </a:xfrm>
          <a:custGeom>
            <a:avLst/>
            <a:gdLst>
              <a:gd name="connsiteX0" fmla="*/ 243840 w 309245"/>
              <a:gd name="connsiteY0" fmla="*/ 121920 h 121920"/>
              <a:gd name="connsiteX1" fmla="*/ 304800 w 309245"/>
              <a:gd name="connsiteY1" fmla="*/ 64770 h 121920"/>
              <a:gd name="connsiteX2" fmla="*/ 270510 w 309245"/>
              <a:gd name="connsiteY2" fmla="*/ 7620 h 121920"/>
              <a:gd name="connsiteX3" fmla="*/ 186690 w 309245"/>
              <a:gd name="connsiteY3" fmla="*/ 19050 h 121920"/>
              <a:gd name="connsiteX4" fmla="*/ 160020 w 309245"/>
              <a:gd name="connsiteY4" fmla="*/ 99060 h 121920"/>
              <a:gd name="connsiteX5" fmla="*/ 87630 w 309245"/>
              <a:gd name="connsiteY5" fmla="*/ 95250 h 121920"/>
              <a:gd name="connsiteX6" fmla="*/ 0 w 309245"/>
              <a:gd name="connsiteY6" fmla="*/ 4953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45" h="121920">
                <a:moveTo>
                  <a:pt x="243840" y="121920"/>
                </a:moveTo>
                <a:cubicBezTo>
                  <a:pt x="272097" y="102870"/>
                  <a:pt x="300355" y="83820"/>
                  <a:pt x="304800" y="64770"/>
                </a:cubicBezTo>
                <a:cubicBezTo>
                  <a:pt x="309245" y="45720"/>
                  <a:pt x="290195" y="15240"/>
                  <a:pt x="270510" y="7620"/>
                </a:cubicBezTo>
                <a:cubicBezTo>
                  <a:pt x="250825" y="0"/>
                  <a:pt x="205105" y="3810"/>
                  <a:pt x="186690" y="19050"/>
                </a:cubicBezTo>
                <a:cubicBezTo>
                  <a:pt x="168275" y="34290"/>
                  <a:pt x="176530" y="86360"/>
                  <a:pt x="160020" y="99060"/>
                </a:cubicBezTo>
                <a:cubicBezTo>
                  <a:pt x="143510" y="111760"/>
                  <a:pt x="114300" y="103505"/>
                  <a:pt x="87630" y="95250"/>
                </a:cubicBezTo>
                <a:cubicBezTo>
                  <a:pt x="60960" y="86995"/>
                  <a:pt x="30480" y="68262"/>
                  <a:pt x="0" y="4953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Freeform 212"/>
          <p:cNvSpPr/>
          <p:nvPr/>
        </p:nvSpPr>
        <p:spPr>
          <a:xfrm>
            <a:off x="2499360" y="4404360"/>
            <a:ext cx="1169670" cy="497840"/>
          </a:xfrm>
          <a:custGeom>
            <a:avLst/>
            <a:gdLst>
              <a:gd name="connsiteX0" fmla="*/ 0 w 1169670"/>
              <a:gd name="connsiteY0" fmla="*/ 0 h 497840"/>
              <a:gd name="connsiteX1" fmla="*/ 205740 w 1169670"/>
              <a:gd name="connsiteY1" fmla="*/ 118110 h 497840"/>
              <a:gd name="connsiteX2" fmla="*/ 316230 w 1169670"/>
              <a:gd name="connsiteY2" fmla="*/ 198120 h 497840"/>
              <a:gd name="connsiteX3" fmla="*/ 327660 w 1169670"/>
              <a:gd name="connsiteY3" fmla="*/ 255270 h 497840"/>
              <a:gd name="connsiteX4" fmla="*/ 346710 w 1169670"/>
              <a:gd name="connsiteY4" fmla="*/ 297180 h 497840"/>
              <a:gd name="connsiteX5" fmla="*/ 426720 w 1169670"/>
              <a:gd name="connsiteY5" fmla="*/ 278130 h 497840"/>
              <a:gd name="connsiteX6" fmla="*/ 510540 w 1169670"/>
              <a:gd name="connsiteY6" fmla="*/ 270510 h 497840"/>
              <a:gd name="connsiteX7" fmla="*/ 594360 w 1169670"/>
              <a:gd name="connsiteY7" fmla="*/ 331470 h 497840"/>
              <a:gd name="connsiteX8" fmla="*/ 754380 w 1169670"/>
              <a:gd name="connsiteY8" fmla="*/ 365760 h 497840"/>
              <a:gd name="connsiteX9" fmla="*/ 998220 w 1169670"/>
              <a:gd name="connsiteY9" fmla="*/ 483870 h 497840"/>
              <a:gd name="connsiteX10" fmla="*/ 1169670 w 1169670"/>
              <a:gd name="connsiteY10" fmla="*/ 449580 h 4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670" h="497840">
                <a:moveTo>
                  <a:pt x="0" y="0"/>
                </a:moveTo>
                <a:cubicBezTo>
                  <a:pt x="76517" y="42545"/>
                  <a:pt x="153035" y="85090"/>
                  <a:pt x="205740" y="118110"/>
                </a:cubicBezTo>
                <a:cubicBezTo>
                  <a:pt x="258445" y="151130"/>
                  <a:pt x="295910" y="175260"/>
                  <a:pt x="316230" y="198120"/>
                </a:cubicBezTo>
                <a:cubicBezTo>
                  <a:pt x="336550" y="220980"/>
                  <a:pt x="322580" y="238760"/>
                  <a:pt x="327660" y="255270"/>
                </a:cubicBezTo>
                <a:cubicBezTo>
                  <a:pt x="332740" y="271780"/>
                  <a:pt x="330200" y="293370"/>
                  <a:pt x="346710" y="297180"/>
                </a:cubicBezTo>
                <a:cubicBezTo>
                  <a:pt x="363220" y="300990"/>
                  <a:pt x="399415" y="282575"/>
                  <a:pt x="426720" y="278130"/>
                </a:cubicBezTo>
                <a:cubicBezTo>
                  <a:pt x="454025" y="273685"/>
                  <a:pt x="482600" y="261620"/>
                  <a:pt x="510540" y="270510"/>
                </a:cubicBezTo>
                <a:cubicBezTo>
                  <a:pt x="538480" y="279400"/>
                  <a:pt x="553720" y="315595"/>
                  <a:pt x="594360" y="331470"/>
                </a:cubicBezTo>
                <a:cubicBezTo>
                  <a:pt x="635000" y="347345"/>
                  <a:pt x="687070" y="340360"/>
                  <a:pt x="754380" y="365760"/>
                </a:cubicBezTo>
                <a:cubicBezTo>
                  <a:pt x="821690" y="391160"/>
                  <a:pt x="929005" y="469900"/>
                  <a:pt x="998220" y="483870"/>
                </a:cubicBezTo>
                <a:cubicBezTo>
                  <a:pt x="1067435" y="497840"/>
                  <a:pt x="1118552" y="473710"/>
                  <a:pt x="1169670" y="4495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Freeform 213"/>
          <p:cNvSpPr/>
          <p:nvPr/>
        </p:nvSpPr>
        <p:spPr>
          <a:xfrm>
            <a:off x="3432810" y="4145280"/>
            <a:ext cx="1481455" cy="234315"/>
          </a:xfrm>
          <a:custGeom>
            <a:avLst/>
            <a:gdLst>
              <a:gd name="connsiteX0" fmla="*/ 0 w 1481455"/>
              <a:gd name="connsiteY0" fmla="*/ 11430 h 234315"/>
              <a:gd name="connsiteX1" fmla="*/ 316230 w 1481455"/>
              <a:gd name="connsiteY1" fmla="*/ 125730 h 234315"/>
              <a:gd name="connsiteX2" fmla="*/ 571500 w 1481455"/>
              <a:gd name="connsiteY2" fmla="*/ 163830 h 234315"/>
              <a:gd name="connsiteX3" fmla="*/ 754380 w 1481455"/>
              <a:gd name="connsiteY3" fmla="*/ 190500 h 234315"/>
              <a:gd name="connsiteX4" fmla="*/ 979170 w 1481455"/>
              <a:gd name="connsiteY4" fmla="*/ 232410 h 234315"/>
              <a:gd name="connsiteX5" fmla="*/ 1162050 w 1481455"/>
              <a:gd name="connsiteY5" fmla="*/ 201930 h 234315"/>
              <a:gd name="connsiteX6" fmla="*/ 1295400 w 1481455"/>
              <a:gd name="connsiteY6" fmla="*/ 190500 h 234315"/>
              <a:gd name="connsiteX7" fmla="*/ 1459230 w 1481455"/>
              <a:gd name="connsiteY7" fmla="*/ 133350 h 234315"/>
              <a:gd name="connsiteX8" fmla="*/ 1162050 w 1481455"/>
              <a:gd name="connsiteY8" fmla="*/ 121920 h 234315"/>
              <a:gd name="connsiteX9" fmla="*/ 914400 w 1481455"/>
              <a:gd name="connsiteY9" fmla="*/ 118110 h 234315"/>
              <a:gd name="connsiteX10" fmla="*/ 579120 w 1481455"/>
              <a:gd name="connsiteY10" fmla="*/ 99060 h 234315"/>
              <a:gd name="connsiteX11" fmla="*/ 426720 w 1481455"/>
              <a:gd name="connsiteY11" fmla="*/ 45720 h 234315"/>
              <a:gd name="connsiteX12" fmla="*/ 350520 w 1481455"/>
              <a:gd name="connsiteY12" fmla="*/ 0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1455" h="234315">
                <a:moveTo>
                  <a:pt x="0" y="11430"/>
                </a:moveTo>
                <a:cubicBezTo>
                  <a:pt x="110490" y="55880"/>
                  <a:pt x="220980" y="100330"/>
                  <a:pt x="316230" y="125730"/>
                </a:cubicBezTo>
                <a:cubicBezTo>
                  <a:pt x="411480" y="151130"/>
                  <a:pt x="571500" y="163830"/>
                  <a:pt x="571500" y="163830"/>
                </a:cubicBezTo>
                <a:cubicBezTo>
                  <a:pt x="644525" y="174625"/>
                  <a:pt x="686435" y="179070"/>
                  <a:pt x="754380" y="190500"/>
                </a:cubicBezTo>
                <a:cubicBezTo>
                  <a:pt x="822325" y="201930"/>
                  <a:pt x="911225" y="230505"/>
                  <a:pt x="979170" y="232410"/>
                </a:cubicBezTo>
                <a:cubicBezTo>
                  <a:pt x="1047115" y="234315"/>
                  <a:pt x="1109345" y="208915"/>
                  <a:pt x="1162050" y="201930"/>
                </a:cubicBezTo>
                <a:cubicBezTo>
                  <a:pt x="1214755" y="194945"/>
                  <a:pt x="1245870" y="201930"/>
                  <a:pt x="1295400" y="190500"/>
                </a:cubicBezTo>
                <a:cubicBezTo>
                  <a:pt x="1344930" y="179070"/>
                  <a:pt x="1481455" y="144780"/>
                  <a:pt x="1459230" y="133350"/>
                </a:cubicBezTo>
                <a:cubicBezTo>
                  <a:pt x="1437005" y="121920"/>
                  <a:pt x="1252855" y="124460"/>
                  <a:pt x="1162050" y="121920"/>
                </a:cubicBezTo>
                <a:cubicBezTo>
                  <a:pt x="1071245" y="119380"/>
                  <a:pt x="1011555" y="121920"/>
                  <a:pt x="914400" y="118110"/>
                </a:cubicBezTo>
                <a:cubicBezTo>
                  <a:pt x="817245" y="114300"/>
                  <a:pt x="660400" y="111125"/>
                  <a:pt x="579120" y="99060"/>
                </a:cubicBezTo>
                <a:cubicBezTo>
                  <a:pt x="497840" y="86995"/>
                  <a:pt x="464820" y="62230"/>
                  <a:pt x="426720" y="45720"/>
                </a:cubicBezTo>
                <a:cubicBezTo>
                  <a:pt x="388620" y="29210"/>
                  <a:pt x="369570" y="14605"/>
                  <a:pt x="35052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Freeform 214"/>
          <p:cNvSpPr/>
          <p:nvPr/>
        </p:nvSpPr>
        <p:spPr>
          <a:xfrm>
            <a:off x="3276600" y="4301490"/>
            <a:ext cx="2475230" cy="573405"/>
          </a:xfrm>
          <a:custGeom>
            <a:avLst/>
            <a:gdLst>
              <a:gd name="connsiteX0" fmla="*/ 83820 w 2475230"/>
              <a:gd name="connsiteY0" fmla="*/ 213360 h 573405"/>
              <a:gd name="connsiteX1" fmla="*/ 499110 w 2475230"/>
              <a:gd name="connsiteY1" fmla="*/ 388620 h 573405"/>
              <a:gd name="connsiteX2" fmla="*/ 822960 w 2475230"/>
              <a:gd name="connsiteY2" fmla="*/ 453390 h 573405"/>
              <a:gd name="connsiteX3" fmla="*/ 1040130 w 2475230"/>
              <a:gd name="connsiteY3" fmla="*/ 556260 h 573405"/>
              <a:gd name="connsiteX4" fmla="*/ 1249680 w 2475230"/>
              <a:gd name="connsiteY4" fmla="*/ 556260 h 573405"/>
              <a:gd name="connsiteX5" fmla="*/ 1443990 w 2475230"/>
              <a:gd name="connsiteY5" fmla="*/ 567690 h 573405"/>
              <a:gd name="connsiteX6" fmla="*/ 1725930 w 2475230"/>
              <a:gd name="connsiteY6" fmla="*/ 541020 h 573405"/>
              <a:gd name="connsiteX7" fmla="*/ 1950720 w 2475230"/>
              <a:gd name="connsiteY7" fmla="*/ 464820 h 573405"/>
              <a:gd name="connsiteX8" fmla="*/ 2125980 w 2475230"/>
              <a:gd name="connsiteY8" fmla="*/ 453390 h 573405"/>
              <a:gd name="connsiteX9" fmla="*/ 2335530 w 2475230"/>
              <a:gd name="connsiteY9" fmla="*/ 373380 h 573405"/>
              <a:gd name="connsiteX10" fmla="*/ 2461260 w 2475230"/>
              <a:gd name="connsiteY10" fmla="*/ 323850 h 573405"/>
              <a:gd name="connsiteX11" fmla="*/ 2419350 w 2475230"/>
              <a:gd name="connsiteY11" fmla="*/ 297180 h 573405"/>
              <a:gd name="connsiteX12" fmla="*/ 2205990 w 2475230"/>
              <a:gd name="connsiteY12" fmla="*/ 361950 h 573405"/>
              <a:gd name="connsiteX13" fmla="*/ 1878330 w 2475230"/>
              <a:gd name="connsiteY13" fmla="*/ 461010 h 573405"/>
              <a:gd name="connsiteX14" fmla="*/ 1459230 w 2475230"/>
              <a:gd name="connsiteY14" fmla="*/ 453390 h 573405"/>
              <a:gd name="connsiteX15" fmla="*/ 1192530 w 2475230"/>
              <a:gd name="connsiteY15" fmla="*/ 415290 h 573405"/>
              <a:gd name="connsiteX16" fmla="*/ 830580 w 2475230"/>
              <a:gd name="connsiteY16" fmla="*/ 396240 h 573405"/>
              <a:gd name="connsiteX17" fmla="*/ 632460 w 2475230"/>
              <a:gd name="connsiteY17" fmla="*/ 270510 h 573405"/>
              <a:gd name="connsiteX18" fmla="*/ 453390 w 2475230"/>
              <a:gd name="connsiteY18" fmla="*/ 99060 h 573405"/>
              <a:gd name="connsiteX19" fmla="*/ 384810 w 2475230"/>
              <a:gd name="connsiteY19" fmla="*/ 133350 h 573405"/>
              <a:gd name="connsiteX20" fmla="*/ 453390 w 2475230"/>
              <a:gd name="connsiteY20" fmla="*/ 251460 h 573405"/>
              <a:gd name="connsiteX21" fmla="*/ 293370 w 2475230"/>
              <a:gd name="connsiteY21" fmla="*/ 167640 h 573405"/>
              <a:gd name="connsiteX22" fmla="*/ 198120 w 2475230"/>
              <a:gd name="connsiteY22" fmla="*/ 60960 h 573405"/>
              <a:gd name="connsiteX23" fmla="*/ 0 w 2475230"/>
              <a:gd name="connsiteY23"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5230" h="573405">
                <a:moveTo>
                  <a:pt x="83820" y="213360"/>
                </a:moveTo>
                <a:cubicBezTo>
                  <a:pt x="229870" y="280987"/>
                  <a:pt x="375920" y="348615"/>
                  <a:pt x="499110" y="388620"/>
                </a:cubicBezTo>
                <a:cubicBezTo>
                  <a:pt x="622300" y="428625"/>
                  <a:pt x="732790" y="425450"/>
                  <a:pt x="822960" y="453390"/>
                </a:cubicBezTo>
                <a:cubicBezTo>
                  <a:pt x="913130" y="481330"/>
                  <a:pt x="969010" y="539115"/>
                  <a:pt x="1040130" y="556260"/>
                </a:cubicBezTo>
                <a:cubicBezTo>
                  <a:pt x="1111250" y="573405"/>
                  <a:pt x="1182370" y="554355"/>
                  <a:pt x="1249680" y="556260"/>
                </a:cubicBezTo>
                <a:cubicBezTo>
                  <a:pt x="1316990" y="558165"/>
                  <a:pt x="1364615" y="570230"/>
                  <a:pt x="1443990" y="567690"/>
                </a:cubicBezTo>
                <a:cubicBezTo>
                  <a:pt x="1523365" y="565150"/>
                  <a:pt x="1641475" y="558165"/>
                  <a:pt x="1725930" y="541020"/>
                </a:cubicBezTo>
                <a:cubicBezTo>
                  <a:pt x="1810385" y="523875"/>
                  <a:pt x="1884045" y="479425"/>
                  <a:pt x="1950720" y="464820"/>
                </a:cubicBezTo>
                <a:cubicBezTo>
                  <a:pt x="2017395" y="450215"/>
                  <a:pt x="2061845" y="468630"/>
                  <a:pt x="2125980" y="453390"/>
                </a:cubicBezTo>
                <a:cubicBezTo>
                  <a:pt x="2190115" y="438150"/>
                  <a:pt x="2335530" y="373380"/>
                  <a:pt x="2335530" y="373380"/>
                </a:cubicBezTo>
                <a:cubicBezTo>
                  <a:pt x="2391410" y="351790"/>
                  <a:pt x="2447290" y="336550"/>
                  <a:pt x="2461260" y="323850"/>
                </a:cubicBezTo>
                <a:cubicBezTo>
                  <a:pt x="2475230" y="311150"/>
                  <a:pt x="2461895" y="290830"/>
                  <a:pt x="2419350" y="297180"/>
                </a:cubicBezTo>
                <a:cubicBezTo>
                  <a:pt x="2376805" y="303530"/>
                  <a:pt x="2205990" y="361950"/>
                  <a:pt x="2205990" y="361950"/>
                </a:cubicBezTo>
                <a:cubicBezTo>
                  <a:pt x="2115820" y="389255"/>
                  <a:pt x="2002790" y="445770"/>
                  <a:pt x="1878330" y="461010"/>
                </a:cubicBezTo>
                <a:cubicBezTo>
                  <a:pt x="1753870" y="476250"/>
                  <a:pt x="1573530" y="461010"/>
                  <a:pt x="1459230" y="453390"/>
                </a:cubicBezTo>
                <a:cubicBezTo>
                  <a:pt x="1344930" y="445770"/>
                  <a:pt x="1297305" y="424815"/>
                  <a:pt x="1192530" y="415290"/>
                </a:cubicBezTo>
                <a:cubicBezTo>
                  <a:pt x="1087755" y="405765"/>
                  <a:pt x="923925" y="420370"/>
                  <a:pt x="830580" y="396240"/>
                </a:cubicBezTo>
                <a:cubicBezTo>
                  <a:pt x="737235" y="372110"/>
                  <a:pt x="695325" y="320040"/>
                  <a:pt x="632460" y="270510"/>
                </a:cubicBezTo>
                <a:cubicBezTo>
                  <a:pt x="569595" y="220980"/>
                  <a:pt x="494665" y="121920"/>
                  <a:pt x="453390" y="99060"/>
                </a:cubicBezTo>
                <a:cubicBezTo>
                  <a:pt x="412115" y="76200"/>
                  <a:pt x="384810" y="107950"/>
                  <a:pt x="384810" y="133350"/>
                </a:cubicBezTo>
                <a:cubicBezTo>
                  <a:pt x="384810" y="158750"/>
                  <a:pt x="468630" y="245745"/>
                  <a:pt x="453390" y="251460"/>
                </a:cubicBezTo>
                <a:cubicBezTo>
                  <a:pt x="438150" y="257175"/>
                  <a:pt x="335915" y="199390"/>
                  <a:pt x="293370" y="167640"/>
                </a:cubicBezTo>
                <a:cubicBezTo>
                  <a:pt x="250825" y="135890"/>
                  <a:pt x="247015" y="88900"/>
                  <a:pt x="198120" y="60960"/>
                </a:cubicBezTo>
                <a:cubicBezTo>
                  <a:pt x="149225" y="33020"/>
                  <a:pt x="74612" y="16510"/>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Freeform 215"/>
          <p:cNvSpPr/>
          <p:nvPr/>
        </p:nvSpPr>
        <p:spPr>
          <a:xfrm>
            <a:off x="2053590" y="4408170"/>
            <a:ext cx="491490" cy="144780"/>
          </a:xfrm>
          <a:custGeom>
            <a:avLst/>
            <a:gdLst>
              <a:gd name="connsiteX0" fmla="*/ 0 w 491490"/>
              <a:gd name="connsiteY0" fmla="*/ 0 h 144780"/>
              <a:gd name="connsiteX1" fmla="*/ 240030 w 491490"/>
              <a:gd name="connsiteY1" fmla="*/ 30480 h 144780"/>
              <a:gd name="connsiteX2" fmla="*/ 381000 w 491490"/>
              <a:gd name="connsiteY2" fmla="*/ 30480 h 144780"/>
              <a:gd name="connsiteX3" fmla="*/ 491490 w 491490"/>
              <a:gd name="connsiteY3" fmla="*/ 144780 h 144780"/>
            </a:gdLst>
            <a:ahLst/>
            <a:cxnLst>
              <a:cxn ang="0">
                <a:pos x="connsiteX0" y="connsiteY0"/>
              </a:cxn>
              <a:cxn ang="0">
                <a:pos x="connsiteX1" y="connsiteY1"/>
              </a:cxn>
              <a:cxn ang="0">
                <a:pos x="connsiteX2" y="connsiteY2"/>
              </a:cxn>
              <a:cxn ang="0">
                <a:pos x="connsiteX3" y="connsiteY3"/>
              </a:cxn>
            </a:cxnLst>
            <a:rect l="l" t="t" r="r" b="b"/>
            <a:pathLst>
              <a:path w="491490" h="144780">
                <a:moveTo>
                  <a:pt x="0" y="0"/>
                </a:moveTo>
                <a:cubicBezTo>
                  <a:pt x="88265" y="12700"/>
                  <a:pt x="176530" y="25400"/>
                  <a:pt x="240030" y="30480"/>
                </a:cubicBezTo>
                <a:cubicBezTo>
                  <a:pt x="303530" y="35560"/>
                  <a:pt x="339090" y="11430"/>
                  <a:pt x="381000" y="30480"/>
                </a:cubicBezTo>
                <a:cubicBezTo>
                  <a:pt x="422910" y="49530"/>
                  <a:pt x="457200" y="97155"/>
                  <a:pt x="491490" y="1447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Freeform 216"/>
          <p:cNvSpPr/>
          <p:nvPr/>
        </p:nvSpPr>
        <p:spPr>
          <a:xfrm>
            <a:off x="4484370" y="4400550"/>
            <a:ext cx="1878330" cy="274320"/>
          </a:xfrm>
          <a:custGeom>
            <a:avLst/>
            <a:gdLst>
              <a:gd name="connsiteX0" fmla="*/ 0 w 1878330"/>
              <a:gd name="connsiteY0" fmla="*/ 87630 h 274320"/>
              <a:gd name="connsiteX1" fmla="*/ 369570 w 1878330"/>
              <a:gd name="connsiteY1" fmla="*/ 140970 h 274320"/>
              <a:gd name="connsiteX2" fmla="*/ 537210 w 1878330"/>
              <a:gd name="connsiteY2" fmla="*/ 72390 h 274320"/>
              <a:gd name="connsiteX3" fmla="*/ 746760 w 1878330"/>
              <a:gd name="connsiteY3" fmla="*/ 7620 h 274320"/>
              <a:gd name="connsiteX4" fmla="*/ 868680 w 1878330"/>
              <a:gd name="connsiteY4" fmla="*/ 26670 h 274320"/>
              <a:gd name="connsiteX5" fmla="*/ 1066800 w 1878330"/>
              <a:gd name="connsiteY5" fmla="*/ 133350 h 274320"/>
              <a:gd name="connsiteX6" fmla="*/ 1219200 w 1878330"/>
              <a:gd name="connsiteY6" fmla="*/ 106680 h 274320"/>
              <a:gd name="connsiteX7" fmla="*/ 1539240 w 1878330"/>
              <a:gd name="connsiteY7" fmla="*/ 156210 h 274320"/>
              <a:gd name="connsiteX8" fmla="*/ 1764030 w 1878330"/>
              <a:gd name="connsiteY8" fmla="*/ 163830 h 274320"/>
              <a:gd name="connsiteX9" fmla="*/ 1878330 w 1878330"/>
              <a:gd name="connsiteY9" fmla="*/ 27432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330" h="274320">
                <a:moveTo>
                  <a:pt x="0" y="87630"/>
                </a:moveTo>
                <a:cubicBezTo>
                  <a:pt x="140017" y="115570"/>
                  <a:pt x="280035" y="143510"/>
                  <a:pt x="369570" y="140970"/>
                </a:cubicBezTo>
                <a:cubicBezTo>
                  <a:pt x="459105" y="138430"/>
                  <a:pt x="474345" y="94615"/>
                  <a:pt x="537210" y="72390"/>
                </a:cubicBezTo>
                <a:cubicBezTo>
                  <a:pt x="600075" y="50165"/>
                  <a:pt x="691515" y="15240"/>
                  <a:pt x="746760" y="7620"/>
                </a:cubicBezTo>
                <a:cubicBezTo>
                  <a:pt x="802005" y="0"/>
                  <a:pt x="815340" y="5715"/>
                  <a:pt x="868680" y="26670"/>
                </a:cubicBezTo>
                <a:cubicBezTo>
                  <a:pt x="922020" y="47625"/>
                  <a:pt x="1008380" y="120015"/>
                  <a:pt x="1066800" y="133350"/>
                </a:cubicBezTo>
                <a:cubicBezTo>
                  <a:pt x="1125220" y="146685"/>
                  <a:pt x="1140460" y="102870"/>
                  <a:pt x="1219200" y="106680"/>
                </a:cubicBezTo>
                <a:cubicBezTo>
                  <a:pt x="1297940" y="110490"/>
                  <a:pt x="1448435" y="146685"/>
                  <a:pt x="1539240" y="156210"/>
                </a:cubicBezTo>
                <a:cubicBezTo>
                  <a:pt x="1630045" y="165735"/>
                  <a:pt x="1707515" y="144145"/>
                  <a:pt x="1764030" y="163830"/>
                </a:cubicBezTo>
                <a:cubicBezTo>
                  <a:pt x="1820545" y="183515"/>
                  <a:pt x="1849437" y="228917"/>
                  <a:pt x="1878330" y="27432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Freeform 217"/>
          <p:cNvSpPr/>
          <p:nvPr/>
        </p:nvSpPr>
        <p:spPr>
          <a:xfrm>
            <a:off x="4880610" y="3025140"/>
            <a:ext cx="1402080" cy="388620"/>
          </a:xfrm>
          <a:custGeom>
            <a:avLst/>
            <a:gdLst>
              <a:gd name="connsiteX0" fmla="*/ 0 w 1402080"/>
              <a:gd name="connsiteY0" fmla="*/ 60960 h 388620"/>
              <a:gd name="connsiteX1" fmla="*/ 262890 w 1402080"/>
              <a:gd name="connsiteY1" fmla="*/ 156210 h 388620"/>
              <a:gd name="connsiteX2" fmla="*/ 464820 w 1402080"/>
              <a:gd name="connsiteY2" fmla="*/ 297180 h 388620"/>
              <a:gd name="connsiteX3" fmla="*/ 647700 w 1402080"/>
              <a:gd name="connsiteY3" fmla="*/ 342900 h 388620"/>
              <a:gd name="connsiteX4" fmla="*/ 895350 w 1402080"/>
              <a:gd name="connsiteY4" fmla="*/ 384810 h 388620"/>
              <a:gd name="connsiteX5" fmla="*/ 1085850 w 1402080"/>
              <a:gd name="connsiteY5" fmla="*/ 365760 h 388620"/>
              <a:gd name="connsiteX6" fmla="*/ 1303020 w 1402080"/>
              <a:gd name="connsiteY6" fmla="*/ 289560 h 388620"/>
              <a:gd name="connsiteX7" fmla="*/ 1402080 w 1402080"/>
              <a:gd name="connsiteY7"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080" h="388620">
                <a:moveTo>
                  <a:pt x="0" y="60960"/>
                </a:moveTo>
                <a:cubicBezTo>
                  <a:pt x="92710" y="88900"/>
                  <a:pt x="185420" y="116840"/>
                  <a:pt x="262890" y="156210"/>
                </a:cubicBezTo>
                <a:cubicBezTo>
                  <a:pt x="340360" y="195580"/>
                  <a:pt x="400685" y="266065"/>
                  <a:pt x="464820" y="297180"/>
                </a:cubicBezTo>
                <a:cubicBezTo>
                  <a:pt x="528955" y="328295"/>
                  <a:pt x="575945" y="328295"/>
                  <a:pt x="647700" y="342900"/>
                </a:cubicBezTo>
                <a:cubicBezTo>
                  <a:pt x="719455" y="357505"/>
                  <a:pt x="822325" y="381000"/>
                  <a:pt x="895350" y="384810"/>
                </a:cubicBezTo>
                <a:cubicBezTo>
                  <a:pt x="968375" y="388620"/>
                  <a:pt x="1017905" y="381635"/>
                  <a:pt x="1085850" y="365760"/>
                </a:cubicBezTo>
                <a:cubicBezTo>
                  <a:pt x="1153795" y="349885"/>
                  <a:pt x="1250315" y="350520"/>
                  <a:pt x="1303020" y="289560"/>
                </a:cubicBezTo>
                <a:cubicBezTo>
                  <a:pt x="1355725" y="228600"/>
                  <a:pt x="1378902" y="114300"/>
                  <a:pt x="140208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Freeform 218"/>
          <p:cNvSpPr/>
          <p:nvPr/>
        </p:nvSpPr>
        <p:spPr>
          <a:xfrm>
            <a:off x="4918710" y="3341370"/>
            <a:ext cx="971550" cy="170815"/>
          </a:xfrm>
          <a:custGeom>
            <a:avLst/>
            <a:gdLst>
              <a:gd name="connsiteX0" fmla="*/ 0 w 971550"/>
              <a:gd name="connsiteY0" fmla="*/ 0 h 170815"/>
              <a:gd name="connsiteX1" fmla="*/ 175260 w 971550"/>
              <a:gd name="connsiteY1" fmla="*/ 60960 h 170815"/>
              <a:gd name="connsiteX2" fmla="*/ 346710 w 971550"/>
              <a:gd name="connsiteY2" fmla="*/ 137160 h 170815"/>
              <a:gd name="connsiteX3" fmla="*/ 521970 w 971550"/>
              <a:gd name="connsiteY3" fmla="*/ 167640 h 170815"/>
              <a:gd name="connsiteX4" fmla="*/ 777240 w 971550"/>
              <a:gd name="connsiteY4" fmla="*/ 156210 h 170815"/>
              <a:gd name="connsiteX5" fmla="*/ 929640 w 971550"/>
              <a:gd name="connsiteY5" fmla="*/ 125730 h 170815"/>
              <a:gd name="connsiteX6" fmla="*/ 971550 w 971550"/>
              <a:gd name="connsiteY6" fmla="*/ 106680 h 17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70815">
                <a:moveTo>
                  <a:pt x="0" y="0"/>
                </a:moveTo>
                <a:cubicBezTo>
                  <a:pt x="58737" y="19050"/>
                  <a:pt x="117475" y="38100"/>
                  <a:pt x="175260" y="60960"/>
                </a:cubicBezTo>
                <a:cubicBezTo>
                  <a:pt x="233045" y="83820"/>
                  <a:pt x="288925" y="119380"/>
                  <a:pt x="346710" y="137160"/>
                </a:cubicBezTo>
                <a:cubicBezTo>
                  <a:pt x="404495" y="154940"/>
                  <a:pt x="450215" y="164465"/>
                  <a:pt x="521970" y="167640"/>
                </a:cubicBezTo>
                <a:cubicBezTo>
                  <a:pt x="593725" y="170815"/>
                  <a:pt x="709295" y="163195"/>
                  <a:pt x="777240" y="156210"/>
                </a:cubicBezTo>
                <a:cubicBezTo>
                  <a:pt x="845185" y="149225"/>
                  <a:pt x="897255" y="133985"/>
                  <a:pt x="929640" y="125730"/>
                </a:cubicBezTo>
                <a:cubicBezTo>
                  <a:pt x="962025" y="117475"/>
                  <a:pt x="966787" y="112077"/>
                  <a:pt x="971550" y="1066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Freeform 219"/>
          <p:cNvSpPr/>
          <p:nvPr/>
        </p:nvSpPr>
        <p:spPr>
          <a:xfrm>
            <a:off x="5383530" y="3186430"/>
            <a:ext cx="723900" cy="100965"/>
          </a:xfrm>
          <a:custGeom>
            <a:avLst/>
            <a:gdLst>
              <a:gd name="connsiteX0" fmla="*/ 723900 w 723900"/>
              <a:gd name="connsiteY0" fmla="*/ 48260 h 100965"/>
              <a:gd name="connsiteX1" fmla="*/ 563880 w 723900"/>
              <a:gd name="connsiteY1" fmla="*/ 52070 h 100965"/>
              <a:gd name="connsiteX2" fmla="*/ 449580 w 723900"/>
              <a:gd name="connsiteY2" fmla="*/ 2540 h 100965"/>
              <a:gd name="connsiteX3" fmla="*/ 365760 w 723900"/>
              <a:gd name="connsiteY3" fmla="*/ 36830 h 100965"/>
              <a:gd name="connsiteX4" fmla="*/ 289560 w 723900"/>
              <a:gd name="connsiteY4" fmla="*/ 25400 h 100965"/>
              <a:gd name="connsiteX5" fmla="*/ 251460 w 723900"/>
              <a:gd name="connsiteY5" fmla="*/ 90170 h 100965"/>
              <a:gd name="connsiteX6" fmla="*/ 121920 w 723900"/>
              <a:gd name="connsiteY6" fmla="*/ 90170 h 100965"/>
              <a:gd name="connsiteX7" fmla="*/ 0 w 723900"/>
              <a:gd name="connsiteY7" fmla="*/ 25400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0" h="100965">
                <a:moveTo>
                  <a:pt x="723900" y="48260"/>
                </a:moveTo>
                <a:cubicBezTo>
                  <a:pt x="666750" y="53975"/>
                  <a:pt x="609600" y="59690"/>
                  <a:pt x="563880" y="52070"/>
                </a:cubicBezTo>
                <a:cubicBezTo>
                  <a:pt x="518160" y="44450"/>
                  <a:pt x="482600" y="5080"/>
                  <a:pt x="449580" y="2540"/>
                </a:cubicBezTo>
                <a:cubicBezTo>
                  <a:pt x="416560" y="0"/>
                  <a:pt x="392430" y="33020"/>
                  <a:pt x="365760" y="36830"/>
                </a:cubicBezTo>
                <a:cubicBezTo>
                  <a:pt x="339090" y="40640"/>
                  <a:pt x="308610" y="16510"/>
                  <a:pt x="289560" y="25400"/>
                </a:cubicBezTo>
                <a:cubicBezTo>
                  <a:pt x="270510" y="34290"/>
                  <a:pt x="279400" y="79375"/>
                  <a:pt x="251460" y="90170"/>
                </a:cubicBezTo>
                <a:cubicBezTo>
                  <a:pt x="223520" y="100965"/>
                  <a:pt x="163830" y="100965"/>
                  <a:pt x="121920" y="90170"/>
                </a:cubicBezTo>
                <a:cubicBezTo>
                  <a:pt x="80010" y="79375"/>
                  <a:pt x="40005" y="52387"/>
                  <a:pt x="0" y="2540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Freeform 220"/>
          <p:cNvSpPr/>
          <p:nvPr/>
        </p:nvSpPr>
        <p:spPr>
          <a:xfrm>
            <a:off x="4827270" y="3469640"/>
            <a:ext cx="1546860" cy="170815"/>
          </a:xfrm>
          <a:custGeom>
            <a:avLst/>
            <a:gdLst>
              <a:gd name="connsiteX0" fmla="*/ 0 w 1546860"/>
              <a:gd name="connsiteY0" fmla="*/ 20320 h 170815"/>
              <a:gd name="connsiteX1" fmla="*/ 228600 w 1546860"/>
              <a:gd name="connsiteY1" fmla="*/ 107950 h 170815"/>
              <a:gd name="connsiteX2" fmla="*/ 548640 w 1546860"/>
              <a:gd name="connsiteY2" fmla="*/ 130810 h 170815"/>
              <a:gd name="connsiteX3" fmla="*/ 803910 w 1546860"/>
              <a:gd name="connsiteY3" fmla="*/ 161290 h 170815"/>
              <a:gd name="connsiteX4" fmla="*/ 1002030 w 1546860"/>
              <a:gd name="connsiteY4" fmla="*/ 73660 h 170815"/>
              <a:gd name="connsiteX5" fmla="*/ 1223010 w 1546860"/>
              <a:gd name="connsiteY5" fmla="*/ 104140 h 170815"/>
              <a:gd name="connsiteX6" fmla="*/ 1318260 w 1546860"/>
              <a:gd name="connsiteY6" fmla="*/ 50800 h 170815"/>
              <a:gd name="connsiteX7" fmla="*/ 1443990 w 1546860"/>
              <a:gd name="connsiteY7" fmla="*/ 5080 h 170815"/>
              <a:gd name="connsiteX8" fmla="*/ 1546860 w 1546860"/>
              <a:gd name="connsiteY8" fmla="*/ 20320 h 17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0" h="170815">
                <a:moveTo>
                  <a:pt x="0" y="20320"/>
                </a:moveTo>
                <a:cubicBezTo>
                  <a:pt x="68580" y="54927"/>
                  <a:pt x="137160" y="89535"/>
                  <a:pt x="228600" y="107950"/>
                </a:cubicBezTo>
                <a:cubicBezTo>
                  <a:pt x="320040" y="126365"/>
                  <a:pt x="452755" y="121920"/>
                  <a:pt x="548640" y="130810"/>
                </a:cubicBezTo>
                <a:cubicBezTo>
                  <a:pt x="644525" y="139700"/>
                  <a:pt x="728345" y="170815"/>
                  <a:pt x="803910" y="161290"/>
                </a:cubicBezTo>
                <a:cubicBezTo>
                  <a:pt x="879475" y="151765"/>
                  <a:pt x="932180" y="83185"/>
                  <a:pt x="1002030" y="73660"/>
                </a:cubicBezTo>
                <a:cubicBezTo>
                  <a:pt x="1071880" y="64135"/>
                  <a:pt x="1170305" y="107950"/>
                  <a:pt x="1223010" y="104140"/>
                </a:cubicBezTo>
                <a:cubicBezTo>
                  <a:pt x="1275715" y="100330"/>
                  <a:pt x="1281430" y="67310"/>
                  <a:pt x="1318260" y="50800"/>
                </a:cubicBezTo>
                <a:cubicBezTo>
                  <a:pt x="1355090" y="34290"/>
                  <a:pt x="1405890" y="10160"/>
                  <a:pt x="1443990" y="5080"/>
                </a:cubicBezTo>
                <a:cubicBezTo>
                  <a:pt x="1482090" y="0"/>
                  <a:pt x="1514475" y="10160"/>
                  <a:pt x="1546860" y="2032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Freeform 221"/>
          <p:cNvSpPr/>
          <p:nvPr/>
        </p:nvSpPr>
        <p:spPr>
          <a:xfrm>
            <a:off x="3726180" y="3158490"/>
            <a:ext cx="358140" cy="163830"/>
          </a:xfrm>
          <a:custGeom>
            <a:avLst/>
            <a:gdLst>
              <a:gd name="connsiteX0" fmla="*/ 0 w 358140"/>
              <a:gd name="connsiteY0" fmla="*/ 0 h 163830"/>
              <a:gd name="connsiteX1" fmla="*/ 175260 w 358140"/>
              <a:gd name="connsiteY1" fmla="*/ 72390 h 163830"/>
              <a:gd name="connsiteX2" fmla="*/ 316230 w 358140"/>
              <a:gd name="connsiteY2" fmla="*/ 114300 h 163830"/>
              <a:gd name="connsiteX3" fmla="*/ 358140 w 358140"/>
              <a:gd name="connsiteY3" fmla="*/ 163830 h 163830"/>
            </a:gdLst>
            <a:ahLst/>
            <a:cxnLst>
              <a:cxn ang="0">
                <a:pos x="connsiteX0" y="connsiteY0"/>
              </a:cxn>
              <a:cxn ang="0">
                <a:pos x="connsiteX1" y="connsiteY1"/>
              </a:cxn>
              <a:cxn ang="0">
                <a:pos x="connsiteX2" y="connsiteY2"/>
              </a:cxn>
              <a:cxn ang="0">
                <a:pos x="connsiteX3" y="connsiteY3"/>
              </a:cxn>
            </a:cxnLst>
            <a:rect l="l" t="t" r="r" b="b"/>
            <a:pathLst>
              <a:path w="358140" h="163830">
                <a:moveTo>
                  <a:pt x="0" y="0"/>
                </a:moveTo>
                <a:cubicBezTo>
                  <a:pt x="61277" y="26670"/>
                  <a:pt x="122555" y="53340"/>
                  <a:pt x="175260" y="72390"/>
                </a:cubicBezTo>
                <a:cubicBezTo>
                  <a:pt x="227965" y="91440"/>
                  <a:pt x="285750" y="99060"/>
                  <a:pt x="316230" y="114300"/>
                </a:cubicBezTo>
                <a:cubicBezTo>
                  <a:pt x="346710" y="129540"/>
                  <a:pt x="352425" y="146685"/>
                  <a:pt x="358140" y="16383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Freeform 222"/>
          <p:cNvSpPr/>
          <p:nvPr/>
        </p:nvSpPr>
        <p:spPr>
          <a:xfrm>
            <a:off x="5147310" y="4187190"/>
            <a:ext cx="2377440" cy="271780"/>
          </a:xfrm>
          <a:custGeom>
            <a:avLst/>
            <a:gdLst>
              <a:gd name="connsiteX0" fmla="*/ 0 w 2377440"/>
              <a:gd name="connsiteY0" fmla="*/ 95250 h 271780"/>
              <a:gd name="connsiteX1" fmla="*/ 186690 w 2377440"/>
              <a:gd name="connsiteY1" fmla="*/ 125730 h 271780"/>
              <a:gd name="connsiteX2" fmla="*/ 400050 w 2377440"/>
              <a:gd name="connsiteY2" fmla="*/ 87630 h 271780"/>
              <a:gd name="connsiteX3" fmla="*/ 586740 w 2377440"/>
              <a:gd name="connsiteY3" fmla="*/ 68580 h 271780"/>
              <a:gd name="connsiteX4" fmla="*/ 784860 w 2377440"/>
              <a:gd name="connsiteY4" fmla="*/ 179070 h 271780"/>
              <a:gd name="connsiteX5" fmla="*/ 1131570 w 2377440"/>
              <a:gd name="connsiteY5" fmla="*/ 266700 h 271780"/>
              <a:gd name="connsiteX6" fmla="*/ 1493520 w 2377440"/>
              <a:gd name="connsiteY6" fmla="*/ 148590 h 271780"/>
              <a:gd name="connsiteX7" fmla="*/ 1870710 w 2377440"/>
              <a:gd name="connsiteY7" fmla="*/ 64770 h 271780"/>
              <a:gd name="connsiteX8" fmla="*/ 2015490 w 2377440"/>
              <a:gd name="connsiteY8" fmla="*/ 3810 h 271780"/>
              <a:gd name="connsiteX9" fmla="*/ 2247900 w 2377440"/>
              <a:gd name="connsiteY9" fmla="*/ 87630 h 271780"/>
              <a:gd name="connsiteX10" fmla="*/ 2377440 w 2377440"/>
              <a:gd name="connsiteY10" fmla="*/ 83820 h 2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7440" h="271780">
                <a:moveTo>
                  <a:pt x="0" y="95250"/>
                </a:moveTo>
                <a:cubicBezTo>
                  <a:pt x="60007" y="111125"/>
                  <a:pt x="120015" y="127000"/>
                  <a:pt x="186690" y="125730"/>
                </a:cubicBezTo>
                <a:cubicBezTo>
                  <a:pt x="253365" y="124460"/>
                  <a:pt x="333375" y="97155"/>
                  <a:pt x="400050" y="87630"/>
                </a:cubicBezTo>
                <a:cubicBezTo>
                  <a:pt x="466725" y="78105"/>
                  <a:pt x="522605" y="53340"/>
                  <a:pt x="586740" y="68580"/>
                </a:cubicBezTo>
                <a:cubicBezTo>
                  <a:pt x="650875" y="83820"/>
                  <a:pt x="694055" y="146050"/>
                  <a:pt x="784860" y="179070"/>
                </a:cubicBezTo>
                <a:cubicBezTo>
                  <a:pt x="875665" y="212090"/>
                  <a:pt x="1013460" y="271780"/>
                  <a:pt x="1131570" y="266700"/>
                </a:cubicBezTo>
                <a:cubicBezTo>
                  <a:pt x="1249680" y="261620"/>
                  <a:pt x="1370330" y="182245"/>
                  <a:pt x="1493520" y="148590"/>
                </a:cubicBezTo>
                <a:cubicBezTo>
                  <a:pt x="1616710" y="114935"/>
                  <a:pt x="1783715" y="88900"/>
                  <a:pt x="1870710" y="64770"/>
                </a:cubicBezTo>
                <a:cubicBezTo>
                  <a:pt x="1957705" y="40640"/>
                  <a:pt x="1952625" y="0"/>
                  <a:pt x="2015490" y="3810"/>
                </a:cubicBezTo>
                <a:cubicBezTo>
                  <a:pt x="2078355" y="7620"/>
                  <a:pt x="2187575" y="74295"/>
                  <a:pt x="2247900" y="87630"/>
                </a:cubicBezTo>
                <a:cubicBezTo>
                  <a:pt x="2308225" y="100965"/>
                  <a:pt x="2342832" y="92392"/>
                  <a:pt x="2377440" y="8382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Freeform 223"/>
          <p:cNvSpPr/>
          <p:nvPr/>
        </p:nvSpPr>
        <p:spPr>
          <a:xfrm>
            <a:off x="5852160" y="4732020"/>
            <a:ext cx="770255" cy="166370"/>
          </a:xfrm>
          <a:custGeom>
            <a:avLst/>
            <a:gdLst>
              <a:gd name="connsiteX0" fmla="*/ 0 w 770255"/>
              <a:gd name="connsiteY0" fmla="*/ 0 h 166370"/>
              <a:gd name="connsiteX1" fmla="*/ 190500 w 770255"/>
              <a:gd name="connsiteY1" fmla="*/ 34290 h 166370"/>
              <a:gd name="connsiteX2" fmla="*/ 320040 w 770255"/>
              <a:gd name="connsiteY2" fmla="*/ 76200 h 166370"/>
              <a:gd name="connsiteX3" fmla="*/ 278130 w 770255"/>
              <a:gd name="connsiteY3" fmla="*/ 129540 h 166370"/>
              <a:gd name="connsiteX4" fmla="*/ 335280 w 770255"/>
              <a:gd name="connsiteY4" fmla="*/ 163830 h 166370"/>
              <a:gd name="connsiteX5" fmla="*/ 468630 w 770255"/>
              <a:gd name="connsiteY5" fmla="*/ 137160 h 166370"/>
              <a:gd name="connsiteX6" fmla="*/ 609600 w 770255"/>
              <a:gd name="connsiteY6" fmla="*/ 160020 h 166370"/>
              <a:gd name="connsiteX7" fmla="*/ 746760 w 770255"/>
              <a:gd name="connsiteY7" fmla="*/ 99060 h 166370"/>
              <a:gd name="connsiteX8" fmla="*/ 750570 w 770255"/>
              <a:gd name="connsiteY8" fmla="*/ 99060 h 16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255" h="166370">
                <a:moveTo>
                  <a:pt x="0" y="0"/>
                </a:moveTo>
                <a:cubicBezTo>
                  <a:pt x="68580" y="10795"/>
                  <a:pt x="137160" y="21590"/>
                  <a:pt x="190500" y="34290"/>
                </a:cubicBezTo>
                <a:cubicBezTo>
                  <a:pt x="243840" y="46990"/>
                  <a:pt x="305435" y="60325"/>
                  <a:pt x="320040" y="76200"/>
                </a:cubicBezTo>
                <a:cubicBezTo>
                  <a:pt x="334645" y="92075"/>
                  <a:pt x="275590" y="114935"/>
                  <a:pt x="278130" y="129540"/>
                </a:cubicBezTo>
                <a:cubicBezTo>
                  <a:pt x="280670" y="144145"/>
                  <a:pt x="303530" y="162560"/>
                  <a:pt x="335280" y="163830"/>
                </a:cubicBezTo>
                <a:cubicBezTo>
                  <a:pt x="367030" y="165100"/>
                  <a:pt x="422910" y="137795"/>
                  <a:pt x="468630" y="137160"/>
                </a:cubicBezTo>
                <a:cubicBezTo>
                  <a:pt x="514350" y="136525"/>
                  <a:pt x="563245" y="166370"/>
                  <a:pt x="609600" y="160020"/>
                </a:cubicBezTo>
                <a:cubicBezTo>
                  <a:pt x="655955" y="153670"/>
                  <a:pt x="723265" y="109220"/>
                  <a:pt x="746760" y="99060"/>
                </a:cubicBezTo>
                <a:cubicBezTo>
                  <a:pt x="770255" y="88900"/>
                  <a:pt x="760412" y="93980"/>
                  <a:pt x="750570" y="9906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Freeform 224"/>
          <p:cNvSpPr/>
          <p:nvPr/>
        </p:nvSpPr>
        <p:spPr>
          <a:xfrm>
            <a:off x="6624320" y="4565650"/>
            <a:ext cx="317500" cy="253365"/>
          </a:xfrm>
          <a:custGeom>
            <a:avLst/>
            <a:gdLst>
              <a:gd name="connsiteX0" fmla="*/ 264160 w 317500"/>
              <a:gd name="connsiteY0" fmla="*/ 63500 h 253365"/>
              <a:gd name="connsiteX1" fmla="*/ 142240 w 317500"/>
              <a:gd name="connsiteY1" fmla="*/ 2540 h 253365"/>
              <a:gd name="connsiteX2" fmla="*/ 35560 w 317500"/>
              <a:gd name="connsiteY2" fmla="*/ 78740 h 253365"/>
              <a:gd name="connsiteX3" fmla="*/ 12700 w 317500"/>
              <a:gd name="connsiteY3" fmla="*/ 193040 h 253365"/>
              <a:gd name="connsiteX4" fmla="*/ 111760 w 317500"/>
              <a:gd name="connsiteY4" fmla="*/ 246380 h 253365"/>
              <a:gd name="connsiteX5" fmla="*/ 245110 w 317500"/>
              <a:gd name="connsiteY5" fmla="*/ 234950 h 253365"/>
              <a:gd name="connsiteX6" fmla="*/ 317500 w 317500"/>
              <a:gd name="connsiteY6" fmla="*/ 170180 h 25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 h="253365">
                <a:moveTo>
                  <a:pt x="264160" y="63500"/>
                </a:moveTo>
                <a:cubicBezTo>
                  <a:pt x="222250" y="31750"/>
                  <a:pt x="180340" y="0"/>
                  <a:pt x="142240" y="2540"/>
                </a:cubicBezTo>
                <a:cubicBezTo>
                  <a:pt x="104140" y="5080"/>
                  <a:pt x="57150" y="46990"/>
                  <a:pt x="35560" y="78740"/>
                </a:cubicBezTo>
                <a:cubicBezTo>
                  <a:pt x="13970" y="110490"/>
                  <a:pt x="0" y="165100"/>
                  <a:pt x="12700" y="193040"/>
                </a:cubicBezTo>
                <a:cubicBezTo>
                  <a:pt x="25400" y="220980"/>
                  <a:pt x="73025" y="239395"/>
                  <a:pt x="111760" y="246380"/>
                </a:cubicBezTo>
                <a:cubicBezTo>
                  <a:pt x="150495" y="253365"/>
                  <a:pt x="210820" y="247650"/>
                  <a:pt x="245110" y="234950"/>
                </a:cubicBezTo>
                <a:cubicBezTo>
                  <a:pt x="279400" y="222250"/>
                  <a:pt x="298450" y="196215"/>
                  <a:pt x="317500" y="17018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Freeform 225"/>
          <p:cNvSpPr/>
          <p:nvPr/>
        </p:nvSpPr>
        <p:spPr>
          <a:xfrm>
            <a:off x="7362825" y="4410075"/>
            <a:ext cx="560070" cy="142875"/>
          </a:xfrm>
          <a:custGeom>
            <a:avLst/>
            <a:gdLst>
              <a:gd name="connsiteX0" fmla="*/ 226695 w 560070"/>
              <a:gd name="connsiteY0" fmla="*/ 20955 h 142875"/>
              <a:gd name="connsiteX1" fmla="*/ 17145 w 560070"/>
              <a:gd name="connsiteY1" fmla="*/ 17145 h 142875"/>
              <a:gd name="connsiteX2" fmla="*/ 123825 w 560070"/>
              <a:gd name="connsiteY2" fmla="*/ 123825 h 142875"/>
              <a:gd name="connsiteX3" fmla="*/ 360045 w 560070"/>
              <a:gd name="connsiteY3" fmla="*/ 131445 h 142875"/>
              <a:gd name="connsiteX4" fmla="*/ 550545 w 560070"/>
              <a:gd name="connsiteY4" fmla="*/ 89535 h 142875"/>
              <a:gd name="connsiteX5" fmla="*/ 417195 w 560070"/>
              <a:gd name="connsiteY5" fmla="*/ 36195 h 142875"/>
              <a:gd name="connsiteX6" fmla="*/ 283845 w 560070"/>
              <a:gd name="connsiteY6" fmla="*/ 78105 h 142875"/>
              <a:gd name="connsiteX7" fmla="*/ 283845 w 560070"/>
              <a:gd name="connsiteY7" fmla="*/ 7810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070" h="142875">
                <a:moveTo>
                  <a:pt x="226695" y="20955"/>
                </a:moveTo>
                <a:cubicBezTo>
                  <a:pt x="130492" y="10477"/>
                  <a:pt x="34290" y="0"/>
                  <a:pt x="17145" y="17145"/>
                </a:cubicBezTo>
                <a:cubicBezTo>
                  <a:pt x="0" y="34290"/>
                  <a:pt x="66675" y="104775"/>
                  <a:pt x="123825" y="123825"/>
                </a:cubicBezTo>
                <a:cubicBezTo>
                  <a:pt x="180975" y="142875"/>
                  <a:pt x="288925" y="137160"/>
                  <a:pt x="360045" y="131445"/>
                </a:cubicBezTo>
                <a:cubicBezTo>
                  <a:pt x="431165" y="125730"/>
                  <a:pt x="541020" y="105410"/>
                  <a:pt x="550545" y="89535"/>
                </a:cubicBezTo>
                <a:cubicBezTo>
                  <a:pt x="560070" y="73660"/>
                  <a:pt x="461645" y="38100"/>
                  <a:pt x="417195" y="36195"/>
                </a:cubicBezTo>
                <a:cubicBezTo>
                  <a:pt x="372745" y="34290"/>
                  <a:pt x="283845" y="78105"/>
                  <a:pt x="283845" y="78105"/>
                </a:cubicBezTo>
                <a:lnTo>
                  <a:pt x="283845" y="78105"/>
                </a:ln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Freeform 226"/>
          <p:cNvSpPr/>
          <p:nvPr/>
        </p:nvSpPr>
        <p:spPr>
          <a:xfrm>
            <a:off x="6978015" y="4394835"/>
            <a:ext cx="391160" cy="276225"/>
          </a:xfrm>
          <a:custGeom>
            <a:avLst/>
            <a:gdLst>
              <a:gd name="connsiteX0" fmla="*/ 142875 w 391160"/>
              <a:gd name="connsiteY0" fmla="*/ 47625 h 276225"/>
              <a:gd name="connsiteX1" fmla="*/ 1905 w 391160"/>
              <a:gd name="connsiteY1" fmla="*/ 55245 h 276225"/>
              <a:gd name="connsiteX2" fmla="*/ 154305 w 391160"/>
              <a:gd name="connsiteY2" fmla="*/ 249555 h 276225"/>
              <a:gd name="connsiteX3" fmla="*/ 367665 w 391160"/>
              <a:gd name="connsiteY3" fmla="*/ 215265 h 276225"/>
              <a:gd name="connsiteX4" fmla="*/ 295275 w 391160"/>
              <a:gd name="connsiteY4" fmla="*/ 28575 h 276225"/>
              <a:gd name="connsiteX5" fmla="*/ 245745 w 391160"/>
              <a:gd name="connsiteY5" fmla="*/ 43815 h 276225"/>
              <a:gd name="connsiteX6" fmla="*/ 260985 w 391160"/>
              <a:gd name="connsiteY6" fmla="*/ 188595 h 276225"/>
              <a:gd name="connsiteX7" fmla="*/ 245745 w 391160"/>
              <a:gd name="connsiteY7" fmla="*/ 19240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160" h="276225">
                <a:moveTo>
                  <a:pt x="142875" y="47625"/>
                </a:moveTo>
                <a:cubicBezTo>
                  <a:pt x="71437" y="34607"/>
                  <a:pt x="0" y="21590"/>
                  <a:pt x="1905" y="55245"/>
                </a:cubicBezTo>
                <a:cubicBezTo>
                  <a:pt x="3810" y="88900"/>
                  <a:pt x="93345" y="222885"/>
                  <a:pt x="154305" y="249555"/>
                </a:cubicBezTo>
                <a:cubicBezTo>
                  <a:pt x="215265" y="276225"/>
                  <a:pt x="344170" y="252095"/>
                  <a:pt x="367665" y="215265"/>
                </a:cubicBezTo>
                <a:cubicBezTo>
                  <a:pt x="391160" y="178435"/>
                  <a:pt x="315595" y="57150"/>
                  <a:pt x="295275" y="28575"/>
                </a:cubicBezTo>
                <a:cubicBezTo>
                  <a:pt x="274955" y="0"/>
                  <a:pt x="251460" y="17145"/>
                  <a:pt x="245745" y="43815"/>
                </a:cubicBezTo>
                <a:cubicBezTo>
                  <a:pt x="240030" y="70485"/>
                  <a:pt x="260985" y="163830"/>
                  <a:pt x="260985" y="188595"/>
                </a:cubicBezTo>
                <a:cubicBezTo>
                  <a:pt x="260985" y="213360"/>
                  <a:pt x="253365" y="202882"/>
                  <a:pt x="245745" y="19240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Freeform 227"/>
          <p:cNvSpPr/>
          <p:nvPr/>
        </p:nvSpPr>
        <p:spPr>
          <a:xfrm>
            <a:off x="7437120" y="4610100"/>
            <a:ext cx="640715" cy="248920"/>
          </a:xfrm>
          <a:custGeom>
            <a:avLst/>
            <a:gdLst>
              <a:gd name="connsiteX0" fmla="*/ 0 w 640715"/>
              <a:gd name="connsiteY0" fmla="*/ 87630 h 248920"/>
              <a:gd name="connsiteX1" fmla="*/ 114300 w 640715"/>
              <a:gd name="connsiteY1" fmla="*/ 152400 h 248920"/>
              <a:gd name="connsiteX2" fmla="*/ 259080 w 640715"/>
              <a:gd name="connsiteY2" fmla="*/ 217170 h 248920"/>
              <a:gd name="connsiteX3" fmla="*/ 415290 w 640715"/>
              <a:gd name="connsiteY3" fmla="*/ 205740 h 248920"/>
              <a:gd name="connsiteX4" fmla="*/ 537210 w 640715"/>
              <a:gd name="connsiteY4" fmla="*/ 240030 h 248920"/>
              <a:gd name="connsiteX5" fmla="*/ 636270 w 640715"/>
              <a:gd name="connsiteY5" fmla="*/ 240030 h 248920"/>
              <a:gd name="connsiteX6" fmla="*/ 510540 w 640715"/>
              <a:gd name="connsiteY6" fmla="*/ 186690 h 248920"/>
              <a:gd name="connsiteX7" fmla="*/ 400050 w 640715"/>
              <a:gd name="connsiteY7" fmla="*/ 148590 h 248920"/>
              <a:gd name="connsiteX8" fmla="*/ 281940 w 640715"/>
              <a:gd name="connsiteY8" fmla="*/ 45720 h 248920"/>
              <a:gd name="connsiteX9" fmla="*/ 198120 w 640715"/>
              <a:gd name="connsiteY9" fmla="*/ 53340 h 248920"/>
              <a:gd name="connsiteX10" fmla="*/ 121920 w 640715"/>
              <a:gd name="connsiteY10" fmla="*/ 15240 h 248920"/>
              <a:gd name="connsiteX11" fmla="*/ 34290 w 640715"/>
              <a:gd name="connsiteY11" fmla="*/ 15240 h 248920"/>
              <a:gd name="connsiteX12" fmla="*/ 0 w 640715"/>
              <a:gd name="connsiteY12" fmla="*/ 0 h 24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0715" h="248920">
                <a:moveTo>
                  <a:pt x="0" y="87630"/>
                </a:moveTo>
                <a:cubicBezTo>
                  <a:pt x="35560" y="109220"/>
                  <a:pt x="71120" y="130810"/>
                  <a:pt x="114300" y="152400"/>
                </a:cubicBezTo>
                <a:cubicBezTo>
                  <a:pt x="157480" y="173990"/>
                  <a:pt x="208915" y="208280"/>
                  <a:pt x="259080" y="217170"/>
                </a:cubicBezTo>
                <a:cubicBezTo>
                  <a:pt x="309245" y="226060"/>
                  <a:pt x="368935" y="201930"/>
                  <a:pt x="415290" y="205740"/>
                </a:cubicBezTo>
                <a:cubicBezTo>
                  <a:pt x="461645" y="209550"/>
                  <a:pt x="500380" y="234315"/>
                  <a:pt x="537210" y="240030"/>
                </a:cubicBezTo>
                <a:cubicBezTo>
                  <a:pt x="574040" y="245745"/>
                  <a:pt x="640715" y="248920"/>
                  <a:pt x="636270" y="240030"/>
                </a:cubicBezTo>
                <a:cubicBezTo>
                  <a:pt x="631825" y="231140"/>
                  <a:pt x="549910" y="201930"/>
                  <a:pt x="510540" y="186690"/>
                </a:cubicBezTo>
                <a:cubicBezTo>
                  <a:pt x="471170" y="171450"/>
                  <a:pt x="438150" y="172085"/>
                  <a:pt x="400050" y="148590"/>
                </a:cubicBezTo>
                <a:cubicBezTo>
                  <a:pt x="361950" y="125095"/>
                  <a:pt x="315595" y="61595"/>
                  <a:pt x="281940" y="45720"/>
                </a:cubicBezTo>
                <a:cubicBezTo>
                  <a:pt x="248285" y="29845"/>
                  <a:pt x="224790" y="58420"/>
                  <a:pt x="198120" y="53340"/>
                </a:cubicBezTo>
                <a:cubicBezTo>
                  <a:pt x="171450" y="48260"/>
                  <a:pt x="149225" y="21590"/>
                  <a:pt x="121920" y="15240"/>
                </a:cubicBezTo>
                <a:cubicBezTo>
                  <a:pt x="94615" y="8890"/>
                  <a:pt x="54610" y="17780"/>
                  <a:pt x="34290" y="15240"/>
                </a:cubicBezTo>
                <a:cubicBezTo>
                  <a:pt x="13970" y="12700"/>
                  <a:pt x="6985" y="6350"/>
                  <a:pt x="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Freeform 228"/>
          <p:cNvSpPr/>
          <p:nvPr/>
        </p:nvSpPr>
        <p:spPr>
          <a:xfrm>
            <a:off x="8465820" y="4553585"/>
            <a:ext cx="457200" cy="271780"/>
          </a:xfrm>
          <a:custGeom>
            <a:avLst/>
            <a:gdLst>
              <a:gd name="connsiteX0" fmla="*/ 457200 w 457200"/>
              <a:gd name="connsiteY0" fmla="*/ 182245 h 271780"/>
              <a:gd name="connsiteX1" fmla="*/ 205740 w 457200"/>
              <a:gd name="connsiteY1" fmla="*/ 266065 h 271780"/>
              <a:gd name="connsiteX2" fmla="*/ 152400 w 457200"/>
              <a:gd name="connsiteY2" fmla="*/ 147955 h 271780"/>
              <a:gd name="connsiteX3" fmla="*/ 106680 w 457200"/>
              <a:gd name="connsiteY3" fmla="*/ 22225 h 271780"/>
              <a:gd name="connsiteX4" fmla="*/ 0 w 457200"/>
              <a:gd name="connsiteY4" fmla="*/ 14605 h 271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271780">
                <a:moveTo>
                  <a:pt x="457200" y="182245"/>
                </a:moveTo>
                <a:cubicBezTo>
                  <a:pt x="356870" y="227012"/>
                  <a:pt x="256540" y="271780"/>
                  <a:pt x="205740" y="266065"/>
                </a:cubicBezTo>
                <a:cubicBezTo>
                  <a:pt x="154940" y="260350"/>
                  <a:pt x="168910" y="188595"/>
                  <a:pt x="152400" y="147955"/>
                </a:cubicBezTo>
                <a:cubicBezTo>
                  <a:pt x="135890" y="107315"/>
                  <a:pt x="132080" y="44450"/>
                  <a:pt x="106680" y="22225"/>
                </a:cubicBezTo>
                <a:cubicBezTo>
                  <a:pt x="81280" y="0"/>
                  <a:pt x="40640" y="7302"/>
                  <a:pt x="0" y="1460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Freeform 229"/>
          <p:cNvSpPr/>
          <p:nvPr/>
        </p:nvSpPr>
        <p:spPr>
          <a:xfrm>
            <a:off x="8058150" y="4479925"/>
            <a:ext cx="445770" cy="374015"/>
          </a:xfrm>
          <a:custGeom>
            <a:avLst/>
            <a:gdLst>
              <a:gd name="connsiteX0" fmla="*/ 0 w 445770"/>
              <a:gd name="connsiteY0" fmla="*/ 42545 h 374015"/>
              <a:gd name="connsiteX1" fmla="*/ 179070 w 445770"/>
              <a:gd name="connsiteY1" fmla="*/ 19685 h 374015"/>
              <a:gd name="connsiteX2" fmla="*/ 312420 w 445770"/>
              <a:gd name="connsiteY2" fmla="*/ 160655 h 374015"/>
              <a:gd name="connsiteX3" fmla="*/ 346710 w 445770"/>
              <a:gd name="connsiteY3" fmla="*/ 274955 h 374015"/>
              <a:gd name="connsiteX4" fmla="*/ 445770 w 445770"/>
              <a:gd name="connsiteY4" fmla="*/ 374015 h 374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70" h="374015">
                <a:moveTo>
                  <a:pt x="0" y="42545"/>
                </a:moveTo>
                <a:cubicBezTo>
                  <a:pt x="63500" y="21272"/>
                  <a:pt x="127000" y="0"/>
                  <a:pt x="179070" y="19685"/>
                </a:cubicBezTo>
                <a:cubicBezTo>
                  <a:pt x="231140" y="39370"/>
                  <a:pt x="284480" y="118110"/>
                  <a:pt x="312420" y="160655"/>
                </a:cubicBezTo>
                <a:cubicBezTo>
                  <a:pt x="340360" y="203200"/>
                  <a:pt x="324485" y="239395"/>
                  <a:pt x="346710" y="274955"/>
                </a:cubicBezTo>
                <a:cubicBezTo>
                  <a:pt x="368935" y="310515"/>
                  <a:pt x="407352" y="342265"/>
                  <a:pt x="445770" y="374015"/>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Freeform 230"/>
          <p:cNvSpPr/>
          <p:nvPr/>
        </p:nvSpPr>
        <p:spPr>
          <a:xfrm>
            <a:off x="6446520" y="3177540"/>
            <a:ext cx="1223010" cy="228600"/>
          </a:xfrm>
          <a:custGeom>
            <a:avLst/>
            <a:gdLst>
              <a:gd name="connsiteX0" fmla="*/ 0 w 1223010"/>
              <a:gd name="connsiteY0" fmla="*/ 228600 h 228600"/>
              <a:gd name="connsiteX1" fmla="*/ 220980 w 1223010"/>
              <a:gd name="connsiteY1" fmla="*/ 121920 h 228600"/>
              <a:gd name="connsiteX2" fmla="*/ 392430 w 1223010"/>
              <a:gd name="connsiteY2" fmla="*/ 64770 h 228600"/>
              <a:gd name="connsiteX3" fmla="*/ 449580 w 1223010"/>
              <a:gd name="connsiteY3" fmla="*/ 7620 h 228600"/>
              <a:gd name="connsiteX4" fmla="*/ 636270 w 1223010"/>
              <a:gd name="connsiteY4" fmla="*/ 19050 h 228600"/>
              <a:gd name="connsiteX5" fmla="*/ 773430 w 1223010"/>
              <a:gd name="connsiteY5" fmla="*/ 76200 h 228600"/>
              <a:gd name="connsiteX6" fmla="*/ 895350 w 1223010"/>
              <a:gd name="connsiteY6" fmla="*/ 133350 h 228600"/>
              <a:gd name="connsiteX7" fmla="*/ 1043940 w 1223010"/>
              <a:gd name="connsiteY7" fmla="*/ 156210 h 228600"/>
              <a:gd name="connsiteX8" fmla="*/ 1223010 w 1223010"/>
              <a:gd name="connsiteY8" fmla="*/ 1905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010" h="228600">
                <a:moveTo>
                  <a:pt x="0" y="228600"/>
                </a:moveTo>
                <a:cubicBezTo>
                  <a:pt x="77787" y="188912"/>
                  <a:pt x="155575" y="149225"/>
                  <a:pt x="220980" y="121920"/>
                </a:cubicBezTo>
                <a:cubicBezTo>
                  <a:pt x="286385" y="94615"/>
                  <a:pt x="354330" y="83820"/>
                  <a:pt x="392430" y="64770"/>
                </a:cubicBezTo>
                <a:cubicBezTo>
                  <a:pt x="430530" y="45720"/>
                  <a:pt x="408940" y="15240"/>
                  <a:pt x="449580" y="7620"/>
                </a:cubicBezTo>
                <a:cubicBezTo>
                  <a:pt x="490220" y="0"/>
                  <a:pt x="582295" y="7620"/>
                  <a:pt x="636270" y="19050"/>
                </a:cubicBezTo>
                <a:cubicBezTo>
                  <a:pt x="690245" y="30480"/>
                  <a:pt x="730250" y="57150"/>
                  <a:pt x="773430" y="76200"/>
                </a:cubicBezTo>
                <a:cubicBezTo>
                  <a:pt x="816610" y="95250"/>
                  <a:pt x="850265" y="120015"/>
                  <a:pt x="895350" y="133350"/>
                </a:cubicBezTo>
                <a:cubicBezTo>
                  <a:pt x="940435" y="146685"/>
                  <a:pt x="989330" y="146685"/>
                  <a:pt x="1043940" y="156210"/>
                </a:cubicBezTo>
                <a:cubicBezTo>
                  <a:pt x="1098550" y="165735"/>
                  <a:pt x="1160780" y="178117"/>
                  <a:pt x="1223010" y="19050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Freeform 231"/>
          <p:cNvSpPr/>
          <p:nvPr/>
        </p:nvSpPr>
        <p:spPr>
          <a:xfrm>
            <a:off x="6952615" y="3337560"/>
            <a:ext cx="324485" cy="236855"/>
          </a:xfrm>
          <a:custGeom>
            <a:avLst/>
            <a:gdLst>
              <a:gd name="connsiteX0" fmla="*/ 153035 w 324485"/>
              <a:gd name="connsiteY0" fmla="*/ 0 h 236855"/>
              <a:gd name="connsiteX1" fmla="*/ 46355 w 324485"/>
              <a:gd name="connsiteY1" fmla="*/ 95250 h 236855"/>
              <a:gd name="connsiteX2" fmla="*/ 46355 w 324485"/>
              <a:gd name="connsiteY2" fmla="*/ 224790 h 236855"/>
              <a:gd name="connsiteX3" fmla="*/ 324485 w 324485"/>
              <a:gd name="connsiteY3" fmla="*/ 167640 h 236855"/>
            </a:gdLst>
            <a:ahLst/>
            <a:cxnLst>
              <a:cxn ang="0">
                <a:pos x="connsiteX0" y="connsiteY0"/>
              </a:cxn>
              <a:cxn ang="0">
                <a:pos x="connsiteX1" y="connsiteY1"/>
              </a:cxn>
              <a:cxn ang="0">
                <a:pos x="connsiteX2" y="connsiteY2"/>
              </a:cxn>
              <a:cxn ang="0">
                <a:pos x="connsiteX3" y="connsiteY3"/>
              </a:cxn>
            </a:cxnLst>
            <a:rect l="l" t="t" r="r" b="b"/>
            <a:pathLst>
              <a:path w="324485" h="236855">
                <a:moveTo>
                  <a:pt x="153035" y="0"/>
                </a:moveTo>
                <a:cubicBezTo>
                  <a:pt x="108585" y="28892"/>
                  <a:pt x="64135" y="57785"/>
                  <a:pt x="46355" y="95250"/>
                </a:cubicBezTo>
                <a:cubicBezTo>
                  <a:pt x="28575" y="132715"/>
                  <a:pt x="0" y="212725"/>
                  <a:pt x="46355" y="224790"/>
                </a:cubicBezTo>
                <a:cubicBezTo>
                  <a:pt x="92710" y="236855"/>
                  <a:pt x="208597" y="202247"/>
                  <a:pt x="324485" y="16764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Freeform 232"/>
          <p:cNvSpPr/>
          <p:nvPr/>
        </p:nvSpPr>
        <p:spPr>
          <a:xfrm>
            <a:off x="6564630" y="3318510"/>
            <a:ext cx="304800" cy="308610"/>
          </a:xfrm>
          <a:custGeom>
            <a:avLst/>
            <a:gdLst>
              <a:gd name="connsiteX0" fmla="*/ 293370 w 304800"/>
              <a:gd name="connsiteY0" fmla="*/ 0 h 308610"/>
              <a:gd name="connsiteX1" fmla="*/ 106680 w 304800"/>
              <a:gd name="connsiteY1" fmla="*/ 95250 h 308610"/>
              <a:gd name="connsiteX2" fmla="*/ 22860 w 304800"/>
              <a:gd name="connsiteY2" fmla="*/ 278130 h 308610"/>
              <a:gd name="connsiteX3" fmla="*/ 243840 w 304800"/>
              <a:gd name="connsiteY3" fmla="*/ 278130 h 308610"/>
              <a:gd name="connsiteX4" fmla="*/ 304800 w 304800"/>
              <a:gd name="connsiteY4" fmla="*/ 140970 h 30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8610">
                <a:moveTo>
                  <a:pt x="293370" y="0"/>
                </a:moveTo>
                <a:cubicBezTo>
                  <a:pt x="222567" y="24447"/>
                  <a:pt x="151765" y="48895"/>
                  <a:pt x="106680" y="95250"/>
                </a:cubicBezTo>
                <a:cubicBezTo>
                  <a:pt x="61595" y="141605"/>
                  <a:pt x="0" y="247650"/>
                  <a:pt x="22860" y="278130"/>
                </a:cubicBezTo>
                <a:cubicBezTo>
                  <a:pt x="45720" y="308610"/>
                  <a:pt x="196850" y="300990"/>
                  <a:pt x="243840" y="278130"/>
                </a:cubicBezTo>
                <a:cubicBezTo>
                  <a:pt x="290830" y="255270"/>
                  <a:pt x="297815" y="198120"/>
                  <a:pt x="304800" y="14097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Freeform 233"/>
          <p:cNvSpPr/>
          <p:nvPr/>
        </p:nvSpPr>
        <p:spPr>
          <a:xfrm>
            <a:off x="7429500" y="3143250"/>
            <a:ext cx="911225" cy="422910"/>
          </a:xfrm>
          <a:custGeom>
            <a:avLst/>
            <a:gdLst>
              <a:gd name="connsiteX0" fmla="*/ 0 w 911225"/>
              <a:gd name="connsiteY0" fmla="*/ 422910 h 422910"/>
              <a:gd name="connsiteX1" fmla="*/ 304800 w 911225"/>
              <a:gd name="connsiteY1" fmla="*/ 342900 h 422910"/>
              <a:gd name="connsiteX2" fmla="*/ 518160 w 911225"/>
              <a:gd name="connsiteY2" fmla="*/ 373380 h 422910"/>
              <a:gd name="connsiteX3" fmla="*/ 670560 w 911225"/>
              <a:gd name="connsiteY3" fmla="*/ 377190 h 422910"/>
              <a:gd name="connsiteX4" fmla="*/ 735330 w 911225"/>
              <a:gd name="connsiteY4" fmla="*/ 346710 h 422910"/>
              <a:gd name="connsiteX5" fmla="*/ 819150 w 911225"/>
              <a:gd name="connsiteY5" fmla="*/ 346710 h 422910"/>
              <a:gd name="connsiteX6" fmla="*/ 910590 w 911225"/>
              <a:gd name="connsiteY6" fmla="*/ 194310 h 422910"/>
              <a:gd name="connsiteX7" fmla="*/ 815340 w 911225"/>
              <a:gd name="connsiteY7" fmla="*/ 60960 h 422910"/>
              <a:gd name="connsiteX8" fmla="*/ 754380 w 911225"/>
              <a:gd name="connsiteY8" fmla="*/ 0 h 4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25" h="422910">
                <a:moveTo>
                  <a:pt x="0" y="422910"/>
                </a:moveTo>
                <a:cubicBezTo>
                  <a:pt x="109220" y="387032"/>
                  <a:pt x="218440" y="351155"/>
                  <a:pt x="304800" y="342900"/>
                </a:cubicBezTo>
                <a:cubicBezTo>
                  <a:pt x="391160" y="334645"/>
                  <a:pt x="457200" y="367665"/>
                  <a:pt x="518160" y="373380"/>
                </a:cubicBezTo>
                <a:cubicBezTo>
                  <a:pt x="579120" y="379095"/>
                  <a:pt x="634365" y="381635"/>
                  <a:pt x="670560" y="377190"/>
                </a:cubicBezTo>
                <a:cubicBezTo>
                  <a:pt x="706755" y="372745"/>
                  <a:pt x="710565" y="351790"/>
                  <a:pt x="735330" y="346710"/>
                </a:cubicBezTo>
                <a:cubicBezTo>
                  <a:pt x="760095" y="341630"/>
                  <a:pt x="789940" y="372110"/>
                  <a:pt x="819150" y="346710"/>
                </a:cubicBezTo>
                <a:cubicBezTo>
                  <a:pt x="848360" y="321310"/>
                  <a:pt x="911225" y="241935"/>
                  <a:pt x="910590" y="194310"/>
                </a:cubicBezTo>
                <a:cubicBezTo>
                  <a:pt x="909955" y="146685"/>
                  <a:pt x="841375" y="93345"/>
                  <a:pt x="815340" y="60960"/>
                </a:cubicBezTo>
                <a:cubicBezTo>
                  <a:pt x="789305" y="28575"/>
                  <a:pt x="771842" y="14287"/>
                  <a:pt x="754380" y="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Freeform 234"/>
          <p:cNvSpPr/>
          <p:nvPr/>
        </p:nvSpPr>
        <p:spPr>
          <a:xfrm>
            <a:off x="8679180" y="3075940"/>
            <a:ext cx="464820" cy="440690"/>
          </a:xfrm>
          <a:custGeom>
            <a:avLst/>
            <a:gdLst>
              <a:gd name="connsiteX0" fmla="*/ 0 w 464820"/>
              <a:gd name="connsiteY0" fmla="*/ 2540 h 440690"/>
              <a:gd name="connsiteX1" fmla="*/ 228600 w 464820"/>
              <a:gd name="connsiteY1" fmla="*/ 25400 h 440690"/>
              <a:gd name="connsiteX2" fmla="*/ 339090 w 464820"/>
              <a:gd name="connsiteY2" fmla="*/ 154940 h 440690"/>
              <a:gd name="connsiteX3" fmla="*/ 426720 w 464820"/>
              <a:gd name="connsiteY3" fmla="*/ 280670 h 440690"/>
              <a:gd name="connsiteX4" fmla="*/ 464820 w 464820"/>
              <a:gd name="connsiteY4" fmla="*/ 440690 h 44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 h="440690">
                <a:moveTo>
                  <a:pt x="0" y="2540"/>
                </a:moveTo>
                <a:cubicBezTo>
                  <a:pt x="86042" y="1270"/>
                  <a:pt x="172085" y="0"/>
                  <a:pt x="228600" y="25400"/>
                </a:cubicBezTo>
                <a:cubicBezTo>
                  <a:pt x="285115" y="50800"/>
                  <a:pt x="306070" y="112395"/>
                  <a:pt x="339090" y="154940"/>
                </a:cubicBezTo>
                <a:cubicBezTo>
                  <a:pt x="372110" y="197485"/>
                  <a:pt x="405765" y="233045"/>
                  <a:pt x="426720" y="280670"/>
                </a:cubicBezTo>
                <a:cubicBezTo>
                  <a:pt x="447675" y="328295"/>
                  <a:pt x="456247" y="384492"/>
                  <a:pt x="464820" y="440690"/>
                </a:cubicBezTo>
              </a:path>
            </a:pathLst>
          </a:cu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Freeform 235"/>
          <p:cNvSpPr/>
          <p:nvPr/>
        </p:nvSpPr>
        <p:spPr>
          <a:xfrm>
            <a:off x="2557462" y="4070350"/>
            <a:ext cx="658813" cy="606425"/>
          </a:xfrm>
          <a:custGeom>
            <a:avLst/>
            <a:gdLst>
              <a:gd name="connsiteX0" fmla="*/ 333375 w 619125"/>
              <a:gd name="connsiteY0" fmla="*/ 485775 h 581025"/>
              <a:gd name="connsiteX1" fmla="*/ 571500 w 619125"/>
              <a:gd name="connsiteY1" fmla="*/ 533400 h 581025"/>
              <a:gd name="connsiteX2" fmla="*/ 619125 w 619125"/>
              <a:gd name="connsiteY2" fmla="*/ 276225 h 581025"/>
              <a:gd name="connsiteX3" fmla="*/ 523875 w 619125"/>
              <a:gd name="connsiteY3" fmla="*/ 133350 h 581025"/>
              <a:gd name="connsiteX4" fmla="*/ 304800 w 619125"/>
              <a:gd name="connsiteY4" fmla="*/ 28575 h 581025"/>
              <a:gd name="connsiteX5" fmla="*/ 123825 w 619125"/>
              <a:gd name="connsiteY5" fmla="*/ 0 h 581025"/>
              <a:gd name="connsiteX6" fmla="*/ 19050 w 619125"/>
              <a:gd name="connsiteY6" fmla="*/ 123825 h 581025"/>
              <a:gd name="connsiteX7" fmla="*/ 0 w 619125"/>
              <a:gd name="connsiteY7" fmla="*/ 219075 h 581025"/>
              <a:gd name="connsiteX8" fmla="*/ 161925 w 619125"/>
              <a:gd name="connsiteY8" fmla="*/ 361950 h 581025"/>
              <a:gd name="connsiteX9" fmla="*/ 257175 w 619125"/>
              <a:gd name="connsiteY9" fmla="*/ 504825 h 581025"/>
              <a:gd name="connsiteX10" fmla="*/ 438150 w 619125"/>
              <a:gd name="connsiteY10" fmla="*/ 581025 h 581025"/>
              <a:gd name="connsiteX11" fmla="*/ 581025 w 619125"/>
              <a:gd name="connsiteY11" fmla="*/ 561975 h 581025"/>
              <a:gd name="connsiteX0" fmla="*/ 333375 w 619125"/>
              <a:gd name="connsiteY0" fmla="*/ 485775 h 581025"/>
              <a:gd name="connsiteX1" fmla="*/ 466725 w 619125"/>
              <a:gd name="connsiteY1" fmla="*/ 561975 h 581025"/>
              <a:gd name="connsiteX2" fmla="*/ 571500 w 619125"/>
              <a:gd name="connsiteY2" fmla="*/ 533400 h 581025"/>
              <a:gd name="connsiteX3" fmla="*/ 619125 w 619125"/>
              <a:gd name="connsiteY3" fmla="*/ 276225 h 581025"/>
              <a:gd name="connsiteX4" fmla="*/ 523875 w 619125"/>
              <a:gd name="connsiteY4" fmla="*/ 133350 h 581025"/>
              <a:gd name="connsiteX5" fmla="*/ 304800 w 619125"/>
              <a:gd name="connsiteY5" fmla="*/ 28575 h 581025"/>
              <a:gd name="connsiteX6" fmla="*/ 123825 w 619125"/>
              <a:gd name="connsiteY6" fmla="*/ 0 h 581025"/>
              <a:gd name="connsiteX7" fmla="*/ 19050 w 619125"/>
              <a:gd name="connsiteY7" fmla="*/ 123825 h 581025"/>
              <a:gd name="connsiteX8" fmla="*/ 0 w 619125"/>
              <a:gd name="connsiteY8" fmla="*/ 219075 h 581025"/>
              <a:gd name="connsiteX9" fmla="*/ 161925 w 619125"/>
              <a:gd name="connsiteY9" fmla="*/ 361950 h 581025"/>
              <a:gd name="connsiteX10" fmla="*/ 257175 w 619125"/>
              <a:gd name="connsiteY10" fmla="*/ 504825 h 581025"/>
              <a:gd name="connsiteX11" fmla="*/ 438150 w 619125"/>
              <a:gd name="connsiteY11" fmla="*/ 581025 h 581025"/>
              <a:gd name="connsiteX12" fmla="*/ 581025 w 619125"/>
              <a:gd name="connsiteY12" fmla="*/ 561975 h 581025"/>
              <a:gd name="connsiteX0" fmla="*/ 333375 w 619125"/>
              <a:gd name="connsiteY0" fmla="*/ 485775 h 581025"/>
              <a:gd name="connsiteX1" fmla="*/ 571500 w 619125"/>
              <a:gd name="connsiteY1" fmla="*/ 533400 h 581025"/>
              <a:gd name="connsiteX2" fmla="*/ 619125 w 619125"/>
              <a:gd name="connsiteY2" fmla="*/ 276225 h 581025"/>
              <a:gd name="connsiteX3" fmla="*/ 523875 w 619125"/>
              <a:gd name="connsiteY3" fmla="*/ 133350 h 581025"/>
              <a:gd name="connsiteX4" fmla="*/ 304800 w 619125"/>
              <a:gd name="connsiteY4" fmla="*/ 28575 h 581025"/>
              <a:gd name="connsiteX5" fmla="*/ 123825 w 619125"/>
              <a:gd name="connsiteY5" fmla="*/ 0 h 581025"/>
              <a:gd name="connsiteX6" fmla="*/ 19050 w 619125"/>
              <a:gd name="connsiteY6" fmla="*/ 123825 h 581025"/>
              <a:gd name="connsiteX7" fmla="*/ 0 w 619125"/>
              <a:gd name="connsiteY7" fmla="*/ 219075 h 581025"/>
              <a:gd name="connsiteX8" fmla="*/ 161925 w 619125"/>
              <a:gd name="connsiteY8" fmla="*/ 361950 h 581025"/>
              <a:gd name="connsiteX9" fmla="*/ 257175 w 619125"/>
              <a:gd name="connsiteY9" fmla="*/ 504825 h 581025"/>
              <a:gd name="connsiteX10" fmla="*/ 438150 w 619125"/>
              <a:gd name="connsiteY10" fmla="*/ 581025 h 581025"/>
              <a:gd name="connsiteX11" fmla="*/ 581025 w 619125"/>
              <a:gd name="connsiteY11" fmla="*/ 561975 h 581025"/>
              <a:gd name="connsiteX0" fmla="*/ 571500 w 619125"/>
              <a:gd name="connsiteY0" fmla="*/ 533400 h 581025"/>
              <a:gd name="connsiteX1" fmla="*/ 619125 w 619125"/>
              <a:gd name="connsiteY1" fmla="*/ 276225 h 581025"/>
              <a:gd name="connsiteX2" fmla="*/ 523875 w 619125"/>
              <a:gd name="connsiteY2" fmla="*/ 133350 h 581025"/>
              <a:gd name="connsiteX3" fmla="*/ 304800 w 619125"/>
              <a:gd name="connsiteY3" fmla="*/ 28575 h 581025"/>
              <a:gd name="connsiteX4" fmla="*/ 123825 w 619125"/>
              <a:gd name="connsiteY4" fmla="*/ 0 h 581025"/>
              <a:gd name="connsiteX5" fmla="*/ 19050 w 619125"/>
              <a:gd name="connsiteY5" fmla="*/ 123825 h 581025"/>
              <a:gd name="connsiteX6" fmla="*/ 0 w 619125"/>
              <a:gd name="connsiteY6" fmla="*/ 219075 h 581025"/>
              <a:gd name="connsiteX7" fmla="*/ 161925 w 619125"/>
              <a:gd name="connsiteY7" fmla="*/ 361950 h 581025"/>
              <a:gd name="connsiteX8" fmla="*/ 257175 w 619125"/>
              <a:gd name="connsiteY8" fmla="*/ 504825 h 581025"/>
              <a:gd name="connsiteX9" fmla="*/ 438150 w 619125"/>
              <a:gd name="connsiteY9" fmla="*/ 581025 h 581025"/>
              <a:gd name="connsiteX10" fmla="*/ 581025 w 619125"/>
              <a:gd name="connsiteY10" fmla="*/ 561975 h 581025"/>
              <a:gd name="connsiteX0" fmla="*/ 571500 w 619125"/>
              <a:gd name="connsiteY0" fmla="*/ 533400 h 581025"/>
              <a:gd name="connsiteX1" fmla="*/ 390525 w 619125"/>
              <a:gd name="connsiteY1" fmla="*/ 485775 h 581025"/>
              <a:gd name="connsiteX2" fmla="*/ 619125 w 619125"/>
              <a:gd name="connsiteY2" fmla="*/ 276225 h 581025"/>
              <a:gd name="connsiteX3" fmla="*/ 523875 w 619125"/>
              <a:gd name="connsiteY3" fmla="*/ 133350 h 581025"/>
              <a:gd name="connsiteX4" fmla="*/ 304800 w 619125"/>
              <a:gd name="connsiteY4" fmla="*/ 28575 h 581025"/>
              <a:gd name="connsiteX5" fmla="*/ 123825 w 619125"/>
              <a:gd name="connsiteY5" fmla="*/ 0 h 581025"/>
              <a:gd name="connsiteX6" fmla="*/ 19050 w 619125"/>
              <a:gd name="connsiteY6" fmla="*/ 123825 h 581025"/>
              <a:gd name="connsiteX7" fmla="*/ 0 w 619125"/>
              <a:gd name="connsiteY7" fmla="*/ 219075 h 581025"/>
              <a:gd name="connsiteX8" fmla="*/ 161925 w 619125"/>
              <a:gd name="connsiteY8" fmla="*/ 361950 h 581025"/>
              <a:gd name="connsiteX9" fmla="*/ 257175 w 619125"/>
              <a:gd name="connsiteY9" fmla="*/ 504825 h 581025"/>
              <a:gd name="connsiteX10" fmla="*/ 438150 w 619125"/>
              <a:gd name="connsiteY10" fmla="*/ 581025 h 581025"/>
              <a:gd name="connsiteX11" fmla="*/ 581025 w 619125"/>
              <a:gd name="connsiteY11" fmla="*/ 561975 h 581025"/>
              <a:gd name="connsiteX0" fmla="*/ 571500 w 619125"/>
              <a:gd name="connsiteY0" fmla="*/ 533400 h 581025"/>
              <a:gd name="connsiteX1" fmla="*/ 619125 w 619125"/>
              <a:gd name="connsiteY1" fmla="*/ 485775 h 581025"/>
              <a:gd name="connsiteX2" fmla="*/ 619125 w 619125"/>
              <a:gd name="connsiteY2" fmla="*/ 276225 h 581025"/>
              <a:gd name="connsiteX3" fmla="*/ 523875 w 619125"/>
              <a:gd name="connsiteY3" fmla="*/ 133350 h 581025"/>
              <a:gd name="connsiteX4" fmla="*/ 304800 w 619125"/>
              <a:gd name="connsiteY4" fmla="*/ 28575 h 581025"/>
              <a:gd name="connsiteX5" fmla="*/ 123825 w 619125"/>
              <a:gd name="connsiteY5" fmla="*/ 0 h 581025"/>
              <a:gd name="connsiteX6" fmla="*/ 19050 w 619125"/>
              <a:gd name="connsiteY6" fmla="*/ 123825 h 581025"/>
              <a:gd name="connsiteX7" fmla="*/ 0 w 619125"/>
              <a:gd name="connsiteY7" fmla="*/ 219075 h 581025"/>
              <a:gd name="connsiteX8" fmla="*/ 161925 w 619125"/>
              <a:gd name="connsiteY8" fmla="*/ 361950 h 581025"/>
              <a:gd name="connsiteX9" fmla="*/ 257175 w 619125"/>
              <a:gd name="connsiteY9" fmla="*/ 504825 h 581025"/>
              <a:gd name="connsiteX10" fmla="*/ 438150 w 619125"/>
              <a:gd name="connsiteY10" fmla="*/ 581025 h 581025"/>
              <a:gd name="connsiteX11" fmla="*/ 581025 w 619125"/>
              <a:gd name="connsiteY11" fmla="*/ 561975 h 581025"/>
              <a:gd name="connsiteX0" fmla="*/ 571500 w 619125"/>
              <a:gd name="connsiteY0" fmla="*/ 549275 h 596900"/>
              <a:gd name="connsiteX1" fmla="*/ 619125 w 619125"/>
              <a:gd name="connsiteY1" fmla="*/ 501650 h 596900"/>
              <a:gd name="connsiteX2" fmla="*/ 619125 w 619125"/>
              <a:gd name="connsiteY2" fmla="*/ 292100 h 596900"/>
              <a:gd name="connsiteX3" fmla="*/ 523875 w 619125"/>
              <a:gd name="connsiteY3" fmla="*/ 149225 h 596900"/>
              <a:gd name="connsiteX4" fmla="*/ 304800 w 619125"/>
              <a:gd name="connsiteY4" fmla="*/ 44450 h 596900"/>
              <a:gd name="connsiteX5" fmla="*/ 123825 w 619125"/>
              <a:gd name="connsiteY5" fmla="*/ 15875 h 596900"/>
              <a:gd name="connsiteX6" fmla="*/ 19050 w 619125"/>
              <a:gd name="connsiteY6" fmla="*/ 139700 h 596900"/>
              <a:gd name="connsiteX7" fmla="*/ 0 w 619125"/>
              <a:gd name="connsiteY7" fmla="*/ 234950 h 596900"/>
              <a:gd name="connsiteX8" fmla="*/ 161925 w 619125"/>
              <a:gd name="connsiteY8" fmla="*/ 377825 h 596900"/>
              <a:gd name="connsiteX9" fmla="*/ 257175 w 619125"/>
              <a:gd name="connsiteY9" fmla="*/ 520700 h 596900"/>
              <a:gd name="connsiteX10" fmla="*/ 438150 w 619125"/>
              <a:gd name="connsiteY10" fmla="*/ 596900 h 596900"/>
              <a:gd name="connsiteX11" fmla="*/ 581025 w 619125"/>
              <a:gd name="connsiteY11" fmla="*/ 577850 h 596900"/>
              <a:gd name="connsiteX0" fmla="*/ 571500 w 635000"/>
              <a:gd name="connsiteY0" fmla="*/ 549275 h 596900"/>
              <a:gd name="connsiteX1" fmla="*/ 619125 w 635000"/>
              <a:gd name="connsiteY1" fmla="*/ 501650 h 596900"/>
              <a:gd name="connsiteX2" fmla="*/ 619125 w 635000"/>
              <a:gd name="connsiteY2" fmla="*/ 292100 h 596900"/>
              <a:gd name="connsiteX3" fmla="*/ 523875 w 635000"/>
              <a:gd name="connsiteY3" fmla="*/ 149225 h 596900"/>
              <a:gd name="connsiteX4" fmla="*/ 304800 w 635000"/>
              <a:gd name="connsiteY4" fmla="*/ 44450 h 596900"/>
              <a:gd name="connsiteX5" fmla="*/ 123825 w 635000"/>
              <a:gd name="connsiteY5" fmla="*/ 15875 h 596900"/>
              <a:gd name="connsiteX6" fmla="*/ 19050 w 635000"/>
              <a:gd name="connsiteY6" fmla="*/ 139700 h 596900"/>
              <a:gd name="connsiteX7" fmla="*/ 0 w 635000"/>
              <a:gd name="connsiteY7" fmla="*/ 234950 h 596900"/>
              <a:gd name="connsiteX8" fmla="*/ 161925 w 635000"/>
              <a:gd name="connsiteY8" fmla="*/ 377825 h 596900"/>
              <a:gd name="connsiteX9" fmla="*/ 257175 w 635000"/>
              <a:gd name="connsiteY9" fmla="*/ 520700 h 596900"/>
              <a:gd name="connsiteX10" fmla="*/ 438150 w 635000"/>
              <a:gd name="connsiteY10" fmla="*/ 596900 h 596900"/>
              <a:gd name="connsiteX11" fmla="*/ 581025 w 635000"/>
              <a:gd name="connsiteY11" fmla="*/ 577850 h 596900"/>
              <a:gd name="connsiteX0" fmla="*/ 571500 w 635000"/>
              <a:gd name="connsiteY0" fmla="*/ 549275 h 606425"/>
              <a:gd name="connsiteX1" fmla="*/ 619125 w 635000"/>
              <a:gd name="connsiteY1" fmla="*/ 501650 h 606425"/>
              <a:gd name="connsiteX2" fmla="*/ 619125 w 635000"/>
              <a:gd name="connsiteY2" fmla="*/ 292100 h 606425"/>
              <a:gd name="connsiteX3" fmla="*/ 523875 w 635000"/>
              <a:gd name="connsiteY3" fmla="*/ 149225 h 606425"/>
              <a:gd name="connsiteX4" fmla="*/ 304800 w 635000"/>
              <a:gd name="connsiteY4" fmla="*/ 44450 h 606425"/>
              <a:gd name="connsiteX5" fmla="*/ 123825 w 635000"/>
              <a:gd name="connsiteY5" fmla="*/ 15875 h 606425"/>
              <a:gd name="connsiteX6" fmla="*/ 19050 w 635000"/>
              <a:gd name="connsiteY6" fmla="*/ 139700 h 606425"/>
              <a:gd name="connsiteX7" fmla="*/ 0 w 635000"/>
              <a:gd name="connsiteY7" fmla="*/ 234950 h 606425"/>
              <a:gd name="connsiteX8" fmla="*/ 161925 w 635000"/>
              <a:gd name="connsiteY8" fmla="*/ 377825 h 606425"/>
              <a:gd name="connsiteX9" fmla="*/ 257175 w 635000"/>
              <a:gd name="connsiteY9" fmla="*/ 520700 h 606425"/>
              <a:gd name="connsiteX10" fmla="*/ 438150 w 635000"/>
              <a:gd name="connsiteY10" fmla="*/ 596900 h 606425"/>
              <a:gd name="connsiteX11" fmla="*/ 581025 w 635000"/>
              <a:gd name="connsiteY11" fmla="*/ 577850 h 606425"/>
              <a:gd name="connsiteX0" fmla="*/ 571500 w 635000"/>
              <a:gd name="connsiteY0" fmla="*/ 549275 h 606425"/>
              <a:gd name="connsiteX1" fmla="*/ 619125 w 635000"/>
              <a:gd name="connsiteY1" fmla="*/ 501650 h 606425"/>
              <a:gd name="connsiteX2" fmla="*/ 619125 w 635000"/>
              <a:gd name="connsiteY2" fmla="*/ 292100 h 606425"/>
              <a:gd name="connsiteX3" fmla="*/ 523875 w 635000"/>
              <a:gd name="connsiteY3" fmla="*/ 149225 h 606425"/>
              <a:gd name="connsiteX4" fmla="*/ 304800 w 635000"/>
              <a:gd name="connsiteY4" fmla="*/ 44450 h 606425"/>
              <a:gd name="connsiteX5" fmla="*/ 123825 w 635000"/>
              <a:gd name="connsiteY5" fmla="*/ 15875 h 606425"/>
              <a:gd name="connsiteX6" fmla="*/ 19050 w 635000"/>
              <a:gd name="connsiteY6" fmla="*/ 139700 h 606425"/>
              <a:gd name="connsiteX7" fmla="*/ 0 w 635000"/>
              <a:gd name="connsiteY7" fmla="*/ 234950 h 606425"/>
              <a:gd name="connsiteX8" fmla="*/ 161925 w 635000"/>
              <a:gd name="connsiteY8" fmla="*/ 377825 h 606425"/>
              <a:gd name="connsiteX9" fmla="*/ 257175 w 635000"/>
              <a:gd name="connsiteY9" fmla="*/ 520700 h 606425"/>
              <a:gd name="connsiteX10" fmla="*/ 438150 w 635000"/>
              <a:gd name="connsiteY10" fmla="*/ 596900 h 606425"/>
              <a:gd name="connsiteX11" fmla="*/ 581025 w 635000"/>
              <a:gd name="connsiteY11" fmla="*/ 577850 h 606425"/>
              <a:gd name="connsiteX0" fmla="*/ 595313 w 658813"/>
              <a:gd name="connsiteY0" fmla="*/ 549275 h 606425"/>
              <a:gd name="connsiteX1" fmla="*/ 642938 w 658813"/>
              <a:gd name="connsiteY1" fmla="*/ 501650 h 606425"/>
              <a:gd name="connsiteX2" fmla="*/ 642938 w 658813"/>
              <a:gd name="connsiteY2" fmla="*/ 292100 h 606425"/>
              <a:gd name="connsiteX3" fmla="*/ 547688 w 658813"/>
              <a:gd name="connsiteY3" fmla="*/ 149225 h 606425"/>
              <a:gd name="connsiteX4" fmla="*/ 328613 w 658813"/>
              <a:gd name="connsiteY4" fmla="*/ 44450 h 606425"/>
              <a:gd name="connsiteX5" fmla="*/ 147638 w 658813"/>
              <a:gd name="connsiteY5" fmla="*/ 15875 h 606425"/>
              <a:gd name="connsiteX6" fmla="*/ 42863 w 658813"/>
              <a:gd name="connsiteY6" fmla="*/ 139700 h 606425"/>
              <a:gd name="connsiteX7" fmla="*/ 23813 w 658813"/>
              <a:gd name="connsiteY7" fmla="*/ 234950 h 606425"/>
              <a:gd name="connsiteX8" fmla="*/ 185738 w 658813"/>
              <a:gd name="connsiteY8" fmla="*/ 377825 h 606425"/>
              <a:gd name="connsiteX9" fmla="*/ 280988 w 658813"/>
              <a:gd name="connsiteY9" fmla="*/ 520700 h 606425"/>
              <a:gd name="connsiteX10" fmla="*/ 461963 w 658813"/>
              <a:gd name="connsiteY10" fmla="*/ 596900 h 606425"/>
              <a:gd name="connsiteX11" fmla="*/ 604838 w 658813"/>
              <a:gd name="connsiteY11" fmla="*/ 577850 h 606425"/>
              <a:gd name="connsiteX0" fmla="*/ 595313 w 658813"/>
              <a:gd name="connsiteY0" fmla="*/ 549275 h 606425"/>
              <a:gd name="connsiteX1" fmla="*/ 642938 w 658813"/>
              <a:gd name="connsiteY1" fmla="*/ 501650 h 606425"/>
              <a:gd name="connsiteX2" fmla="*/ 642938 w 658813"/>
              <a:gd name="connsiteY2" fmla="*/ 292100 h 606425"/>
              <a:gd name="connsiteX3" fmla="*/ 547688 w 658813"/>
              <a:gd name="connsiteY3" fmla="*/ 149225 h 606425"/>
              <a:gd name="connsiteX4" fmla="*/ 328613 w 658813"/>
              <a:gd name="connsiteY4" fmla="*/ 44450 h 606425"/>
              <a:gd name="connsiteX5" fmla="*/ 147638 w 658813"/>
              <a:gd name="connsiteY5" fmla="*/ 15875 h 606425"/>
              <a:gd name="connsiteX6" fmla="*/ 42863 w 658813"/>
              <a:gd name="connsiteY6" fmla="*/ 139700 h 606425"/>
              <a:gd name="connsiteX7" fmla="*/ 23813 w 658813"/>
              <a:gd name="connsiteY7" fmla="*/ 234950 h 606425"/>
              <a:gd name="connsiteX8" fmla="*/ 185738 w 658813"/>
              <a:gd name="connsiteY8" fmla="*/ 377825 h 606425"/>
              <a:gd name="connsiteX9" fmla="*/ 280988 w 658813"/>
              <a:gd name="connsiteY9" fmla="*/ 520700 h 606425"/>
              <a:gd name="connsiteX10" fmla="*/ 461963 w 658813"/>
              <a:gd name="connsiteY10" fmla="*/ 596900 h 606425"/>
              <a:gd name="connsiteX11" fmla="*/ 604838 w 658813"/>
              <a:gd name="connsiteY11" fmla="*/ 577850 h 60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8813" h="606425">
                <a:moveTo>
                  <a:pt x="595313" y="549275"/>
                </a:moveTo>
                <a:cubicBezTo>
                  <a:pt x="611188" y="533400"/>
                  <a:pt x="635001" y="544512"/>
                  <a:pt x="642938" y="501650"/>
                </a:cubicBezTo>
                <a:cubicBezTo>
                  <a:pt x="650875" y="458788"/>
                  <a:pt x="658813" y="350837"/>
                  <a:pt x="642938" y="292100"/>
                </a:cubicBezTo>
                <a:cubicBezTo>
                  <a:pt x="627063" y="233363"/>
                  <a:pt x="600075" y="190500"/>
                  <a:pt x="547688" y="149225"/>
                </a:cubicBezTo>
                <a:cubicBezTo>
                  <a:pt x="495301" y="107950"/>
                  <a:pt x="395288" y="66675"/>
                  <a:pt x="328613" y="44450"/>
                </a:cubicBezTo>
                <a:cubicBezTo>
                  <a:pt x="261938" y="22225"/>
                  <a:pt x="195263" y="0"/>
                  <a:pt x="147638" y="15875"/>
                </a:cubicBezTo>
                <a:cubicBezTo>
                  <a:pt x="100013" y="31750"/>
                  <a:pt x="63501" y="103188"/>
                  <a:pt x="42863" y="139700"/>
                </a:cubicBezTo>
                <a:cubicBezTo>
                  <a:pt x="22225" y="176213"/>
                  <a:pt x="0" y="195263"/>
                  <a:pt x="23813" y="234950"/>
                </a:cubicBezTo>
                <a:cubicBezTo>
                  <a:pt x="47626" y="274638"/>
                  <a:pt x="142876" y="330200"/>
                  <a:pt x="185738" y="377825"/>
                </a:cubicBezTo>
                <a:cubicBezTo>
                  <a:pt x="228600" y="425450"/>
                  <a:pt x="234951" y="484188"/>
                  <a:pt x="280988" y="520700"/>
                </a:cubicBezTo>
                <a:cubicBezTo>
                  <a:pt x="327025" y="557212"/>
                  <a:pt x="407988" y="587375"/>
                  <a:pt x="461963" y="596900"/>
                </a:cubicBezTo>
                <a:cubicBezTo>
                  <a:pt x="515938" y="606425"/>
                  <a:pt x="557213" y="584200"/>
                  <a:pt x="604838" y="577850"/>
                </a:cubicBezTo>
              </a:path>
            </a:pathLst>
          </a:custGeom>
          <a:solidFill>
            <a:schemeClr val="tx1">
              <a:lumMod val="95000"/>
              <a:lumOff val="5000"/>
              <a:alpha val="40000"/>
            </a:schemeClr>
          </a:solidFill>
          <a:ln w="127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8" name="Freeform 237"/>
          <p:cNvSpPr/>
          <p:nvPr/>
        </p:nvSpPr>
        <p:spPr>
          <a:xfrm>
            <a:off x="8396817" y="3209924"/>
            <a:ext cx="668866" cy="511175"/>
          </a:xfrm>
          <a:custGeom>
            <a:avLst/>
            <a:gdLst>
              <a:gd name="connsiteX0" fmla="*/ 234950 w 635000"/>
              <a:gd name="connsiteY0" fmla="*/ 0 h 501650"/>
              <a:gd name="connsiteX1" fmla="*/ 425450 w 635000"/>
              <a:gd name="connsiteY1" fmla="*/ 101600 h 501650"/>
              <a:gd name="connsiteX2" fmla="*/ 635000 w 635000"/>
              <a:gd name="connsiteY2" fmla="*/ 336550 h 501650"/>
              <a:gd name="connsiteX3" fmla="*/ 565150 w 635000"/>
              <a:gd name="connsiteY3" fmla="*/ 457200 h 501650"/>
              <a:gd name="connsiteX4" fmla="*/ 292100 w 635000"/>
              <a:gd name="connsiteY4" fmla="*/ 501650 h 501650"/>
              <a:gd name="connsiteX5" fmla="*/ 38100 w 635000"/>
              <a:gd name="connsiteY5" fmla="*/ 457200 h 501650"/>
              <a:gd name="connsiteX6" fmla="*/ 0 w 635000"/>
              <a:gd name="connsiteY6" fmla="*/ 387350 h 501650"/>
              <a:gd name="connsiteX7" fmla="*/ 63500 w 635000"/>
              <a:gd name="connsiteY7" fmla="*/ 203200 h 501650"/>
              <a:gd name="connsiteX8" fmla="*/ 139700 w 635000"/>
              <a:gd name="connsiteY8" fmla="*/ 44450 h 501650"/>
              <a:gd name="connsiteX9" fmla="*/ 234950 w 635000"/>
              <a:gd name="connsiteY9" fmla="*/ 0 h 501650"/>
              <a:gd name="connsiteX0" fmla="*/ 234950 w 635000"/>
              <a:gd name="connsiteY0" fmla="*/ 9525 h 511175"/>
              <a:gd name="connsiteX1" fmla="*/ 425450 w 635000"/>
              <a:gd name="connsiteY1" fmla="*/ 111125 h 511175"/>
              <a:gd name="connsiteX2" fmla="*/ 635000 w 635000"/>
              <a:gd name="connsiteY2" fmla="*/ 346075 h 511175"/>
              <a:gd name="connsiteX3" fmla="*/ 565150 w 635000"/>
              <a:gd name="connsiteY3" fmla="*/ 466725 h 511175"/>
              <a:gd name="connsiteX4" fmla="*/ 292100 w 635000"/>
              <a:gd name="connsiteY4" fmla="*/ 511175 h 511175"/>
              <a:gd name="connsiteX5" fmla="*/ 38100 w 635000"/>
              <a:gd name="connsiteY5" fmla="*/ 466725 h 511175"/>
              <a:gd name="connsiteX6" fmla="*/ 0 w 635000"/>
              <a:gd name="connsiteY6" fmla="*/ 396875 h 511175"/>
              <a:gd name="connsiteX7" fmla="*/ 63500 w 635000"/>
              <a:gd name="connsiteY7" fmla="*/ 212725 h 511175"/>
              <a:gd name="connsiteX8" fmla="*/ 139700 w 635000"/>
              <a:gd name="connsiteY8" fmla="*/ 53975 h 511175"/>
              <a:gd name="connsiteX9" fmla="*/ 234950 w 635000"/>
              <a:gd name="connsiteY9" fmla="*/ 9525 h 511175"/>
              <a:gd name="connsiteX0" fmla="*/ 234950 w 658283"/>
              <a:gd name="connsiteY0" fmla="*/ 9525 h 511175"/>
              <a:gd name="connsiteX1" fmla="*/ 425450 w 658283"/>
              <a:gd name="connsiteY1" fmla="*/ 111125 h 511175"/>
              <a:gd name="connsiteX2" fmla="*/ 635000 w 658283"/>
              <a:gd name="connsiteY2" fmla="*/ 346075 h 511175"/>
              <a:gd name="connsiteX3" fmla="*/ 565150 w 658283"/>
              <a:gd name="connsiteY3" fmla="*/ 466725 h 511175"/>
              <a:gd name="connsiteX4" fmla="*/ 292100 w 658283"/>
              <a:gd name="connsiteY4" fmla="*/ 511175 h 511175"/>
              <a:gd name="connsiteX5" fmla="*/ 38100 w 658283"/>
              <a:gd name="connsiteY5" fmla="*/ 466725 h 511175"/>
              <a:gd name="connsiteX6" fmla="*/ 0 w 658283"/>
              <a:gd name="connsiteY6" fmla="*/ 396875 h 511175"/>
              <a:gd name="connsiteX7" fmla="*/ 63500 w 658283"/>
              <a:gd name="connsiteY7" fmla="*/ 212725 h 511175"/>
              <a:gd name="connsiteX8" fmla="*/ 139700 w 658283"/>
              <a:gd name="connsiteY8" fmla="*/ 53975 h 511175"/>
              <a:gd name="connsiteX9" fmla="*/ 234950 w 658283"/>
              <a:gd name="connsiteY9" fmla="*/ 9525 h 511175"/>
              <a:gd name="connsiteX0" fmla="*/ 245533 w 668866"/>
              <a:gd name="connsiteY0" fmla="*/ 9525 h 511175"/>
              <a:gd name="connsiteX1" fmla="*/ 436033 w 668866"/>
              <a:gd name="connsiteY1" fmla="*/ 111125 h 511175"/>
              <a:gd name="connsiteX2" fmla="*/ 645583 w 668866"/>
              <a:gd name="connsiteY2" fmla="*/ 346075 h 511175"/>
              <a:gd name="connsiteX3" fmla="*/ 575733 w 668866"/>
              <a:gd name="connsiteY3" fmla="*/ 466725 h 511175"/>
              <a:gd name="connsiteX4" fmla="*/ 302683 w 668866"/>
              <a:gd name="connsiteY4" fmla="*/ 511175 h 511175"/>
              <a:gd name="connsiteX5" fmla="*/ 48683 w 668866"/>
              <a:gd name="connsiteY5" fmla="*/ 466725 h 511175"/>
              <a:gd name="connsiteX6" fmla="*/ 10583 w 668866"/>
              <a:gd name="connsiteY6" fmla="*/ 396875 h 511175"/>
              <a:gd name="connsiteX7" fmla="*/ 74083 w 668866"/>
              <a:gd name="connsiteY7" fmla="*/ 212725 h 511175"/>
              <a:gd name="connsiteX8" fmla="*/ 150283 w 668866"/>
              <a:gd name="connsiteY8" fmla="*/ 53975 h 511175"/>
              <a:gd name="connsiteX9" fmla="*/ 245533 w 668866"/>
              <a:gd name="connsiteY9" fmla="*/ 9525 h 511175"/>
              <a:gd name="connsiteX0" fmla="*/ 245533 w 668866"/>
              <a:gd name="connsiteY0" fmla="*/ 9525 h 511175"/>
              <a:gd name="connsiteX1" fmla="*/ 436033 w 668866"/>
              <a:gd name="connsiteY1" fmla="*/ 111125 h 511175"/>
              <a:gd name="connsiteX2" fmla="*/ 645583 w 668866"/>
              <a:gd name="connsiteY2" fmla="*/ 346075 h 511175"/>
              <a:gd name="connsiteX3" fmla="*/ 575733 w 668866"/>
              <a:gd name="connsiteY3" fmla="*/ 466725 h 511175"/>
              <a:gd name="connsiteX4" fmla="*/ 302683 w 668866"/>
              <a:gd name="connsiteY4" fmla="*/ 511175 h 511175"/>
              <a:gd name="connsiteX5" fmla="*/ 48683 w 668866"/>
              <a:gd name="connsiteY5" fmla="*/ 466725 h 511175"/>
              <a:gd name="connsiteX6" fmla="*/ 10583 w 668866"/>
              <a:gd name="connsiteY6" fmla="*/ 396875 h 511175"/>
              <a:gd name="connsiteX7" fmla="*/ 74083 w 668866"/>
              <a:gd name="connsiteY7" fmla="*/ 212725 h 511175"/>
              <a:gd name="connsiteX8" fmla="*/ 150283 w 668866"/>
              <a:gd name="connsiteY8" fmla="*/ 53975 h 511175"/>
              <a:gd name="connsiteX9" fmla="*/ 245533 w 668866"/>
              <a:gd name="connsiteY9" fmla="*/ 9525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66" h="511175">
                <a:moveTo>
                  <a:pt x="245533" y="9525"/>
                </a:moveTo>
                <a:cubicBezTo>
                  <a:pt x="293158" y="19050"/>
                  <a:pt x="369358" y="55033"/>
                  <a:pt x="436033" y="111125"/>
                </a:cubicBezTo>
                <a:cubicBezTo>
                  <a:pt x="502708" y="167217"/>
                  <a:pt x="622300" y="286808"/>
                  <a:pt x="645583" y="346075"/>
                </a:cubicBezTo>
                <a:cubicBezTo>
                  <a:pt x="668866" y="405342"/>
                  <a:pt x="632883" y="439208"/>
                  <a:pt x="575733" y="466725"/>
                </a:cubicBezTo>
                <a:lnTo>
                  <a:pt x="302683" y="511175"/>
                </a:lnTo>
                <a:cubicBezTo>
                  <a:pt x="214841" y="511175"/>
                  <a:pt x="97366" y="485775"/>
                  <a:pt x="48683" y="466725"/>
                </a:cubicBezTo>
                <a:cubicBezTo>
                  <a:pt x="0" y="447675"/>
                  <a:pt x="6350" y="439208"/>
                  <a:pt x="10583" y="396875"/>
                </a:cubicBezTo>
                <a:cubicBezTo>
                  <a:pt x="14816" y="354542"/>
                  <a:pt x="50800" y="269875"/>
                  <a:pt x="74083" y="212725"/>
                </a:cubicBezTo>
                <a:lnTo>
                  <a:pt x="150283" y="53975"/>
                </a:lnTo>
                <a:cubicBezTo>
                  <a:pt x="178858" y="20108"/>
                  <a:pt x="197908" y="0"/>
                  <a:pt x="245533" y="9525"/>
                </a:cubicBezTo>
                <a:close/>
              </a:path>
            </a:pathLst>
          </a:custGeom>
          <a:solidFill>
            <a:schemeClr val="tx1">
              <a:lumMod val="95000"/>
              <a:lumOff val="5000"/>
              <a:alpha val="40000"/>
            </a:schemeClr>
          </a:solidFill>
          <a:ln w="127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6035.JPG"/>
          <p:cNvPicPr>
            <a:picLocks noGrp="1" noChangeAspect="1"/>
          </p:cNvPicPr>
          <p:nvPr isPhoto="1"/>
        </p:nvPicPr>
        <p:blipFill>
          <a:blip r:embed="rId3" cstate="print"/>
          <a:srcRect b="24074"/>
          <a:stretch>
            <a:fillRect/>
          </a:stretch>
        </p:blipFill>
        <p:spPr>
          <a:xfrm>
            <a:off x="1129100" y="2514600"/>
            <a:ext cx="4281100" cy="2437849"/>
          </a:xfrm>
          <a:prstGeom prst="rect">
            <a:avLst/>
          </a:prstGeom>
          <a:ln w="22225">
            <a:solidFill>
              <a:schemeClr val="tx1"/>
            </a:solidFill>
            <a:prstDash val="solid"/>
          </a:ln>
        </p:spPr>
      </p:pic>
      <p:pic>
        <p:nvPicPr>
          <p:cNvPr id="4" name="Picture 3" descr="DSC06035.JPG"/>
          <p:cNvPicPr>
            <a:picLocks noGrp="1" noChangeAspect="1"/>
          </p:cNvPicPr>
          <p:nvPr isPhoto="1"/>
        </p:nvPicPr>
        <p:blipFill>
          <a:blip r:embed="rId3" cstate="print"/>
          <a:srcRect b="24074"/>
          <a:stretch>
            <a:fillRect/>
          </a:stretch>
        </p:blipFill>
        <p:spPr>
          <a:xfrm>
            <a:off x="1129100" y="0"/>
            <a:ext cx="4281100" cy="2437849"/>
          </a:xfrm>
          <a:prstGeom prst="rect">
            <a:avLst/>
          </a:prstGeom>
          <a:ln w="22225">
            <a:solidFill>
              <a:schemeClr val="tx1"/>
            </a:solidFill>
            <a:prstDash val="solid"/>
          </a:ln>
        </p:spPr>
      </p:pic>
      <p:grpSp>
        <p:nvGrpSpPr>
          <p:cNvPr id="42" name="Group 41"/>
          <p:cNvGrpSpPr/>
          <p:nvPr/>
        </p:nvGrpSpPr>
        <p:grpSpPr>
          <a:xfrm>
            <a:off x="4505328" y="533400"/>
            <a:ext cx="813671" cy="1623715"/>
            <a:chOff x="6334584" y="1362692"/>
            <a:chExt cx="1042752" cy="3437211"/>
          </a:xfrm>
        </p:grpSpPr>
        <p:sp>
          <p:nvSpPr>
            <p:cNvPr id="22" name="TextBox 21"/>
            <p:cNvSpPr txBox="1"/>
            <p:nvPr/>
          </p:nvSpPr>
          <p:spPr>
            <a:xfrm>
              <a:off x="6615336" y="1362692"/>
              <a:ext cx="762000" cy="586374"/>
            </a:xfrm>
            <a:prstGeom prst="rect">
              <a:avLst/>
            </a:prstGeom>
            <a:noFill/>
          </p:spPr>
          <p:txBody>
            <a:bodyPr wrap="square" rtlCol="0">
              <a:spAutoFit/>
            </a:bodyPr>
            <a:lstStyle/>
            <a:p>
              <a:r>
                <a:rPr lang="en-US" sz="12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Tss</a:t>
              </a:r>
              <a:endParaRPr lang="en-US" sz="1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TextBox 22"/>
            <p:cNvSpPr txBox="1"/>
            <p:nvPr/>
          </p:nvSpPr>
          <p:spPr>
            <a:xfrm>
              <a:off x="6334584" y="3822613"/>
              <a:ext cx="990600" cy="977290"/>
            </a:xfrm>
            <a:prstGeom prst="rect">
              <a:avLst/>
            </a:prstGeom>
            <a:noFill/>
          </p:spPr>
          <p:txBody>
            <a:bodyPr wrap="square" rtlCol="0">
              <a:spAutoFit/>
            </a:bodyPr>
            <a:lstStyle/>
            <a:p>
              <a:r>
                <a:rPr lang="en-US" sz="1200" b="1"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Tbr</a:t>
              </a:r>
              <a:r>
                <a:rPr lang="en-US" sz="12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2b (</a:t>
              </a:r>
              <a:r>
                <a:rPr lang="en-US" sz="1200" b="1"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ss</a:t>
              </a:r>
              <a:r>
                <a:rPr lang="en-US" sz="12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a:t>
              </a:r>
              <a:endParaRPr lang="en-US" sz="12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26" name="Group 25"/>
          <p:cNvGrpSpPr/>
          <p:nvPr/>
        </p:nvGrpSpPr>
        <p:grpSpPr>
          <a:xfrm>
            <a:off x="2188563" y="4959058"/>
            <a:ext cx="2162175" cy="1898942"/>
            <a:chOff x="8610600" y="7086600"/>
            <a:chExt cx="2510118" cy="2204525"/>
          </a:xfrm>
        </p:grpSpPr>
        <p:grpSp>
          <p:nvGrpSpPr>
            <p:cNvPr id="27" name="Group 64"/>
            <p:cNvGrpSpPr/>
            <p:nvPr/>
          </p:nvGrpSpPr>
          <p:grpSpPr>
            <a:xfrm>
              <a:off x="8610600" y="7086600"/>
              <a:ext cx="2510118" cy="2204525"/>
              <a:chOff x="8610600" y="7086600"/>
              <a:chExt cx="2510118" cy="2204525"/>
            </a:xfrm>
          </p:grpSpPr>
          <p:pic>
            <p:nvPicPr>
              <p:cNvPr id="29" name="Picture 3" descr="C:\Documents and Settings\Rachelle Wagner\My Documents\NAU Classes\Thesis\Figures and templates\random map view.jpg"/>
              <p:cNvPicPr>
                <a:picLocks noChangeAspect="1" noChangeArrowheads="1"/>
              </p:cNvPicPr>
              <p:nvPr/>
            </p:nvPicPr>
            <p:blipFill>
              <a:blip r:embed="rId4" cstate="print"/>
              <a:srcRect l="52630" t="35994" r="24426" b="38089"/>
              <a:stretch>
                <a:fillRect/>
              </a:stretch>
            </p:blipFill>
            <p:spPr bwMode="auto">
              <a:xfrm>
                <a:off x="8610600" y="7086600"/>
                <a:ext cx="2510118" cy="2133600"/>
              </a:xfrm>
              <a:prstGeom prst="rect">
                <a:avLst/>
              </a:prstGeom>
              <a:noFill/>
              <a:ln>
                <a:solidFill>
                  <a:schemeClr val="tx1"/>
                </a:solidFill>
              </a:ln>
            </p:spPr>
          </p:pic>
          <p:sp>
            <p:nvSpPr>
              <p:cNvPr id="30" name="Oval 29"/>
              <p:cNvSpPr/>
              <p:nvPr/>
            </p:nvSpPr>
            <p:spPr>
              <a:xfrm rot="1725941">
                <a:off x="9659875" y="8395938"/>
                <a:ext cx="128942" cy="2769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itchFamily="34" charset="0"/>
                  <a:cs typeface="Arial" pitchFamily="34" charset="0"/>
                </a:endParaRPr>
              </a:p>
            </p:txBody>
          </p:sp>
          <p:grpSp>
            <p:nvGrpSpPr>
              <p:cNvPr id="31" name="Group 56"/>
              <p:cNvGrpSpPr/>
              <p:nvPr/>
            </p:nvGrpSpPr>
            <p:grpSpPr>
              <a:xfrm>
                <a:off x="10739718" y="8724700"/>
                <a:ext cx="375552" cy="539396"/>
                <a:chOff x="6101448" y="7649068"/>
                <a:chExt cx="375552" cy="539396"/>
              </a:xfrm>
            </p:grpSpPr>
            <p:grpSp>
              <p:nvGrpSpPr>
                <p:cNvPr id="35" name="Group 20"/>
                <p:cNvGrpSpPr/>
                <p:nvPr/>
              </p:nvGrpSpPr>
              <p:grpSpPr>
                <a:xfrm>
                  <a:off x="6400800" y="7649068"/>
                  <a:ext cx="76200" cy="418174"/>
                  <a:chOff x="7162800" y="6781800"/>
                  <a:chExt cx="76200" cy="418174"/>
                </a:xfrm>
              </p:grpSpPr>
              <p:cxnSp>
                <p:nvCxnSpPr>
                  <p:cNvPr id="37" name="Straight Connector 36"/>
                  <p:cNvCxnSpPr/>
                  <p:nvPr/>
                </p:nvCxnSpPr>
                <p:spPr>
                  <a:xfrm rot="5400000" flipH="1" flipV="1">
                    <a:off x="6953713" y="6990887"/>
                    <a:ext cx="41817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7124700" y="6819900"/>
                    <a:ext cx="152400" cy="7620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6101448" y="7759698"/>
                  <a:ext cx="152400" cy="428766"/>
                </a:xfrm>
                <a:prstGeom prst="rect">
                  <a:avLst/>
                </a:prstGeom>
                <a:noFill/>
              </p:spPr>
              <p:txBody>
                <a:bodyPr wrap="square" rtlCol="0">
                  <a:spAutoFit/>
                </a:bodyPr>
                <a:lstStyle/>
                <a:p>
                  <a:r>
                    <a:rPr lang="en-US" sz="1800" b="1" dirty="0" smtClean="0">
                      <a:latin typeface="Arial" pitchFamily="34" charset="0"/>
                      <a:cs typeface="Arial" pitchFamily="34" charset="0"/>
                    </a:rPr>
                    <a:t>N</a:t>
                  </a:r>
                  <a:endParaRPr lang="en-US" sz="1050" b="1" dirty="0">
                    <a:latin typeface="Arial" pitchFamily="34" charset="0"/>
                    <a:cs typeface="Arial" pitchFamily="34" charset="0"/>
                  </a:endParaRPr>
                </a:p>
              </p:txBody>
            </p:sp>
          </p:grpSp>
          <p:grpSp>
            <p:nvGrpSpPr>
              <p:cNvPr id="32" name="Group 61"/>
              <p:cNvGrpSpPr/>
              <p:nvPr/>
            </p:nvGrpSpPr>
            <p:grpSpPr>
              <a:xfrm>
                <a:off x="10077924" y="8969550"/>
                <a:ext cx="914400" cy="321575"/>
                <a:chOff x="484632" y="3962401"/>
                <a:chExt cx="914400" cy="321575"/>
              </a:xfrm>
            </p:grpSpPr>
            <p:sp>
              <p:nvSpPr>
                <p:cNvPr id="33" name="TextBox 32"/>
                <p:cNvSpPr txBox="1"/>
                <p:nvPr/>
              </p:nvSpPr>
              <p:spPr>
                <a:xfrm>
                  <a:off x="484632" y="3962401"/>
                  <a:ext cx="914400" cy="321575"/>
                </a:xfrm>
                <a:prstGeom prst="rect">
                  <a:avLst/>
                </a:prstGeom>
                <a:noFill/>
              </p:spPr>
              <p:txBody>
                <a:bodyPr wrap="square" rtlCol="0">
                  <a:spAutoFit/>
                </a:bodyPr>
                <a:lstStyle/>
                <a:p>
                  <a:pPr algn="ctr"/>
                  <a:r>
                    <a:rPr lang="en-US" sz="1200" dirty="0" smtClean="0">
                      <a:latin typeface="Arial" pitchFamily="34" charset="0"/>
                      <a:cs typeface="Arial" pitchFamily="34" charset="0"/>
                    </a:rPr>
                    <a:t>140m</a:t>
                  </a:r>
                  <a:endParaRPr lang="en-US" sz="1200" dirty="0">
                    <a:latin typeface="Arial" pitchFamily="34" charset="0"/>
                    <a:cs typeface="Arial" pitchFamily="34" charset="0"/>
                  </a:endParaRPr>
                </a:p>
              </p:txBody>
            </p:sp>
            <p:cxnSp>
              <p:nvCxnSpPr>
                <p:cNvPr id="34" name="Straight Connector 33"/>
                <p:cNvCxnSpPr/>
                <p:nvPr/>
              </p:nvCxnSpPr>
              <p:spPr>
                <a:xfrm>
                  <a:off x="858434" y="3992448"/>
                  <a:ext cx="2123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Arrow Connector 27"/>
            <p:cNvCxnSpPr/>
            <p:nvPr/>
          </p:nvCxnSpPr>
          <p:spPr>
            <a:xfrm>
              <a:off x="9254491" y="8318040"/>
              <a:ext cx="328099" cy="1987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6477000" y="0"/>
            <a:ext cx="2667000" cy="6858000"/>
          </a:xfrm>
          <a:prstGeom prst="rect">
            <a:avLst/>
          </a:prstGeom>
          <a:solidFill>
            <a:srgbClr val="595959"/>
          </a:solidFill>
        </p:spPr>
        <p:txBody>
          <a:bodyPr rtlCol="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40" name="TextBox 39"/>
          <p:cNvSpPr txBox="1"/>
          <p:nvPr/>
        </p:nvSpPr>
        <p:spPr>
          <a:xfrm>
            <a:off x="6477000" y="1720840"/>
            <a:ext cx="2667000" cy="3539430"/>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Breccia 2b</a:t>
            </a:r>
          </a:p>
          <a:p>
            <a:pPr algn="ctr"/>
            <a:endParaRPr lang="en-US" sz="24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a:p>
            <a:pPr algn="ctr"/>
            <a:r>
              <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Contact between the well-bedded strata and the chaotically folded strata at the top of the breccia 2b section</a:t>
            </a:r>
          </a:p>
        </p:txBody>
      </p:sp>
      <p:grpSp>
        <p:nvGrpSpPr>
          <p:cNvPr id="61" name="Group 60"/>
          <p:cNvGrpSpPr/>
          <p:nvPr/>
        </p:nvGrpSpPr>
        <p:grpSpPr>
          <a:xfrm>
            <a:off x="1156360" y="3029728"/>
            <a:ext cx="4139540" cy="1830537"/>
            <a:chOff x="6382987" y="4493821"/>
            <a:chExt cx="5519387" cy="2345376"/>
          </a:xfrm>
        </p:grpSpPr>
        <p:sp>
          <p:nvSpPr>
            <p:cNvPr id="44" name="Freeform 43"/>
            <p:cNvSpPr/>
            <p:nvPr/>
          </p:nvSpPr>
          <p:spPr>
            <a:xfrm>
              <a:off x="6394862" y="5440878"/>
              <a:ext cx="5403273" cy="371104"/>
            </a:xfrm>
            <a:custGeom>
              <a:avLst/>
              <a:gdLst>
                <a:gd name="connsiteX0" fmla="*/ 0 w 5403273"/>
                <a:gd name="connsiteY0" fmla="*/ 80158 h 371104"/>
                <a:gd name="connsiteX1" fmla="*/ 273133 w 5403273"/>
                <a:gd name="connsiteY1" fmla="*/ 74221 h 371104"/>
                <a:gd name="connsiteX2" fmla="*/ 522515 w 5403273"/>
                <a:gd name="connsiteY2" fmla="*/ 38595 h 371104"/>
                <a:gd name="connsiteX3" fmla="*/ 849086 w 5403273"/>
                <a:gd name="connsiteY3" fmla="*/ 62345 h 371104"/>
                <a:gd name="connsiteX4" fmla="*/ 1134094 w 5403273"/>
                <a:gd name="connsiteY4" fmla="*/ 115784 h 371104"/>
                <a:gd name="connsiteX5" fmla="*/ 1359725 w 5403273"/>
                <a:gd name="connsiteY5" fmla="*/ 127660 h 371104"/>
                <a:gd name="connsiteX6" fmla="*/ 1555668 w 5403273"/>
                <a:gd name="connsiteY6" fmla="*/ 44532 h 371104"/>
                <a:gd name="connsiteX7" fmla="*/ 1822863 w 5403273"/>
                <a:gd name="connsiteY7" fmla="*/ 2969 h 371104"/>
                <a:gd name="connsiteX8" fmla="*/ 2220686 w 5403273"/>
                <a:gd name="connsiteY8" fmla="*/ 26719 h 371104"/>
                <a:gd name="connsiteX9" fmla="*/ 2743200 w 5403273"/>
                <a:gd name="connsiteY9" fmla="*/ 62345 h 371104"/>
                <a:gd name="connsiteX10" fmla="*/ 3188525 w 5403273"/>
                <a:gd name="connsiteY10" fmla="*/ 121722 h 371104"/>
                <a:gd name="connsiteX11" fmla="*/ 3544785 w 5403273"/>
                <a:gd name="connsiteY11" fmla="*/ 169223 h 371104"/>
                <a:gd name="connsiteX12" fmla="*/ 3829793 w 5403273"/>
                <a:gd name="connsiteY12" fmla="*/ 210787 h 371104"/>
                <a:gd name="connsiteX13" fmla="*/ 4209803 w 5403273"/>
                <a:gd name="connsiteY13" fmla="*/ 240475 h 371104"/>
                <a:gd name="connsiteX14" fmla="*/ 4417621 w 5403273"/>
                <a:gd name="connsiteY14" fmla="*/ 270164 h 371104"/>
                <a:gd name="connsiteX15" fmla="*/ 4667003 w 5403273"/>
                <a:gd name="connsiteY15" fmla="*/ 276101 h 371104"/>
                <a:gd name="connsiteX16" fmla="*/ 4904509 w 5403273"/>
                <a:gd name="connsiteY16" fmla="*/ 282039 h 371104"/>
                <a:gd name="connsiteX17" fmla="*/ 5165767 w 5403273"/>
                <a:gd name="connsiteY17" fmla="*/ 335478 h 371104"/>
                <a:gd name="connsiteX18" fmla="*/ 5403273 w 5403273"/>
                <a:gd name="connsiteY18" fmla="*/ 371104 h 37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3273" h="371104">
                  <a:moveTo>
                    <a:pt x="0" y="80158"/>
                  </a:moveTo>
                  <a:cubicBezTo>
                    <a:pt x="93023" y="80653"/>
                    <a:pt x="186047" y="81148"/>
                    <a:pt x="273133" y="74221"/>
                  </a:cubicBezTo>
                  <a:cubicBezTo>
                    <a:pt x="360219" y="67294"/>
                    <a:pt x="426523" y="40574"/>
                    <a:pt x="522515" y="38595"/>
                  </a:cubicBezTo>
                  <a:cubicBezTo>
                    <a:pt x="618507" y="36616"/>
                    <a:pt x="747156" y="49480"/>
                    <a:pt x="849086" y="62345"/>
                  </a:cubicBezTo>
                  <a:cubicBezTo>
                    <a:pt x="951016" y="75210"/>
                    <a:pt x="1048988" y="104898"/>
                    <a:pt x="1134094" y="115784"/>
                  </a:cubicBezTo>
                  <a:cubicBezTo>
                    <a:pt x="1219200" y="126670"/>
                    <a:pt x="1289463" y="139535"/>
                    <a:pt x="1359725" y="127660"/>
                  </a:cubicBezTo>
                  <a:cubicBezTo>
                    <a:pt x="1429987" y="115785"/>
                    <a:pt x="1478478" y="65314"/>
                    <a:pt x="1555668" y="44532"/>
                  </a:cubicBezTo>
                  <a:cubicBezTo>
                    <a:pt x="1632858" y="23750"/>
                    <a:pt x="1712027" y="5938"/>
                    <a:pt x="1822863" y="2969"/>
                  </a:cubicBezTo>
                  <a:cubicBezTo>
                    <a:pt x="1933699" y="0"/>
                    <a:pt x="2220686" y="26719"/>
                    <a:pt x="2220686" y="26719"/>
                  </a:cubicBezTo>
                  <a:cubicBezTo>
                    <a:pt x="2374075" y="36615"/>
                    <a:pt x="2581894" y="46511"/>
                    <a:pt x="2743200" y="62345"/>
                  </a:cubicBezTo>
                  <a:cubicBezTo>
                    <a:pt x="2904506" y="78179"/>
                    <a:pt x="3188525" y="121722"/>
                    <a:pt x="3188525" y="121722"/>
                  </a:cubicBezTo>
                  <a:lnTo>
                    <a:pt x="3544785" y="169223"/>
                  </a:lnTo>
                  <a:cubicBezTo>
                    <a:pt x="3651663" y="184067"/>
                    <a:pt x="3718957" y="198912"/>
                    <a:pt x="3829793" y="210787"/>
                  </a:cubicBezTo>
                  <a:cubicBezTo>
                    <a:pt x="3940629" y="222662"/>
                    <a:pt x="4111832" y="230579"/>
                    <a:pt x="4209803" y="240475"/>
                  </a:cubicBezTo>
                  <a:cubicBezTo>
                    <a:pt x="4307774" y="250371"/>
                    <a:pt x="4341421" y="264226"/>
                    <a:pt x="4417621" y="270164"/>
                  </a:cubicBezTo>
                  <a:cubicBezTo>
                    <a:pt x="4493821" y="276102"/>
                    <a:pt x="4667003" y="276101"/>
                    <a:pt x="4667003" y="276101"/>
                  </a:cubicBezTo>
                  <a:lnTo>
                    <a:pt x="4904509" y="282039"/>
                  </a:lnTo>
                  <a:cubicBezTo>
                    <a:pt x="4987636" y="291935"/>
                    <a:pt x="5082640" y="320634"/>
                    <a:pt x="5165767" y="335478"/>
                  </a:cubicBezTo>
                  <a:cubicBezTo>
                    <a:pt x="5248894" y="350322"/>
                    <a:pt x="5326083" y="360713"/>
                    <a:pt x="5403273" y="371104"/>
                  </a:cubicBezTo>
                </a:path>
              </a:pathLst>
            </a:cu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45" name="Freeform 44"/>
            <p:cNvSpPr/>
            <p:nvPr/>
          </p:nvSpPr>
          <p:spPr>
            <a:xfrm>
              <a:off x="7830787" y="5847608"/>
              <a:ext cx="713509" cy="979714"/>
            </a:xfrm>
            <a:custGeom>
              <a:avLst/>
              <a:gdLst>
                <a:gd name="connsiteX0" fmla="*/ 713509 w 713509"/>
                <a:gd name="connsiteY0" fmla="*/ 979714 h 979714"/>
                <a:gd name="connsiteX1" fmla="*/ 345374 w 713509"/>
                <a:gd name="connsiteY1" fmla="*/ 884711 h 979714"/>
                <a:gd name="connsiteX2" fmla="*/ 113805 w 713509"/>
                <a:gd name="connsiteY2" fmla="*/ 694706 h 979714"/>
                <a:gd name="connsiteX3" fmla="*/ 12865 w 713509"/>
                <a:gd name="connsiteY3" fmla="*/ 516576 h 979714"/>
                <a:gd name="connsiteX4" fmla="*/ 36616 w 713509"/>
                <a:gd name="connsiteY4" fmla="*/ 302821 h 979714"/>
                <a:gd name="connsiteX5" fmla="*/ 72242 w 713509"/>
                <a:gd name="connsiteY5" fmla="*/ 112815 h 979714"/>
                <a:gd name="connsiteX6" fmla="*/ 238496 w 713509"/>
                <a:gd name="connsiteY6" fmla="*/ 0 h 97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509" h="979714">
                  <a:moveTo>
                    <a:pt x="713509" y="979714"/>
                  </a:moveTo>
                  <a:cubicBezTo>
                    <a:pt x="579417" y="955963"/>
                    <a:pt x="445325" y="932212"/>
                    <a:pt x="345374" y="884711"/>
                  </a:cubicBezTo>
                  <a:cubicBezTo>
                    <a:pt x="245423" y="837210"/>
                    <a:pt x="169223" y="756062"/>
                    <a:pt x="113805" y="694706"/>
                  </a:cubicBezTo>
                  <a:cubicBezTo>
                    <a:pt x="58387" y="633350"/>
                    <a:pt x="25730" y="581890"/>
                    <a:pt x="12865" y="516576"/>
                  </a:cubicBezTo>
                  <a:cubicBezTo>
                    <a:pt x="0" y="451262"/>
                    <a:pt x="26720" y="370115"/>
                    <a:pt x="36616" y="302821"/>
                  </a:cubicBezTo>
                  <a:cubicBezTo>
                    <a:pt x="46512" y="235528"/>
                    <a:pt x="38595" y="163285"/>
                    <a:pt x="72242" y="112815"/>
                  </a:cubicBezTo>
                  <a:cubicBezTo>
                    <a:pt x="105889" y="62345"/>
                    <a:pt x="172192" y="31172"/>
                    <a:pt x="238496" y="0"/>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46" name="Freeform 45"/>
            <p:cNvSpPr/>
            <p:nvPr/>
          </p:nvSpPr>
          <p:spPr>
            <a:xfrm>
              <a:off x="6424551" y="6268192"/>
              <a:ext cx="1436914" cy="369125"/>
            </a:xfrm>
            <a:custGeom>
              <a:avLst/>
              <a:gdLst>
                <a:gd name="connsiteX0" fmla="*/ 1436914 w 1436914"/>
                <a:gd name="connsiteY0" fmla="*/ 238496 h 369125"/>
                <a:gd name="connsiteX1" fmla="*/ 1252846 w 1436914"/>
                <a:gd name="connsiteY1" fmla="*/ 90055 h 369125"/>
                <a:gd name="connsiteX2" fmla="*/ 997527 w 1436914"/>
                <a:gd name="connsiteY2" fmla="*/ 18803 h 369125"/>
                <a:gd name="connsiteX3" fmla="*/ 760020 w 1436914"/>
                <a:gd name="connsiteY3" fmla="*/ 6927 h 369125"/>
                <a:gd name="connsiteX4" fmla="*/ 498763 w 1436914"/>
                <a:gd name="connsiteY4" fmla="*/ 990 h 369125"/>
                <a:gd name="connsiteX5" fmla="*/ 290945 w 1436914"/>
                <a:gd name="connsiteY5" fmla="*/ 12865 h 369125"/>
                <a:gd name="connsiteX6" fmla="*/ 190005 w 1436914"/>
                <a:gd name="connsiteY6" fmla="*/ 42553 h 369125"/>
                <a:gd name="connsiteX7" fmla="*/ 100940 w 1436914"/>
                <a:gd name="connsiteY7" fmla="*/ 155369 h 369125"/>
                <a:gd name="connsiteX8" fmla="*/ 35626 w 1436914"/>
                <a:gd name="connsiteY8" fmla="*/ 256309 h 369125"/>
                <a:gd name="connsiteX9" fmla="*/ 0 w 1436914"/>
                <a:gd name="connsiteY9" fmla="*/ 369125 h 36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914" h="369125">
                  <a:moveTo>
                    <a:pt x="1436914" y="238496"/>
                  </a:moveTo>
                  <a:cubicBezTo>
                    <a:pt x="1381495" y="182583"/>
                    <a:pt x="1326077" y="126670"/>
                    <a:pt x="1252846" y="90055"/>
                  </a:cubicBezTo>
                  <a:cubicBezTo>
                    <a:pt x="1179615" y="53440"/>
                    <a:pt x="1079664" y="32658"/>
                    <a:pt x="997527" y="18803"/>
                  </a:cubicBezTo>
                  <a:cubicBezTo>
                    <a:pt x="915390" y="4948"/>
                    <a:pt x="843147" y="9896"/>
                    <a:pt x="760020" y="6927"/>
                  </a:cubicBezTo>
                  <a:cubicBezTo>
                    <a:pt x="676893" y="3958"/>
                    <a:pt x="576942" y="0"/>
                    <a:pt x="498763" y="990"/>
                  </a:cubicBezTo>
                  <a:cubicBezTo>
                    <a:pt x="420584" y="1980"/>
                    <a:pt x="342405" y="5938"/>
                    <a:pt x="290945" y="12865"/>
                  </a:cubicBezTo>
                  <a:cubicBezTo>
                    <a:pt x="239485" y="19792"/>
                    <a:pt x="221672" y="18802"/>
                    <a:pt x="190005" y="42553"/>
                  </a:cubicBezTo>
                  <a:cubicBezTo>
                    <a:pt x="158338" y="66304"/>
                    <a:pt x="126670" y="119743"/>
                    <a:pt x="100940" y="155369"/>
                  </a:cubicBezTo>
                  <a:cubicBezTo>
                    <a:pt x="75210" y="190995"/>
                    <a:pt x="52449" y="220683"/>
                    <a:pt x="35626" y="256309"/>
                  </a:cubicBezTo>
                  <a:cubicBezTo>
                    <a:pt x="18803" y="291935"/>
                    <a:pt x="9401" y="330530"/>
                    <a:pt x="0" y="369125"/>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47" name="Freeform 46"/>
            <p:cNvSpPr/>
            <p:nvPr/>
          </p:nvSpPr>
          <p:spPr>
            <a:xfrm>
              <a:off x="8633361" y="6376060"/>
              <a:ext cx="231569" cy="397823"/>
            </a:xfrm>
            <a:custGeom>
              <a:avLst/>
              <a:gdLst>
                <a:gd name="connsiteX0" fmla="*/ 231569 w 231569"/>
                <a:gd name="connsiteY0" fmla="*/ 397823 h 397823"/>
                <a:gd name="connsiteX1" fmla="*/ 59377 w 231569"/>
                <a:gd name="connsiteY1" fmla="*/ 296883 h 397823"/>
                <a:gd name="connsiteX2" fmla="*/ 5938 w 231569"/>
                <a:gd name="connsiteY2" fmla="*/ 172192 h 397823"/>
                <a:gd name="connsiteX3" fmla="*/ 23751 w 231569"/>
                <a:gd name="connsiteY3" fmla="*/ 53439 h 397823"/>
                <a:gd name="connsiteX4" fmla="*/ 83127 w 231569"/>
                <a:gd name="connsiteY4" fmla="*/ 0 h 397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69" h="397823">
                  <a:moveTo>
                    <a:pt x="231569" y="397823"/>
                  </a:moveTo>
                  <a:cubicBezTo>
                    <a:pt x="164275" y="366155"/>
                    <a:pt x="96982" y="334488"/>
                    <a:pt x="59377" y="296883"/>
                  </a:cubicBezTo>
                  <a:cubicBezTo>
                    <a:pt x="21772" y="259278"/>
                    <a:pt x="11876" y="212766"/>
                    <a:pt x="5938" y="172192"/>
                  </a:cubicBezTo>
                  <a:cubicBezTo>
                    <a:pt x="0" y="131618"/>
                    <a:pt x="10886" y="82138"/>
                    <a:pt x="23751" y="53439"/>
                  </a:cubicBezTo>
                  <a:cubicBezTo>
                    <a:pt x="36616" y="24740"/>
                    <a:pt x="59871" y="12370"/>
                    <a:pt x="83127" y="0"/>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48" name="Freeform 47"/>
            <p:cNvSpPr/>
            <p:nvPr/>
          </p:nvSpPr>
          <p:spPr>
            <a:xfrm>
              <a:off x="8698675" y="5491348"/>
              <a:ext cx="1771403" cy="452252"/>
            </a:xfrm>
            <a:custGeom>
              <a:avLst/>
              <a:gdLst>
                <a:gd name="connsiteX0" fmla="*/ 1769424 w 1771403"/>
                <a:gd name="connsiteY0" fmla="*/ 237507 h 452252"/>
                <a:gd name="connsiteX1" fmla="*/ 1721922 w 1771403"/>
                <a:gd name="connsiteY1" fmla="*/ 255320 h 452252"/>
                <a:gd name="connsiteX2" fmla="*/ 1472541 w 1771403"/>
                <a:gd name="connsiteY2" fmla="*/ 391886 h 452252"/>
                <a:gd name="connsiteX3" fmla="*/ 1330037 w 1771403"/>
                <a:gd name="connsiteY3" fmla="*/ 451262 h 452252"/>
                <a:gd name="connsiteX4" fmla="*/ 1104406 w 1771403"/>
                <a:gd name="connsiteY4" fmla="*/ 385948 h 452252"/>
                <a:gd name="connsiteX5" fmla="*/ 819398 w 1771403"/>
                <a:gd name="connsiteY5" fmla="*/ 279070 h 452252"/>
                <a:gd name="connsiteX6" fmla="*/ 653143 w 1771403"/>
                <a:gd name="connsiteY6" fmla="*/ 184068 h 452252"/>
                <a:gd name="connsiteX7" fmla="*/ 510639 w 1771403"/>
                <a:gd name="connsiteY7" fmla="*/ 100940 h 452252"/>
                <a:gd name="connsiteX8" fmla="*/ 445325 w 1771403"/>
                <a:gd name="connsiteY8" fmla="*/ 148442 h 452252"/>
                <a:gd name="connsiteX9" fmla="*/ 374073 w 1771403"/>
                <a:gd name="connsiteY9" fmla="*/ 118753 h 452252"/>
                <a:gd name="connsiteX10" fmla="*/ 219694 w 1771403"/>
                <a:gd name="connsiteY10" fmla="*/ 118753 h 452252"/>
                <a:gd name="connsiteX11" fmla="*/ 112816 w 1771403"/>
                <a:gd name="connsiteY11" fmla="*/ 83127 h 452252"/>
                <a:gd name="connsiteX12" fmla="*/ 0 w 1771403"/>
                <a:gd name="connsiteY12" fmla="*/ 0 h 45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1403" h="452252">
                  <a:moveTo>
                    <a:pt x="1769424" y="237507"/>
                  </a:moveTo>
                  <a:cubicBezTo>
                    <a:pt x="1770413" y="233548"/>
                    <a:pt x="1771403" y="229590"/>
                    <a:pt x="1721922" y="255320"/>
                  </a:cubicBezTo>
                  <a:cubicBezTo>
                    <a:pt x="1672442" y="281050"/>
                    <a:pt x="1537855" y="359229"/>
                    <a:pt x="1472541" y="391886"/>
                  </a:cubicBezTo>
                  <a:cubicBezTo>
                    <a:pt x="1407227" y="424543"/>
                    <a:pt x="1391393" y="452252"/>
                    <a:pt x="1330037" y="451262"/>
                  </a:cubicBezTo>
                  <a:cubicBezTo>
                    <a:pt x="1268681" y="450272"/>
                    <a:pt x="1189512" y="414647"/>
                    <a:pt x="1104406" y="385948"/>
                  </a:cubicBezTo>
                  <a:cubicBezTo>
                    <a:pt x="1019300" y="357249"/>
                    <a:pt x="894608" y="312717"/>
                    <a:pt x="819398" y="279070"/>
                  </a:cubicBezTo>
                  <a:cubicBezTo>
                    <a:pt x="744188" y="245423"/>
                    <a:pt x="653143" y="184068"/>
                    <a:pt x="653143" y="184068"/>
                  </a:cubicBezTo>
                  <a:cubicBezTo>
                    <a:pt x="601683" y="154380"/>
                    <a:pt x="545275" y="106878"/>
                    <a:pt x="510639" y="100940"/>
                  </a:cubicBezTo>
                  <a:cubicBezTo>
                    <a:pt x="476003" y="95002"/>
                    <a:pt x="468086" y="145473"/>
                    <a:pt x="445325" y="148442"/>
                  </a:cubicBezTo>
                  <a:cubicBezTo>
                    <a:pt x="422564" y="151411"/>
                    <a:pt x="411678" y="123701"/>
                    <a:pt x="374073" y="118753"/>
                  </a:cubicBezTo>
                  <a:cubicBezTo>
                    <a:pt x="336468" y="113805"/>
                    <a:pt x="263237" y="124691"/>
                    <a:pt x="219694" y="118753"/>
                  </a:cubicBezTo>
                  <a:cubicBezTo>
                    <a:pt x="176151" y="112815"/>
                    <a:pt x="149432" y="102919"/>
                    <a:pt x="112816" y="83127"/>
                  </a:cubicBezTo>
                  <a:cubicBezTo>
                    <a:pt x="76200" y="63335"/>
                    <a:pt x="38100" y="31667"/>
                    <a:pt x="0" y="0"/>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49" name="Freeform 48"/>
            <p:cNvSpPr/>
            <p:nvPr/>
          </p:nvSpPr>
          <p:spPr>
            <a:xfrm>
              <a:off x="8032668" y="5930735"/>
              <a:ext cx="553192" cy="765959"/>
            </a:xfrm>
            <a:custGeom>
              <a:avLst/>
              <a:gdLst>
                <a:gd name="connsiteX0" fmla="*/ 238496 w 553192"/>
                <a:gd name="connsiteY0" fmla="*/ 0 h 765959"/>
                <a:gd name="connsiteX1" fmla="*/ 125680 w 553192"/>
                <a:gd name="connsiteY1" fmla="*/ 124691 h 765959"/>
                <a:gd name="connsiteX2" fmla="*/ 42553 w 553192"/>
                <a:gd name="connsiteY2" fmla="*/ 296883 h 765959"/>
                <a:gd name="connsiteX3" fmla="*/ 24740 w 553192"/>
                <a:gd name="connsiteY3" fmla="*/ 445325 h 765959"/>
                <a:gd name="connsiteX4" fmla="*/ 190994 w 553192"/>
                <a:gd name="connsiteY4" fmla="*/ 522514 h 765959"/>
                <a:gd name="connsiteX5" fmla="*/ 381000 w 553192"/>
                <a:gd name="connsiteY5" fmla="*/ 623455 h 765959"/>
                <a:gd name="connsiteX6" fmla="*/ 464127 w 553192"/>
                <a:gd name="connsiteY6" fmla="*/ 682831 h 765959"/>
                <a:gd name="connsiteX7" fmla="*/ 553192 w 553192"/>
                <a:gd name="connsiteY7" fmla="*/ 765959 h 76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192" h="765959">
                  <a:moveTo>
                    <a:pt x="238496" y="0"/>
                  </a:moveTo>
                  <a:cubicBezTo>
                    <a:pt x="198416" y="37605"/>
                    <a:pt x="158337" y="75211"/>
                    <a:pt x="125680" y="124691"/>
                  </a:cubicBezTo>
                  <a:cubicBezTo>
                    <a:pt x="93023" y="174171"/>
                    <a:pt x="59376" y="243444"/>
                    <a:pt x="42553" y="296883"/>
                  </a:cubicBezTo>
                  <a:cubicBezTo>
                    <a:pt x="25730" y="350322"/>
                    <a:pt x="0" y="407720"/>
                    <a:pt x="24740" y="445325"/>
                  </a:cubicBezTo>
                  <a:cubicBezTo>
                    <a:pt x="49480" y="482930"/>
                    <a:pt x="131617" y="492826"/>
                    <a:pt x="190994" y="522514"/>
                  </a:cubicBezTo>
                  <a:cubicBezTo>
                    <a:pt x="250371" y="552202"/>
                    <a:pt x="335478" y="596736"/>
                    <a:pt x="381000" y="623455"/>
                  </a:cubicBezTo>
                  <a:cubicBezTo>
                    <a:pt x="426522" y="650175"/>
                    <a:pt x="435428" y="659080"/>
                    <a:pt x="464127" y="682831"/>
                  </a:cubicBezTo>
                  <a:cubicBezTo>
                    <a:pt x="492826" y="706582"/>
                    <a:pt x="523009" y="736270"/>
                    <a:pt x="553192" y="765959"/>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0" name="Freeform 49"/>
            <p:cNvSpPr/>
            <p:nvPr/>
          </p:nvSpPr>
          <p:spPr>
            <a:xfrm>
              <a:off x="6400800" y="5592288"/>
              <a:ext cx="1027216" cy="402772"/>
            </a:xfrm>
            <a:custGeom>
              <a:avLst/>
              <a:gdLst>
                <a:gd name="connsiteX0" fmla="*/ 1062842 w 1062842"/>
                <a:gd name="connsiteY0" fmla="*/ 0 h 402772"/>
                <a:gd name="connsiteX1" fmla="*/ 837210 w 1062842"/>
                <a:gd name="connsiteY1" fmla="*/ 338447 h 402772"/>
                <a:gd name="connsiteX2" fmla="*/ 611579 w 1062842"/>
                <a:gd name="connsiteY2" fmla="*/ 385948 h 402772"/>
                <a:gd name="connsiteX3" fmla="*/ 427512 w 1062842"/>
                <a:gd name="connsiteY3" fmla="*/ 350322 h 402772"/>
                <a:gd name="connsiteX4" fmla="*/ 195943 w 1062842"/>
                <a:gd name="connsiteY4" fmla="*/ 356260 h 402772"/>
                <a:gd name="connsiteX5" fmla="*/ 0 w 1062842"/>
                <a:gd name="connsiteY5" fmla="*/ 279070 h 40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42" h="402772">
                  <a:moveTo>
                    <a:pt x="1062842" y="0"/>
                  </a:moveTo>
                  <a:cubicBezTo>
                    <a:pt x="987631" y="137061"/>
                    <a:pt x="912421" y="274122"/>
                    <a:pt x="837210" y="338447"/>
                  </a:cubicBezTo>
                  <a:cubicBezTo>
                    <a:pt x="762000" y="402772"/>
                    <a:pt x="679862" y="383969"/>
                    <a:pt x="611579" y="385948"/>
                  </a:cubicBezTo>
                  <a:cubicBezTo>
                    <a:pt x="543296" y="387927"/>
                    <a:pt x="496785" y="355270"/>
                    <a:pt x="427512" y="350322"/>
                  </a:cubicBezTo>
                  <a:cubicBezTo>
                    <a:pt x="358239" y="345374"/>
                    <a:pt x="267195" y="368135"/>
                    <a:pt x="195943" y="356260"/>
                  </a:cubicBezTo>
                  <a:cubicBezTo>
                    <a:pt x="124691" y="344385"/>
                    <a:pt x="62345" y="311727"/>
                    <a:pt x="0" y="279070"/>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1" name="Freeform 50"/>
            <p:cNvSpPr/>
            <p:nvPr/>
          </p:nvSpPr>
          <p:spPr>
            <a:xfrm>
              <a:off x="6947065" y="6577940"/>
              <a:ext cx="795647" cy="261257"/>
            </a:xfrm>
            <a:custGeom>
              <a:avLst/>
              <a:gdLst>
                <a:gd name="connsiteX0" fmla="*/ 795647 w 795647"/>
                <a:gd name="connsiteY0" fmla="*/ 261257 h 261257"/>
                <a:gd name="connsiteX1" fmla="*/ 546265 w 795647"/>
                <a:gd name="connsiteY1" fmla="*/ 106878 h 261257"/>
                <a:gd name="connsiteX2" fmla="*/ 338447 w 795647"/>
                <a:gd name="connsiteY2" fmla="*/ 29689 h 261257"/>
                <a:gd name="connsiteX3" fmla="*/ 267195 w 795647"/>
                <a:gd name="connsiteY3" fmla="*/ 59377 h 261257"/>
                <a:gd name="connsiteX4" fmla="*/ 178130 w 795647"/>
                <a:gd name="connsiteY4" fmla="*/ 154379 h 261257"/>
                <a:gd name="connsiteX5" fmla="*/ 35626 w 795647"/>
                <a:gd name="connsiteY5" fmla="*/ 71252 h 261257"/>
                <a:gd name="connsiteX6" fmla="*/ 0 w 795647"/>
                <a:gd name="connsiteY6"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647" h="261257">
                  <a:moveTo>
                    <a:pt x="795647" y="261257"/>
                  </a:moveTo>
                  <a:cubicBezTo>
                    <a:pt x="709056" y="203365"/>
                    <a:pt x="622465" y="145473"/>
                    <a:pt x="546265" y="106878"/>
                  </a:cubicBezTo>
                  <a:cubicBezTo>
                    <a:pt x="470065" y="68283"/>
                    <a:pt x="384959" y="37606"/>
                    <a:pt x="338447" y="29689"/>
                  </a:cubicBezTo>
                  <a:cubicBezTo>
                    <a:pt x="291935" y="21772"/>
                    <a:pt x="293915" y="38595"/>
                    <a:pt x="267195" y="59377"/>
                  </a:cubicBezTo>
                  <a:cubicBezTo>
                    <a:pt x="240475" y="80159"/>
                    <a:pt x="216725" y="152400"/>
                    <a:pt x="178130" y="154379"/>
                  </a:cubicBezTo>
                  <a:cubicBezTo>
                    <a:pt x="139535" y="156358"/>
                    <a:pt x="65314" y="96982"/>
                    <a:pt x="35626" y="71252"/>
                  </a:cubicBezTo>
                  <a:cubicBezTo>
                    <a:pt x="5938" y="45522"/>
                    <a:pt x="2969" y="22761"/>
                    <a:pt x="0" y="0"/>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2" name="Freeform 51"/>
            <p:cNvSpPr/>
            <p:nvPr/>
          </p:nvSpPr>
          <p:spPr>
            <a:xfrm>
              <a:off x="10355283" y="6053447"/>
              <a:ext cx="1021278" cy="405740"/>
            </a:xfrm>
            <a:custGeom>
              <a:avLst/>
              <a:gdLst>
                <a:gd name="connsiteX0" fmla="*/ 1021278 w 1021278"/>
                <a:gd name="connsiteY0" fmla="*/ 405740 h 405740"/>
                <a:gd name="connsiteX1" fmla="*/ 914400 w 1021278"/>
                <a:gd name="connsiteY1" fmla="*/ 257298 h 405740"/>
                <a:gd name="connsiteX2" fmla="*/ 783772 w 1021278"/>
                <a:gd name="connsiteY2" fmla="*/ 239485 h 405740"/>
                <a:gd name="connsiteX3" fmla="*/ 605642 w 1021278"/>
                <a:gd name="connsiteY3" fmla="*/ 144483 h 405740"/>
                <a:gd name="connsiteX4" fmla="*/ 409699 w 1021278"/>
                <a:gd name="connsiteY4" fmla="*/ 132608 h 405740"/>
                <a:gd name="connsiteX5" fmla="*/ 231569 w 1021278"/>
                <a:gd name="connsiteY5" fmla="*/ 126670 h 405740"/>
                <a:gd name="connsiteX6" fmla="*/ 142504 w 1021278"/>
                <a:gd name="connsiteY6" fmla="*/ 19792 h 405740"/>
                <a:gd name="connsiteX7" fmla="*/ 0 w 1021278"/>
                <a:gd name="connsiteY7" fmla="*/ 7917 h 4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278" h="405740">
                  <a:moveTo>
                    <a:pt x="1021278" y="405740"/>
                  </a:moveTo>
                  <a:cubicBezTo>
                    <a:pt x="987631" y="345373"/>
                    <a:pt x="953984" y="285007"/>
                    <a:pt x="914400" y="257298"/>
                  </a:cubicBezTo>
                  <a:cubicBezTo>
                    <a:pt x="874816" y="229589"/>
                    <a:pt x="835232" y="258288"/>
                    <a:pt x="783772" y="239485"/>
                  </a:cubicBezTo>
                  <a:cubicBezTo>
                    <a:pt x="732312" y="220683"/>
                    <a:pt x="667988" y="162296"/>
                    <a:pt x="605642" y="144483"/>
                  </a:cubicBezTo>
                  <a:cubicBezTo>
                    <a:pt x="543297" y="126670"/>
                    <a:pt x="472044" y="135577"/>
                    <a:pt x="409699" y="132608"/>
                  </a:cubicBezTo>
                  <a:cubicBezTo>
                    <a:pt x="347354" y="129639"/>
                    <a:pt x="276101" y="145473"/>
                    <a:pt x="231569" y="126670"/>
                  </a:cubicBezTo>
                  <a:cubicBezTo>
                    <a:pt x="187037" y="107867"/>
                    <a:pt x="181099" y="39584"/>
                    <a:pt x="142504" y="19792"/>
                  </a:cubicBezTo>
                  <a:cubicBezTo>
                    <a:pt x="103909" y="0"/>
                    <a:pt x="51954" y="3958"/>
                    <a:pt x="0" y="7917"/>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3" name="Freeform 52"/>
            <p:cNvSpPr/>
            <p:nvPr/>
          </p:nvSpPr>
          <p:spPr>
            <a:xfrm>
              <a:off x="10402784" y="5806044"/>
              <a:ext cx="694707" cy="136566"/>
            </a:xfrm>
            <a:custGeom>
              <a:avLst/>
              <a:gdLst>
                <a:gd name="connsiteX0" fmla="*/ 0 w 694707"/>
                <a:gd name="connsiteY0" fmla="*/ 130629 h 136566"/>
                <a:gd name="connsiteX1" fmla="*/ 231569 w 694707"/>
                <a:gd name="connsiteY1" fmla="*/ 29688 h 136566"/>
                <a:gd name="connsiteX2" fmla="*/ 368135 w 694707"/>
                <a:gd name="connsiteY2" fmla="*/ 0 h 136566"/>
                <a:gd name="connsiteX3" fmla="*/ 516577 w 694707"/>
                <a:gd name="connsiteY3" fmla="*/ 29688 h 136566"/>
                <a:gd name="connsiteX4" fmla="*/ 558141 w 694707"/>
                <a:gd name="connsiteY4" fmla="*/ 89065 h 136566"/>
                <a:gd name="connsiteX5" fmla="*/ 694707 w 694707"/>
                <a:gd name="connsiteY5" fmla="*/ 136566 h 1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707" h="136566">
                  <a:moveTo>
                    <a:pt x="0" y="130629"/>
                  </a:moveTo>
                  <a:cubicBezTo>
                    <a:pt x="85106" y="91044"/>
                    <a:pt x="170213" y="51459"/>
                    <a:pt x="231569" y="29688"/>
                  </a:cubicBezTo>
                  <a:cubicBezTo>
                    <a:pt x="292925" y="7917"/>
                    <a:pt x="320634" y="0"/>
                    <a:pt x="368135" y="0"/>
                  </a:cubicBezTo>
                  <a:cubicBezTo>
                    <a:pt x="415636" y="0"/>
                    <a:pt x="484909" y="14844"/>
                    <a:pt x="516577" y="29688"/>
                  </a:cubicBezTo>
                  <a:cubicBezTo>
                    <a:pt x="548245" y="44532"/>
                    <a:pt x="528453" y="71252"/>
                    <a:pt x="558141" y="89065"/>
                  </a:cubicBezTo>
                  <a:cubicBezTo>
                    <a:pt x="587829" y="106878"/>
                    <a:pt x="641268" y="121722"/>
                    <a:pt x="694707" y="136566"/>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4" name="Freeform 53"/>
            <p:cNvSpPr/>
            <p:nvPr/>
          </p:nvSpPr>
          <p:spPr>
            <a:xfrm>
              <a:off x="7926779" y="5497286"/>
              <a:ext cx="1216231" cy="480950"/>
            </a:xfrm>
            <a:custGeom>
              <a:avLst/>
              <a:gdLst>
                <a:gd name="connsiteX0" fmla="*/ 1122218 w 1216231"/>
                <a:gd name="connsiteY0" fmla="*/ 480950 h 480950"/>
                <a:gd name="connsiteX1" fmla="*/ 765959 w 1216231"/>
                <a:gd name="connsiteY1" fmla="*/ 445324 h 480950"/>
                <a:gd name="connsiteX2" fmla="*/ 712520 w 1216231"/>
                <a:gd name="connsiteY2" fmla="*/ 362197 h 480950"/>
                <a:gd name="connsiteX3" fmla="*/ 908463 w 1216231"/>
                <a:gd name="connsiteY3" fmla="*/ 385948 h 480950"/>
                <a:gd name="connsiteX4" fmla="*/ 1175657 w 1216231"/>
                <a:gd name="connsiteY4" fmla="*/ 409698 h 480950"/>
                <a:gd name="connsiteX5" fmla="*/ 1151907 w 1216231"/>
                <a:gd name="connsiteY5" fmla="*/ 326571 h 480950"/>
                <a:gd name="connsiteX6" fmla="*/ 1021278 w 1216231"/>
                <a:gd name="connsiteY6" fmla="*/ 308758 h 480950"/>
                <a:gd name="connsiteX7" fmla="*/ 676894 w 1216231"/>
                <a:gd name="connsiteY7" fmla="*/ 243444 h 480950"/>
                <a:gd name="connsiteX8" fmla="*/ 445325 w 1216231"/>
                <a:gd name="connsiteY8" fmla="*/ 231569 h 480950"/>
                <a:gd name="connsiteX9" fmla="*/ 225631 w 1216231"/>
                <a:gd name="connsiteY9" fmla="*/ 190005 h 480950"/>
                <a:gd name="connsiteX10" fmla="*/ 77190 w 1216231"/>
                <a:gd name="connsiteY10" fmla="*/ 160317 h 480950"/>
                <a:gd name="connsiteX11" fmla="*/ 5938 w 1216231"/>
                <a:gd name="connsiteY11" fmla="*/ 77189 h 480950"/>
                <a:gd name="connsiteX12" fmla="*/ 41564 w 1216231"/>
                <a:gd name="connsiteY12" fmla="*/ 0 h 48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6231" h="480950">
                  <a:moveTo>
                    <a:pt x="1122218" y="480950"/>
                  </a:moveTo>
                  <a:cubicBezTo>
                    <a:pt x="978230" y="473033"/>
                    <a:pt x="834242" y="465116"/>
                    <a:pt x="765959" y="445324"/>
                  </a:cubicBezTo>
                  <a:cubicBezTo>
                    <a:pt x="697676" y="425532"/>
                    <a:pt x="688769" y="372093"/>
                    <a:pt x="712520" y="362197"/>
                  </a:cubicBezTo>
                  <a:cubicBezTo>
                    <a:pt x="736271" y="352301"/>
                    <a:pt x="831274" y="378031"/>
                    <a:pt x="908463" y="385948"/>
                  </a:cubicBezTo>
                  <a:cubicBezTo>
                    <a:pt x="985653" y="393865"/>
                    <a:pt x="1135083" y="419594"/>
                    <a:pt x="1175657" y="409698"/>
                  </a:cubicBezTo>
                  <a:cubicBezTo>
                    <a:pt x="1216231" y="399802"/>
                    <a:pt x="1177637" y="343394"/>
                    <a:pt x="1151907" y="326571"/>
                  </a:cubicBezTo>
                  <a:cubicBezTo>
                    <a:pt x="1126177" y="309748"/>
                    <a:pt x="1100447" y="322612"/>
                    <a:pt x="1021278" y="308758"/>
                  </a:cubicBezTo>
                  <a:cubicBezTo>
                    <a:pt x="942109" y="294904"/>
                    <a:pt x="772886" y="256309"/>
                    <a:pt x="676894" y="243444"/>
                  </a:cubicBezTo>
                  <a:cubicBezTo>
                    <a:pt x="580902" y="230579"/>
                    <a:pt x="520536" y="240476"/>
                    <a:pt x="445325" y="231569"/>
                  </a:cubicBezTo>
                  <a:cubicBezTo>
                    <a:pt x="370115" y="222663"/>
                    <a:pt x="225631" y="190005"/>
                    <a:pt x="225631" y="190005"/>
                  </a:cubicBezTo>
                  <a:cubicBezTo>
                    <a:pt x="164275" y="178130"/>
                    <a:pt x="113806" y="179120"/>
                    <a:pt x="77190" y="160317"/>
                  </a:cubicBezTo>
                  <a:cubicBezTo>
                    <a:pt x="40575" y="141514"/>
                    <a:pt x="11876" y="103908"/>
                    <a:pt x="5938" y="77189"/>
                  </a:cubicBezTo>
                  <a:cubicBezTo>
                    <a:pt x="0" y="50470"/>
                    <a:pt x="20782" y="25235"/>
                    <a:pt x="41564" y="0"/>
                  </a:cubicBezTo>
                </a:path>
              </a:pathLst>
            </a:custGeom>
            <a:ln w="22225">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5" name="Freeform 54"/>
            <p:cNvSpPr/>
            <p:nvPr/>
          </p:nvSpPr>
          <p:spPr>
            <a:xfrm>
              <a:off x="6382987" y="5346865"/>
              <a:ext cx="5450774" cy="370114"/>
            </a:xfrm>
            <a:custGeom>
              <a:avLst/>
              <a:gdLst>
                <a:gd name="connsiteX0" fmla="*/ 5450774 w 5450774"/>
                <a:gd name="connsiteY0" fmla="*/ 370114 h 370114"/>
                <a:gd name="connsiteX1" fmla="*/ 5023262 w 5450774"/>
                <a:gd name="connsiteY1" fmla="*/ 292925 h 370114"/>
                <a:gd name="connsiteX2" fmla="*/ 4619501 w 5450774"/>
                <a:gd name="connsiteY2" fmla="*/ 251361 h 370114"/>
                <a:gd name="connsiteX3" fmla="*/ 4108862 w 5450774"/>
                <a:gd name="connsiteY3" fmla="*/ 186047 h 370114"/>
                <a:gd name="connsiteX4" fmla="*/ 3716977 w 5450774"/>
                <a:gd name="connsiteY4" fmla="*/ 150421 h 370114"/>
                <a:gd name="connsiteX5" fmla="*/ 3158836 w 5450774"/>
                <a:gd name="connsiteY5" fmla="*/ 102919 h 370114"/>
                <a:gd name="connsiteX6" fmla="*/ 2565070 w 5450774"/>
                <a:gd name="connsiteY6" fmla="*/ 25730 h 370114"/>
                <a:gd name="connsiteX7" fmla="*/ 2161309 w 5450774"/>
                <a:gd name="connsiteY7" fmla="*/ 19792 h 370114"/>
                <a:gd name="connsiteX8" fmla="*/ 1840675 w 5450774"/>
                <a:gd name="connsiteY8" fmla="*/ 7917 h 370114"/>
                <a:gd name="connsiteX9" fmla="*/ 1555668 w 5450774"/>
                <a:gd name="connsiteY9" fmla="*/ 13854 h 370114"/>
                <a:gd name="connsiteX10" fmla="*/ 1460665 w 5450774"/>
                <a:gd name="connsiteY10" fmla="*/ 91044 h 370114"/>
                <a:gd name="connsiteX11" fmla="*/ 1235034 w 5450774"/>
                <a:gd name="connsiteY11" fmla="*/ 108857 h 370114"/>
                <a:gd name="connsiteX12" fmla="*/ 849086 w 5450774"/>
                <a:gd name="connsiteY12" fmla="*/ 73231 h 370114"/>
                <a:gd name="connsiteX13" fmla="*/ 510639 w 5450774"/>
                <a:gd name="connsiteY13" fmla="*/ 25730 h 370114"/>
                <a:gd name="connsiteX14" fmla="*/ 225631 w 5450774"/>
                <a:gd name="connsiteY14" fmla="*/ 55418 h 370114"/>
                <a:gd name="connsiteX15" fmla="*/ 0 w 5450774"/>
                <a:gd name="connsiteY15" fmla="*/ 79169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0774" h="370114">
                  <a:moveTo>
                    <a:pt x="5450774" y="370114"/>
                  </a:moveTo>
                  <a:cubicBezTo>
                    <a:pt x="5306291" y="341415"/>
                    <a:pt x="5161808" y="312717"/>
                    <a:pt x="5023262" y="292925"/>
                  </a:cubicBezTo>
                  <a:cubicBezTo>
                    <a:pt x="4884717" y="273133"/>
                    <a:pt x="4771901" y="269174"/>
                    <a:pt x="4619501" y="251361"/>
                  </a:cubicBezTo>
                  <a:cubicBezTo>
                    <a:pt x="4467101" y="233548"/>
                    <a:pt x="4259283" y="202870"/>
                    <a:pt x="4108862" y="186047"/>
                  </a:cubicBezTo>
                  <a:cubicBezTo>
                    <a:pt x="3958441" y="169224"/>
                    <a:pt x="3716977" y="150421"/>
                    <a:pt x="3716977" y="150421"/>
                  </a:cubicBezTo>
                  <a:cubicBezTo>
                    <a:pt x="3558639" y="136566"/>
                    <a:pt x="3350820" y="123701"/>
                    <a:pt x="3158836" y="102919"/>
                  </a:cubicBezTo>
                  <a:cubicBezTo>
                    <a:pt x="2966852" y="82137"/>
                    <a:pt x="2731324" y="39584"/>
                    <a:pt x="2565070" y="25730"/>
                  </a:cubicBezTo>
                  <a:cubicBezTo>
                    <a:pt x="2398816" y="11876"/>
                    <a:pt x="2282041" y="22761"/>
                    <a:pt x="2161309" y="19792"/>
                  </a:cubicBezTo>
                  <a:cubicBezTo>
                    <a:pt x="2040577" y="16823"/>
                    <a:pt x="1941615" y="8907"/>
                    <a:pt x="1840675" y="7917"/>
                  </a:cubicBezTo>
                  <a:cubicBezTo>
                    <a:pt x="1739735" y="6927"/>
                    <a:pt x="1619003" y="0"/>
                    <a:pt x="1555668" y="13854"/>
                  </a:cubicBezTo>
                  <a:cubicBezTo>
                    <a:pt x="1492333" y="27708"/>
                    <a:pt x="1514104" y="75210"/>
                    <a:pt x="1460665" y="91044"/>
                  </a:cubicBezTo>
                  <a:cubicBezTo>
                    <a:pt x="1407226" y="106878"/>
                    <a:pt x="1336964" y="111826"/>
                    <a:pt x="1235034" y="108857"/>
                  </a:cubicBezTo>
                  <a:cubicBezTo>
                    <a:pt x="1133104" y="105888"/>
                    <a:pt x="969819" y="87086"/>
                    <a:pt x="849086" y="73231"/>
                  </a:cubicBezTo>
                  <a:cubicBezTo>
                    <a:pt x="728354" y="59377"/>
                    <a:pt x="614548" y="28699"/>
                    <a:pt x="510639" y="25730"/>
                  </a:cubicBezTo>
                  <a:cubicBezTo>
                    <a:pt x="406730" y="22761"/>
                    <a:pt x="225631" y="55418"/>
                    <a:pt x="225631" y="55418"/>
                  </a:cubicBezTo>
                  <a:lnTo>
                    <a:pt x="0" y="79169"/>
                  </a:lnTo>
                </a:path>
              </a:pathLst>
            </a:cu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6" name="Freeform 55"/>
            <p:cNvSpPr/>
            <p:nvPr/>
          </p:nvSpPr>
          <p:spPr>
            <a:xfrm>
              <a:off x="6388925" y="4850081"/>
              <a:ext cx="5462649" cy="617516"/>
            </a:xfrm>
            <a:custGeom>
              <a:avLst/>
              <a:gdLst>
                <a:gd name="connsiteX0" fmla="*/ 5462649 w 5462649"/>
                <a:gd name="connsiteY0" fmla="*/ 617516 h 617516"/>
                <a:gd name="connsiteX1" fmla="*/ 5112327 w 5462649"/>
                <a:gd name="connsiteY1" fmla="*/ 534389 h 617516"/>
                <a:gd name="connsiteX2" fmla="*/ 4548249 w 5462649"/>
                <a:gd name="connsiteY2" fmla="*/ 415636 h 617516"/>
                <a:gd name="connsiteX3" fmla="*/ 3901044 w 5462649"/>
                <a:gd name="connsiteY3" fmla="*/ 374072 h 617516"/>
                <a:gd name="connsiteX4" fmla="*/ 3461657 w 5462649"/>
                <a:gd name="connsiteY4" fmla="*/ 285007 h 617516"/>
                <a:gd name="connsiteX5" fmla="*/ 3129148 w 5462649"/>
                <a:gd name="connsiteY5" fmla="*/ 148441 h 617516"/>
                <a:gd name="connsiteX6" fmla="*/ 2624446 w 5462649"/>
                <a:gd name="connsiteY6" fmla="*/ 130628 h 617516"/>
                <a:gd name="connsiteX7" fmla="*/ 2256311 w 5462649"/>
                <a:gd name="connsiteY7" fmla="*/ 136566 h 617516"/>
                <a:gd name="connsiteX8" fmla="*/ 1721922 w 5462649"/>
                <a:gd name="connsiteY8" fmla="*/ 166254 h 617516"/>
                <a:gd name="connsiteX9" fmla="*/ 1229096 w 5462649"/>
                <a:gd name="connsiteY9" fmla="*/ 166254 h 617516"/>
                <a:gd name="connsiteX10" fmla="*/ 706581 w 5462649"/>
                <a:gd name="connsiteY10" fmla="*/ 118753 h 617516"/>
                <a:gd name="connsiteX11" fmla="*/ 285007 w 5462649"/>
                <a:gd name="connsiteY11" fmla="*/ 59376 h 617516"/>
                <a:gd name="connsiteX12" fmla="*/ 0 w 5462649"/>
                <a:gd name="connsiteY12" fmla="*/ 0 h 61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62649" h="617516">
                  <a:moveTo>
                    <a:pt x="5462649" y="617516"/>
                  </a:moveTo>
                  <a:cubicBezTo>
                    <a:pt x="5345380" y="590796"/>
                    <a:pt x="5264727" y="568036"/>
                    <a:pt x="5112327" y="534389"/>
                  </a:cubicBezTo>
                  <a:cubicBezTo>
                    <a:pt x="4959927" y="500742"/>
                    <a:pt x="4750129" y="442355"/>
                    <a:pt x="4548249" y="415636"/>
                  </a:cubicBezTo>
                  <a:cubicBezTo>
                    <a:pt x="4346369" y="388917"/>
                    <a:pt x="4082143" y="395843"/>
                    <a:pt x="3901044" y="374072"/>
                  </a:cubicBezTo>
                  <a:cubicBezTo>
                    <a:pt x="3719945" y="352301"/>
                    <a:pt x="3590306" y="322612"/>
                    <a:pt x="3461657" y="285007"/>
                  </a:cubicBezTo>
                  <a:cubicBezTo>
                    <a:pt x="3333008" y="247402"/>
                    <a:pt x="3268683" y="174171"/>
                    <a:pt x="3129148" y="148441"/>
                  </a:cubicBezTo>
                  <a:cubicBezTo>
                    <a:pt x="2989613" y="122711"/>
                    <a:pt x="2624446" y="130628"/>
                    <a:pt x="2624446" y="130628"/>
                  </a:cubicBezTo>
                  <a:cubicBezTo>
                    <a:pt x="2478973" y="128649"/>
                    <a:pt x="2406732" y="130628"/>
                    <a:pt x="2256311" y="136566"/>
                  </a:cubicBezTo>
                  <a:cubicBezTo>
                    <a:pt x="2105890" y="142504"/>
                    <a:pt x="1893124" y="161306"/>
                    <a:pt x="1721922" y="166254"/>
                  </a:cubicBezTo>
                  <a:cubicBezTo>
                    <a:pt x="1550720" y="171202"/>
                    <a:pt x="1398319" y="174171"/>
                    <a:pt x="1229096" y="166254"/>
                  </a:cubicBezTo>
                  <a:cubicBezTo>
                    <a:pt x="1059873" y="158337"/>
                    <a:pt x="863929" y="136566"/>
                    <a:pt x="706581" y="118753"/>
                  </a:cubicBezTo>
                  <a:cubicBezTo>
                    <a:pt x="549233" y="100940"/>
                    <a:pt x="402770" y="79168"/>
                    <a:pt x="285007" y="59376"/>
                  </a:cubicBezTo>
                  <a:cubicBezTo>
                    <a:pt x="167244" y="39584"/>
                    <a:pt x="83622" y="19792"/>
                    <a:pt x="0" y="0"/>
                  </a:cubicBezTo>
                </a:path>
              </a:pathLst>
            </a:cu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7" name="Freeform 56"/>
            <p:cNvSpPr/>
            <p:nvPr/>
          </p:nvSpPr>
          <p:spPr>
            <a:xfrm>
              <a:off x="6400800" y="4493821"/>
              <a:ext cx="5201392" cy="475013"/>
            </a:xfrm>
            <a:custGeom>
              <a:avLst/>
              <a:gdLst>
                <a:gd name="connsiteX0" fmla="*/ 0 w 5237018"/>
                <a:gd name="connsiteY0" fmla="*/ 0 h 475013"/>
                <a:gd name="connsiteX1" fmla="*/ 368135 w 5237018"/>
                <a:gd name="connsiteY1" fmla="*/ 100940 h 475013"/>
                <a:gd name="connsiteX2" fmla="*/ 819397 w 5237018"/>
                <a:gd name="connsiteY2" fmla="*/ 178130 h 475013"/>
                <a:gd name="connsiteX3" fmla="*/ 1258784 w 5237018"/>
                <a:gd name="connsiteY3" fmla="*/ 213756 h 475013"/>
                <a:gd name="connsiteX4" fmla="*/ 1656608 w 5237018"/>
                <a:gd name="connsiteY4" fmla="*/ 172192 h 475013"/>
                <a:gd name="connsiteX5" fmla="*/ 2333501 w 5237018"/>
                <a:gd name="connsiteY5" fmla="*/ 95002 h 475013"/>
                <a:gd name="connsiteX6" fmla="*/ 2838203 w 5237018"/>
                <a:gd name="connsiteY6" fmla="*/ 77189 h 475013"/>
                <a:gd name="connsiteX7" fmla="*/ 3206338 w 5237018"/>
                <a:gd name="connsiteY7" fmla="*/ 106878 h 475013"/>
                <a:gd name="connsiteX8" fmla="*/ 3764478 w 5237018"/>
                <a:gd name="connsiteY8" fmla="*/ 207818 h 475013"/>
                <a:gd name="connsiteX9" fmla="*/ 4197927 w 5237018"/>
                <a:gd name="connsiteY9" fmla="*/ 267195 h 475013"/>
                <a:gd name="connsiteX10" fmla="*/ 4566062 w 5237018"/>
                <a:gd name="connsiteY10" fmla="*/ 308758 h 475013"/>
                <a:gd name="connsiteX11" fmla="*/ 4862945 w 5237018"/>
                <a:gd name="connsiteY11" fmla="*/ 356260 h 475013"/>
                <a:gd name="connsiteX12" fmla="*/ 5070764 w 5237018"/>
                <a:gd name="connsiteY12" fmla="*/ 451262 h 475013"/>
                <a:gd name="connsiteX13" fmla="*/ 5237018 w 5237018"/>
                <a:gd name="connsiteY13" fmla="*/ 475013 h 47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7018" h="475013">
                  <a:moveTo>
                    <a:pt x="0" y="0"/>
                  </a:moveTo>
                  <a:cubicBezTo>
                    <a:pt x="115784" y="35626"/>
                    <a:pt x="231569" y="71252"/>
                    <a:pt x="368135" y="100940"/>
                  </a:cubicBezTo>
                  <a:cubicBezTo>
                    <a:pt x="504701" y="130628"/>
                    <a:pt x="670956" y="159327"/>
                    <a:pt x="819397" y="178130"/>
                  </a:cubicBezTo>
                  <a:cubicBezTo>
                    <a:pt x="967838" y="196933"/>
                    <a:pt x="1119249" y="214746"/>
                    <a:pt x="1258784" y="213756"/>
                  </a:cubicBezTo>
                  <a:cubicBezTo>
                    <a:pt x="1398319" y="212766"/>
                    <a:pt x="1656608" y="172192"/>
                    <a:pt x="1656608" y="172192"/>
                  </a:cubicBezTo>
                  <a:cubicBezTo>
                    <a:pt x="1835727" y="152400"/>
                    <a:pt x="2136569" y="110836"/>
                    <a:pt x="2333501" y="95002"/>
                  </a:cubicBezTo>
                  <a:cubicBezTo>
                    <a:pt x="2530433" y="79168"/>
                    <a:pt x="2692730" y="75210"/>
                    <a:pt x="2838203" y="77189"/>
                  </a:cubicBezTo>
                  <a:cubicBezTo>
                    <a:pt x="2983676" y="79168"/>
                    <a:pt x="3051959" y="85107"/>
                    <a:pt x="3206338" y="106878"/>
                  </a:cubicBezTo>
                  <a:cubicBezTo>
                    <a:pt x="3360717" y="128650"/>
                    <a:pt x="3599213" y="181099"/>
                    <a:pt x="3764478" y="207818"/>
                  </a:cubicBezTo>
                  <a:cubicBezTo>
                    <a:pt x="3929743" y="234537"/>
                    <a:pt x="4064330" y="250372"/>
                    <a:pt x="4197927" y="267195"/>
                  </a:cubicBezTo>
                  <a:cubicBezTo>
                    <a:pt x="4331524" y="284018"/>
                    <a:pt x="4455226" y="293914"/>
                    <a:pt x="4566062" y="308758"/>
                  </a:cubicBezTo>
                  <a:cubicBezTo>
                    <a:pt x="4676898" y="323602"/>
                    <a:pt x="4778828" y="332509"/>
                    <a:pt x="4862945" y="356260"/>
                  </a:cubicBezTo>
                  <a:cubicBezTo>
                    <a:pt x="4947062" y="380011"/>
                    <a:pt x="5008419" y="431470"/>
                    <a:pt x="5070764" y="451262"/>
                  </a:cubicBezTo>
                  <a:cubicBezTo>
                    <a:pt x="5133109" y="471054"/>
                    <a:pt x="5185063" y="473033"/>
                    <a:pt x="5237018" y="475013"/>
                  </a:cubicBezTo>
                </a:path>
              </a:pathLst>
            </a:cu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8" name="Freeform 57"/>
            <p:cNvSpPr/>
            <p:nvPr/>
          </p:nvSpPr>
          <p:spPr>
            <a:xfrm>
              <a:off x="6388925" y="4654138"/>
              <a:ext cx="5296394" cy="510639"/>
            </a:xfrm>
            <a:custGeom>
              <a:avLst/>
              <a:gdLst>
                <a:gd name="connsiteX0" fmla="*/ 5296394 w 5296394"/>
                <a:gd name="connsiteY0" fmla="*/ 510639 h 510639"/>
                <a:gd name="connsiteX1" fmla="*/ 4845132 w 5296394"/>
                <a:gd name="connsiteY1" fmla="*/ 415636 h 510639"/>
                <a:gd name="connsiteX2" fmla="*/ 3746665 w 5296394"/>
                <a:gd name="connsiteY2" fmla="*/ 279070 h 510639"/>
                <a:gd name="connsiteX3" fmla="*/ 3022270 w 5296394"/>
                <a:gd name="connsiteY3" fmla="*/ 89065 h 510639"/>
                <a:gd name="connsiteX4" fmla="*/ 2541319 w 5296394"/>
                <a:gd name="connsiteY4" fmla="*/ 100940 h 510639"/>
                <a:gd name="connsiteX5" fmla="*/ 1894114 w 5296394"/>
                <a:gd name="connsiteY5" fmla="*/ 219693 h 510639"/>
                <a:gd name="connsiteX6" fmla="*/ 1294410 w 5296394"/>
                <a:gd name="connsiteY6" fmla="*/ 231568 h 510639"/>
                <a:gd name="connsiteX7" fmla="*/ 682831 w 5296394"/>
                <a:gd name="connsiteY7" fmla="*/ 160317 h 510639"/>
                <a:gd name="connsiteX8" fmla="*/ 0 w 5296394"/>
                <a:gd name="connsiteY8" fmla="*/ 0 h 51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6394" h="510639">
                  <a:moveTo>
                    <a:pt x="5296394" y="510639"/>
                  </a:moveTo>
                  <a:cubicBezTo>
                    <a:pt x="5199907" y="482435"/>
                    <a:pt x="5103420" y="454231"/>
                    <a:pt x="4845132" y="415636"/>
                  </a:cubicBezTo>
                  <a:cubicBezTo>
                    <a:pt x="4586844" y="377041"/>
                    <a:pt x="4050475" y="333498"/>
                    <a:pt x="3746665" y="279070"/>
                  </a:cubicBezTo>
                  <a:cubicBezTo>
                    <a:pt x="3442855" y="224642"/>
                    <a:pt x="3223161" y="118753"/>
                    <a:pt x="3022270" y="89065"/>
                  </a:cubicBezTo>
                  <a:cubicBezTo>
                    <a:pt x="2821379" y="59377"/>
                    <a:pt x="2729345" y="79169"/>
                    <a:pt x="2541319" y="100940"/>
                  </a:cubicBezTo>
                  <a:cubicBezTo>
                    <a:pt x="2353293" y="122711"/>
                    <a:pt x="2101932" y="197922"/>
                    <a:pt x="1894114" y="219693"/>
                  </a:cubicBezTo>
                  <a:cubicBezTo>
                    <a:pt x="1686296" y="241464"/>
                    <a:pt x="1496290" y="241464"/>
                    <a:pt x="1294410" y="231568"/>
                  </a:cubicBezTo>
                  <a:cubicBezTo>
                    <a:pt x="1092530" y="221672"/>
                    <a:pt x="898566" y="198912"/>
                    <a:pt x="682831" y="160317"/>
                  </a:cubicBezTo>
                  <a:cubicBezTo>
                    <a:pt x="467096" y="121722"/>
                    <a:pt x="114795" y="25730"/>
                    <a:pt x="0" y="0"/>
                  </a:cubicBezTo>
                </a:path>
              </a:pathLst>
            </a:cu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effectLst>
                  <a:outerShdw blurRad="38100" dist="38100" dir="2700000" algn="tl">
                    <a:srgbClr val="000000">
                      <a:alpha val="43137"/>
                    </a:srgbClr>
                  </a:outerShdw>
                </a:effectLst>
                <a:latin typeface="Arial" pitchFamily="34" charset="0"/>
                <a:cs typeface="Arial" pitchFamily="34" charset="0"/>
              </a:endParaRPr>
            </a:p>
          </p:txBody>
        </p:sp>
        <p:sp>
          <p:nvSpPr>
            <p:cNvPr id="59" name="TextBox 58"/>
            <p:cNvSpPr txBox="1"/>
            <p:nvPr/>
          </p:nvSpPr>
          <p:spPr>
            <a:xfrm>
              <a:off x="11140374" y="4517232"/>
              <a:ext cx="762000" cy="354905"/>
            </a:xfrm>
            <a:prstGeom prst="rect">
              <a:avLst/>
            </a:prstGeom>
            <a:noFill/>
          </p:spPr>
          <p:txBody>
            <a:bodyPr wrap="square" rtlCol="0">
              <a:spAutoFit/>
            </a:bodyPr>
            <a:lstStyle/>
            <a:p>
              <a:r>
                <a:rPr lang="en-US" sz="12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Tss</a:t>
              </a:r>
              <a:endParaRPr lang="en-US" sz="1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0" name="TextBox 59"/>
            <p:cNvSpPr txBox="1"/>
            <p:nvPr/>
          </p:nvSpPr>
          <p:spPr>
            <a:xfrm>
              <a:off x="10744201" y="5943601"/>
              <a:ext cx="990600" cy="591508"/>
            </a:xfrm>
            <a:prstGeom prst="rect">
              <a:avLst/>
            </a:prstGeom>
            <a:noFill/>
          </p:spPr>
          <p:txBody>
            <a:bodyPr wrap="square" rtlCol="0">
              <a:spAutoFit/>
            </a:bodyPr>
            <a:lstStyle/>
            <a:p>
              <a:r>
                <a:rPr lang="en-US" sz="1200" b="1"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Tbr</a:t>
              </a:r>
              <a:r>
                <a:rPr lang="en-US" sz="12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2b (</a:t>
              </a:r>
              <a:r>
                <a:rPr lang="en-US" sz="1200" b="1"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ss</a:t>
              </a:r>
              <a:r>
                <a:rPr lang="en-US" sz="12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a:t>
              </a:r>
              <a:endParaRPr lang="en-US" sz="12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41" name="Picture 40" descr="DSC05296.JPG"/>
          <p:cNvPicPr>
            <a:picLocks noGrp="1" noChangeAspect="1"/>
          </p:cNvPicPr>
          <p:nvPr isPhoto="1"/>
        </p:nvPicPr>
        <p:blipFill>
          <a:blip r:embed="rId5" cstate="print"/>
          <a:srcRect t="17188" b="23437"/>
          <a:stretch>
            <a:fillRect/>
          </a:stretch>
        </p:blipFill>
        <p:spPr>
          <a:xfrm>
            <a:off x="-25400" y="1981200"/>
            <a:ext cx="6502400" cy="2895600"/>
          </a:xfrm>
          <a:prstGeom prst="rect">
            <a:avLst/>
          </a:prstGeom>
          <a:ln w="12700">
            <a:solidFill>
              <a:schemeClr val="tx1"/>
            </a:solidFill>
            <a:prstDash val="solid"/>
          </a:ln>
        </p:spPr>
      </p:pic>
      <p:grpSp>
        <p:nvGrpSpPr>
          <p:cNvPr id="68" name="Group 67"/>
          <p:cNvGrpSpPr/>
          <p:nvPr/>
        </p:nvGrpSpPr>
        <p:grpSpPr>
          <a:xfrm>
            <a:off x="152400" y="3048000"/>
            <a:ext cx="6324600" cy="1436132"/>
            <a:chOff x="152400" y="3048000"/>
            <a:chExt cx="6324600" cy="1436132"/>
          </a:xfrm>
        </p:grpSpPr>
        <p:grpSp>
          <p:nvGrpSpPr>
            <p:cNvPr id="65" name="Group 64"/>
            <p:cNvGrpSpPr/>
            <p:nvPr/>
          </p:nvGrpSpPr>
          <p:grpSpPr>
            <a:xfrm>
              <a:off x="485422" y="3048000"/>
              <a:ext cx="5991578" cy="1388533"/>
              <a:chOff x="485422" y="3048000"/>
              <a:chExt cx="5991578" cy="1388533"/>
            </a:xfrm>
          </p:grpSpPr>
          <p:sp>
            <p:nvSpPr>
              <p:cNvPr id="43" name="Freeform 42"/>
              <p:cNvSpPr/>
              <p:nvPr/>
            </p:nvSpPr>
            <p:spPr>
              <a:xfrm>
                <a:off x="485422" y="3725333"/>
                <a:ext cx="1862667" cy="711200"/>
              </a:xfrm>
              <a:custGeom>
                <a:avLst/>
                <a:gdLst>
                  <a:gd name="connsiteX0" fmla="*/ 0 w 1862667"/>
                  <a:gd name="connsiteY0" fmla="*/ 0 h 711200"/>
                  <a:gd name="connsiteX1" fmla="*/ 1862667 w 1862667"/>
                  <a:gd name="connsiteY1" fmla="*/ 711200 h 711200"/>
                </a:gdLst>
                <a:ahLst/>
                <a:cxnLst>
                  <a:cxn ang="0">
                    <a:pos x="connsiteX0" y="connsiteY0"/>
                  </a:cxn>
                  <a:cxn ang="0">
                    <a:pos x="connsiteX1" y="connsiteY1"/>
                  </a:cxn>
                </a:cxnLst>
                <a:rect l="l" t="t" r="r" b="b"/>
                <a:pathLst>
                  <a:path w="1862667" h="711200">
                    <a:moveTo>
                      <a:pt x="0" y="0"/>
                    </a:moveTo>
                    <a:lnTo>
                      <a:pt x="1862667" y="711200"/>
                    </a:lnTo>
                  </a:path>
                </a:pathLst>
              </a:cu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2667000" y="3657600"/>
                <a:ext cx="1862667" cy="711200"/>
              </a:xfrm>
              <a:custGeom>
                <a:avLst/>
                <a:gdLst>
                  <a:gd name="connsiteX0" fmla="*/ 0 w 1862667"/>
                  <a:gd name="connsiteY0" fmla="*/ 0 h 711200"/>
                  <a:gd name="connsiteX1" fmla="*/ 1862667 w 1862667"/>
                  <a:gd name="connsiteY1" fmla="*/ 711200 h 711200"/>
                </a:gdLst>
                <a:ahLst/>
                <a:cxnLst>
                  <a:cxn ang="0">
                    <a:pos x="connsiteX0" y="connsiteY0"/>
                  </a:cxn>
                  <a:cxn ang="0">
                    <a:pos x="connsiteX1" y="connsiteY1"/>
                  </a:cxn>
                </a:cxnLst>
                <a:rect l="l" t="t" r="r" b="b"/>
                <a:pathLst>
                  <a:path w="1862667" h="711200">
                    <a:moveTo>
                      <a:pt x="0" y="0"/>
                    </a:moveTo>
                    <a:lnTo>
                      <a:pt x="1862667" y="711200"/>
                    </a:lnTo>
                  </a:path>
                </a:pathLst>
              </a:cu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4495800" y="3048000"/>
                <a:ext cx="1981200" cy="381000"/>
              </a:xfrm>
              <a:custGeom>
                <a:avLst/>
                <a:gdLst>
                  <a:gd name="connsiteX0" fmla="*/ 0 w 1862667"/>
                  <a:gd name="connsiteY0" fmla="*/ 0 h 711200"/>
                  <a:gd name="connsiteX1" fmla="*/ 1862667 w 1862667"/>
                  <a:gd name="connsiteY1" fmla="*/ 711200 h 711200"/>
                </a:gdLst>
                <a:ahLst/>
                <a:cxnLst>
                  <a:cxn ang="0">
                    <a:pos x="connsiteX0" y="connsiteY0"/>
                  </a:cxn>
                  <a:cxn ang="0">
                    <a:pos x="connsiteX1" y="connsiteY1"/>
                  </a:cxn>
                </a:cxnLst>
                <a:rect l="l" t="t" r="r" b="b"/>
                <a:pathLst>
                  <a:path w="1862667" h="711200">
                    <a:moveTo>
                      <a:pt x="0" y="0"/>
                    </a:moveTo>
                    <a:lnTo>
                      <a:pt x="1862667" y="711200"/>
                    </a:lnTo>
                  </a:path>
                </a:pathLst>
              </a:cu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3810000" y="3429000"/>
                <a:ext cx="1752600" cy="369332"/>
              </a:xfrm>
              <a:prstGeom prst="rect">
                <a:avLst/>
              </a:prstGeom>
              <a:noFill/>
            </p:spPr>
            <p:txBody>
              <a:bodyPr wrap="square" rtlCol="0">
                <a:spAutoFit/>
              </a:bodyPr>
              <a:lstStyle/>
              <a:p>
                <a:r>
                  <a:rPr lang="en-US" dirty="0" smtClean="0">
                    <a:solidFill>
                      <a:srgbClr val="FFFF00"/>
                    </a:solidFill>
                    <a:latin typeface="Verdana" pitchFamily="34" charset="0"/>
                    <a:ea typeface="Verdana" pitchFamily="34" charset="0"/>
                    <a:cs typeface="Verdana" pitchFamily="34" charset="0"/>
                  </a:rPr>
                  <a:t>15.30 Ma tuff</a:t>
                </a:r>
              </a:p>
            </p:txBody>
          </p:sp>
        </p:grpSp>
        <p:sp>
          <p:nvSpPr>
            <p:cNvPr id="66" name="TextBox 65"/>
            <p:cNvSpPr txBox="1"/>
            <p:nvPr/>
          </p:nvSpPr>
          <p:spPr>
            <a:xfrm>
              <a:off x="152400" y="4114800"/>
              <a:ext cx="1752600" cy="369332"/>
            </a:xfrm>
            <a:prstGeom prst="rect">
              <a:avLst/>
            </a:prstGeom>
            <a:noFill/>
          </p:spPr>
          <p:txBody>
            <a:bodyPr wrap="square" rtlCol="0">
              <a:spAutoFit/>
            </a:bodyPr>
            <a:lstStyle/>
            <a:p>
              <a:r>
                <a:rPr lang="en-US" dirty="0" smtClean="0">
                  <a:solidFill>
                    <a:srgbClr val="FFFF00"/>
                  </a:solidFill>
                  <a:latin typeface="Verdana" pitchFamily="34" charset="0"/>
                  <a:ea typeface="Verdana" pitchFamily="34" charset="0"/>
                  <a:cs typeface="Verdana" pitchFamily="34" charset="0"/>
                </a:rPr>
                <a:t>breccia 2b</a:t>
              </a:r>
            </a:p>
          </p:txBody>
        </p:sp>
        <p:sp>
          <p:nvSpPr>
            <p:cNvPr id="67" name="TextBox 66"/>
            <p:cNvSpPr txBox="1"/>
            <p:nvPr/>
          </p:nvSpPr>
          <p:spPr>
            <a:xfrm>
              <a:off x="1676400" y="3810000"/>
              <a:ext cx="1752600" cy="369332"/>
            </a:xfrm>
            <a:prstGeom prst="rect">
              <a:avLst/>
            </a:prstGeom>
            <a:noFill/>
          </p:spPr>
          <p:txBody>
            <a:bodyPr wrap="square" rtlCol="0">
              <a:spAutoFit/>
            </a:bodyPr>
            <a:lstStyle/>
            <a:p>
              <a:r>
                <a:rPr lang="en-US" dirty="0" smtClean="0">
                  <a:solidFill>
                    <a:srgbClr val="FFFF00"/>
                  </a:solidFill>
                  <a:latin typeface="Verdana" pitchFamily="34" charset="0"/>
                  <a:ea typeface="Verdana" pitchFamily="34" charset="0"/>
                  <a:cs typeface="Verdana" pitchFamily="34" charset="0"/>
                </a:rPr>
                <a:t>sandstone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76864" y="629264"/>
            <a:ext cx="5161936" cy="2190136"/>
            <a:chOff x="1467464" y="934064"/>
            <a:chExt cx="5161936" cy="2190136"/>
          </a:xfrm>
        </p:grpSpPr>
        <p:grpSp>
          <p:nvGrpSpPr>
            <p:cNvPr id="4" name="Group 25"/>
            <p:cNvGrpSpPr/>
            <p:nvPr/>
          </p:nvGrpSpPr>
          <p:grpSpPr>
            <a:xfrm>
              <a:off x="1524000" y="990600"/>
              <a:ext cx="5105400" cy="2133600"/>
              <a:chOff x="1524000" y="990600"/>
              <a:chExt cx="5105400" cy="2133600"/>
            </a:xfrm>
          </p:grpSpPr>
          <p:sp>
            <p:nvSpPr>
              <p:cNvPr id="7" name="TextBox 6"/>
              <p:cNvSpPr txBox="1"/>
              <p:nvPr/>
            </p:nvSpPr>
            <p:spPr>
              <a:xfrm>
                <a:off x="3886200" y="1272570"/>
                <a:ext cx="2743200" cy="1569660"/>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Axial planes recorded in Kodachrome Wash outcrop</a:t>
                </a:r>
              </a:p>
              <a:p>
                <a:endParaRPr lang="en-US" sz="1200" dirty="0" smtClean="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Mean Pole</a:t>
                </a:r>
              </a:p>
              <a:p>
                <a:r>
                  <a:rPr lang="en-US" sz="1200" dirty="0" smtClean="0">
                    <a:solidFill>
                      <a:schemeClr val="bg1"/>
                    </a:solidFill>
                    <a:latin typeface="Arial" pitchFamily="34" charset="0"/>
                    <a:cs typeface="Arial" pitchFamily="34" charset="0"/>
                  </a:rPr>
                  <a:t>T&amp;P= 344°, 83°</a:t>
                </a:r>
              </a:p>
              <a:p>
                <a:endParaRPr lang="en-US" sz="1200" dirty="0" smtClean="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Great Circle</a:t>
                </a:r>
              </a:p>
              <a:p>
                <a:r>
                  <a:rPr lang="en-US" sz="1200" dirty="0" smtClean="0">
                    <a:solidFill>
                      <a:schemeClr val="bg1"/>
                    </a:solidFill>
                    <a:latin typeface="Arial" pitchFamily="34" charset="0"/>
                    <a:cs typeface="Arial" pitchFamily="34" charset="0"/>
                  </a:rPr>
                  <a:t>74°, 7° (RHR)</a:t>
                </a:r>
                <a:endParaRPr lang="en-US" sz="1200" dirty="0">
                  <a:solidFill>
                    <a:schemeClr val="bg1"/>
                  </a:solidFill>
                  <a:latin typeface="Arial" pitchFamily="34" charset="0"/>
                  <a:cs typeface="Arial" pitchFamily="34" charset="0"/>
                </a:endParaRPr>
              </a:p>
            </p:txBody>
          </p:sp>
          <p:grpSp>
            <p:nvGrpSpPr>
              <p:cNvPr id="5" name="Group 22"/>
              <p:cNvGrpSpPr/>
              <p:nvPr/>
            </p:nvGrpSpPr>
            <p:grpSpPr>
              <a:xfrm>
                <a:off x="1524000" y="990600"/>
                <a:ext cx="2171700" cy="2133600"/>
                <a:chOff x="1790700" y="962799"/>
                <a:chExt cx="2171700" cy="2133600"/>
              </a:xfrm>
            </p:grpSpPr>
            <p:pic>
              <p:nvPicPr>
                <p:cNvPr id="9" name="Picture 7" descr="C:\Users\Terranewreck\Documents\NAU Classes\Thesis Project\Kinematics and chaos analysis\chaos koda-raw data with gt circ.bmp"/>
                <p:cNvPicPr>
                  <a:picLocks noChangeAspect="1" noChangeArrowheads="1"/>
                </p:cNvPicPr>
                <p:nvPr/>
              </p:nvPicPr>
              <p:blipFill>
                <a:blip r:embed="rId3" cstate="print"/>
                <a:srcRect r="68852" b="51037"/>
                <a:stretch>
                  <a:fillRect/>
                </a:stretch>
              </p:blipFill>
              <p:spPr bwMode="auto">
                <a:xfrm>
                  <a:off x="1790700" y="962799"/>
                  <a:ext cx="2171700" cy="2133600"/>
                </a:xfrm>
                <a:prstGeom prst="rect">
                  <a:avLst/>
                </a:prstGeom>
                <a:noFill/>
              </p:spPr>
            </p:pic>
            <p:sp>
              <p:nvSpPr>
                <p:cNvPr id="10" name="Rectangle 9"/>
                <p:cNvSpPr/>
                <p:nvPr/>
              </p:nvSpPr>
              <p:spPr>
                <a:xfrm>
                  <a:off x="1809750" y="990600"/>
                  <a:ext cx="457200" cy="131134"/>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latin typeface="Arial" pitchFamily="34" charset="0"/>
                    <a:cs typeface="Arial" pitchFamily="34" charset="0"/>
                  </a:endParaRPr>
                </a:p>
              </p:txBody>
            </p:sp>
            <p:sp>
              <p:nvSpPr>
                <p:cNvPr id="11" name="TextBox 10"/>
                <p:cNvSpPr txBox="1"/>
                <p:nvPr/>
              </p:nvSpPr>
              <p:spPr>
                <a:xfrm>
                  <a:off x="3276600" y="2819400"/>
                  <a:ext cx="685800" cy="276999"/>
                </a:xfrm>
                <a:prstGeom prst="rect">
                  <a:avLst/>
                </a:prstGeom>
                <a:noFill/>
              </p:spPr>
              <p:txBody>
                <a:bodyPr wrap="square" rtlCol="0">
                  <a:spAutoFit/>
                </a:bodyPr>
                <a:lstStyle/>
                <a:p>
                  <a:pPr algn="r"/>
                  <a:r>
                    <a:rPr lang="en-US" sz="1200" dirty="0" smtClean="0">
                      <a:solidFill>
                        <a:schemeClr val="bg1"/>
                      </a:solidFill>
                      <a:latin typeface="Arial" pitchFamily="34" charset="0"/>
                      <a:cs typeface="Arial" pitchFamily="34" charset="0"/>
                    </a:rPr>
                    <a:t>n=9</a:t>
                  </a:r>
                </a:p>
              </p:txBody>
            </p:sp>
          </p:grpSp>
        </p:grpSp>
        <p:sp>
          <p:nvSpPr>
            <p:cNvPr id="6" name="TextBox 5"/>
            <p:cNvSpPr txBox="1"/>
            <p:nvPr/>
          </p:nvSpPr>
          <p:spPr>
            <a:xfrm>
              <a:off x="1467464" y="934064"/>
              <a:ext cx="533400" cy="276999"/>
            </a:xfrm>
            <a:prstGeom prst="rect">
              <a:avLst/>
            </a:prstGeom>
            <a:noFill/>
          </p:spPr>
          <p:txBody>
            <a:bodyPr wrap="square" rtlCol="0">
              <a:spAutoFit/>
            </a:bodyPr>
            <a:lstStyle/>
            <a:p>
              <a:r>
                <a:rPr lang="en-US" sz="1200" dirty="0" smtClean="0">
                  <a:latin typeface="Arial" pitchFamily="34" charset="0"/>
                  <a:cs typeface="Arial" pitchFamily="34" charset="0"/>
                </a:rPr>
                <a:t>A</a:t>
              </a:r>
              <a:endParaRPr lang="en-US" sz="1200" dirty="0">
                <a:latin typeface="Arial" pitchFamily="34" charset="0"/>
                <a:cs typeface="Arial" pitchFamily="34" charset="0"/>
              </a:endParaRPr>
            </a:p>
          </p:txBody>
        </p:sp>
      </p:grpSp>
      <p:grpSp>
        <p:nvGrpSpPr>
          <p:cNvPr id="14" name="Group 18"/>
          <p:cNvGrpSpPr/>
          <p:nvPr/>
        </p:nvGrpSpPr>
        <p:grpSpPr>
          <a:xfrm>
            <a:off x="490670" y="3716708"/>
            <a:ext cx="5376730" cy="2150692"/>
            <a:chOff x="1481270" y="5469308"/>
            <a:chExt cx="5376730" cy="2150692"/>
          </a:xfrm>
        </p:grpSpPr>
        <p:sp>
          <p:nvSpPr>
            <p:cNvPr id="20" name="TextBox 19"/>
            <p:cNvSpPr txBox="1"/>
            <p:nvPr/>
          </p:nvSpPr>
          <p:spPr>
            <a:xfrm>
              <a:off x="3886200" y="5768370"/>
              <a:ext cx="2971800" cy="1569660"/>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Data was tilted to horizontal (25°) and rotated counterclockwise (76°) </a:t>
              </a:r>
            </a:p>
            <a:p>
              <a:endParaRPr lang="en-US" sz="1200" dirty="0" smtClean="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Mean Pole</a:t>
              </a:r>
            </a:p>
            <a:p>
              <a:r>
                <a:rPr lang="en-US" sz="1200" dirty="0" smtClean="0">
                  <a:solidFill>
                    <a:schemeClr val="bg1"/>
                  </a:solidFill>
                  <a:latin typeface="Arial" pitchFamily="34" charset="0"/>
                  <a:cs typeface="Arial" pitchFamily="34" charset="0"/>
                </a:rPr>
                <a:t>T&amp;P= 17°, 69°</a:t>
              </a:r>
            </a:p>
            <a:p>
              <a:endParaRPr lang="en-US" sz="1200" dirty="0" smtClean="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Great Circle</a:t>
              </a:r>
            </a:p>
            <a:p>
              <a:r>
                <a:rPr lang="en-US" sz="1200" dirty="0" smtClean="0">
                  <a:solidFill>
                    <a:schemeClr val="bg1"/>
                  </a:solidFill>
                  <a:latin typeface="Arial" pitchFamily="34" charset="0"/>
                  <a:cs typeface="Arial" pitchFamily="34" charset="0"/>
                </a:rPr>
                <a:t>107°, 21° (RHR)</a:t>
              </a:r>
              <a:endParaRPr lang="en-US" sz="1200" dirty="0">
                <a:solidFill>
                  <a:schemeClr val="bg1"/>
                </a:solidFill>
                <a:latin typeface="Arial" pitchFamily="34" charset="0"/>
                <a:cs typeface="Arial" pitchFamily="34" charset="0"/>
              </a:endParaRPr>
            </a:p>
          </p:txBody>
        </p:sp>
        <p:grpSp>
          <p:nvGrpSpPr>
            <p:cNvPr id="19" name="Group 24"/>
            <p:cNvGrpSpPr/>
            <p:nvPr/>
          </p:nvGrpSpPr>
          <p:grpSpPr>
            <a:xfrm>
              <a:off x="1547750" y="5486400"/>
              <a:ext cx="2186050" cy="2133600"/>
              <a:chOff x="1700150" y="5458599"/>
              <a:chExt cx="2186050" cy="2133600"/>
            </a:xfrm>
          </p:grpSpPr>
          <p:pic>
            <p:nvPicPr>
              <p:cNvPr id="23" name="Picture 2" descr="C:\Users\Terranewreck\Documents\NAU Classes\Thesis Project\Kinematics and chaos analysis\chaos-koda-25 and 76 untilt with great circle-numbered.bmp"/>
              <p:cNvPicPr>
                <a:picLocks noChangeAspect="1" noChangeArrowheads="1"/>
              </p:cNvPicPr>
              <p:nvPr/>
            </p:nvPicPr>
            <p:blipFill>
              <a:blip r:embed="rId4" cstate="print"/>
              <a:srcRect r="69074" b="50519"/>
              <a:stretch>
                <a:fillRect/>
              </a:stretch>
            </p:blipFill>
            <p:spPr bwMode="auto">
              <a:xfrm>
                <a:off x="1700150" y="5458599"/>
                <a:ext cx="2133600" cy="2133600"/>
              </a:xfrm>
              <a:prstGeom prst="rect">
                <a:avLst/>
              </a:prstGeom>
              <a:noFill/>
            </p:spPr>
          </p:pic>
          <p:sp>
            <p:nvSpPr>
              <p:cNvPr id="24" name="Rectangle 23"/>
              <p:cNvSpPr/>
              <p:nvPr/>
            </p:nvSpPr>
            <p:spPr>
              <a:xfrm>
                <a:off x="1752600" y="5486400"/>
                <a:ext cx="457200" cy="131134"/>
              </a:xfrm>
              <a:prstGeom prst="rect">
                <a:avLst/>
              </a:prstGeom>
              <a:solidFill>
                <a:schemeClr val="bg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latin typeface="Arial" pitchFamily="34" charset="0"/>
                  <a:cs typeface="Arial" pitchFamily="34" charset="0"/>
                </a:endParaRPr>
              </a:p>
            </p:txBody>
          </p:sp>
          <p:sp>
            <p:nvSpPr>
              <p:cNvPr id="25" name="TextBox 21"/>
              <p:cNvSpPr txBox="1"/>
              <p:nvPr/>
            </p:nvSpPr>
            <p:spPr>
              <a:xfrm>
                <a:off x="3200400" y="7315200"/>
                <a:ext cx="685800" cy="276999"/>
              </a:xfrm>
              <a:prstGeom prst="rect">
                <a:avLst/>
              </a:prstGeom>
              <a:noFill/>
            </p:spPr>
            <p:txBody>
              <a:bodyPr wrap="square" rtlCol="0">
                <a:spAutoFit/>
              </a:bodyPr>
              <a:lstStyle/>
              <a:p>
                <a:pPr algn="r"/>
                <a:r>
                  <a:rPr lang="en-US" sz="1200" dirty="0" smtClean="0">
                    <a:solidFill>
                      <a:schemeClr val="bg1"/>
                    </a:solidFill>
                    <a:latin typeface="Arial" pitchFamily="34" charset="0"/>
                    <a:cs typeface="Arial" pitchFamily="34" charset="0"/>
                  </a:rPr>
                  <a:t>n=9</a:t>
                </a:r>
              </a:p>
            </p:txBody>
          </p:sp>
        </p:grpSp>
        <p:sp>
          <p:nvSpPr>
            <p:cNvPr id="22" name="TextBox 21"/>
            <p:cNvSpPr txBox="1"/>
            <p:nvPr/>
          </p:nvSpPr>
          <p:spPr>
            <a:xfrm>
              <a:off x="1481270" y="5469308"/>
              <a:ext cx="533400" cy="276999"/>
            </a:xfrm>
            <a:prstGeom prst="rect">
              <a:avLst/>
            </a:prstGeom>
            <a:noFill/>
          </p:spPr>
          <p:txBody>
            <a:bodyPr wrap="square" rtlCol="0">
              <a:spAutoFit/>
            </a:bodyPr>
            <a:lstStyle/>
            <a:p>
              <a:r>
                <a:rPr lang="en-US" sz="1200" dirty="0" smtClean="0">
                  <a:latin typeface="Arial" pitchFamily="34" charset="0"/>
                  <a:cs typeface="Arial" pitchFamily="34" charset="0"/>
                </a:rPr>
                <a:t>B</a:t>
              </a:r>
              <a:endParaRPr lang="en-US" sz="1200" dirty="0">
                <a:latin typeface="Arial" pitchFamily="34" charset="0"/>
                <a:cs typeface="Arial" pitchFamily="34" charset="0"/>
              </a:endParaRPr>
            </a:p>
          </p:txBody>
        </p:sp>
      </p:grpSp>
      <p:sp>
        <p:nvSpPr>
          <p:cNvPr id="27" name="Rectangle 26"/>
          <p:cNvSpPr/>
          <p:nvPr/>
        </p:nvSpPr>
        <p:spPr>
          <a:xfrm>
            <a:off x="6477000" y="0"/>
            <a:ext cx="2667000" cy="6858000"/>
          </a:xfrm>
          <a:prstGeom prst="rect">
            <a:avLst/>
          </a:prstGeom>
          <a:solidFill>
            <a:srgbClr val="595959"/>
          </a:solidFill>
        </p:spPr>
        <p:txBody>
          <a:bodyPr rtlCol="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28" name="TextBox 27"/>
          <p:cNvSpPr txBox="1"/>
          <p:nvPr/>
        </p:nvSpPr>
        <p:spPr>
          <a:xfrm>
            <a:off x="6477000" y="2090172"/>
            <a:ext cx="2667000" cy="1938992"/>
          </a:xfrm>
          <a:prstGeom prst="rect">
            <a:avLst/>
          </a:prstGeom>
          <a:noFill/>
        </p:spPr>
        <p:txBody>
          <a:bodyPr wrap="square" rtlCol="0">
            <a:spAutoFit/>
          </a:bodyPr>
          <a:lstStyle/>
          <a:p>
            <a:pPr algn="ctr"/>
            <a:r>
              <a:rPr lang="en-US" sz="2400" b="1" dirty="0" smtClean="0">
                <a:solidFill>
                  <a:schemeClr val="bg2">
                    <a:lumMod val="90000"/>
                  </a:schemeClr>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Stereonets of poles to fold axial planes in chaotically folded sandstone of breccia 2b</a:t>
            </a:r>
          </a:p>
        </p:txBody>
      </p:sp>
      <p:sp>
        <p:nvSpPr>
          <p:cNvPr id="26" name="TextBox 25"/>
          <p:cNvSpPr txBox="1"/>
          <p:nvPr/>
        </p:nvSpPr>
        <p:spPr>
          <a:xfrm>
            <a:off x="2895600" y="6553200"/>
            <a:ext cx="2971800" cy="261610"/>
          </a:xfrm>
          <a:prstGeom prst="rect">
            <a:avLst/>
          </a:prstGeom>
          <a:noFill/>
        </p:spPr>
        <p:txBody>
          <a:bodyPr wrap="square" rtlCol="0">
            <a:spAutoFit/>
          </a:bodyPr>
          <a:lstStyle/>
          <a:p>
            <a:r>
              <a:rPr lang="en-US" sz="1100" dirty="0" smtClean="0">
                <a:solidFill>
                  <a:schemeClr val="bg1"/>
                </a:solidFill>
                <a:latin typeface="Arial" pitchFamily="34" charset="0"/>
                <a:cs typeface="Arial" pitchFamily="34" charset="0"/>
              </a:rPr>
              <a:t>Rotation data from Sonder et al., 1994</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325600" y="3429000"/>
            <a:ext cx="609600" cy="261610"/>
          </a:xfrm>
          <a:prstGeom prst="rect">
            <a:avLst/>
          </a:prstGeom>
          <a:noFill/>
        </p:spPr>
        <p:txBody>
          <a:bodyPr wrap="square" rtlCol="0">
            <a:spAutoFit/>
          </a:bodyPr>
          <a:lstStyle/>
          <a:p>
            <a:r>
              <a:rPr lang="en-US" sz="1100" dirty="0" smtClean="0">
                <a:solidFill>
                  <a:schemeClr val="bg1"/>
                </a:solidFill>
              </a:rPr>
              <a:t>30 cm</a:t>
            </a:r>
            <a:endParaRPr lang="en-US" sz="1100" dirty="0">
              <a:solidFill>
                <a:schemeClr val="bg1"/>
              </a:solidFill>
            </a:endParaRPr>
          </a:p>
        </p:txBody>
      </p:sp>
      <p:sp>
        <p:nvSpPr>
          <p:cNvPr id="20" name="TextBox 19"/>
          <p:cNvSpPr txBox="1"/>
          <p:nvPr/>
        </p:nvSpPr>
        <p:spPr>
          <a:xfrm>
            <a:off x="13587941" y="8458200"/>
            <a:ext cx="383118" cy="169277"/>
          </a:xfrm>
          <a:prstGeom prst="rect">
            <a:avLst/>
          </a:prstGeom>
          <a:solidFill>
            <a:srgbClr val="FFFFFF">
              <a:alpha val="50196"/>
            </a:srgbClr>
          </a:solidFill>
          <a:ln>
            <a:noFill/>
          </a:ln>
        </p:spPr>
        <p:txBody>
          <a:bodyPr wrap="none" lIns="0" tIns="0" rIns="0" bIns="0" rtlCol="0">
            <a:spAutoFit/>
          </a:bodyPr>
          <a:lstStyle/>
          <a:p>
            <a:r>
              <a:rPr lang="en-US" sz="1100" dirty="0" smtClean="0"/>
              <a:t>30 cm</a:t>
            </a:r>
            <a:endParaRPr lang="en-US" sz="1100" dirty="0"/>
          </a:p>
        </p:txBody>
      </p:sp>
      <p:cxnSp>
        <p:nvCxnSpPr>
          <p:cNvPr id="21" name="Straight Connector 20"/>
          <p:cNvCxnSpPr/>
          <p:nvPr/>
        </p:nvCxnSpPr>
        <p:spPr>
          <a:xfrm>
            <a:off x="14325600" y="3429000"/>
            <a:ext cx="533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563600" y="8458200"/>
            <a:ext cx="533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2004" y="612648"/>
            <a:ext cx="9208008" cy="6245352"/>
            <a:chOff x="89959" y="990600"/>
            <a:chExt cx="8964083" cy="5867400"/>
          </a:xfrm>
        </p:grpSpPr>
        <p:pic>
          <p:nvPicPr>
            <p:cNvPr id="2" name="Picture 1" descr="C:\Users\Terranewreck\Desktop\RwagnerFM-map-1117.jpg"/>
            <p:cNvPicPr>
              <a:picLocks noChangeAspect="1" noChangeArrowheads="1"/>
            </p:cNvPicPr>
            <p:nvPr/>
          </p:nvPicPr>
          <p:blipFill>
            <a:blip r:embed="rId3" cstate="print"/>
            <a:srcRect l="3333" t="3409" r="5000" b="3864"/>
            <a:stretch>
              <a:fillRect/>
            </a:stretch>
          </p:blipFill>
          <p:spPr bwMode="auto">
            <a:xfrm>
              <a:off x="89959" y="990600"/>
              <a:ext cx="8964083" cy="5867400"/>
            </a:xfrm>
            <a:prstGeom prst="rect">
              <a:avLst/>
            </a:prstGeom>
            <a:noFill/>
          </p:spPr>
        </p:pic>
        <p:sp>
          <p:nvSpPr>
            <p:cNvPr id="11" name="Freeform 10"/>
            <p:cNvSpPr/>
            <p:nvPr/>
          </p:nvSpPr>
          <p:spPr>
            <a:xfrm>
              <a:off x="6149439" y="3458688"/>
              <a:ext cx="852055" cy="1516084"/>
            </a:xfrm>
            <a:custGeom>
              <a:avLst/>
              <a:gdLst>
                <a:gd name="connsiteX0" fmla="*/ 0 w 831273"/>
                <a:gd name="connsiteY0" fmla="*/ 1436915 h 1490354"/>
                <a:gd name="connsiteX1" fmla="*/ 100940 w 831273"/>
                <a:gd name="connsiteY1" fmla="*/ 1490354 h 1490354"/>
                <a:gd name="connsiteX2" fmla="*/ 374073 w 831273"/>
                <a:gd name="connsiteY2" fmla="*/ 1436915 h 1490354"/>
                <a:gd name="connsiteX3" fmla="*/ 522514 w 831273"/>
                <a:gd name="connsiteY3" fmla="*/ 1104406 h 1490354"/>
                <a:gd name="connsiteX4" fmla="*/ 771896 w 831273"/>
                <a:gd name="connsiteY4" fmla="*/ 961902 h 1490354"/>
                <a:gd name="connsiteX5" fmla="*/ 706582 w 831273"/>
                <a:gd name="connsiteY5" fmla="*/ 807523 h 1490354"/>
                <a:gd name="connsiteX6" fmla="*/ 754083 w 831273"/>
                <a:gd name="connsiteY6" fmla="*/ 368136 h 1490354"/>
                <a:gd name="connsiteX7" fmla="*/ 831273 w 831273"/>
                <a:gd name="connsiteY7" fmla="*/ 142504 h 1490354"/>
                <a:gd name="connsiteX8" fmla="*/ 676893 w 831273"/>
                <a:gd name="connsiteY8" fmla="*/ 0 h 1490354"/>
                <a:gd name="connsiteX9" fmla="*/ 564078 w 831273"/>
                <a:gd name="connsiteY9" fmla="*/ 53439 h 1490354"/>
                <a:gd name="connsiteX10" fmla="*/ 516576 w 831273"/>
                <a:gd name="connsiteY10" fmla="*/ 308759 h 1490354"/>
                <a:gd name="connsiteX11" fmla="*/ 427512 w 831273"/>
                <a:gd name="connsiteY11" fmla="*/ 641268 h 1490354"/>
                <a:gd name="connsiteX12" fmla="*/ 255319 w 831273"/>
                <a:gd name="connsiteY12" fmla="*/ 783772 h 1490354"/>
                <a:gd name="connsiteX13" fmla="*/ 100940 w 831273"/>
                <a:gd name="connsiteY13" fmla="*/ 878774 h 1490354"/>
                <a:gd name="connsiteX14" fmla="*/ 59376 w 831273"/>
                <a:gd name="connsiteY14" fmla="*/ 1086593 h 1490354"/>
                <a:gd name="connsiteX15" fmla="*/ 178130 w 831273"/>
                <a:gd name="connsiteY15" fmla="*/ 1229097 h 1490354"/>
                <a:gd name="connsiteX16" fmla="*/ 53439 w 831273"/>
                <a:gd name="connsiteY16" fmla="*/ 1324099 h 1490354"/>
                <a:gd name="connsiteX17" fmla="*/ 0 w 831273"/>
                <a:gd name="connsiteY17" fmla="*/ 1436915 h 1490354"/>
                <a:gd name="connsiteX0" fmla="*/ 0 w 831273"/>
                <a:gd name="connsiteY0" fmla="*/ 1436915 h 1490354"/>
                <a:gd name="connsiteX1" fmla="*/ 100940 w 831273"/>
                <a:gd name="connsiteY1" fmla="*/ 1490354 h 1490354"/>
                <a:gd name="connsiteX2" fmla="*/ 374073 w 831273"/>
                <a:gd name="connsiteY2" fmla="*/ 1436915 h 1490354"/>
                <a:gd name="connsiteX3" fmla="*/ 522514 w 831273"/>
                <a:gd name="connsiteY3" fmla="*/ 1104406 h 1490354"/>
                <a:gd name="connsiteX4" fmla="*/ 771896 w 831273"/>
                <a:gd name="connsiteY4" fmla="*/ 961902 h 1490354"/>
                <a:gd name="connsiteX5" fmla="*/ 706582 w 831273"/>
                <a:gd name="connsiteY5" fmla="*/ 807523 h 1490354"/>
                <a:gd name="connsiteX6" fmla="*/ 754083 w 831273"/>
                <a:gd name="connsiteY6" fmla="*/ 368136 h 1490354"/>
                <a:gd name="connsiteX7" fmla="*/ 831273 w 831273"/>
                <a:gd name="connsiteY7" fmla="*/ 142504 h 1490354"/>
                <a:gd name="connsiteX8" fmla="*/ 676893 w 831273"/>
                <a:gd name="connsiteY8" fmla="*/ 0 h 1490354"/>
                <a:gd name="connsiteX9" fmla="*/ 564078 w 831273"/>
                <a:gd name="connsiteY9" fmla="*/ 53439 h 1490354"/>
                <a:gd name="connsiteX10" fmla="*/ 516576 w 831273"/>
                <a:gd name="connsiteY10" fmla="*/ 308759 h 1490354"/>
                <a:gd name="connsiteX11" fmla="*/ 427512 w 831273"/>
                <a:gd name="connsiteY11" fmla="*/ 641268 h 1490354"/>
                <a:gd name="connsiteX12" fmla="*/ 255319 w 831273"/>
                <a:gd name="connsiteY12" fmla="*/ 783772 h 1490354"/>
                <a:gd name="connsiteX13" fmla="*/ 100940 w 831273"/>
                <a:gd name="connsiteY13" fmla="*/ 878774 h 1490354"/>
                <a:gd name="connsiteX14" fmla="*/ 59376 w 831273"/>
                <a:gd name="connsiteY14" fmla="*/ 1086593 h 1490354"/>
                <a:gd name="connsiteX15" fmla="*/ 178130 w 831273"/>
                <a:gd name="connsiteY15" fmla="*/ 1229097 h 1490354"/>
                <a:gd name="connsiteX16" fmla="*/ 53439 w 831273"/>
                <a:gd name="connsiteY16" fmla="*/ 1324099 h 1490354"/>
                <a:gd name="connsiteX17" fmla="*/ 0 w 831273"/>
                <a:gd name="connsiteY17" fmla="*/ 1436915 h 1490354"/>
                <a:gd name="connsiteX0" fmla="*/ 0 w 831273"/>
                <a:gd name="connsiteY0" fmla="*/ 1436915 h 1501240"/>
                <a:gd name="connsiteX1" fmla="*/ 100940 w 831273"/>
                <a:gd name="connsiteY1" fmla="*/ 1490354 h 1501240"/>
                <a:gd name="connsiteX2" fmla="*/ 374073 w 831273"/>
                <a:gd name="connsiteY2" fmla="*/ 1436915 h 1501240"/>
                <a:gd name="connsiteX3" fmla="*/ 522514 w 831273"/>
                <a:gd name="connsiteY3" fmla="*/ 1104406 h 1501240"/>
                <a:gd name="connsiteX4" fmla="*/ 771896 w 831273"/>
                <a:gd name="connsiteY4" fmla="*/ 961902 h 1501240"/>
                <a:gd name="connsiteX5" fmla="*/ 706582 w 831273"/>
                <a:gd name="connsiteY5" fmla="*/ 807523 h 1501240"/>
                <a:gd name="connsiteX6" fmla="*/ 754083 w 831273"/>
                <a:gd name="connsiteY6" fmla="*/ 368136 h 1501240"/>
                <a:gd name="connsiteX7" fmla="*/ 831273 w 831273"/>
                <a:gd name="connsiteY7" fmla="*/ 142504 h 1501240"/>
                <a:gd name="connsiteX8" fmla="*/ 676893 w 831273"/>
                <a:gd name="connsiteY8" fmla="*/ 0 h 1501240"/>
                <a:gd name="connsiteX9" fmla="*/ 564078 w 831273"/>
                <a:gd name="connsiteY9" fmla="*/ 53439 h 1501240"/>
                <a:gd name="connsiteX10" fmla="*/ 516576 w 831273"/>
                <a:gd name="connsiteY10" fmla="*/ 308759 h 1501240"/>
                <a:gd name="connsiteX11" fmla="*/ 427512 w 831273"/>
                <a:gd name="connsiteY11" fmla="*/ 641268 h 1501240"/>
                <a:gd name="connsiteX12" fmla="*/ 255319 w 831273"/>
                <a:gd name="connsiteY12" fmla="*/ 783772 h 1501240"/>
                <a:gd name="connsiteX13" fmla="*/ 100940 w 831273"/>
                <a:gd name="connsiteY13" fmla="*/ 878774 h 1501240"/>
                <a:gd name="connsiteX14" fmla="*/ 59376 w 831273"/>
                <a:gd name="connsiteY14" fmla="*/ 1086593 h 1501240"/>
                <a:gd name="connsiteX15" fmla="*/ 178130 w 831273"/>
                <a:gd name="connsiteY15" fmla="*/ 1229097 h 1501240"/>
                <a:gd name="connsiteX16" fmla="*/ 53439 w 831273"/>
                <a:gd name="connsiteY16" fmla="*/ 1324099 h 1501240"/>
                <a:gd name="connsiteX17" fmla="*/ 0 w 831273"/>
                <a:gd name="connsiteY17" fmla="*/ 1436915 h 1501240"/>
                <a:gd name="connsiteX0" fmla="*/ 0 w 831273"/>
                <a:gd name="connsiteY0" fmla="*/ 1436915 h 1501240"/>
                <a:gd name="connsiteX1" fmla="*/ 100940 w 831273"/>
                <a:gd name="connsiteY1" fmla="*/ 1490354 h 1501240"/>
                <a:gd name="connsiteX2" fmla="*/ 374073 w 831273"/>
                <a:gd name="connsiteY2" fmla="*/ 1436915 h 1501240"/>
                <a:gd name="connsiteX3" fmla="*/ 522514 w 831273"/>
                <a:gd name="connsiteY3" fmla="*/ 1104406 h 1501240"/>
                <a:gd name="connsiteX4" fmla="*/ 771896 w 831273"/>
                <a:gd name="connsiteY4" fmla="*/ 961902 h 1501240"/>
                <a:gd name="connsiteX5" fmla="*/ 706582 w 831273"/>
                <a:gd name="connsiteY5" fmla="*/ 807523 h 1501240"/>
                <a:gd name="connsiteX6" fmla="*/ 754083 w 831273"/>
                <a:gd name="connsiteY6" fmla="*/ 368136 h 1501240"/>
                <a:gd name="connsiteX7" fmla="*/ 831273 w 831273"/>
                <a:gd name="connsiteY7" fmla="*/ 142504 h 1501240"/>
                <a:gd name="connsiteX8" fmla="*/ 676893 w 831273"/>
                <a:gd name="connsiteY8" fmla="*/ 0 h 1501240"/>
                <a:gd name="connsiteX9" fmla="*/ 564078 w 831273"/>
                <a:gd name="connsiteY9" fmla="*/ 53439 h 1501240"/>
                <a:gd name="connsiteX10" fmla="*/ 516576 w 831273"/>
                <a:gd name="connsiteY10" fmla="*/ 308759 h 1501240"/>
                <a:gd name="connsiteX11" fmla="*/ 427512 w 831273"/>
                <a:gd name="connsiteY11" fmla="*/ 641268 h 1501240"/>
                <a:gd name="connsiteX12" fmla="*/ 255319 w 831273"/>
                <a:gd name="connsiteY12" fmla="*/ 783772 h 1501240"/>
                <a:gd name="connsiteX13" fmla="*/ 100940 w 831273"/>
                <a:gd name="connsiteY13" fmla="*/ 878774 h 1501240"/>
                <a:gd name="connsiteX14" fmla="*/ 59376 w 831273"/>
                <a:gd name="connsiteY14" fmla="*/ 1086593 h 1501240"/>
                <a:gd name="connsiteX15" fmla="*/ 178130 w 831273"/>
                <a:gd name="connsiteY15" fmla="*/ 1229097 h 1501240"/>
                <a:gd name="connsiteX16" fmla="*/ 53439 w 831273"/>
                <a:gd name="connsiteY16" fmla="*/ 1324099 h 1501240"/>
                <a:gd name="connsiteX17" fmla="*/ 0 w 831273"/>
                <a:gd name="connsiteY17" fmla="*/ 1436915 h 1501240"/>
                <a:gd name="connsiteX0" fmla="*/ 0 w 844138"/>
                <a:gd name="connsiteY0" fmla="*/ 1436915 h 1501240"/>
                <a:gd name="connsiteX1" fmla="*/ 100940 w 844138"/>
                <a:gd name="connsiteY1" fmla="*/ 1490354 h 1501240"/>
                <a:gd name="connsiteX2" fmla="*/ 374073 w 844138"/>
                <a:gd name="connsiteY2" fmla="*/ 1436915 h 1501240"/>
                <a:gd name="connsiteX3" fmla="*/ 522514 w 844138"/>
                <a:gd name="connsiteY3" fmla="*/ 1104406 h 1501240"/>
                <a:gd name="connsiteX4" fmla="*/ 771896 w 844138"/>
                <a:gd name="connsiteY4" fmla="*/ 961902 h 1501240"/>
                <a:gd name="connsiteX5" fmla="*/ 706582 w 844138"/>
                <a:gd name="connsiteY5" fmla="*/ 807523 h 1501240"/>
                <a:gd name="connsiteX6" fmla="*/ 754083 w 844138"/>
                <a:gd name="connsiteY6" fmla="*/ 368136 h 1501240"/>
                <a:gd name="connsiteX7" fmla="*/ 831273 w 844138"/>
                <a:gd name="connsiteY7" fmla="*/ 142504 h 1501240"/>
                <a:gd name="connsiteX8" fmla="*/ 676893 w 844138"/>
                <a:gd name="connsiteY8" fmla="*/ 0 h 1501240"/>
                <a:gd name="connsiteX9" fmla="*/ 564078 w 844138"/>
                <a:gd name="connsiteY9" fmla="*/ 53439 h 1501240"/>
                <a:gd name="connsiteX10" fmla="*/ 516576 w 844138"/>
                <a:gd name="connsiteY10" fmla="*/ 308759 h 1501240"/>
                <a:gd name="connsiteX11" fmla="*/ 427512 w 844138"/>
                <a:gd name="connsiteY11" fmla="*/ 641268 h 1501240"/>
                <a:gd name="connsiteX12" fmla="*/ 255319 w 844138"/>
                <a:gd name="connsiteY12" fmla="*/ 783772 h 1501240"/>
                <a:gd name="connsiteX13" fmla="*/ 100940 w 844138"/>
                <a:gd name="connsiteY13" fmla="*/ 878774 h 1501240"/>
                <a:gd name="connsiteX14" fmla="*/ 59376 w 844138"/>
                <a:gd name="connsiteY14" fmla="*/ 1086593 h 1501240"/>
                <a:gd name="connsiteX15" fmla="*/ 178130 w 844138"/>
                <a:gd name="connsiteY15" fmla="*/ 1229097 h 1501240"/>
                <a:gd name="connsiteX16" fmla="*/ 53439 w 844138"/>
                <a:gd name="connsiteY16" fmla="*/ 1324099 h 1501240"/>
                <a:gd name="connsiteX17" fmla="*/ 0 w 844138"/>
                <a:gd name="connsiteY17" fmla="*/ 1436915 h 1501240"/>
                <a:gd name="connsiteX0" fmla="*/ 0 w 844138"/>
                <a:gd name="connsiteY0" fmla="*/ 1451759 h 1516084"/>
                <a:gd name="connsiteX1" fmla="*/ 100940 w 844138"/>
                <a:gd name="connsiteY1" fmla="*/ 1505198 h 1516084"/>
                <a:gd name="connsiteX2" fmla="*/ 374073 w 844138"/>
                <a:gd name="connsiteY2" fmla="*/ 1451759 h 1516084"/>
                <a:gd name="connsiteX3" fmla="*/ 522514 w 844138"/>
                <a:gd name="connsiteY3" fmla="*/ 1119250 h 1516084"/>
                <a:gd name="connsiteX4" fmla="*/ 771896 w 844138"/>
                <a:gd name="connsiteY4" fmla="*/ 976746 h 1516084"/>
                <a:gd name="connsiteX5" fmla="*/ 706582 w 844138"/>
                <a:gd name="connsiteY5" fmla="*/ 822367 h 1516084"/>
                <a:gd name="connsiteX6" fmla="*/ 754083 w 844138"/>
                <a:gd name="connsiteY6" fmla="*/ 382980 h 1516084"/>
                <a:gd name="connsiteX7" fmla="*/ 831273 w 844138"/>
                <a:gd name="connsiteY7" fmla="*/ 157348 h 1516084"/>
                <a:gd name="connsiteX8" fmla="*/ 676893 w 844138"/>
                <a:gd name="connsiteY8" fmla="*/ 14844 h 1516084"/>
                <a:gd name="connsiteX9" fmla="*/ 564078 w 844138"/>
                <a:gd name="connsiteY9" fmla="*/ 68283 h 1516084"/>
                <a:gd name="connsiteX10" fmla="*/ 516576 w 844138"/>
                <a:gd name="connsiteY10" fmla="*/ 323603 h 1516084"/>
                <a:gd name="connsiteX11" fmla="*/ 427512 w 844138"/>
                <a:gd name="connsiteY11" fmla="*/ 656112 h 1516084"/>
                <a:gd name="connsiteX12" fmla="*/ 255319 w 844138"/>
                <a:gd name="connsiteY12" fmla="*/ 798616 h 1516084"/>
                <a:gd name="connsiteX13" fmla="*/ 100940 w 844138"/>
                <a:gd name="connsiteY13" fmla="*/ 893618 h 1516084"/>
                <a:gd name="connsiteX14" fmla="*/ 59376 w 844138"/>
                <a:gd name="connsiteY14" fmla="*/ 1101437 h 1516084"/>
                <a:gd name="connsiteX15" fmla="*/ 178130 w 844138"/>
                <a:gd name="connsiteY15" fmla="*/ 1243941 h 1516084"/>
                <a:gd name="connsiteX16" fmla="*/ 53439 w 844138"/>
                <a:gd name="connsiteY16" fmla="*/ 1338943 h 1516084"/>
                <a:gd name="connsiteX17" fmla="*/ 0 w 844138"/>
                <a:gd name="connsiteY17" fmla="*/ 1451759 h 1516084"/>
                <a:gd name="connsiteX0" fmla="*/ 7917 w 852055"/>
                <a:gd name="connsiteY0" fmla="*/ 1451759 h 1516084"/>
                <a:gd name="connsiteX1" fmla="*/ 108857 w 852055"/>
                <a:gd name="connsiteY1" fmla="*/ 1505198 h 1516084"/>
                <a:gd name="connsiteX2" fmla="*/ 381990 w 852055"/>
                <a:gd name="connsiteY2" fmla="*/ 1451759 h 1516084"/>
                <a:gd name="connsiteX3" fmla="*/ 530431 w 852055"/>
                <a:gd name="connsiteY3" fmla="*/ 1119250 h 1516084"/>
                <a:gd name="connsiteX4" fmla="*/ 779813 w 852055"/>
                <a:gd name="connsiteY4" fmla="*/ 976746 h 1516084"/>
                <a:gd name="connsiteX5" fmla="*/ 714499 w 852055"/>
                <a:gd name="connsiteY5" fmla="*/ 822367 h 1516084"/>
                <a:gd name="connsiteX6" fmla="*/ 762000 w 852055"/>
                <a:gd name="connsiteY6" fmla="*/ 382980 h 1516084"/>
                <a:gd name="connsiteX7" fmla="*/ 839190 w 852055"/>
                <a:gd name="connsiteY7" fmla="*/ 157348 h 1516084"/>
                <a:gd name="connsiteX8" fmla="*/ 684810 w 852055"/>
                <a:gd name="connsiteY8" fmla="*/ 14844 h 1516084"/>
                <a:gd name="connsiteX9" fmla="*/ 571995 w 852055"/>
                <a:gd name="connsiteY9" fmla="*/ 68283 h 1516084"/>
                <a:gd name="connsiteX10" fmla="*/ 524493 w 852055"/>
                <a:gd name="connsiteY10" fmla="*/ 323603 h 1516084"/>
                <a:gd name="connsiteX11" fmla="*/ 435429 w 852055"/>
                <a:gd name="connsiteY11" fmla="*/ 656112 h 1516084"/>
                <a:gd name="connsiteX12" fmla="*/ 263236 w 852055"/>
                <a:gd name="connsiteY12" fmla="*/ 798616 h 1516084"/>
                <a:gd name="connsiteX13" fmla="*/ 108857 w 852055"/>
                <a:gd name="connsiteY13" fmla="*/ 893618 h 1516084"/>
                <a:gd name="connsiteX14" fmla="*/ 67293 w 852055"/>
                <a:gd name="connsiteY14" fmla="*/ 1101437 h 1516084"/>
                <a:gd name="connsiteX15" fmla="*/ 186047 w 852055"/>
                <a:gd name="connsiteY15" fmla="*/ 1243941 h 1516084"/>
                <a:gd name="connsiteX16" fmla="*/ 61356 w 852055"/>
                <a:gd name="connsiteY16" fmla="*/ 1338943 h 1516084"/>
                <a:gd name="connsiteX17" fmla="*/ 7917 w 852055"/>
                <a:gd name="connsiteY17" fmla="*/ 1451759 h 1516084"/>
                <a:gd name="connsiteX0" fmla="*/ 7917 w 852055"/>
                <a:gd name="connsiteY0" fmla="*/ 1451759 h 1516084"/>
                <a:gd name="connsiteX1" fmla="*/ 108857 w 852055"/>
                <a:gd name="connsiteY1" fmla="*/ 1505198 h 1516084"/>
                <a:gd name="connsiteX2" fmla="*/ 381990 w 852055"/>
                <a:gd name="connsiteY2" fmla="*/ 1451759 h 1516084"/>
                <a:gd name="connsiteX3" fmla="*/ 530431 w 852055"/>
                <a:gd name="connsiteY3" fmla="*/ 1119250 h 1516084"/>
                <a:gd name="connsiteX4" fmla="*/ 779813 w 852055"/>
                <a:gd name="connsiteY4" fmla="*/ 976746 h 1516084"/>
                <a:gd name="connsiteX5" fmla="*/ 714499 w 852055"/>
                <a:gd name="connsiteY5" fmla="*/ 822367 h 1516084"/>
                <a:gd name="connsiteX6" fmla="*/ 762000 w 852055"/>
                <a:gd name="connsiteY6" fmla="*/ 382980 h 1516084"/>
                <a:gd name="connsiteX7" fmla="*/ 839190 w 852055"/>
                <a:gd name="connsiteY7" fmla="*/ 157348 h 1516084"/>
                <a:gd name="connsiteX8" fmla="*/ 684810 w 852055"/>
                <a:gd name="connsiteY8" fmla="*/ 14844 h 1516084"/>
                <a:gd name="connsiteX9" fmla="*/ 571995 w 852055"/>
                <a:gd name="connsiteY9" fmla="*/ 68283 h 1516084"/>
                <a:gd name="connsiteX10" fmla="*/ 524493 w 852055"/>
                <a:gd name="connsiteY10" fmla="*/ 323603 h 1516084"/>
                <a:gd name="connsiteX11" fmla="*/ 435429 w 852055"/>
                <a:gd name="connsiteY11" fmla="*/ 656112 h 1516084"/>
                <a:gd name="connsiteX12" fmla="*/ 263236 w 852055"/>
                <a:gd name="connsiteY12" fmla="*/ 798616 h 1516084"/>
                <a:gd name="connsiteX13" fmla="*/ 108857 w 852055"/>
                <a:gd name="connsiteY13" fmla="*/ 893618 h 1516084"/>
                <a:gd name="connsiteX14" fmla="*/ 67293 w 852055"/>
                <a:gd name="connsiteY14" fmla="*/ 1101437 h 1516084"/>
                <a:gd name="connsiteX15" fmla="*/ 186047 w 852055"/>
                <a:gd name="connsiteY15" fmla="*/ 1243941 h 1516084"/>
                <a:gd name="connsiteX16" fmla="*/ 61356 w 852055"/>
                <a:gd name="connsiteY16" fmla="*/ 1338943 h 1516084"/>
                <a:gd name="connsiteX17" fmla="*/ 7917 w 852055"/>
                <a:gd name="connsiteY17" fmla="*/ 1451759 h 151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055" h="1516084">
                  <a:moveTo>
                    <a:pt x="7917" y="1451759"/>
                  </a:moveTo>
                  <a:cubicBezTo>
                    <a:pt x="15834" y="1479468"/>
                    <a:pt x="46512" y="1505198"/>
                    <a:pt x="108857" y="1505198"/>
                  </a:cubicBezTo>
                  <a:cubicBezTo>
                    <a:pt x="171202" y="1505198"/>
                    <a:pt x="311728" y="1516084"/>
                    <a:pt x="381990" y="1451759"/>
                  </a:cubicBezTo>
                  <a:cubicBezTo>
                    <a:pt x="452252" y="1387434"/>
                    <a:pt x="464127" y="1198419"/>
                    <a:pt x="530431" y="1119250"/>
                  </a:cubicBezTo>
                  <a:cubicBezTo>
                    <a:pt x="596735" y="1040081"/>
                    <a:pt x="749135" y="1026226"/>
                    <a:pt x="779813" y="976746"/>
                  </a:cubicBezTo>
                  <a:cubicBezTo>
                    <a:pt x="810491" y="927266"/>
                    <a:pt x="717468" y="921328"/>
                    <a:pt x="714499" y="822367"/>
                  </a:cubicBezTo>
                  <a:lnTo>
                    <a:pt x="762000" y="382980"/>
                  </a:lnTo>
                  <a:cubicBezTo>
                    <a:pt x="782782" y="272143"/>
                    <a:pt x="852055" y="218704"/>
                    <a:pt x="839190" y="157348"/>
                  </a:cubicBezTo>
                  <a:cubicBezTo>
                    <a:pt x="826325" y="95992"/>
                    <a:pt x="729342" y="29688"/>
                    <a:pt x="684810" y="14844"/>
                  </a:cubicBezTo>
                  <a:cubicBezTo>
                    <a:pt x="640278" y="0"/>
                    <a:pt x="598715" y="16823"/>
                    <a:pt x="571995" y="68283"/>
                  </a:cubicBezTo>
                  <a:lnTo>
                    <a:pt x="524493" y="323603"/>
                  </a:lnTo>
                  <a:lnTo>
                    <a:pt x="435429" y="656112"/>
                  </a:lnTo>
                  <a:lnTo>
                    <a:pt x="263236" y="798616"/>
                  </a:lnTo>
                  <a:cubicBezTo>
                    <a:pt x="208807" y="838200"/>
                    <a:pt x="141514" y="843148"/>
                    <a:pt x="108857" y="893618"/>
                  </a:cubicBezTo>
                  <a:cubicBezTo>
                    <a:pt x="76200" y="944088"/>
                    <a:pt x="54428" y="1043050"/>
                    <a:pt x="67293" y="1101437"/>
                  </a:cubicBezTo>
                  <a:cubicBezTo>
                    <a:pt x="80158" y="1159824"/>
                    <a:pt x="187037" y="1204357"/>
                    <a:pt x="186047" y="1243941"/>
                  </a:cubicBezTo>
                  <a:cubicBezTo>
                    <a:pt x="185058" y="1283525"/>
                    <a:pt x="91044" y="1304307"/>
                    <a:pt x="61356" y="1338943"/>
                  </a:cubicBezTo>
                  <a:cubicBezTo>
                    <a:pt x="31668" y="1373579"/>
                    <a:pt x="0" y="1424050"/>
                    <a:pt x="7917" y="145175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801093" y="2604654"/>
              <a:ext cx="1332016" cy="666998"/>
            </a:xfrm>
            <a:custGeom>
              <a:avLst/>
              <a:gdLst>
                <a:gd name="connsiteX0" fmla="*/ 0 w 1294411"/>
                <a:gd name="connsiteY0" fmla="*/ 605642 h 659081"/>
                <a:gd name="connsiteX1" fmla="*/ 296883 w 1294411"/>
                <a:gd name="connsiteY1" fmla="*/ 374073 h 659081"/>
                <a:gd name="connsiteX2" fmla="*/ 504702 w 1294411"/>
                <a:gd name="connsiteY2" fmla="*/ 374073 h 659081"/>
                <a:gd name="connsiteX3" fmla="*/ 742208 w 1294411"/>
                <a:gd name="connsiteY3" fmla="*/ 261258 h 659081"/>
                <a:gd name="connsiteX4" fmla="*/ 920338 w 1294411"/>
                <a:gd name="connsiteY4" fmla="*/ 83128 h 659081"/>
                <a:gd name="connsiteX5" fmla="*/ 1145969 w 1294411"/>
                <a:gd name="connsiteY5" fmla="*/ 0 h 659081"/>
                <a:gd name="connsiteX6" fmla="*/ 1294411 w 1294411"/>
                <a:gd name="connsiteY6" fmla="*/ 130629 h 659081"/>
                <a:gd name="connsiteX7" fmla="*/ 1199408 w 1294411"/>
                <a:gd name="connsiteY7" fmla="*/ 338447 h 659081"/>
                <a:gd name="connsiteX8" fmla="*/ 932213 w 1294411"/>
                <a:gd name="connsiteY8" fmla="*/ 391886 h 659081"/>
                <a:gd name="connsiteX9" fmla="*/ 783772 w 1294411"/>
                <a:gd name="connsiteY9" fmla="*/ 409699 h 659081"/>
                <a:gd name="connsiteX10" fmla="*/ 665018 w 1294411"/>
                <a:gd name="connsiteY10" fmla="*/ 540328 h 659081"/>
                <a:gd name="connsiteX11" fmla="*/ 469076 w 1294411"/>
                <a:gd name="connsiteY11" fmla="*/ 570016 h 659081"/>
                <a:gd name="connsiteX12" fmla="*/ 285008 w 1294411"/>
                <a:gd name="connsiteY12" fmla="*/ 641268 h 659081"/>
                <a:gd name="connsiteX13" fmla="*/ 124691 w 1294411"/>
                <a:gd name="connsiteY13" fmla="*/ 659081 h 659081"/>
                <a:gd name="connsiteX14" fmla="*/ 0 w 1294411"/>
                <a:gd name="connsiteY14" fmla="*/ 605642 h 659081"/>
                <a:gd name="connsiteX0" fmla="*/ 0 w 1294411"/>
                <a:gd name="connsiteY0" fmla="*/ 613559 h 666998"/>
                <a:gd name="connsiteX1" fmla="*/ 296883 w 1294411"/>
                <a:gd name="connsiteY1" fmla="*/ 381990 h 666998"/>
                <a:gd name="connsiteX2" fmla="*/ 504702 w 1294411"/>
                <a:gd name="connsiteY2" fmla="*/ 381990 h 666998"/>
                <a:gd name="connsiteX3" fmla="*/ 742208 w 1294411"/>
                <a:gd name="connsiteY3" fmla="*/ 269175 h 666998"/>
                <a:gd name="connsiteX4" fmla="*/ 920338 w 1294411"/>
                <a:gd name="connsiteY4" fmla="*/ 91045 h 666998"/>
                <a:gd name="connsiteX5" fmla="*/ 1145969 w 1294411"/>
                <a:gd name="connsiteY5" fmla="*/ 7917 h 666998"/>
                <a:gd name="connsiteX6" fmla="*/ 1294411 w 1294411"/>
                <a:gd name="connsiteY6" fmla="*/ 138546 h 666998"/>
                <a:gd name="connsiteX7" fmla="*/ 1199408 w 1294411"/>
                <a:gd name="connsiteY7" fmla="*/ 346364 h 666998"/>
                <a:gd name="connsiteX8" fmla="*/ 932213 w 1294411"/>
                <a:gd name="connsiteY8" fmla="*/ 399803 h 666998"/>
                <a:gd name="connsiteX9" fmla="*/ 783772 w 1294411"/>
                <a:gd name="connsiteY9" fmla="*/ 417616 h 666998"/>
                <a:gd name="connsiteX10" fmla="*/ 665018 w 1294411"/>
                <a:gd name="connsiteY10" fmla="*/ 548245 h 666998"/>
                <a:gd name="connsiteX11" fmla="*/ 469076 w 1294411"/>
                <a:gd name="connsiteY11" fmla="*/ 577933 h 666998"/>
                <a:gd name="connsiteX12" fmla="*/ 285008 w 1294411"/>
                <a:gd name="connsiteY12" fmla="*/ 649185 h 666998"/>
                <a:gd name="connsiteX13" fmla="*/ 124691 w 1294411"/>
                <a:gd name="connsiteY13" fmla="*/ 666998 h 666998"/>
                <a:gd name="connsiteX14" fmla="*/ 0 w 1294411"/>
                <a:gd name="connsiteY14" fmla="*/ 613559 h 666998"/>
                <a:gd name="connsiteX0" fmla="*/ 0 w 1303317"/>
                <a:gd name="connsiteY0" fmla="*/ 613559 h 666998"/>
                <a:gd name="connsiteX1" fmla="*/ 296883 w 1303317"/>
                <a:gd name="connsiteY1" fmla="*/ 381990 h 666998"/>
                <a:gd name="connsiteX2" fmla="*/ 504702 w 1303317"/>
                <a:gd name="connsiteY2" fmla="*/ 381990 h 666998"/>
                <a:gd name="connsiteX3" fmla="*/ 742208 w 1303317"/>
                <a:gd name="connsiteY3" fmla="*/ 269175 h 666998"/>
                <a:gd name="connsiteX4" fmla="*/ 920338 w 1303317"/>
                <a:gd name="connsiteY4" fmla="*/ 91045 h 666998"/>
                <a:gd name="connsiteX5" fmla="*/ 1145969 w 1303317"/>
                <a:gd name="connsiteY5" fmla="*/ 7917 h 666998"/>
                <a:gd name="connsiteX6" fmla="*/ 1294411 w 1303317"/>
                <a:gd name="connsiteY6" fmla="*/ 138546 h 666998"/>
                <a:gd name="connsiteX7" fmla="*/ 1199408 w 1303317"/>
                <a:gd name="connsiteY7" fmla="*/ 346364 h 666998"/>
                <a:gd name="connsiteX8" fmla="*/ 932213 w 1303317"/>
                <a:gd name="connsiteY8" fmla="*/ 399803 h 666998"/>
                <a:gd name="connsiteX9" fmla="*/ 783772 w 1303317"/>
                <a:gd name="connsiteY9" fmla="*/ 417616 h 666998"/>
                <a:gd name="connsiteX10" fmla="*/ 665018 w 1303317"/>
                <a:gd name="connsiteY10" fmla="*/ 548245 h 666998"/>
                <a:gd name="connsiteX11" fmla="*/ 469076 w 1303317"/>
                <a:gd name="connsiteY11" fmla="*/ 577933 h 666998"/>
                <a:gd name="connsiteX12" fmla="*/ 285008 w 1303317"/>
                <a:gd name="connsiteY12" fmla="*/ 649185 h 666998"/>
                <a:gd name="connsiteX13" fmla="*/ 124691 w 1303317"/>
                <a:gd name="connsiteY13" fmla="*/ 666998 h 666998"/>
                <a:gd name="connsiteX14" fmla="*/ 0 w 1303317"/>
                <a:gd name="connsiteY14" fmla="*/ 613559 h 666998"/>
                <a:gd name="connsiteX0" fmla="*/ 0 w 1303317"/>
                <a:gd name="connsiteY0" fmla="*/ 613559 h 666998"/>
                <a:gd name="connsiteX1" fmla="*/ 296883 w 1303317"/>
                <a:gd name="connsiteY1" fmla="*/ 381990 h 666998"/>
                <a:gd name="connsiteX2" fmla="*/ 504702 w 1303317"/>
                <a:gd name="connsiteY2" fmla="*/ 381990 h 666998"/>
                <a:gd name="connsiteX3" fmla="*/ 742208 w 1303317"/>
                <a:gd name="connsiteY3" fmla="*/ 269175 h 666998"/>
                <a:gd name="connsiteX4" fmla="*/ 920338 w 1303317"/>
                <a:gd name="connsiteY4" fmla="*/ 91045 h 666998"/>
                <a:gd name="connsiteX5" fmla="*/ 1145969 w 1303317"/>
                <a:gd name="connsiteY5" fmla="*/ 7917 h 666998"/>
                <a:gd name="connsiteX6" fmla="*/ 1294411 w 1303317"/>
                <a:gd name="connsiteY6" fmla="*/ 138546 h 666998"/>
                <a:gd name="connsiteX7" fmla="*/ 1199408 w 1303317"/>
                <a:gd name="connsiteY7" fmla="*/ 346364 h 666998"/>
                <a:gd name="connsiteX8" fmla="*/ 932213 w 1303317"/>
                <a:gd name="connsiteY8" fmla="*/ 399803 h 666998"/>
                <a:gd name="connsiteX9" fmla="*/ 783772 w 1303317"/>
                <a:gd name="connsiteY9" fmla="*/ 417616 h 666998"/>
                <a:gd name="connsiteX10" fmla="*/ 665018 w 1303317"/>
                <a:gd name="connsiteY10" fmla="*/ 548245 h 666998"/>
                <a:gd name="connsiteX11" fmla="*/ 469076 w 1303317"/>
                <a:gd name="connsiteY11" fmla="*/ 577933 h 666998"/>
                <a:gd name="connsiteX12" fmla="*/ 285008 w 1303317"/>
                <a:gd name="connsiteY12" fmla="*/ 649185 h 666998"/>
                <a:gd name="connsiteX13" fmla="*/ 124691 w 1303317"/>
                <a:gd name="connsiteY13" fmla="*/ 666998 h 666998"/>
                <a:gd name="connsiteX14" fmla="*/ 0 w 1303317"/>
                <a:gd name="connsiteY14" fmla="*/ 613559 h 666998"/>
                <a:gd name="connsiteX0" fmla="*/ 28699 w 1332016"/>
                <a:gd name="connsiteY0" fmla="*/ 613559 h 666998"/>
                <a:gd name="connsiteX1" fmla="*/ 325582 w 1332016"/>
                <a:gd name="connsiteY1" fmla="*/ 381990 h 666998"/>
                <a:gd name="connsiteX2" fmla="*/ 533401 w 1332016"/>
                <a:gd name="connsiteY2" fmla="*/ 381990 h 666998"/>
                <a:gd name="connsiteX3" fmla="*/ 770907 w 1332016"/>
                <a:gd name="connsiteY3" fmla="*/ 269175 h 666998"/>
                <a:gd name="connsiteX4" fmla="*/ 949037 w 1332016"/>
                <a:gd name="connsiteY4" fmla="*/ 91045 h 666998"/>
                <a:gd name="connsiteX5" fmla="*/ 1174668 w 1332016"/>
                <a:gd name="connsiteY5" fmla="*/ 7917 h 666998"/>
                <a:gd name="connsiteX6" fmla="*/ 1323110 w 1332016"/>
                <a:gd name="connsiteY6" fmla="*/ 138546 h 666998"/>
                <a:gd name="connsiteX7" fmla="*/ 1228107 w 1332016"/>
                <a:gd name="connsiteY7" fmla="*/ 346364 h 666998"/>
                <a:gd name="connsiteX8" fmla="*/ 960912 w 1332016"/>
                <a:gd name="connsiteY8" fmla="*/ 399803 h 666998"/>
                <a:gd name="connsiteX9" fmla="*/ 812471 w 1332016"/>
                <a:gd name="connsiteY9" fmla="*/ 417616 h 666998"/>
                <a:gd name="connsiteX10" fmla="*/ 693717 w 1332016"/>
                <a:gd name="connsiteY10" fmla="*/ 548245 h 666998"/>
                <a:gd name="connsiteX11" fmla="*/ 497775 w 1332016"/>
                <a:gd name="connsiteY11" fmla="*/ 577933 h 666998"/>
                <a:gd name="connsiteX12" fmla="*/ 313707 w 1332016"/>
                <a:gd name="connsiteY12" fmla="*/ 649185 h 666998"/>
                <a:gd name="connsiteX13" fmla="*/ 153390 w 1332016"/>
                <a:gd name="connsiteY13" fmla="*/ 666998 h 666998"/>
                <a:gd name="connsiteX14" fmla="*/ 28699 w 1332016"/>
                <a:gd name="connsiteY14" fmla="*/ 613559 h 666998"/>
                <a:gd name="connsiteX0" fmla="*/ 28699 w 1332016"/>
                <a:gd name="connsiteY0" fmla="*/ 613559 h 666998"/>
                <a:gd name="connsiteX1" fmla="*/ 325582 w 1332016"/>
                <a:gd name="connsiteY1" fmla="*/ 381990 h 666998"/>
                <a:gd name="connsiteX2" fmla="*/ 533401 w 1332016"/>
                <a:gd name="connsiteY2" fmla="*/ 381990 h 666998"/>
                <a:gd name="connsiteX3" fmla="*/ 770907 w 1332016"/>
                <a:gd name="connsiteY3" fmla="*/ 269175 h 666998"/>
                <a:gd name="connsiteX4" fmla="*/ 949037 w 1332016"/>
                <a:gd name="connsiteY4" fmla="*/ 91045 h 666998"/>
                <a:gd name="connsiteX5" fmla="*/ 1174668 w 1332016"/>
                <a:gd name="connsiteY5" fmla="*/ 7917 h 666998"/>
                <a:gd name="connsiteX6" fmla="*/ 1323110 w 1332016"/>
                <a:gd name="connsiteY6" fmla="*/ 138546 h 666998"/>
                <a:gd name="connsiteX7" fmla="*/ 1228107 w 1332016"/>
                <a:gd name="connsiteY7" fmla="*/ 346364 h 666998"/>
                <a:gd name="connsiteX8" fmla="*/ 960912 w 1332016"/>
                <a:gd name="connsiteY8" fmla="*/ 399803 h 666998"/>
                <a:gd name="connsiteX9" fmla="*/ 812471 w 1332016"/>
                <a:gd name="connsiteY9" fmla="*/ 417616 h 666998"/>
                <a:gd name="connsiteX10" fmla="*/ 693717 w 1332016"/>
                <a:gd name="connsiteY10" fmla="*/ 548245 h 666998"/>
                <a:gd name="connsiteX11" fmla="*/ 497775 w 1332016"/>
                <a:gd name="connsiteY11" fmla="*/ 577933 h 666998"/>
                <a:gd name="connsiteX12" fmla="*/ 313707 w 1332016"/>
                <a:gd name="connsiteY12" fmla="*/ 649185 h 666998"/>
                <a:gd name="connsiteX13" fmla="*/ 153390 w 1332016"/>
                <a:gd name="connsiteY13" fmla="*/ 666998 h 666998"/>
                <a:gd name="connsiteX14" fmla="*/ 28699 w 1332016"/>
                <a:gd name="connsiteY14" fmla="*/ 613559 h 666998"/>
                <a:gd name="connsiteX0" fmla="*/ 28699 w 1332016"/>
                <a:gd name="connsiteY0" fmla="*/ 613559 h 666998"/>
                <a:gd name="connsiteX1" fmla="*/ 325582 w 1332016"/>
                <a:gd name="connsiteY1" fmla="*/ 381990 h 666998"/>
                <a:gd name="connsiteX2" fmla="*/ 533401 w 1332016"/>
                <a:gd name="connsiteY2" fmla="*/ 381990 h 666998"/>
                <a:gd name="connsiteX3" fmla="*/ 770907 w 1332016"/>
                <a:gd name="connsiteY3" fmla="*/ 269175 h 666998"/>
                <a:gd name="connsiteX4" fmla="*/ 949037 w 1332016"/>
                <a:gd name="connsiteY4" fmla="*/ 91045 h 666998"/>
                <a:gd name="connsiteX5" fmla="*/ 1174668 w 1332016"/>
                <a:gd name="connsiteY5" fmla="*/ 7917 h 666998"/>
                <a:gd name="connsiteX6" fmla="*/ 1323110 w 1332016"/>
                <a:gd name="connsiteY6" fmla="*/ 138546 h 666998"/>
                <a:gd name="connsiteX7" fmla="*/ 1228107 w 1332016"/>
                <a:gd name="connsiteY7" fmla="*/ 346364 h 666998"/>
                <a:gd name="connsiteX8" fmla="*/ 960912 w 1332016"/>
                <a:gd name="connsiteY8" fmla="*/ 399803 h 666998"/>
                <a:gd name="connsiteX9" fmla="*/ 812471 w 1332016"/>
                <a:gd name="connsiteY9" fmla="*/ 417616 h 666998"/>
                <a:gd name="connsiteX10" fmla="*/ 693717 w 1332016"/>
                <a:gd name="connsiteY10" fmla="*/ 548245 h 666998"/>
                <a:gd name="connsiteX11" fmla="*/ 497775 w 1332016"/>
                <a:gd name="connsiteY11" fmla="*/ 577933 h 666998"/>
                <a:gd name="connsiteX12" fmla="*/ 313707 w 1332016"/>
                <a:gd name="connsiteY12" fmla="*/ 649185 h 666998"/>
                <a:gd name="connsiteX13" fmla="*/ 153390 w 1332016"/>
                <a:gd name="connsiteY13" fmla="*/ 666998 h 666998"/>
                <a:gd name="connsiteX14" fmla="*/ 28699 w 1332016"/>
                <a:gd name="connsiteY14" fmla="*/ 613559 h 666998"/>
                <a:gd name="connsiteX0" fmla="*/ 28699 w 1332016"/>
                <a:gd name="connsiteY0" fmla="*/ 613559 h 666998"/>
                <a:gd name="connsiteX1" fmla="*/ 325582 w 1332016"/>
                <a:gd name="connsiteY1" fmla="*/ 381990 h 666998"/>
                <a:gd name="connsiteX2" fmla="*/ 533401 w 1332016"/>
                <a:gd name="connsiteY2" fmla="*/ 381990 h 666998"/>
                <a:gd name="connsiteX3" fmla="*/ 770907 w 1332016"/>
                <a:gd name="connsiteY3" fmla="*/ 269175 h 666998"/>
                <a:gd name="connsiteX4" fmla="*/ 949037 w 1332016"/>
                <a:gd name="connsiteY4" fmla="*/ 91045 h 666998"/>
                <a:gd name="connsiteX5" fmla="*/ 1174668 w 1332016"/>
                <a:gd name="connsiteY5" fmla="*/ 7917 h 666998"/>
                <a:gd name="connsiteX6" fmla="*/ 1323110 w 1332016"/>
                <a:gd name="connsiteY6" fmla="*/ 138546 h 666998"/>
                <a:gd name="connsiteX7" fmla="*/ 1228107 w 1332016"/>
                <a:gd name="connsiteY7" fmla="*/ 346364 h 666998"/>
                <a:gd name="connsiteX8" fmla="*/ 960912 w 1332016"/>
                <a:gd name="connsiteY8" fmla="*/ 399803 h 666998"/>
                <a:gd name="connsiteX9" fmla="*/ 812471 w 1332016"/>
                <a:gd name="connsiteY9" fmla="*/ 417616 h 666998"/>
                <a:gd name="connsiteX10" fmla="*/ 693717 w 1332016"/>
                <a:gd name="connsiteY10" fmla="*/ 548245 h 666998"/>
                <a:gd name="connsiteX11" fmla="*/ 497775 w 1332016"/>
                <a:gd name="connsiteY11" fmla="*/ 577933 h 666998"/>
                <a:gd name="connsiteX12" fmla="*/ 313707 w 1332016"/>
                <a:gd name="connsiteY12" fmla="*/ 649185 h 666998"/>
                <a:gd name="connsiteX13" fmla="*/ 153390 w 1332016"/>
                <a:gd name="connsiteY13" fmla="*/ 666998 h 666998"/>
                <a:gd name="connsiteX14" fmla="*/ 28699 w 1332016"/>
                <a:gd name="connsiteY14" fmla="*/ 613559 h 66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016" h="666998">
                  <a:moveTo>
                    <a:pt x="28699" y="613559"/>
                  </a:moveTo>
                  <a:cubicBezTo>
                    <a:pt x="57398" y="566058"/>
                    <a:pt x="241465" y="420585"/>
                    <a:pt x="325582" y="381990"/>
                  </a:cubicBezTo>
                  <a:cubicBezTo>
                    <a:pt x="409699" y="343395"/>
                    <a:pt x="459180" y="400792"/>
                    <a:pt x="533401" y="381990"/>
                  </a:cubicBezTo>
                  <a:cubicBezTo>
                    <a:pt x="607622" y="363188"/>
                    <a:pt x="701634" y="317666"/>
                    <a:pt x="770907" y="269175"/>
                  </a:cubicBezTo>
                  <a:lnTo>
                    <a:pt x="949037" y="91045"/>
                  </a:lnTo>
                  <a:cubicBezTo>
                    <a:pt x="1016330" y="47502"/>
                    <a:pt x="1112322" y="0"/>
                    <a:pt x="1174668" y="7917"/>
                  </a:cubicBezTo>
                  <a:cubicBezTo>
                    <a:pt x="1237014" y="15834"/>
                    <a:pt x="1314204" y="82138"/>
                    <a:pt x="1323110" y="138546"/>
                  </a:cubicBezTo>
                  <a:cubicBezTo>
                    <a:pt x="1332016" y="194954"/>
                    <a:pt x="1288473" y="302821"/>
                    <a:pt x="1228107" y="346364"/>
                  </a:cubicBezTo>
                  <a:cubicBezTo>
                    <a:pt x="1167741" y="389907"/>
                    <a:pt x="1030185" y="387928"/>
                    <a:pt x="960912" y="399803"/>
                  </a:cubicBezTo>
                  <a:lnTo>
                    <a:pt x="812471" y="417616"/>
                  </a:lnTo>
                  <a:cubicBezTo>
                    <a:pt x="767939" y="442356"/>
                    <a:pt x="746166" y="521526"/>
                    <a:pt x="693717" y="548245"/>
                  </a:cubicBezTo>
                  <a:cubicBezTo>
                    <a:pt x="641268" y="574964"/>
                    <a:pt x="561110" y="561110"/>
                    <a:pt x="497775" y="577933"/>
                  </a:cubicBezTo>
                  <a:lnTo>
                    <a:pt x="313707" y="649185"/>
                  </a:lnTo>
                  <a:lnTo>
                    <a:pt x="153390" y="666998"/>
                  </a:lnTo>
                  <a:cubicBezTo>
                    <a:pt x="105889" y="661060"/>
                    <a:pt x="0" y="661060"/>
                    <a:pt x="28699" y="61355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612080" y="2701636"/>
              <a:ext cx="152401" cy="89066"/>
            </a:xfrm>
            <a:custGeom>
              <a:avLst/>
              <a:gdLst>
                <a:gd name="connsiteX0" fmla="*/ 11876 w 130629"/>
                <a:gd name="connsiteY0" fmla="*/ 0 h 77190"/>
                <a:gd name="connsiteX1" fmla="*/ 0 w 130629"/>
                <a:gd name="connsiteY1" fmla="*/ 53439 h 77190"/>
                <a:gd name="connsiteX2" fmla="*/ 77190 w 130629"/>
                <a:gd name="connsiteY2" fmla="*/ 77190 h 77190"/>
                <a:gd name="connsiteX3" fmla="*/ 130629 w 130629"/>
                <a:gd name="connsiteY3" fmla="*/ 17813 h 77190"/>
                <a:gd name="connsiteX4" fmla="*/ 11876 w 130629"/>
                <a:gd name="connsiteY4" fmla="*/ 0 h 77190"/>
                <a:gd name="connsiteX0" fmla="*/ 11876 w 141515"/>
                <a:gd name="connsiteY0" fmla="*/ 5938 h 83128"/>
                <a:gd name="connsiteX1" fmla="*/ 0 w 141515"/>
                <a:gd name="connsiteY1" fmla="*/ 59377 h 83128"/>
                <a:gd name="connsiteX2" fmla="*/ 77190 w 141515"/>
                <a:gd name="connsiteY2" fmla="*/ 83128 h 83128"/>
                <a:gd name="connsiteX3" fmla="*/ 130629 w 141515"/>
                <a:gd name="connsiteY3" fmla="*/ 23751 h 83128"/>
                <a:gd name="connsiteX4" fmla="*/ 11876 w 141515"/>
                <a:gd name="connsiteY4" fmla="*/ 5938 h 83128"/>
                <a:gd name="connsiteX0" fmla="*/ 22762 w 152401"/>
                <a:gd name="connsiteY0" fmla="*/ 5938 h 83128"/>
                <a:gd name="connsiteX1" fmla="*/ 10886 w 152401"/>
                <a:gd name="connsiteY1" fmla="*/ 59377 h 83128"/>
                <a:gd name="connsiteX2" fmla="*/ 88076 w 152401"/>
                <a:gd name="connsiteY2" fmla="*/ 83128 h 83128"/>
                <a:gd name="connsiteX3" fmla="*/ 141515 w 152401"/>
                <a:gd name="connsiteY3" fmla="*/ 23751 h 83128"/>
                <a:gd name="connsiteX4" fmla="*/ 22762 w 152401"/>
                <a:gd name="connsiteY4" fmla="*/ 5938 h 83128"/>
                <a:gd name="connsiteX0" fmla="*/ 22762 w 152401"/>
                <a:gd name="connsiteY0" fmla="*/ 5938 h 89066"/>
                <a:gd name="connsiteX1" fmla="*/ 10886 w 152401"/>
                <a:gd name="connsiteY1" fmla="*/ 59377 h 89066"/>
                <a:gd name="connsiteX2" fmla="*/ 88076 w 152401"/>
                <a:gd name="connsiteY2" fmla="*/ 83128 h 89066"/>
                <a:gd name="connsiteX3" fmla="*/ 141515 w 152401"/>
                <a:gd name="connsiteY3" fmla="*/ 23751 h 89066"/>
                <a:gd name="connsiteX4" fmla="*/ 22762 w 152401"/>
                <a:gd name="connsiteY4" fmla="*/ 5938 h 89066"/>
                <a:gd name="connsiteX0" fmla="*/ 22762 w 152401"/>
                <a:gd name="connsiteY0" fmla="*/ 5938 h 89066"/>
                <a:gd name="connsiteX1" fmla="*/ 10886 w 152401"/>
                <a:gd name="connsiteY1" fmla="*/ 59377 h 89066"/>
                <a:gd name="connsiteX2" fmla="*/ 88076 w 152401"/>
                <a:gd name="connsiteY2" fmla="*/ 83128 h 89066"/>
                <a:gd name="connsiteX3" fmla="*/ 141515 w 152401"/>
                <a:gd name="connsiteY3" fmla="*/ 23751 h 89066"/>
                <a:gd name="connsiteX4" fmla="*/ 22762 w 152401"/>
                <a:gd name="connsiteY4" fmla="*/ 5938 h 8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1" h="89066">
                  <a:moveTo>
                    <a:pt x="22762" y="5938"/>
                  </a:moveTo>
                  <a:cubicBezTo>
                    <a:pt x="990" y="11876"/>
                    <a:pt x="0" y="46512"/>
                    <a:pt x="10886" y="59377"/>
                  </a:cubicBezTo>
                  <a:cubicBezTo>
                    <a:pt x="21772" y="72242"/>
                    <a:pt x="66304" y="89066"/>
                    <a:pt x="88076" y="83128"/>
                  </a:cubicBezTo>
                  <a:cubicBezTo>
                    <a:pt x="109848" y="77190"/>
                    <a:pt x="152401" y="36616"/>
                    <a:pt x="141515" y="23751"/>
                  </a:cubicBezTo>
                  <a:cubicBezTo>
                    <a:pt x="130629" y="10886"/>
                    <a:pt x="44534" y="0"/>
                    <a:pt x="22762" y="593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3563" y="1917865"/>
              <a:ext cx="154379" cy="111826"/>
            </a:xfrm>
            <a:custGeom>
              <a:avLst/>
              <a:gdLst>
                <a:gd name="connsiteX0" fmla="*/ 130628 w 130628"/>
                <a:gd name="connsiteY0" fmla="*/ 41563 h 100940"/>
                <a:gd name="connsiteX1" fmla="*/ 71252 w 130628"/>
                <a:gd name="connsiteY1" fmla="*/ 0 h 100940"/>
                <a:gd name="connsiteX2" fmla="*/ 0 w 130628"/>
                <a:gd name="connsiteY2" fmla="*/ 5937 h 100940"/>
                <a:gd name="connsiteX3" fmla="*/ 0 w 130628"/>
                <a:gd name="connsiteY3" fmla="*/ 71252 h 100940"/>
                <a:gd name="connsiteX4" fmla="*/ 106878 w 130628"/>
                <a:gd name="connsiteY4" fmla="*/ 100940 h 100940"/>
                <a:gd name="connsiteX5" fmla="*/ 130628 w 130628"/>
                <a:gd name="connsiteY5" fmla="*/ 41563 h 100940"/>
                <a:gd name="connsiteX0" fmla="*/ 130628 w 136566"/>
                <a:gd name="connsiteY0" fmla="*/ 41563 h 105888"/>
                <a:gd name="connsiteX1" fmla="*/ 71252 w 136566"/>
                <a:gd name="connsiteY1" fmla="*/ 0 h 105888"/>
                <a:gd name="connsiteX2" fmla="*/ 0 w 136566"/>
                <a:gd name="connsiteY2" fmla="*/ 5937 h 105888"/>
                <a:gd name="connsiteX3" fmla="*/ 0 w 136566"/>
                <a:gd name="connsiteY3" fmla="*/ 71252 h 105888"/>
                <a:gd name="connsiteX4" fmla="*/ 106878 w 136566"/>
                <a:gd name="connsiteY4" fmla="*/ 100940 h 105888"/>
                <a:gd name="connsiteX5" fmla="*/ 130628 w 136566"/>
                <a:gd name="connsiteY5" fmla="*/ 41563 h 105888"/>
                <a:gd name="connsiteX0" fmla="*/ 148441 w 154379"/>
                <a:gd name="connsiteY0" fmla="*/ 47501 h 111826"/>
                <a:gd name="connsiteX1" fmla="*/ 89065 w 154379"/>
                <a:gd name="connsiteY1" fmla="*/ 5938 h 111826"/>
                <a:gd name="connsiteX2" fmla="*/ 17813 w 154379"/>
                <a:gd name="connsiteY2" fmla="*/ 11875 h 111826"/>
                <a:gd name="connsiteX3" fmla="*/ 17813 w 154379"/>
                <a:gd name="connsiteY3" fmla="*/ 77190 h 111826"/>
                <a:gd name="connsiteX4" fmla="*/ 124691 w 154379"/>
                <a:gd name="connsiteY4" fmla="*/ 106878 h 111826"/>
                <a:gd name="connsiteX5" fmla="*/ 148441 w 154379"/>
                <a:gd name="connsiteY5" fmla="*/ 47501 h 111826"/>
                <a:gd name="connsiteX0" fmla="*/ 148441 w 154379"/>
                <a:gd name="connsiteY0" fmla="*/ 47501 h 111826"/>
                <a:gd name="connsiteX1" fmla="*/ 89065 w 154379"/>
                <a:gd name="connsiteY1" fmla="*/ 5938 h 111826"/>
                <a:gd name="connsiteX2" fmla="*/ 17813 w 154379"/>
                <a:gd name="connsiteY2" fmla="*/ 11875 h 111826"/>
                <a:gd name="connsiteX3" fmla="*/ 17813 w 154379"/>
                <a:gd name="connsiteY3" fmla="*/ 77190 h 111826"/>
                <a:gd name="connsiteX4" fmla="*/ 124691 w 154379"/>
                <a:gd name="connsiteY4" fmla="*/ 106878 h 111826"/>
                <a:gd name="connsiteX5" fmla="*/ 148441 w 154379"/>
                <a:gd name="connsiteY5" fmla="*/ 47501 h 11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79" h="111826">
                  <a:moveTo>
                    <a:pt x="148441" y="47501"/>
                  </a:moveTo>
                  <a:cubicBezTo>
                    <a:pt x="142503" y="30678"/>
                    <a:pt x="110836" y="11876"/>
                    <a:pt x="89065" y="5938"/>
                  </a:cubicBezTo>
                  <a:cubicBezTo>
                    <a:pt x="67294" y="0"/>
                    <a:pt x="29688" y="0"/>
                    <a:pt x="17813" y="11875"/>
                  </a:cubicBezTo>
                  <a:cubicBezTo>
                    <a:pt x="5938" y="23750"/>
                    <a:pt x="0" y="61356"/>
                    <a:pt x="17813" y="77190"/>
                  </a:cubicBezTo>
                  <a:cubicBezTo>
                    <a:pt x="35626" y="93024"/>
                    <a:pt x="102920" y="111826"/>
                    <a:pt x="124691" y="106878"/>
                  </a:cubicBezTo>
                  <a:cubicBezTo>
                    <a:pt x="146462" y="101930"/>
                    <a:pt x="154379" y="64324"/>
                    <a:pt x="148441" y="4750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603174" y="2040577"/>
              <a:ext cx="269174" cy="190004"/>
            </a:xfrm>
            <a:custGeom>
              <a:avLst/>
              <a:gdLst>
                <a:gd name="connsiteX0" fmla="*/ 47501 w 237506"/>
                <a:gd name="connsiteY0" fmla="*/ 53439 h 184067"/>
                <a:gd name="connsiteX1" fmla="*/ 166254 w 237506"/>
                <a:gd name="connsiteY1" fmla="*/ 0 h 184067"/>
                <a:gd name="connsiteX2" fmla="*/ 237506 w 237506"/>
                <a:gd name="connsiteY2" fmla="*/ 65314 h 184067"/>
                <a:gd name="connsiteX3" fmla="*/ 237506 w 237506"/>
                <a:gd name="connsiteY3" fmla="*/ 148441 h 184067"/>
                <a:gd name="connsiteX4" fmla="*/ 95003 w 237506"/>
                <a:gd name="connsiteY4" fmla="*/ 184067 h 184067"/>
                <a:gd name="connsiteX5" fmla="*/ 0 w 237506"/>
                <a:gd name="connsiteY5" fmla="*/ 124691 h 184067"/>
                <a:gd name="connsiteX6" fmla="*/ 47501 w 237506"/>
                <a:gd name="connsiteY6" fmla="*/ 53439 h 184067"/>
                <a:gd name="connsiteX0" fmla="*/ 47501 w 261257"/>
                <a:gd name="connsiteY0" fmla="*/ 53439 h 184067"/>
                <a:gd name="connsiteX1" fmla="*/ 166254 w 261257"/>
                <a:gd name="connsiteY1" fmla="*/ 0 h 184067"/>
                <a:gd name="connsiteX2" fmla="*/ 237506 w 261257"/>
                <a:gd name="connsiteY2" fmla="*/ 65314 h 184067"/>
                <a:gd name="connsiteX3" fmla="*/ 237506 w 261257"/>
                <a:gd name="connsiteY3" fmla="*/ 148441 h 184067"/>
                <a:gd name="connsiteX4" fmla="*/ 95003 w 261257"/>
                <a:gd name="connsiteY4" fmla="*/ 184067 h 184067"/>
                <a:gd name="connsiteX5" fmla="*/ 0 w 261257"/>
                <a:gd name="connsiteY5" fmla="*/ 124691 h 184067"/>
                <a:gd name="connsiteX6" fmla="*/ 47501 w 261257"/>
                <a:gd name="connsiteY6" fmla="*/ 53439 h 184067"/>
                <a:gd name="connsiteX0" fmla="*/ 55418 w 269174"/>
                <a:gd name="connsiteY0" fmla="*/ 53439 h 184067"/>
                <a:gd name="connsiteX1" fmla="*/ 174171 w 269174"/>
                <a:gd name="connsiteY1" fmla="*/ 0 h 184067"/>
                <a:gd name="connsiteX2" fmla="*/ 245423 w 269174"/>
                <a:gd name="connsiteY2" fmla="*/ 65314 h 184067"/>
                <a:gd name="connsiteX3" fmla="*/ 245423 w 269174"/>
                <a:gd name="connsiteY3" fmla="*/ 148441 h 184067"/>
                <a:gd name="connsiteX4" fmla="*/ 102920 w 269174"/>
                <a:gd name="connsiteY4" fmla="*/ 184067 h 184067"/>
                <a:gd name="connsiteX5" fmla="*/ 7917 w 269174"/>
                <a:gd name="connsiteY5" fmla="*/ 124691 h 184067"/>
                <a:gd name="connsiteX6" fmla="*/ 55418 w 269174"/>
                <a:gd name="connsiteY6" fmla="*/ 53439 h 184067"/>
                <a:gd name="connsiteX0" fmla="*/ 55418 w 269174"/>
                <a:gd name="connsiteY0" fmla="*/ 53439 h 188025"/>
                <a:gd name="connsiteX1" fmla="*/ 174171 w 269174"/>
                <a:gd name="connsiteY1" fmla="*/ 0 h 188025"/>
                <a:gd name="connsiteX2" fmla="*/ 245423 w 269174"/>
                <a:gd name="connsiteY2" fmla="*/ 65314 h 188025"/>
                <a:gd name="connsiteX3" fmla="*/ 245423 w 269174"/>
                <a:gd name="connsiteY3" fmla="*/ 148441 h 188025"/>
                <a:gd name="connsiteX4" fmla="*/ 102920 w 269174"/>
                <a:gd name="connsiteY4" fmla="*/ 184067 h 188025"/>
                <a:gd name="connsiteX5" fmla="*/ 7917 w 269174"/>
                <a:gd name="connsiteY5" fmla="*/ 124691 h 188025"/>
                <a:gd name="connsiteX6" fmla="*/ 55418 w 269174"/>
                <a:gd name="connsiteY6" fmla="*/ 53439 h 188025"/>
                <a:gd name="connsiteX0" fmla="*/ 55418 w 269174"/>
                <a:gd name="connsiteY0" fmla="*/ 55418 h 190004"/>
                <a:gd name="connsiteX1" fmla="*/ 174171 w 269174"/>
                <a:gd name="connsiteY1" fmla="*/ 1979 h 190004"/>
                <a:gd name="connsiteX2" fmla="*/ 245423 w 269174"/>
                <a:gd name="connsiteY2" fmla="*/ 67293 h 190004"/>
                <a:gd name="connsiteX3" fmla="*/ 245423 w 269174"/>
                <a:gd name="connsiteY3" fmla="*/ 150420 h 190004"/>
                <a:gd name="connsiteX4" fmla="*/ 102920 w 269174"/>
                <a:gd name="connsiteY4" fmla="*/ 186046 h 190004"/>
                <a:gd name="connsiteX5" fmla="*/ 7917 w 269174"/>
                <a:gd name="connsiteY5" fmla="*/ 126670 h 190004"/>
                <a:gd name="connsiteX6" fmla="*/ 55418 w 269174"/>
                <a:gd name="connsiteY6" fmla="*/ 55418 h 19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174" h="190004">
                  <a:moveTo>
                    <a:pt x="55418" y="55418"/>
                  </a:moveTo>
                  <a:cubicBezTo>
                    <a:pt x="83127" y="34636"/>
                    <a:pt x="142503" y="0"/>
                    <a:pt x="174171" y="1979"/>
                  </a:cubicBezTo>
                  <a:cubicBezTo>
                    <a:pt x="205839" y="3958"/>
                    <a:pt x="233548" y="42553"/>
                    <a:pt x="245423" y="67293"/>
                  </a:cubicBezTo>
                  <a:cubicBezTo>
                    <a:pt x="257298" y="92033"/>
                    <a:pt x="269174" y="130628"/>
                    <a:pt x="245423" y="150420"/>
                  </a:cubicBezTo>
                  <a:cubicBezTo>
                    <a:pt x="221672" y="170212"/>
                    <a:pt x="142504" y="190004"/>
                    <a:pt x="102920" y="186046"/>
                  </a:cubicBezTo>
                  <a:cubicBezTo>
                    <a:pt x="63336" y="182088"/>
                    <a:pt x="15834" y="148441"/>
                    <a:pt x="7917" y="126670"/>
                  </a:cubicBezTo>
                  <a:cubicBezTo>
                    <a:pt x="0" y="104899"/>
                    <a:pt x="27709" y="76200"/>
                    <a:pt x="55418" y="5541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931722" y="2148444"/>
              <a:ext cx="233549" cy="128650"/>
            </a:xfrm>
            <a:custGeom>
              <a:avLst/>
              <a:gdLst>
                <a:gd name="connsiteX0" fmla="*/ 213756 w 213756"/>
                <a:gd name="connsiteY0" fmla="*/ 53439 h 112816"/>
                <a:gd name="connsiteX1" fmla="*/ 154379 w 213756"/>
                <a:gd name="connsiteY1" fmla="*/ 0 h 112816"/>
                <a:gd name="connsiteX2" fmla="*/ 71252 w 213756"/>
                <a:gd name="connsiteY2" fmla="*/ 11876 h 112816"/>
                <a:gd name="connsiteX3" fmla="*/ 0 w 213756"/>
                <a:gd name="connsiteY3" fmla="*/ 47502 h 112816"/>
                <a:gd name="connsiteX4" fmla="*/ 5937 w 213756"/>
                <a:gd name="connsiteY4" fmla="*/ 106878 h 112816"/>
                <a:gd name="connsiteX5" fmla="*/ 100940 w 213756"/>
                <a:gd name="connsiteY5" fmla="*/ 112816 h 112816"/>
                <a:gd name="connsiteX6" fmla="*/ 213756 w 213756"/>
                <a:gd name="connsiteY6" fmla="*/ 53439 h 112816"/>
                <a:gd name="connsiteX0" fmla="*/ 213756 w 222663"/>
                <a:gd name="connsiteY0" fmla="*/ 60366 h 119743"/>
                <a:gd name="connsiteX1" fmla="*/ 154379 w 222663"/>
                <a:gd name="connsiteY1" fmla="*/ 6927 h 119743"/>
                <a:gd name="connsiteX2" fmla="*/ 71252 w 222663"/>
                <a:gd name="connsiteY2" fmla="*/ 18803 h 119743"/>
                <a:gd name="connsiteX3" fmla="*/ 0 w 222663"/>
                <a:gd name="connsiteY3" fmla="*/ 54429 h 119743"/>
                <a:gd name="connsiteX4" fmla="*/ 5937 w 222663"/>
                <a:gd name="connsiteY4" fmla="*/ 113805 h 119743"/>
                <a:gd name="connsiteX5" fmla="*/ 100940 w 222663"/>
                <a:gd name="connsiteY5" fmla="*/ 119743 h 119743"/>
                <a:gd name="connsiteX6" fmla="*/ 213756 w 222663"/>
                <a:gd name="connsiteY6" fmla="*/ 60366 h 119743"/>
                <a:gd name="connsiteX0" fmla="*/ 213756 w 222663"/>
                <a:gd name="connsiteY0" fmla="*/ 60366 h 119743"/>
                <a:gd name="connsiteX1" fmla="*/ 154379 w 222663"/>
                <a:gd name="connsiteY1" fmla="*/ 6927 h 119743"/>
                <a:gd name="connsiteX2" fmla="*/ 71252 w 222663"/>
                <a:gd name="connsiteY2" fmla="*/ 18803 h 119743"/>
                <a:gd name="connsiteX3" fmla="*/ 0 w 222663"/>
                <a:gd name="connsiteY3" fmla="*/ 54429 h 119743"/>
                <a:gd name="connsiteX4" fmla="*/ 5937 w 222663"/>
                <a:gd name="connsiteY4" fmla="*/ 113805 h 119743"/>
                <a:gd name="connsiteX5" fmla="*/ 100940 w 222663"/>
                <a:gd name="connsiteY5" fmla="*/ 119743 h 119743"/>
                <a:gd name="connsiteX6" fmla="*/ 213756 w 222663"/>
                <a:gd name="connsiteY6" fmla="*/ 60366 h 119743"/>
                <a:gd name="connsiteX0" fmla="*/ 224642 w 233549"/>
                <a:gd name="connsiteY0" fmla="*/ 60366 h 128650"/>
                <a:gd name="connsiteX1" fmla="*/ 165265 w 233549"/>
                <a:gd name="connsiteY1" fmla="*/ 6927 h 128650"/>
                <a:gd name="connsiteX2" fmla="*/ 82138 w 233549"/>
                <a:gd name="connsiteY2" fmla="*/ 18803 h 128650"/>
                <a:gd name="connsiteX3" fmla="*/ 10886 w 233549"/>
                <a:gd name="connsiteY3" fmla="*/ 54429 h 128650"/>
                <a:gd name="connsiteX4" fmla="*/ 16823 w 233549"/>
                <a:gd name="connsiteY4" fmla="*/ 113805 h 128650"/>
                <a:gd name="connsiteX5" fmla="*/ 111826 w 233549"/>
                <a:gd name="connsiteY5" fmla="*/ 119743 h 128650"/>
                <a:gd name="connsiteX6" fmla="*/ 224642 w 233549"/>
                <a:gd name="connsiteY6" fmla="*/ 60366 h 1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9" h="128650">
                  <a:moveTo>
                    <a:pt x="224642" y="60366"/>
                  </a:moveTo>
                  <a:cubicBezTo>
                    <a:pt x="233549" y="41563"/>
                    <a:pt x="189016" y="13854"/>
                    <a:pt x="165265" y="6927"/>
                  </a:cubicBezTo>
                  <a:cubicBezTo>
                    <a:pt x="141514" y="0"/>
                    <a:pt x="107868" y="10886"/>
                    <a:pt x="82138" y="18803"/>
                  </a:cubicBezTo>
                  <a:lnTo>
                    <a:pt x="10886" y="54429"/>
                  </a:lnTo>
                  <a:cubicBezTo>
                    <a:pt x="0" y="70263"/>
                    <a:pt x="0" y="102919"/>
                    <a:pt x="16823" y="113805"/>
                  </a:cubicBezTo>
                  <a:cubicBezTo>
                    <a:pt x="33646" y="124691"/>
                    <a:pt x="77189" y="128650"/>
                    <a:pt x="111826" y="119743"/>
                  </a:cubicBezTo>
                  <a:cubicBezTo>
                    <a:pt x="146463" y="110836"/>
                    <a:pt x="215735" y="79169"/>
                    <a:pt x="224642" y="6036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09600" y="4724400"/>
              <a:ext cx="2971800" cy="1200329"/>
            </a:xfrm>
            <a:prstGeom prst="rect">
              <a:avLst/>
            </a:prstGeom>
            <a:solidFill>
              <a:srgbClr val="595959">
                <a:alpha val="30196"/>
              </a:srgbClr>
            </a:solid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locations of breccia 3</a:t>
              </a:r>
            </a:p>
            <a:p>
              <a:pPr algn="ctr"/>
              <a:endPar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estimated deposit age of 14.77 Ma</a:t>
              </a:r>
            </a:p>
          </p:txBody>
        </p:sp>
      </p:grpSp>
      <p:pic>
        <p:nvPicPr>
          <p:cNvPr id="23" name="Picture 22" descr="DSC05473.JPG"/>
          <p:cNvPicPr>
            <a:picLocks noGrp="1" noChangeAspect="1"/>
          </p:cNvPicPr>
          <p:nvPr isPhoto="1"/>
        </p:nvPicPr>
        <p:blipFill>
          <a:blip r:embed="rId4" cstate="print"/>
          <a:srcRect t="22222" b="35556"/>
          <a:stretch>
            <a:fillRect/>
          </a:stretch>
        </p:blipFill>
        <p:spPr>
          <a:xfrm>
            <a:off x="-48126" y="1965960"/>
            <a:ext cx="9240253" cy="2926080"/>
          </a:xfrm>
          <a:prstGeom prst="rect">
            <a:avLst/>
          </a:prstGeom>
          <a:ln w="12700">
            <a:solidFill>
              <a:schemeClr val="tx1"/>
            </a:solidFill>
            <a:prstDash val="solid"/>
          </a:ln>
        </p:spPr>
      </p:pic>
      <p:grpSp>
        <p:nvGrpSpPr>
          <p:cNvPr id="3" name="Group 2"/>
          <p:cNvGrpSpPr/>
          <p:nvPr/>
        </p:nvGrpSpPr>
        <p:grpSpPr>
          <a:xfrm>
            <a:off x="0" y="0"/>
            <a:ext cx="9144000" cy="660975"/>
            <a:chOff x="0" y="0"/>
            <a:chExt cx="9144000" cy="660975"/>
          </a:xfrm>
        </p:grpSpPr>
        <p:sp>
          <p:nvSpPr>
            <p:cNvPr id="4" name="Rectangle 3"/>
            <p:cNvSpPr/>
            <p:nvPr/>
          </p:nvSpPr>
          <p:spPr>
            <a:xfrm>
              <a:off x="0" y="0"/>
              <a:ext cx="9144000" cy="612648"/>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5" name="TextBox 4"/>
            <p:cNvSpPr txBox="1"/>
            <p:nvPr/>
          </p:nvSpPr>
          <p:spPr>
            <a:xfrm>
              <a:off x="0" y="76200"/>
              <a:ext cx="9144000" cy="584775"/>
            </a:xfrm>
            <a:prstGeom prst="rect">
              <a:avLst/>
            </a:prstGeom>
            <a:noFill/>
          </p:spPr>
          <p:txBody>
            <a:bodyPr wrap="square" lIns="45720" rIns="45720" rtlCol="0">
              <a:spAutoFit/>
            </a:bodyPr>
            <a:lstStyle/>
            <a:p>
              <a:pPr algn="ctr"/>
              <a:r>
                <a:rPr lang="en-US" sz="3200" dirty="0" smtClean="0">
                  <a:solidFill>
                    <a:schemeClr val="bg2">
                      <a:lumMod val="90000"/>
                    </a:schemeClr>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Megabreccias of the Thumb Member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2004" y="609600"/>
            <a:ext cx="9208008" cy="6245352"/>
            <a:chOff x="-32004" y="990600"/>
            <a:chExt cx="9208008" cy="6027060"/>
          </a:xfrm>
        </p:grpSpPr>
        <p:pic>
          <p:nvPicPr>
            <p:cNvPr id="2" name="Picture 1" descr="C:\Users\Terranewreck\Desktop\RwagnerFM-map-1117.jpg"/>
            <p:cNvPicPr>
              <a:picLocks noChangeAspect="1" noChangeArrowheads="1"/>
            </p:cNvPicPr>
            <p:nvPr/>
          </p:nvPicPr>
          <p:blipFill>
            <a:blip r:embed="rId3" cstate="print"/>
            <a:srcRect l="3333" t="3409" r="5000" b="3864"/>
            <a:stretch>
              <a:fillRect/>
            </a:stretch>
          </p:blipFill>
          <p:spPr bwMode="auto">
            <a:xfrm>
              <a:off x="-32004" y="990600"/>
              <a:ext cx="9208008" cy="6027060"/>
            </a:xfrm>
            <a:prstGeom prst="rect">
              <a:avLst/>
            </a:prstGeom>
            <a:noFill/>
          </p:spPr>
        </p:pic>
        <p:sp>
          <p:nvSpPr>
            <p:cNvPr id="39" name="TextBox 38"/>
            <p:cNvSpPr txBox="1"/>
            <p:nvPr/>
          </p:nvSpPr>
          <p:spPr>
            <a:xfrm>
              <a:off x="609600" y="4724400"/>
              <a:ext cx="2971800" cy="1200329"/>
            </a:xfrm>
            <a:prstGeom prst="rect">
              <a:avLst/>
            </a:prstGeom>
            <a:solidFill>
              <a:srgbClr val="595959">
                <a:alpha val="30196"/>
              </a:srgbClr>
            </a:solid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locations of breccia 4</a:t>
              </a:r>
            </a:p>
            <a:p>
              <a:pPr algn="ctr"/>
              <a:endPar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estimated deposit age of 14.62 Ma</a:t>
              </a:r>
            </a:p>
          </p:txBody>
        </p:sp>
        <p:sp>
          <p:nvSpPr>
            <p:cNvPr id="11" name="Freeform 10"/>
            <p:cNvSpPr/>
            <p:nvPr/>
          </p:nvSpPr>
          <p:spPr>
            <a:xfrm>
              <a:off x="5247903" y="5992091"/>
              <a:ext cx="2173186" cy="865909"/>
            </a:xfrm>
            <a:custGeom>
              <a:avLst/>
              <a:gdLst>
                <a:gd name="connsiteX0" fmla="*/ 1852551 w 2107871"/>
                <a:gd name="connsiteY0" fmla="*/ 730332 h 855023"/>
                <a:gd name="connsiteX1" fmla="*/ 1852551 w 2107871"/>
                <a:gd name="connsiteY1" fmla="*/ 730332 h 855023"/>
                <a:gd name="connsiteX2" fmla="*/ 2107871 w 2107871"/>
                <a:gd name="connsiteY2" fmla="*/ 385948 h 855023"/>
                <a:gd name="connsiteX3" fmla="*/ 2072245 w 2107871"/>
                <a:gd name="connsiteY3" fmla="*/ 225631 h 855023"/>
                <a:gd name="connsiteX4" fmla="*/ 1615045 w 2107871"/>
                <a:gd name="connsiteY4" fmla="*/ 35626 h 855023"/>
                <a:gd name="connsiteX5" fmla="*/ 1193471 w 2107871"/>
                <a:gd name="connsiteY5" fmla="*/ 0 h 855023"/>
                <a:gd name="connsiteX6" fmla="*/ 1033154 w 2107871"/>
                <a:gd name="connsiteY6" fmla="*/ 100940 h 855023"/>
                <a:gd name="connsiteX7" fmla="*/ 807523 w 2107871"/>
                <a:gd name="connsiteY7" fmla="*/ 255319 h 855023"/>
                <a:gd name="connsiteX8" fmla="*/ 760021 w 2107871"/>
                <a:gd name="connsiteY8" fmla="*/ 213755 h 855023"/>
                <a:gd name="connsiteX9" fmla="*/ 587829 w 2107871"/>
                <a:gd name="connsiteY9" fmla="*/ 47501 h 855023"/>
                <a:gd name="connsiteX10" fmla="*/ 338447 w 2107871"/>
                <a:gd name="connsiteY10" fmla="*/ 77189 h 855023"/>
                <a:gd name="connsiteX11" fmla="*/ 71252 w 2107871"/>
                <a:gd name="connsiteY11" fmla="*/ 154379 h 855023"/>
                <a:gd name="connsiteX12" fmla="*/ 0 w 2107871"/>
                <a:gd name="connsiteY12" fmla="*/ 409698 h 855023"/>
                <a:gd name="connsiteX13" fmla="*/ 184068 w 2107871"/>
                <a:gd name="connsiteY13" fmla="*/ 771896 h 855023"/>
                <a:gd name="connsiteX14" fmla="*/ 427512 w 2107871"/>
                <a:gd name="connsiteY14" fmla="*/ 843148 h 855023"/>
                <a:gd name="connsiteX15" fmla="*/ 748146 w 2107871"/>
                <a:gd name="connsiteY15" fmla="*/ 831272 h 855023"/>
                <a:gd name="connsiteX16" fmla="*/ 1074717 w 2107871"/>
                <a:gd name="connsiteY16" fmla="*/ 831272 h 855023"/>
                <a:gd name="connsiteX17" fmla="*/ 1341912 w 2107871"/>
                <a:gd name="connsiteY17" fmla="*/ 855023 h 855023"/>
                <a:gd name="connsiteX18" fmla="*/ 1650671 w 2107871"/>
                <a:gd name="connsiteY18" fmla="*/ 825335 h 855023"/>
                <a:gd name="connsiteX19" fmla="*/ 1852551 w 2107871"/>
                <a:gd name="connsiteY19" fmla="*/ 730332 h 855023"/>
                <a:gd name="connsiteX0" fmla="*/ 1852551 w 2107871"/>
                <a:gd name="connsiteY0" fmla="*/ 730332 h 855023"/>
                <a:gd name="connsiteX1" fmla="*/ 1852551 w 2107871"/>
                <a:gd name="connsiteY1" fmla="*/ 730332 h 855023"/>
                <a:gd name="connsiteX2" fmla="*/ 2107871 w 2107871"/>
                <a:gd name="connsiteY2" fmla="*/ 385948 h 855023"/>
                <a:gd name="connsiteX3" fmla="*/ 2072245 w 2107871"/>
                <a:gd name="connsiteY3" fmla="*/ 225631 h 855023"/>
                <a:gd name="connsiteX4" fmla="*/ 1615045 w 2107871"/>
                <a:gd name="connsiteY4" fmla="*/ 35626 h 855023"/>
                <a:gd name="connsiteX5" fmla="*/ 1193471 w 2107871"/>
                <a:gd name="connsiteY5" fmla="*/ 0 h 855023"/>
                <a:gd name="connsiteX6" fmla="*/ 1033154 w 2107871"/>
                <a:gd name="connsiteY6" fmla="*/ 100940 h 855023"/>
                <a:gd name="connsiteX7" fmla="*/ 807523 w 2107871"/>
                <a:gd name="connsiteY7" fmla="*/ 255319 h 855023"/>
                <a:gd name="connsiteX8" fmla="*/ 760021 w 2107871"/>
                <a:gd name="connsiteY8" fmla="*/ 213755 h 855023"/>
                <a:gd name="connsiteX9" fmla="*/ 587829 w 2107871"/>
                <a:gd name="connsiteY9" fmla="*/ 47501 h 855023"/>
                <a:gd name="connsiteX10" fmla="*/ 338447 w 2107871"/>
                <a:gd name="connsiteY10" fmla="*/ 77189 h 855023"/>
                <a:gd name="connsiteX11" fmla="*/ 71252 w 2107871"/>
                <a:gd name="connsiteY11" fmla="*/ 154379 h 855023"/>
                <a:gd name="connsiteX12" fmla="*/ 0 w 2107871"/>
                <a:gd name="connsiteY12" fmla="*/ 409698 h 855023"/>
                <a:gd name="connsiteX13" fmla="*/ 184068 w 2107871"/>
                <a:gd name="connsiteY13" fmla="*/ 771896 h 855023"/>
                <a:gd name="connsiteX14" fmla="*/ 427512 w 2107871"/>
                <a:gd name="connsiteY14" fmla="*/ 843148 h 855023"/>
                <a:gd name="connsiteX15" fmla="*/ 748146 w 2107871"/>
                <a:gd name="connsiteY15" fmla="*/ 831272 h 855023"/>
                <a:gd name="connsiteX16" fmla="*/ 1074717 w 2107871"/>
                <a:gd name="connsiteY16" fmla="*/ 831272 h 855023"/>
                <a:gd name="connsiteX17" fmla="*/ 1341912 w 2107871"/>
                <a:gd name="connsiteY17" fmla="*/ 855023 h 855023"/>
                <a:gd name="connsiteX18" fmla="*/ 1650671 w 2107871"/>
                <a:gd name="connsiteY18" fmla="*/ 825335 h 855023"/>
                <a:gd name="connsiteX19" fmla="*/ 1852551 w 2107871"/>
                <a:gd name="connsiteY19" fmla="*/ 730332 h 855023"/>
                <a:gd name="connsiteX0" fmla="*/ 1852551 w 2107871"/>
                <a:gd name="connsiteY0" fmla="*/ 730332 h 855023"/>
                <a:gd name="connsiteX1" fmla="*/ 1852551 w 2107871"/>
                <a:gd name="connsiteY1" fmla="*/ 730332 h 855023"/>
                <a:gd name="connsiteX2" fmla="*/ 2107871 w 2107871"/>
                <a:gd name="connsiteY2" fmla="*/ 385948 h 855023"/>
                <a:gd name="connsiteX3" fmla="*/ 2072245 w 2107871"/>
                <a:gd name="connsiteY3" fmla="*/ 225631 h 855023"/>
                <a:gd name="connsiteX4" fmla="*/ 1615045 w 2107871"/>
                <a:gd name="connsiteY4" fmla="*/ 35626 h 855023"/>
                <a:gd name="connsiteX5" fmla="*/ 1193471 w 2107871"/>
                <a:gd name="connsiteY5" fmla="*/ 0 h 855023"/>
                <a:gd name="connsiteX6" fmla="*/ 1033154 w 2107871"/>
                <a:gd name="connsiteY6" fmla="*/ 100940 h 855023"/>
                <a:gd name="connsiteX7" fmla="*/ 807523 w 2107871"/>
                <a:gd name="connsiteY7" fmla="*/ 255319 h 855023"/>
                <a:gd name="connsiteX8" fmla="*/ 760021 w 2107871"/>
                <a:gd name="connsiteY8" fmla="*/ 213755 h 855023"/>
                <a:gd name="connsiteX9" fmla="*/ 587829 w 2107871"/>
                <a:gd name="connsiteY9" fmla="*/ 47501 h 855023"/>
                <a:gd name="connsiteX10" fmla="*/ 338447 w 2107871"/>
                <a:gd name="connsiteY10" fmla="*/ 77189 h 855023"/>
                <a:gd name="connsiteX11" fmla="*/ 71252 w 2107871"/>
                <a:gd name="connsiteY11" fmla="*/ 154379 h 855023"/>
                <a:gd name="connsiteX12" fmla="*/ 0 w 2107871"/>
                <a:gd name="connsiteY12" fmla="*/ 409698 h 855023"/>
                <a:gd name="connsiteX13" fmla="*/ 184068 w 2107871"/>
                <a:gd name="connsiteY13" fmla="*/ 771896 h 855023"/>
                <a:gd name="connsiteX14" fmla="*/ 427512 w 2107871"/>
                <a:gd name="connsiteY14" fmla="*/ 843148 h 855023"/>
                <a:gd name="connsiteX15" fmla="*/ 748146 w 2107871"/>
                <a:gd name="connsiteY15" fmla="*/ 831272 h 855023"/>
                <a:gd name="connsiteX16" fmla="*/ 1074717 w 2107871"/>
                <a:gd name="connsiteY16" fmla="*/ 831272 h 855023"/>
                <a:gd name="connsiteX17" fmla="*/ 1341912 w 2107871"/>
                <a:gd name="connsiteY17" fmla="*/ 855023 h 855023"/>
                <a:gd name="connsiteX18" fmla="*/ 1650671 w 2107871"/>
                <a:gd name="connsiteY18" fmla="*/ 825335 h 855023"/>
                <a:gd name="connsiteX19" fmla="*/ 1852551 w 2107871"/>
                <a:gd name="connsiteY19" fmla="*/ 730332 h 855023"/>
                <a:gd name="connsiteX0" fmla="*/ 1852551 w 2107871"/>
                <a:gd name="connsiteY0" fmla="*/ 741218 h 865909"/>
                <a:gd name="connsiteX1" fmla="*/ 1852551 w 2107871"/>
                <a:gd name="connsiteY1" fmla="*/ 741218 h 865909"/>
                <a:gd name="connsiteX2" fmla="*/ 2107871 w 2107871"/>
                <a:gd name="connsiteY2" fmla="*/ 396834 h 865909"/>
                <a:gd name="connsiteX3" fmla="*/ 2072245 w 2107871"/>
                <a:gd name="connsiteY3" fmla="*/ 236517 h 865909"/>
                <a:gd name="connsiteX4" fmla="*/ 1615045 w 2107871"/>
                <a:gd name="connsiteY4" fmla="*/ 46512 h 865909"/>
                <a:gd name="connsiteX5" fmla="*/ 1193471 w 2107871"/>
                <a:gd name="connsiteY5" fmla="*/ 10886 h 865909"/>
                <a:gd name="connsiteX6" fmla="*/ 1033154 w 2107871"/>
                <a:gd name="connsiteY6" fmla="*/ 111826 h 865909"/>
                <a:gd name="connsiteX7" fmla="*/ 807523 w 2107871"/>
                <a:gd name="connsiteY7" fmla="*/ 266205 h 865909"/>
                <a:gd name="connsiteX8" fmla="*/ 760021 w 2107871"/>
                <a:gd name="connsiteY8" fmla="*/ 224641 h 865909"/>
                <a:gd name="connsiteX9" fmla="*/ 587829 w 2107871"/>
                <a:gd name="connsiteY9" fmla="*/ 58387 h 865909"/>
                <a:gd name="connsiteX10" fmla="*/ 338447 w 2107871"/>
                <a:gd name="connsiteY10" fmla="*/ 88075 h 865909"/>
                <a:gd name="connsiteX11" fmla="*/ 71252 w 2107871"/>
                <a:gd name="connsiteY11" fmla="*/ 165265 h 865909"/>
                <a:gd name="connsiteX12" fmla="*/ 0 w 2107871"/>
                <a:gd name="connsiteY12" fmla="*/ 420584 h 865909"/>
                <a:gd name="connsiteX13" fmla="*/ 184068 w 2107871"/>
                <a:gd name="connsiteY13" fmla="*/ 782782 h 865909"/>
                <a:gd name="connsiteX14" fmla="*/ 427512 w 2107871"/>
                <a:gd name="connsiteY14" fmla="*/ 854034 h 865909"/>
                <a:gd name="connsiteX15" fmla="*/ 748146 w 2107871"/>
                <a:gd name="connsiteY15" fmla="*/ 842158 h 865909"/>
                <a:gd name="connsiteX16" fmla="*/ 1074717 w 2107871"/>
                <a:gd name="connsiteY16" fmla="*/ 842158 h 865909"/>
                <a:gd name="connsiteX17" fmla="*/ 1341912 w 2107871"/>
                <a:gd name="connsiteY17" fmla="*/ 865909 h 865909"/>
                <a:gd name="connsiteX18" fmla="*/ 1650671 w 2107871"/>
                <a:gd name="connsiteY18" fmla="*/ 836221 h 865909"/>
                <a:gd name="connsiteX19" fmla="*/ 1852551 w 2107871"/>
                <a:gd name="connsiteY19" fmla="*/ 741218 h 865909"/>
                <a:gd name="connsiteX0" fmla="*/ 1871354 w 2126674"/>
                <a:gd name="connsiteY0" fmla="*/ 741218 h 865909"/>
                <a:gd name="connsiteX1" fmla="*/ 1871354 w 2126674"/>
                <a:gd name="connsiteY1" fmla="*/ 741218 h 865909"/>
                <a:gd name="connsiteX2" fmla="*/ 2126674 w 2126674"/>
                <a:gd name="connsiteY2" fmla="*/ 396834 h 865909"/>
                <a:gd name="connsiteX3" fmla="*/ 2091048 w 2126674"/>
                <a:gd name="connsiteY3" fmla="*/ 236517 h 865909"/>
                <a:gd name="connsiteX4" fmla="*/ 1633848 w 2126674"/>
                <a:gd name="connsiteY4" fmla="*/ 46512 h 865909"/>
                <a:gd name="connsiteX5" fmla="*/ 1212274 w 2126674"/>
                <a:gd name="connsiteY5" fmla="*/ 10886 h 865909"/>
                <a:gd name="connsiteX6" fmla="*/ 1051957 w 2126674"/>
                <a:gd name="connsiteY6" fmla="*/ 111826 h 865909"/>
                <a:gd name="connsiteX7" fmla="*/ 826326 w 2126674"/>
                <a:gd name="connsiteY7" fmla="*/ 266205 h 865909"/>
                <a:gd name="connsiteX8" fmla="*/ 778824 w 2126674"/>
                <a:gd name="connsiteY8" fmla="*/ 224641 h 865909"/>
                <a:gd name="connsiteX9" fmla="*/ 606632 w 2126674"/>
                <a:gd name="connsiteY9" fmla="*/ 58387 h 865909"/>
                <a:gd name="connsiteX10" fmla="*/ 357250 w 2126674"/>
                <a:gd name="connsiteY10" fmla="*/ 88075 h 865909"/>
                <a:gd name="connsiteX11" fmla="*/ 90055 w 2126674"/>
                <a:gd name="connsiteY11" fmla="*/ 165265 h 865909"/>
                <a:gd name="connsiteX12" fmla="*/ 18803 w 2126674"/>
                <a:gd name="connsiteY12" fmla="*/ 420584 h 865909"/>
                <a:gd name="connsiteX13" fmla="*/ 202871 w 2126674"/>
                <a:gd name="connsiteY13" fmla="*/ 782782 h 865909"/>
                <a:gd name="connsiteX14" fmla="*/ 446315 w 2126674"/>
                <a:gd name="connsiteY14" fmla="*/ 854034 h 865909"/>
                <a:gd name="connsiteX15" fmla="*/ 766949 w 2126674"/>
                <a:gd name="connsiteY15" fmla="*/ 842158 h 865909"/>
                <a:gd name="connsiteX16" fmla="*/ 1093520 w 2126674"/>
                <a:gd name="connsiteY16" fmla="*/ 842158 h 865909"/>
                <a:gd name="connsiteX17" fmla="*/ 1360715 w 2126674"/>
                <a:gd name="connsiteY17" fmla="*/ 865909 h 865909"/>
                <a:gd name="connsiteX18" fmla="*/ 1669474 w 2126674"/>
                <a:gd name="connsiteY18" fmla="*/ 836221 h 865909"/>
                <a:gd name="connsiteX19" fmla="*/ 1871354 w 2126674"/>
                <a:gd name="connsiteY19" fmla="*/ 741218 h 865909"/>
                <a:gd name="connsiteX0" fmla="*/ 1871354 w 2126674"/>
                <a:gd name="connsiteY0" fmla="*/ 741218 h 865909"/>
                <a:gd name="connsiteX1" fmla="*/ 1871354 w 2126674"/>
                <a:gd name="connsiteY1" fmla="*/ 741218 h 865909"/>
                <a:gd name="connsiteX2" fmla="*/ 2126674 w 2126674"/>
                <a:gd name="connsiteY2" fmla="*/ 396834 h 865909"/>
                <a:gd name="connsiteX3" fmla="*/ 2091048 w 2126674"/>
                <a:gd name="connsiteY3" fmla="*/ 236517 h 865909"/>
                <a:gd name="connsiteX4" fmla="*/ 1633848 w 2126674"/>
                <a:gd name="connsiteY4" fmla="*/ 46512 h 865909"/>
                <a:gd name="connsiteX5" fmla="*/ 1212274 w 2126674"/>
                <a:gd name="connsiteY5" fmla="*/ 10886 h 865909"/>
                <a:gd name="connsiteX6" fmla="*/ 1051957 w 2126674"/>
                <a:gd name="connsiteY6" fmla="*/ 111826 h 865909"/>
                <a:gd name="connsiteX7" fmla="*/ 826326 w 2126674"/>
                <a:gd name="connsiteY7" fmla="*/ 266205 h 865909"/>
                <a:gd name="connsiteX8" fmla="*/ 778824 w 2126674"/>
                <a:gd name="connsiteY8" fmla="*/ 224641 h 865909"/>
                <a:gd name="connsiteX9" fmla="*/ 606632 w 2126674"/>
                <a:gd name="connsiteY9" fmla="*/ 58387 h 865909"/>
                <a:gd name="connsiteX10" fmla="*/ 357250 w 2126674"/>
                <a:gd name="connsiteY10" fmla="*/ 88075 h 865909"/>
                <a:gd name="connsiteX11" fmla="*/ 90055 w 2126674"/>
                <a:gd name="connsiteY11" fmla="*/ 165265 h 865909"/>
                <a:gd name="connsiteX12" fmla="*/ 18803 w 2126674"/>
                <a:gd name="connsiteY12" fmla="*/ 420584 h 865909"/>
                <a:gd name="connsiteX13" fmla="*/ 202871 w 2126674"/>
                <a:gd name="connsiteY13" fmla="*/ 782782 h 865909"/>
                <a:gd name="connsiteX14" fmla="*/ 446315 w 2126674"/>
                <a:gd name="connsiteY14" fmla="*/ 854034 h 865909"/>
                <a:gd name="connsiteX15" fmla="*/ 766949 w 2126674"/>
                <a:gd name="connsiteY15" fmla="*/ 842158 h 865909"/>
                <a:gd name="connsiteX16" fmla="*/ 1093520 w 2126674"/>
                <a:gd name="connsiteY16" fmla="*/ 842158 h 865909"/>
                <a:gd name="connsiteX17" fmla="*/ 1360715 w 2126674"/>
                <a:gd name="connsiteY17" fmla="*/ 865909 h 865909"/>
                <a:gd name="connsiteX18" fmla="*/ 1669474 w 2126674"/>
                <a:gd name="connsiteY18" fmla="*/ 836221 h 865909"/>
                <a:gd name="connsiteX19" fmla="*/ 1871354 w 2126674"/>
                <a:gd name="connsiteY19" fmla="*/ 741218 h 865909"/>
                <a:gd name="connsiteX0" fmla="*/ 1871354 w 2126674"/>
                <a:gd name="connsiteY0" fmla="*/ 741218 h 865909"/>
                <a:gd name="connsiteX1" fmla="*/ 1871354 w 2126674"/>
                <a:gd name="connsiteY1" fmla="*/ 741218 h 865909"/>
                <a:gd name="connsiteX2" fmla="*/ 2126674 w 2126674"/>
                <a:gd name="connsiteY2" fmla="*/ 396834 h 865909"/>
                <a:gd name="connsiteX3" fmla="*/ 2091048 w 2126674"/>
                <a:gd name="connsiteY3" fmla="*/ 236517 h 865909"/>
                <a:gd name="connsiteX4" fmla="*/ 1633848 w 2126674"/>
                <a:gd name="connsiteY4" fmla="*/ 46512 h 865909"/>
                <a:gd name="connsiteX5" fmla="*/ 1212274 w 2126674"/>
                <a:gd name="connsiteY5" fmla="*/ 10886 h 865909"/>
                <a:gd name="connsiteX6" fmla="*/ 1051957 w 2126674"/>
                <a:gd name="connsiteY6" fmla="*/ 111826 h 865909"/>
                <a:gd name="connsiteX7" fmla="*/ 826326 w 2126674"/>
                <a:gd name="connsiteY7" fmla="*/ 266205 h 865909"/>
                <a:gd name="connsiteX8" fmla="*/ 778824 w 2126674"/>
                <a:gd name="connsiteY8" fmla="*/ 224641 h 865909"/>
                <a:gd name="connsiteX9" fmla="*/ 606632 w 2126674"/>
                <a:gd name="connsiteY9" fmla="*/ 58387 h 865909"/>
                <a:gd name="connsiteX10" fmla="*/ 357250 w 2126674"/>
                <a:gd name="connsiteY10" fmla="*/ 88075 h 865909"/>
                <a:gd name="connsiteX11" fmla="*/ 90055 w 2126674"/>
                <a:gd name="connsiteY11" fmla="*/ 165265 h 865909"/>
                <a:gd name="connsiteX12" fmla="*/ 18803 w 2126674"/>
                <a:gd name="connsiteY12" fmla="*/ 420584 h 865909"/>
                <a:gd name="connsiteX13" fmla="*/ 202871 w 2126674"/>
                <a:gd name="connsiteY13" fmla="*/ 782782 h 865909"/>
                <a:gd name="connsiteX14" fmla="*/ 446315 w 2126674"/>
                <a:gd name="connsiteY14" fmla="*/ 854034 h 865909"/>
                <a:gd name="connsiteX15" fmla="*/ 766949 w 2126674"/>
                <a:gd name="connsiteY15" fmla="*/ 842158 h 865909"/>
                <a:gd name="connsiteX16" fmla="*/ 1093520 w 2126674"/>
                <a:gd name="connsiteY16" fmla="*/ 842158 h 865909"/>
                <a:gd name="connsiteX17" fmla="*/ 1360715 w 2126674"/>
                <a:gd name="connsiteY17" fmla="*/ 865909 h 865909"/>
                <a:gd name="connsiteX18" fmla="*/ 1669474 w 2126674"/>
                <a:gd name="connsiteY18" fmla="*/ 836221 h 865909"/>
                <a:gd name="connsiteX19" fmla="*/ 1871354 w 2126674"/>
                <a:gd name="connsiteY19" fmla="*/ 741218 h 865909"/>
                <a:gd name="connsiteX0" fmla="*/ 1871354 w 2126674"/>
                <a:gd name="connsiteY0" fmla="*/ 741218 h 865909"/>
                <a:gd name="connsiteX1" fmla="*/ 1871354 w 2126674"/>
                <a:gd name="connsiteY1" fmla="*/ 741218 h 865909"/>
                <a:gd name="connsiteX2" fmla="*/ 2126674 w 2126674"/>
                <a:gd name="connsiteY2" fmla="*/ 396834 h 865909"/>
                <a:gd name="connsiteX3" fmla="*/ 2091048 w 2126674"/>
                <a:gd name="connsiteY3" fmla="*/ 236517 h 865909"/>
                <a:gd name="connsiteX4" fmla="*/ 1633848 w 2126674"/>
                <a:gd name="connsiteY4" fmla="*/ 46512 h 865909"/>
                <a:gd name="connsiteX5" fmla="*/ 1212274 w 2126674"/>
                <a:gd name="connsiteY5" fmla="*/ 10886 h 865909"/>
                <a:gd name="connsiteX6" fmla="*/ 1051957 w 2126674"/>
                <a:gd name="connsiteY6" fmla="*/ 111826 h 865909"/>
                <a:gd name="connsiteX7" fmla="*/ 778824 w 2126674"/>
                <a:gd name="connsiteY7" fmla="*/ 224641 h 865909"/>
                <a:gd name="connsiteX8" fmla="*/ 606632 w 2126674"/>
                <a:gd name="connsiteY8" fmla="*/ 58387 h 865909"/>
                <a:gd name="connsiteX9" fmla="*/ 357250 w 2126674"/>
                <a:gd name="connsiteY9" fmla="*/ 88075 h 865909"/>
                <a:gd name="connsiteX10" fmla="*/ 90055 w 2126674"/>
                <a:gd name="connsiteY10" fmla="*/ 165265 h 865909"/>
                <a:gd name="connsiteX11" fmla="*/ 18803 w 2126674"/>
                <a:gd name="connsiteY11" fmla="*/ 420584 h 865909"/>
                <a:gd name="connsiteX12" fmla="*/ 202871 w 2126674"/>
                <a:gd name="connsiteY12" fmla="*/ 782782 h 865909"/>
                <a:gd name="connsiteX13" fmla="*/ 446315 w 2126674"/>
                <a:gd name="connsiteY13" fmla="*/ 854034 h 865909"/>
                <a:gd name="connsiteX14" fmla="*/ 766949 w 2126674"/>
                <a:gd name="connsiteY14" fmla="*/ 842158 h 865909"/>
                <a:gd name="connsiteX15" fmla="*/ 1093520 w 2126674"/>
                <a:gd name="connsiteY15" fmla="*/ 842158 h 865909"/>
                <a:gd name="connsiteX16" fmla="*/ 1360715 w 2126674"/>
                <a:gd name="connsiteY16" fmla="*/ 865909 h 865909"/>
                <a:gd name="connsiteX17" fmla="*/ 1669474 w 2126674"/>
                <a:gd name="connsiteY17" fmla="*/ 836221 h 865909"/>
                <a:gd name="connsiteX18" fmla="*/ 1871354 w 2126674"/>
                <a:gd name="connsiteY18" fmla="*/ 741218 h 865909"/>
                <a:gd name="connsiteX0" fmla="*/ 1871354 w 2173186"/>
                <a:gd name="connsiteY0" fmla="*/ 741218 h 865909"/>
                <a:gd name="connsiteX1" fmla="*/ 1871354 w 2173186"/>
                <a:gd name="connsiteY1" fmla="*/ 741218 h 865909"/>
                <a:gd name="connsiteX2" fmla="*/ 2126674 w 2173186"/>
                <a:gd name="connsiteY2" fmla="*/ 396834 h 865909"/>
                <a:gd name="connsiteX3" fmla="*/ 2091048 w 2173186"/>
                <a:gd name="connsiteY3" fmla="*/ 236517 h 865909"/>
                <a:gd name="connsiteX4" fmla="*/ 1633848 w 2173186"/>
                <a:gd name="connsiteY4" fmla="*/ 46512 h 865909"/>
                <a:gd name="connsiteX5" fmla="*/ 1212274 w 2173186"/>
                <a:gd name="connsiteY5" fmla="*/ 10886 h 865909"/>
                <a:gd name="connsiteX6" fmla="*/ 1051957 w 2173186"/>
                <a:gd name="connsiteY6" fmla="*/ 111826 h 865909"/>
                <a:gd name="connsiteX7" fmla="*/ 778824 w 2173186"/>
                <a:gd name="connsiteY7" fmla="*/ 224641 h 865909"/>
                <a:gd name="connsiteX8" fmla="*/ 606632 w 2173186"/>
                <a:gd name="connsiteY8" fmla="*/ 58387 h 865909"/>
                <a:gd name="connsiteX9" fmla="*/ 357250 w 2173186"/>
                <a:gd name="connsiteY9" fmla="*/ 88075 h 865909"/>
                <a:gd name="connsiteX10" fmla="*/ 90055 w 2173186"/>
                <a:gd name="connsiteY10" fmla="*/ 165265 h 865909"/>
                <a:gd name="connsiteX11" fmla="*/ 18803 w 2173186"/>
                <a:gd name="connsiteY11" fmla="*/ 420584 h 865909"/>
                <a:gd name="connsiteX12" fmla="*/ 202871 w 2173186"/>
                <a:gd name="connsiteY12" fmla="*/ 782782 h 865909"/>
                <a:gd name="connsiteX13" fmla="*/ 446315 w 2173186"/>
                <a:gd name="connsiteY13" fmla="*/ 854034 h 865909"/>
                <a:gd name="connsiteX14" fmla="*/ 766949 w 2173186"/>
                <a:gd name="connsiteY14" fmla="*/ 842158 h 865909"/>
                <a:gd name="connsiteX15" fmla="*/ 1093520 w 2173186"/>
                <a:gd name="connsiteY15" fmla="*/ 842158 h 865909"/>
                <a:gd name="connsiteX16" fmla="*/ 1360715 w 2173186"/>
                <a:gd name="connsiteY16" fmla="*/ 865909 h 865909"/>
                <a:gd name="connsiteX17" fmla="*/ 1669474 w 2173186"/>
                <a:gd name="connsiteY17" fmla="*/ 836221 h 865909"/>
                <a:gd name="connsiteX18" fmla="*/ 1871354 w 2173186"/>
                <a:gd name="connsiteY18" fmla="*/ 741218 h 865909"/>
                <a:gd name="connsiteX0" fmla="*/ 1871354 w 2173186"/>
                <a:gd name="connsiteY0" fmla="*/ 741218 h 865909"/>
                <a:gd name="connsiteX1" fmla="*/ 1871354 w 2173186"/>
                <a:gd name="connsiteY1" fmla="*/ 741218 h 865909"/>
                <a:gd name="connsiteX2" fmla="*/ 2126674 w 2173186"/>
                <a:gd name="connsiteY2" fmla="*/ 396834 h 865909"/>
                <a:gd name="connsiteX3" fmla="*/ 2091048 w 2173186"/>
                <a:gd name="connsiteY3" fmla="*/ 236517 h 865909"/>
                <a:gd name="connsiteX4" fmla="*/ 1633848 w 2173186"/>
                <a:gd name="connsiteY4" fmla="*/ 46512 h 865909"/>
                <a:gd name="connsiteX5" fmla="*/ 1212274 w 2173186"/>
                <a:gd name="connsiteY5" fmla="*/ 10886 h 865909"/>
                <a:gd name="connsiteX6" fmla="*/ 1051957 w 2173186"/>
                <a:gd name="connsiteY6" fmla="*/ 111826 h 865909"/>
                <a:gd name="connsiteX7" fmla="*/ 778824 w 2173186"/>
                <a:gd name="connsiteY7" fmla="*/ 224641 h 865909"/>
                <a:gd name="connsiteX8" fmla="*/ 606632 w 2173186"/>
                <a:gd name="connsiteY8" fmla="*/ 58387 h 865909"/>
                <a:gd name="connsiteX9" fmla="*/ 357250 w 2173186"/>
                <a:gd name="connsiteY9" fmla="*/ 88075 h 865909"/>
                <a:gd name="connsiteX10" fmla="*/ 90055 w 2173186"/>
                <a:gd name="connsiteY10" fmla="*/ 165265 h 865909"/>
                <a:gd name="connsiteX11" fmla="*/ 18803 w 2173186"/>
                <a:gd name="connsiteY11" fmla="*/ 420584 h 865909"/>
                <a:gd name="connsiteX12" fmla="*/ 202871 w 2173186"/>
                <a:gd name="connsiteY12" fmla="*/ 782782 h 865909"/>
                <a:gd name="connsiteX13" fmla="*/ 446315 w 2173186"/>
                <a:gd name="connsiteY13" fmla="*/ 854034 h 865909"/>
                <a:gd name="connsiteX14" fmla="*/ 766949 w 2173186"/>
                <a:gd name="connsiteY14" fmla="*/ 842158 h 865909"/>
                <a:gd name="connsiteX15" fmla="*/ 1093520 w 2173186"/>
                <a:gd name="connsiteY15" fmla="*/ 842158 h 865909"/>
                <a:gd name="connsiteX16" fmla="*/ 1360715 w 2173186"/>
                <a:gd name="connsiteY16" fmla="*/ 865909 h 865909"/>
                <a:gd name="connsiteX17" fmla="*/ 1669474 w 2173186"/>
                <a:gd name="connsiteY17" fmla="*/ 836221 h 865909"/>
                <a:gd name="connsiteX18" fmla="*/ 1871354 w 2173186"/>
                <a:gd name="connsiteY18" fmla="*/ 741218 h 865909"/>
                <a:gd name="connsiteX0" fmla="*/ 1871354 w 2173186"/>
                <a:gd name="connsiteY0" fmla="*/ 741218 h 865909"/>
                <a:gd name="connsiteX1" fmla="*/ 1871354 w 2173186"/>
                <a:gd name="connsiteY1" fmla="*/ 741218 h 865909"/>
                <a:gd name="connsiteX2" fmla="*/ 2126674 w 2173186"/>
                <a:gd name="connsiteY2" fmla="*/ 396834 h 865909"/>
                <a:gd name="connsiteX3" fmla="*/ 2091048 w 2173186"/>
                <a:gd name="connsiteY3" fmla="*/ 236517 h 865909"/>
                <a:gd name="connsiteX4" fmla="*/ 1633848 w 2173186"/>
                <a:gd name="connsiteY4" fmla="*/ 46512 h 865909"/>
                <a:gd name="connsiteX5" fmla="*/ 1212274 w 2173186"/>
                <a:gd name="connsiteY5" fmla="*/ 10886 h 865909"/>
                <a:gd name="connsiteX6" fmla="*/ 1051957 w 2173186"/>
                <a:gd name="connsiteY6" fmla="*/ 111826 h 865909"/>
                <a:gd name="connsiteX7" fmla="*/ 778824 w 2173186"/>
                <a:gd name="connsiteY7" fmla="*/ 224641 h 865909"/>
                <a:gd name="connsiteX8" fmla="*/ 606632 w 2173186"/>
                <a:gd name="connsiteY8" fmla="*/ 58387 h 865909"/>
                <a:gd name="connsiteX9" fmla="*/ 357250 w 2173186"/>
                <a:gd name="connsiteY9" fmla="*/ 88075 h 865909"/>
                <a:gd name="connsiteX10" fmla="*/ 90055 w 2173186"/>
                <a:gd name="connsiteY10" fmla="*/ 165265 h 865909"/>
                <a:gd name="connsiteX11" fmla="*/ 18803 w 2173186"/>
                <a:gd name="connsiteY11" fmla="*/ 420584 h 865909"/>
                <a:gd name="connsiteX12" fmla="*/ 202871 w 2173186"/>
                <a:gd name="connsiteY12" fmla="*/ 782782 h 865909"/>
                <a:gd name="connsiteX13" fmla="*/ 446315 w 2173186"/>
                <a:gd name="connsiteY13" fmla="*/ 854034 h 865909"/>
                <a:gd name="connsiteX14" fmla="*/ 766949 w 2173186"/>
                <a:gd name="connsiteY14" fmla="*/ 842158 h 865909"/>
                <a:gd name="connsiteX15" fmla="*/ 1093520 w 2173186"/>
                <a:gd name="connsiteY15" fmla="*/ 842158 h 865909"/>
                <a:gd name="connsiteX16" fmla="*/ 1360715 w 2173186"/>
                <a:gd name="connsiteY16" fmla="*/ 865909 h 865909"/>
                <a:gd name="connsiteX17" fmla="*/ 1669474 w 2173186"/>
                <a:gd name="connsiteY17" fmla="*/ 836221 h 865909"/>
                <a:gd name="connsiteX18" fmla="*/ 1871354 w 2173186"/>
                <a:gd name="connsiteY18" fmla="*/ 741218 h 865909"/>
                <a:gd name="connsiteX0" fmla="*/ 1871354 w 2173186"/>
                <a:gd name="connsiteY0" fmla="*/ 741218 h 865909"/>
                <a:gd name="connsiteX1" fmla="*/ 1871354 w 2173186"/>
                <a:gd name="connsiteY1" fmla="*/ 741218 h 865909"/>
                <a:gd name="connsiteX2" fmla="*/ 2126674 w 2173186"/>
                <a:gd name="connsiteY2" fmla="*/ 396834 h 865909"/>
                <a:gd name="connsiteX3" fmla="*/ 2091048 w 2173186"/>
                <a:gd name="connsiteY3" fmla="*/ 236517 h 865909"/>
                <a:gd name="connsiteX4" fmla="*/ 1633848 w 2173186"/>
                <a:gd name="connsiteY4" fmla="*/ 46512 h 865909"/>
                <a:gd name="connsiteX5" fmla="*/ 1212274 w 2173186"/>
                <a:gd name="connsiteY5" fmla="*/ 10886 h 865909"/>
                <a:gd name="connsiteX6" fmla="*/ 1051957 w 2173186"/>
                <a:gd name="connsiteY6" fmla="*/ 111826 h 865909"/>
                <a:gd name="connsiteX7" fmla="*/ 778824 w 2173186"/>
                <a:gd name="connsiteY7" fmla="*/ 224641 h 865909"/>
                <a:gd name="connsiteX8" fmla="*/ 606632 w 2173186"/>
                <a:gd name="connsiteY8" fmla="*/ 58387 h 865909"/>
                <a:gd name="connsiteX9" fmla="*/ 357250 w 2173186"/>
                <a:gd name="connsiteY9" fmla="*/ 88075 h 865909"/>
                <a:gd name="connsiteX10" fmla="*/ 90055 w 2173186"/>
                <a:gd name="connsiteY10" fmla="*/ 165265 h 865909"/>
                <a:gd name="connsiteX11" fmla="*/ 18803 w 2173186"/>
                <a:gd name="connsiteY11" fmla="*/ 420584 h 865909"/>
                <a:gd name="connsiteX12" fmla="*/ 202871 w 2173186"/>
                <a:gd name="connsiteY12" fmla="*/ 782782 h 865909"/>
                <a:gd name="connsiteX13" fmla="*/ 446315 w 2173186"/>
                <a:gd name="connsiteY13" fmla="*/ 854034 h 865909"/>
                <a:gd name="connsiteX14" fmla="*/ 766949 w 2173186"/>
                <a:gd name="connsiteY14" fmla="*/ 842158 h 865909"/>
                <a:gd name="connsiteX15" fmla="*/ 1093520 w 2173186"/>
                <a:gd name="connsiteY15" fmla="*/ 842158 h 865909"/>
                <a:gd name="connsiteX16" fmla="*/ 1360715 w 2173186"/>
                <a:gd name="connsiteY16" fmla="*/ 865909 h 865909"/>
                <a:gd name="connsiteX17" fmla="*/ 1669474 w 2173186"/>
                <a:gd name="connsiteY17" fmla="*/ 836221 h 865909"/>
                <a:gd name="connsiteX18" fmla="*/ 1871354 w 2173186"/>
                <a:gd name="connsiteY18" fmla="*/ 741218 h 865909"/>
                <a:gd name="connsiteX0" fmla="*/ 1871354 w 2173186"/>
                <a:gd name="connsiteY0" fmla="*/ 741218 h 865909"/>
                <a:gd name="connsiteX1" fmla="*/ 1871354 w 2173186"/>
                <a:gd name="connsiteY1" fmla="*/ 741218 h 865909"/>
                <a:gd name="connsiteX2" fmla="*/ 2126674 w 2173186"/>
                <a:gd name="connsiteY2" fmla="*/ 396834 h 865909"/>
                <a:gd name="connsiteX3" fmla="*/ 2091048 w 2173186"/>
                <a:gd name="connsiteY3" fmla="*/ 236517 h 865909"/>
                <a:gd name="connsiteX4" fmla="*/ 1633848 w 2173186"/>
                <a:gd name="connsiteY4" fmla="*/ 46512 h 865909"/>
                <a:gd name="connsiteX5" fmla="*/ 1212274 w 2173186"/>
                <a:gd name="connsiteY5" fmla="*/ 10886 h 865909"/>
                <a:gd name="connsiteX6" fmla="*/ 1051957 w 2173186"/>
                <a:gd name="connsiteY6" fmla="*/ 111826 h 865909"/>
                <a:gd name="connsiteX7" fmla="*/ 778824 w 2173186"/>
                <a:gd name="connsiteY7" fmla="*/ 224641 h 865909"/>
                <a:gd name="connsiteX8" fmla="*/ 606632 w 2173186"/>
                <a:gd name="connsiteY8" fmla="*/ 58387 h 865909"/>
                <a:gd name="connsiteX9" fmla="*/ 357250 w 2173186"/>
                <a:gd name="connsiteY9" fmla="*/ 88075 h 865909"/>
                <a:gd name="connsiteX10" fmla="*/ 90055 w 2173186"/>
                <a:gd name="connsiteY10" fmla="*/ 165265 h 865909"/>
                <a:gd name="connsiteX11" fmla="*/ 18803 w 2173186"/>
                <a:gd name="connsiteY11" fmla="*/ 420584 h 865909"/>
                <a:gd name="connsiteX12" fmla="*/ 202871 w 2173186"/>
                <a:gd name="connsiteY12" fmla="*/ 782782 h 865909"/>
                <a:gd name="connsiteX13" fmla="*/ 446315 w 2173186"/>
                <a:gd name="connsiteY13" fmla="*/ 854034 h 865909"/>
                <a:gd name="connsiteX14" fmla="*/ 766949 w 2173186"/>
                <a:gd name="connsiteY14" fmla="*/ 842158 h 865909"/>
                <a:gd name="connsiteX15" fmla="*/ 1093520 w 2173186"/>
                <a:gd name="connsiteY15" fmla="*/ 842158 h 865909"/>
                <a:gd name="connsiteX16" fmla="*/ 1360715 w 2173186"/>
                <a:gd name="connsiteY16" fmla="*/ 865909 h 865909"/>
                <a:gd name="connsiteX17" fmla="*/ 1669474 w 2173186"/>
                <a:gd name="connsiteY17" fmla="*/ 836221 h 865909"/>
                <a:gd name="connsiteX18" fmla="*/ 1871354 w 2173186"/>
                <a:gd name="connsiteY18" fmla="*/ 741218 h 865909"/>
                <a:gd name="connsiteX0" fmla="*/ 1871354 w 2173186"/>
                <a:gd name="connsiteY0" fmla="*/ 741218 h 865909"/>
                <a:gd name="connsiteX1" fmla="*/ 1871354 w 2173186"/>
                <a:gd name="connsiteY1" fmla="*/ 741218 h 865909"/>
                <a:gd name="connsiteX2" fmla="*/ 2126674 w 2173186"/>
                <a:gd name="connsiteY2" fmla="*/ 396834 h 865909"/>
                <a:gd name="connsiteX3" fmla="*/ 2091048 w 2173186"/>
                <a:gd name="connsiteY3" fmla="*/ 236517 h 865909"/>
                <a:gd name="connsiteX4" fmla="*/ 1633848 w 2173186"/>
                <a:gd name="connsiteY4" fmla="*/ 46512 h 865909"/>
                <a:gd name="connsiteX5" fmla="*/ 1212274 w 2173186"/>
                <a:gd name="connsiteY5" fmla="*/ 10886 h 865909"/>
                <a:gd name="connsiteX6" fmla="*/ 1051957 w 2173186"/>
                <a:gd name="connsiteY6" fmla="*/ 111826 h 865909"/>
                <a:gd name="connsiteX7" fmla="*/ 778824 w 2173186"/>
                <a:gd name="connsiteY7" fmla="*/ 224641 h 865909"/>
                <a:gd name="connsiteX8" fmla="*/ 606632 w 2173186"/>
                <a:gd name="connsiteY8" fmla="*/ 58387 h 865909"/>
                <a:gd name="connsiteX9" fmla="*/ 357250 w 2173186"/>
                <a:gd name="connsiteY9" fmla="*/ 88075 h 865909"/>
                <a:gd name="connsiteX10" fmla="*/ 90055 w 2173186"/>
                <a:gd name="connsiteY10" fmla="*/ 165265 h 865909"/>
                <a:gd name="connsiteX11" fmla="*/ 18803 w 2173186"/>
                <a:gd name="connsiteY11" fmla="*/ 420584 h 865909"/>
                <a:gd name="connsiteX12" fmla="*/ 202871 w 2173186"/>
                <a:gd name="connsiteY12" fmla="*/ 782782 h 865909"/>
                <a:gd name="connsiteX13" fmla="*/ 446315 w 2173186"/>
                <a:gd name="connsiteY13" fmla="*/ 854034 h 865909"/>
                <a:gd name="connsiteX14" fmla="*/ 766949 w 2173186"/>
                <a:gd name="connsiteY14" fmla="*/ 842158 h 865909"/>
                <a:gd name="connsiteX15" fmla="*/ 1093520 w 2173186"/>
                <a:gd name="connsiteY15" fmla="*/ 842158 h 865909"/>
                <a:gd name="connsiteX16" fmla="*/ 1360715 w 2173186"/>
                <a:gd name="connsiteY16" fmla="*/ 865909 h 865909"/>
                <a:gd name="connsiteX17" fmla="*/ 1669474 w 2173186"/>
                <a:gd name="connsiteY17" fmla="*/ 836221 h 865909"/>
                <a:gd name="connsiteX18" fmla="*/ 1871354 w 2173186"/>
                <a:gd name="connsiteY18" fmla="*/ 741218 h 8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3186" h="865909">
                  <a:moveTo>
                    <a:pt x="1871354" y="741218"/>
                  </a:moveTo>
                  <a:lnTo>
                    <a:pt x="1871354" y="741218"/>
                  </a:lnTo>
                  <a:cubicBezTo>
                    <a:pt x="1913907" y="683821"/>
                    <a:pt x="2090058" y="480951"/>
                    <a:pt x="2126674" y="396834"/>
                  </a:cubicBezTo>
                  <a:cubicBezTo>
                    <a:pt x="2163290" y="312717"/>
                    <a:pt x="2173186" y="294904"/>
                    <a:pt x="2091048" y="236517"/>
                  </a:cubicBezTo>
                  <a:cubicBezTo>
                    <a:pt x="2008910" y="178130"/>
                    <a:pt x="1780310" y="84117"/>
                    <a:pt x="1633848" y="46512"/>
                  </a:cubicBezTo>
                  <a:cubicBezTo>
                    <a:pt x="1487386" y="8907"/>
                    <a:pt x="1309256" y="0"/>
                    <a:pt x="1212274" y="10886"/>
                  </a:cubicBezTo>
                  <a:cubicBezTo>
                    <a:pt x="1115292" y="21772"/>
                    <a:pt x="1138487" y="45244"/>
                    <a:pt x="1051957" y="111826"/>
                  </a:cubicBezTo>
                  <a:cubicBezTo>
                    <a:pt x="953521" y="176027"/>
                    <a:pt x="853045" y="233547"/>
                    <a:pt x="778824" y="224641"/>
                  </a:cubicBezTo>
                  <a:cubicBezTo>
                    <a:pt x="742208" y="190005"/>
                    <a:pt x="676894" y="81148"/>
                    <a:pt x="606632" y="58387"/>
                  </a:cubicBezTo>
                  <a:cubicBezTo>
                    <a:pt x="536370" y="35626"/>
                    <a:pt x="443346" y="70262"/>
                    <a:pt x="357250" y="88075"/>
                  </a:cubicBezTo>
                  <a:cubicBezTo>
                    <a:pt x="271154" y="105888"/>
                    <a:pt x="146463" y="109847"/>
                    <a:pt x="90055" y="165265"/>
                  </a:cubicBezTo>
                  <a:cubicBezTo>
                    <a:pt x="33647" y="220683"/>
                    <a:pt x="0" y="317665"/>
                    <a:pt x="18803" y="420584"/>
                  </a:cubicBezTo>
                  <a:cubicBezTo>
                    <a:pt x="37606" y="523503"/>
                    <a:pt x="131619" y="710540"/>
                    <a:pt x="202871" y="782782"/>
                  </a:cubicBezTo>
                  <a:cubicBezTo>
                    <a:pt x="274123" y="855024"/>
                    <a:pt x="352302" y="844138"/>
                    <a:pt x="446315" y="854034"/>
                  </a:cubicBezTo>
                  <a:lnTo>
                    <a:pt x="766949" y="842158"/>
                  </a:lnTo>
                  <a:lnTo>
                    <a:pt x="1093520" y="842158"/>
                  </a:lnTo>
                  <a:lnTo>
                    <a:pt x="1360715" y="865909"/>
                  </a:lnTo>
                  <a:cubicBezTo>
                    <a:pt x="1456707" y="864920"/>
                    <a:pt x="1584368" y="857003"/>
                    <a:pt x="1669474" y="836221"/>
                  </a:cubicBezTo>
                  <a:cubicBezTo>
                    <a:pt x="1754581" y="815439"/>
                    <a:pt x="1837707" y="757052"/>
                    <a:pt x="1871354" y="74121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213764" y="5007428"/>
              <a:ext cx="778824" cy="376052"/>
            </a:xfrm>
            <a:custGeom>
              <a:avLst/>
              <a:gdLst>
                <a:gd name="connsiteX0" fmla="*/ 59377 w 730333"/>
                <a:gd name="connsiteY0" fmla="*/ 0 h 350322"/>
                <a:gd name="connsiteX1" fmla="*/ 0 w 730333"/>
                <a:gd name="connsiteY1" fmla="*/ 106878 h 350322"/>
                <a:gd name="connsiteX2" fmla="*/ 184068 w 730333"/>
                <a:gd name="connsiteY2" fmla="*/ 237507 h 350322"/>
                <a:gd name="connsiteX3" fmla="*/ 570016 w 730333"/>
                <a:gd name="connsiteY3" fmla="*/ 332509 h 350322"/>
                <a:gd name="connsiteX4" fmla="*/ 694707 w 730333"/>
                <a:gd name="connsiteY4" fmla="*/ 350322 h 350322"/>
                <a:gd name="connsiteX5" fmla="*/ 730333 w 730333"/>
                <a:gd name="connsiteY5" fmla="*/ 273133 h 350322"/>
                <a:gd name="connsiteX6" fmla="*/ 528452 w 730333"/>
                <a:gd name="connsiteY6" fmla="*/ 219694 h 350322"/>
                <a:gd name="connsiteX7" fmla="*/ 356260 w 730333"/>
                <a:gd name="connsiteY7" fmla="*/ 148442 h 350322"/>
                <a:gd name="connsiteX8" fmla="*/ 219694 w 730333"/>
                <a:gd name="connsiteY8" fmla="*/ 71252 h 350322"/>
                <a:gd name="connsiteX9" fmla="*/ 112816 w 730333"/>
                <a:gd name="connsiteY9" fmla="*/ 11876 h 350322"/>
                <a:gd name="connsiteX10" fmla="*/ 59377 w 730333"/>
                <a:gd name="connsiteY10" fmla="*/ 0 h 350322"/>
                <a:gd name="connsiteX0" fmla="*/ 80159 w 751115"/>
                <a:gd name="connsiteY0" fmla="*/ 15834 h 366156"/>
                <a:gd name="connsiteX1" fmla="*/ 20782 w 751115"/>
                <a:gd name="connsiteY1" fmla="*/ 122712 h 366156"/>
                <a:gd name="connsiteX2" fmla="*/ 204850 w 751115"/>
                <a:gd name="connsiteY2" fmla="*/ 253341 h 366156"/>
                <a:gd name="connsiteX3" fmla="*/ 590798 w 751115"/>
                <a:gd name="connsiteY3" fmla="*/ 348343 h 366156"/>
                <a:gd name="connsiteX4" fmla="*/ 715489 w 751115"/>
                <a:gd name="connsiteY4" fmla="*/ 366156 h 366156"/>
                <a:gd name="connsiteX5" fmla="*/ 751115 w 751115"/>
                <a:gd name="connsiteY5" fmla="*/ 288967 h 366156"/>
                <a:gd name="connsiteX6" fmla="*/ 549234 w 751115"/>
                <a:gd name="connsiteY6" fmla="*/ 235528 h 366156"/>
                <a:gd name="connsiteX7" fmla="*/ 377042 w 751115"/>
                <a:gd name="connsiteY7" fmla="*/ 164276 h 366156"/>
                <a:gd name="connsiteX8" fmla="*/ 240476 w 751115"/>
                <a:gd name="connsiteY8" fmla="*/ 87086 h 366156"/>
                <a:gd name="connsiteX9" fmla="*/ 133598 w 751115"/>
                <a:gd name="connsiteY9" fmla="*/ 27710 h 366156"/>
                <a:gd name="connsiteX10" fmla="*/ 80159 w 751115"/>
                <a:gd name="connsiteY10" fmla="*/ 15834 h 366156"/>
                <a:gd name="connsiteX0" fmla="*/ 80159 w 751115"/>
                <a:gd name="connsiteY0" fmla="*/ 15834 h 366156"/>
                <a:gd name="connsiteX1" fmla="*/ 20782 w 751115"/>
                <a:gd name="connsiteY1" fmla="*/ 122712 h 366156"/>
                <a:gd name="connsiteX2" fmla="*/ 204850 w 751115"/>
                <a:gd name="connsiteY2" fmla="*/ 253341 h 366156"/>
                <a:gd name="connsiteX3" fmla="*/ 590798 w 751115"/>
                <a:gd name="connsiteY3" fmla="*/ 348343 h 366156"/>
                <a:gd name="connsiteX4" fmla="*/ 715489 w 751115"/>
                <a:gd name="connsiteY4" fmla="*/ 366156 h 366156"/>
                <a:gd name="connsiteX5" fmla="*/ 751115 w 751115"/>
                <a:gd name="connsiteY5" fmla="*/ 288967 h 366156"/>
                <a:gd name="connsiteX6" fmla="*/ 549234 w 751115"/>
                <a:gd name="connsiteY6" fmla="*/ 235528 h 366156"/>
                <a:gd name="connsiteX7" fmla="*/ 377042 w 751115"/>
                <a:gd name="connsiteY7" fmla="*/ 164276 h 366156"/>
                <a:gd name="connsiteX8" fmla="*/ 240476 w 751115"/>
                <a:gd name="connsiteY8" fmla="*/ 87086 h 366156"/>
                <a:gd name="connsiteX9" fmla="*/ 133598 w 751115"/>
                <a:gd name="connsiteY9" fmla="*/ 27710 h 366156"/>
                <a:gd name="connsiteX10" fmla="*/ 80159 w 751115"/>
                <a:gd name="connsiteY10" fmla="*/ 15834 h 366156"/>
                <a:gd name="connsiteX0" fmla="*/ 80159 w 778824"/>
                <a:gd name="connsiteY0" fmla="*/ 15834 h 366156"/>
                <a:gd name="connsiteX1" fmla="*/ 20782 w 778824"/>
                <a:gd name="connsiteY1" fmla="*/ 122712 h 366156"/>
                <a:gd name="connsiteX2" fmla="*/ 204850 w 778824"/>
                <a:gd name="connsiteY2" fmla="*/ 253341 h 366156"/>
                <a:gd name="connsiteX3" fmla="*/ 590798 w 778824"/>
                <a:gd name="connsiteY3" fmla="*/ 348343 h 366156"/>
                <a:gd name="connsiteX4" fmla="*/ 715489 w 778824"/>
                <a:gd name="connsiteY4" fmla="*/ 366156 h 366156"/>
                <a:gd name="connsiteX5" fmla="*/ 751115 w 778824"/>
                <a:gd name="connsiteY5" fmla="*/ 288967 h 366156"/>
                <a:gd name="connsiteX6" fmla="*/ 549234 w 778824"/>
                <a:gd name="connsiteY6" fmla="*/ 235528 h 366156"/>
                <a:gd name="connsiteX7" fmla="*/ 377042 w 778824"/>
                <a:gd name="connsiteY7" fmla="*/ 164276 h 366156"/>
                <a:gd name="connsiteX8" fmla="*/ 240476 w 778824"/>
                <a:gd name="connsiteY8" fmla="*/ 87086 h 366156"/>
                <a:gd name="connsiteX9" fmla="*/ 133598 w 778824"/>
                <a:gd name="connsiteY9" fmla="*/ 27710 h 366156"/>
                <a:gd name="connsiteX10" fmla="*/ 80159 w 778824"/>
                <a:gd name="connsiteY10" fmla="*/ 15834 h 366156"/>
                <a:gd name="connsiteX0" fmla="*/ 80159 w 778824"/>
                <a:gd name="connsiteY0" fmla="*/ 15834 h 376052"/>
                <a:gd name="connsiteX1" fmla="*/ 20782 w 778824"/>
                <a:gd name="connsiteY1" fmla="*/ 122712 h 376052"/>
                <a:gd name="connsiteX2" fmla="*/ 204850 w 778824"/>
                <a:gd name="connsiteY2" fmla="*/ 253341 h 376052"/>
                <a:gd name="connsiteX3" fmla="*/ 590798 w 778824"/>
                <a:gd name="connsiteY3" fmla="*/ 348343 h 376052"/>
                <a:gd name="connsiteX4" fmla="*/ 715489 w 778824"/>
                <a:gd name="connsiteY4" fmla="*/ 366156 h 376052"/>
                <a:gd name="connsiteX5" fmla="*/ 751115 w 778824"/>
                <a:gd name="connsiteY5" fmla="*/ 288967 h 376052"/>
                <a:gd name="connsiteX6" fmla="*/ 549234 w 778824"/>
                <a:gd name="connsiteY6" fmla="*/ 235528 h 376052"/>
                <a:gd name="connsiteX7" fmla="*/ 377042 w 778824"/>
                <a:gd name="connsiteY7" fmla="*/ 164276 h 376052"/>
                <a:gd name="connsiteX8" fmla="*/ 240476 w 778824"/>
                <a:gd name="connsiteY8" fmla="*/ 87086 h 376052"/>
                <a:gd name="connsiteX9" fmla="*/ 133598 w 778824"/>
                <a:gd name="connsiteY9" fmla="*/ 27710 h 376052"/>
                <a:gd name="connsiteX10" fmla="*/ 80159 w 778824"/>
                <a:gd name="connsiteY10" fmla="*/ 15834 h 37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8824" h="376052">
                  <a:moveTo>
                    <a:pt x="80159" y="15834"/>
                  </a:moveTo>
                  <a:cubicBezTo>
                    <a:pt x="61356" y="31668"/>
                    <a:pt x="0" y="83128"/>
                    <a:pt x="20782" y="122712"/>
                  </a:cubicBezTo>
                  <a:lnTo>
                    <a:pt x="204850" y="253341"/>
                  </a:lnTo>
                  <a:lnTo>
                    <a:pt x="590798" y="348343"/>
                  </a:lnTo>
                  <a:cubicBezTo>
                    <a:pt x="675904" y="367145"/>
                    <a:pt x="688769" y="376052"/>
                    <a:pt x="715489" y="366156"/>
                  </a:cubicBezTo>
                  <a:cubicBezTo>
                    <a:pt x="742209" y="356260"/>
                    <a:pt x="778824" y="310738"/>
                    <a:pt x="751115" y="288967"/>
                  </a:cubicBezTo>
                  <a:cubicBezTo>
                    <a:pt x="723406" y="267196"/>
                    <a:pt x="611580" y="256310"/>
                    <a:pt x="549234" y="235528"/>
                  </a:cubicBezTo>
                  <a:lnTo>
                    <a:pt x="377042" y="164276"/>
                  </a:lnTo>
                  <a:lnTo>
                    <a:pt x="240476" y="87086"/>
                  </a:lnTo>
                  <a:cubicBezTo>
                    <a:pt x="199902" y="64325"/>
                    <a:pt x="160317" y="39585"/>
                    <a:pt x="133598" y="27710"/>
                  </a:cubicBezTo>
                  <a:cubicBezTo>
                    <a:pt x="106879" y="15835"/>
                    <a:pt x="98962" y="0"/>
                    <a:pt x="80159" y="1583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624452" y="3583380"/>
              <a:ext cx="862940" cy="1424049"/>
            </a:xfrm>
            <a:custGeom>
              <a:avLst/>
              <a:gdLst>
                <a:gd name="connsiteX0" fmla="*/ 0 w 855023"/>
                <a:gd name="connsiteY0" fmla="*/ 1389413 h 1413163"/>
                <a:gd name="connsiteX1" fmla="*/ 65314 w 855023"/>
                <a:gd name="connsiteY1" fmla="*/ 1258784 h 1413163"/>
                <a:gd name="connsiteX2" fmla="*/ 100940 w 855023"/>
                <a:gd name="connsiteY2" fmla="*/ 1211283 h 1413163"/>
                <a:gd name="connsiteX3" fmla="*/ 118753 w 855023"/>
                <a:gd name="connsiteY3" fmla="*/ 1199408 h 1413163"/>
                <a:gd name="connsiteX4" fmla="*/ 190005 w 855023"/>
                <a:gd name="connsiteY4" fmla="*/ 1033153 h 1413163"/>
                <a:gd name="connsiteX5" fmla="*/ 374073 w 855023"/>
                <a:gd name="connsiteY5" fmla="*/ 866898 h 1413163"/>
                <a:gd name="connsiteX6" fmla="*/ 564078 w 855023"/>
                <a:gd name="connsiteY6" fmla="*/ 730332 h 1413163"/>
                <a:gd name="connsiteX7" fmla="*/ 635330 w 855023"/>
                <a:gd name="connsiteY7" fmla="*/ 492826 h 1413163"/>
                <a:gd name="connsiteX8" fmla="*/ 623454 w 855023"/>
                <a:gd name="connsiteY8" fmla="*/ 344384 h 1413163"/>
                <a:gd name="connsiteX9" fmla="*/ 540327 w 855023"/>
                <a:gd name="connsiteY9" fmla="*/ 190005 h 1413163"/>
                <a:gd name="connsiteX10" fmla="*/ 593766 w 855023"/>
                <a:gd name="connsiteY10" fmla="*/ 65314 h 1413163"/>
                <a:gd name="connsiteX11" fmla="*/ 682831 w 855023"/>
                <a:gd name="connsiteY11" fmla="*/ 0 h 1413163"/>
                <a:gd name="connsiteX12" fmla="*/ 783771 w 855023"/>
                <a:gd name="connsiteY12" fmla="*/ 118753 h 1413163"/>
                <a:gd name="connsiteX13" fmla="*/ 855023 w 855023"/>
                <a:gd name="connsiteY13" fmla="*/ 350322 h 1413163"/>
                <a:gd name="connsiteX14" fmla="*/ 789709 w 855023"/>
                <a:gd name="connsiteY14" fmla="*/ 605641 h 1413163"/>
                <a:gd name="connsiteX15" fmla="*/ 617517 w 855023"/>
                <a:gd name="connsiteY15" fmla="*/ 843148 h 1413163"/>
                <a:gd name="connsiteX16" fmla="*/ 498763 w 855023"/>
                <a:gd name="connsiteY16" fmla="*/ 967839 h 1413163"/>
                <a:gd name="connsiteX17" fmla="*/ 439387 w 855023"/>
                <a:gd name="connsiteY17" fmla="*/ 1199408 h 1413163"/>
                <a:gd name="connsiteX18" fmla="*/ 368135 w 855023"/>
                <a:gd name="connsiteY18" fmla="*/ 1347849 h 1413163"/>
                <a:gd name="connsiteX19" fmla="*/ 243444 w 855023"/>
                <a:gd name="connsiteY19" fmla="*/ 1413163 h 1413163"/>
                <a:gd name="connsiteX20" fmla="*/ 112815 w 855023"/>
                <a:gd name="connsiteY20" fmla="*/ 1413163 h 1413163"/>
                <a:gd name="connsiteX21" fmla="*/ 0 w 855023"/>
                <a:gd name="connsiteY21" fmla="*/ 1389413 h 1413163"/>
                <a:gd name="connsiteX0" fmla="*/ 7917 w 862940"/>
                <a:gd name="connsiteY0" fmla="*/ 1389413 h 1415143"/>
                <a:gd name="connsiteX1" fmla="*/ 73231 w 862940"/>
                <a:gd name="connsiteY1" fmla="*/ 1258784 h 1415143"/>
                <a:gd name="connsiteX2" fmla="*/ 108857 w 862940"/>
                <a:gd name="connsiteY2" fmla="*/ 1211283 h 1415143"/>
                <a:gd name="connsiteX3" fmla="*/ 126670 w 862940"/>
                <a:gd name="connsiteY3" fmla="*/ 1199408 h 1415143"/>
                <a:gd name="connsiteX4" fmla="*/ 197922 w 862940"/>
                <a:gd name="connsiteY4" fmla="*/ 1033153 h 1415143"/>
                <a:gd name="connsiteX5" fmla="*/ 381990 w 862940"/>
                <a:gd name="connsiteY5" fmla="*/ 866898 h 1415143"/>
                <a:gd name="connsiteX6" fmla="*/ 571995 w 862940"/>
                <a:gd name="connsiteY6" fmla="*/ 730332 h 1415143"/>
                <a:gd name="connsiteX7" fmla="*/ 643247 w 862940"/>
                <a:gd name="connsiteY7" fmla="*/ 492826 h 1415143"/>
                <a:gd name="connsiteX8" fmla="*/ 631371 w 862940"/>
                <a:gd name="connsiteY8" fmla="*/ 344384 h 1415143"/>
                <a:gd name="connsiteX9" fmla="*/ 548244 w 862940"/>
                <a:gd name="connsiteY9" fmla="*/ 190005 h 1415143"/>
                <a:gd name="connsiteX10" fmla="*/ 601683 w 862940"/>
                <a:gd name="connsiteY10" fmla="*/ 65314 h 1415143"/>
                <a:gd name="connsiteX11" fmla="*/ 690748 w 862940"/>
                <a:gd name="connsiteY11" fmla="*/ 0 h 1415143"/>
                <a:gd name="connsiteX12" fmla="*/ 791688 w 862940"/>
                <a:gd name="connsiteY12" fmla="*/ 118753 h 1415143"/>
                <a:gd name="connsiteX13" fmla="*/ 862940 w 862940"/>
                <a:gd name="connsiteY13" fmla="*/ 350322 h 1415143"/>
                <a:gd name="connsiteX14" fmla="*/ 797626 w 862940"/>
                <a:gd name="connsiteY14" fmla="*/ 605641 h 1415143"/>
                <a:gd name="connsiteX15" fmla="*/ 625434 w 862940"/>
                <a:gd name="connsiteY15" fmla="*/ 843148 h 1415143"/>
                <a:gd name="connsiteX16" fmla="*/ 506680 w 862940"/>
                <a:gd name="connsiteY16" fmla="*/ 967839 h 1415143"/>
                <a:gd name="connsiteX17" fmla="*/ 447304 w 862940"/>
                <a:gd name="connsiteY17" fmla="*/ 1199408 h 1415143"/>
                <a:gd name="connsiteX18" fmla="*/ 376052 w 862940"/>
                <a:gd name="connsiteY18" fmla="*/ 1347849 h 1415143"/>
                <a:gd name="connsiteX19" fmla="*/ 251361 w 862940"/>
                <a:gd name="connsiteY19" fmla="*/ 1413163 h 1415143"/>
                <a:gd name="connsiteX20" fmla="*/ 120732 w 862940"/>
                <a:gd name="connsiteY20" fmla="*/ 1413163 h 1415143"/>
                <a:gd name="connsiteX21" fmla="*/ 7917 w 862940"/>
                <a:gd name="connsiteY21" fmla="*/ 1389413 h 1415143"/>
                <a:gd name="connsiteX0" fmla="*/ 7917 w 862940"/>
                <a:gd name="connsiteY0" fmla="*/ 1398319 h 1424049"/>
                <a:gd name="connsiteX1" fmla="*/ 73231 w 862940"/>
                <a:gd name="connsiteY1" fmla="*/ 1267690 h 1424049"/>
                <a:gd name="connsiteX2" fmla="*/ 108857 w 862940"/>
                <a:gd name="connsiteY2" fmla="*/ 1220189 h 1424049"/>
                <a:gd name="connsiteX3" fmla="*/ 126670 w 862940"/>
                <a:gd name="connsiteY3" fmla="*/ 1208314 h 1424049"/>
                <a:gd name="connsiteX4" fmla="*/ 197922 w 862940"/>
                <a:gd name="connsiteY4" fmla="*/ 1042059 h 1424049"/>
                <a:gd name="connsiteX5" fmla="*/ 381990 w 862940"/>
                <a:gd name="connsiteY5" fmla="*/ 875804 h 1424049"/>
                <a:gd name="connsiteX6" fmla="*/ 571995 w 862940"/>
                <a:gd name="connsiteY6" fmla="*/ 739238 h 1424049"/>
                <a:gd name="connsiteX7" fmla="*/ 643247 w 862940"/>
                <a:gd name="connsiteY7" fmla="*/ 501732 h 1424049"/>
                <a:gd name="connsiteX8" fmla="*/ 631371 w 862940"/>
                <a:gd name="connsiteY8" fmla="*/ 353290 h 1424049"/>
                <a:gd name="connsiteX9" fmla="*/ 548244 w 862940"/>
                <a:gd name="connsiteY9" fmla="*/ 198911 h 1424049"/>
                <a:gd name="connsiteX10" fmla="*/ 601683 w 862940"/>
                <a:gd name="connsiteY10" fmla="*/ 74220 h 1424049"/>
                <a:gd name="connsiteX11" fmla="*/ 690748 w 862940"/>
                <a:gd name="connsiteY11" fmla="*/ 8906 h 1424049"/>
                <a:gd name="connsiteX12" fmla="*/ 791688 w 862940"/>
                <a:gd name="connsiteY12" fmla="*/ 127659 h 1424049"/>
                <a:gd name="connsiteX13" fmla="*/ 862940 w 862940"/>
                <a:gd name="connsiteY13" fmla="*/ 359228 h 1424049"/>
                <a:gd name="connsiteX14" fmla="*/ 797626 w 862940"/>
                <a:gd name="connsiteY14" fmla="*/ 614547 h 1424049"/>
                <a:gd name="connsiteX15" fmla="*/ 625434 w 862940"/>
                <a:gd name="connsiteY15" fmla="*/ 852054 h 1424049"/>
                <a:gd name="connsiteX16" fmla="*/ 506680 w 862940"/>
                <a:gd name="connsiteY16" fmla="*/ 976745 h 1424049"/>
                <a:gd name="connsiteX17" fmla="*/ 447304 w 862940"/>
                <a:gd name="connsiteY17" fmla="*/ 1208314 h 1424049"/>
                <a:gd name="connsiteX18" fmla="*/ 376052 w 862940"/>
                <a:gd name="connsiteY18" fmla="*/ 1356755 h 1424049"/>
                <a:gd name="connsiteX19" fmla="*/ 251361 w 862940"/>
                <a:gd name="connsiteY19" fmla="*/ 1422069 h 1424049"/>
                <a:gd name="connsiteX20" fmla="*/ 120732 w 862940"/>
                <a:gd name="connsiteY20" fmla="*/ 1422069 h 1424049"/>
                <a:gd name="connsiteX21" fmla="*/ 7917 w 862940"/>
                <a:gd name="connsiteY21" fmla="*/ 1398319 h 142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2940" h="1424049">
                  <a:moveTo>
                    <a:pt x="7917" y="1398319"/>
                  </a:moveTo>
                  <a:cubicBezTo>
                    <a:pt x="0" y="1372589"/>
                    <a:pt x="56408" y="1297378"/>
                    <a:pt x="73231" y="1267690"/>
                  </a:cubicBezTo>
                  <a:cubicBezTo>
                    <a:pt x="85106" y="1251856"/>
                    <a:pt x="95617" y="1234900"/>
                    <a:pt x="108857" y="1220189"/>
                  </a:cubicBezTo>
                  <a:cubicBezTo>
                    <a:pt x="113631" y="1214885"/>
                    <a:pt x="126670" y="1208314"/>
                    <a:pt x="126670" y="1208314"/>
                  </a:cubicBezTo>
                  <a:lnTo>
                    <a:pt x="197922" y="1042059"/>
                  </a:lnTo>
                  <a:lnTo>
                    <a:pt x="381990" y="875804"/>
                  </a:lnTo>
                  <a:lnTo>
                    <a:pt x="571995" y="739238"/>
                  </a:lnTo>
                  <a:lnTo>
                    <a:pt x="643247" y="501732"/>
                  </a:lnTo>
                  <a:lnTo>
                    <a:pt x="631371" y="353290"/>
                  </a:lnTo>
                  <a:lnTo>
                    <a:pt x="548244" y="198911"/>
                  </a:lnTo>
                  <a:lnTo>
                    <a:pt x="601683" y="74220"/>
                  </a:lnTo>
                  <a:cubicBezTo>
                    <a:pt x="625434" y="42553"/>
                    <a:pt x="659081" y="0"/>
                    <a:pt x="690748" y="8906"/>
                  </a:cubicBezTo>
                  <a:cubicBezTo>
                    <a:pt x="722415" y="17812"/>
                    <a:pt x="762989" y="69272"/>
                    <a:pt x="791688" y="127659"/>
                  </a:cubicBezTo>
                  <a:lnTo>
                    <a:pt x="862940" y="359228"/>
                  </a:lnTo>
                  <a:lnTo>
                    <a:pt x="797626" y="614547"/>
                  </a:lnTo>
                  <a:lnTo>
                    <a:pt x="625434" y="852054"/>
                  </a:lnTo>
                  <a:lnTo>
                    <a:pt x="506680" y="976745"/>
                  </a:lnTo>
                  <a:lnTo>
                    <a:pt x="447304" y="1208314"/>
                  </a:lnTo>
                  <a:lnTo>
                    <a:pt x="376052" y="1356755"/>
                  </a:lnTo>
                  <a:lnTo>
                    <a:pt x="251361" y="1422069"/>
                  </a:lnTo>
                  <a:lnTo>
                    <a:pt x="120732" y="1422069"/>
                  </a:lnTo>
                  <a:cubicBezTo>
                    <a:pt x="80158" y="1418111"/>
                    <a:pt x="15834" y="1424049"/>
                    <a:pt x="7917" y="139831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184078" y="5105400"/>
              <a:ext cx="563088" cy="322613"/>
            </a:xfrm>
            <a:custGeom>
              <a:avLst/>
              <a:gdLst>
                <a:gd name="connsiteX0" fmla="*/ 118753 w 528452"/>
                <a:gd name="connsiteY0" fmla="*/ 0 h 302821"/>
                <a:gd name="connsiteX1" fmla="*/ 47501 w 528452"/>
                <a:gd name="connsiteY1" fmla="*/ 17813 h 302821"/>
                <a:gd name="connsiteX2" fmla="*/ 0 w 528452"/>
                <a:gd name="connsiteY2" fmla="*/ 142504 h 302821"/>
                <a:gd name="connsiteX3" fmla="*/ 213756 w 528452"/>
                <a:gd name="connsiteY3" fmla="*/ 267195 h 302821"/>
                <a:gd name="connsiteX4" fmla="*/ 433449 w 528452"/>
                <a:gd name="connsiteY4" fmla="*/ 302821 h 302821"/>
                <a:gd name="connsiteX5" fmla="*/ 528452 w 528452"/>
                <a:gd name="connsiteY5" fmla="*/ 225631 h 302821"/>
                <a:gd name="connsiteX6" fmla="*/ 475013 w 528452"/>
                <a:gd name="connsiteY6" fmla="*/ 89065 h 302821"/>
                <a:gd name="connsiteX7" fmla="*/ 308758 w 528452"/>
                <a:gd name="connsiteY7" fmla="*/ 77190 h 302821"/>
                <a:gd name="connsiteX8" fmla="*/ 225631 w 528452"/>
                <a:gd name="connsiteY8" fmla="*/ 0 h 302821"/>
                <a:gd name="connsiteX9" fmla="*/ 118753 w 528452"/>
                <a:gd name="connsiteY9" fmla="*/ 0 h 302821"/>
                <a:gd name="connsiteX0" fmla="*/ 118753 w 528452"/>
                <a:gd name="connsiteY0" fmla="*/ 12865 h 315686"/>
                <a:gd name="connsiteX1" fmla="*/ 47501 w 528452"/>
                <a:gd name="connsiteY1" fmla="*/ 30678 h 315686"/>
                <a:gd name="connsiteX2" fmla="*/ 0 w 528452"/>
                <a:gd name="connsiteY2" fmla="*/ 155369 h 315686"/>
                <a:gd name="connsiteX3" fmla="*/ 213756 w 528452"/>
                <a:gd name="connsiteY3" fmla="*/ 280060 h 315686"/>
                <a:gd name="connsiteX4" fmla="*/ 433449 w 528452"/>
                <a:gd name="connsiteY4" fmla="*/ 315686 h 315686"/>
                <a:gd name="connsiteX5" fmla="*/ 528452 w 528452"/>
                <a:gd name="connsiteY5" fmla="*/ 238496 h 315686"/>
                <a:gd name="connsiteX6" fmla="*/ 475013 w 528452"/>
                <a:gd name="connsiteY6" fmla="*/ 101930 h 315686"/>
                <a:gd name="connsiteX7" fmla="*/ 308758 w 528452"/>
                <a:gd name="connsiteY7" fmla="*/ 90055 h 315686"/>
                <a:gd name="connsiteX8" fmla="*/ 225631 w 528452"/>
                <a:gd name="connsiteY8" fmla="*/ 12865 h 315686"/>
                <a:gd name="connsiteX9" fmla="*/ 118753 w 528452"/>
                <a:gd name="connsiteY9" fmla="*/ 12865 h 315686"/>
                <a:gd name="connsiteX0" fmla="*/ 118753 w 535379"/>
                <a:gd name="connsiteY0" fmla="*/ 12865 h 315686"/>
                <a:gd name="connsiteX1" fmla="*/ 47501 w 535379"/>
                <a:gd name="connsiteY1" fmla="*/ 30678 h 315686"/>
                <a:gd name="connsiteX2" fmla="*/ 0 w 535379"/>
                <a:gd name="connsiteY2" fmla="*/ 155369 h 315686"/>
                <a:gd name="connsiteX3" fmla="*/ 213756 w 535379"/>
                <a:gd name="connsiteY3" fmla="*/ 280060 h 315686"/>
                <a:gd name="connsiteX4" fmla="*/ 433449 w 535379"/>
                <a:gd name="connsiteY4" fmla="*/ 315686 h 315686"/>
                <a:gd name="connsiteX5" fmla="*/ 528452 w 535379"/>
                <a:gd name="connsiteY5" fmla="*/ 238496 h 315686"/>
                <a:gd name="connsiteX6" fmla="*/ 475013 w 535379"/>
                <a:gd name="connsiteY6" fmla="*/ 101930 h 315686"/>
                <a:gd name="connsiteX7" fmla="*/ 308758 w 535379"/>
                <a:gd name="connsiteY7" fmla="*/ 90055 h 315686"/>
                <a:gd name="connsiteX8" fmla="*/ 225631 w 535379"/>
                <a:gd name="connsiteY8" fmla="*/ 12865 h 315686"/>
                <a:gd name="connsiteX9" fmla="*/ 118753 w 535379"/>
                <a:gd name="connsiteY9" fmla="*/ 12865 h 315686"/>
                <a:gd name="connsiteX0" fmla="*/ 118753 w 535379"/>
                <a:gd name="connsiteY0" fmla="*/ 12865 h 315686"/>
                <a:gd name="connsiteX1" fmla="*/ 47501 w 535379"/>
                <a:gd name="connsiteY1" fmla="*/ 30678 h 315686"/>
                <a:gd name="connsiteX2" fmla="*/ 0 w 535379"/>
                <a:gd name="connsiteY2" fmla="*/ 155369 h 315686"/>
                <a:gd name="connsiteX3" fmla="*/ 213756 w 535379"/>
                <a:gd name="connsiteY3" fmla="*/ 280060 h 315686"/>
                <a:gd name="connsiteX4" fmla="*/ 433449 w 535379"/>
                <a:gd name="connsiteY4" fmla="*/ 315686 h 315686"/>
                <a:gd name="connsiteX5" fmla="*/ 528452 w 535379"/>
                <a:gd name="connsiteY5" fmla="*/ 238496 h 315686"/>
                <a:gd name="connsiteX6" fmla="*/ 475013 w 535379"/>
                <a:gd name="connsiteY6" fmla="*/ 101930 h 315686"/>
                <a:gd name="connsiteX7" fmla="*/ 308758 w 535379"/>
                <a:gd name="connsiteY7" fmla="*/ 90055 h 315686"/>
                <a:gd name="connsiteX8" fmla="*/ 225631 w 535379"/>
                <a:gd name="connsiteY8" fmla="*/ 12865 h 315686"/>
                <a:gd name="connsiteX9" fmla="*/ 118753 w 535379"/>
                <a:gd name="connsiteY9" fmla="*/ 12865 h 315686"/>
                <a:gd name="connsiteX0" fmla="*/ 146462 w 563088"/>
                <a:gd name="connsiteY0" fmla="*/ 12865 h 315686"/>
                <a:gd name="connsiteX1" fmla="*/ 75210 w 563088"/>
                <a:gd name="connsiteY1" fmla="*/ 30678 h 315686"/>
                <a:gd name="connsiteX2" fmla="*/ 27709 w 563088"/>
                <a:gd name="connsiteY2" fmla="*/ 155369 h 315686"/>
                <a:gd name="connsiteX3" fmla="*/ 241465 w 563088"/>
                <a:gd name="connsiteY3" fmla="*/ 280060 h 315686"/>
                <a:gd name="connsiteX4" fmla="*/ 461158 w 563088"/>
                <a:gd name="connsiteY4" fmla="*/ 315686 h 315686"/>
                <a:gd name="connsiteX5" fmla="*/ 556161 w 563088"/>
                <a:gd name="connsiteY5" fmla="*/ 238496 h 315686"/>
                <a:gd name="connsiteX6" fmla="*/ 502722 w 563088"/>
                <a:gd name="connsiteY6" fmla="*/ 101930 h 315686"/>
                <a:gd name="connsiteX7" fmla="*/ 336467 w 563088"/>
                <a:gd name="connsiteY7" fmla="*/ 90055 h 315686"/>
                <a:gd name="connsiteX8" fmla="*/ 253340 w 563088"/>
                <a:gd name="connsiteY8" fmla="*/ 12865 h 315686"/>
                <a:gd name="connsiteX9" fmla="*/ 146462 w 563088"/>
                <a:gd name="connsiteY9" fmla="*/ 12865 h 315686"/>
                <a:gd name="connsiteX0" fmla="*/ 146462 w 563088"/>
                <a:gd name="connsiteY0" fmla="*/ 12865 h 322613"/>
                <a:gd name="connsiteX1" fmla="*/ 75210 w 563088"/>
                <a:gd name="connsiteY1" fmla="*/ 30678 h 322613"/>
                <a:gd name="connsiteX2" fmla="*/ 27709 w 563088"/>
                <a:gd name="connsiteY2" fmla="*/ 155369 h 322613"/>
                <a:gd name="connsiteX3" fmla="*/ 241465 w 563088"/>
                <a:gd name="connsiteY3" fmla="*/ 280060 h 322613"/>
                <a:gd name="connsiteX4" fmla="*/ 461158 w 563088"/>
                <a:gd name="connsiteY4" fmla="*/ 315686 h 322613"/>
                <a:gd name="connsiteX5" fmla="*/ 556161 w 563088"/>
                <a:gd name="connsiteY5" fmla="*/ 238496 h 322613"/>
                <a:gd name="connsiteX6" fmla="*/ 502722 w 563088"/>
                <a:gd name="connsiteY6" fmla="*/ 101930 h 322613"/>
                <a:gd name="connsiteX7" fmla="*/ 336467 w 563088"/>
                <a:gd name="connsiteY7" fmla="*/ 90055 h 322613"/>
                <a:gd name="connsiteX8" fmla="*/ 253340 w 563088"/>
                <a:gd name="connsiteY8" fmla="*/ 12865 h 322613"/>
                <a:gd name="connsiteX9" fmla="*/ 146462 w 563088"/>
                <a:gd name="connsiteY9" fmla="*/ 12865 h 322613"/>
                <a:gd name="connsiteX0" fmla="*/ 146462 w 563088"/>
                <a:gd name="connsiteY0" fmla="*/ 12865 h 322613"/>
                <a:gd name="connsiteX1" fmla="*/ 75210 w 563088"/>
                <a:gd name="connsiteY1" fmla="*/ 30678 h 322613"/>
                <a:gd name="connsiteX2" fmla="*/ 27709 w 563088"/>
                <a:gd name="connsiteY2" fmla="*/ 155369 h 322613"/>
                <a:gd name="connsiteX3" fmla="*/ 241465 w 563088"/>
                <a:gd name="connsiteY3" fmla="*/ 280060 h 322613"/>
                <a:gd name="connsiteX4" fmla="*/ 461158 w 563088"/>
                <a:gd name="connsiteY4" fmla="*/ 315686 h 322613"/>
                <a:gd name="connsiteX5" fmla="*/ 556161 w 563088"/>
                <a:gd name="connsiteY5" fmla="*/ 238496 h 322613"/>
                <a:gd name="connsiteX6" fmla="*/ 502722 w 563088"/>
                <a:gd name="connsiteY6" fmla="*/ 101930 h 322613"/>
                <a:gd name="connsiteX7" fmla="*/ 336467 w 563088"/>
                <a:gd name="connsiteY7" fmla="*/ 90055 h 322613"/>
                <a:gd name="connsiteX8" fmla="*/ 253340 w 563088"/>
                <a:gd name="connsiteY8" fmla="*/ 12865 h 322613"/>
                <a:gd name="connsiteX9" fmla="*/ 146462 w 563088"/>
                <a:gd name="connsiteY9" fmla="*/ 12865 h 322613"/>
                <a:gd name="connsiteX0" fmla="*/ 146462 w 563088"/>
                <a:gd name="connsiteY0" fmla="*/ 12865 h 322613"/>
                <a:gd name="connsiteX1" fmla="*/ 75210 w 563088"/>
                <a:gd name="connsiteY1" fmla="*/ 30678 h 322613"/>
                <a:gd name="connsiteX2" fmla="*/ 27709 w 563088"/>
                <a:gd name="connsiteY2" fmla="*/ 155369 h 322613"/>
                <a:gd name="connsiteX3" fmla="*/ 241465 w 563088"/>
                <a:gd name="connsiteY3" fmla="*/ 280060 h 322613"/>
                <a:gd name="connsiteX4" fmla="*/ 461158 w 563088"/>
                <a:gd name="connsiteY4" fmla="*/ 315686 h 322613"/>
                <a:gd name="connsiteX5" fmla="*/ 556161 w 563088"/>
                <a:gd name="connsiteY5" fmla="*/ 238496 h 322613"/>
                <a:gd name="connsiteX6" fmla="*/ 502722 w 563088"/>
                <a:gd name="connsiteY6" fmla="*/ 101930 h 322613"/>
                <a:gd name="connsiteX7" fmla="*/ 336467 w 563088"/>
                <a:gd name="connsiteY7" fmla="*/ 90055 h 322613"/>
                <a:gd name="connsiteX8" fmla="*/ 253340 w 563088"/>
                <a:gd name="connsiteY8" fmla="*/ 12865 h 322613"/>
                <a:gd name="connsiteX9" fmla="*/ 146462 w 563088"/>
                <a:gd name="connsiteY9" fmla="*/ 12865 h 3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088" h="322613">
                  <a:moveTo>
                    <a:pt x="146462" y="12865"/>
                  </a:moveTo>
                  <a:lnTo>
                    <a:pt x="75210" y="30678"/>
                  </a:lnTo>
                  <a:cubicBezTo>
                    <a:pt x="55418" y="54429"/>
                    <a:pt x="0" y="113805"/>
                    <a:pt x="27709" y="155369"/>
                  </a:cubicBezTo>
                  <a:cubicBezTo>
                    <a:pt x="55418" y="196933"/>
                    <a:pt x="169224" y="253341"/>
                    <a:pt x="241465" y="280060"/>
                  </a:cubicBezTo>
                  <a:cubicBezTo>
                    <a:pt x="313706" y="306779"/>
                    <a:pt x="408709" y="322613"/>
                    <a:pt x="461158" y="315686"/>
                  </a:cubicBezTo>
                  <a:cubicBezTo>
                    <a:pt x="513607" y="308759"/>
                    <a:pt x="549234" y="274122"/>
                    <a:pt x="556161" y="238496"/>
                  </a:cubicBezTo>
                  <a:cubicBezTo>
                    <a:pt x="563088" y="202870"/>
                    <a:pt x="539338" y="126670"/>
                    <a:pt x="502722" y="101930"/>
                  </a:cubicBezTo>
                  <a:cubicBezTo>
                    <a:pt x="466106" y="77190"/>
                    <a:pt x="378031" y="104899"/>
                    <a:pt x="336467" y="90055"/>
                  </a:cubicBezTo>
                  <a:cubicBezTo>
                    <a:pt x="294903" y="75211"/>
                    <a:pt x="285007" y="25730"/>
                    <a:pt x="253340" y="12865"/>
                  </a:cubicBezTo>
                  <a:cubicBezTo>
                    <a:pt x="221673" y="0"/>
                    <a:pt x="176150" y="9896"/>
                    <a:pt x="146462" y="1286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884160" y="3857898"/>
              <a:ext cx="357535" cy="573314"/>
            </a:xfrm>
            <a:custGeom>
              <a:avLst/>
              <a:gdLst>
                <a:gd name="connsiteX0" fmla="*/ 0 w 357051"/>
                <a:gd name="connsiteY0" fmla="*/ 162560 h 566057"/>
                <a:gd name="connsiteX1" fmla="*/ 101600 w 357051"/>
                <a:gd name="connsiteY1" fmla="*/ 95794 h 566057"/>
                <a:gd name="connsiteX2" fmla="*/ 177074 w 357051"/>
                <a:gd name="connsiteY2" fmla="*/ 5806 h 566057"/>
                <a:gd name="connsiteX3" fmla="*/ 284480 w 357051"/>
                <a:gd name="connsiteY3" fmla="*/ 0 h 566057"/>
                <a:gd name="connsiteX4" fmla="*/ 182880 w 357051"/>
                <a:gd name="connsiteY4" fmla="*/ 165463 h 566057"/>
                <a:gd name="connsiteX5" fmla="*/ 252549 w 357051"/>
                <a:gd name="connsiteY5" fmla="*/ 217714 h 566057"/>
                <a:gd name="connsiteX6" fmla="*/ 357051 w 357051"/>
                <a:gd name="connsiteY6" fmla="*/ 214812 h 566057"/>
                <a:gd name="connsiteX7" fmla="*/ 249646 w 357051"/>
                <a:gd name="connsiteY7" fmla="*/ 304800 h 566057"/>
                <a:gd name="connsiteX8" fmla="*/ 313509 w 357051"/>
                <a:gd name="connsiteY8" fmla="*/ 359954 h 566057"/>
                <a:gd name="connsiteX9" fmla="*/ 293189 w 357051"/>
                <a:gd name="connsiteY9" fmla="*/ 458652 h 566057"/>
                <a:gd name="connsiteX10" fmla="*/ 272869 w 357051"/>
                <a:gd name="connsiteY10" fmla="*/ 476069 h 566057"/>
                <a:gd name="connsiteX11" fmla="*/ 232229 w 357051"/>
                <a:gd name="connsiteY11" fmla="*/ 566057 h 566057"/>
                <a:gd name="connsiteX12" fmla="*/ 148046 w 357051"/>
                <a:gd name="connsiteY12" fmla="*/ 519612 h 566057"/>
                <a:gd name="connsiteX13" fmla="*/ 78377 w 357051"/>
                <a:gd name="connsiteY13" fmla="*/ 403497 h 566057"/>
                <a:gd name="connsiteX14" fmla="*/ 58057 w 357051"/>
                <a:gd name="connsiteY14" fmla="*/ 371566 h 566057"/>
                <a:gd name="connsiteX15" fmla="*/ 52251 w 357051"/>
                <a:gd name="connsiteY15" fmla="*/ 359954 h 566057"/>
                <a:gd name="connsiteX16" fmla="*/ 29029 w 357051"/>
                <a:gd name="connsiteY16" fmla="*/ 281577 h 566057"/>
                <a:gd name="connsiteX17" fmla="*/ 11611 w 357051"/>
                <a:gd name="connsiteY17" fmla="*/ 223520 h 566057"/>
                <a:gd name="connsiteX18" fmla="*/ 0 w 357051"/>
                <a:gd name="connsiteY18" fmla="*/ 162560 h 566057"/>
                <a:gd name="connsiteX0" fmla="*/ 0 w 357535"/>
                <a:gd name="connsiteY0" fmla="*/ 162560 h 566057"/>
                <a:gd name="connsiteX1" fmla="*/ 101600 w 357535"/>
                <a:gd name="connsiteY1" fmla="*/ 95794 h 566057"/>
                <a:gd name="connsiteX2" fmla="*/ 177074 w 357535"/>
                <a:gd name="connsiteY2" fmla="*/ 5806 h 566057"/>
                <a:gd name="connsiteX3" fmla="*/ 284480 w 357535"/>
                <a:gd name="connsiteY3" fmla="*/ 0 h 566057"/>
                <a:gd name="connsiteX4" fmla="*/ 182880 w 357535"/>
                <a:gd name="connsiteY4" fmla="*/ 165463 h 566057"/>
                <a:gd name="connsiteX5" fmla="*/ 252549 w 357535"/>
                <a:gd name="connsiteY5" fmla="*/ 217714 h 566057"/>
                <a:gd name="connsiteX6" fmla="*/ 357051 w 357535"/>
                <a:gd name="connsiteY6" fmla="*/ 214812 h 566057"/>
                <a:gd name="connsiteX7" fmla="*/ 249646 w 357535"/>
                <a:gd name="connsiteY7" fmla="*/ 304800 h 566057"/>
                <a:gd name="connsiteX8" fmla="*/ 313509 w 357535"/>
                <a:gd name="connsiteY8" fmla="*/ 359954 h 566057"/>
                <a:gd name="connsiteX9" fmla="*/ 293189 w 357535"/>
                <a:gd name="connsiteY9" fmla="*/ 458652 h 566057"/>
                <a:gd name="connsiteX10" fmla="*/ 272869 w 357535"/>
                <a:gd name="connsiteY10" fmla="*/ 476069 h 566057"/>
                <a:gd name="connsiteX11" fmla="*/ 232229 w 357535"/>
                <a:gd name="connsiteY11" fmla="*/ 566057 h 566057"/>
                <a:gd name="connsiteX12" fmla="*/ 148046 w 357535"/>
                <a:gd name="connsiteY12" fmla="*/ 519612 h 566057"/>
                <a:gd name="connsiteX13" fmla="*/ 78377 w 357535"/>
                <a:gd name="connsiteY13" fmla="*/ 403497 h 566057"/>
                <a:gd name="connsiteX14" fmla="*/ 58057 w 357535"/>
                <a:gd name="connsiteY14" fmla="*/ 371566 h 566057"/>
                <a:gd name="connsiteX15" fmla="*/ 52251 w 357535"/>
                <a:gd name="connsiteY15" fmla="*/ 359954 h 566057"/>
                <a:gd name="connsiteX16" fmla="*/ 29029 w 357535"/>
                <a:gd name="connsiteY16" fmla="*/ 281577 h 566057"/>
                <a:gd name="connsiteX17" fmla="*/ 11611 w 357535"/>
                <a:gd name="connsiteY17" fmla="*/ 223520 h 566057"/>
                <a:gd name="connsiteX18" fmla="*/ 0 w 357535"/>
                <a:gd name="connsiteY18" fmla="*/ 162560 h 566057"/>
                <a:gd name="connsiteX0" fmla="*/ 0 w 357535"/>
                <a:gd name="connsiteY0" fmla="*/ 162560 h 573314"/>
                <a:gd name="connsiteX1" fmla="*/ 101600 w 357535"/>
                <a:gd name="connsiteY1" fmla="*/ 95794 h 573314"/>
                <a:gd name="connsiteX2" fmla="*/ 177074 w 357535"/>
                <a:gd name="connsiteY2" fmla="*/ 5806 h 573314"/>
                <a:gd name="connsiteX3" fmla="*/ 284480 w 357535"/>
                <a:gd name="connsiteY3" fmla="*/ 0 h 573314"/>
                <a:gd name="connsiteX4" fmla="*/ 182880 w 357535"/>
                <a:gd name="connsiteY4" fmla="*/ 165463 h 573314"/>
                <a:gd name="connsiteX5" fmla="*/ 252549 w 357535"/>
                <a:gd name="connsiteY5" fmla="*/ 217714 h 573314"/>
                <a:gd name="connsiteX6" fmla="*/ 357051 w 357535"/>
                <a:gd name="connsiteY6" fmla="*/ 214812 h 573314"/>
                <a:gd name="connsiteX7" fmla="*/ 249646 w 357535"/>
                <a:gd name="connsiteY7" fmla="*/ 304800 h 573314"/>
                <a:gd name="connsiteX8" fmla="*/ 313509 w 357535"/>
                <a:gd name="connsiteY8" fmla="*/ 359954 h 573314"/>
                <a:gd name="connsiteX9" fmla="*/ 293189 w 357535"/>
                <a:gd name="connsiteY9" fmla="*/ 458652 h 573314"/>
                <a:gd name="connsiteX10" fmla="*/ 272869 w 357535"/>
                <a:gd name="connsiteY10" fmla="*/ 476069 h 573314"/>
                <a:gd name="connsiteX11" fmla="*/ 232229 w 357535"/>
                <a:gd name="connsiteY11" fmla="*/ 566057 h 573314"/>
                <a:gd name="connsiteX12" fmla="*/ 148046 w 357535"/>
                <a:gd name="connsiteY12" fmla="*/ 519612 h 573314"/>
                <a:gd name="connsiteX13" fmla="*/ 78377 w 357535"/>
                <a:gd name="connsiteY13" fmla="*/ 403497 h 573314"/>
                <a:gd name="connsiteX14" fmla="*/ 58057 w 357535"/>
                <a:gd name="connsiteY14" fmla="*/ 371566 h 573314"/>
                <a:gd name="connsiteX15" fmla="*/ 52251 w 357535"/>
                <a:gd name="connsiteY15" fmla="*/ 359954 h 573314"/>
                <a:gd name="connsiteX16" fmla="*/ 29029 w 357535"/>
                <a:gd name="connsiteY16" fmla="*/ 281577 h 573314"/>
                <a:gd name="connsiteX17" fmla="*/ 11611 w 357535"/>
                <a:gd name="connsiteY17" fmla="*/ 223520 h 573314"/>
                <a:gd name="connsiteX18" fmla="*/ 0 w 357535"/>
                <a:gd name="connsiteY18" fmla="*/ 162560 h 57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535" h="573314">
                  <a:moveTo>
                    <a:pt x="0" y="162560"/>
                  </a:moveTo>
                  <a:lnTo>
                    <a:pt x="101600" y="95794"/>
                  </a:lnTo>
                  <a:lnTo>
                    <a:pt x="177074" y="5806"/>
                  </a:lnTo>
                  <a:lnTo>
                    <a:pt x="284480" y="0"/>
                  </a:lnTo>
                  <a:lnTo>
                    <a:pt x="182880" y="165463"/>
                  </a:lnTo>
                  <a:lnTo>
                    <a:pt x="252549" y="217714"/>
                  </a:lnTo>
                  <a:cubicBezTo>
                    <a:pt x="281577" y="225939"/>
                    <a:pt x="357535" y="200298"/>
                    <a:pt x="357051" y="214812"/>
                  </a:cubicBezTo>
                  <a:cubicBezTo>
                    <a:pt x="356567" y="229326"/>
                    <a:pt x="256903" y="280610"/>
                    <a:pt x="249646" y="304800"/>
                  </a:cubicBezTo>
                  <a:lnTo>
                    <a:pt x="313509" y="359954"/>
                  </a:lnTo>
                  <a:lnTo>
                    <a:pt x="293189" y="458652"/>
                  </a:lnTo>
                  <a:lnTo>
                    <a:pt x="272869" y="476069"/>
                  </a:lnTo>
                  <a:cubicBezTo>
                    <a:pt x="262709" y="493970"/>
                    <a:pt x="253033" y="558800"/>
                    <a:pt x="232229" y="566057"/>
                  </a:cubicBezTo>
                  <a:cubicBezTo>
                    <a:pt x="211425" y="573314"/>
                    <a:pt x="173688" y="546705"/>
                    <a:pt x="148046" y="519612"/>
                  </a:cubicBezTo>
                  <a:lnTo>
                    <a:pt x="78377" y="403497"/>
                  </a:lnTo>
                  <a:lnTo>
                    <a:pt x="58057" y="371566"/>
                  </a:lnTo>
                  <a:cubicBezTo>
                    <a:pt x="55734" y="367915"/>
                    <a:pt x="52251" y="359954"/>
                    <a:pt x="52251" y="359954"/>
                  </a:cubicBezTo>
                  <a:lnTo>
                    <a:pt x="29029" y="281577"/>
                  </a:lnTo>
                  <a:lnTo>
                    <a:pt x="11611" y="223520"/>
                  </a:lnTo>
                  <a:lnTo>
                    <a:pt x="0" y="16256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988663" y="3188305"/>
              <a:ext cx="194491" cy="288834"/>
            </a:xfrm>
            <a:custGeom>
              <a:avLst/>
              <a:gdLst>
                <a:gd name="connsiteX0" fmla="*/ 55154 w 194491"/>
                <a:gd name="connsiteY0" fmla="*/ 258354 h 258354"/>
                <a:gd name="connsiteX1" fmla="*/ 168366 w 194491"/>
                <a:gd name="connsiteY1" fmla="*/ 182880 h 258354"/>
                <a:gd name="connsiteX2" fmla="*/ 194491 w 194491"/>
                <a:gd name="connsiteY2" fmla="*/ 69669 h 258354"/>
                <a:gd name="connsiteX3" fmla="*/ 119017 w 194491"/>
                <a:gd name="connsiteY3" fmla="*/ 0 h 258354"/>
                <a:gd name="connsiteX4" fmla="*/ 49348 w 194491"/>
                <a:gd name="connsiteY4" fmla="*/ 0 h 258354"/>
                <a:gd name="connsiteX5" fmla="*/ 0 w 194491"/>
                <a:gd name="connsiteY5" fmla="*/ 133531 h 258354"/>
                <a:gd name="connsiteX6" fmla="*/ 55154 w 194491"/>
                <a:gd name="connsiteY6" fmla="*/ 258354 h 258354"/>
                <a:gd name="connsiteX0" fmla="*/ 55154 w 194491"/>
                <a:gd name="connsiteY0" fmla="*/ 258354 h 266579"/>
                <a:gd name="connsiteX1" fmla="*/ 168366 w 194491"/>
                <a:gd name="connsiteY1" fmla="*/ 182880 h 266579"/>
                <a:gd name="connsiteX2" fmla="*/ 194491 w 194491"/>
                <a:gd name="connsiteY2" fmla="*/ 69669 h 266579"/>
                <a:gd name="connsiteX3" fmla="*/ 119017 w 194491"/>
                <a:gd name="connsiteY3" fmla="*/ 0 h 266579"/>
                <a:gd name="connsiteX4" fmla="*/ 49348 w 194491"/>
                <a:gd name="connsiteY4" fmla="*/ 0 h 266579"/>
                <a:gd name="connsiteX5" fmla="*/ 0 w 194491"/>
                <a:gd name="connsiteY5" fmla="*/ 133531 h 266579"/>
                <a:gd name="connsiteX6" fmla="*/ 55154 w 194491"/>
                <a:gd name="connsiteY6" fmla="*/ 258354 h 266579"/>
                <a:gd name="connsiteX0" fmla="*/ 55154 w 194491"/>
                <a:gd name="connsiteY0" fmla="*/ 280609 h 288834"/>
                <a:gd name="connsiteX1" fmla="*/ 168366 w 194491"/>
                <a:gd name="connsiteY1" fmla="*/ 205135 h 288834"/>
                <a:gd name="connsiteX2" fmla="*/ 194491 w 194491"/>
                <a:gd name="connsiteY2" fmla="*/ 91924 h 288834"/>
                <a:gd name="connsiteX3" fmla="*/ 119017 w 194491"/>
                <a:gd name="connsiteY3" fmla="*/ 22255 h 288834"/>
                <a:gd name="connsiteX4" fmla="*/ 49348 w 194491"/>
                <a:gd name="connsiteY4" fmla="*/ 22255 h 288834"/>
                <a:gd name="connsiteX5" fmla="*/ 0 w 194491"/>
                <a:gd name="connsiteY5" fmla="*/ 155786 h 288834"/>
                <a:gd name="connsiteX6" fmla="*/ 55154 w 194491"/>
                <a:gd name="connsiteY6" fmla="*/ 280609 h 28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91" h="288834">
                  <a:moveTo>
                    <a:pt x="55154" y="280609"/>
                  </a:moveTo>
                  <a:cubicBezTo>
                    <a:pt x="83215" y="288834"/>
                    <a:pt x="145143" y="236582"/>
                    <a:pt x="168366" y="205135"/>
                  </a:cubicBezTo>
                  <a:lnTo>
                    <a:pt x="194491" y="91924"/>
                  </a:lnTo>
                  <a:cubicBezTo>
                    <a:pt x="186266" y="61444"/>
                    <a:pt x="143207" y="33866"/>
                    <a:pt x="119017" y="22255"/>
                  </a:cubicBezTo>
                  <a:cubicBezTo>
                    <a:pt x="94827" y="10644"/>
                    <a:pt x="69184" y="0"/>
                    <a:pt x="49348" y="22255"/>
                  </a:cubicBezTo>
                  <a:lnTo>
                    <a:pt x="0" y="155786"/>
                  </a:lnTo>
                  <a:cubicBezTo>
                    <a:pt x="968" y="198845"/>
                    <a:pt x="27093" y="272384"/>
                    <a:pt x="55154" y="28060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049486" y="2743200"/>
              <a:ext cx="2995246" cy="757813"/>
            </a:xfrm>
            <a:custGeom>
              <a:avLst/>
              <a:gdLst>
                <a:gd name="connsiteX0" fmla="*/ 0 w 2974312"/>
                <a:gd name="connsiteY0" fmla="*/ 718457 h 748602"/>
                <a:gd name="connsiteX1" fmla="*/ 251209 w 2974312"/>
                <a:gd name="connsiteY1" fmla="*/ 748602 h 748602"/>
                <a:gd name="connsiteX2" fmla="*/ 497393 w 2974312"/>
                <a:gd name="connsiteY2" fmla="*/ 663191 h 748602"/>
                <a:gd name="connsiteX3" fmla="*/ 763675 w 2974312"/>
                <a:gd name="connsiteY3" fmla="*/ 507442 h 748602"/>
                <a:gd name="connsiteX4" fmla="*/ 984739 w 2974312"/>
                <a:gd name="connsiteY4" fmla="*/ 401934 h 748602"/>
                <a:gd name="connsiteX5" fmla="*/ 1200778 w 2974312"/>
                <a:gd name="connsiteY5" fmla="*/ 361741 h 748602"/>
                <a:gd name="connsiteX6" fmla="*/ 1351503 w 2974312"/>
                <a:gd name="connsiteY6" fmla="*/ 261257 h 748602"/>
                <a:gd name="connsiteX7" fmla="*/ 1567543 w 2974312"/>
                <a:gd name="connsiteY7" fmla="*/ 241160 h 748602"/>
                <a:gd name="connsiteX8" fmla="*/ 1798655 w 2974312"/>
                <a:gd name="connsiteY8" fmla="*/ 301451 h 748602"/>
                <a:gd name="connsiteX9" fmla="*/ 1989574 w 2974312"/>
                <a:gd name="connsiteY9" fmla="*/ 241160 h 748602"/>
                <a:gd name="connsiteX10" fmla="*/ 2150347 w 2974312"/>
                <a:gd name="connsiteY10" fmla="*/ 271305 h 748602"/>
                <a:gd name="connsiteX11" fmla="*/ 2371411 w 2974312"/>
                <a:gd name="connsiteY11" fmla="*/ 296426 h 748602"/>
                <a:gd name="connsiteX12" fmla="*/ 2562330 w 2974312"/>
                <a:gd name="connsiteY12" fmla="*/ 231112 h 748602"/>
                <a:gd name="connsiteX13" fmla="*/ 2848708 w 2974312"/>
                <a:gd name="connsiteY13" fmla="*/ 125604 h 748602"/>
                <a:gd name="connsiteX14" fmla="*/ 2974312 w 2974312"/>
                <a:gd name="connsiteY14" fmla="*/ 80387 h 748602"/>
                <a:gd name="connsiteX15" fmla="*/ 2914022 w 2974312"/>
                <a:gd name="connsiteY15" fmla="*/ 0 h 748602"/>
                <a:gd name="connsiteX16" fmla="*/ 2723103 w 2974312"/>
                <a:gd name="connsiteY16" fmla="*/ 35169 h 748602"/>
                <a:gd name="connsiteX17" fmla="*/ 2486967 w 2974312"/>
                <a:gd name="connsiteY17" fmla="*/ 80387 h 748602"/>
                <a:gd name="connsiteX18" fmla="*/ 2331218 w 2974312"/>
                <a:gd name="connsiteY18" fmla="*/ 50242 h 748602"/>
                <a:gd name="connsiteX19" fmla="*/ 2064936 w 2974312"/>
                <a:gd name="connsiteY19" fmla="*/ 40193 h 748602"/>
                <a:gd name="connsiteX20" fmla="*/ 1718268 w 2974312"/>
                <a:gd name="connsiteY20" fmla="*/ 80387 h 748602"/>
                <a:gd name="connsiteX21" fmla="*/ 1542422 w 2974312"/>
                <a:gd name="connsiteY21" fmla="*/ 70338 h 748602"/>
                <a:gd name="connsiteX22" fmla="*/ 1331407 w 2974312"/>
                <a:gd name="connsiteY22" fmla="*/ 75363 h 748602"/>
                <a:gd name="connsiteX23" fmla="*/ 1180681 w 2974312"/>
                <a:gd name="connsiteY23" fmla="*/ 60290 h 748602"/>
                <a:gd name="connsiteX24" fmla="*/ 1055077 w 2974312"/>
                <a:gd name="connsiteY24" fmla="*/ 60290 h 748602"/>
                <a:gd name="connsiteX25" fmla="*/ 974690 w 2974312"/>
                <a:gd name="connsiteY25" fmla="*/ 205991 h 748602"/>
                <a:gd name="connsiteX26" fmla="*/ 818941 w 2974312"/>
                <a:gd name="connsiteY26" fmla="*/ 296426 h 748602"/>
                <a:gd name="connsiteX27" fmla="*/ 607925 w 2974312"/>
                <a:gd name="connsiteY27" fmla="*/ 366765 h 748602"/>
                <a:gd name="connsiteX28" fmla="*/ 427055 w 2974312"/>
                <a:gd name="connsiteY28" fmla="*/ 487345 h 748602"/>
                <a:gd name="connsiteX29" fmla="*/ 341644 w 2974312"/>
                <a:gd name="connsiteY29" fmla="*/ 592853 h 748602"/>
                <a:gd name="connsiteX30" fmla="*/ 190919 w 2974312"/>
                <a:gd name="connsiteY30" fmla="*/ 673240 h 748602"/>
                <a:gd name="connsiteX31" fmla="*/ 0 w 2974312"/>
                <a:gd name="connsiteY31" fmla="*/ 718457 h 748602"/>
                <a:gd name="connsiteX0" fmla="*/ 10048 w 2984360"/>
                <a:gd name="connsiteY0" fmla="*/ 718457 h 757813"/>
                <a:gd name="connsiteX1" fmla="*/ 261257 w 2984360"/>
                <a:gd name="connsiteY1" fmla="*/ 748602 h 757813"/>
                <a:gd name="connsiteX2" fmla="*/ 507441 w 2984360"/>
                <a:gd name="connsiteY2" fmla="*/ 663191 h 757813"/>
                <a:gd name="connsiteX3" fmla="*/ 773723 w 2984360"/>
                <a:gd name="connsiteY3" fmla="*/ 507442 h 757813"/>
                <a:gd name="connsiteX4" fmla="*/ 994787 w 2984360"/>
                <a:gd name="connsiteY4" fmla="*/ 401934 h 757813"/>
                <a:gd name="connsiteX5" fmla="*/ 1210826 w 2984360"/>
                <a:gd name="connsiteY5" fmla="*/ 361741 h 757813"/>
                <a:gd name="connsiteX6" fmla="*/ 1361551 w 2984360"/>
                <a:gd name="connsiteY6" fmla="*/ 261257 h 757813"/>
                <a:gd name="connsiteX7" fmla="*/ 1577591 w 2984360"/>
                <a:gd name="connsiteY7" fmla="*/ 241160 h 757813"/>
                <a:gd name="connsiteX8" fmla="*/ 1808703 w 2984360"/>
                <a:gd name="connsiteY8" fmla="*/ 301451 h 757813"/>
                <a:gd name="connsiteX9" fmla="*/ 1999622 w 2984360"/>
                <a:gd name="connsiteY9" fmla="*/ 241160 h 757813"/>
                <a:gd name="connsiteX10" fmla="*/ 2160395 w 2984360"/>
                <a:gd name="connsiteY10" fmla="*/ 271305 h 757813"/>
                <a:gd name="connsiteX11" fmla="*/ 2381459 w 2984360"/>
                <a:gd name="connsiteY11" fmla="*/ 296426 h 757813"/>
                <a:gd name="connsiteX12" fmla="*/ 2572378 w 2984360"/>
                <a:gd name="connsiteY12" fmla="*/ 231112 h 757813"/>
                <a:gd name="connsiteX13" fmla="*/ 2858756 w 2984360"/>
                <a:gd name="connsiteY13" fmla="*/ 125604 h 757813"/>
                <a:gd name="connsiteX14" fmla="*/ 2984360 w 2984360"/>
                <a:gd name="connsiteY14" fmla="*/ 80387 h 757813"/>
                <a:gd name="connsiteX15" fmla="*/ 2924070 w 2984360"/>
                <a:gd name="connsiteY15" fmla="*/ 0 h 757813"/>
                <a:gd name="connsiteX16" fmla="*/ 2733151 w 2984360"/>
                <a:gd name="connsiteY16" fmla="*/ 35169 h 757813"/>
                <a:gd name="connsiteX17" fmla="*/ 2497015 w 2984360"/>
                <a:gd name="connsiteY17" fmla="*/ 80387 h 757813"/>
                <a:gd name="connsiteX18" fmla="*/ 2341266 w 2984360"/>
                <a:gd name="connsiteY18" fmla="*/ 50242 h 757813"/>
                <a:gd name="connsiteX19" fmla="*/ 2074984 w 2984360"/>
                <a:gd name="connsiteY19" fmla="*/ 40193 h 757813"/>
                <a:gd name="connsiteX20" fmla="*/ 1728316 w 2984360"/>
                <a:gd name="connsiteY20" fmla="*/ 80387 h 757813"/>
                <a:gd name="connsiteX21" fmla="*/ 1552470 w 2984360"/>
                <a:gd name="connsiteY21" fmla="*/ 70338 h 757813"/>
                <a:gd name="connsiteX22" fmla="*/ 1341455 w 2984360"/>
                <a:gd name="connsiteY22" fmla="*/ 75363 h 757813"/>
                <a:gd name="connsiteX23" fmla="*/ 1190729 w 2984360"/>
                <a:gd name="connsiteY23" fmla="*/ 60290 h 757813"/>
                <a:gd name="connsiteX24" fmla="*/ 1065125 w 2984360"/>
                <a:gd name="connsiteY24" fmla="*/ 60290 h 757813"/>
                <a:gd name="connsiteX25" fmla="*/ 984738 w 2984360"/>
                <a:gd name="connsiteY25" fmla="*/ 205991 h 757813"/>
                <a:gd name="connsiteX26" fmla="*/ 828989 w 2984360"/>
                <a:gd name="connsiteY26" fmla="*/ 296426 h 757813"/>
                <a:gd name="connsiteX27" fmla="*/ 617973 w 2984360"/>
                <a:gd name="connsiteY27" fmla="*/ 366765 h 757813"/>
                <a:gd name="connsiteX28" fmla="*/ 437103 w 2984360"/>
                <a:gd name="connsiteY28" fmla="*/ 487345 h 757813"/>
                <a:gd name="connsiteX29" fmla="*/ 351692 w 2984360"/>
                <a:gd name="connsiteY29" fmla="*/ 592853 h 757813"/>
                <a:gd name="connsiteX30" fmla="*/ 200967 w 2984360"/>
                <a:gd name="connsiteY30" fmla="*/ 673240 h 757813"/>
                <a:gd name="connsiteX31" fmla="*/ 10048 w 2984360"/>
                <a:gd name="connsiteY31" fmla="*/ 718457 h 757813"/>
                <a:gd name="connsiteX0" fmla="*/ 10048 w 2995246"/>
                <a:gd name="connsiteY0" fmla="*/ 718457 h 757813"/>
                <a:gd name="connsiteX1" fmla="*/ 261257 w 2995246"/>
                <a:gd name="connsiteY1" fmla="*/ 748602 h 757813"/>
                <a:gd name="connsiteX2" fmla="*/ 507441 w 2995246"/>
                <a:gd name="connsiteY2" fmla="*/ 663191 h 757813"/>
                <a:gd name="connsiteX3" fmla="*/ 773723 w 2995246"/>
                <a:gd name="connsiteY3" fmla="*/ 507442 h 757813"/>
                <a:gd name="connsiteX4" fmla="*/ 994787 w 2995246"/>
                <a:gd name="connsiteY4" fmla="*/ 401934 h 757813"/>
                <a:gd name="connsiteX5" fmla="*/ 1210826 w 2995246"/>
                <a:gd name="connsiteY5" fmla="*/ 361741 h 757813"/>
                <a:gd name="connsiteX6" fmla="*/ 1361551 w 2995246"/>
                <a:gd name="connsiteY6" fmla="*/ 261257 h 757813"/>
                <a:gd name="connsiteX7" fmla="*/ 1577591 w 2995246"/>
                <a:gd name="connsiteY7" fmla="*/ 241160 h 757813"/>
                <a:gd name="connsiteX8" fmla="*/ 1808703 w 2995246"/>
                <a:gd name="connsiteY8" fmla="*/ 301451 h 757813"/>
                <a:gd name="connsiteX9" fmla="*/ 1999622 w 2995246"/>
                <a:gd name="connsiteY9" fmla="*/ 241160 h 757813"/>
                <a:gd name="connsiteX10" fmla="*/ 2160395 w 2995246"/>
                <a:gd name="connsiteY10" fmla="*/ 271305 h 757813"/>
                <a:gd name="connsiteX11" fmla="*/ 2381459 w 2995246"/>
                <a:gd name="connsiteY11" fmla="*/ 296426 h 757813"/>
                <a:gd name="connsiteX12" fmla="*/ 2572378 w 2995246"/>
                <a:gd name="connsiteY12" fmla="*/ 231112 h 757813"/>
                <a:gd name="connsiteX13" fmla="*/ 2858756 w 2995246"/>
                <a:gd name="connsiteY13" fmla="*/ 125604 h 757813"/>
                <a:gd name="connsiteX14" fmla="*/ 2984360 w 2995246"/>
                <a:gd name="connsiteY14" fmla="*/ 80387 h 757813"/>
                <a:gd name="connsiteX15" fmla="*/ 2924070 w 2995246"/>
                <a:gd name="connsiteY15" fmla="*/ 0 h 757813"/>
                <a:gd name="connsiteX16" fmla="*/ 2733151 w 2995246"/>
                <a:gd name="connsiteY16" fmla="*/ 35169 h 757813"/>
                <a:gd name="connsiteX17" fmla="*/ 2497015 w 2995246"/>
                <a:gd name="connsiteY17" fmla="*/ 80387 h 757813"/>
                <a:gd name="connsiteX18" fmla="*/ 2341266 w 2995246"/>
                <a:gd name="connsiteY18" fmla="*/ 50242 h 757813"/>
                <a:gd name="connsiteX19" fmla="*/ 2074984 w 2995246"/>
                <a:gd name="connsiteY19" fmla="*/ 40193 h 757813"/>
                <a:gd name="connsiteX20" fmla="*/ 1728316 w 2995246"/>
                <a:gd name="connsiteY20" fmla="*/ 80387 h 757813"/>
                <a:gd name="connsiteX21" fmla="*/ 1552470 w 2995246"/>
                <a:gd name="connsiteY21" fmla="*/ 70338 h 757813"/>
                <a:gd name="connsiteX22" fmla="*/ 1341455 w 2995246"/>
                <a:gd name="connsiteY22" fmla="*/ 75363 h 757813"/>
                <a:gd name="connsiteX23" fmla="*/ 1190729 w 2995246"/>
                <a:gd name="connsiteY23" fmla="*/ 60290 h 757813"/>
                <a:gd name="connsiteX24" fmla="*/ 1065125 w 2995246"/>
                <a:gd name="connsiteY24" fmla="*/ 60290 h 757813"/>
                <a:gd name="connsiteX25" fmla="*/ 984738 w 2995246"/>
                <a:gd name="connsiteY25" fmla="*/ 205991 h 757813"/>
                <a:gd name="connsiteX26" fmla="*/ 828989 w 2995246"/>
                <a:gd name="connsiteY26" fmla="*/ 296426 h 757813"/>
                <a:gd name="connsiteX27" fmla="*/ 617973 w 2995246"/>
                <a:gd name="connsiteY27" fmla="*/ 366765 h 757813"/>
                <a:gd name="connsiteX28" fmla="*/ 437103 w 2995246"/>
                <a:gd name="connsiteY28" fmla="*/ 487345 h 757813"/>
                <a:gd name="connsiteX29" fmla="*/ 351692 w 2995246"/>
                <a:gd name="connsiteY29" fmla="*/ 592853 h 757813"/>
                <a:gd name="connsiteX30" fmla="*/ 200967 w 2995246"/>
                <a:gd name="connsiteY30" fmla="*/ 673240 h 757813"/>
                <a:gd name="connsiteX31" fmla="*/ 10048 w 2995246"/>
                <a:gd name="connsiteY31" fmla="*/ 718457 h 757813"/>
                <a:gd name="connsiteX0" fmla="*/ 10048 w 2995246"/>
                <a:gd name="connsiteY0" fmla="*/ 718457 h 757813"/>
                <a:gd name="connsiteX1" fmla="*/ 261257 w 2995246"/>
                <a:gd name="connsiteY1" fmla="*/ 748602 h 757813"/>
                <a:gd name="connsiteX2" fmla="*/ 507441 w 2995246"/>
                <a:gd name="connsiteY2" fmla="*/ 663191 h 757813"/>
                <a:gd name="connsiteX3" fmla="*/ 773723 w 2995246"/>
                <a:gd name="connsiteY3" fmla="*/ 507442 h 757813"/>
                <a:gd name="connsiteX4" fmla="*/ 994787 w 2995246"/>
                <a:gd name="connsiteY4" fmla="*/ 401934 h 757813"/>
                <a:gd name="connsiteX5" fmla="*/ 1210826 w 2995246"/>
                <a:gd name="connsiteY5" fmla="*/ 361741 h 757813"/>
                <a:gd name="connsiteX6" fmla="*/ 1361551 w 2995246"/>
                <a:gd name="connsiteY6" fmla="*/ 261257 h 757813"/>
                <a:gd name="connsiteX7" fmla="*/ 1577591 w 2995246"/>
                <a:gd name="connsiteY7" fmla="*/ 241160 h 757813"/>
                <a:gd name="connsiteX8" fmla="*/ 1808703 w 2995246"/>
                <a:gd name="connsiteY8" fmla="*/ 301451 h 757813"/>
                <a:gd name="connsiteX9" fmla="*/ 1999622 w 2995246"/>
                <a:gd name="connsiteY9" fmla="*/ 241160 h 757813"/>
                <a:gd name="connsiteX10" fmla="*/ 2160395 w 2995246"/>
                <a:gd name="connsiteY10" fmla="*/ 271305 h 757813"/>
                <a:gd name="connsiteX11" fmla="*/ 2381459 w 2995246"/>
                <a:gd name="connsiteY11" fmla="*/ 296426 h 757813"/>
                <a:gd name="connsiteX12" fmla="*/ 2572378 w 2995246"/>
                <a:gd name="connsiteY12" fmla="*/ 231112 h 757813"/>
                <a:gd name="connsiteX13" fmla="*/ 2858756 w 2995246"/>
                <a:gd name="connsiteY13" fmla="*/ 125604 h 757813"/>
                <a:gd name="connsiteX14" fmla="*/ 2984360 w 2995246"/>
                <a:gd name="connsiteY14" fmla="*/ 80387 h 757813"/>
                <a:gd name="connsiteX15" fmla="*/ 2924070 w 2995246"/>
                <a:gd name="connsiteY15" fmla="*/ 0 h 757813"/>
                <a:gd name="connsiteX16" fmla="*/ 2733151 w 2995246"/>
                <a:gd name="connsiteY16" fmla="*/ 35169 h 757813"/>
                <a:gd name="connsiteX17" fmla="*/ 2497015 w 2995246"/>
                <a:gd name="connsiteY17" fmla="*/ 80387 h 757813"/>
                <a:gd name="connsiteX18" fmla="*/ 2341266 w 2995246"/>
                <a:gd name="connsiteY18" fmla="*/ 50242 h 757813"/>
                <a:gd name="connsiteX19" fmla="*/ 2074984 w 2995246"/>
                <a:gd name="connsiteY19" fmla="*/ 40193 h 757813"/>
                <a:gd name="connsiteX20" fmla="*/ 1728316 w 2995246"/>
                <a:gd name="connsiteY20" fmla="*/ 80387 h 757813"/>
                <a:gd name="connsiteX21" fmla="*/ 1552470 w 2995246"/>
                <a:gd name="connsiteY21" fmla="*/ 70338 h 757813"/>
                <a:gd name="connsiteX22" fmla="*/ 1341455 w 2995246"/>
                <a:gd name="connsiteY22" fmla="*/ 75363 h 757813"/>
                <a:gd name="connsiteX23" fmla="*/ 1190729 w 2995246"/>
                <a:gd name="connsiteY23" fmla="*/ 60290 h 757813"/>
                <a:gd name="connsiteX24" fmla="*/ 1065125 w 2995246"/>
                <a:gd name="connsiteY24" fmla="*/ 60290 h 757813"/>
                <a:gd name="connsiteX25" fmla="*/ 984738 w 2995246"/>
                <a:gd name="connsiteY25" fmla="*/ 205991 h 757813"/>
                <a:gd name="connsiteX26" fmla="*/ 828989 w 2995246"/>
                <a:gd name="connsiteY26" fmla="*/ 296426 h 757813"/>
                <a:gd name="connsiteX27" fmla="*/ 617973 w 2995246"/>
                <a:gd name="connsiteY27" fmla="*/ 366765 h 757813"/>
                <a:gd name="connsiteX28" fmla="*/ 437103 w 2995246"/>
                <a:gd name="connsiteY28" fmla="*/ 487345 h 757813"/>
                <a:gd name="connsiteX29" fmla="*/ 351692 w 2995246"/>
                <a:gd name="connsiteY29" fmla="*/ 592853 h 757813"/>
                <a:gd name="connsiteX30" fmla="*/ 200967 w 2995246"/>
                <a:gd name="connsiteY30" fmla="*/ 673240 h 757813"/>
                <a:gd name="connsiteX31" fmla="*/ 10048 w 2995246"/>
                <a:gd name="connsiteY31" fmla="*/ 718457 h 7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95246" h="757813">
                  <a:moveTo>
                    <a:pt x="10048" y="718457"/>
                  </a:moveTo>
                  <a:cubicBezTo>
                    <a:pt x="20096" y="731017"/>
                    <a:pt x="178358" y="757813"/>
                    <a:pt x="261257" y="748602"/>
                  </a:cubicBezTo>
                  <a:lnTo>
                    <a:pt x="507441" y="663191"/>
                  </a:lnTo>
                  <a:lnTo>
                    <a:pt x="773723" y="507442"/>
                  </a:lnTo>
                  <a:lnTo>
                    <a:pt x="994787" y="401934"/>
                  </a:lnTo>
                  <a:lnTo>
                    <a:pt x="1210826" y="361741"/>
                  </a:lnTo>
                  <a:lnTo>
                    <a:pt x="1361551" y="261257"/>
                  </a:lnTo>
                  <a:lnTo>
                    <a:pt x="1577591" y="241160"/>
                  </a:lnTo>
                  <a:lnTo>
                    <a:pt x="1808703" y="301451"/>
                  </a:lnTo>
                  <a:lnTo>
                    <a:pt x="1999622" y="241160"/>
                  </a:lnTo>
                  <a:lnTo>
                    <a:pt x="2160395" y="271305"/>
                  </a:lnTo>
                  <a:lnTo>
                    <a:pt x="2381459" y="296426"/>
                  </a:lnTo>
                  <a:lnTo>
                    <a:pt x="2572378" y="231112"/>
                  </a:lnTo>
                  <a:lnTo>
                    <a:pt x="2858756" y="125604"/>
                  </a:lnTo>
                  <a:cubicBezTo>
                    <a:pt x="2927420" y="100483"/>
                    <a:pt x="2973474" y="101321"/>
                    <a:pt x="2984360" y="80387"/>
                  </a:cubicBezTo>
                  <a:cubicBezTo>
                    <a:pt x="2995246" y="59453"/>
                    <a:pt x="2965938" y="7536"/>
                    <a:pt x="2924070" y="0"/>
                  </a:cubicBezTo>
                  <a:lnTo>
                    <a:pt x="2733151" y="35169"/>
                  </a:lnTo>
                  <a:lnTo>
                    <a:pt x="2497015" y="80387"/>
                  </a:lnTo>
                  <a:lnTo>
                    <a:pt x="2341266" y="50242"/>
                  </a:lnTo>
                  <a:lnTo>
                    <a:pt x="2074984" y="40193"/>
                  </a:lnTo>
                  <a:lnTo>
                    <a:pt x="1728316" y="80387"/>
                  </a:lnTo>
                  <a:lnTo>
                    <a:pt x="1552470" y="70338"/>
                  </a:lnTo>
                  <a:lnTo>
                    <a:pt x="1341455" y="75363"/>
                  </a:lnTo>
                  <a:lnTo>
                    <a:pt x="1190729" y="60290"/>
                  </a:lnTo>
                  <a:cubicBezTo>
                    <a:pt x="1144674" y="57778"/>
                    <a:pt x="1099457" y="36006"/>
                    <a:pt x="1065125" y="60290"/>
                  </a:cubicBezTo>
                  <a:cubicBezTo>
                    <a:pt x="1030793" y="84574"/>
                    <a:pt x="1024094" y="166635"/>
                    <a:pt x="984738" y="205991"/>
                  </a:cubicBezTo>
                  <a:lnTo>
                    <a:pt x="828989" y="296426"/>
                  </a:lnTo>
                  <a:lnTo>
                    <a:pt x="617973" y="366765"/>
                  </a:lnTo>
                  <a:lnTo>
                    <a:pt x="437103" y="487345"/>
                  </a:lnTo>
                  <a:lnTo>
                    <a:pt x="351692" y="592853"/>
                  </a:lnTo>
                  <a:lnTo>
                    <a:pt x="200967" y="673240"/>
                  </a:lnTo>
                  <a:cubicBezTo>
                    <a:pt x="144026" y="694174"/>
                    <a:pt x="0" y="705897"/>
                    <a:pt x="10048" y="71845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25780" y="2200590"/>
              <a:ext cx="424543" cy="212690"/>
            </a:xfrm>
            <a:custGeom>
              <a:avLst/>
              <a:gdLst>
                <a:gd name="connsiteX0" fmla="*/ 0 w 411983"/>
                <a:gd name="connsiteY0" fmla="*/ 65314 h 211015"/>
                <a:gd name="connsiteX1" fmla="*/ 115556 w 411983"/>
                <a:gd name="connsiteY1" fmla="*/ 145701 h 211015"/>
                <a:gd name="connsiteX2" fmla="*/ 301451 w 411983"/>
                <a:gd name="connsiteY2" fmla="*/ 211015 h 211015"/>
                <a:gd name="connsiteX3" fmla="*/ 411983 w 411983"/>
                <a:gd name="connsiteY3" fmla="*/ 155749 h 211015"/>
                <a:gd name="connsiteX4" fmla="*/ 306475 w 411983"/>
                <a:gd name="connsiteY4" fmla="*/ 75363 h 211015"/>
                <a:gd name="connsiteX5" fmla="*/ 175846 w 411983"/>
                <a:gd name="connsiteY5" fmla="*/ 20097 h 211015"/>
                <a:gd name="connsiteX6" fmla="*/ 45218 w 411983"/>
                <a:gd name="connsiteY6" fmla="*/ 0 h 211015"/>
                <a:gd name="connsiteX7" fmla="*/ 0 w 411983"/>
                <a:gd name="connsiteY7" fmla="*/ 65314 h 211015"/>
                <a:gd name="connsiteX0" fmla="*/ 0 w 412820"/>
                <a:gd name="connsiteY0" fmla="*/ 65314 h 212690"/>
                <a:gd name="connsiteX1" fmla="*/ 115556 w 412820"/>
                <a:gd name="connsiteY1" fmla="*/ 145701 h 212690"/>
                <a:gd name="connsiteX2" fmla="*/ 301451 w 412820"/>
                <a:gd name="connsiteY2" fmla="*/ 211015 h 212690"/>
                <a:gd name="connsiteX3" fmla="*/ 411983 w 412820"/>
                <a:gd name="connsiteY3" fmla="*/ 155749 h 212690"/>
                <a:gd name="connsiteX4" fmla="*/ 306475 w 412820"/>
                <a:gd name="connsiteY4" fmla="*/ 75363 h 212690"/>
                <a:gd name="connsiteX5" fmla="*/ 175846 w 412820"/>
                <a:gd name="connsiteY5" fmla="*/ 20097 h 212690"/>
                <a:gd name="connsiteX6" fmla="*/ 45218 w 412820"/>
                <a:gd name="connsiteY6" fmla="*/ 0 h 212690"/>
                <a:gd name="connsiteX7" fmla="*/ 0 w 412820"/>
                <a:gd name="connsiteY7" fmla="*/ 65314 h 212690"/>
                <a:gd name="connsiteX0" fmla="*/ 11723 w 424543"/>
                <a:gd name="connsiteY0" fmla="*/ 65314 h 212690"/>
                <a:gd name="connsiteX1" fmla="*/ 127279 w 424543"/>
                <a:gd name="connsiteY1" fmla="*/ 145701 h 212690"/>
                <a:gd name="connsiteX2" fmla="*/ 313174 w 424543"/>
                <a:gd name="connsiteY2" fmla="*/ 211015 h 212690"/>
                <a:gd name="connsiteX3" fmla="*/ 423706 w 424543"/>
                <a:gd name="connsiteY3" fmla="*/ 155749 h 212690"/>
                <a:gd name="connsiteX4" fmla="*/ 318198 w 424543"/>
                <a:gd name="connsiteY4" fmla="*/ 75363 h 212690"/>
                <a:gd name="connsiteX5" fmla="*/ 187569 w 424543"/>
                <a:gd name="connsiteY5" fmla="*/ 20097 h 212690"/>
                <a:gd name="connsiteX6" fmla="*/ 56941 w 424543"/>
                <a:gd name="connsiteY6" fmla="*/ 0 h 212690"/>
                <a:gd name="connsiteX7" fmla="*/ 11723 w 424543"/>
                <a:gd name="connsiteY7" fmla="*/ 65314 h 21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43" h="212690">
                  <a:moveTo>
                    <a:pt x="11723" y="65314"/>
                  </a:moveTo>
                  <a:cubicBezTo>
                    <a:pt x="23446" y="89598"/>
                    <a:pt x="77037" y="121418"/>
                    <a:pt x="127279" y="145701"/>
                  </a:cubicBezTo>
                  <a:lnTo>
                    <a:pt x="313174" y="211015"/>
                  </a:lnTo>
                  <a:cubicBezTo>
                    <a:pt x="362578" y="212690"/>
                    <a:pt x="422869" y="178358"/>
                    <a:pt x="423706" y="155749"/>
                  </a:cubicBezTo>
                  <a:cubicBezTo>
                    <a:pt x="424543" y="133140"/>
                    <a:pt x="357554" y="97972"/>
                    <a:pt x="318198" y="75363"/>
                  </a:cubicBezTo>
                  <a:lnTo>
                    <a:pt x="187569" y="20097"/>
                  </a:lnTo>
                  <a:lnTo>
                    <a:pt x="56941" y="0"/>
                  </a:lnTo>
                  <a:cubicBezTo>
                    <a:pt x="27633" y="7536"/>
                    <a:pt x="0" y="41031"/>
                    <a:pt x="11723" y="6531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268497" y="2069960"/>
              <a:ext cx="274655" cy="288053"/>
            </a:xfrm>
            <a:custGeom>
              <a:avLst/>
              <a:gdLst>
                <a:gd name="connsiteX0" fmla="*/ 110532 w 261257"/>
                <a:gd name="connsiteY0" fmla="*/ 0 h 276330"/>
                <a:gd name="connsiteX1" fmla="*/ 0 w 261257"/>
                <a:gd name="connsiteY1" fmla="*/ 60291 h 276330"/>
                <a:gd name="connsiteX2" fmla="*/ 40193 w 261257"/>
                <a:gd name="connsiteY2" fmla="*/ 195943 h 276330"/>
                <a:gd name="connsiteX3" fmla="*/ 221064 w 261257"/>
                <a:gd name="connsiteY3" fmla="*/ 276330 h 276330"/>
                <a:gd name="connsiteX4" fmla="*/ 261257 w 261257"/>
                <a:gd name="connsiteY4" fmla="*/ 125605 h 276330"/>
                <a:gd name="connsiteX5" fmla="*/ 211015 w 261257"/>
                <a:gd name="connsiteY5" fmla="*/ 20097 h 276330"/>
                <a:gd name="connsiteX6" fmla="*/ 110532 w 261257"/>
                <a:gd name="connsiteY6" fmla="*/ 0 h 276330"/>
                <a:gd name="connsiteX0" fmla="*/ 110532 w 262932"/>
                <a:gd name="connsiteY0" fmla="*/ 0 h 288053"/>
                <a:gd name="connsiteX1" fmla="*/ 0 w 262932"/>
                <a:gd name="connsiteY1" fmla="*/ 60291 h 288053"/>
                <a:gd name="connsiteX2" fmla="*/ 40193 w 262932"/>
                <a:gd name="connsiteY2" fmla="*/ 195943 h 288053"/>
                <a:gd name="connsiteX3" fmla="*/ 221064 w 262932"/>
                <a:gd name="connsiteY3" fmla="*/ 276330 h 288053"/>
                <a:gd name="connsiteX4" fmla="*/ 261257 w 262932"/>
                <a:gd name="connsiteY4" fmla="*/ 125605 h 288053"/>
                <a:gd name="connsiteX5" fmla="*/ 211015 w 262932"/>
                <a:gd name="connsiteY5" fmla="*/ 20097 h 288053"/>
                <a:gd name="connsiteX6" fmla="*/ 110532 w 262932"/>
                <a:gd name="connsiteY6" fmla="*/ 0 h 288053"/>
                <a:gd name="connsiteX0" fmla="*/ 122255 w 274655"/>
                <a:gd name="connsiteY0" fmla="*/ 0 h 288053"/>
                <a:gd name="connsiteX1" fmla="*/ 11723 w 274655"/>
                <a:gd name="connsiteY1" fmla="*/ 60291 h 288053"/>
                <a:gd name="connsiteX2" fmla="*/ 51916 w 274655"/>
                <a:gd name="connsiteY2" fmla="*/ 195943 h 288053"/>
                <a:gd name="connsiteX3" fmla="*/ 232787 w 274655"/>
                <a:gd name="connsiteY3" fmla="*/ 276330 h 288053"/>
                <a:gd name="connsiteX4" fmla="*/ 272980 w 274655"/>
                <a:gd name="connsiteY4" fmla="*/ 125605 h 288053"/>
                <a:gd name="connsiteX5" fmla="*/ 222738 w 274655"/>
                <a:gd name="connsiteY5" fmla="*/ 20097 h 288053"/>
                <a:gd name="connsiteX6" fmla="*/ 122255 w 274655"/>
                <a:gd name="connsiteY6" fmla="*/ 0 h 2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655" h="288053">
                  <a:moveTo>
                    <a:pt x="122255" y="0"/>
                  </a:moveTo>
                  <a:cubicBezTo>
                    <a:pt x="87086" y="6699"/>
                    <a:pt x="23446" y="27634"/>
                    <a:pt x="11723" y="60291"/>
                  </a:cubicBezTo>
                  <a:cubicBezTo>
                    <a:pt x="0" y="92948"/>
                    <a:pt x="15072" y="159937"/>
                    <a:pt x="51916" y="195943"/>
                  </a:cubicBezTo>
                  <a:cubicBezTo>
                    <a:pt x="88760" y="231950"/>
                    <a:pt x="195943" y="288053"/>
                    <a:pt x="232787" y="276330"/>
                  </a:cubicBezTo>
                  <a:cubicBezTo>
                    <a:pt x="269631" y="264607"/>
                    <a:pt x="274655" y="168310"/>
                    <a:pt x="272980" y="125605"/>
                  </a:cubicBezTo>
                  <a:lnTo>
                    <a:pt x="222738" y="20097"/>
                  </a:lnTo>
                  <a:lnTo>
                    <a:pt x="122255"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380703" y="2049027"/>
              <a:ext cx="928635" cy="634721"/>
            </a:xfrm>
            <a:custGeom>
              <a:avLst/>
              <a:gdLst>
                <a:gd name="connsiteX0" fmla="*/ 502418 w 914400"/>
                <a:gd name="connsiteY0" fmla="*/ 80387 h 617973"/>
                <a:gd name="connsiteX1" fmla="*/ 638071 w 914400"/>
                <a:gd name="connsiteY1" fmla="*/ 50241 h 617973"/>
                <a:gd name="connsiteX2" fmla="*/ 808893 w 914400"/>
                <a:gd name="connsiteY2" fmla="*/ 0 h 617973"/>
                <a:gd name="connsiteX3" fmla="*/ 914400 w 914400"/>
                <a:gd name="connsiteY3" fmla="*/ 45217 h 617973"/>
                <a:gd name="connsiteX4" fmla="*/ 723482 w 914400"/>
                <a:gd name="connsiteY4" fmla="*/ 190918 h 617973"/>
                <a:gd name="connsiteX5" fmla="*/ 698361 w 914400"/>
                <a:gd name="connsiteY5" fmla="*/ 401934 h 617973"/>
                <a:gd name="connsiteX6" fmla="*/ 612950 w 914400"/>
                <a:gd name="connsiteY6" fmla="*/ 597877 h 617973"/>
                <a:gd name="connsiteX7" fmla="*/ 527539 w 914400"/>
                <a:gd name="connsiteY7" fmla="*/ 617973 h 617973"/>
                <a:gd name="connsiteX8" fmla="*/ 442128 w 914400"/>
                <a:gd name="connsiteY8" fmla="*/ 537587 h 617973"/>
                <a:gd name="connsiteX9" fmla="*/ 537587 w 914400"/>
                <a:gd name="connsiteY9" fmla="*/ 467248 h 617973"/>
                <a:gd name="connsiteX10" fmla="*/ 502418 w 914400"/>
                <a:gd name="connsiteY10" fmla="*/ 401934 h 617973"/>
                <a:gd name="connsiteX11" fmla="*/ 411983 w 914400"/>
                <a:gd name="connsiteY11" fmla="*/ 422031 h 617973"/>
                <a:gd name="connsiteX12" fmla="*/ 366765 w 914400"/>
                <a:gd name="connsiteY12" fmla="*/ 502417 h 617973"/>
                <a:gd name="connsiteX13" fmla="*/ 241161 w 914400"/>
                <a:gd name="connsiteY13" fmla="*/ 607925 h 617973"/>
                <a:gd name="connsiteX14" fmla="*/ 115556 w 914400"/>
                <a:gd name="connsiteY14" fmla="*/ 602901 h 617973"/>
                <a:gd name="connsiteX15" fmla="*/ 55266 w 914400"/>
                <a:gd name="connsiteY15" fmla="*/ 542611 h 617973"/>
                <a:gd name="connsiteX16" fmla="*/ 0 w 914400"/>
                <a:gd name="connsiteY16" fmla="*/ 472272 h 617973"/>
                <a:gd name="connsiteX17" fmla="*/ 20097 w 914400"/>
                <a:gd name="connsiteY17" fmla="*/ 366765 h 617973"/>
                <a:gd name="connsiteX18" fmla="*/ 90435 w 914400"/>
                <a:gd name="connsiteY18" fmla="*/ 311499 h 617973"/>
                <a:gd name="connsiteX19" fmla="*/ 185895 w 914400"/>
                <a:gd name="connsiteY19" fmla="*/ 266281 h 617973"/>
                <a:gd name="connsiteX20" fmla="*/ 386862 w 914400"/>
                <a:gd name="connsiteY20" fmla="*/ 236136 h 617973"/>
                <a:gd name="connsiteX21" fmla="*/ 547635 w 914400"/>
                <a:gd name="connsiteY21" fmla="*/ 211015 h 617973"/>
                <a:gd name="connsiteX22" fmla="*/ 648119 w 914400"/>
                <a:gd name="connsiteY22" fmla="*/ 190918 h 617973"/>
                <a:gd name="connsiteX23" fmla="*/ 703385 w 914400"/>
                <a:gd name="connsiteY23" fmla="*/ 195943 h 617973"/>
                <a:gd name="connsiteX24" fmla="*/ 753627 w 914400"/>
                <a:gd name="connsiteY24" fmla="*/ 100483 h 617973"/>
                <a:gd name="connsiteX25" fmla="*/ 688312 w 914400"/>
                <a:gd name="connsiteY25" fmla="*/ 90435 h 617973"/>
                <a:gd name="connsiteX26" fmla="*/ 592853 w 914400"/>
                <a:gd name="connsiteY26" fmla="*/ 140677 h 617973"/>
                <a:gd name="connsiteX27" fmla="*/ 497394 w 914400"/>
                <a:gd name="connsiteY27" fmla="*/ 135652 h 617973"/>
                <a:gd name="connsiteX28" fmla="*/ 502418 w 914400"/>
                <a:gd name="connsiteY28" fmla="*/ 80387 h 617973"/>
                <a:gd name="connsiteX0" fmla="*/ 502418 w 928635"/>
                <a:gd name="connsiteY0" fmla="*/ 81224 h 618810"/>
                <a:gd name="connsiteX1" fmla="*/ 638071 w 928635"/>
                <a:gd name="connsiteY1" fmla="*/ 51078 h 618810"/>
                <a:gd name="connsiteX2" fmla="*/ 808893 w 928635"/>
                <a:gd name="connsiteY2" fmla="*/ 837 h 618810"/>
                <a:gd name="connsiteX3" fmla="*/ 914400 w 928635"/>
                <a:gd name="connsiteY3" fmla="*/ 46054 h 618810"/>
                <a:gd name="connsiteX4" fmla="*/ 723482 w 928635"/>
                <a:gd name="connsiteY4" fmla="*/ 191755 h 618810"/>
                <a:gd name="connsiteX5" fmla="*/ 698361 w 928635"/>
                <a:gd name="connsiteY5" fmla="*/ 402771 h 618810"/>
                <a:gd name="connsiteX6" fmla="*/ 612950 w 928635"/>
                <a:gd name="connsiteY6" fmla="*/ 598714 h 618810"/>
                <a:gd name="connsiteX7" fmla="*/ 527539 w 928635"/>
                <a:gd name="connsiteY7" fmla="*/ 618810 h 618810"/>
                <a:gd name="connsiteX8" fmla="*/ 442128 w 928635"/>
                <a:gd name="connsiteY8" fmla="*/ 538424 h 618810"/>
                <a:gd name="connsiteX9" fmla="*/ 537587 w 928635"/>
                <a:gd name="connsiteY9" fmla="*/ 468085 h 618810"/>
                <a:gd name="connsiteX10" fmla="*/ 502418 w 928635"/>
                <a:gd name="connsiteY10" fmla="*/ 402771 h 618810"/>
                <a:gd name="connsiteX11" fmla="*/ 411983 w 928635"/>
                <a:gd name="connsiteY11" fmla="*/ 422868 h 618810"/>
                <a:gd name="connsiteX12" fmla="*/ 366765 w 928635"/>
                <a:gd name="connsiteY12" fmla="*/ 503254 h 618810"/>
                <a:gd name="connsiteX13" fmla="*/ 241161 w 928635"/>
                <a:gd name="connsiteY13" fmla="*/ 608762 h 618810"/>
                <a:gd name="connsiteX14" fmla="*/ 115556 w 928635"/>
                <a:gd name="connsiteY14" fmla="*/ 603738 h 618810"/>
                <a:gd name="connsiteX15" fmla="*/ 55266 w 928635"/>
                <a:gd name="connsiteY15" fmla="*/ 543448 h 618810"/>
                <a:gd name="connsiteX16" fmla="*/ 0 w 928635"/>
                <a:gd name="connsiteY16" fmla="*/ 473109 h 618810"/>
                <a:gd name="connsiteX17" fmla="*/ 20097 w 928635"/>
                <a:gd name="connsiteY17" fmla="*/ 367602 h 618810"/>
                <a:gd name="connsiteX18" fmla="*/ 90435 w 928635"/>
                <a:gd name="connsiteY18" fmla="*/ 312336 h 618810"/>
                <a:gd name="connsiteX19" fmla="*/ 185895 w 928635"/>
                <a:gd name="connsiteY19" fmla="*/ 267118 h 618810"/>
                <a:gd name="connsiteX20" fmla="*/ 386862 w 928635"/>
                <a:gd name="connsiteY20" fmla="*/ 236973 h 618810"/>
                <a:gd name="connsiteX21" fmla="*/ 547635 w 928635"/>
                <a:gd name="connsiteY21" fmla="*/ 211852 h 618810"/>
                <a:gd name="connsiteX22" fmla="*/ 648119 w 928635"/>
                <a:gd name="connsiteY22" fmla="*/ 191755 h 618810"/>
                <a:gd name="connsiteX23" fmla="*/ 703385 w 928635"/>
                <a:gd name="connsiteY23" fmla="*/ 196780 h 618810"/>
                <a:gd name="connsiteX24" fmla="*/ 753627 w 928635"/>
                <a:gd name="connsiteY24" fmla="*/ 101320 h 618810"/>
                <a:gd name="connsiteX25" fmla="*/ 688312 w 928635"/>
                <a:gd name="connsiteY25" fmla="*/ 91272 h 618810"/>
                <a:gd name="connsiteX26" fmla="*/ 592853 w 928635"/>
                <a:gd name="connsiteY26" fmla="*/ 141514 h 618810"/>
                <a:gd name="connsiteX27" fmla="*/ 497394 w 928635"/>
                <a:gd name="connsiteY27" fmla="*/ 136489 h 618810"/>
                <a:gd name="connsiteX28" fmla="*/ 502418 w 928635"/>
                <a:gd name="connsiteY28" fmla="*/ 81224 h 618810"/>
                <a:gd name="connsiteX0" fmla="*/ 502418 w 928635"/>
                <a:gd name="connsiteY0" fmla="*/ 81224 h 634721"/>
                <a:gd name="connsiteX1" fmla="*/ 638071 w 928635"/>
                <a:gd name="connsiteY1" fmla="*/ 51078 h 634721"/>
                <a:gd name="connsiteX2" fmla="*/ 808893 w 928635"/>
                <a:gd name="connsiteY2" fmla="*/ 837 h 634721"/>
                <a:gd name="connsiteX3" fmla="*/ 914400 w 928635"/>
                <a:gd name="connsiteY3" fmla="*/ 46054 h 634721"/>
                <a:gd name="connsiteX4" fmla="*/ 723482 w 928635"/>
                <a:gd name="connsiteY4" fmla="*/ 191755 h 634721"/>
                <a:gd name="connsiteX5" fmla="*/ 698361 w 928635"/>
                <a:gd name="connsiteY5" fmla="*/ 402771 h 634721"/>
                <a:gd name="connsiteX6" fmla="*/ 612950 w 928635"/>
                <a:gd name="connsiteY6" fmla="*/ 598714 h 634721"/>
                <a:gd name="connsiteX7" fmla="*/ 527539 w 928635"/>
                <a:gd name="connsiteY7" fmla="*/ 618810 h 634721"/>
                <a:gd name="connsiteX8" fmla="*/ 442128 w 928635"/>
                <a:gd name="connsiteY8" fmla="*/ 538424 h 634721"/>
                <a:gd name="connsiteX9" fmla="*/ 537587 w 928635"/>
                <a:gd name="connsiteY9" fmla="*/ 468085 h 634721"/>
                <a:gd name="connsiteX10" fmla="*/ 502418 w 928635"/>
                <a:gd name="connsiteY10" fmla="*/ 402771 h 634721"/>
                <a:gd name="connsiteX11" fmla="*/ 411983 w 928635"/>
                <a:gd name="connsiteY11" fmla="*/ 422868 h 634721"/>
                <a:gd name="connsiteX12" fmla="*/ 366765 w 928635"/>
                <a:gd name="connsiteY12" fmla="*/ 503254 h 634721"/>
                <a:gd name="connsiteX13" fmla="*/ 241161 w 928635"/>
                <a:gd name="connsiteY13" fmla="*/ 608762 h 634721"/>
                <a:gd name="connsiteX14" fmla="*/ 115556 w 928635"/>
                <a:gd name="connsiteY14" fmla="*/ 603738 h 634721"/>
                <a:gd name="connsiteX15" fmla="*/ 55266 w 928635"/>
                <a:gd name="connsiteY15" fmla="*/ 543448 h 634721"/>
                <a:gd name="connsiteX16" fmla="*/ 0 w 928635"/>
                <a:gd name="connsiteY16" fmla="*/ 473109 h 634721"/>
                <a:gd name="connsiteX17" fmla="*/ 20097 w 928635"/>
                <a:gd name="connsiteY17" fmla="*/ 367602 h 634721"/>
                <a:gd name="connsiteX18" fmla="*/ 90435 w 928635"/>
                <a:gd name="connsiteY18" fmla="*/ 312336 h 634721"/>
                <a:gd name="connsiteX19" fmla="*/ 185895 w 928635"/>
                <a:gd name="connsiteY19" fmla="*/ 267118 h 634721"/>
                <a:gd name="connsiteX20" fmla="*/ 386862 w 928635"/>
                <a:gd name="connsiteY20" fmla="*/ 236973 h 634721"/>
                <a:gd name="connsiteX21" fmla="*/ 547635 w 928635"/>
                <a:gd name="connsiteY21" fmla="*/ 211852 h 634721"/>
                <a:gd name="connsiteX22" fmla="*/ 648119 w 928635"/>
                <a:gd name="connsiteY22" fmla="*/ 191755 h 634721"/>
                <a:gd name="connsiteX23" fmla="*/ 703385 w 928635"/>
                <a:gd name="connsiteY23" fmla="*/ 196780 h 634721"/>
                <a:gd name="connsiteX24" fmla="*/ 753627 w 928635"/>
                <a:gd name="connsiteY24" fmla="*/ 101320 h 634721"/>
                <a:gd name="connsiteX25" fmla="*/ 688312 w 928635"/>
                <a:gd name="connsiteY25" fmla="*/ 91272 h 634721"/>
                <a:gd name="connsiteX26" fmla="*/ 592853 w 928635"/>
                <a:gd name="connsiteY26" fmla="*/ 141514 h 634721"/>
                <a:gd name="connsiteX27" fmla="*/ 497394 w 928635"/>
                <a:gd name="connsiteY27" fmla="*/ 136489 h 634721"/>
                <a:gd name="connsiteX28" fmla="*/ 502418 w 928635"/>
                <a:gd name="connsiteY28" fmla="*/ 81224 h 6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8635" h="634721">
                  <a:moveTo>
                    <a:pt x="502418" y="81224"/>
                  </a:moveTo>
                  <a:lnTo>
                    <a:pt x="638071" y="51078"/>
                  </a:lnTo>
                  <a:lnTo>
                    <a:pt x="808893" y="837"/>
                  </a:lnTo>
                  <a:cubicBezTo>
                    <a:pt x="854948" y="0"/>
                    <a:pt x="928635" y="14234"/>
                    <a:pt x="914400" y="46054"/>
                  </a:cubicBezTo>
                  <a:cubicBezTo>
                    <a:pt x="900165" y="77874"/>
                    <a:pt x="759489" y="132302"/>
                    <a:pt x="723482" y="191755"/>
                  </a:cubicBezTo>
                  <a:lnTo>
                    <a:pt x="698361" y="402771"/>
                  </a:lnTo>
                  <a:cubicBezTo>
                    <a:pt x="679939" y="470598"/>
                    <a:pt x="641420" y="562708"/>
                    <a:pt x="612950" y="598714"/>
                  </a:cubicBezTo>
                  <a:cubicBezTo>
                    <a:pt x="584480" y="634721"/>
                    <a:pt x="556009" y="628858"/>
                    <a:pt x="527539" y="618810"/>
                  </a:cubicBezTo>
                  <a:lnTo>
                    <a:pt x="442128" y="538424"/>
                  </a:lnTo>
                  <a:lnTo>
                    <a:pt x="537587" y="468085"/>
                  </a:lnTo>
                  <a:lnTo>
                    <a:pt x="502418" y="402771"/>
                  </a:lnTo>
                  <a:lnTo>
                    <a:pt x="411983" y="422868"/>
                  </a:lnTo>
                  <a:lnTo>
                    <a:pt x="366765" y="503254"/>
                  </a:lnTo>
                  <a:lnTo>
                    <a:pt x="241161" y="608762"/>
                  </a:lnTo>
                  <a:lnTo>
                    <a:pt x="115556" y="603738"/>
                  </a:lnTo>
                  <a:lnTo>
                    <a:pt x="55266" y="543448"/>
                  </a:lnTo>
                  <a:lnTo>
                    <a:pt x="0" y="473109"/>
                  </a:lnTo>
                  <a:lnTo>
                    <a:pt x="20097" y="367602"/>
                  </a:lnTo>
                  <a:lnTo>
                    <a:pt x="90435" y="312336"/>
                  </a:lnTo>
                  <a:lnTo>
                    <a:pt x="185895" y="267118"/>
                  </a:lnTo>
                  <a:lnTo>
                    <a:pt x="386862" y="236973"/>
                  </a:lnTo>
                  <a:lnTo>
                    <a:pt x="547635" y="211852"/>
                  </a:lnTo>
                  <a:lnTo>
                    <a:pt x="648119" y="191755"/>
                  </a:lnTo>
                  <a:lnTo>
                    <a:pt x="703385" y="196780"/>
                  </a:lnTo>
                  <a:lnTo>
                    <a:pt x="753627" y="101320"/>
                  </a:lnTo>
                  <a:lnTo>
                    <a:pt x="688312" y="91272"/>
                  </a:lnTo>
                  <a:lnTo>
                    <a:pt x="592853" y="141514"/>
                  </a:lnTo>
                  <a:lnTo>
                    <a:pt x="497394" y="136489"/>
                  </a:lnTo>
                  <a:lnTo>
                    <a:pt x="502418" y="8122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999745" y="3214486"/>
              <a:ext cx="1234567" cy="350905"/>
            </a:xfrm>
            <a:custGeom>
              <a:avLst/>
              <a:gdLst>
                <a:gd name="connsiteX0" fmla="*/ 0 w 1175657"/>
                <a:gd name="connsiteY0" fmla="*/ 199785 h 345782"/>
                <a:gd name="connsiteX1" fmla="*/ 230521 w 1175657"/>
                <a:gd name="connsiteY1" fmla="*/ 115261 h 345782"/>
                <a:gd name="connsiteX2" fmla="*/ 353466 w 1175657"/>
                <a:gd name="connsiteY2" fmla="*/ 115261 h 345782"/>
                <a:gd name="connsiteX3" fmla="*/ 537882 w 1175657"/>
                <a:gd name="connsiteY3" fmla="*/ 130629 h 345782"/>
                <a:gd name="connsiteX4" fmla="*/ 745351 w 1175657"/>
                <a:gd name="connsiteY4" fmla="*/ 46104 h 345782"/>
                <a:gd name="connsiteX5" fmla="*/ 922084 w 1175657"/>
                <a:gd name="connsiteY5" fmla="*/ 0 h 345782"/>
                <a:gd name="connsiteX6" fmla="*/ 1175657 w 1175657"/>
                <a:gd name="connsiteY6" fmla="*/ 15368 h 345782"/>
                <a:gd name="connsiteX7" fmla="*/ 1075765 w 1175657"/>
                <a:gd name="connsiteY7" fmla="*/ 84524 h 345782"/>
                <a:gd name="connsiteX8" fmla="*/ 868296 w 1175657"/>
                <a:gd name="connsiteY8" fmla="*/ 107577 h 345782"/>
                <a:gd name="connsiteX9" fmla="*/ 699247 w 1175657"/>
                <a:gd name="connsiteY9" fmla="*/ 130629 h 345782"/>
                <a:gd name="connsiteX10" fmla="*/ 461042 w 1175657"/>
                <a:gd name="connsiteY10" fmla="*/ 207469 h 345782"/>
                <a:gd name="connsiteX11" fmla="*/ 330413 w 1175657"/>
                <a:gd name="connsiteY11" fmla="*/ 284309 h 345782"/>
                <a:gd name="connsiteX12" fmla="*/ 230521 w 1175657"/>
                <a:gd name="connsiteY12" fmla="*/ 338098 h 345782"/>
                <a:gd name="connsiteX13" fmla="*/ 107576 w 1175657"/>
                <a:gd name="connsiteY13" fmla="*/ 345782 h 345782"/>
                <a:gd name="connsiteX14" fmla="*/ 30736 w 1175657"/>
                <a:gd name="connsiteY14" fmla="*/ 315045 h 345782"/>
                <a:gd name="connsiteX15" fmla="*/ 0 w 1175657"/>
                <a:gd name="connsiteY15" fmla="*/ 199785 h 345782"/>
                <a:gd name="connsiteX0" fmla="*/ 0 w 1201270"/>
                <a:gd name="connsiteY0" fmla="*/ 204908 h 350905"/>
                <a:gd name="connsiteX1" fmla="*/ 230521 w 1201270"/>
                <a:gd name="connsiteY1" fmla="*/ 120384 h 350905"/>
                <a:gd name="connsiteX2" fmla="*/ 353466 w 1201270"/>
                <a:gd name="connsiteY2" fmla="*/ 120384 h 350905"/>
                <a:gd name="connsiteX3" fmla="*/ 537882 w 1201270"/>
                <a:gd name="connsiteY3" fmla="*/ 135752 h 350905"/>
                <a:gd name="connsiteX4" fmla="*/ 745351 w 1201270"/>
                <a:gd name="connsiteY4" fmla="*/ 51227 h 350905"/>
                <a:gd name="connsiteX5" fmla="*/ 922084 w 1201270"/>
                <a:gd name="connsiteY5" fmla="*/ 5123 h 350905"/>
                <a:gd name="connsiteX6" fmla="*/ 1175657 w 1201270"/>
                <a:gd name="connsiteY6" fmla="*/ 20491 h 350905"/>
                <a:gd name="connsiteX7" fmla="*/ 1075765 w 1201270"/>
                <a:gd name="connsiteY7" fmla="*/ 89647 h 350905"/>
                <a:gd name="connsiteX8" fmla="*/ 868296 w 1201270"/>
                <a:gd name="connsiteY8" fmla="*/ 112700 h 350905"/>
                <a:gd name="connsiteX9" fmla="*/ 699247 w 1201270"/>
                <a:gd name="connsiteY9" fmla="*/ 135752 h 350905"/>
                <a:gd name="connsiteX10" fmla="*/ 461042 w 1201270"/>
                <a:gd name="connsiteY10" fmla="*/ 212592 h 350905"/>
                <a:gd name="connsiteX11" fmla="*/ 330413 w 1201270"/>
                <a:gd name="connsiteY11" fmla="*/ 289432 h 350905"/>
                <a:gd name="connsiteX12" fmla="*/ 230521 w 1201270"/>
                <a:gd name="connsiteY12" fmla="*/ 343221 h 350905"/>
                <a:gd name="connsiteX13" fmla="*/ 107576 w 1201270"/>
                <a:gd name="connsiteY13" fmla="*/ 350905 h 350905"/>
                <a:gd name="connsiteX14" fmla="*/ 30736 w 1201270"/>
                <a:gd name="connsiteY14" fmla="*/ 320168 h 350905"/>
                <a:gd name="connsiteX15" fmla="*/ 0 w 1201270"/>
                <a:gd name="connsiteY15" fmla="*/ 204908 h 350905"/>
                <a:gd name="connsiteX0" fmla="*/ 33297 w 1234567"/>
                <a:gd name="connsiteY0" fmla="*/ 204908 h 350905"/>
                <a:gd name="connsiteX1" fmla="*/ 263818 w 1234567"/>
                <a:gd name="connsiteY1" fmla="*/ 120384 h 350905"/>
                <a:gd name="connsiteX2" fmla="*/ 386763 w 1234567"/>
                <a:gd name="connsiteY2" fmla="*/ 120384 h 350905"/>
                <a:gd name="connsiteX3" fmla="*/ 571179 w 1234567"/>
                <a:gd name="connsiteY3" fmla="*/ 135752 h 350905"/>
                <a:gd name="connsiteX4" fmla="*/ 778648 w 1234567"/>
                <a:gd name="connsiteY4" fmla="*/ 51227 h 350905"/>
                <a:gd name="connsiteX5" fmla="*/ 955381 w 1234567"/>
                <a:gd name="connsiteY5" fmla="*/ 5123 h 350905"/>
                <a:gd name="connsiteX6" fmla="*/ 1208954 w 1234567"/>
                <a:gd name="connsiteY6" fmla="*/ 20491 h 350905"/>
                <a:gd name="connsiteX7" fmla="*/ 1109062 w 1234567"/>
                <a:gd name="connsiteY7" fmla="*/ 89647 h 350905"/>
                <a:gd name="connsiteX8" fmla="*/ 901593 w 1234567"/>
                <a:gd name="connsiteY8" fmla="*/ 112700 h 350905"/>
                <a:gd name="connsiteX9" fmla="*/ 732544 w 1234567"/>
                <a:gd name="connsiteY9" fmla="*/ 135752 h 350905"/>
                <a:gd name="connsiteX10" fmla="*/ 494339 w 1234567"/>
                <a:gd name="connsiteY10" fmla="*/ 212592 h 350905"/>
                <a:gd name="connsiteX11" fmla="*/ 363710 w 1234567"/>
                <a:gd name="connsiteY11" fmla="*/ 289432 h 350905"/>
                <a:gd name="connsiteX12" fmla="*/ 263818 w 1234567"/>
                <a:gd name="connsiteY12" fmla="*/ 343221 h 350905"/>
                <a:gd name="connsiteX13" fmla="*/ 140873 w 1234567"/>
                <a:gd name="connsiteY13" fmla="*/ 350905 h 350905"/>
                <a:gd name="connsiteX14" fmla="*/ 64033 w 1234567"/>
                <a:gd name="connsiteY14" fmla="*/ 320168 h 350905"/>
                <a:gd name="connsiteX15" fmla="*/ 33297 w 1234567"/>
                <a:gd name="connsiteY15" fmla="*/ 204908 h 35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4567" h="350905">
                  <a:moveTo>
                    <a:pt x="33297" y="204908"/>
                  </a:moveTo>
                  <a:cubicBezTo>
                    <a:pt x="66594" y="171611"/>
                    <a:pt x="204907" y="134471"/>
                    <a:pt x="263818" y="120384"/>
                  </a:cubicBezTo>
                  <a:lnTo>
                    <a:pt x="386763" y="120384"/>
                  </a:lnTo>
                  <a:lnTo>
                    <a:pt x="571179" y="135752"/>
                  </a:lnTo>
                  <a:lnTo>
                    <a:pt x="778648" y="51227"/>
                  </a:lnTo>
                  <a:lnTo>
                    <a:pt x="955381" y="5123"/>
                  </a:lnTo>
                  <a:cubicBezTo>
                    <a:pt x="1027099" y="0"/>
                    <a:pt x="1183341" y="6404"/>
                    <a:pt x="1208954" y="20491"/>
                  </a:cubicBezTo>
                  <a:cubicBezTo>
                    <a:pt x="1234567" y="34578"/>
                    <a:pt x="1160289" y="74279"/>
                    <a:pt x="1109062" y="89647"/>
                  </a:cubicBezTo>
                  <a:lnTo>
                    <a:pt x="901593" y="112700"/>
                  </a:lnTo>
                  <a:lnTo>
                    <a:pt x="732544" y="135752"/>
                  </a:lnTo>
                  <a:lnTo>
                    <a:pt x="494339" y="212592"/>
                  </a:lnTo>
                  <a:lnTo>
                    <a:pt x="363710" y="289432"/>
                  </a:lnTo>
                  <a:lnTo>
                    <a:pt x="263818" y="343221"/>
                  </a:lnTo>
                  <a:lnTo>
                    <a:pt x="140873" y="350905"/>
                  </a:lnTo>
                  <a:lnTo>
                    <a:pt x="64033" y="320168"/>
                  </a:lnTo>
                  <a:cubicBezTo>
                    <a:pt x="46104" y="295835"/>
                    <a:pt x="0" y="238205"/>
                    <a:pt x="33297" y="20490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DSC05432.JPG"/>
          <p:cNvPicPr>
            <a:picLocks noGrp="1" noChangeAspect="1"/>
          </p:cNvPicPr>
          <p:nvPr isPhoto="1"/>
        </p:nvPicPr>
        <p:blipFill>
          <a:blip r:embed="rId4" cstate="print"/>
          <a:srcRect t="20316" b="27945"/>
          <a:stretch>
            <a:fillRect/>
          </a:stretch>
        </p:blipFill>
        <p:spPr>
          <a:xfrm>
            <a:off x="-40433" y="1639186"/>
            <a:ext cx="9224866" cy="3579629"/>
          </a:xfrm>
          <a:prstGeom prst="rect">
            <a:avLst/>
          </a:prstGeom>
          <a:ln w="12700">
            <a:solidFill>
              <a:schemeClr val="tx1"/>
            </a:solidFill>
            <a:prstDash val="solid"/>
          </a:ln>
        </p:spPr>
      </p:pic>
      <p:grpSp>
        <p:nvGrpSpPr>
          <p:cNvPr id="3" name="Group 2"/>
          <p:cNvGrpSpPr/>
          <p:nvPr/>
        </p:nvGrpSpPr>
        <p:grpSpPr>
          <a:xfrm>
            <a:off x="0" y="0"/>
            <a:ext cx="9144000" cy="660975"/>
            <a:chOff x="0" y="0"/>
            <a:chExt cx="9144000" cy="660975"/>
          </a:xfrm>
        </p:grpSpPr>
        <p:sp>
          <p:nvSpPr>
            <p:cNvPr id="4" name="Rectangle 3"/>
            <p:cNvSpPr/>
            <p:nvPr/>
          </p:nvSpPr>
          <p:spPr>
            <a:xfrm>
              <a:off x="0" y="0"/>
              <a:ext cx="9144000" cy="609600"/>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5" name="TextBox 4"/>
            <p:cNvSpPr txBox="1"/>
            <p:nvPr/>
          </p:nvSpPr>
          <p:spPr>
            <a:xfrm>
              <a:off x="0" y="76200"/>
              <a:ext cx="9144000" cy="584775"/>
            </a:xfrm>
            <a:prstGeom prst="rect">
              <a:avLst/>
            </a:prstGeom>
            <a:noFill/>
          </p:spPr>
          <p:txBody>
            <a:bodyPr wrap="square" lIns="45720" rIns="45720" rtlCol="0">
              <a:spAutoFit/>
            </a:bodyPr>
            <a:lstStyle/>
            <a:p>
              <a:pPr algn="ctr"/>
              <a:r>
                <a:rPr lang="en-US" sz="3200" dirty="0" smtClean="0">
                  <a:solidFill>
                    <a:schemeClr val="bg2">
                      <a:lumMod val="90000"/>
                    </a:schemeClr>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Megabreccias of the Thumb Member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590800"/>
            <a:ext cx="9144000" cy="1676400"/>
            <a:chOff x="1143000" y="2438400"/>
            <a:chExt cx="7772400" cy="1676400"/>
          </a:xfrm>
        </p:grpSpPr>
        <p:sp>
          <p:nvSpPr>
            <p:cNvPr id="2" name="Rectangle 1"/>
            <p:cNvSpPr/>
            <p:nvPr/>
          </p:nvSpPr>
          <p:spPr>
            <a:xfrm>
              <a:off x="1143000" y="2438400"/>
              <a:ext cx="7772400" cy="1676400"/>
            </a:xfrm>
            <a:prstGeom prst="rect">
              <a:avLst/>
            </a:prstGeom>
            <a:solidFill>
              <a:srgbClr val="595959"/>
            </a:solidFill>
          </p:spPr>
          <p:txBody>
            <a:bodyPr rtlCol="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3" name="TextBox 2"/>
            <p:cNvSpPr txBox="1"/>
            <p:nvPr/>
          </p:nvSpPr>
          <p:spPr>
            <a:xfrm>
              <a:off x="1143000" y="2984213"/>
              <a:ext cx="7772400" cy="584776"/>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W</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here  </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were  the  breccias  </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sourced?</a:t>
              </a:r>
              <a:endParaRPr lang="en-US" sz="32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p:txBody>
        </p:sp>
      </p:grpSp>
      <p:sp>
        <p:nvSpPr>
          <p:cNvPr id="5" name="Rectangle 4"/>
          <p:cNvSpPr/>
          <p:nvPr/>
        </p:nvSpPr>
        <p:spPr>
          <a:xfrm>
            <a:off x="1167863" y="4876800"/>
            <a:ext cx="6808274" cy="369332"/>
          </a:xfrm>
          <a:prstGeom prst="rect">
            <a:avLst/>
          </a:prstGeom>
        </p:spPr>
        <p:txBody>
          <a:bodyPr wrap="none">
            <a:spAutoFit/>
          </a:bodyPr>
          <a:lstStyle/>
          <a:p>
            <a:r>
              <a:rPr lang="en-US" dirty="0" smtClean="0">
                <a:solidFill>
                  <a:schemeClr val="bg1"/>
                </a:solidFill>
                <a:latin typeface="Tempus Sans ITC" pitchFamily="82" charset="0"/>
              </a:rPr>
              <a:t>Parolini, 1987; Rowland et al., 1990; Fryxell and Duebendorfer, 2005</a:t>
            </a:r>
            <a:endParaRPr lang="en-US" dirty="0">
              <a:solidFill>
                <a:schemeClr val="bg1"/>
              </a:solidFill>
              <a:latin typeface="Tempus Sans ITC" pitchFamily="82"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6012467" y="2901711"/>
            <a:ext cx="414569" cy="490327"/>
          </a:xfrm>
          <a:prstGeom prst="rect">
            <a:avLst/>
          </a:prstGeom>
          <a:noFill/>
          <a:ln w="9525">
            <a:noFill/>
            <a:miter lim="800000"/>
            <a:headEnd/>
            <a:tailEnd/>
          </a:ln>
        </p:spPr>
        <p:txBody>
          <a:bodyPr wrap="none">
            <a:spAutoFit/>
          </a:bodyPr>
          <a:lstStyle/>
          <a:p>
            <a:r>
              <a:rPr lang="en-US"/>
              <a:t>?</a:t>
            </a:r>
          </a:p>
        </p:txBody>
      </p:sp>
      <p:pic>
        <p:nvPicPr>
          <p:cNvPr id="3" name="Picture 8"/>
          <p:cNvPicPr>
            <a:picLocks noChangeAspect="1" noChangeArrowheads="1"/>
          </p:cNvPicPr>
          <p:nvPr/>
        </p:nvPicPr>
        <p:blipFill>
          <a:blip r:embed="rId3" cstate="print"/>
          <a:srcRect/>
          <a:stretch>
            <a:fillRect/>
          </a:stretch>
        </p:blipFill>
        <p:spPr bwMode="auto">
          <a:xfrm>
            <a:off x="745133" y="548982"/>
            <a:ext cx="7653734" cy="6309018"/>
          </a:xfrm>
          <a:prstGeom prst="rect">
            <a:avLst/>
          </a:prstGeom>
          <a:noFill/>
          <a:ln w="9525">
            <a:noFill/>
            <a:miter lim="800000"/>
            <a:headEnd/>
            <a:tailEnd/>
          </a:ln>
        </p:spPr>
      </p:pic>
      <p:grpSp>
        <p:nvGrpSpPr>
          <p:cNvPr id="13" name="Group 12"/>
          <p:cNvGrpSpPr/>
          <p:nvPr/>
        </p:nvGrpSpPr>
        <p:grpSpPr>
          <a:xfrm>
            <a:off x="5333236" y="1126491"/>
            <a:ext cx="1443992" cy="3158616"/>
            <a:chOff x="6831390" y="1770743"/>
            <a:chExt cx="1089303" cy="2382761"/>
          </a:xfrm>
        </p:grpSpPr>
        <p:sp>
          <p:nvSpPr>
            <p:cNvPr id="7" name="TextBox 6"/>
            <p:cNvSpPr txBox="1">
              <a:spLocks noChangeArrowheads="1"/>
            </p:cNvSpPr>
            <p:nvPr/>
          </p:nvSpPr>
          <p:spPr bwMode="auto">
            <a:xfrm>
              <a:off x="6889449" y="2645440"/>
              <a:ext cx="1031244" cy="369332"/>
            </a:xfrm>
            <a:prstGeom prst="rect">
              <a:avLst/>
            </a:prstGeom>
            <a:noFill/>
            <a:ln w="9525">
              <a:noFill/>
              <a:miter lim="800000"/>
              <a:headEnd/>
              <a:tailEnd/>
            </a:ln>
          </p:spPr>
          <p:txBody>
            <a:bodyPr wrap="none">
              <a:spAutoFit/>
            </a:bodyPr>
            <a:lstStyle/>
            <a:p>
              <a:r>
                <a:rPr lang="en-US" dirty="0" smtClean="0">
                  <a:solidFill>
                    <a:srgbClr val="FFFF00"/>
                  </a:solidFill>
                </a:rPr>
                <a:t>Breccia 2</a:t>
              </a:r>
              <a:endParaRPr lang="en-US" dirty="0">
                <a:solidFill>
                  <a:srgbClr val="FFFF00"/>
                </a:solidFill>
              </a:endParaRPr>
            </a:p>
          </p:txBody>
        </p:sp>
        <p:sp>
          <p:nvSpPr>
            <p:cNvPr id="10" name="Freeform 9"/>
            <p:cNvSpPr/>
            <p:nvPr/>
          </p:nvSpPr>
          <p:spPr>
            <a:xfrm>
              <a:off x="6831390" y="1770743"/>
              <a:ext cx="909562" cy="2382761"/>
            </a:xfrm>
            <a:custGeom>
              <a:avLst/>
              <a:gdLst>
                <a:gd name="connsiteX0" fmla="*/ 208039 w 909562"/>
                <a:gd name="connsiteY0" fmla="*/ 29028 h 2382761"/>
                <a:gd name="connsiteX1" fmla="*/ 382210 w 909562"/>
                <a:gd name="connsiteY1" fmla="*/ 43543 h 2382761"/>
                <a:gd name="connsiteX2" fmla="*/ 643467 w 909562"/>
                <a:gd name="connsiteY2" fmla="*/ 290286 h 2382761"/>
                <a:gd name="connsiteX3" fmla="*/ 803124 w 909562"/>
                <a:gd name="connsiteY3" fmla="*/ 566057 h 2382761"/>
                <a:gd name="connsiteX4" fmla="*/ 861181 w 909562"/>
                <a:gd name="connsiteY4" fmla="*/ 928914 h 2382761"/>
                <a:gd name="connsiteX5" fmla="*/ 875696 w 909562"/>
                <a:gd name="connsiteY5" fmla="*/ 1248228 h 2382761"/>
                <a:gd name="connsiteX6" fmla="*/ 904724 w 909562"/>
                <a:gd name="connsiteY6" fmla="*/ 1654628 h 2382761"/>
                <a:gd name="connsiteX7" fmla="*/ 904724 w 909562"/>
                <a:gd name="connsiteY7" fmla="*/ 2002971 h 2382761"/>
                <a:gd name="connsiteX8" fmla="*/ 890210 w 909562"/>
                <a:gd name="connsiteY8" fmla="*/ 2220686 h 2382761"/>
                <a:gd name="connsiteX9" fmla="*/ 788610 w 909562"/>
                <a:gd name="connsiteY9" fmla="*/ 2351314 h 2382761"/>
                <a:gd name="connsiteX10" fmla="*/ 570896 w 909562"/>
                <a:gd name="connsiteY10" fmla="*/ 2365828 h 2382761"/>
                <a:gd name="connsiteX11" fmla="*/ 440267 w 909562"/>
                <a:gd name="connsiteY11" fmla="*/ 2249714 h 2382761"/>
                <a:gd name="connsiteX12" fmla="*/ 324153 w 909562"/>
                <a:gd name="connsiteY12" fmla="*/ 2032000 h 2382761"/>
                <a:gd name="connsiteX13" fmla="*/ 179010 w 909562"/>
                <a:gd name="connsiteY13" fmla="*/ 1712686 h 2382761"/>
                <a:gd name="connsiteX14" fmla="*/ 135467 w 909562"/>
                <a:gd name="connsiteY14" fmla="*/ 1393371 h 2382761"/>
                <a:gd name="connsiteX15" fmla="*/ 48381 w 909562"/>
                <a:gd name="connsiteY15" fmla="*/ 1190171 h 2382761"/>
                <a:gd name="connsiteX16" fmla="*/ 33867 w 909562"/>
                <a:gd name="connsiteY16" fmla="*/ 725714 h 2382761"/>
                <a:gd name="connsiteX17" fmla="*/ 33867 w 909562"/>
                <a:gd name="connsiteY17" fmla="*/ 362857 h 2382761"/>
                <a:gd name="connsiteX18" fmla="*/ 33867 w 909562"/>
                <a:gd name="connsiteY18" fmla="*/ 87086 h 2382761"/>
                <a:gd name="connsiteX19" fmla="*/ 208039 w 909562"/>
                <a:gd name="connsiteY19" fmla="*/ 29028 h 238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9562" h="2382761">
                  <a:moveTo>
                    <a:pt x="208039" y="29028"/>
                  </a:moveTo>
                  <a:cubicBezTo>
                    <a:pt x="266096" y="21771"/>
                    <a:pt x="309639" y="0"/>
                    <a:pt x="382210" y="43543"/>
                  </a:cubicBezTo>
                  <a:cubicBezTo>
                    <a:pt x="454781" y="87086"/>
                    <a:pt x="573315" y="203200"/>
                    <a:pt x="643467" y="290286"/>
                  </a:cubicBezTo>
                  <a:cubicBezTo>
                    <a:pt x="713619" y="377372"/>
                    <a:pt x="766838" y="459619"/>
                    <a:pt x="803124" y="566057"/>
                  </a:cubicBezTo>
                  <a:cubicBezTo>
                    <a:pt x="839410" y="672495"/>
                    <a:pt x="849086" y="815219"/>
                    <a:pt x="861181" y="928914"/>
                  </a:cubicBezTo>
                  <a:cubicBezTo>
                    <a:pt x="873276" y="1042609"/>
                    <a:pt x="868439" y="1127276"/>
                    <a:pt x="875696" y="1248228"/>
                  </a:cubicBezTo>
                  <a:cubicBezTo>
                    <a:pt x="882953" y="1369180"/>
                    <a:pt x="899886" y="1528838"/>
                    <a:pt x="904724" y="1654628"/>
                  </a:cubicBezTo>
                  <a:cubicBezTo>
                    <a:pt x="909562" y="1780418"/>
                    <a:pt x="907143" y="1908628"/>
                    <a:pt x="904724" y="2002971"/>
                  </a:cubicBezTo>
                  <a:cubicBezTo>
                    <a:pt x="902305" y="2097314"/>
                    <a:pt x="909562" y="2162629"/>
                    <a:pt x="890210" y="2220686"/>
                  </a:cubicBezTo>
                  <a:cubicBezTo>
                    <a:pt x="870858" y="2278743"/>
                    <a:pt x="841829" y="2327124"/>
                    <a:pt x="788610" y="2351314"/>
                  </a:cubicBezTo>
                  <a:cubicBezTo>
                    <a:pt x="735391" y="2375504"/>
                    <a:pt x="628953" y="2382761"/>
                    <a:pt x="570896" y="2365828"/>
                  </a:cubicBezTo>
                  <a:cubicBezTo>
                    <a:pt x="512839" y="2348895"/>
                    <a:pt x="481391" y="2305352"/>
                    <a:pt x="440267" y="2249714"/>
                  </a:cubicBezTo>
                  <a:cubicBezTo>
                    <a:pt x="399143" y="2194076"/>
                    <a:pt x="367696" y="2121504"/>
                    <a:pt x="324153" y="2032000"/>
                  </a:cubicBezTo>
                  <a:cubicBezTo>
                    <a:pt x="280610" y="1942496"/>
                    <a:pt x="210458" y="1819124"/>
                    <a:pt x="179010" y="1712686"/>
                  </a:cubicBezTo>
                  <a:cubicBezTo>
                    <a:pt x="147562" y="1606248"/>
                    <a:pt x="157239" y="1480457"/>
                    <a:pt x="135467" y="1393371"/>
                  </a:cubicBezTo>
                  <a:cubicBezTo>
                    <a:pt x="113695" y="1306285"/>
                    <a:pt x="65314" y="1301447"/>
                    <a:pt x="48381" y="1190171"/>
                  </a:cubicBezTo>
                  <a:cubicBezTo>
                    <a:pt x="31448" y="1078895"/>
                    <a:pt x="36286" y="863600"/>
                    <a:pt x="33867" y="725714"/>
                  </a:cubicBezTo>
                  <a:cubicBezTo>
                    <a:pt x="31448" y="587828"/>
                    <a:pt x="33867" y="362857"/>
                    <a:pt x="33867" y="362857"/>
                  </a:cubicBezTo>
                  <a:cubicBezTo>
                    <a:pt x="33867" y="256419"/>
                    <a:pt x="0" y="147562"/>
                    <a:pt x="33867" y="87086"/>
                  </a:cubicBezTo>
                  <a:cubicBezTo>
                    <a:pt x="67734" y="26610"/>
                    <a:pt x="149982" y="36285"/>
                    <a:pt x="208039" y="29028"/>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906255" y="1940998"/>
            <a:ext cx="2049094" cy="3530597"/>
            <a:chOff x="5754914" y="2385181"/>
            <a:chExt cx="1545772" cy="2663371"/>
          </a:xfrm>
        </p:grpSpPr>
        <p:sp>
          <p:nvSpPr>
            <p:cNvPr id="8" name="TextBox 7"/>
            <p:cNvSpPr txBox="1">
              <a:spLocks noChangeArrowheads="1"/>
            </p:cNvSpPr>
            <p:nvPr/>
          </p:nvSpPr>
          <p:spPr bwMode="auto">
            <a:xfrm>
              <a:off x="5973165" y="3680131"/>
              <a:ext cx="1031244" cy="369332"/>
            </a:xfrm>
            <a:prstGeom prst="rect">
              <a:avLst/>
            </a:prstGeom>
            <a:noFill/>
            <a:ln w="9525">
              <a:noFill/>
              <a:miter lim="800000"/>
              <a:headEnd/>
              <a:tailEnd/>
            </a:ln>
          </p:spPr>
          <p:txBody>
            <a:bodyPr wrap="none">
              <a:spAutoFit/>
            </a:bodyPr>
            <a:lstStyle/>
            <a:p>
              <a:r>
                <a:rPr lang="en-US" dirty="0" smtClean="0">
                  <a:solidFill>
                    <a:srgbClr val="FFFF00"/>
                  </a:solidFill>
                </a:rPr>
                <a:t>Breccia 3</a:t>
              </a:r>
              <a:endParaRPr lang="en-US" dirty="0">
                <a:solidFill>
                  <a:srgbClr val="FFFF00"/>
                </a:solidFill>
              </a:endParaRPr>
            </a:p>
          </p:txBody>
        </p:sp>
        <p:sp>
          <p:nvSpPr>
            <p:cNvPr id="11" name="Freeform 10"/>
            <p:cNvSpPr/>
            <p:nvPr/>
          </p:nvSpPr>
          <p:spPr>
            <a:xfrm>
              <a:off x="5754914" y="2385181"/>
              <a:ext cx="1545772" cy="2663371"/>
            </a:xfrm>
            <a:custGeom>
              <a:avLst/>
              <a:gdLst>
                <a:gd name="connsiteX0" fmla="*/ 471715 w 1545772"/>
                <a:gd name="connsiteY0" fmla="*/ 9676 h 2663371"/>
                <a:gd name="connsiteX1" fmla="*/ 747486 w 1545772"/>
                <a:gd name="connsiteY1" fmla="*/ 82248 h 2663371"/>
                <a:gd name="connsiteX2" fmla="*/ 1008743 w 1545772"/>
                <a:gd name="connsiteY2" fmla="*/ 212876 h 2663371"/>
                <a:gd name="connsiteX3" fmla="*/ 1124857 w 1545772"/>
                <a:gd name="connsiteY3" fmla="*/ 488648 h 2663371"/>
                <a:gd name="connsiteX4" fmla="*/ 1124857 w 1545772"/>
                <a:gd name="connsiteY4" fmla="*/ 866019 h 2663371"/>
                <a:gd name="connsiteX5" fmla="*/ 1240972 w 1545772"/>
                <a:gd name="connsiteY5" fmla="*/ 1490133 h 2663371"/>
                <a:gd name="connsiteX6" fmla="*/ 1458686 w 1545772"/>
                <a:gd name="connsiteY6" fmla="*/ 1852990 h 2663371"/>
                <a:gd name="connsiteX7" fmla="*/ 1502229 w 1545772"/>
                <a:gd name="connsiteY7" fmla="*/ 2244876 h 2663371"/>
                <a:gd name="connsiteX8" fmla="*/ 1197429 w 1545772"/>
                <a:gd name="connsiteY8" fmla="*/ 2564190 h 2663371"/>
                <a:gd name="connsiteX9" fmla="*/ 762000 w 1545772"/>
                <a:gd name="connsiteY9" fmla="*/ 2651276 h 2663371"/>
                <a:gd name="connsiteX10" fmla="*/ 384629 w 1545772"/>
                <a:gd name="connsiteY10" fmla="*/ 2491619 h 2663371"/>
                <a:gd name="connsiteX11" fmla="*/ 224972 w 1545772"/>
                <a:gd name="connsiteY11" fmla="*/ 2114248 h 2663371"/>
                <a:gd name="connsiteX12" fmla="*/ 79829 w 1545772"/>
                <a:gd name="connsiteY12" fmla="*/ 1591733 h 2663371"/>
                <a:gd name="connsiteX13" fmla="*/ 7257 w 1545772"/>
                <a:gd name="connsiteY13" fmla="*/ 938590 h 2663371"/>
                <a:gd name="connsiteX14" fmla="*/ 123372 w 1545772"/>
                <a:gd name="connsiteY14" fmla="*/ 328990 h 2663371"/>
                <a:gd name="connsiteX15" fmla="*/ 341086 w 1545772"/>
                <a:gd name="connsiteY15" fmla="*/ 53219 h 2663371"/>
                <a:gd name="connsiteX16" fmla="*/ 471715 w 1545772"/>
                <a:gd name="connsiteY16" fmla="*/ 9676 h 266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772" h="2663371">
                  <a:moveTo>
                    <a:pt x="471715" y="9676"/>
                  </a:moveTo>
                  <a:cubicBezTo>
                    <a:pt x="539448" y="14514"/>
                    <a:pt x="657981" y="48381"/>
                    <a:pt x="747486" y="82248"/>
                  </a:cubicBezTo>
                  <a:cubicBezTo>
                    <a:pt x="836991" y="116115"/>
                    <a:pt x="945848" y="145143"/>
                    <a:pt x="1008743" y="212876"/>
                  </a:cubicBezTo>
                  <a:cubicBezTo>
                    <a:pt x="1071638" y="280609"/>
                    <a:pt x="1105505" y="379791"/>
                    <a:pt x="1124857" y="488648"/>
                  </a:cubicBezTo>
                  <a:cubicBezTo>
                    <a:pt x="1144209" y="597505"/>
                    <a:pt x="1105505" y="699105"/>
                    <a:pt x="1124857" y="866019"/>
                  </a:cubicBezTo>
                  <a:cubicBezTo>
                    <a:pt x="1144209" y="1032933"/>
                    <a:pt x="1185334" y="1325638"/>
                    <a:pt x="1240972" y="1490133"/>
                  </a:cubicBezTo>
                  <a:cubicBezTo>
                    <a:pt x="1296610" y="1654628"/>
                    <a:pt x="1415143" y="1727200"/>
                    <a:pt x="1458686" y="1852990"/>
                  </a:cubicBezTo>
                  <a:cubicBezTo>
                    <a:pt x="1502229" y="1978780"/>
                    <a:pt x="1545772" y="2126343"/>
                    <a:pt x="1502229" y="2244876"/>
                  </a:cubicBezTo>
                  <a:cubicBezTo>
                    <a:pt x="1458686" y="2363409"/>
                    <a:pt x="1320800" y="2496457"/>
                    <a:pt x="1197429" y="2564190"/>
                  </a:cubicBezTo>
                  <a:cubicBezTo>
                    <a:pt x="1074058" y="2631923"/>
                    <a:pt x="897467" y="2663371"/>
                    <a:pt x="762000" y="2651276"/>
                  </a:cubicBezTo>
                  <a:cubicBezTo>
                    <a:pt x="626533" y="2639181"/>
                    <a:pt x="474134" y="2581124"/>
                    <a:pt x="384629" y="2491619"/>
                  </a:cubicBezTo>
                  <a:cubicBezTo>
                    <a:pt x="295124" y="2402114"/>
                    <a:pt x="275772" y="2264229"/>
                    <a:pt x="224972" y="2114248"/>
                  </a:cubicBezTo>
                  <a:cubicBezTo>
                    <a:pt x="174172" y="1964267"/>
                    <a:pt x="116115" y="1787676"/>
                    <a:pt x="79829" y="1591733"/>
                  </a:cubicBezTo>
                  <a:cubicBezTo>
                    <a:pt x="43543" y="1395790"/>
                    <a:pt x="0" y="1149047"/>
                    <a:pt x="7257" y="938590"/>
                  </a:cubicBezTo>
                  <a:cubicBezTo>
                    <a:pt x="14514" y="728133"/>
                    <a:pt x="67734" y="476552"/>
                    <a:pt x="123372" y="328990"/>
                  </a:cubicBezTo>
                  <a:cubicBezTo>
                    <a:pt x="179010" y="181428"/>
                    <a:pt x="275772" y="106438"/>
                    <a:pt x="341086" y="53219"/>
                  </a:cubicBezTo>
                  <a:cubicBezTo>
                    <a:pt x="406400" y="0"/>
                    <a:pt x="403982" y="4838"/>
                    <a:pt x="471715" y="9676"/>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434371" y="3351954"/>
            <a:ext cx="1869517" cy="3033556"/>
            <a:chOff x="4644572" y="3449562"/>
            <a:chExt cx="1410305" cy="2288419"/>
          </a:xfrm>
        </p:grpSpPr>
        <p:sp>
          <p:nvSpPr>
            <p:cNvPr id="9" name="TextBox 8"/>
            <p:cNvSpPr txBox="1">
              <a:spLocks noChangeArrowheads="1"/>
            </p:cNvSpPr>
            <p:nvPr/>
          </p:nvSpPr>
          <p:spPr bwMode="auto">
            <a:xfrm>
              <a:off x="4995957" y="4369926"/>
              <a:ext cx="1031244" cy="369332"/>
            </a:xfrm>
            <a:prstGeom prst="rect">
              <a:avLst/>
            </a:prstGeom>
            <a:noFill/>
            <a:ln w="9525">
              <a:noFill/>
              <a:miter lim="800000"/>
              <a:headEnd/>
              <a:tailEnd/>
            </a:ln>
          </p:spPr>
          <p:txBody>
            <a:bodyPr wrap="none">
              <a:spAutoFit/>
            </a:bodyPr>
            <a:lstStyle/>
            <a:p>
              <a:r>
                <a:rPr lang="en-US" dirty="0" smtClean="0">
                  <a:solidFill>
                    <a:srgbClr val="FFFF00"/>
                  </a:solidFill>
                </a:rPr>
                <a:t>Breccia 4</a:t>
              </a:r>
              <a:endParaRPr lang="en-US" dirty="0">
                <a:solidFill>
                  <a:srgbClr val="FFFF00"/>
                </a:solidFill>
              </a:endParaRPr>
            </a:p>
          </p:txBody>
        </p:sp>
        <p:sp>
          <p:nvSpPr>
            <p:cNvPr id="12" name="Freeform 11"/>
            <p:cNvSpPr/>
            <p:nvPr/>
          </p:nvSpPr>
          <p:spPr>
            <a:xfrm>
              <a:off x="4644572" y="3449562"/>
              <a:ext cx="1410305" cy="2288419"/>
            </a:xfrm>
            <a:custGeom>
              <a:avLst/>
              <a:gdLst>
                <a:gd name="connsiteX0" fmla="*/ 159657 w 1410305"/>
                <a:gd name="connsiteY0" fmla="*/ 4838 h 2288419"/>
                <a:gd name="connsiteX1" fmla="*/ 406399 w 1410305"/>
                <a:gd name="connsiteY1" fmla="*/ 62895 h 2288419"/>
                <a:gd name="connsiteX2" fmla="*/ 667657 w 1410305"/>
                <a:gd name="connsiteY2" fmla="*/ 149981 h 2288419"/>
                <a:gd name="connsiteX3" fmla="*/ 856342 w 1410305"/>
                <a:gd name="connsiteY3" fmla="*/ 469295 h 2288419"/>
                <a:gd name="connsiteX4" fmla="*/ 1001485 w 1410305"/>
                <a:gd name="connsiteY4" fmla="*/ 657981 h 2288419"/>
                <a:gd name="connsiteX5" fmla="*/ 1103085 w 1410305"/>
                <a:gd name="connsiteY5" fmla="*/ 803124 h 2288419"/>
                <a:gd name="connsiteX6" fmla="*/ 1175657 w 1410305"/>
                <a:gd name="connsiteY6" fmla="*/ 1165981 h 2288419"/>
                <a:gd name="connsiteX7" fmla="*/ 1291771 w 1410305"/>
                <a:gd name="connsiteY7" fmla="*/ 1528838 h 2288419"/>
                <a:gd name="connsiteX8" fmla="*/ 1378857 w 1410305"/>
                <a:gd name="connsiteY8" fmla="*/ 1833638 h 2288419"/>
                <a:gd name="connsiteX9" fmla="*/ 1378857 w 1410305"/>
                <a:gd name="connsiteY9" fmla="*/ 2051352 h 2288419"/>
                <a:gd name="connsiteX10" fmla="*/ 1190171 w 1410305"/>
                <a:gd name="connsiteY10" fmla="*/ 2196495 h 2288419"/>
                <a:gd name="connsiteX11" fmla="*/ 957942 w 1410305"/>
                <a:gd name="connsiteY11" fmla="*/ 2269067 h 2288419"/>
                <a:gd name="connsiteX12" fmla="*/ 609599 w 1410305"/>
                <a:gd name="connsiteY12" fmla="*/ 2080381 h 2288419"/>
                <a:gd name="connsiteX13" fmla="*/ 464457 w 1410305"/>
                <a:gd name="connsiteY13" fmla="*/ 1746552 h 2288419"/>
                <a:gd name="connsiteX14" fmla="*/ 420914 w 1410305"/>
                <a:gd name="connsiteY14" fmla="*/ 1441752 h 2288419"/>
                <a:gd name="connsiteX15" fmla="*/ 246742 w 1410305"/>
                <a:gd name="connsiteY15" fmla="*/ 991809 h 2288419"/>
                <a:gd name="connsiteX16" fmla="*/ 116114 w 1410305"/>
                <a:gd name="connsiteY16" fmla="*/ 628952 h 2288419"/>
                <a:gd name="connsiteX17" fmla="*/ 14514 w 1410305"/>
                <a:gd name="connsiteY17" fmla="*/ 295124 h 2288419"/>
                <a:gd name="connsiteX18" fmla="*/ 29028 w 1410305"/>
                <a:gd name="connsiteY18" fmla="*/ 91924 h 2288419"/>
                <a:gd name="connsiteX19" fmla="*/ 159657 w 1410305"/>
                <a:gd name="connsiteY19" fmla="*/ 4838 h 228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0305" h="2288419">
                  <a:moveTo>
                    <a:pt x="159657" y="4838"/>
                  </a:moveTo>
                  <a:cubicBezTo>
                    <a:pt x="222552" y="0"/>
                    <a:pt x="321732" y="38705"/>
                    <a:pt x="406399" y="62895"/>
                  </a:cubicBezTo>
                  <a:cubicBezTo>
                    <a:pt x="491066" y="87085"/>
                    <a:pt x="592667" y="82248"/>
                    <a:pt x="667657" y="149981"/>
                  </a:cubicBezTo>
                  <a:cubicBezTo>
                    <a:pt x="742647" y="217714"/>
                    <a:pt x="800704" y="384628"/>
                    <a:pt x="856342" y="469295"/>
                  </a:cubicBezTo>
                  <a:cubicBezTo>
                    <a:pt x="911980" y="553962"/>
                    <a:pt x="960361" y="602343"/>
                    <a:pt x="1001485" y="657981"/>
                  </a:cubicBezTo>
                  <a:cubicBezTo>
                    <a:pt x="1042609" y="713619"/>
                    <a:pt x="1074056" y="718457"/>
                    <a:pt x="1103085" y="803124"/>
                  </a:cubicBezTo>
                  <a:cubicBezTo>
                    <a:pt x="1132114" y="887791"/>
                    <a:pt x="1144209" y="1045029"/>
                    <a:pt x="1175657" y="1165981"/>
                  </a:cubicBezTo>
                  <a:cubicBezTo>
                    <a:pt x="1207105" y="1286933"/>
                    <a:pt x="1257904" y="1417562"/>
                    <a:pt x="1291771" y="1528838"/>
                  </a:cubicBezTo>
                  <a:cubicBezTo>
                    <a:pt x="1325638" y="1640114"/>
                    <a:pt x="1364343" y="1746552"/>
                    <a:pt x="1378857" y="1833638"/>
                  </a:cubicBezTo>
                  <a:cubicBezTo>
                    <a:pt x="1393371" y="1920724"/>
                    <a:pt x="1410305" y="1990876"/>
                    <a:pt x="1378857" y="2051352"/>
                  </a:cubicBezTo>
                  <a:cubicBezTo>
                    <a:pt x="1347409" y="2111828"/>
                    <a:pt x="1260323" y="2160209"/>
                    <a:pt x="1190171" y="2196495"/>
                  </a:cubicBezTo>
                  <a:cubicBezTo>
                    <a:pt x="1120019" y="2232781"/>
                    <a:pt x="1054704" y="2288419"/>
                    <a:pt x="957942" y="2269067"/>
                  </a:cubicBezTo>
                  <a:cubicBezTo>
                    <a:pt x="861180" y="2249715"/>
                    <a:pt x="691847" y="2167467"/>
                    <a:pt x="609599" y="2080381"/>
                  </a:cubicBezTo>
                  <a:cubicBezTo>
                    <a:pt x="527352" y="1993295"/>
                    <a:pt x="495905" y="1852990"/>
                    <a:pt x="464457" y="1746552"/>
                  </a:cubicBezTo>
                  <a:cubicBezTo>
                    <a:pt x="433009" y="1640114"/>
                    <a:pt x="457200" y="1567542"/>
                    <a:pt x="420914" y="1441752"/>
                  </a:cubicBezTo>
                  <a:cubicBezTo>
                    <a:pt x="384628" y="1315962"/>
                    <a:pt x="297542" y="1127276"/>
                    <a:pt x="246742" y="991809"/>
                  </a:cubicBezTo>
                  <a:cubicBezTo>
                    <a:pt x="195942" y="856342"/>
                    <a:pt x="154819" y="745066"/>
                    <a:pt x="116114" y="628952"/>
                  </a:cubicBezTo>
                  <a:cubicBezTo>
                    <a:pt x="77409" y="512838"/>
                    <a:pt x="29028" y="384629"/>
                    <a:pt x="14514" y="295124"/>
                  </a:cubicBezTo>
                  <a:cubicBezTo>
                    <a:pt x="0" y="205619"/>
                    <a:pt x="9676" y="137886"/>
                    <a:pt x="29028" y="91924"/>
                  </a:cubicBezTo>
                  <a:cubicBezTo>
                    <a:pt x="48380" y="45962"/>
                    <a:pt x="96762" y="9676"/>
                    <a:pt x="159657" y="4838"/>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0" y="0"/>
            <a:ext cx="9144000" cy="660975"/>
            <a:chOff x="0" y="0"/>
            <a:chExt cx="9144000" cy="660975"/>
          </a:xfrm>
        </p:grpSpPr>
        <p:sp>
          <p:nvSpPr>
            <p:cNvPr id="18" name="Rectangle 17"/>
            <p:cNvSpPr/>
            <p:nvPr/>
          </p:nvSpPr>
          <p:spPr>
            <a:xfrm>
              <a:off x="0" y="0"/>
              <a:ext cx="9144000" cy="609600"/>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19" name="TextBox 18"/>
            <p:cNvSpPr txBox="1"/>
            <p:nvPr/>
          </p:nvSpPr>
          <p:spPr>
            <a:xfrm>
              <a:off x="0" y="76200"/>
              <a:ext cx="9144000" cy="584775"/>
            </a:xfrm>
            <a:prstGeom prst="rect">
              <a:avLst/>
            </a:prstGeom>
            <a:noFill/>
          </p:spPr>
          <p:txBody>
            <a:bodyPr wrap="square" lIns="45720" rIns="45720"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Megabreccias and Gold Butte lithologies</a:t>
              </a:r>
            </a:p>
          </p:txBody>
        </p:sp>
      </p:grpSp>
      <p:sp>
        <p:nvSpPr>
          <p:cNvPr id="16" name="Rectangle 15"/>
          <p:cNvSpPr/>
          <p:nvPr/>
        </p:nvSpPr>
        <p:spPr>
          <a:xfrm>
            <a:off x="5635645" y="6488668"/>
            <a:ext cx="2741776" cy="307777"/>
          </a:xfrm>
          <a:prstGeom prst="rect">
            <a:avLst/>
          </a:prstGeom>
        </p:spPr>
        <p:txBody>
          <a:bodyPr wrap="none">
            <a:spAutoFit/>
          </a:bodyPr>
          <a:lstStyle/>
          <a:p>
            <a:r>
              <a:rPr lang="en-US" sz="1400" dirty="0" smtClean="0"/>
              <a:t>modified from Fryxell et al. (1992) </a:t>
            </a:r>
            <a:endParaRPr lang="en-US" sz="1400" dirty="0"/>
          </a:p>
        </p:txBody>
      </p:sp>
      <p:grpSp>
        <p:nvGrpSpPr>
          <p:cNvPr id="25" name="Group 24"/>
          <p:cNvGrpSpPr/>
          <p:nvPr/>
        </p:nvGrpSpPr>
        <p:grpSpPr>
          <a:xfrm>
            <a:off x="6009861" y="1069009"/>
            <a:ext cx="1955583" cy="3045791"/>
            <a:chOff x="6009861" y="1069009"/>
            <a:chExt cx="1955583" cy="3045791"/>
          </a:xfrm>
        </p:grpSpPr>
        <p:sp>
          <p:nvSpPr>
            <p:cNvPr id="23" name="Freeform 22"/>
            <p:cNvSpPr/>
            <p:nvPr/>
          </p:nvSpPr>
          <p:spPr>
            <a:xfrm>
              <a:off x="6009861" y="1069009"/>
              <a:ext cx="1192695" cy="3045791"/>
            </a:xfrm>
            <a:custGeom>
              <a:avLst/>
              <a:gdLst>
                <a:gd name="connsiteX0" fmla="*/ 927652 w 1073426"/>
                <a:gd name="connsiteY0" fmla="*/ 477079 h 2955235"/>
                <a:gd name="connsiteX1" fmla="*/ 715618 w 1073426"/>
                <a:gd name="connsiteY1" fmla="*/ 265044 h 2955235"/>
                <a:gd name="connsiteX2" fmla="*/ 450574 w 1073426"/>
                <a:gd name="connsiteY2" fmla="*/ 26505 h 2955235"/>
                <a:gd name="connsiteX3" fmla="*/ 304800 w 1073426"/>
                <a:gd name="connsiteY3" fmla="*/ 0 h 2955235"/>
                <a:gd name="connsiteX4" fmla="*/ 0 w 1073426"/>
                <a:gd name="connsiteY4" fmla="*/ 66261 h 2955235"/>
                <a:gd name="connsiteX5" fmla="*/ 106018 w 1073426"/>
                <a:gd name="connsiteY5" fmla="*/ 291548 h 2955235"/>
                <a:gd name="connsiteX6" fmla="*/ 291548 w 1073426"/>
                <a:gd name="connsiteY6" fmla="*/ 556592 h 2955235"/>
                <a:gd name="connsiteX7" fmla="*/ 410818 w 1073426"/>
                <a:gd name="connsiteY7" fmla="*/ 927652 h 2955235"/>
                <a:gd name="connsiteX8" fmla="*/ 410818 w 1073426"/>
                <a:gd name="connsiteY8" fmla="*/ 1060174 h 2955235"/>
                <a:gd name="connsiteX9" fmla="*/ 556592 w 1073426"/>
                <a:gd name="connsiteY9" fmla="*/ 1948070 h 2955235"/>
                <a:gd name="connsiteX10" fmla="*/ 516835 w 1073426"/>
                <a:gd name="connsiteY10" fmla="*/ 2332383 h 2955235"/>
                <a:gd name="connsiteX11" fmla="*/ 596348 w 1073426"/>
                <a:gd name="connsiteY11" fmla="*/ 2796209 h 2955235"/>
                <a:gd name="connsiteX12" fmla="*/ 821635 w 1073426"/>
                <a:gd name="connsiteY12" fmla="*/ 2955235 h 2955235"/>
                <a:gd name="connsiteX13" fmla="*/ 1046922 w 1073426"/>
                <a:gd name="connsiteY13" fmla="*/ 2822713 h 2955235"/>
                <a:gd name="connsiteX14" fmla="*/ 1073426 w 1073426"/>
                <a:gd name="connsiteY14" fmla="*/ 1722783 h 2955235"/>
                <a:gd name="connsiteX15" fmla="*/ 887896 w 1073426"/>
                <a:gd name="connsiteY15" fmla="*/ 1166192 h 2955235"/>
                <a:gd name="connsiteX16" fmla="*/ 940905 w 1073426"/>
                <a:gd name="connsiteY16" fmla="*/ 901148 h 2955235"/>
                <a:gd name="connsiteX17" fmla="*/ 927652 w 1073426"/>
                <a:gd name="connsiteY17" fmla="*/ 477079 h 2955235"/>
                <a:gd name="connsiteX0" fmla="*/ 960782 w 1106556"/>
                <a:gd name="connsiteY0" fmla="*/ 477079 h 2955235"/>
                <a:gd name="connsiteX1" fmla="*/ 748748 w 1106556"/>
                <a:gd name="connsiteY1" fmla="*/ 265044 h 2955235"/>
                <a:gd name="connsiteX2" fmla="*/ 483704 w 1106556"/>
                <a:gd name="connsiteY2" fmla="*/ 26505 h 2955235"/>
                <a:gd name="connsiteX3" fmla="*/ 337930 w 1106556"/>
                <a:gd name="connsiteY3" fmla="*/ 0 h 2955235"/>
                <a:gd name="connsiteX4" fmla="*/ 33130 w 1106556"/>
                <a:gd name="connsiteY4" fmla="*/ 66261 h 2955235"/>
                <a:gd name="connsiteX5" fmla="*/ 139148 w 1106556"/>
                <a:gd name="connsiteY5" fmla="*/ 291548 h 2955235"/>
                <a:gd name="connsiteX6" fmla="*/ 324678 w 1106556"/>
                <a:gd name="connsiteY6" fmla="*/ 556592 h 2955235"/>
                <a:gd name="connsiteX7" fmla="*/ 443948 w 1106556"/>
                <a:gd name="connsiteY7" fmla="*/ 927652 h 2955235"/>
                <a:gd name="connsiteX8" fmla="*/ 443948 w 1106556"/>
                <a:gd name="connsiteY8" fmla="*/ 1060174 h 2955235"/>
                <a:gd name="connsiteX9" fmla="*/ 589722 w 1106556"/>
                <a:gd name="connsiteY9" fmla="*/ 1948070 h 2955235"/>
                <a:gd name="connsiteX10" fmla="*/ 549965 w 1106556"/>
                <a:gd name="connsiteY10" fmla="*/ 2332383 h 2955235"/>
                <a:gd name="connsiteX11" fmla="*/ 629478 w 1106556"/>
                <a:gd name="connsiteY11" fmla="*/ 2796209 h 2955235"/>
                <a:gd name="connsiteX12" fmla="*/ 854765 w 1106556"/>
                <a:gd name="connsiteY12" fmla="*/ 2955235 h 2955235"/>
                <a:gd name="connsiteX13" fmla="*/ 1080052 w 1106556"/>
                <a:gd name="connsiteY13" fmla="*/ 2822713 h 2955235"/>
                <a:gd name="connsiteX14" fmla="*/ 1106556 w 1106556"/>
                <a:gd name="connsiteY14" fmla="*/ 1722783 h 2955235"/>
                <a:gd name="connsiteX15" fmla="*/ 921026 w 1106556"/>
                <a:gd name="connsiteY15" fmla="*/ 1166192 h 2955235"/>
                <a:gd name="connsiteX16" fmla="*/ 974035 w 1106556"/>
                <a:gd name="connsiteY16" fmla="*/ 901148 h 2955235"/>
                <a:gd name="connsiteX17" fmla="*/ 960782 w 1106556"/>
                <a:gd name="connsiteY17" fmla="*/ 477079 h 2955235"/>
                <a:gd name="connsiteX0" fmla="*/ 960782 w 1133060"/>
                <a:gd name="connsiteY0" fmla="*/ 477079 h 2955235"/>
                <a:gd name="connsiteX1" fmla="*/ 748748 w 1133060"/>
                <a:gd name="connsiteY1" fmla="*/ 265044 h 2955235"/>
                <a:gd name="connsiteX2" fmla="*/ 483704 w 1133060"/>
                <a:gd name="connsiteY2" fmla="*/ 26505 h 2955235"/>
                <a:gd name="connsiteX3" fmla="*/ 337930 w 1133060"/>
                <a:gd name="connsiteY3" fmla="*/ 0 h 2955235"/>
                <a:gd name="connsiteX4" fmla="*/ 33130 w 1133060"/>
                <a:gd name="connsiteY4" fmla="*/ 66261 h 2955235"/>
                <a:gd name="connsiteX5" fmla="*/ 139148 w 1133060"/>
                <a:gd name="connsiteY5" fmla="*/ 291548 h 2955235"/>
                <a:gd name="connsiteX6" fmla="*/ 324678 w 1133060"/>
                <a:gd name="connsiteY6" fmla="*/ 556592 h 2955235"/>
                <a:gd name="connsiteX7" fmla="*/ 443948 w 1133060"/>
                <a:gd name="connsiteY7" fmla="*/ 927652 h 2955235"/>
                <a:gd name="connsiteX8" fmla="*/ 443948 w 1133060"/>
                <a:gd name="connsiteY8" fmla="*/ 1060174 h 2955235"/>
                <a:gd name="connsiteX9" fmla="*/ 589722 w 1133060"/>
                <a:gd name="connsiteY9" fmla="*/ 1948070 h 2955235"/>
                <a:gd name="connsiteX10" fmla="*/ 549965 w 1133060"/>
                <a:gd name="connsiteY10" fmla="*/ 2332383 h 2955235"/>
                <a:gd name="connsiteX11" fmla="*/ 629478 w 1133060"/>
                <a:gd name="connsiteY11" fmla="*/ 2796209 h 2955235"/>
                <a:gd name="connsiteX12" fmla="*/ 854765 w 1133060"/>
                <a:gd name="connsiteY12" fmla="*/ 2955235 h 2955235"/>
                <a:gd name="connsiteX13" fmla="*/ 1080052 w 1133060"/>
                <a:gd name="connsiteY13" fmla="*/ 2822713 h 2955235"/>
                <a:gd name="connsiteX14" fmla="*/ 1106556 w 1133060"/>
                <a:gd name="connsiteY14" fmla="*/ 1722783 h 2955235"/>
                <a:gd name="connsiteX15" fmla="*/ 921026 w 1133060"/>
                <a:gd name="connsiteY15" fmla="*/ 1166192 h 2955235"/>
                <a:gd name="connsiteX16" fmla="*/ 974035 w 1133060"/>
                <a:gd name="connsiteY16" fmla="*/ 901148 h 2955235"/>
                <a:gd name="connsiteX17" fmla="*/ 960782 w 1133060"/>
                <a:gd name="connsiteY17" fmla="*/ 477079 h 2955235"/>
                <a:gd name="connsiteX0" fmla="*/ 960782 w 1192695"/>
                <a:gd name="connsiteY0" fmla="*/ 477079 h 2955235"/>
                <a:gd name="connsiteX1" fmla="*/ 748748 w 1192695"/>
                <a:gd name="connsiteY1" fmla="*/ 265044 h 2955235"/>
                <a:gd name="connsiteX2" fmla="*/ 483704 w 1192695"/>
                <a:gd name="connsiteY2" fmla="*/ 26505 h 2955235"/>
                <a:gd name="connsiteX3" fmla="*/ 337930 w 1192695"/>
                <a:gd name="connsiteY3" fmla="*/ 0 h 2955235"/>
                <a:gd name="connsiteX4" fmla="*/ 33130 w 1192695"/>
                <a:gd name="connsiteY4" fmla="*/ 66261 h 2955235"/>
                <a:gd name="connsiteX5" fmla="*/ 139148 w 1192695"/>
                <a:gd name="connsiteY5" fmla="*/ 291548 h 2955235"/>
                <a:gd name="connsiteX6" fmla="*/ 324678 w 1192695"/>
                <a:gd name="connsiteY6" fmla="*/ 556592 h 2955235"/>
                <a:gd name="connsiteX7" fmla="*/ 443948 w 1192695"/>
                <a:gd name="connsiteY7" fmla="*/ 927652 h 2955235"/>
                <a:gd name="connsiteX8" fmla="*/ 443948 w 1192695"/>
                <a:gd name="connsiteY8" fmla="*/ 1060174 h 2955235"/>
                <a:gd name="connsiteX9" fmla="*/ 589722 w 1192695"/>
                <a:gd name="connsiteY9" fmla="*/ 1948070 h 2955235"/>
                <a:gd name="connsiteX10" fmla="*/ 549965 w 1192695"/>
                <a:gd name="connsiteY10" fmla="*/ 2332383 h 2955235"/>
                <a:gd name="connsiteX11" fmla="*/ 629478 w 1192695"/>
                <a:gd name="connsiteY11" fmla="*/ 2796209 h 2955235"/>
                <a:gd name="connsiteX12" fmla="*/ 854765 w 1192695"/>
                <a:gd name="connsiteY12" fmla="*/ 2955235 h 2955235"/>
                <a:gd name="connsiteX13" fmla="*/ 1080052 w 1192695"/>
                <a:gd name="connsiteY13" fmla="*/ 2822713 h 2955235"/>
                <a:gd name="connsiteX14" fmla="*/ 1106556 w 1192695"/>
                <a:gd name="connsiteY14" fmla="*/ 1722783 h 2955235"/>
                <a:gd name="connsiteX15" fmla="*/ 921026 w 1192695"/>
                <a:gd name="connsiteY15" fmla="*/ 1166192 h 2955235"/>
                <a:gd name="connsiteX16" fmla="*/ 974035 w 1192695"/>
                <a:gd name="connsiteY16" fmla="*/ 901148 h 2955235"/>
                <a:gd name="connsiteX17" fmla="*/ 960782 w 1192695"/>
                <a:gd name="connsiteY17" fmla="*/ 477079 h 2955235"/>
                <a:gd name="connsiteX0" fmla="*/ 960782 w 1192695"/>
                <a:gd name="connsiteY0" fmla="*/ 477079 h 3028122"/>
                <a:gd name="connsiteX1" fmla="*/ 748748 w 1192695"/>
                <a:gd name="connsiteY1" fmla="*/ 265044 h 3028122"/>
                <a:gd name="connsiteX2" fmla="*/ 483704 w 1192695"/>
                <a:gd name="connsiteY2" fmla="*/ 26505 h 3028122"/>
                <a:gd name="connsiteX3" fmla="*/ 337930 w 1192695"/>
                <a:gd name="connsiteY3" fmla="*/ 0 h 3028122"/>
                <a:gd name="connsiteX4" fmla="*/ 33130 w 1192695"/>
                <a:gd name="connsiteY4" fmla="*/ 66261 h 3028122"/>
                <a:gd name="connsiteX5" fmla="*/ 139148 w 1192695"/>
                <a:gd name="connsiteY5" fmla="*/ 291548 h 3028122"/>
                <a:gd name="connsiteX6" fmla="*/ 324678 w 1192695"/>
                <a:gd name="connsiteY6" fmla="*/ 556592 h 3028122"/>
                <a:gd name="connsiteX7" fmla="*/ 443948 w 1192695"/>
                <a:gd name="connsiteY7" fmla="*/ 927652 h 3028122"/>
                <a:gd name="connsiteX8" fmla="*/ 443948 w 1192695"/>
                <a:gd name="connsiteY8" fmla="*/ 1060174 h 3028122"/>
                <a:gd name="connsiteX9" fmla="*/ 589722 w 1192695"/>
                <a:gd name="connsiteY9" fmla="*/ 1948070 h 3028122"/>
                <a:gd name="connsiteX10" fmla="*/ 549965 w 1192695"/>
                <a:gd name="connsiteY10" fmla="*/ 2332383 h 3028122"/>
                <a:gd name="connsiteX11" fmla="*/ 629478 w 1192695"/>
                <a:gd name="connsiteY11" fmla="*/ 2796209 h 3028122"/>
                <a:gd name="connsiteX12" fmla="*/ 854765 w 1192695"/>
                <a:gd name="connsiteY12" fmla="*/ 2955235 h 3028122"/>
                <a:gd name="connsiteX13" fmla="*/ 1080052 w 1192695"/>
                <a:gd name="connsiteY13" fmla="*/ 2822713 h 3028122"/>
                <a:gd name="connsiteX14" fmla="*/ 1106556 w 1192695"/>
                <a:gd name="connsiteY14" fmla="*/ 1722783 h 3028122"/>
                <a:gd name="connsiteX15" fmla="*/ 921026 w 1192695"/>
                <a:gd name="connsiteY15" fmla="*/ 1166192 h 3028122"/>
                <a:gd name="connsiteX16" fmla="*/ 974035 w 1192695"/>
                <a:gd name="connsiteY16" fmla="*/ 901148 h 3028122"/>
                <a:gd name="connsiteX17" fmla="*/ 960782 w 1192695"/>
                <a:gd name="connsiteY17" fmla="*/ 477079 h 3028122"/>
                <a:gd name="connsiteX0" fmla="*/ 960782 w 1192695"/>
                <a:gd name="connsiteY0" fmla="*/ 477079 h 3028122"/>
                <a:gd name="connsiteX1" fmla="*/ 748748 w 1192695"/>
                <a:gd name="connsiteY1" fmla="*/ 265044 h 3028122"/>
                <a:gd name="connsiteX2" fmla="*/ 483704 w 1192695"/>
                <a:gd name="connsiteY2" fmla="*/ 26505 h 3028122"/>
                <a:gd name="connsiteX3" fmla="*/ 337930 w 1192695"/>
                <a:gd name="connsiteY3" fmla="*/ 0 h 3028122"/>
                <a:gd name="connsiteX4" fmla="*/ 33130 w 1192695"/>
                <a:gd name="connsiteY4" fmla="*/ 66261 h 3028122"/>
                <a:gd name="connsiteX5" fmla="*/ 139148 w 1192695"/>
                <a:gd name="connsiteY5" fmla="*/ 291548 h 3028122"/>
                <a:gd name="connsiteX6" fmla="*/ 324678 w 1192695"/>
                <a:gd name="connsiteY6" fmla="*/ 556592 h 3028122"/>
                <a:gd name="connsiteX7" fmla="*/ 443948 w 1192695"/>
                <a:gd name="connsiteY7" fmla="*/ 927652 h 3028122"/>
                <a:gd name="connsiteX8" fmla="*/ 443948 w 1192695"/>
                <a:gd name="connsiteY8" fmla="*/ 1060174 h 3028122"/>
                <a:gd name="connsiteX9" fmla="*/ 589722 w 1192695"/>
                <a:gd name="connsiteY9" fmla="*/ 1948070 h 3028122"/>
                <a:gd name="connsiteX10" fmla="*/ 549965 w 1192695"/>
                <a:gd name="connsiteY10" fmla="*/ 2332383 h 3028122"/>
                <a:gd name="connsiteX11" fmla="*/ 629478 w 1192695"/>
                <a:gd name="connsiteY11" fmla="*/ 2796209 h 3028122"/>
                <a:gd name="connsiteX12" fmla="*/ 854765 w 1192695"/>
                <a:gd name="connsiteY12" fmla="*/ 2955235 h 3028122"/>
                <a:gd name="connsiteX13" fmla="*/ 1080052 w 1192695"/>
                <a:gd name="connsiteY13" fmla="*/ 2822713 h 3028122"/>
                <a:gd name="connsiteX14" fmla="*/ 1106556 w 1192695"/>
                <a:gd name="connsiteY14" fmla="*/ 1722783 h 3028122"/>
                <a:gd name="connsiteX15" fmla="*/ 921026 w 1192695"/>
                <a:gd name="connsiteY15" fmla="*/ 1166192 h 3028122"/>
                <a:gd name="connsiteX16" fmla="*/ 974035 w 1192695"/>
                <a:gd name="connsiteY16" fmla="*/ 901148 h 3028122"/>
                <a:gd name="connsiteX17" fmla="*/ 960782 w 1192695"/>
                <a:gd name="connsiteY17" fmla="*/ 477079 h 3028122"/>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24678 w 1192695"/>
                <a:gd name="connsiteY6" fmla="*/ 574261 h 3045791"/>
                <a:gd name="connsiteX7" fmla="*/ 443948 w 1192695"/>
                <a:gd name="connsiteY7" fmla="*/ 945321 h 3045791"/>
                <a:gd name="connsiteX8" fmla="*/ 443948 w 1192695"/>
                <a:gd name="connsiteY8" fmla="*/ 1077843 h 3045791"/>
                <a:gd name="connsiteX9" fmla="*/ 589722 w 1192695"/>
                <a:gd name="connsiteY9" fmla="*/ 1965739 h 3045791"/>
                <a:gd name="connsiteX10" fmla="*/ 549965 w 1192695"/>
                <a:gd name="connsiteY10" fmla="*/ 2350052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24678 w 1192695"/>
                <a:gd name="connsiteY6" fmla="*/ 574261 h 3045791"/>
                <a:gd name="connsiteX7" fmla="*/ 443948 w 1192695"/>
                <a:gd name="connsiteY7" fmla="*/ 945321 h 3045791"/>
                <a:gd name="connsiteX8" fmla="*/ 443948 w 1192695"/>
                <a:gd name="connsiteY8" fmla="*/ 1077843 h 3045791"/>
                <a:gd name="connsiteX9" fmla="*/ 589722 w 1192695"/>
                <a:gd name="connsiteY9" fmla="*/ 1965739 h 3045791"/>
                <a:gd name="connsiteX10" fmla="*/ 549965 w 1192695"/>
                <a:gd name="connsiteY10" fmla="*/ 2350052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90939 w 1192695"/>
                <a:gd name="connsiteY6" fmla="*/ 607391 h 3045791"/>
                <a:gd name="connsiteX7" fmla="*/ 443948 w 1192695"/>
                <a:gd name="connsiteY7" fmla="*/ 945321 h 3045791"/>
                <a:gd name="connsiteX8" fmla="*/ 443948 w 1192695"/>
                <a:gd name="connsiteY8" fmla="*/ 1077843 h 3045791"/>
                <a:gd name="connsiteX9" fmla="*/ 589722 w 1192695"/>
                <a:gd name="connsiteY9" fmla="*/ 1965739 h 3045791"/>
                <a:gd name="connsiteX10" fmla="*/ 549965 w 1192695"/>
                <a:gd name="connsiteY10" fmla="*/ 2350052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90939 w 1192695"/>
                <a:gd name="connsiteY6" fmla="*/ 607391 h 3045791"/>
                <a:gd name="connsiteX7" fmla="*/ 467139 w 1192695"/>
                <a:gd name="connsiteY7" fmla="*/ 988391 h 3045791"/>
                <a:gd name="connsiteX8" fmla="*/ 443948 w 1192695"/>
                <a:gd name="connsiteY8" fmla="*/ 1077843 h 3045791"/>
                <a:gd name="connsiteX9" fmla="*/ 589722 w 1192695"/>
                <a:gd name="connsiteY9" fmla="*/ 1965739 h 3045791"/>
                <a:gd name="connsiteX10" fmla="*/ 549965 w 1192695"/>
                <a:gd name="connsiteY10" fmla="*/ 2350052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90939 w 1192695"/>
                <a:gd name="connsiteY6" fmla="*/ 607391 h 3045791"/>
                <a:gd name="connsiteX7" fmla="*/ 467139 w 1192695"/>
                <a:gd name="connsiteY7" fmla="*/ 988391 h 3045791"/>
                <a:gd name="connsiteX8" fmla="*/ 543339 w 1192695"/>
                <a:gd name="connsiteY8" fmla="*/ 1369391 h 3045791"/>
                <a:gd name="connsiteX9" fmla="*/ 589722 w 1192695"/>
                <a:gd name="connsiteY9" fmla="*/ 1965739 h 3045791"/>
                <a:gd name="connsiteX10" fmla="*/ 549965 w 1192695"/>
                <a:gd name="connsiteY10" fmla="*/ 2350052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90939 w 1192695"/>
                <a:gd name="connsiteY6" fmla="*/ 607391 h 3045791"/>
                <a:gd name="connsiteX7" fmla="*/ 467139 w 1192695"/>
                <a:gd name="connsiteY7" fmla="*/ 988391 h 3045791"/>
                <a:gd name="connsiteX8" fmla="*/ 543339 w 1192695"/>
                <a:gd name="connsiteY8" fmla="*/ 1369391 h 3045791"/>
                <a:gd name="connsiteX9" fmla="*/ 589722 w 1192695"/>
                <a:gd name="connsiteY9" fmla="*/ 1965739 h 3045791"/>
                <a:gd name="connsiteX10" fmla="*/ 619539 w 1192695"/>
                <a:gd name="connsiteY10" fmla="*/ 2436191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90939 w 1192695"/>
                <a:gd name="connsiteY6" fmla="*/ 607391 h 3045791"/>
                <a:gd name="connsiteX7" fmla="*/ 467139 w 1192695"/>
                <a:gd name="connsiteY7" fmla="*/ 988391 h 3045791"/>
                <a:gd name="connsiteX8" fmla="*/ 543339 w 1192695"/>
                <a:gd name="connsiteY8" fmla="*/ 1369391 h 3045791"/>
                <a:gd name="connsiteX9" fmla="*/ 589722 w 1192695"/>
                <a:gd name="connsiteY9" fmla="*/ 1965739 h 3045791"/>
                <a:gd name="connsiteX10" fmla="*/ 619539 w 1192695"/>
                <a:gd name="connsiteY10" fmla="*/ 2436191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 name="connsiteX0" fmla="*/ 960782 w 1192695"/>
                <a:gd name="connsiteY0" fmla="*/ 494748 h 3045791"/>
                <a:gd name="connsiteX1" fmla="*/ 748748 w 1192695"/>
                <a:gd name="connsiteY1" fmla="*/ 282713 h 3045791"/>
                <a:gd name="connsiteX2" fmla="*/ 483704 w 1192695"/>
                <a:gd name="connsiteY2" fmla="*/ 44174 h 3045791"/>
                <a:gd name="connsiteX3" fmla="*/ 337930 w 1192695"/>
                <a:gd name="connsiteY3" fmla="*/ 17669 h 3045791"/>
                <a:gd name="connsiteX4" fmla="*/ 33130 w 1192695"/>
                <a:gd name="connsiteY4" fmla="*/ 83930 h 3045791"/>
                <a:gd name="connsiteX5" fmla="*/ 139148 w 1192695"/>
                <a:gd name="connsiteY5" fmla="*/ 309217 h 3045791"/>
                <a:gd name="connsiteX6" fmla="*/ 390939 w 1192695"/>
                <a:gd name="connsiteY6" fmla="*/ 607391 h 3045791"/>
                <a:gd name="connsiteX7" fmla="*/ 467139 w 1192695"/>
                <a:gd name="connsiteY7" fmla="*/ 988391 h 3045791"/>
                <a:gd name="connsiteX8" fmla="*/ 543339 w 1192695"/>
                <a:gd name="connsiteY8" fmla="*/ 1369391 h 3045791"/>
                <a:gd name="connsiteX9" fmla="*/ 589722 w 1192695"/>
                <a:gd name="connsiteY9" fmla="*/ 1965739 h 3045791"/>
                <a:gd name="connsiteX10" fmla="*/ 619539 w 1192695"/>
                <a:gd name="connsiteY10" fmla="*/ 2436191 h 3045791"/>
                <a:gd name="connsiteX11" fmla="*/ 629478 w 1192695"/>
                <a:gd name="connsiteY11" fmla="*/ 2813878 h 3045791"/>
                <a:gd name="connsiteX12" fmla="*/ 854765 w 1192695"/>
                <a:gd name="connsiteY12" fmla="*/ 2972904 h 3045791"/>
                <a:gd name="connsiteX13" fmla="*/ 1080052 w 1192695"/>
                <a:gd name="connsiteY13" fmla="*/ 2840382 h 3045791"/>
                <a:gd name="connsiteX14" fmla="*/ 1106556 w 1192695"/>
                <a:gd name="connsiteY14" fmla="*/ 1740452 h 3045791"/>
                <a:gd name="connsiteX15" fmla="*/ 921026 w 1192695"/>
                <a:gd name="connsiteY15" fmla="*/ 1183861 h 3045791"/>
                <a:gd name="connsiteX16" fmla="*/ 974035 w 1192695"/>
                <a:gd name="connsiteY16" fmla="*/ 918817 h 3045791"/>
                <a:gd name="connsiteX17" fmla="*/ 960782 w 1192695"/>
                <a:gd name="connsiteY17" fmla="*/ 494748 h 30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2695" h="3045791">
                  <a:moveTo>
                    <a:pt x="960782" y="494748"/>
                  </a:moveTo>
                  <a:cubicBezTo>
                    <a:pt x="923234" y="388731"/>
                    <a:pt x="828261" y="357809"/>
                    <a:pt x="748748" y="282713"/>
                  </a:cubicBezTo>
                  <a:cubicBezTo>
                    <a:pt x="669235" y="207617"/>
                    <a:pt x="552174" y="88348"/>
                    <a:pt x="483704" y="44174"/>
                  </a:cubicBezTo>
                  <a:cubicBezTo>
                    <a:pt x="415234" y="0"/>
                    <a:pt x="413026" y="11043"/>
                    <a:pt x="337930" y="17669"/>
                  </a:cubicBezTo>
                  <a:cubicBezTo>
                    <a:pt x="262834" y="24295"/>
                    <a:pt x="66260" y="35339"/>
                    <a:pt x="33130" y="83930"/>
                  </a:cubicBezTo>
                  <a:cubicBezTo>
                    <a:pt x="0" y="132521"/>
                    <a:pt x="90557" y="227495"/>
                    <a:pt x="139148" y="309217"/>
                  </a:cubicBezTo>
                  <a:cubicBezTo>
                    <a:pt x="198783" y="396460"/>
                    <a:pt x="336274" y="494195"/>
                    <a:pt x="390939" y="607391"/>
                  </a:cubicBezTo>
                  <a:cubicBezTo>
                    <a:pt x="445604" y="720587"/>
                    <a:pt x="441739" y="861391"/>
                    <a:pt x="467139" y="988391"/>
                  </a:cubicBezTo>
                  <a:lnTo>
                    <a:pt x="543339" y="1369391"/>
                  </a:lnTo>
                  <a:lnTo>
                    <a:pt x="589722" y="1965739"/>
                  </a:lnTo>
                  <a:lnTo>
                    <a:pt x="619539" y="2436191"/>
                  </a:lnTo>
                  <a:cubicBezTo>
                    <a:pt x="626165" y="2577547"/>
                    <a:pt x="590274" y="2724426"/>
                    <a:pt x="629478" y="2813878"/>
                  </a:cubicBezTo>
                  <a:cubicBezTo>
                    <a:pt x="668682" y="2903330"/>
                    <a:pt x="779669" y="2968487"/>
                    <a:pt x="854765" y="2972904"/>
                  </a:cubicBezTo>
                  <a:cubicBezTo>
                    <a:pt x="929861" y="2977321"/>
                    <a:pt x="1038087" y="3045791"/>
                    <a:pt x="1080052" y="2840382"/>
                  </a:cubicBezTo>
                  <a:cubicBezTo>
                    <a:pt x="1122017" y="2634973"/>
                    <a:pt x="1192695" y="2082800"/>
                    <a:pt x="1106556" y="1740452"/>
                  </a:cubicBezTo>
                  <a:cubicBezTo>
                    <a:pt x="1080052" y="1464365"/>
                    <a:pt x="943113" y="1320800"/>
                    <a:pt x="921026" y="1183861"/>
                  </a:cubicBezTo>
                  <a:lnTo>
                    <a:pt x="974035" y="918817"/>
                  </a:lnTo>
                  <a:cubicBezTo>
                    <a:pt x="980661" y="803965"/>
                    <a:pt x="998330" y="600765"/>
                    <a:pt x="960782" y="494748"/>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a:spLocks noChangeArrowheads="1"/>
            </p:cNvSpPr>
            <p:nvPr/>
          </p:nvSpPr>
          <p:spPr bwMode="auto">
            <a:xfrm>
              <a:off x="6934200" y="1905000"/>
              <a:ext cx="1031244" cy="369332"/>
            </a:xfrm>
            <a:prstGeom prst="rect">
              <a:avLst/>
            </a:prstGeom>
            <a:noFill/>
            <a:ln w="9525">
              <a:noFill/>
              <a:miter lim="800000"/>
              <a:headEnd/>
              <a:tailEnd/>
            </a:ln>
          </p:spPr>
          <p:txBody>
            <a:bodyPr wrap="none">
              <a:spAutoFit/>
            </a:bodyPr>
            <a:lstStyle/>
            <a:p>
              <a:r>
                <a:rPr lang="en-US" dirty="0" smtClean="0">
                  <a:solidFill>
                    <a:srgbClr val="FFFF00"/>
                  </a:solidFill>
                </a:rPr>
                <a:t>Breccia 1</a:t>
              </a:r>
              <a:endParaRPr lang="en-US" dirty="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152400" y="762000"/>
            <a:ext cx="8839200" cy="3962400"/>
            <a:chOff x="152400" y="0"/>
            <a:chExt cx="8839200" cy="3962400"/>
          </a:xfrm>
        </p:grpSpPr>
        <p:grpSp>
          <p:nvGrpSpPr>
            <p:cNvPr id="5" name="Group 28"/>
            <p:cNvGrpSpPr/>
            <p:nvPr/>
          </p:nvGrpSpPr>
          <p:grpSpPr>
            <a:xfrm>
              <a:off x="152400" y="0"/>
              <a:ext cx="8839200" cy="3962400"/>
              <a:chOff x="457200" y="1198880"/>
              <a:chExt cx="8839200" cy="3962400"/>
            </a:xfrm>
          </p:grpSpPr>
          <p:grpSp>
            <p:nvGrpSpPr>
              <p:cNvPr id="6" name="Group 1"/>
              <p:cNvGrpSpPr/>
              <p:nvPr/>
            </p:nvGrpSpPr>
            <p:grpSpPr>
              <a:xfrm>
                <a:off x="457200" y="1198880"/>
                <a:ext cx="8839200" cy="3733800"/>
                <a:chOff x="-8686800" y="1066800"/>
                <a:chExt cx="8839200" cy="3733800"/>
              </a:xfrm>
            </p:grpSpPr>
            <p:pic>
              <p:nvPicPr>
                <p:cNvPr id="3" name="Picture 4"/>
                <p:cNvPicPr>
                  <a:picLocks noChangeAspect="1" noChangeArrowheads="1"/>
                </p:cNvPicPr>
                <p:nvPr/>
              </p:nvPicPr>
              <p:blipFill>
                <a:blip r:embed="rId3" cstate="print"/>
                <a:srcRect t="6571" b="25843"/>
                <a:stretch>
                  <a:fillRect/>
                </a:stretch>
              </p:blipFill>
              <p:spPr bwMode="auto">
                <a:xfrm>
                  <a:off x="-8686800" y="1066800"/>
                  <a:ext cx="8839200" cy="3733800"/>
                </a:xfrm>
                <a:prstGeom prst="rect">
                  <a:avLst/>
                </a:prstGeom>
                <a:noFill/>
                <a:ln w="9525">
                  <a:noFill/>
                  <a:miter lim="800000"/>
                  <a:headEnd/>
                  <a:tailEnd/>
                </a:ln>
              </p:spPr>
            </p:pic>
            <p:sp>
              <p:nvSpPr>
                <p:cNvPr id="4" name="Down Arrow 3"/>
                <p:cNvSpPr/>
                <p:nvPr/>
              </p:nvSpPr>
              <p:spPr>
                <a:xfrm rot="6592328">
                  <a:off x="-160860" y="1132675"/>
                  <a:ext cx="228600" cy="381000"/>
                </a:xfrm>
                <a:prstGeom prst="downArrow">
                  <a:avLst>
                    <a:gd name="adj1" fmla="val 50000"/>
                    <a:gd name="adj2" fmla="val 718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rot="9667053">
                <a:off x="4520456" y="2250067"/>
                <a:ext cx="1360415" cy="26561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p:cNvPicPr>
                <a:picLocks noChangeAspect="1" noChangeArrowheads="1"/>
              </p:cNvPicPr>
              <p:nvPr/>
            </p:nvPicPr>
            <p:blipFill>
              <a:blip r:embed="rId3" cstate="print"/>
              <a:srcRect t="54847" b="2762"/>
              <a:stretch>
                <a:fillRect/>
              </a:stretch>
            </p:blipFill>
            <p:spPr bwMode="auto">
              <a:xfrm>
                <a:off x="457200" y="2819400"/>
                <a:ext cx="8839200" cy="2341880"/>
              </a:xfrm>
              <a:prstGeom prst="rect">
                <a:avLst/>
              </a:prstGeom>
              <a:noFill/>
              <a:ln w="9525">
                <a:noFill/>
                <a:miter lim="800000"/>
                <a:headEnd/>
                <a:tailEnd/>
              </a:ln>
            </p:spPr>
          </p:pic>
          <p:sp>
            <p:nvSpPr>
              <p:cNvPr id="21" name="Isosceles Triangle 20"/>
              <p:cNvSpPr/>
              <p:nvPr/>
            </p:nvSpPr>
            <p:spPr>
              <a:xfrm rot="4471850">
                <a:off x="3826185" y="2269102"/>
                <a:ext cx="273434" cy="557883"/>
              </a:xfrm>
              <a:prstGeom prst="triangle">
                <a:avLst>
                  <a:gd name="adj" fmla="val 10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038600" y="2265680"/>
                <a:ext cx="3773384" cy="807358"/>
              </a:xfrm>
              <a:custGeom>
                <a:avLst/>
                <a:gdLst>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475013 w 5581403"/>
                  <a:gd name="connsiteY5" fmla="*/ 498764 h 1571502"/>
                  <a:gd name="connsiteX6" fmla="*/ 0 w 5581403"/>
                  <a:gd name="connsiteY6" fmla="*/ 0 h 1571502"/>
                  <a:gd name="connsiteX7" fmla="*/ 0 w 5581403"/>
                  <a:gd name="connsiteY7" fmla="*/ 0 h 1571502"/>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640278 w 5581403"/>
                  <a:gd name="connsiteY5" fmla="*/ 381000 h 1571502"/>
                  <a:gd name="connsiteX6" fmla="*/ 0 w 5581403"/>
                  <a:gd name="connsiteY6" fmla="*/ 0 h 1571502"/>
                  <a:gd name="connsiteX7" fmla="*/ 0 w 5581403"/>
                  <a:gd name="connsiteY7" fmla="*/ 0 h 1571502"/>
                  <a:gd name="connsiteX0" fmla="*/ 5581403 w 5581403"/>
                  <a:gd name="connsiteY0" fmla="*/ 746166 h 1723902"/>
                  <a:gd name="connsiteX1" fmla="*/ 5023262 w 5581403"/>
                  <a:gd name="connsiteY1" fmla="*/ 1304306 h 1723902"/>
                  <a:gd name="connsiteX2" fmla="*/ 4144488 w 5581403"/>
                  <a:gd name="connsiteY2" fmla="*/ 1672442 h 1723902"/>
                  <a:gd name="connsiteX3" fmla="*/ 2790701 w 5581403"/>
                  <a:gd name="connsiteY3" fmla="*/ 1613065 h 1723902"/>
                  <a:gd name="connsiteX4" fmla="*/ 1460665 w 5581403"/>
                  <a:gd name="connsiteY4" fmla="*/ 1090551 h 1723902"/>
                  <a:gd name="connsiteX5" fmla="*/ 640278 w 5581403"/>
                  <a:gd name="connsiteY5" fmla="*/ 533400 h 1723902"/>
                  <a:gd name="connsiteX6" fmla="*/ 0 w 5581403"/>
                  <a:gd name="connsiteY6" fmla="*/ 152400 h 1723902"/>
                  <a:gd name="connsiteX7" fmla="*/ 259278 w 5581403"/>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381000 w 5322125"/>
                  <a:gd name="connsiteY5" fmla="*/ 533400 h 1723902"/>
                  <a:gd name="connsiteX6" fmla="*/ 304800 w 5322125"/>
                  <a:gd name="connsiteY6" fmla="*/ 304800 h 1723902"/>
                  <a:gd name="connsiteX7" fmla="*/ 0 w 5322125"/>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533400 w 5322125"/>
                  <a:gd name="connsiteY5" fmla="*/ 609600 h 1723902"/>
                  <a:gd name="connsiteX6" fmla="*/ 304800 w 5322125"/>
                  <a:gd name="connsiteY6" fmla="*/ 304800 h 1723902"/>
                  <a:gd name="connsiteX7" fmla="*/ 0 w 53221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762000 w 5245925"/>
                  <a:gd name="connsiteY5" fmla="*/ 9144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371600 w 5245925"/>
                  <a:gd name="connsiteY4" fmla="*/ 1295400 h 1723902"/>
                  <a:gd name="connsiteX5" fmla="*/ 762000 w 5245925"/>
                  <a:gd name="connsiteY5" fmla="*/ 914400 h 1723902"/>
                  <a:gd name="connsiteX6" fmla="*/ 228600 w 5245925"/>
                  <a:gd name="connsiteY6" fmla="*/ 304800 h 1723902"/>
                  <a:gd name="connsiteX7" fmla="*/ 0 w 5245925"/>
                  <a:gd name="connsiteY7" fmla="*/ 0 h 17239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152400 w 5169725"/>
                  <a:gd name="connsiteY6" fmla="*/ 3810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4478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797958"/>
                  <a:gd name="connsiteX1" fmla="*/ 4611584 w 5169725"/>
                  <a:gd name="connsiteY1" fmla="*/ 1380506 h 1797958"/>
                  <a:gd name="connsiteX2" fmla="*/ 3732810 w 5169725"/>
                  <a:gd name="connsiteY2" fmla="*/ 1748642 h 1797958"/>
                  <a:gd name="connsiteX3" fmla="*/ 2667000 w 5169725"/>
                  <a:gd name="connsiteY3" fmla="*/ 1676400 h 1797958"/>
                  <a:gd name="connsiteX4" fmla="*/ 1447800 w 5169725"/>
                  <a:gd name="connsiteY4" fmla="*/ 1371600 h 1797958"/>
                  <a:gd name="connsiteX5" fmla="*/ 838200 w 5169725"/>
                  <a:gd name="connsiteY5" fmla="*/ 990600 h 1797958"/>
                  <a:gd name="connsiteX6" fmla="*/ 381000 w 5169725"/>
                  <a:gd name="connsiteY6" fmla="*/ 457200 h 1797958"/>
                  <a:gd name="connsiteX7" fmla="*/ 0 w 5169725"/>
                  <a:gd name="connsiteY7" fmla="*/ 0 h 1797958"/>
                  <a:gd name="connsiteX0" fmla="*/ 4788725 w 4788725"/>
                  <a:gd name="connsiteY0" fmla="*/ 365166 h 1340758"/>
                  <a:gd name="connsiteX1" fmla="*/ 4230584 w 4788725"/>
                  <a:gd name="connsiteY1" fmla="*/ 923306 h 1340758"/>
                  <a:gd name="connsiteX2" fmla="*/ 3351810 w 4788725"/>
                  <a:gd name="connsiteY2" fmla="*/ 1291442 h 1340758"/>
                  <a:gd name="connsiteX3" fmla="*/ 2286000 w 4788725"/>
                  <a:gd name="connsiteY3" fmla="*/ 1219200 h 1340758"/>
                  <a:gd name="connsiteX4" fmla="*/ 1066800 w 4788725"/>
                  <a:gd name="connsiteY4" fmla="*/ 914400 h 1340758"/>
                  <a:gd name="connsiteX5" fmla="*/ 457200 w 4788725"/>
                  <a:gd name="connsiteY5" fmla="*/ 533400 h 1340758"/>
                  <a:gd name="connsiteX6" fmla="*/ 0 w 4788725"/>
                  <a:gd name="connsiteY6" fmla="*/ 0 h 1340758"/>
                  <a:gd name="connsiteX0" fmla="*/ 4560125 w 4560125"/>
                  <a:gd name="connsiteY0" fmla="*/ 192446 h 1168038"/>
                  <a:gd name="connsiteX1" fmla="*/ 4001984 w 4560125"/>
                  <a:gd name="connsiteY1" fmla="*/ 750586 h 1168038"/>
                  <a:gd name="connsiteX2" fmla="*/ 3123210 w 4560125"/>
                  <a:gd name="connsiteY2" fmla="*/ 1118722 h 1168038"/>
                  <a:gd name="connsiteX3" fmla="*/ 2057400 w 4560125"/>
                  <a:gd name="connsiteY3" fmla="*/ 1046480 h 1168038"/>
                  <a:gd name="connsiteX4" fmla="*/ 838200 w 4560125"/>
                  <a:gd name="connsiteY4" fmla="*/ 741680 h 1168038"/>
                  <a:gd name="connsiteX5" fmla="*/ 228600 w 4560125"/>
                  <a:gd name="connsiteY5" fmla="*/ 360680 h 1168038"/>
                  <a:gd name="connsiteX6" fmla="*/ 0 w 4560125"/>
                  <a:gd name="connsiteY6" fmla="*/ 0 h 1168038"/>
                  <a:gd name="connsiteX0" fmla="*/ 4001984 w 4001984"/>
                  <a:gd name="connsiteY0" fmla="*/ 750586 h 1168038"/>
                  <a:gd name="connsiteX1" fmla="*/ 3123210 w 4001984"/>
                  <a:gd name="connsiteY1" fmla="*/ 1118722 h 1168038"/>
                  <a:gd name="connsiteX2" fmla="*/ 2057400 w 4001984"/>
                  <a:gd name="connsiteY2" fmla="*/ 1046480 h 1168038"/>
                  <a:gd name="connsiteX3" fmla="*/ 838200 w 4001984"/>
                  <a:gd name="connsiteY3" fmla="*/ 741680 h 1168038"/>
                  <a:gd name="connsiteX4" fmla="*/ 228600 w 4001984"/>
                  <a:gd name="connsiteY4" fmla="*/ 360680 h 1168038"/>
                  <a:gd name="connsiteX5" fmla="*/ 0 w 4001984"/>
                  <a:gd name="connsiteY5" fmla="*/ 0 h 1168038"/>
                  <a:gd name="connsiteX0" fmla="*/ 3773384 w 3773384"/>
                  <a:gd name="connsiteY0" fmla="*/ 389906 h 807358"/>
                  <a:gd name="connsiteX1" fmla="*/ 2894610 w 3773384"/>
                  <a:gd name="connsiteY1" fmla="*/ 758042 h 807358"/>
                  <a:gd name="connsiteX2" fmla="*/ 1828800 w 3773384"/>
                  <a:gd name="connsiteY2" fmla="*/ 685800 h 807358"/>
                  <a:gd name="connsiteX3" fmla="*/ 609600 w 3773384"/>
                  <a:gd name="connsiteY3" fmla="*/ 381000 h 807358"/>
                  <a:gd name="connsiteX4" fmla="*/ 0 w 3773384"/>
                  <a:gd name="connsiteY4" fmla="*/ 0 h 80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384" h="807358">
                    <a:moveTo>
                      <a:pt x="3773384" y="389906"/>
                    </a:moveTo>
                    <a:cubicBezTo>
                      <a:pt x="3533898" y="544285"/>
                      <a:pt x="3218707" y="708726"/>
                      <a:pt x="2894610" y="758042"/>
                    </a:cubicBezTo>
                    <a:cubicBezTo>
                      <a:pt x="2570513" y="807358"/>
                      <a:pt x="2209635" y="748640"/>
                      <a:pt x="1828800" y="685800"/>
                    </a:cubicBezTo>
                    <a:cubicBezTo>
                      <a:pt x="1447965" y="622960"/>
                      <a:pt x="914400" y="495300"/>
                      <a:pt x="609600" y="381000"/>
                    </a:cubicBezTo>
                    <a:cubicBezTo>
                      <a:pt x="304800" y="266700"/>
                      <a:pt x="139700" y="123613"/>
                      <a:pt x="0" y="0"/>
                    </a:cubicBezTo>
                  </a:path>
                </a:pathLst>
              </a:custGeom>
              <a:noFill/>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28"/>
              <p:cNvGrpSpPr/>
              <p:nvPr/>
            </p:nvGrpSpPr>
            <p:grpSpPr>
              <a:xfrm rot="6659465">
                <a:off x="4648454" y="2792544"/>
                <a:ext cx="228600" cy="76200"/>
                <a:chOff x="402193" y="6076078"/>
                <a:chExt cx="228600" cy="76200"/>
              </a:xfrm>
            </p:grpSpPr>
            <p:sp>
              <p:nvSpPr>
                <p:cNvPr id="33" name="Oval 32"/>
                <p:cNvSpPr/>
                <p:nvPr/>
              </p:nvSpPr>
              <p:spPr>
                <a:xfrm>
                  <a:off x="554593" y="6076078"/>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402193" y="6117105"/>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32"/>
              <p:cNvGrpSpPr/>
              <p:nvPr/>
            </p:nvGrpSpPr>
            <p:grpSpPr>
              <a:xfrm rot="4047476">
                <a:off x="7201216" y="3033743"/>
                <a:ext cx="228600" cy="76200"/>
                <a:chOff x="457200" y="6054972"/>
                <a:chExt cx="228600" cy="76200"/>
              </a:xfrm>
            </p:grpSpPr>
            <p:sp>
              <p:nvSpPr>
                <p:cNvPr id="31" name="Oval 30"/>
                <p:cNvSpPr/>
                <p:nvPr/>
              </p:nvSpPr>
              <p:spPr>
                <a:xfrm>
                  <a:off x="609600" y="6054972"/>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457200" y="6096000"/>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5019675" y="628650"/>
              <a:ext cx="897338" cy="369332"/>
            </a:xfrm>
            <a:prstGeom prst="rect">
              <a:avLst/>
            </a:prstGeom>
            <a:noFill/>
          </p:spPr>
          <p:txBody>
            <a:bodyPr wrap="square" rtlCol="0">
              <a:spAutoFit/>
            </a:bodyPr>
            <a:lstStyle/>
            <a:p>
              <a:r>
                <a:rPr lang="en-US" b="1" dirty="0" smtClean="0">
                  <a:solidFill>
                    <a:schemeClr val="accent6">
                      <a:lumMod val="75000"/>
                    </a:schemeClr>
                  </a:solidFill>
                  <a:effectLst>
                    <a:outerShdw blurRad="38100" dist="38100" dir="2700000" algn="tl">
                      <a:srgbClr val="000000">
                        <a:alpha val="43137"/>
                      </a:srgbClr>
                    </a:outerShdw>
                  </a:effectLst>
                  <a:latin typeface="Tempus Sans ITC" pitchFamily="82" charset="0"/>
                </a:rPr>
                <a:t>source</a:t>
              </a:r>
              <a:endParaRPr lang="en-US" b="1" dirty="0">
                <a:solidFill>
                  <a:schemeClr val="accent6">
                    <a:lumMod val="75000"/>
                  </a:schemeClr>
                </a:solidFill>
                <a:effectLst>
                  <a:outerShdw blurRad="38100" dist="38100" dir="2700000" algn="tl">
                    <a:srgbClr val="000000">
                      <a:alpha val="43137"/>
                    </a:srgbClr>
                  </a:outerShdw>
                </a:effectLst>
                <a:latin typeface="Tempus Sans ITC" pitchFamily="82" charset="0"/>
              </a:endParaRPr>
            </a:p>
          </p:txBody>
        </p:sp>
      </p:grpSp>
      <p:cxnSp>
        <p:nvCxnSpPr>
          <p:cNvPr id="30" name="Straight Connector 29"/>
          <p:cNvCxnSpPr/>
          <p:nvPr/>
        </p:nvCxnSpPr>
        <p:spPr>
          <a:xfrm>
            <a:off x="152400" y="2362200"/>
            <a:ext cx="8839200" cy="1588"/>
          </a:xfrm>
          <a:prstGeom prst="line">
            <a:avLst/>
          </a:prstGeom>
          <a:ln w="952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276600" y="1990725"/>
            <a:ext cx="668738" cy="37376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Tempus Sans ITC" pitchFamily="82" charset="0"/>
              </a:rPr>
              <a:t>Tbr1</a:t>
            </a:r>
            <a:endParaRPr lang="en-US" b="1" dirty="0">
              <a:solidFill>
                <a:schemeClr val="bg1"/>
              </a:solidFill>
              <a:effectLst>
                <a:outerShdw blurRad="38100" dist="38100" dir="2700000" algn="tl">
                  <a:srgbClr val="000000">
                    <a:alpha val="43137"/>
                  </a:srgbClr>
                </a:outerShdw>
              </a:effectLst>
              <a:latin typeface="Tempus Sans ITC" pitchFamily="82" charset="0"/>
            </a:endParaRPr>
          </a:p>
        </p:txBody>
      </p:sp>
      <p:sp>
        <p:nvSpPr>
          <p:cNvPr id="35" name="TextBox 34"/>
          <p:cNvSpPr txBox="1"/>
          <p:nvPr/>
        </p:nvSpPr>
        <p:spPr>
          <a:xfrm>
            <a:off x="5486400" y="1900535"/>
            <a:ext cx="1757512" cy="461665"/>
          </a:xfrm>
          <a:prstGeom prst="rect">
            <a:avLst/>
          </a:prstGeom>
          <a:noFill/>
        </p:spPr>
        <p:txBody>
          <a:bodyPr wrap="non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Gold Butte</a:t>
            </a:r>
          </a:p>
        </p:txBody>
      </p:sp>
      <p:grpSp>
        <p:nvGrpSpPr>
          <p:cNvPr id="22" name="Group 21"/>
          <p:cNvGrpSpPr/>
          <p:nvPr/>
        </p:nvGrpSpPr>
        <p:grpSpPr>
          <a:xfrm>
            <a:off x="0" y="0"/>
            <a:ext cx="9144000" cy="660975"/>
            <a:chOff x="0" y="0"/>
            <a:chExt cx="9144000" cy="660975"/>
          </a:xfrm>
        </p:grpSpPr>
        <p:sp>
          <p:nvSpPr>
            <p:cNvPr id="23" name="Rectangle 22"/>
            <p:cNvSpPr/>
            <p:nvPr/>
          </p:nvSpPr>
          <p:spPr>
            <a:xfrm>
              <a:off x="0" y="0"/>
              <a:ext cx="9144000" cy="609600"/>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24" name="TextBox 23"/>
            <p:cNvSpPr txBox="1"/>
            <p:nvPr/>
          </p:nvSpPr>
          <p:spPr>
            <a:xfrm>
              <a:off x="0" y="76200"/>
              <a:ext cx="9144000" cy="584775"/>
            </a:xfrm>
            <a:prstGeom prst="rect">
              <a:avLst/>
            </a:prstGeom>
            <a:noFill/>
          </p:spPr>
          <p:txBody>
            <a:bodyPr wrap="square" lIns="45720" rIns="45720" rtlCol="0">
              <a:spAutoFit/>
            </a:bodyPr>
            <a:lstStyle/>
            <a:p>
              <a:pPr algn="ctr"/>
              <a:r>
                <a:rPr lang="en-US" sz="3200" b="1" dirty="0" err="1"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Unroofing</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 of Gold Butte block </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p:nvPr/>
        </p:nvGrpSpPr>
        <p:grpSpPr>
          <a:xfrm>
            <a:off x="152400" y="758952"/>
            <a:ext cx="8839200" cy="4191000"/>
            <a:chOff x="-8839200" y="838200"/>
            <a:chExt cx="8839200" cy="4191000"/>
          </a:xfrm>
        </p:grpSpPr>
        <p:pic>
          <p:nvPicPr>
            <p:cNvPr id="3" name="Picture 4"/>
            <p:cNvPicPr>
              <a:picLocks noChangeAspect="1" noChangeArrowheads="1"/>
            </p:cNvPicPr>
            <p:nvPr/>
          </p:nvPicPr>
          <p:blipFill>
            <a:blip r:embed="rId3" cstate="print"/>
            <a:srcRect t="6571" b="17567"/>
            <a:stretch>
              <a:fillRect/>
            </a:stretch>
          </p:blipFill>
          <p:spPr bwMode="auto">
            <a:xfrm>
              <a:off x="-8839200" y="838200"/>
              <a:ext cx="8839200" cy="4191000"/>
            </a:xfrm>
            <a:prstGeom prst="rect">
              <a:avLst/>
            </a:prstGeom>
            <a:noFill/>
            <a:ln w="9525">
              <a:noFill/>
              <a:miter lim="800000"/>
              <a:headEnd/>
              <a:tailEnd/>
            </a:ln>
          </p:spPr>
        </p:pic>
        <p:sp>
          <p:nvSpPr>
            <p:cNvPr id="4" name="Down Arrow 3"/>
            <p:cNvSpPr/>
            <p:nvPr/>
          </p:nvSpPr>
          <p:spPr>
            <a:xfrm rot="6592328">
              <a:off x="-334315" y="903540"/>
              <a:ext cx="228600" cy="381000"/>
            </a:xfrm>
            <a:prstGeom prst="downArrow">
              <a:avLst>
                <a:gd name="adj1" fmla="val 50000"/>
                <a:gd name="adj2" fmla="val 718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mpus Sans ITC" pitchFamily="82" charset="0"/>
              </a:endParaRPr>
            </a:p>
          </p:txBody>
        </p:sp>
      </p:grpSp>
      <p:sp>
        <p:nvSpPr>
          <p:cNvPr id="9" name="Oval 8"/>
          <p:cNvSpPr/>
          <p:nvPr/>
        </p:nvSpPr>
        <p:spPr>
          <a:xfrm rot="9667053">
            <a:off x="4040121" y="1839328"/>
            <a:ext cx="1540805" cy="26561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mpus Sans ITC" pitchFamily="82" charset="0"/>
            </a:endParaRPr>
          </a:p>
        </p:txBody>
      </p:sp>
      <p:sp>
        <p:nvSpPr>
          <p:cNvPr id="10" name="Oval 9"/>
          <p:cNvSpPr/>
          <p:nvPr/>
        </p:nvSpPr>
        <p:spPr>
          <a:xfrm rot="10014974">
            <a:off x="4544495" y="1971263"/>
            <a:ext cx="2011656" cy="460799"/>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mpus Sans ITC" pitchFamily="82" charset="0"/>
            </a:endParaRPr>
          </a:p>
        </p:txBody>
      </p:sp>
      <p:pic>
        <p:nvPicPr>
          <p:cNvPr id="37" name="Picture 4"/>
          <p:cNvPicPr>
            <a:picLocks noChangeAspect="1" noChangeArrowheads="1"/>
          </p:cNvPicPr>
          <p:nvPr/>
        </p:nvPicPr>
        <p:blipFill>
          <a:blip r:embed="rId3" cstate="print"/>
          <a:srcRect t="54847" b="2762"/>
          <a:stretch>
            <a:fillRect/>
          </a:stretch>
        </p:blipFill>
        <p:spPr bwMode="auto">
          <a:xfrm>
            <a:off x="152400" y="2608072"/>
            <a:ext cx="8839200" cy="2341880"/>
          </a:xfrm>
          <a:prstGeom prst="rect">
            <a:avLst/>
          </a:prstGeom>
          <a:noFill/>
          <a:ln w="9525">
            <a:noFill/>
            <a:miter lim="800000"/>
            <a:headEnd/>
            <a:tailEnd/>
          </a:ln>
        </p:spPr>
      </p:pic>
      <p:cxnSp>
        <p:nvCxnSpPr>
          <p:cNvPr id="41" name="Straight Connector 40"/>
          <p:cNvCxnSpPr/>
          <p:nvPr/>
        </p:nvCxnSpPr>
        <p:spPr>
          <a:xfrm>
            <a:off x="152400" y="2590800"/>
            <a:ext cx="8839200" cy="1588"/>
          </a:xfrm>
          <a:prstGeom prst="line">
            <a:avLst/>
          </a:prstGeom>
          <a:ln w="952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3657600" y="1693672"/>
            <a:ext cx="4560125" cy="1168038"/>
          </a:xfrm>
          <a:custGeom>
            <a:avLst/>
            <a:gdLst>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475013 w 5581403"/>
              <a:gd name="connsiteY5" fmla="*/ 498764 h 1571502"/>
              <a:gd name="connsiteX6" fmla="*/ 0 w 5581403"/>
              <a:gd name="connsiteY6" fmla="*/ 0 h 1571502"/>
              <a:gd name="connsiteX7" fmla="*/ 0 w 5581403"/>
              <a:gd name="connsiteY7" fmla="*/ 0 h 1571502"/>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640278 w 5581403"/>
              <a:gd name="connsiteY5" fmla="*/ 381000 h 1571502"/>
              <a:gd name="connsiteX6" fmla="*/ 0 w 5581403"/>
              <a:gd name="connsiteY6" fmla="*/ 0 h 1571502"/>
              <a:gd name="connsiteX7" fmla="*/ 0 w 5581403"/>
              <a:gd name="connsiteY7" fmla="*/ 0 h 1571502"/>
              <a:gd name="connsiteX0" fmla="*/ 5581403 w 5581403"/>
              <a:gd name="connsiteY0" fmla="*/ 746166 h 1723902"/>
              <a:gd name="connsiteX1" fmla="*/ 5023262 w 5581403"/>
              <a:gd name="connsiteY1" fmla="*/ 1304306 h 1723902"/>
              <a:gd name="connsiteX2" fmla="*/ 4144488 w 5581403"/>
              <a:gd name="connsiteY2" fmla="*/ 1672442 h 1723902"/>
              <a:gd name="connsiteX3" fmla="*/ 2790701 w 5581403"/>
              <a:gd name="connsiteY3" fmla="*/ 1613065 h 1723902"/>
              <a:gd name="connsiteX4" fmla="*/ 1460665 w 5581403"/>
              <a:gd name="connsiteY4" fmla="*/ 1090551 h 1723902"/>
              <a:gd name="connsiteX5" fmla="*/ 640278 w 5581403"/>
              <a:gd name="connsiteY5" fmla="*/ 533400 h 1723902"/>
              <a:gd name="connsiteX6" fmla="*/ 0 w 5581403"/>
              <a:gd name="connsiteY6" fmla="*/ 152400 h 1723902"/>
              <a:gd name="connsiteX7" fmla="*/ 259278 w 5581403"/>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381000 w 5322125"/>
              <a:gd name="connsiteY5" fmla="*/ 533400 h 1723902"/>
              <a:gd name="connsiteX6" fmla="*/ 304800 w 5322125"/>
              <a:gd name="connsiteY6" fmla="*/ 304800 h 1723902"/>
              <a:gd name="connsiteX7" fmla="*/ 0 w 5322125"/>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533400 w 5322125"/>
              <a:gd name="connsiteY5" fmla="*/ 609600 h 1723902"/>
              <a:gd name="connsiteX6" fmla="*/ 304800 w 5322125"/>
              <a:gd name="connsiteY6" fmla="*/ 304800 h 1723902"/>
              <a:gd name="connsiteX7" fmla="*/ 0 w 53221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762000 w 5245925"/>
              <a:gd name="connsiteY5" fmla="*/ 9144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371600 w 5245925"/>
              <a:gd name="connsiteY4" fmla="*/ 1295400 h 1723902"/>
              <a:gd name="connsiteX5" fmla="*/ 762000 w 5245925"/>
              <a:gd name="connsiteY5" fmla="*/ 914400 h 1723902"/>
              <a:gd name="connsiteX6" fmla="*/ 228600 w 5245925"/>
              <a:gd name="connsiteY6" fmla="*/ 304800 h 1723902"/>
              <a:gd name="connsiteX7" fmla="*/ 0 w 5245925"/>
              <a:gd name="connsiteY7" fmla="*/ 0 h 17239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152400 w 5169725"/>
              <a:gd name="connsiteY6" fmla="*/ 3810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4478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797958"/>
              <a:gd name="connsiteX1" fmla="*/ 4611584 w 5169725"/>
              <a:gd name="connsiteY1" fmla="*/ 1380506 h 1797958"/>
              <a:gd name="connsiteX2" fmla="*/ 3732810 w 5169725"/>
              <a:gd name="connsiteY2" fmla="*/ 1748642 h 1797958"/>
              <a:gd name="connsiteX3" fmla="*/ 2667000 w 5169725"/>
              <a:gd name="connsiteY3" fmla="*/ 1676400 h 1797958"/>
              <a:gd name="connsiteX4" fmla="*/ 1447800 w 5169725"/>
              <a:gd name="connsiteY4" fmla="*/ 1371600 h 1797958"/>
              <a:gd name="connsiteX5" fmla="*/ 838200 w 5169725"/>
              <a:gd name="connsiteY5" fmla="*/ 990600 h 1797958"/>
              <a:gd name="connsiteX6" fmla="*/ 381000 w 5169725"/>
              <a:gd name="connsiteY6" fmla="*/ 457200 h 1797958"/>
              <a:gd name="connsiteX7" fmla="*/ 0 w 5169725"/>
              <a:gd name="connsiteY7" fmla="*/ 0 h 1797958"/>
              <a:gd name="connsiteX0" fmla="*/ 4788725 w 4788725"/>
              <a:gd name="connsiteY0" fmla="*/ 365166 h 1340758"/>
              <a:gd name="connsiteX1" fmla="*/ 4230584 w 4788725"/>
              <a:gd name="connsiteY1" fmla="*/ 923306 h 1340758"/>
              <a:gd name="connsiteX2" fmla="*/ 3351810 w 4788725"/>
              <a:gd name="connsiteY2" fmla="*/ 1291442 h 1340758"/>
              <a:gd name="connsiteX3" fmla="*/ 2286000 w 4788725"/>
              <a:gd name="connsiteY3" fmla="*/ 1219200 h 1340758"/>
              <a:gd name="connsiteX4" fmla="*/ 1066800 w 4788725"/>
              <a:gd name="connsiteY4" fmla="*/ 914400 h 1340758"/>
              <a:gd name="connsiteX5" fmla="*/ 457200 w 4788725"/>
              <a:gd name="connsiteY5" fmla="*/ 533400 h 1340758"/>
              <a:gd name="connsiteX6" fmla="*/ 0 w 4788725"/>
              <a:gd name="connsiteY6" fmla="*/ 0 h 1340758"/>
              <a:gd name="connsiteX0" fmla="*/ 4560125 w 4560125"/>
              <a:gd name="connsiteY0" fmla="*/ 192446 h 1168038"/>
              <a:gd name="connsiteX1" fmla="*/ 4001984 w 4560125"/>
              <a:gd name="connsiteY1" fmla="*/ 750586 h 1168038"/>
              <a:gd name="connsiteX2" fmla="*/ 3123210 w 4560125"/>
              <a:gd name="connsiteY2" fmla="*/ 1118722 h 1168038"/>
              <a:gd name="connsiteX3" fmla="*/ 2057400 w 4560125"/>
              <a:gd name="connsiteY3" fmla="*/ 1046480 h 1168038"/>
              <a:gd name="connsiteX4" fmla="*/ 838200 w 4560125"/>
              <a:gd name="connsiteY4" fmla="*/ 741680 h 1168038"/>
              <a:gd name="connsiteX5" fmla="*/ 228600 w 4560125"/>
              <a:gd name="connsiteY5" fmla="*/ 360680 h 1168038"/>
              <a:gd name="connsiteX6" fmla="*/ 0 w 4560125"/>
              <a:gd name="connsiteY6" fmla="*/ 0 h 11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0125" h="1168038">
                <a:moveTo>
                  <a:pt x="4560125" y="192446"/>
                </a:moveTo>
                <a:cubicBezTo>
                  <a:pt x="4400797" y="394326"/>
                  <a:pt x="4241470" y="596207"/>
                  <a:pt x="4001984" y="750586"/>
                </a:cubicBezTo>
                <a:cubicBezTo>
                  <a:pt x="3762498" y="904965"/>
                  <a:pt x="3447307" y="1069406"/>
                  <a:pt x="3123210" y="1118722"/>
                </a:cubicBezTo>
                <a:cubicBezTo>
                  <a:pt x="2799113" y="1168038"/>
                  <a:pt x="2438235" y="1109320"/>
                  <a:pt x="2057400" y="1046480"/>
                </a:cubicBezTo>
                <a:cubicBezTo>
                  <a:pt x="1676565" y="983640"/>
                  <a:pt x="1143000" y="855980"/>
                  <a:pt x="838200" y="741680"/>
                </a:cubicBezTo>
                <a:cubicBezTo>
                  <a:pt x="533400" y="627380"/>
                  <a:pt x="368300" y="484293"/>
                  <a:pt x="228600" y="360680"/>
                </a:cubicBezTo>
                <a:cubicBezTo>
                  <a:pt x="88900" y="237067"/>
                  <a:pt x="91917" y="145618"/>
                  <a:pt x="0" y="0"/>
                </a:cubicBezTo>
              </a:path>
            </a:pathLst>
          </a:custGeom>
          <a:noFill/>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empus Sans ITC" pitchFamily="82" charset="0"/>
            </a:endParaRPr>
          </a:p>
        </p:txBody>
      </p:sp>
      <p:grpSp>
        <p:nvGrpSpPr>
          <p:cNvPr id="11" name="Group 28"/>
          <p:cNvGrpSpPr/>
          <p:nvPr/>
        </p:nvGrpSpPr>
        <p:grpSpPr>
          <a:xfrm rot="6659465">
            <a:off x="4496054" y="2581216"/>
            <a:ext cx="228600" cy="76200"/>
            <a:chOff x="402193" y="6076078"/>
            <a:chExt cx="228600" cy="76200"/>
          </a:xfrm>
        </p:grpSpPr>
        <p:sp>
          <p:nvSpPr>
            <p:cNvPr id="33" name="Oval 32"/>
            <p:cNvSpPr/>
            <p:nvPr/>
          </p:nvSpPr>
          <p:spPr>
            <a:xfrm>
              <a:off x="554593" y="6076078"/>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mpus Sans ITC" pitchFamily="82" charset="0"/>
              </a:endParaRPr>
            </a:p>
          </p:txBody>
        </p:sp>
        <p:cxnSp>
          <p:nvCxnSpPr>
            <p:cNvPr id="34" name="Straight Connector 33"/>
            <p:cNvCxnSpPr/>
            <p:nvPr/>
          </p:nvCxnSpPr>
          <p:spPr>
            <a:xfrm>
              <a:off x="402193" y="6117105"/>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32"/>
          <p:cNvGrpSpPr/>
          <p:nvPr/>
        </p:nvGrpSpPr>
        <p:grpSpPr>
          <a:xfrm rot="4047476">
            <a:off x="7048816" y="2822415"/>
            <a:ext cx="228600" cy="76200"/>
            <a:chOff x="457200" y="6054972"/>
            <a:chExt cx="228600" cy="76200"/>
          </a:xfrm>
        </p:grpSpPr>
        <p:sp>
          <p:nvSpPr>
            <p:cNvPr id="31" name="Oval 30"/>
            <p:cNvSpPr/>
            <p:nvPr/>
          </p:nvSpPr>
          <p:spPr>
            <a:xfrm>
              <a:off x="609600" y="6054972"/>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mpus Sans ITC" pitchFamily="82" charset="0"/>
              </a:endParaRPr>
            </a:p>
          </p:txBody>
        </p:sp>
        <p:cxnSp>
          <p:nvCxnSpPr>
            <p:cNvPr id="32" name="Straight Connector 31"/>
            <p:cNvCxnSpPr/>
            <p:nvPr/>
          </p:nvCxnSpPr>
          <p:spPr>
            <a:xfrm>
              <a:off x="457200" y="6096000"/>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133975" y="1997202"/>
            <a:ext cx="897338" cy="369332"/>
          </a:xfrm>
          <a:prstGeom prst="rect">
            <a:avLst/>
          </a:prstGeom>
          <a:noFill/>
        </p:spPr>
        <p:txBody>
          <a:bodyPr wrap="square" rtlCol="0">
            <a:spAutoFit/>
          </a:bodyPr>
          <a:lstStyle/>
          <a:p>
            <a:r>
              <a:rPr lang="en-US" b="1" dirty="0" smtClean="0">
                <a:solidFill>
                  <a:schemeClr val="accent3">
                    <a:lumMod val="60000"/>
                    <a:lumOff val="40000"/>
                  </a:schemeClr>
                </a:solidFill>
                <a:effectLst>
                  <a:outerShdw blurRad="38100" dist="38100" dir="2700000" algn="tl">
                    <a:srgbClr val="000000">
                      <a:alpha val="43137"/>
                    </a:srgbClr>
                  </a:outerShdw>
                </a:effectLst>
                <a:latin typeface="Tempus Sans ITC" pitchFamily="82" charset="0"/>
              </a:rPr>
              <a:t>source</a:t>
            </a:r>
            <a:endParaRPr lang="en-US" b="1" dirty="0">
              <a:solidFill>
                <a:schemeClr val="accent3">
                  <a:lumMod val="60000"/>
                  <a:lumOff val="40000"/>
                </a:schemeClr>
              </a:solidFill>
              <a:effectLst>
                <a:outerShdw blurRad="38100" dist="38100" dir="2700000" algn="tl">
                  <a:srgbClr val="000000">
                    <a:alpha val="43137"/>
                  </a:srgbClr>
                </a:outerShdw>
              </a:effectLst>
              <a:latin typeface="Tempus Sans ITC" pitchFamily="82" charset="0"/>
            </a:endParaRPr>
          </a:p>
        </p:txBody>
      </p:sp>
      <p:sp>
        <p:nvSpPr>
          <p:cNvPr id="29" name="Isosceles Triangle 28"/>
          <p:cNvSpPr/>
          <p:nvPr/>
        </p:nvSpPr>
        <p:spPr>
          <a:xfrm rot="4471850">
            <a:off x="4053781" y="2365623"/>
            <a:ext cx="273434" cy="557883"/>
          </a:xfrm>
          <a:prstGeom prst="triangle">
            <a:avLst>
              <a:gd name="adj" fmla="val 10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empus Sans ITC" pitchFamily="82" charset="0"/>
            </a:endParaRPr>
          </a:p>
        </p:txBody>
      </p:sp>
      <p:sp>
        <p:nvSpPr>
          <p:cNvPr id="38" name="TextBox 37"/>
          <p:cNvSpPr txBox="1"/>
          <p:nvPr/>
        </p:nvSpPr>
        <p:spPr>
          <a:xfrm>
            <a:off x="3808996" y="2521840"/>
            <a:ext cx="668738" cy="373760"/>
          </a:xfrm>
          <a:prstGeom prst="rect">
            <a:avLst/>
          </a:prstGeom>
          <a:noFill/>
        </p:spPr>
        <p:txBody>
          <a:bodyPr wrap="square" rtlCol="0">
            <a:spAutoFit/>
          </a:bodyPr>
          <a:lstStyle/>
          <a:p>
            <a:r>
              <a:rPr lang="en-US" b="1" dirty="0" smtClean="0">
                <a:solidFill>
                  <a:schemeClr val="bg1">
                    <a:lumMod val="75000"/>
                  </a:schemeClr>
                </a:solidFill>
                <a:effectLst>
                  <a:outerShdw blurRad="38100" dist="38100" dir="2700000" algn="tl">
                    <a:srgbClr val="000000">
                      <a:alpha val="43137"/>
                    </a:srgbClr>
                  </a:outerShdw>
                </a:effectLst>
                <a:latin typeface="Tempus Sans ITC" pitchFamily="82" charset="0"/>
              </a:rPr>
              <a:t>Tbr1</a:t>
            </a:r>
            <a:endParaRPr lang="en-US" b="1" dirty="0">
              <a:solidFill>
                <a:schemeClr val="bg1">
                  <a:lumMod val="75000"/>
                </a:schemeClr>
              </a:solidFill>
              <a:effectLst>
                <a:outerShdw blurRad="38100" dist="38100" dir="2700000" algn="tl">
                  <a:srgbClr val="000000">
                    <a:alpha val="43137"/>
                  </a:srgbClr>
                </a:outerShdw>
              </a:effectLst>
              <a:latin typeface="Tempus Sans ITC" pitchFamily="82" charset="0"/>
            </a:endParaRPr>
          </a:p>
        </p:txBody>
      </p:sp>
      <p:grpSp>
        <p:nvGrpSpPr>
          <p:cNvPr id="24" name="Group 23"/>
          <p:cNvGrpSpPr/>
          <p:nvPr/>
        </p:nvGrpSpPr>
        <p:grpSpPr>
          <a:xfrm>
            <a:off x="0" y="0"/>
            <a:ext cx="9144000" cy="660975"/>
            <a:chOff x="0" y="0"/>
            <a:chExt cx="9144000" cy="660975"/>
          </a:xfrm>
        </p:grpSpPr>
        <p:sp>
          <p:nvSpPr>
            <p:cNvPr id="25" name="Rectangle 24"/>
            <p:cNvSpPr/>
            <p:nvPr/>
          </p:nvSpPr>
          <p:spPr>
            <a:xfrm>
              <a:off x="0" y="0"/>
              <a:ext cx="9144000" cy="609600"/>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26" name="TextBox 25"/>
            <p:cNvSpPr txBox="1"/>
            <p:nvPr/>
          </p:nvSpPr>
          <p:spPr>
            <a:xfrm>
              <a:off x="0" y="76200"/>
              <a:ext cx="9144000" cy="584775"/>
            </a:xfrm>
            <a:prstGeom prst="rect">
              <a:avLst/>
            </a:prstGeom>
            <a:noFill/>
          </p:spPr>
          <p:txBody>
            <a:bodyPr wrap="square" lIns="45720" rIns="45720" rtlCol="0">
              <a:spAutoFit/>
            </a:bodyPr>
            <a:lstStyle/>
            <a:p>
              <a:pPr algn="ctr"/>
              <a:r>
                <a:rPr lang="en-US" sz="3200" b="1" dirty="0" err="1"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Unroofing</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 of Gold Butte block </a:t>
              </a:r>
            </a:p>
          </p:txBody>
        </p:sp>
      </p:grpSp>
      <p:sp>
        <p:nvSpPr>
          <p:cNvPr id="22" name="Isosceles Triangle 21"/>
          <p:cNvSpPr/>
          <p:nvPr/>
        </p:nvSpPr>
        <p:spPr>
          <a:xfrm rot="4471850">
            <a:off x="3615741" y="1826773"/>
            <a:ext cx="345964" cy="1283259"/>
          </a:xfrm>
          <a:prstGeom prst="triangle">
            <a:avLst>
              <a:gd name="adj" fmla="val 10000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empus Sans ITC" pitchFamily="82" charset="0"/>
            </a:endParaRPr>
          </a:p>
        </p:txBody>
      </p:sp>
      <p:sp>
        <p:nvSpPr>
          <p:cNvPr id="40" name="TextBox 39"/>
          <p:cNvSpPr txBox="1"/>
          <p:nvPr/>
        </p:nvSpPr>
        <p:spPr>
          <a:xfrm>
            <a:off x="3124200" y="2438400"/>
            <a:ext cx="668737" cy="37376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Tempus Sans ITC" pitchFamily="82" charset="0"/>
              </a:rPr>
              <a:t>Tbr2</a:t>
            </a:r>
            <a:endParaRPr lang="en-US" b="1" dirty="0">
              <a:solidFill>
                <a:schemeClr val="bg1"/>
              </a:solidFill>
              <a:effectLst>
                <a:outerShdw blurRad="38100" dist="38100" dir="2700000" algn="tl">
                  <a:srgbClr val="000000">
                    <a:alpha val="43137"/>
                  </a:srgbClr>
                </a:outerShdw>
              </a:effectLst>
              <a:latin typeface="Tempus Sans ITC" pitchFamily="8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p:nvPr/>
        </p:nvGrpSpPr>
        <p:grpSpPr>
          <a:xfrm>
            <a:off x="152400" y="758952"/>
            <a:ext cx="8839200" cy="4648200"/>
            <a:chOff x="-8839200" y="838200"/>
            <a:chExt cx="8839200" cy="4648200"/>
          </a:xfrm>
        </p:grpSpPr>
        <p:pic>
          <p:nvPicPr>
            <p:cNvPr id="3" name="Picture 4"/>
            <p:cNvPicPr>
              <a:picLocks noChangeAspect="1" noChangeArrowheads="1"/>
            </p:cNvPicPr>
            <p:nvPr/>
          </p:nvPicPr>
          <p:blipFill>
            <a:blip r:embed="rId3" cstate="print"/>
            <a:srcRect t="6571" b="9291"/>
            <a:stretch>
              <a:fillRect/>
            </a:stretch>
          </p:blipFill>
          <p:spPr bwMode="auto">
            <a:xfrm>
              <a:off x="-8839200" y="838200"/>
              <a:ext cx="8839200" cy="4648200"/>
            </a:xfrm>
            <a:prstGeom prst="rect">
              <a:avLst/>
            </a:prstGeom>
            <a:noFill/>
            <a:ln w="9525">
              <a:noFill/>
              <a:miter lim="800000"/>
              <a:headEnd/>
              <a:tailEnd/>
            </a:ln>
          </p:spPr>
        </p:pic>
        <p:sp>
          <p:nvSpPr>
            <p:cNvPr id="4" name="Down Arrow 3"/>
            <p:cNvSpPr/>
            <p:nvPr/>
          </p:nvSpPr>
          <p:spPr>
            <a:xfrm rot="6592328">
              <a:off x="-334315" y="903540"/>
              <a:ext cx="228600" cy="381000"/>
            </a:xfrm>
            <a:prstGeom prst="downArrow">
              <a:avLst>
                <a:gd name="adj1" fmla="val 50000"/>
                <a:gd name="adj2" fmla="val 718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rot="9667053">
            <a:off x="4040121" y="1839328"/>
            <a:ext cx="1540805" cy="26561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0014974">
            <a:off x="4367111" y="1991607"/>
            <a:ext cx="2191375" cy="460799"/>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p:cNvPicPr>
            <a:picLocks noChangeAspect="1" noChangeArrowheads="1"/>
          </p:cNvPicPr>
          <p:nvPr/>
        </p:nvPicPr>
        <p:blipFill>
          <a:blip r:embed="rId3" cstate="print"/>
          <a:srcRect t="54847" b="2762"/>
          <a:stretch>
            <a:fillRect/>
          </a:stretch>
        </p:blipFill>
        <p:spPr bwMode="auto">
          <a:xfrm>
            <a:off x="152400" y="3079650"/>
            <a:ext cx="8839200" cy="2341880"/>
          </a:xfrm>
          <a:prstGeom prst="rect">
            <a:avLst/>
          </a:prstGeom>
          <a:noFill/>
          <a:ln w="9525">
            <a:noFill/>
            <a:miter lim="800000"/>
            <a:headEnd/>
            <a:tailEnd/>
          </a:ln>
        </p:spPr>
      </p:pic>
      <p:grpSp>
        <p:nvGrpSpPr>
          <p:cNvPr id="12" name="Group 26"/>
          <p:cNvGrpSpPr/>
          <p:nvPr/>
        </p:nvGrpSpPr>
        <p:grpSpPr>
          <a:xfrm>
            <a:off x="3886200" y="1825752"/>
            <a:ext cx="4864925" cy="1530063"/>
            <a:chOff x="4267200" y="1981200"/>
            <a:chExt cx="4864925" cy="1530063"/>
          </a:xfrm>
        </p:grpSpPr>
        <p:sp>
          <p:nvSpPr>
            <p:cNvPr id="28" name="Freeform 27"/>
            <p:cNvSpPr/>
            <p:nvPr/>
          </p:nvSpPr>
          <p:spPr>
            <a:xfrm>
              <a:off x="4267200" y="1981200"/>
              <a:ext cx="4864925" cy="1416958"/>
            </a:xfrm>
            <a:custGeom>
              <a:avLst/>
              <a:gdLst>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475013 w 5581403"/>
                <a:gd name="connsiteY5" fmla="*/ 498764 h 1571502"/>
                <a:gd name="connsiteX6" fmla="*/ 0 w 5581403"/>
                <a:gd name="connsiteY6" fmla="*/ 0 h 1571502"/>
                <a:gd name="connsiteX7" fmla="*/ 0 w 5581403"/>
                <a:gd name="connsiteY7" fmla="*/ 0 h 1571502"/>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640278 w 5581403"/>
                <a:gd name="connsiteY5" fmla="*/ 381000 h 1571502"/>
                <a:gd name="connsiteX6" fmla="*/ 0 w 5581403"/>
                <a:gd name="connsiteY6" fmla="*/ 0 h 1571502"/>
                <a:gd name="connsiteX7" fmla="*/ 0 w 5581403"/>
                <a:gd name="connsiteY7" fmla="*/ 0 h 1571502"/>
                <a:gd name="connsiteX0" fmla="*/ 5581403 w 5581403"/>
                <a:gd name="connsiteY0" fmla="*/ 746166 h 1723902"/>
                <a:gd name="connsiteX1" fmla="*/ 5023262 w 5581403"/>
                <a:gd name="connsiteY1" fmla="*/ 1304306 h 1723902"/>
                <a:gd name="connsiteX2" fmla="*/ 4144488 w 5581403"/>
                <a:gd name="connsiteY2" fmla="*/ 1672442 h 1723902"/>
                <a:gd name="connsiteX3" fmla="*/ 2790701 w 5581403"/>
                <a:gd name="connsiteY3" fmla="*/ 1613065 h 1723902"/>
                <a:gd name="connsiteX4" fmla="*/ 1460665 w 5581403"/>
                <a:gd name="connsiteY4" fmla="*/ 1090551 h 1723902"/>
                <a:gd name="connsiteX5" fmla="*/ 640278 w 5581403"/>
                <a:gd name="connsiteY5" fmla="*/ 533400 h 1723902"/>
                <a:gd name="connsiteX6" fmla="*/ 0 w 5581403"/>
                <a:gd name="connsiteY6" fmla="*/ 152400 h 1723902"/>
                <a:gd name="connsiteX7" fmla="*/ 259278 w 5581403"/>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381000 w 5322125"/>
                <a:gd name="connsiteY5" fmla="*/ 533400 h 1723902"/>
                <a:gd name="connsiteX6" fmla="*/ 304800 w 5322125"/>
                <a:gd name="connsiteY6" fmla="*/ 304800 h 1723902"/>
                <a:gd name="connsiteX7" fmla="*/ 0 w 5322125"/>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533400 w 5322125"/>
                <a:gd name="connsiteY5" fmla="*/ 609600 h 1723902"/>
                <a:gd name="connsiteX6" fmla="*/ 304800 w 5322125"/>
                <a:gd name="connsiteY6" fmla="*/ 304800 h 1723902"/>
                <a:gd name="connsiteX7" fmla="*/ 0 w 53221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762000 w 5245925"/>
                <a:gd name="connsiteY5" fmla="*/ 9144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371600 w 5245925"/>
                <a:gd name="connsiteY4" fmla="*/ 1295400 h 1723902"/>
                <a:gd name="connsiteX5" fmla="*/ 762000 w 5245925"/>
                <a:gd name="connsiteY5" fmla="*/ 914400 h 1723902"/>
                <a:gd name="connsiteX6" fmla="*/ 228600 w 5245925"/>
                <a:gd name="connsiteY6" fmla="*/ 304800 h 1723902"/>
                <a:gd name="connsiteX7" fmla="*/ 0 w 5245925"/>
                <a:gd name="connsiteY7" fmla="*/ 0 h 17239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152400 w 5169725"/>
                <a:gd name="connsiteY6" fmla="*/ 3810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4478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797958"/>
                <a:gd name="connsiteX1" fmla="*/ 4611584 w 5169725"/>
                <a:gd name="connsiteY1" fmla="*/ 1380506 h 1797958"/>
                <a:gd name="connsiteX2" fmla="*/ 3732810 w 5169725"/>
                <a:gd name="connsiteY2" fmla="*/ 1748642 h 1797958"/>
                <a:gd name="connsiteX3" fmla="*/ 2667000 w 5169725"/>
                <a:gd name="connsiteY3" fmla="*/ 1676400 h 1797958"/>
                <a:gd name="connsiteX4" fmla="*/ 1447800 w 5169725"/>
                <a:gd name="connsiteY4" fmla="*/ 1371600 h 1797958"/>
                <a:gd name="connsiteX5" fmla="*/ 838200 w 5169725"/>
                <a:gd name="connsiteY5" fmla="*/ 990600 h 1797958"/>
                <a:gd name="connsiteX6" fmla="*/ 381000 w 5169725"/>
                <a:gd name="connsiteY6" fmla="*/ 457200 h 1797958"/>
                <a:gd name="connsiteX7" fmla="*/ 0 w 5169725"/>
                <a:gd name="connsiteY7" fmla="*/ 0 h 1797958"/>
                <a:gd name="connsiteX0" fmla="*/ 4788725 w 4788725"/>
                <a:gd name="connsiteY0" fmla="*/ 365166 h 1340758"/>
                <a:gd name="connsiteX1" fmla="*/ 4230584 w 4788725"/>
                <a:gd name="connsiteY1" fmla="*/ 923306 h 1340758"/>
                <a:gd name="connsiteX2" fmla="*/ 3351810 w 4788725"/>
                <a:gd name="connsiteY2" fmla="*/ 1291442 h 1340758"/>
                <a:gd name="connsiteX3" fmla="*/ 2286000 w 4788725"/>
                <a:gd name="connsiteY3" fmla="*/ 1219200 h 1340758"/>
                <a:gd name="connsiteX4" fmla="*/ 1066800 w 4788725"/>
                <a:gd name="connsiteY4" fmla="*/ 914400 h 1340758"/>
                <a:gd name="connsiteX5" fmla="*/ 457200 w 4788725"/>
                <a:gd name="connsiteY5" fmla="*/ 533400 h 1340758"/>
                <a:gd name="connsiteX6" fmla="*/ 0 w 4788725"/>
                <a:gd name="connsiteY6" fmla="*/ 0 h 1340758"/>
                <a:gd name="connsiteX0" fmla="*/ 4864925 w 4864925"/>
                <a:gd name="connsiteY0" fmla="*/ 441366 h 1416958"/>
                <a:gd name="connsiteX1" fmla="*/ 4306784 w 4864925"/>
                <a:gd name="connsiteY1" fmla="*/ 999506 h 1416958"/>
                <a:gd name="connsiteX2" fmla="*/ 3428010 w 4864925"/>
                <a:gd name="connsiteY2" fmla="*/ 1367642 h 1416958"/>
                <a:gd name="connsiteX3" fmla="*/ 2362200 w 4864925"/>
                <a:gd name="connsiteY3" fmla="*/ 1295400 h 1416958"/>
                <a:gd name="connsiteX4" fmla="*/ 1143000 w 4864925"/>
                <a:gd name="connsiteY4" fmla="*/ 990600 h 1416958"/>
                <a:gd name="connsiteX5" fmla="*/ 533400 w 4864925"/>
                <a:gd name="connsiteY5" fmla="*/ 609600 h 1416958"/>
                <a:gd name="connsiteX6" fmla="*/ 0 w 4864925"/>
                <a:gd name="connsiteY6" fmla="*/ 0 h 141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925" h="1416958">
                  <a:moveTo>
                    <a:pt x="4864925" y="441366"/>
                  </a:moveTo>
                  <a:cubicBezTo>
                    <a:pt x="4705597" y="643246"/>
                    <a:pt x="4546270" y="845127"/>
                    <a:pt x="4306784" y="999506"/>
                  </a:cubicBezTo>
                  <a:cubicBezTo>
                    <a:pt x="4067298" y="1153885"/>
                    <a:pt x="3752107" y="1318326"/>
                    <a:pt x="3428010" y="1367642"/>
                  </a:cubicBezTo>
                  <a:cubicBezTo>
                    <a:pt x="3103913" y="1416958"/>
                    <a:pt x="2743035" y="1358240"/>
                    <a:pt x="2362200" y="1295400"/>
                  </a:cubicBezTo>
                  <a:cubicBezTo>
                    <a:pt x="1981365" y="1232560"/>
                    <a:pt x="1447800" y="1104900"/>
                    <a:pt x="1143000" y="990600"/>
                  </a:cubicBezTo>
                  <a:cubicBezTo>
                    <a:pt x="838200" y="876300"/>
                    <a:pt x="723900" y="774700"/>
                    <a:pt x="533400" y="609600"/>
                  </a:cubicBezTo>
                  <a:cubicBezTo>
                    <a:pt x="342900" y="444500"/>
                    <a:pt x="91917" y="145618"/>
                    <a:pt x="0" y="0"/>
                  </a:cubicBezTo>
                </a:path>
              </a:pathLst>
            </a:custGeom>
            <a:noFill/>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28"/>
            <p:cNvGrpSpPr/>
            <p:nvPr/>
          </p:nvGrpSpPr>
          <p:grpSpPr>
            <a:xfrm rot="6659465">
              <a:off x="5410454" y="3117664"/>
              <a:ext cx="228600" cy="76200"/>
              <a:chOff x="402193" y="6076078"/>
              <a:chExt cx="228600" cy="76200"/>
            </a:xfrm>
          </p:grpSpPr>
          <p:sp>
            <p:nvSpPr>
              <p:cNvPr id="33" name="Oval 32"/>
              <p:cNvSpPr/>
              <p:nvPr/>
            </p:nvSpPr>
            <p:spPr>
              <a:xfrm>
                <a:off x="554593" y="6076078"/>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402193" y="6117105"/>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32"/>
            <p:cNvGrpSpPr/>
            <p:nvPr/>
          </p:nvGrpSpPr>
          <p:grpSpPr>
            <a:xfrm rot="4047476">
              <a:off x="7963216" y="3358863"/>
              <a:ext cx="228600" cy="76200"/>
              <a:chOff x="457200" y="6054972"/>
              <a:chExt cx="228600" cy="76200"/>
            </a:xfrm>
          </p:grpSpPr>
          <p:sp>
            <p:nvSpPr>
              <p:cNvPr id="31" name="Oval 30"/>
              <p:cNvSpPr/>
              <p:nvPr/>
            </p:nvSpPr>
            <p:spPr>
              <a:xfrm>
                <a:off x="609600" y="6054972"/>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457200" y="6096000"/>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40" name="Straight Connector 39"/>
          <p:cNvCxnSpPr/>
          <p:nvPr/>
        </p:nvCxnSpPr>
        <p:spPr>
          <a:xfrm>
            <a:off x="152400" y="3090862"/>
            <a:ext cx="8839200" cy="1588"/>
          </a:xfrm>
          <a:prstGeom prst="line">
            <a:avLst/>
          </a:prstGeom>
          <a:ln w="952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5819775" y="2387727"/>
            <a:ext cx="808042" cy="369332"/>
          </a:xfrm>
          <a:prstGeom prst="rect">
            <a:avLst/>
          </a:prstGeom>
        </p:spPr>
        <p:txBody>
          <a:bodyPr wrap="none">
            <a:spAutoFit/>
          </a:bodyPr>
          <a:lstStyle/>
          <a:p>
            <a:r>
              <a:rPr lang="en-US" b="1" dirty="0" smtClean="0">
                <a:solidFill>
                  <a:srgbClr val="3399FF"/>
                </a:solidFill>
                <a:effectLst>
                  <a:outerShdw blurRad="38100" dist="38100" dir="2700000" algn="tl">
                    <a:srgbClr val="000000">
                      <a:alpha val="43137"/>
                    </a:srgbClr>
                  </a:outerShdw>
                </a:effectLst>
                <a:latin typeface="Tempus Sans ITC" pitchFamily="82" charset="0"/>
              </a:rPr>
              <a:t>source</a:t>
            </a:r>
          </a:p>
        </p:txBody>
      </p:sp>
      <p:sp>
        <p:nvSpPr>
          <p:cNvPr id="44" name="TextBox 43"/>
          <p:cNvSpPr txBox="1"/>
          <p:nvPr/>
        </p:nvSpPr>
        <p:spPr>
          <a:xfrm>
            <a:off x="4088296" y="2800136"/>
            <a:ext cx="668737" cy="37376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Tempus Sans ITC" pitchFamily="82" charset="0"/>
              </a:rPr>
              <a:t>Tbr2</a:t>
            </a:r>
            <a:endParaRPr lang="en-US" b="1" dirty="0">
              <a:solidFill>
                <a:schemeClr val="bg1"/>
              </a:solidFill>
              <a:effectLst>
                <a:outerShdw blurRad="38100" dist="38100" dir="2700000" algn="tl">
                  <a:srgbClr val="000000">
                    <a:alpha val="43137"/>
                  </a:srgbClr>
                </a:outerShdw>
              </a:effectLst>
              <a:latin typeface="Tempus Sans ITC" pitchFamily="82" charset="0"/>
            </a:endParaRPr>
          </a:p>
        </p:txBody>
      </p:sp>
      <p:sp>
        <p:nvSpPr>
          <p:cNvPr id="36" name="Isosceles Triangle 35"/>
          <p:cNvSpPr/>
          <p:nvPr/>
        </p:nvSpPr>
        <p:spPr>
          <a:xfrm rot="4471850">
            <a:off x="5083485" y="2670422"/>
            <a:ext cx="273434" cy="557883"/>
          </a:xfrm>
          <a:prstGeom prst="triangle">
            <a:avLst>
              <a:gd name="adj" fmla="val 10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empus Sans ITC" pitchFamily="82" charset="0"/>
            </a:endParaRPr>
          </a:p>
        </p:txBody>
      </p:sp>
      <p:grpSp>
        <p:nvGrpSpPr>
          <p:cNvPr id="29" name="Group 28"/>
          <p:cNvGrpSpPr/>
          <p:nvPr/>
        </p:nvGrpSpPr>
        <p:grpSpPr>
          <a:xfrm>
            <a:off x="0" y="0"/>
            <a:ext cx="9144000" cy="660975"/>
            <a:chOff x="0" y="0"/>
            <a:chExt cx="9144000" cy="660975"/>
          </a:xfrm>
        </p:grpSpPr>
        <p:sp>
          <p:nvSpPr>
            <p:cNvPr id="30" name="Rectangle 29"/>
            <p:cNvSpPr/>
            <p:nvPr/>
          </p:nvSpPr>
          <p:spPr>
            <a:xfrm>
              <a:off x="0" y="0"/>
              <a:ext cx="9144000" cy="609600"/>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35" name="TextBox 34"/>
            <p:cNvSpPr txBox="1"/>
            <p:nvPr/>
          </p:nvSpPr>
          <p:spPr>
            <a:xfrm>
              <a:off x="0" y="76200"/>
              <a:ext cx="9144000" cy="584775"/>
            </a:xfrm>
            <a:prstGeom prst="rect">
              <a:avLst/>
            </a:prstGeom>
            <a:noFill/>
          </p:spPr>
          <p:txBody>
            <a:bodyPr wrap="square" lIns="45720" rIns="45720" rtlCol="0">
              <a:spAutoFit/>
            </a:bodyPr>
            <a:lstStyle/>
            <a:p>
              <a:pPr algn="ctr"/>
              <a:r>
                <a:rPr lang="en-US" sz="3200" b="1" dirty="0" err="1"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Unroofing</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 of Gold Butte block </a:t>
              </a:r>
            </a:p>
          </p:txBody>
        </p:sp>
      </p:grpSp>
      <p:sp>
        <p:nvSpPr>
          <p:cNvPr id="22" name="Isosceles Triangle 21"/>
          <p:cNvSpPr/>
          <p:nvPr/>
        </p:nvSpPr>
        <p:spPr>
          <a:xfrm rot="4471850">
            <a:off x="4560103" y="2217871"/>
            <a:ext cx="345964" cy="1283259"/>
          </a:xfrm>
          <a:prstGeom prst="triangle">
            <a:avLst>
              <a:gd name="adj" fmla="val 10000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4471850">
            <a:off x="3941143" y="1881163"/>
            <a:ext cx="601423" cy="1678501"/>
          </a:xfrm>
          <a:prstGeom prst="triangle">
            <a:avLst>
              <a:gd name="adj" fmla="val 100000"/>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429000" y="2754868"/>
            <a:ext cx="685800"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Tempus Sans ITC" pitchFamily="82" charset="0"/>
              </a:rPr>
              <a:t>Tbr3</a:t>
            </a:r>
            <a:endParaRPr lang="en-US" b="1" dirty="0">
              <a:solidFill>
                <a:schemeClr val="bg1"/>
              </a:solidFill>
              <a:effectLst>
                <a:outerShdw blurRad="38100" dist="38100" dir="2700000" algn="tl">
                  <a:srgbClr val="000000">
                    <a:alpha val="43137"/>
                  </a:srgbClr>
                </a:outerShdw>
              </a:effectLst>
              <a:latin typeface="Tempus Sans ITC" pitchFamily="82" charset="0"/>
            </a:endParaRPr>
          </a:p>
        </p:txBody>
      </p:sp>
      <p:sp>
        <p:nvSpPr>
          <p:cNvPr id="11" name="Oval 10"/>
          <p:cNvSpPr/>
          <p:nvPr/>
        </p:nvSpPr>
        <p:spPr>
          <a:xfrm rot="10056572">
            <a:off x="5135473" y="2152797"/>
            <a:ext cx="2347207" cy="804804"/>
          </a:xfrm>
          <a:prstGeom prst="ellipse">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114800" y="2819400"/>
            <a:ext cx="685800" cy="369332"/>
          </a:xfrm>
          <a:prstGeom prst="rect">
            <a:avLst/>
          </a:prstGeom>
          <a:noFill/>
        </p:spPr>
        <p:txBody>
          <a:bodyPr wrap="square" rtlCol="0">
            <a:spAutoFit/>
          </a:bodyPr>
          <a:lstStyle/>
          <a:p>
            <a:r>
              <a:rPr lang="en-US" b="1" dirty="0" smtClean="0">
                <a:solidFill>
                  <a:schemeClr val="bg1">
                    <a:lumMod val="75000"/>
                  </a:schemeClr>
                </a:solidFill>
                <a:effectLst>
                  <a:outerShdw blurRad="38100" dist="38100" dir="2700000" algn="tl">
                    <a:srgbClr val="000000">
                      <a:alpha val="43137"/>
                    </a:srgbClr>
                  </a:outerShdw>
                </a:effectLst>
                <a:latin typeface="Tempus Sans ITC" pitchFamily="82" charset="0"/>
              </a:rPr>
              <a:t>Tbr2</a:t>
            </a:r>
            <a:endParaRPr lang="en-US" b="1" dirty="0">
              <a:solidFill>
                <a:schemeClr val="bg1">
                  <a:lumMod val="75000"/>
                </a:schemeClr>
              </a:solidFill>
              <a:effectLst>
                <a:outerShdw blurRad="38100" dist="38100" dir="2700000" algn="tl">
                  <a:srgbClr val="000000">
                    <a:alpha val="43137"/>
                  </a:srgbClr>
                </a:outerShdw>
              </a:effectLst>
              <a:latin typeface="Tempus Sans ITC" pitchFamily="82" charset="0"/>
            </a:endParaRPr>
          </a:p>
        </p:txBody>
      </p:sp>
      <p:sp>
        <p:nvSpPr>
          <p:cNvPr id="38" name="TextBox 37"/>
          <p:cNvSpPr txBox="1"/>
          <p:nvPr/>
        </p:nvSpPr>
        <p:spPr>
          <a:xfrm>
            <a:off x="4828760" y="2845904"/>
            <a:ext cx="668738" cy="373760"/>
          </a:xfrm>
          <a:prstGeom prst="rect">
            <a:avLst/>
          </a:prstGeom>
          <a:noFill/>
        </p:spPr>
        <p:txBody>
          <a:bodyPr wrap="square" rtlCol="0">
            <a:spAutoFit/>
          </a:bodyPr>
          <a:lstStyle/>
          <a:p>
            <a:r>
              <a:rPr lang="en-US" b="1" dirty="0" smtClean="0">
                <a:solidFill>
                  <a:schemeClr val="bg1">
                    <a:lumMod val="75000"/>
                  </a:schemeClr>
                </a:solidFill>
                <a:effectLst>
                  <a:outerShdw blurRad="38100" dist="38100" dir="2700000" algn="tl">
                    <a:srgbClr val="000000">
                      <a:alpha val="43137"/>
                    </a:srgbClr>
                  </a:outerShdw>
                </a:effectLst>
                <a:latin typeface="Tempus Sans ITC" pitchFamily="82" charset="0"/>
              </a:rPr>
              <a:t>Tbr1</a:t>
            </a:r>
            <a:endParaRPr lang="en-US" b="1" dirty="0">
              <a:solidFill>
                <a:schemeClr val="bg1">
                  <a:lumMod val="75000"/>
                </a:schemeClr>
              </a:solidFill>
              <a:effectLst>
                <a:outerShdw blurRad="38100" dist="38100" dir="2700000" algn="tl">
                  <a:srgbClr val="000000">
                    <a:alpha val="43137"/>
                  </a:srgbClr>
                </a:outerShdw>
              </a:effectLst>
              <a:latin typeface="Tempus Sans ITC" pitchFamily="8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erranewreck\Desktop\generalized geo map.png"/>
          <p:cNvPicPr>
            <a:picLocks noChangeAspect="1" noChangeArrowheads="1"/>
          </p:cNvPicPr>
          <p:nvPr/>
        </p:nvPicPr>
        <p:blipFill>
          <a:blip r:embed="rId3" cstate="print"/>
          <a:srcRect t="8919" r="2066" b="1758"/>
          <a:stretch>
            <a:fillRect/>
          </a:stretch>
        </p:blipFill>
        <p:spPr bwMode="auto">
          <a:xfrm>
            <a:off x="0" y="289574"/>
            <a:ext cx="9144000" cy="6278852"/>
          </a:xfrm>
          <a:prstGeom prst="rect">
            <a:avLst/>
          </a:prstGeom>
          <a:noFill/>
        </p:spPr>
      </p:pic>
      <p:sp>
        <p:nvSpPr>
          <p:cNvPr id="4" name="Oval 3"/>
          <p:cNvSpPr/>
          <p:nvPr/>
        </p:nvSpPr>
        <p:spPr>
          <a:xfrm>
            <a:off x="685800" y="3830782"/>
            <a:ext cx="1524000" cy="17318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24600" y="3810000"/>
            <a:ext cx="2133600" cy="2667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55600" y="5246925"/>
            <a:ext cx="3429000" cy="769441"/>
          </a:xfrm>
          <a:prstGeom prst="rect">
            <a:avLst/>
          </a:prstGeom>
          <a:noFill/>
        </p:spPr>
        <p:txBody>
          <a:bodyPr wrap="square" rtlCol="0">
            <a:spAutoFit/>
          </a:bodyPr>
          <a:lstStyle/>
          <a:p>
            <a:pPr algn="ctr"/>
            <a:r>
              <a:rPr lang="en-US" sz="2200" b="1" dirty="0" smtClean="0">
                <a:solidFill>
                  <a:srgbClr val="C00000"/>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Active between </a:t>
            </a:r>
          </a:p>
          <a:p>
            <a:pPr algn="ctr"/>
            <a:r>
              <a:rPr lang="en-US" sz="2200" b="1" dirty="0" smtClean="0">
                <a:solidFill>
                  <a:srgbClr val="C00000"/>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17 and 11 Ma</a:t>
            </a:r>
          </a:p>
        </p:txBody>
      </p:sp>
      <p:sp>
        <p:nvSpPr>
          <p:cNvPr id="6" name="Rectangle 5"/>
          <p:cNvSpPr/>
          <p:nvPr/>
        </p:nvSpPr>
        <p:spPr>
          <a:xfrm>
            <a:off x="5105400" y="6550223"/>
            <a:ext cx="4572000" cy="307777"/>
          </a:xfrm>
          <a:prstGeom prst="rect">
            <a:avLst/>
          </a:prstGeom>
        </p:spPr>
        <p:txBody>
          <a:bodyPr>
            <a:spAutoFit/>
          </a:bodyPr>
          <a:lstStyle/>
          <a:p>
            <a:pPr algn="ctr"/>
            <a:r>
              <a:rPr lang="da-DK" sz="1400" b="1" dirty="0" smtClean="0">
                <a:solidFill>
                  <a:srgbClr val="C00000"/>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(Reiners et al., 2000; Fitzgerald et al., 2009)</a:t>
            </a:r>
            <a:endParaRPr lang="en-US" sz="1400" b="1" dirty="0" smtClean="0">
              <a:solidFill>
                <a:srgbClr val="C00000"/>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p:nvPr/>
        </p:nvGrpSpPr>
        <p:grpSpPr>
          <a:xfrm>
            <a:off x="152400" y="758952"/>
            <a:ext cx="8839200" cy="5008880"/>
            <a:chOff x="-8839200" y="838200"/>
            <a:chExt cx="8839200" cy="5008880"/>
          </a:xfrm>
        </p:grpSpPr>
        <p:pic>
          <p:nvPicPr>
            <p:cNvPr id="3" name="Picture 4"/>
            <p:cNvPicPr>
              <a:picLocks noChangeAspect="1" noChangeArrowheads="1"/>
            </p:cNvPicPr>
            <p:nvPr/>
          </p:nvPicPr>
          <p:blipFill>
            <a:blip r:embed="rId3" cstate="print"/>
            <a:srcRect t="6571" b="2762"/>
            <a:stretch>
              <a:fillRect/>
            </a:stretch>
          </p:blipFill>
          <p:spPr bwMode="auto">
            <a:xfrm>
              <a:off x="-8839200" y="838200"/>
              <a:ext cx="8839200" cy="5008880"/>
            </a:xfrm>
            <a:prstGeom prst="rect">
              <a:avLst/>
            </a:prstGeom>
            <a:noFill/>
            <a:ln w="9525">
              <a:noFill/>
              <a:miter lim="800000"/>
              <a:headEnd/>
              <a:tailEnd/>
            </a:ln>
          </p:spPr>
        </p:pic>
        <p:sp>
          <p:nvSpPr>
            <p:cNvPr id="4" name="Down Arrow 3"/>
            <p:cNvSpPr/>
            <p:nvPr/>
          </p:nvSpPr>
          <p:spPr>
            <a:xfrm rot="6592328">
              <a:off x="-334315" y="903540"/>
              <a:ext cx="228600" cy="381000"/>
            </a:xfrm>
            <a:prstGeom prst="downArrow">
              <a:avLst>
                <a:gd name="adj1" fmla="val 50000"/>
                <a:gd name="adj2" fmla="val 718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4"/>
          <p:cNvPicPr>
            <a:picLocks noChangeAspect="1" noChangeArrowheads="1"/>
          </p:cNvPicPr>
          <p:nvPr/>
        </p:nvPicPr>
        <p:blipFill>
          <a:blip r:embed="rId3" cstate="print"/>
          <a:srcRect t="54847" b="2762"/>
          <a:stretch>
            <a:fillRect/>
          </a:stretch>
        </p:blipFill>
        <p:spPr bwMode="auto">
          <a:xfrm>
            <a:off x="152400" y="3826002"/>
            <a:ext cx="8839200" cy="2341880"/>
          </a:xfrm>
          <a:prstGeom prst="rect">
            <a:avLst/>
          </a:prstGeom>
          <a:noFill/>
          <a:ln w="9525">
            <a:noFill/>
            <a:miter lim="800000"/>
            <a:headEnd/>
            <a:tailEnd/>
          </a:ln>
        </p:spPr>
      </p:pic>
      <p:cxnSp>
        <p:nvCxnSpPr>
          <p:cNvPr id="40" name="Straight Connector 39"/>
          <p:cNvCxnSpPr/>
          <p:nvPr/>
        </p:nvCxnSpPr>
        <p:spPr>
          <a:xfrm>
            <a:off x="152400" y="3827462"/>
            <a:ext cx="8839200" cy="1588"/>
          </a:xfrm>
          <a:prstGeom prst="line">
            <a:avLst/>
          </a:prstGeom>
          <a:ln w="952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rot="9667053">
            <a:off x="4040121" y="1839328"/>
            <a:ext cx="1540805" cy="26561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0014974">
            <a:off x="4367111" y="1991607"/>
            <a:ext cx="2191375" cy="460799"/>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056572">
            <a:off x="4898639" y="2178505"/>
            <a:ext cx="2586831" cy="804804"/>
          </a:xfrm>
          <a:prstGeom prst="ellipse">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6"/>
          <p:cNvGrpSpPr/>
          <p:nvPr/>
        </p:nvGrpSpPr>
        <p:grpSpPr>
          <a:xfrm>
            <a:off x="3810000" y="1825752"/>
            <a:ext cx="5169725" cy="1911063"/>
            <a:chOff x="3962400" y="1600200"/>
            <a:chExt cx="5169725" cy="1911063"/>
          </a:xfrm>
        </p:grpSpPr>
        <p:sp>
          <p:nvSpPr>
            <p:cNvPr id="28" name="Freeform 27"/>
            <p:cNvSpPr/>
            <p:nvPr/>
          </p:nvSpPr>
          <p:spPr>
            <a:xfrm>
              <a:off x="3962400" y="1600200"/>
              <a:ext cx="5169725" cy="1797958"/>
            </a:xfrm>
            <a:custGeom>
              <a:avLst/>
              <a:gdLst>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475013 w 5581403"/>
                <a:gd name="connsiteY5" fmla="*/ 498764 h 1571502"/>
                <a:gd name="connsiteX6" fmla="*/ 0 w 5581403"/>
                <a:gd name="connsiteY6" fmla="*/ 0 h 1571502"/>
                <a:gd name="connsiteX7" fmla="*/ 0 w 5581403"/>
                <a:gd name="connsiteY7" fmla="*/ 0 h 1571502"/>
                <a:gd name="connsiteX0" fmla="*/ 5581403 w 5581403"/>
                <a:gd name="connsiteY0" fmla="*/ 593766 h 1571502"/>
                <a:gd name="connsiteX1" fmla="*/ 5023262 w 5581403"/>
                <a:gd name="connsiteY1" fmla="*/ 1151906 h 1571502"/>
                <a:gd name="connsiteX2" fmla="*/ 4144488 w 5581403"/>
                <a:gd name="connsiteY2" fmla="*/ 1520042 h 1571502"/>
                <a:gd name="connsiteX3" fmla="*/ 2790701 w 5581403"/>
                <a:gd name="connsiteY3" fmla="*/ 1460665 h 1571502"/>
                <a:gd name="connsiteX4" fmla="*/ 1460665 w 5581403"/>
                <a:gd name="connsiteY4" fmla="*/ 938151 h 1571502"/>
                <a:gd name="connsiteX5" fmla="*/ 640278 w 5581403"/>
                <a:gd name="connsiteY5" fmla="*/ 381000 h 1571502"/>
                <a:gd name="connsiteX6" fmla="*/ 0 w 5581403"/>
                <a:gd name="connsiteY6" fmla="*/ 0 h 1571502"/>
                <a:gd name="connsiteX7" fmla="*/ 0 w 5581403"/>
                <a:gd name="connsiteY7" fmla="*/ 0 h 1571502"/>
                <a:gd name="connsiteX0" fmla="*/ 5581403 w 5581403"/>
                <a:gd name="connsiteY0" fmla="*/ 746166 h 1723902"/>
                <a:gd name="connsiteX1" fmla="*/ 5023262 w 5581403"/>
                <a:gd name="connsiteY1" fmla="*/ 1304306 h 1723902"/>
                <a:gd name="connsiteX2" fmla="*/ 4144488 w 5581403"/>
                <a:gd name="connsiteY2" fmla="*/ 1672442 h 1723902"/>
                <a:gd name="connsiteX3" fmla="*/ 2790701 w 5581403"/>
                <a:gd name="connsiteY3" fmla="*/ 1613065 h 1723902"/>
                <a:gd name="connsiteX4" fmla="*/ 1460665 w 5581403"/>
                <a:gd name="connsiteY4" fmla="*/ 1090551 h 1723902"/>
                <a:gd name="connsiteX5" fmla="*/ 640278 w 5581403"/>
                <a:gd name="connsiteY5" fmla="*/ 533400 h 1723902"/>
                <a:gd name="connsiteX6" fmla="*/ 0 w 5581403"/>
                <a:gd name="connsiteY6" fmla="*/ 152400 h 1723902"/>
                <a:gd name="connsiteX7" fmla="*/ 259278 w 5581403"/>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381000 w 5322125"/>
                <a:gd name="connsiteY5" fmla="*/ 533400 h 1723902"/>
                <a:gd name="connsiteX6" fmla="*/ 304800 w 5322125"/>
                <a:gd name="connsiteY6" fmla="*/ 304800 h 1723902"/>
                <a:gd name="connsiteX7" fmla="*/ 0 w 5322125"/>
                <a:gd name="connsiteY7" fmla="*/ 0 h 1723902"/>
                <a:gd name="connsiteX0" fmla="*/ 5322125 w 5322125"/>
                <a:gd name="connsiteY0" fmla="*/ 746166 h 1723902"/>
                <a:gd name="connsiteX1" fmla="*/ 4763984 w 5322125"/>
                <a:gd name="connsiteY1" fmla="*/ 1304306 h 1723902"/>
                <a:gd name="connsiteX2" fmla="*/ 3885210 w 5322125"/>
                <a:gd name="connsiteY2" fmla="*/ 1672442 h 1723902"/>
                <a:gd name="connsiteX3" fmla="*/ 2531423 w 5322125"/>
                <a:gd name="connsiteY3" fmla="*/ 1613065 h 1723902"/>
                <a:gd name="connsiteX4" fmla="*/ 1201387 w 5322125"/>
                <a:gd name="connsiteY4" fmla="*/ 1090551 h 1723902"/>
                <a:gd name="connsiteX5" fmla="*/ 533400 w 5322125"/>
                <a:gd name="connsiteY5" fmla="*/ 609600 h 1723902"/>
                <a:gd name="connsiteX6" fmla="*/ 304800 w 5322125"/>
                <a:gd name="connsiteY6" fmla="*/ 304800 h 1723902"/>
                <a:gd name="connsiteX7" fmla="*/ 0 w 53221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457200 w 5245925"/>
                <a:gd name="connsiteY5" fmla="*/ 6096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125187 w 5245925"/>
                <a:gd name="connsiteY4" fmla="*/ 1090551 h 1723902"/>
                <a:gd name="connsiteX5" fmla="*/ 762000 w 5245925"/>
                <a:gd name="connsiteY5" fmla="*/ 914400 h 1723902"/>
                <a:gd name="connsiteX6" fmla="*/ 228600 w 5245925"/>
                <a:gd name="connsiteY6" fmla="*/ 304800 h 1723902"/>
                <a:gd name="connsiteX7" fmla="*/ 0 w 5245925"/>
                <a:gd name="connsiteY7" fmla="*/ 0 h 1723902"/>
                <a:gd name="connsiteX0" fmla="*/ 5245925 w 5245925"/>
                <a:gd name="connsiteY0" fmla="*/ 746166 h 1723902"/>
                <a:gd name="connsiteX1" fmla="*/ 4687784 w 5245925"/>
                <a:gd name="connsiteY1" fmla="*/ 1304306 h 1723902"/>
                <a:gd name="connsiteX2" fmla="*/ 3809010 w 5245925"/>
                <a:gd name="connsiteY2" fmla="*/ 1672442 h 1723902"/>
                <a:gd name="connsiteX3" fmla="*/ 2455223 w 5245925"/>
                <a:gd name="connsiteY3" fmla="*/ 1613065 h 1723902"/>
                <a:gd name="connsiteX4" fmla="*/ 1371600 w 5245925"/>
                <a:gd name="connsiteY4" fmla="*/ 1295400 h 1723902"/>
                <a:gd name="connsiteX5" fmla="*/ 762000 w 5245925"/>
                <a:gd name="connsiteY5" fmla="*/ 914400 h 1723902"/>
                <a:gd name="connsiteX6" fmla="*/ 228600 w 5245925"/>
                <a:gd name="connsiteY6" fmla="*/ 304800 h 1723902"/>
                <a:gd name="connsiteX7" fmla="*/ 0 w 5245925"/>
                <a:gd name="connsiteY7" fmla="*/ 0 h 17239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152400 w 5169725"/>
                <a:gd name="connsiteY6" fmla="*/ 3810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6858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2954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800102"/>
                <a:gd name="connsiteX1" fmla="*/ 4611584 w 5169725"/>
                <a:gd name="connsiteY1" fmla="*/ 1380506 h 1800102"/>
                <a:gd name="connsiteX2" fmla="*/ 3732810 w 5169725"/>
                <a:gd name="connsiteY2" fmla="*/ 1748642 h 1800102"/>
                <a:gd name="connsiteX3" fmla="*/ 2379023 w 5169725"/>
                <a:gd name="connsiteY3" fmla="*/ 1689265 h 1800102"/>
                <a:gd name="connsiteX4" fmla="*/ 1447800 w 5169725"/>
                <a:gd name="connsiteY4" fmla="*/ 1371600 h 1800102"/>
                <a:gd name="connsiteX5" fmla="*/ 838200 w 5169725"/>
                <a:gd name="connsiteY5" fmla="*/ 990600 h 1800102"/>
                <a:gd name="connsiteX6" fmla="*/ 381000 w 5169725"/>
                <a:gd name="connsiteY6" fmla="*/ 457200 h 1800102"/>
                <a:gd name="connsiteX7" fmla="*/ 0 w 5169725"/>
                <a:gd name="connsiteY7" fmla="*/ 0 h 1800102"/>
                <a:gd name="connsiteX0" fmla="*/ 5169725 w 5169725"/>
                <a:gd name="connsiteY0" fmla="*/ 822366 h 1797958"/>
                <a:gd name="connsiteX1" fmla="*/ 4611584 w 5169725"/>
                <a:gd name="connsiteY1" fmla="*/ 1380506 h 1797958"/>
                <a:gd name="connsiteX2" fmla="*/ 3732810 w 5169725"/>
                <a:gd name="connsiteY2" fmla="*/ 1748642 h 1797958"/>
                <a:gd name="connsiteX3" fmla="*/ 2667000 w 5169725"/>
                <a:gd name="connsiteY3" fmla="*/ 1676400 h 1797958"/>
                <a:gd name="connsiteX4" fmla="*/ 1447800 w 5169725"/>
                <a:gd name="connsiteY4" fmla="*/ 1371600 h 1797958"/>
                <a:gd name="connsiteX5" fmla="*/ 838200 w 5169725"/>
                <a:gd name="connsiteY5" fmla="*/ 990600 h 1797958"/>
                <a:gd name="connsiteX6" fmla="*/ 381000 w 5169725"/>
                <a:gd name="connsiteY6" fmla="*/ 457200 h 1797958"/>
                <a:gd name="connsiteX7" fmla="*/ 0 w 5169725"/>
                <a:gd name="connsiteY7" fmla="*/ 0 h 179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725" h="1797958">
                  <a:moveTo>
                    <a:pt x="5169725" y="822366"/>
                  </a:moveTo>
                  <a:cubicBezTo>
                    <a:pt x="5010397" y="1024246"/>
                    <a:pt x="4851070" y="1226127"/>
                    <a:pt x="4611584" y="1380506"/>
                  </a:cubicBezTo>
                  <a:cubicBezTo>
                    <a:pt x="4372098" y="1534885"/>
                    <a:pt x="4056907" y="1699326"/>
                    <a:pt x="3732810" y="1748642"/>
                  </a:cubicBezTo>
                  <a:cubicBezTo>
                    <a:pt x="3408713" y="1797958"/>
                    <a:pt x="3047835" y="1739240"/>
                    <a:pt x="2667000" y="1676400"/>
                  </a:cubicBezTo>
                  <a:cubicBezTo>
                    <a:pt x="2286165" y="1613560"/>
                    <a:pt x="1752600" y="1485900"/>
                    <a:pt x="1447800" y="1371600"/>
                  </a:cubicBezTo>
                  <a:cubicBezTo>
                    <a:pt x="1143000" y="1257300"/>
                    <a:pt x="1016000" y="1143000"/>
                    <a:pt x="838200" y="990600"/>
                  </a:cubicBezTo>
                  <a:cubicBezTo>
                    <a:pt x="660400" y="838200"/>
                    <a:pt x="472917" y="602818"/>
                    <a:pt x="381000" y="457200"/>
                  </a:cubicBezTo>
                  <a:lnTo>
                    <a:pt x="0" y="0"/>
                  </a:lnTo>
                </a:path>
              </a:pathLst>
            </a:custGeom>
            <a:noFill/>
            <a:ln w="28575">
              <a:solidFill>
                <a:schemeClr val="bg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28"/>
            <p:cNvGrpSpPr/>
            <p:nvPr/>
          </p:nvGrpSpPr>
          <p:grpSpPr>
            <a:xfrm rot="6659465">
              <a:off x="5410454" y="3117664"/>
              <a:ext cx="228600" cy="76200"/>
              <a:chOff x="402193" y="6076078"/>
              <a:chExt cx="228600" cy="76200"/>
            </a:xfrm>
          </p:grpSpPr>
          <p:sp>
            <p:nvSpPr>
              <p:cNvPr id="33" name="Oval 32"/>
              <p:cNvSpPr/>
              <p:nvPr/>
            </p:nvSpPr>
            <p:spPr>
              <a:xfrm>
                <a:off x="554593" y="6076078"/>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402193" y="6117105"/>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32"/>
            <p:cNvGrpSpPr/>
            <p:nvPr/>
          </p:nvGrpSpPr>
          <p:grpSpPr>
            <a:xfrm rot="4047476">
              <a:off x="7963216" y="3358863"/>
              <a:ext cx="228600" cy="76200"/>
              <a:chOff x="457200" y="6054972"/>
              <a:chExt cx="228600" cy="76200"/>
            </a:xfrm>
          </p:grpSpPr>
          <p:sp>
            <p:nvSpPr>
              <p:cNvPr id="31" name="Oval 30"/>
              <p:cNvSpPr/>
              <p:nvPr/>
            </p:nvSpPr>
            <p:spPr>
              <a:xfrm>
                <a:off x="609600" y="6054972"/>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457200" y="6096000"/>
                <a:ext cx="15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3" name="TextBox 42"/>
          <p:cNvSpPr txBox="1"/>
          <p:nvPr/>
        </p:nvSpPr>
        <p:spPr>
          <a:xfrm>
            <a:off x="4952892" y="3580834"/>
            <a:ext cx="668737" cy="37376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latin typeface="Tempus Sans ITC" pitchFamily="82" charset="0"/>
              </a:rPr>
              <a:t>Tbr2</a:t>
            </a:r>
            <a:endParaRPr lang="en-US" b="1" dirty="0">
              <a:solidFill>
                <a:schemeClr val="bg1"/>
              </a:solidFill>
              <a:effectLst>
                <a:outerShdw blurRad="38100" dist="38100" dir="2700000" algn="tl">
                  <a:srgbClr val="000000">
                    <a:alpha val="43137"/>
                  </a:srgbClr>
                </a:outerShdw>
              </a:effectLst>
              <a:latin typeface="Tempus Sans ITC" pitchFamily="82" charset="0"/>
            </a:endParaRPr>
          </a:p>
        </p:txBody>
      </p:sp>
      <p:sp>
        <p:nvSpPr>
          <p:cNvPr id="45" name="Isosceles Triangle 44"/>
          <p:cNvSpPr/>
          <p:nvPr/>
        </p:nvSpPr>
        <p:spPr>
          <a:xfrm rot="4471850">
            <a:off x="5909981" y="3451120"/>
            <a:ext cx="273434" cy="557883"/>
          </a:xfrm>
          <a:prstGeom prst="triangle">
            <a:avLst>
              <a:gd name="adj" fmla="val 10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empus Sans ITC" pitchFamily="82" charset="0"/>
            </a:endParaRPr>
          </a:p>
        </p:txBody>
      </p:sp>
      <p:sp>
        <p:nvSpPr>
          <p:cNvPr id="47" name="Isosceles Triangle 46"/>
          <p:cNvSpPr/>
          <p:nvPr/>
        </p:nvSpPr>
        <p:spPr>
          <a:xfrm rot="4471850">
            <a:off x="5434224" y="2998569"/>
            <a:ext cx="345964" cy="1283259"/>
          </a:xfrm>
          <a:prstGeom prst="triangle">
            <a:avLst>
              <a:gd name="adj" fmla="val 10000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4471850">
            <a:off x="4779343" y="2661861"/>
            <a:ext cx="601423" cy="1678501"/>
          </a:xfrm>
          <a:prstGeom prst="triangle">
            <a:avLst>
              <a:gd name="adj" fmla="val 100000"/>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659558" y="2895600"/>
            <a:ext cx="808042" cy="369332"/>
          </a:xfrm>
          <a:prstGeom prst="rect">
            <a:avLst/>
          </a:prstGeom>
        </p:spPr>
        <p:txBody>
          <a:bodyPr wrap="none">
            <a:spAutoFit/>
          </a:bodyPr>
          <a:lstStyle/>
          <a:p>
            <a:r>
              <a:rPr lang="en-US" b="1" dirty="0" smtClean="0">
                <a:solidFill>
                  <a:srgbClr val="B84542"/>
                </a:solidFill>
                <a:effectLst>
                  <a:outerShdw blurRad="38100" dist="38100" dir="2700000" algn="tl">
                    <a:srgbClr val="000000">
                      <a:alpha val="43137"/>
                    </a:srgbClr>
                  </a:outerShdw>
                </a:effectLst>
                <a:latin typeface="Tempus Sans ITC" pitchFamily="82" charset="0"/>
              </a:rPr>
              <a:t>source</a:t>
            </a:r>
          </a:p>
        </p:txBody>
      </p:sp>
      <p:grpSp>
        <p:nvGrpSpPr>
          <p:cNvPr id="30" name="Group 29"/>
          <p:cNvGrpSpPr/>
          <p:nvPr/>
        </p:nvGrpSpPr>
        <p:grpSpPr>
          <a:xfrm>
            <a:off x="0" y="0"/>
            <a:ext cx="9144000" cy="660975"/>
            <a:chOff x="0" y="0"/>
            <a:chExt cx="9144000" cy="660975"/>
          </a:xfrm>
        </p:grpSpPr>
        <p:sp>
          <p:nvSpPr>
            <p:cNvPr id="35" name="Rectangle 34"/>
            <p:cNvSpPr/>
            <p:nvPr/>
          </p:nvSpPr>
          <p:spPr>
            <a:xfrm>
              <a:off x="0" y="0"/>
              <a:ext cx="9144000" cy="609600"/>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42" name="TextBox 41"/>
            <p:cNvSpPr txBox="1"/>
            <p:nvPr/>
          </p:nvSpPr>
          <p:spPr>
            <a:xfrm>
              <a:off x="0" y="76200"/>
              <a:ext cx="9144000" cy="584775"/>
            </a:xfrm>
            <a:prstGeom prst="rect">
              <a:avLst/>
            </a:prstGeom>
            <a:noFill/>
          </p:spPr>
          <p:txBody>
            <a:bodyPr wrap="square" lIns="45720" rIns="45720" rtlCol="0">
              <a:spAutoFit/>
            </a:bodyPr>
            <a:lstStyle/>
            <a:p>
              <a:pPr algn="ctr"/>
              <a:r>
                <a:rPr lang="en-US" sz="3200" b="1" dirty="0" err="1"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Unroofing</a:t>
              </a:r>
              <a:r>
                <a:rPr lang="en-US" sz="32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 of Gold Butte block </a:t>
              </a:r>
            </a:p>
          </p:txBody>
        </p:sp>
      </p:grpSp>
      <p:grpSp>
        <p:nvGrpSpPr>
          <p:cNvPr id="52" name="Group 51"/>
          <p:cNvGrpSpPr/>
          <p:nvPr/>
        </p:nvGrpSpPr>
        <p:grpSpPr>
          <a:xfrm>
            <a:off x="3347185" y="2964133"/>
            <a:ext cx="2520215" cy="922067"/>
            <a:chOff x="3581882" y="2997042"/>
            <a:chExt cx="2520215" cy="922067"/>
          </a:xfrm>
        </p:grpSpPr>
        <p:sp>
          <p:nvSpPr>
            <p:cNvPr id="15" name="Isosceles Triangle 14"/>
            <p:cNvSpPr/>
            <p:nvPr/>
          </p:nvSpPr>
          <p:spPr>
            <a:xfrm rot="4471850">
              <a:off x="4383339" y="2195585"/>
              <a:ext cx="917302" cy="2520215"/>
            </a:xfrm>
            <a:prstGeom prst="triangle">
              <a:avLst>
                <a:gd name="adj" fmla="val 81105"/>
              </a:avLst>
            </a:prstGeom>
            <a:solidFill>
              <a:srgbClr val="B84542"/>
            </a:solidFill>
            <a:ln>
              <a:solidFill>
                <a:srgbClr val="B84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33800" y="3549777"/>
              <a:ext cx="685800" cy="369332"/>
            </a:xfrm>
            <a:prstGeom prst="rect">
              <a:avLst/>
            </a:prstGeom>
            <a:noFill/>
            <a:ln>
              <a:noFill/>
            </a:ln>
          </p:spPr>
          <p:txBody>
            <a:bodyPr wrap="square" rtlCol="0">
              <a:spAutoFit/>
              <a:scene3d>
                <a:camera prst="orthographicFront"/>
                <a:lightRig rig="threePt" dir="t"/>
              </a:scene3d>
              <a:sp3d prstMaterial="dkEdge"/>
            </a:bodyPr>
            <a:lstStyle/>
            <a:p>
              <a:r>
                <a:rPr lang="en-US" b="1" dirty="0" smtClean="0">
                  <a:solidFill>
                    <a:schemeClr val="bg1"/>
                  </a:solidFill>
                  <a:effectLst>
                    <a:outerShdw blurRad="38100" dist="38100" dir="2700000" algn="tl">
                      <a:srgbClr val="000000">
                        <a:alpha val="43137"/>
                      </a:srgbClr>
                    </a:outerShdw>
                  </a:effectLst>
                  <a:latin typeface="Tempus Sans ITC" pitchFamily="82" charset="0"/>
                </a:rPr>
                <a:t>Tbr4</a:t>
              </a:r>
              <a:endParaRPr lang="en-US" b="1" dirty="0">
                <a:solidFill>
                  <a:schemeClr val="bg1"/>
                </a:solidFill>
                <a:effectLst>
                  <a:outerShdw blurRad="38100" dist="38100" dir="2700000" algn="tl">
                    <a:srgbClr val="000000">
                      <a:alpha val="43137"/>
                    </a:srgbClr>
                  </a:outerShdw>
                </a:effectLst>
                <a:latin typeface="Tempus Sans ITC" pitchFamily="82" charset="0"/>
              </a:endParaRPr>
            </a:p>
          </p:txBody>
        </p:sp>
      </p:grpSp>
      <p:sp>
        <p:nvSpPr>
          <p:cNvPr id="12" name="Oval 11"/>
          <p:cNvSpPr/>
          <p:nvPr/>
        </p:nvSpPr>
        <p:spPr>
          <a:xfrm rot="10119505">
            <a:off x="5969112" y="2478637"/>
            <a:ext cx="2357942" cy="1002655"/>
          </a:xfrm>
          <a:prstGeom prst="ellipse">
            <a:avLst/>
          </a:prstGeom>
          <a:noFill/>
          <a:ln>
            <a:solidFill>
              <a:srgbClr val="B84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979396" y="3600098"/>
            <a:ext cx="685800" cy="369332"/>
          </a:xfrm>
          <a:prstGeom prst="rect">
            <a:avLst/>
          </a:prstGeom>
          <a:noFill/>
        </p:spPr>
        <p:txBody>
          <a:bodyPr wrap="square" rtlCol="0">
            <a:spAutoFit/>
          </a:bodyPr>
          <a:lstStyle/>
          <a:p>
            <a:r>
              <a:rPr lang="en-US" b="1" dirty="0" smtClean="0">
                <a:solidFill>
                  <a:schemeClr val="bg1">
                    <a:lumMod val="75000"/>
                  </a:schemeClr>
                </a:solidFill>
                <a:effectLst>
                  <a:outerShdw blurRad="38100" dist="38100" dir="2700000" algn="tl">
                    <a:srgbClr val="000000">
                      <a:alpha val="43137"/>
                    </a:srgbClr>
                  </a:outerShdw>
                </a:effectLst>
                <a:latin typeface="Tempus Sans ITC" pitchFamily="82" charset="0"/>
              </a:rPr>
              <a:t>Tbr2</a:t>
            </a:r>
            <a:endParaRPr lang="en-US" b="1" dirty="0">
              <a:solidFill>
                <a:schemeClr val="bg1">
                  <a:lumMod val="75000"/>
                </a:schemeClr>
              </a:solidFill>
              <a:effectLst>
                <a:outerShdw blurRad="38100" dist="38100" dir="2700000" algn="tl">
                  <a:srgbClr val="000000">
                    <a:alpha val="43137"/>
                  </a:srgbClr>
                </a:outerShdw>
              </a:effectLst>
              <a:latin typeface="Tempus Sans ITC" pitchFamily="82" charset="0"/>
            </a:endParaRPr>
          </a:p>
        </p:txBody>
      </p:sp>
      <p:sp>
        <p:nvSpPr>
          <p:cNvPr id="46" name="TextBox 45"/>
          <p:cNvSpPr txBox="1"/>
          <p:nvPr/>
        </p:nvSpPr>
        <p:spPr>
          <a:xfrm>
            <a:off x="5655256" y="3626602"/>
            <a:ext cx="668738" cy="373760"/>
          </a:xfrm>
          <a:prstGeom prst="rect">
            <a:avLst/>
          </a:prstGeom>
          <a:noFill/>
        </p:spPr>
        <p:txBody>
          <a:bodyPr wrap="square" rtlCol="0">
            <a:spAutoFit/>
          </a:bodyPr>
          <a:lstStyle/>
          <a:p>
            <a:r>
              <a:rPr lang="en-US" b="1" dirty="0" smtClean="0">
                <a:solidFill>
                  <a:schemeClr val="bg1">
                    <a:lumMod val="75000"/>
                  </a:schemeClr>
                </a:solidFill>
                <a:effectLst>
                  <a:outerShdw blurRad="38100" dist="38100" dir="2700000" algn="tl">
                    <a:srgbClr val="000000">
                      <a:alpha val="43137"/>
                    </a:srgbClr>
                  </a:outerShdw>
                </a:effectLst>
                <a:latin typeface="Tempus Sans ITC" pitchFamily="82" charset="0"/>
              </a:rPr>
              <a:t>Tbr1</a:t>
            </a:r>
            <a:endParaRPr lang="en-US" b="1" dirty="0">
              <a:solidFill>
                <a:schemeClr val="bg1">
                  <a:lumMod val="75000"/>
                </a:schemeClr>
              </a:solidFill>
              <a:effectLst>
                <a:outerShdw blurRad="38100" dist="38100" dir="2700000" algn="tl">
                  <a:srgbClr val="000000">
                    <a:alpha val="43137"/>
                  </a:srgbClr>
                </a:outerShdw>
              </a:effectLst>
              <a:latin typeface="Tempus Sans ITC" pitchFamily="82" charset="0"/>
            </a:endParaRPr>
          </a:p>
        </p:txBody>
      </p:sp>
      <p:sp>
        <p:nvSpPr>
          <p:cNvPr id="50" name="TextBox 49"/>
          <p:cNvSpPr txBox="1"/>
          <p:nvPr/>
        </p:nvSpPr>
        <p:spPr>
          <a:xfrm>
            <a:off x="4343400" y="3593068"/>
            <a:ext cx="685800" cy="369332"/>
          </a:xfrm>
          <a:prstGeom prst="rect">
            <a:avLst/>
          </a:prstGeom>
          <a:noFill/>
        </p:spPr>
        <p:txBody>
          <a:bodyPr wrap="square" rtlCol="0">
            <a:spAutoFit/>
          </a:bodyPr>
          <a:lstStyle/>
          <a:p>
            <a:r>
              <a:rPr lang="en-US" b="1" dirty="0" smtClean="0">
                <a:solidFill>
                  <a:schemeClr val="bg1">
                    <a:lumMod val="75000"/>
                  </a:schemeClr>
                </a:solidFill>
                <a:effectLst>
                  <a:outerShdw blurRad="38100" dist="38100" dir="2700000" algn="tl">
                    <a:srgbClr val="000000">
                      <a:alpha val="43137"/>
                    </a:srgbClr>
                  </a:outerShdw>
                </a:effectLst>
                <a:latin typeface="Tempus Sans ITC" pitchFamily="82" charset="0"/>
              </a:rPr>
              <a:t>Tbr3</a:t>
            </a:r>
            <a:endParaRPr lang="en-US" b="1" dirty="0">
              <a:solidFill>
                <a:schemeClr val="bg1">
                  <a:lumMod val="75000"/>
                </a:schemeClr>
              </a:solidFill>
              <a:effectLst>
                <a:outerShdw blurRad="38100" dist="38100" dir="2700000" algn="tl">
                  <a:srgbClr val="000000">
                    <a:alpha val="43137"/>
                  </a:srgbClr>
                </a:outerShdw>
              </a:effectLst>
              <a:latin typeface="Tempus Sans ITC" pitchFamily="8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0" y="228600"/>
            <a:ext cx="8953500" cy="5867400"/>
          </a:xfrm>
          <a:prstGeom prst="rect">
            <a:avLst/>
          </a:prstGeom>
          <a:noFill/>
        </p:spPr>
        <p:txBody>
          <a:bodyPr wrap="square" rtlCol="0">
            <a:noAutofit/>
          </a:bodyPr>
          <a:lstStyle/>
          <a:p>
            <a:pPr algn="ctr">
              <a:lnSpc>
                <a:spcPct val="150000"/>
              </a:lnSpc>
            </a:pPr>
            <a:r>
              <a:rPr lang="en-US" sz="2000" b="1" dirty="0" smtClean="0">
                <a:solidFill>
                  <a:schemeClr val="bg1"/>
                </a:solidFill>
                <a:latin typeface="Tempus Sans ITC" pitchFamily="82" charset="0"/>
                <a:cs typeface="Tahoma" pitchFamily="34" charset="0"/>
              </a:rPr>
              <a:t>CONCLUSIONS</a:t>
            </a:r>
            <a:endParaRPr lang="en-US" sz="2000" dirty="0" smtClean="0">
              <a:solidFill>
                <a:schemeClr val="bg1"/>
              </a:solidFill>
              <a:latin typeface="Tempus Sans ITC" pitchFamily="82" charset="0"/>
              <a:cs typeface="Tahoma" pitchFamily="34" charset="0"/>
            </a:endParaRPr>
          </a:p>
          <a:p>
            <a:pPr>
              <a:lnSpc>
                <a:spcPct val="150000"/>
              </a:lnSpc>
              <a:buFont typeface="Arial" pitchFamily="34" charset="0"/>
              <a:buChar char="•"/>
            </a:pPr>
            <a:r>
              <a:rPr lang="en-US" sz="1900" dirty="0" smtClean="0">
                <a:solidFill>
                  <a:schemeClr val="bg1"/>
                </a:solidFill>
                <a:latin typeface="Tempus Sans ITC" pitchFamily="82" charset="0"/>
                <a:cs typeface="Tahoma" pitchFamily="34" charset="0"/>
              </a:rPr>
              <a:t> </a:t>
            </a:r>
            <a:r>
              <a:rPr lang="en-US" sz="1900" dirty="0" smtClean="0">
                <a:solidFill>
                  <a:schemeClr val="bg1"/>
                </a:solidFill>
                <a:latin typeface="Tempus Sans ITC" pitchFamily="82" charset="0"/>
                <a:cs typeface="Tahoma" pitchFamily="34" charset="0"/>
              </a:rPr>
              <a:t>Tuff </a:t>
            </a:r>
            <a:r>
              <a:rPr lang="en-US" sz="1900" dirty="0" smtClean="0">
                <a:solidFill>
                  <a:schemeClr val="bg1"/>
                </a:solidFill>
                <a:latin typeface="Tempus Sans ITC" pitchFamily="82" charset="0"/>
                <a:cs typeface="Tahoma" pitchFamily="34" charset="0"/>
              </a:rPr>
              <a:t>samples dated with </a:t>
            </a:r>
            <a:r>
              <a:rPr lang="en-US" sz="1900" baseline="30000" dirty="0" smtClean="0">
                <a:solidFill>
                  <a:schemeClr val="bg1"/>
                </a:solidFill>
                <a:latin typeface="Tempus Sans ITC" pitchFamily="82" charset="0"/>
                <a:cs typeface="Tahoma" pitchFamily="34" charset="0"/>
              </a:rPr>
              <a:t>40</a:t>
            </a:r>
            <a:r>
              <a:rPr lang="en-US" sz="1900" dirty="0" smtClean="0">
                <a:solidFill>
                  <a:schemeClr val="bg1"/>
                </a:solidFill>
                <a:latin typeface="Tempus Sans ITC" pitchFamily="82" charset="0"/>
                <a:cs typeface="Tahoma" pitchFamily="34" charset="0"/>
              </a:rPr>
              <a:t>Ar/</a:t>
            </a:r>
            <a:r>
              <a:rPr lang="en-US" sz="1900" baseline="30000" dirty="0" smtClean="0">
                <a:solidFill>
                  <a:schemeClr val="bg1"/>
                </a:solidFill>
                <a:latin typeface="Tempus Sans ITC" pitchFamily="82" charset="0"/>
                <a:cs typeface="Tahoma" pitchFamily="34" charset="0"/>
              </a:rPr>
              <a:t>39</a:t>
            </a:r>
            <a:r>
              <a:rPr lang="en-US" sz="1900" dirty="0" smtClean="0">
                <a:solidFill>
                  <a:schemeClr val="bg1"/>
                </a:solidFill>
                <a:latin typeface="Tempus Sans ITC" pitchFamily="82" charset="0"/>
                <a:cs typeface="Tahoma" pitchFamily="34" charset="0"/>
              </a:rPr>
              <a:t>Ar: 18.41 ± 0.04 Ma,  15.30 ± </a:t>
            </a:r>
            <a:r>
              <a:rPr lang="en-US" sz="1900" dirty="0" smtClean="0">
                <a:solidFill>
                  <a:schemeClr val="bg1"/>
                </a:solidFill>
                <a:latin typeface="Tempus Sans ITC" pitchFamily="82" charset="0"/>
                <a:cs typeface="Tahoma" pitchFamily="34" charset="0"/>
              </a:rPr>
              <a:t>0.06 Ma,</a:t>
            </a:r>
            <a:endParaRPr lang="en-US" sz="1900" dirty="0" smtClean="0">
              <a:solidFill>
                <a:schemeClr val="bg1"/>
              </a:solidFill>
              <a:latin typeface="Tempus Sans ITC" pitchFamily="82" charset="0"/>
              <a:cs typeface="Tahoma" pitchFamily="34" charset="0"/>
            </a:endParaRPr>
          </a:p>
          <a:p>
            <a:pPr>
              <a:lnSpc>
                <a:spcPct val="150000"/>
              </a:lnSpc>
            </a:pPr>
            <a:r>
              <a:rPr lang="en-US" sz="1900" dirty="0" smtClean="0">
                <a:solidFill>
                  <a:schemeClr val="bg1"/>
                </a:solidFill>
                <a:latin typeface="Tempus Sans ITC" pitchFamily="82" charset="0"/>
                <a:cs typeface="Tahoma" pitchFamily="34" charset="0"/>
              </a:rPr>
              <a:t> 14.53 ± 0.10 Ma </a:t>
            </a:r>
          </a:p>
          <a:p>
            <a:pPr>
              <a:lnSpc>
                <a:spcPct val="150000"/>
              </a:lnSpc>
            </a:pPr>
            <a:endParaRPr lang="en-US" sz="900" dirty="0" smtClean="0">
              <a:solidFill>
                <a:schemeClr val="bg1"/>
              </a:solidFill>
              <a:latin typeface="Tempus Sans ITC" pitchFamily="82" charset="0"/>
              <a:cs typeface="Tahoma" pitchFamily="34" charset="0"/>
            </a:endParaRPr>
          </a:p>
          <a:p>
            <a:pPr lvl="0">
              <a:lnSpc>
                <a:spcPct val="150000"/>
              </a:lnSpc>
              <a:buFont typeface="Arial" pitchFamily="34" charset="0"/>
              <a:buChar char="•"/>
            </a:pPr>
            <a:r>
              <a:rPr lang="en-US" sz="2000" dirty="0" smtClean="0">
                <a:solidFill>
                  <a:schemeClr val="bg1"/>
                </a:solidFill>
                <a:latin typeface="Tempus Sans ITC" pitchFamily="82" charset="0"/>
                <a:cs typeface="Tahoma" pitchFamily="34" charset="0"/>
              </a:rPr>
              <a:t> </a:t>
            </a:r>
            <a:r>
              <a:rPr lang="en-US" sz="1900" dirty="0" smtClean="0">
                <a:solidFill>
                  <a:schemeClr val="bg1"/>
                </a:solidFill>
                <a:latin typeface="Tempus Sans ITC" pitchFamily="82" charset="0"/>
                <a:cs typeface="Tahoma" pitchFamily="34" charset="0"/>
              </a:rPr>
              <a:t>Earliest evidence of faulting in the study area is ~15.6 Ma</a:t>
            </a:r>
          </a:p>
          <a:p>
            <a:pPr lvl="0">
              <a:lnSpc>
                <a:spcPct val="150000"/>
              </a:lnSpc>
              <a:buFont typeface="Arial" pitchFamily="34" charset="0"/>
              <a:buChar char="•"/>
            </a:pPr>
            <a:endParaRPr lang="en-US" sz="900" dirty="0" smtClean="0">
              <a:solidFill>
                <a:schemeClr val="bg1"/>
              </a:solidFill>
              <a:latin typeface="Tempus Sans ITC" pitchFamily="82" charset="0"/>
              <a:cs typeface="Tahoma" pitchFamily="34" charset="0"/>
            </a:endParaRPr>
          </a:p>
          <a:p>
            <a:pPr lvl="0">
              <a:lnSpc>
                <a:spcPct val="150000"/>
              </a:lnSpc>
              <a:buFont typeface="Arial" pitchFamily="34" charset="0"/>
              <a:buChar char="•"/>
            </a:pPr>
            <a:r>
              <a:rPr lang="en-US" sz="2000" dirty="0" smtClean="0">
                <a:solidFill>
                  <a:schemeClr val="bg1"/>
                </a:solidFill>
                <a:latin typeface="Tempus Sans ITC" pitchFamily="82" charset="0"/>
                <a:cs typeface="Tahoma" pitchFamily="34" charset="0"/>
              </a:rPr>
              <a:t> </a:t>
            </a:r>
            <a:r>
              <a:rPr lang="en-US" sz="1900" dirty="0" smtClean="0">
                <a:solidFill>
                  <a:schemeClr val="bg1"/>
                </a:solidFill>
                <a:latin typeface="Tempus Sans ITC" pitchFamily="82" charset="0"/>
                <a:cs typeface="Tahoma" pitchFamily="34" charset="0"/>
              </a:rPr>
              <a:t>Sedimentation rates are interpreted to increase at ~15.6 Ma to ~450 m/my</a:t>
            </a:r>
          </a:p>
          <a:p>
            <a:pPr lvl="0">
              <a:lnSpc>
                <a:spcPct val="150000"/>
              </a:lnSpc>
            </a:pPr>
            <a:endParaRPr lang="en-US" sz="900" dirty="0" smtClean="0">
              <a:solidFill>
                <a:schemeClr val="bg1"/>
              </a:solidFill>
              <a:latin typeface="Tempus Sans ITC" pitchFamily="82" charset="0"/>
              <a:cs typeface="Tahoma" pitchFamily="34" charset="0"/>
            </a:endParaRPr>
          </a:p>
          <a:p>
            <a:pPr>
              <a:lnSpc>
                <a:spcPct val="150000"/>
              </a:lnSpc>
              <a:buFont typeface="Arial" pitchFamily="34" charset="0"/>
              <a:buChar char="•"/>
            </a:pPr>
            <a:r>
              <a:rPr lang="en-US" sz="2000" dirty="0" smtClean="0">
                <a:solidFill>
                  <a:schemeClr val="bg1"/>
                </a:solidFill>
                <a:latin typeface="Tempus Sans ITC" pitchFamily="82" charset="0"/>
                <a:cs typeface="Tahoma" pitchFamily="34" charset="0"/>
              </a:rPr>
              <a:t> </a:t>
            </a:r>
            <a:r>
              <a:rPr lang="en-US" sz="1900" dirty="0" smtClean="0">
                <a:solidFill>
                  <a:schemeClr val="bg1"/>
                </a:solidFill>
                <a:latin typeface="Tempus Sans ITC" pitchFamily="82" charset="0"/>
                <a:cs typeface="Tahoma" pitchFamily="34" charset="0"/>
              </a:rPr>
              <a:t>Disrupted substrate within breccia corridor suggests northward transport of landslides</a:t>
            </a:r>
          </a:p>
          <a:p>
            <a:pPr>
              <a:lnSpc>
                <a:spcPct val="150000"/>
              </a:lnSpc>
              <a:buFont typeface="Arial" pitchFamily="34" charset="0"/>
              <a:buChar char="•"/>
            </a:pPr>
            <a:endParaRPr lang="en-US" sz="900" dirty="0" smtClean="0">
              <a:solidFill>
                <a:schemeClr val="bg1"/>
              </a:solidFill>
              <a:latin typeface="Tempus Sans ITC" pitchFamily="82" charset="0"/>
              <a:cs typeface="Tahoma" pitchFamily="34" charset="0"/>
            </a:endParaRPr>
          </a:p>
          <a:p>
            <a:pPr lvl="0">
              <a:lnSpc>
                <a:spcPct val="150000"/>
              </a:lnSpc>
              <a:buFont typeface="Arial" pitchFamily="34" charset="0"/>
              <a:buChar char="•"/>
            </a:pPr>
            <a:r>
              <a:rPr lang="en-US" sz="2000" dirty="0" smtClean="0">
                <a:solidFill>
                  <a:schemeClr val="bg1"/>
                </a:solidFill>
                <a:latin typeface="Tempus Sans ITC" pitchFamily="82" charset="0"/>
                <a:cs typeface="Tahoma" pitchFamily="34" charset="0"/>
              </a:rPr>
              <a:t> </a:t>
            </a:r>
            <a:r>
              <a:rPr lang="en-US" sz="1900" dirty="0" smtClean="0">
                <a:solidFill>
                  <a:schemeClr val="bg1"/>
                </a:solidFill>
                <a:latin typeface="Tempus Sans ITC" pitchFamily="82" charset="0"/>
                <a:cs typeface="Tahoma" pitchFamily="34" charset="0"/>
              </a:rPr>
              <a:t>Provenance and disrupted substrate of footwall geology of Gold Butte block suggest that landslides derived from Gold Butte moved to N to NNW into Thumb basin</a:t>
            </a:r>
          </a:p>
          <a:p>
            <a:pPr lvl="0">
              <a:lnSpc>
                <a:spcPct val="150000"/>
              </a:lnSpc>
              <a:buFont typeface="Arial" pitchFamily="34" charset="0"/>
              <a:buChar char="•"/>
            </a:pPr>
            <a:endParaRPr lang="en-US" sz="900" dirty="0" smtClean="0">
              <a:solidFill>
                <a:schemeClr val="bg1"/>
              </a:solidFill>
              <a:latin typeface="Tempus Sans ITC" pitchFamily="82" charset="0"/>
              <a:cs typeface="Tahoma" pitchFamily="34" charset="0"/>
            </a:endParaRPr>
          </a:p>
          <a:p>
            <a:pPr lvl="0">
              <a:lnSpc>
                <a:spcPct val="150000"/>
              </a:lnSpc>
              <a:buFont typeface="Arial" pitchFamily="34" charset="0"/>
              <a:buChar char="•"/>
            </a:pPr>
            <a:r>
              <a:rPr lang="en-US" sz="2000" dirty="0" smtClean="0">
                <a:solidFill>
                  <a:schemeClr val="bg1"/>
                </a:solidFill>
                <a:latin typeface="Tempus Sans ITC" pitchFamily="82" charset="0"/>
                <a:cs typeface="Tahoma" pitchFamily="34" charset="0"/>
              </a:rPr>
              <a:t> </a:t>
            </a:r>
            <a:r>
              <a:rPr lang="en-US" sz="1900" dirty="0" smtClean="0">
                <a:solidFill>
                  <a:schemeClr val="bg1"/>
                </a:solidFill>
                <a:latin typeface="Tempus Sans ITC" pitchFamily="82" charset="0"/>
                <a:cs typeface="Tahoma" pitchFamily="34" charset="0"/>
              </a:rPr>
              <a:t>Sequence of breccia lithologies suggests that landslides were derived from sequentially more western parts of the footwall as the Gold Butte block was exhumed</a:t>
            </a:r>
            <a:endParaRPr lang="en-US" sz="2000" dirty="0" smtClean="0">
              <a:solidFill>
                <a:schemeClr val="bg1"/>
              </a:solidFill>
              <a:latin typeface="Tempus Sans ITC" pitchFamily="82" charset="0"/>
              <a:cs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Terranewreck\Documents\NAU Classes\Lake Mead\Lake Mead Images\Quad.jpg"/>
          <p:cNvPicPr>
            <a:picLocks noChangeAspect="1" noChangeArrowheads="1"/>
          </p:cNvPicPr>
          <p:nvPr/>
        </p:nvPicPr>
        <p:blipFill>
          <a:blip r:embed="rId3" cstate="print"/>
          <a:srcRect l="6291" t="6992" r="32586" b="33838"/>
          <a:stretch>
            <a:fillRect/>
          </a:stretch>
        </p:blipFill>
        <p:spPr bwMode="auto">
          <a:xfrm>
            <a:off x="0" y="0"/>
            <a:ext cx="5092574" cy="6858000"/>
          </a:xfrm>
          <a:prstGeom prst="rect">
            <a:avLst/>
          </a:prstGeom>
          <a:noFill/>
        </p:spPr>
      </p:pic>
      <p:sp>
        <p:nvSpPr>
          <p:cNvPr id="5" name="TextBox 4"/>
          <p:cNvSpPr txBox="1"/>
          <p:nvPr/>
        </p:nvSpPr>
        <p:spPr>
          <a:xfrm>
            <a:off x="0" y="0"/>
            <a:ext cx="5105400" cy="800219"/>
          </a:xfrm>
          <a:prstGeom prst="rect">
            <a:avLst/>
          </a:prstGeom>
          <a:solidFill>
            <a:srgbClr val="FFFFFF"/>
          </a:solidFill>
        </p:spPr>
        <p:txBody>
          <a:bodyPr wrap="square" rtlCol="0">
            <a:spAutoFit/>
          </a:bodyPr>
          <a:lstStyle/>
          <a:p>
            <a:pPr algn="ctr"/>
            <a:r>
              <a:rPr lang="en-US" sz="1400" b="1" dirty="0" smtClean="0">
                <a:solidFill>
                  <a:srgbClr val="000000"/>
                </a:solidFill>
                <a:latin typeface="Tempus Sans ITC" pitchFamily="82" charset="0"/>
                <a:ea typeface="Verdana" pitchFamily="34" charset="0"/>
                <a:cs typeface="Verdana" pitchFamily="34" charset="0"/>
              </a:rPr>
              <a:t>Frenchman Mountain quadrangle map</a:t>
            </a:r>
          </a:p>
          <a:p>
            <a:pPr algn="ctr"/>
            <a:r>
              <a:rPr lang="en-US" sz="1400" b="1" dirty="0" smtClean="0">
                <a:solidFill>
                  <a:srgbClr val="000000"/>
                </a:solidFill>
                <a:latin typeface="Tempus Sans ITC" pitchFamily="82" charset="0"/>
                <a:ea typeface="Verdana" pitchFamily="34" charset="0"/>
                <a:cs typeface="Verdana" pitchFamily="34" charset="0"/>
              </a:rPr>
              <a:t>by Castor et al. (2000)</a:t>
            </a:r>
          </a:p>
          <a:p>
            <a:pPr algn="ctr"/>
            <a:endParaRPr lang="en-US" sz="400" b="1" dirty="0" smtClean="0">
              <a:solidFill>
                <a:srgbClr val="000000"/>
              </a:solidFill>
              <a:latin typeface="Tempus Sans ITC" pitchFamily="82" charset="0"/>
              <a:ea typeface="Verdana" pitchFamily="34" charset="0"/>
              <a:cs typeface="Verdana" pitchFamily="34" charset="0"/>
            </a:endParaRPr>
          </a:p>
          <a:p>
            <a:pPr algn="ctr"/>
            <a:r>
              <a:rPr lang="en-US" sz="1400" dirty="0" smtClean="0">
                <a:solidFill>
                  <a:srgbClr val="000000"/>
                </a:solidFill>
                <a:latin typeface="Tempus Sans ITC" pitchFamily="82" charset="0"/>
                <a:ea typeface="Verdana" pitchFamily="34" charset="0"/>
                <a:cs typeface="Verdana" pitchFamily="34" charset="0"/>
              </a:rPr>
              <a:t>This study divides the Thumb Member at a </a:t>
            </a:r>
            <a:r>
              <a:rPr lang="en-US" sz="1400" dirty="0" smtClean="0">
                <a:solidFill>
                  <a:srgbClr val="000000"/>
                </a:solidFill>
                <a:latin typeface="Tempus Sans ITC" pitchFamily="82" charset="0"/>
                <a:ea typeface="Verdana" pitchFamily="34" charset="0"/>
                <a:cs typeface="Verdana" pitchFamily="34" charset="0"/>
              </a:rPr>
              <a:t>1:5000 </a:t>
            </a:r>
            <a:r>
              <a:rPr lang="en-US" sz="1400" dirty="0" smtClean="0">
                <a:solidFill>
                  <a:srgbClr val="000000"/>
                </a:solidFill>
                <a:latin typeface="Tempus Sans ITC" pitchFamily="82" charset="0"/>
                <a:ea typeface="Verdana" pitchFamily="34" charset="0"/>
                <a:cs typeface="Verdana" pitchFamily="34" charset="0"/>
              </a:rPr>
              <a:t>scale.</a:t>
            </a:r>
          </a:p>
        </p:txBody>
      </p:sp>
      <p:pic>
        <p:nvPicPr>
          <p:cNvPr id="6" name="Picture 2" descr="C:\Users\Terranewreck\Documents\NAU Classes\Thesis\Figures and templates\CH 3 figures\FM strat column.jpg"/>
          <p:cNvPicPr>
            <a:picLocks noChangeAspect="1" noChangeArrowheads="1"/>
          </p:cNvPicPr>
          <p:nvPr/>
        </p:nvPicPr>
        <p:blipFill>
          <a:blip r:embed="rId4" cstate="print"/>
          <a:srcRect/>
          <a:stretch>
            <a:fillRect/>
          </a:stretch>
        </p:blipFill>
        <p:spPr bwMode="auto">
          <a:xfrm>
            <a:off x="5102678" y="838200"/>
            <a:ext cx="3980090" cy="4953000"/>
          </a:xfrm>
          <a:prstGeom prst="rect">
            <a:avLst/>
          </a:prstGeom>
          <a:noFill/>
        </p:spPr>
      </p:pic>
      <p:sp>
        <p:nvSpPr>
          <p:cNvPr id="8" name="Freeform 7"/>
          <p:cNvSpPr/>
          <p:nvPr/>
        </p:nvSpPr>
        <p:spPr>
          <a:xfrm>
            <a:off x="1752600" y="2667000"/>
            <a:ext cx="2279176" cy="4191000"/>
          </a:xfrm>
          <a:custGeom>
            <a:avLst/>
            <a:gdLst>
              <a:gd name="connsiteX0" fmla="*/ 777922 w 2279176"/>
              <a:gd name="connsiteY0" fmla="*/ 0 h 3439236"/>
              <a:gd name="connsiteX1" fmla="*/ 2279176 w 2279176"/>
              <a:gd name="connsiteY1" fmla="*/ 354842 h 3439236"/>
              <a:gd name="connsiteX2" fmla="*/ 818866 w 2279176"/>
              <a:gd name="connsiteY2" fmla="*/ 3411940 h 3439236"/>
              <a:gd name="connsiteX3" fmla="*/ 0 w 2279176"/>
              <a:gd name="connsiteY3" fmla="*/ 3439236 h 3439236"/>
              <a:gd name="connsiteX4" fmla="*/ 327546 w 2279176"/>
              <a:gd name="connsiteY4" fmla="*/ 2060812 h 3439236"/>
              <a:gd name="connsiteX5" fmla="*/ 122830 w 2279176"/>
              <a:gd name="connsiteY5" fmla="*/ 2156346 h 3439236"/>
              <a:gd name="connsiteX6" fmla="*/ 409433 w 2279176"/>
              <a:gd name="connsiteY6" fmla="*/ 696036 h 3439236"/>
              <a:gd name="connsiteX7" fmla="*/ 191069 w 2279176"/>
              <a:gd name="connsiteY7" fmla="*/ 573206 h 3439236"/>
              <a:gd name="connsiteX8" fmla="*/ 777922 w 2279176"/>
              <a:gd name="connsiteY8" fmla="*/ 0 h 3439236"/>
              <a:gd name="connsiteX0" fmla="*/ 777922 w 2279176"/>
              <a:gd name="connsiteY0" fmla="*/ 0 h 3494233"/>
              <a:gd name="connsiteX1" fmla="*/ 2279176 w 2279176"/>
              <a:gd name="connsiteY1" fmla="*/ 354842 h 3494233"/>
              <a:gd name="connsiteX2" fmla="*/ 762000 w 2279176"/>
              <a:gd name="connsiteY2" fmla="*/ 3494233 h 3494233"/>
              <a:gd name="connsiteX3" fmla="*/ 0 w 2279176"/>
              <a:gd name="connsiteY3" fmla="*/ 3439236 h 3494233"/>
              <a:gd name="connsiteX4" fmla="*/ 327546 w 2279176"/>
              <a:gd name="connsiteY4" fmla="*/ 2060812 h 3494233"/>
              <a:gd name="connsiteX5" fmla="*/ 122830 w 2279176"/>
              <a:gd name="connsiteY5" fmla="*/ 2156346 h 3494233"/>
              <a:gd name="connsiteX6" fmla="*/ 409433 w 2279176"/>
              <a:gd name="connsiteY6" fmla="*/ 696036 h 3494233"/>
              <a:gd name="connsiteX7" fmla="*/ 191069 w 2279176"/>
              <a:gd name="connsiteY7" fmla="*/ 573206 h 3494233"/>
              <a:gd name="connsiteX8" fmla="*/ 777922 w 2279176"/>
              <a:gd name="connsiteY8" fmla="*/ 0 h 3494233"/>
              <a:gd name="connsiteX0" fmla="*/ 777922 w 2279176"/>
              <a:gd name="connsiteY0" fmla="*/ 0 h 3494233"/>
              <a:gd name="connsiteX1" fmla="*/ 2279176 w 2279176"/>
              <a:gd name="connsiteY1" fmla="*/ 354842 h 3494233"/>
              <a:gd name="connsiteX2" fmla="*/ 762000 w 2279176"/>
              <a:gd name="connsiteY2" fmla="*/ 3494233 h 3494233"/>
              <a:gd name="connsiteX3" fmla="*/ 0 w 2279176"/>
              <a:gd name="connsiteY3" fmla="*/ 3494233 h 3494233"/>
              <a:gd name="connsiteX4" fmla="*/ 327546 w 2279176"/>
              <a:gd name="connsiteY4" fmla="*/ 2060812 h 3494233"/>
              <a:gd name="connsiteX5" fmla="*/ 122830 w 2279176"/>
              <a:gd name="connsiteY5" fmla="*/ 2156346 h 3494233"/>
              <a:gd name="connsiteX6" fmla="*/ 409433 w 2279176"/>
              <a:gd name="connsiteY6" fmla="*/ 696036 h 3494233"/>
              <a:gd name="connsiteX7" fmla="*/ 191069 w 2279176"/>
              <a:gd name="connsiteY7" fmla="*/ 573206 h 3494233"/>
              <a:gd name="connsiteX8" fmla="*/ 777922 w 2279176"/>
              <a:gd name="connsiteY8" fmla="*/ 0 h 3494233"/>
              <a:gd name="connsiteX0" fmla="*/ 685800 w 2279176"/>
              <a:gd name="connsiteY0" fmla="*/ 0 h 3494233"/>
              <a:gd name="connsiteX1" fmla="*/ 2279176 w 2279176"/>
              <a:gd name="connsiteY1" fmla="*/ 354842 h 3494233"/>
              <a:gd name="connsiteX2" fmla="*/ 762000 w 2279176"/>
              <a:gd name="connsiteY2" fmla="*/ 3494233 h 3494233"/>
              <a:gd name="connsiteX3" fmla="*/ 0 w 2279176"/>
              <a:gd name="connsiteY3" fmla="*/ 3494233 h 3494233"/>
              <a:gd name="connsiteX4" fmla="*/ 327546 w 2279176"/>
              <a:gd name="connsiteY4" fmla="*/ 2060812 h 3494233"/>
              <a:gd name="connsiteX5" fmla="*/ 122830 w 2279176"/>
              <a:gd name="connsiteY5" fmla="*/ 2156346 h 3494233"/>
              <a:gd name="connsiteX6" fmla="*/ 409433 w 2279176"/>
              <a:gd name="connsiteY6" fmla="*/ 696036 h 3494233"/>
              <a:gd name="connsiteX7" fmla="*/ 191069 w 2279176"/>
              <a:gd name="connsiteY7" fmla="*/ 573206 h 3494233"/>
              <a:gd name="connsiteX8" fmla="*/ 685800 w 2279176"/>
              <a:gd name="connsiteY8" fmla="*/ 0 h 34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176" h="3494233">
                <a:moveTo>
                  <a:pt x="685800" y="0"/>
                </a:moveTo>
                <a:lnTo>
                  <a:pt x="2279176" y="354842"/>
                </a:lnTo>
                <a:lnTo>
                  <a:pt x="762000" y="3494233"/>
                </a:lnTo>
                <a:lnTo>
                  <a:pt x="0" y="3494233"/>
                </a:lnTo>
                <a:lnTo>
                  <a:pt x="327546" y="2060812"/>
                </a:lnTo>
                <a:lnTo>
                  <a:pt x="122830" y="2156346"/>
                </a:lnTo>
                <a:lnTo>
                  <a:pt x="409433" y="696036"/>
                </a:lnTo>
                <a:lnTo>
                  <a:pt x="191069" y="573206"/>
                </a:lnTo>
                <a:lnTo>
                  <a:pt x="685800" y="0"/>
                </a:lnTo>
                <a:close/>
              </a:path>
            </a:pathLst>
          </a:cu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47800" y="1981200"/>
            <a:ext cx="3200400" cy="2286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5400" y="5858470"/>
            <a:ext cx="4038600" cy="923330"/>
          </a:xfrm>
          <a:prstGeom prst="rect">
            <a:avLst/>
          </a:prstGeom>
        </p:spPr>
        <p:txBody>
          <a:bodyPr wrap="square">
            <a:spAutoFit/>
          </a:bodyPr>
          <a:lstStyle/>
          <a:p>
            <a:pPr algn="ctr"/>
            <a:r>
              <a:rPr lang="en-US"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Blue = Sitton  study area</a:t>
            </a:r>
          </a:p>
          <a:p>
            <a:pPr algn="ctr"/>
            <a:endParaRPr lang="en-US"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a:p>
            <a:pPr algn="ctr"/>
            <a:r>
              <a:rPr lang="en-US"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Yellow = Wagner study area</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p:nvPr/>
        </p:nvGrpSpPr>
        <p:grpSpPr>
          <a:xfrm>
            <a:off x="0" y="-25400"/>
            <a:ext cx="9144000" cy="584775"/>
            <a:chOff x="0" y="44162"/>
            <a:chExt cx="9144000" cy="584775"/>
          </a:xfrm>
        </p:grpSpPr>
        <p:sp>
          <p:nvSpPr>
            <p:cNvPr id="37" name="Rectangle 36"/>
            <p:cNvSpPr/>
            <p:nvPr/>
          </p:nvSpPr>
          <p:spPr>
            <a:xfrm>
              <a:off x="0" y="67707"/>
              <a:ext cx="9144000" cy="537685"/>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38" name="TextBox 37"/>
            <p:cNvSpPr txBox="1"/>
            <p:nvPr/>
          </p:nvSpPr>
          <p:spPr>
            <a:xfrm>
              <a:off x="0" y="44162"/>
              <a:ext cx="9144000" cy="584775"/>
            </a:xfrm>
            <a:prstGeom prst="rect">
              <a:avLst/>
            </a:prstGeom>
            <a:noFill/>
          </p:spPr>
          <p:txBody>
            <a:bodyPr wrap="square" lIns="45720" rIns="45720" rtlCol="0">
              <a:spAutoFit/>
            </a:bodyPr>
            <a:lstStyle/>
            <a:p>
              <a:pPr algn="ctr"/>
              <a:r>
                <a:rPr lang="en-US" sz="32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Geologic map of the study area  1:5,000</a:t>
              </a:r>
            </a:p>
          </p:txBody>
        </p:sp>
      </p:grpSp>
      <p:pic>
        <p:nvPicPr>
          <p:cNvPr id="3" name="Picture 2" descr="C:\Users\Terranewreck\Desktop\RwagnerFM-map-1117.jpg"/>
          <p:cNvPicPr>
            <a:picLocks noChangeAspect="1" noChangeArrowheads="1"/>
          </p:cNvPicPr>
          <p:nvPr/>
        </p:nvPicPr>
        <p:blipFill>
          <a:blip r:embed="rId3" cstate="print"/>
          <a:srcRect/>
          <a:stretch>
            <a:fillRect/>
          </a:stretch>
        </p:blipFill>
        <p:spPr bwMode="auto">
          <a:xfrm>
            <a:off x="0" y="533400"/>
            <a:ext cx="9144000" cy="5916706"/>
          </a:xfrm>
          <a:prstGeom prst="rect">
            <a:avLst/>
          </a:prstGeom>
          <a:noFill/>
        </p:spPr>
      </p:pic>
      <p:sp>
        <p:nvSpPr>
          <p:cNvPr id="5" name="TextBox 4"/>
          <p:cNvSpPr txBox="1"/>
          <p:nvPr/>
        </p:nvSpPr>
        <p:spPr>
          <a:xfrm rot="20692105">
            <a:off x="2453320" y="3623347"/>
            <a:ext cx="1878627" cy="338554"/>
          </a:xfrm>
          <a:prstGeom prst="rect">
            <a:avLst/>
          </a:prstGeom>
          <a:noFill/>
        </p:spPr>
        <p:txBody>
          <a:bodyPr wrap="square" rtlCol="0">
            <a:spAutoFit/>
          </a:bodyPr>
          <a:lstStyle/>
          <a:p>
            <a:r>
              <a:rPr lang="en-US" sz="1600" dirty="0" smtClean="0">
                <a:effectLst>
                  <a:glow rad="101600">
                    <a:schemeClr val="bg1">
                      <a:alpha val="60000"/>
                    </a:schemeClr>
                  </a:glow>
                </a:effectLst>
                <a:latin typeface="Arial" pitchFamily="34" charset="0"/>
                <a:cs typeface="Arial" pitchFamily="34" charset="0"/>
              </a:rPr>
              <a:t>Dry Wash fault</a:t>
            </a:r>
          </a:p>
        </p:txBody>
      </p:sp>
      <p:sp>
        <p:nvSpPr>
          <p:cNvPr id="6" name="TextBox 5"/>
          <p:cNvSpPr txBox="1"/>
          <p:nvPr/>
        </p:nvSpPr>
        <p:spPr>
          <a:xfrm rot="20558803">
            <a:off x="1916513" y="1452149"/>
            <a:ext cx="2726712" cy="344589"/>
          </a:xfrm>
          <a:prstGeom prst="rect">
            <a:avLst/>
          </a:prstGeom>
          <a:noFill/>
        </p:spPr>
        <p:txBody>
          <a:bodyPr wrap="square" rtlCol="0">
            <a:spAutoFit/>
          </a:bodyPr>
          <a:lstStyle/>
          <a:p>
            <a:r>
              <a:rPr lang="en-US" sz="1600" dirty="0" smtClean="0">
                <a:effectLst>
                  <a:glow rad="101600">
                    <a:schemeClr val="bg1">
                      <a:alpha val="60000"/>
                    </a:schemeClr>
                  </a:glow>
                </a:effectLst>
                <a:latin typeface="Arial" pitchFamily="34" charset="0"/>
                <a:cs typeface="Arial" pitchFamily="34" charset="0"/>
              </a:rPr>
              <a:t>Boulevard fault zone</a:t>
            </a:r>
          </a:p>
        </p:txBody>
      </p:sp>
      <p:sp>
        <p:nvSpPr>
          <p:cNvPr id="17" name="Freeform 16"/>
          <p:cNvSpPr/>
          <p:nvPr/>
        </p:nvSpPr>
        <p:spPr>
          <a:xfrm>
            <a:off x="609600" y="3935507"/>
            <a:ext cx="1676400" cy="2362200"/>
          </a:xfrm>
          <a:custGeom>
            <a:avLst/>
            <a:gdLst>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5676900 w 10206037"/>
              <a:gd name="connsiteY10" fmla="*/ 954087 h 5078412"/>
              <a:gd name="connsiteX11" fmla="*/ 5314950 w 10206037"/>
              <a:gd name="connsiteY11" fmla="*/ 1001712 h 5078412"/>
              <a:gd name="connsiteX12" fmla="*/ 4619625 w 10206037"/>
              <a:gd name="connsiteY12" fmla="*/ 1258887 h 5078412"/>
              <a:gd name="connsiteX13" fmla="*/ 3724275 w 10206037"/>
              <a:gd name="connsiteY13" fmla="*/ 1516062 h 5078412"/>
              <a:gd name="connsiteX14" fmla="*/ 3181350 w 10206037"/>
              <a:gd name="connsiteY14" fmla="*/ 1687512 h 5078412"/>
              <a:gd name="connsiteX15" fmla="*/ 2428875 w 10206037"/>
              <a:gd name="connsiteY15" fmla="*/ 1849437 h 5078412"/>
              <a:gd name="connsiteX16" fmla="*/ 2200275 w 10206037"/>
              <a:gd name="connsiteY16" fmla="*/ 1954212 h 5078412"/>
              <a:gd name="connsiteX17" fmla="*/ 1838325 w 10206037"/>
              <a:gd name="connsiteY17" fmla="*/ 2287587 h 5078412"/>
              <a:gd name="connsiteX18" fmla="*/ 1562100 w 10206037"/>
              <a:gd name="connsiteY18" fmla="*/ 2887662 h 5078412"/>
              <a:gd name="connsiteX19" fmla="*/ 1047750 w 10206037"/>
              <a:gd name="connsiteY19" fmla="*/ 3297237 h 5078412"/>
              <a:gd name="connsiteX20" fmla="*/ 876300 w 10206037"/>
              <a:gd name="connsiteY20" fmla="*/ 3897312 h 5078412"/>
              <a:gd name="connsiteX21" fmla="*/ 685800 w 10206037"/>
              <a:gd name="connsiteY21" fmla="*/ 4430712 h 5078412"/>
              <a:gd name="connsiteX22" fmla="*/ 0 w 10206037"/>
              <a:gd name="connsiteY22"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5676900 w 10206037"/>
              <a:gd name="connsiteY10" fmla="*/ 954087 h 5078412"/>
              <a:gd name="connsiteX11" fmla="*/ 5314950 w 10206037"/>
              <a:gd name="connsiteY11" fmla="*/ 1001712 h 5078412"/>
              <a:gd name="connsiteX12" fmla="*/ 4619625 w 10206037"/>
              <a:gd name="connsiteY12" fmla="*/ 1258887 h 5078412"/>
              <a:gd name="connsiteX13" fmla="*/ 3724275 w 10206037"/>
              <a:gd name="connsiteY13" fmla="*/ 1516062 h 5078412"/>
              <a:gd name="connsiteX14" fmla="*/ 3181350 w 10206037"/>
              <a:gd name="connsiteY14" fmla="*/ 1687512 h 5078412"/>
              <a:gd name="connsiteX15" fmla="*/ 2200275 w 10206037"/>
              <a:gd name="connsiteY15" fmla="*/ 1954212 h 5078412"/>
              <a:gd name="connsiteX16" fmla="*/ 1838325 w 10206037"/>
              <a:gd name="connsiteY16" fmla="*/ 2287587 h 5078412"/>
              <a:gd name="connsiteX17" fmla="*/ 1562100 w 10206037"/>
              <a:gd name="connsiteY17" fmla="*/ 2887662 h 5078412"/>
              <a:gd name="connsiteX18" fmla="*/ 1047750 w 10206037"/>
              <a:gd name="connsiteY18" fmla="*/ 3297237 h 5078412"/>
              <a:gd name="connsiteX19" fmla="*/ 876300 w 10206037"/>
              <a:gd name="connsiteY19" fmla="*/ 3897312 h 5078412"/>
              <a:gd name="connsiteX20" fmla="*/ 685800 w 10206037"/>
              <a:gd name="connsiteY20" fmla="*/ 4430712 h 5078412"/>
              <a:gd name="connsiteX21" fmla="*/ 0 w 10206037"/>
              <a:gd name="connsiteY21"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5676900 w 10206037"/>
              <a:gd name="connsiteY10" fmla="*/ 954087 h 5078412"/>
              <a:gd name="connsiteX11" fmla="*/ 5314950 w 10206037"/>
              <a:gd name="connsiteY11" fmla="*/ 1001712 h 5078412"/>
              <a:gd name="connsiteX12" fmla="*/ 4619625 w 10206037"/>
              <a:gd name="connsiteY12" fmla="*/ 1258887 h 5078412"/>
              <a:gd name="connsiteX13" fmla="*/ 3724275 w 10206037"/>
              <a:gd name="connsiteY13" fmla="*/ 1516062 h 5078412"/>
              <a:gd name="connsiteX14" fmla="*/ 2200275 w 10206037"/>
              <a:gd name="connsiteY14" fmla="*/ 1954212 h 5078412"/>
              <a:gd name="connsiteX15" fmla="*/ 1838325 w 10206037"/>
              <a:gd name="connsiteY15" fmla="*/ 2287587 h 5078412"/>
              <a:gd name="connsiteX16" fmla="*/ 1562100 w 10206037"/>
              <a:gd name="connsiteY16" fmla="*/ 2887662 h 5078412"/>
              <a:gd name="connsiteX17" fmla="*/ 1047750 w 10206037"/>
              <a:gd name="connsiteY17" fmla="*/ 3297237 h 5078412"/>
              <a:gd name="connsiteX18" fmla="*/ 876300 w 10206037"/>
              <a:gd name="connsiteY18" fmla="*/ 3897312 h 5078412"/>
              <a:gd name="connsiteX19" fmla="*/ 685800 w 10206037"/>
              <a:gd name="connsiteY19" fmla="*/ 4430712 h 5078412"/>
              <a:gd name="connsiteX20" fmla="*/ 0 w 10206037"/>
              <a:gd name="connsiteY20"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5676900 w 10206037"/>
              <a:gd name="connsiteY10" fmla="*/ 954087 h 5078412"/>
              <a:gd name="connsiteX11" fmla="*/ 5314950 w 10206037"/>
              <a:gd name="connsiteY11" fmla="*/ 1001712 h 5078412"/>
              <a:gd name="connsiteX12" fmla="*/ 4619625 w 10206037"/>
              <a:gd name="connsiteY12" fmla="*/ 1258887 h 5078412"/>
              <a:gd name="connsiteX13" fmla="*/ 2200275 w 10206037"/>
              <a:gd name="connsiteY13" fmla="*/ 1954212 h 5078412"/>
              <a:gd name="connsiteX14" fmla="*/ 1838325 w 10206037"/>
              <a:gd name="connsiteY14" fmla="*/ 2287587 h 5078412"/>
              <a:gd name="connsiteX15" fmla="*/ 1562100 w 10206037"/>
              <a:gd name="connsiteY15" fmla="*/ 2887662 h 5078412"/>
              <a:gd name="connsiteX16" fmla="*/ 1047750 w 10206037"/>
              <a:gd name="connsiteY16" fmla="*/ 3297237 h 5078412"/>
              <a:gd name="connsiteX17" fmla="*/ 876300 w 10206037"/>
              <a:gd name="connsiteY17" fmla="*/ 3897312 h 5078412"/>
              <a:gd name="connsiteX18" fmla="*/ 685800 w 10206037"/>
              <a:gd name="connsiteY18" fmla="*/ 4430712 h 5078412"/>
              <a:gd name="connsiteX19" fmla="*/ 0 w 10206037"/>
              <a:gd name="connsiteY19"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5676900 w 10206037"/>
              <a:gd name="connsiteY10" fmla="*/ 954087 h 5078412"/>
              <a:gd name="connsiteX11" fmla="*/ 5314950 w 10206037"/>
              <a:gd name="connsiteY11" fmla="*/ 1001712 h 5078412"/>
              <a:gd name="connsiteX12" fmla="*/ 2200275 w 10206037"/>
              <a:gd name="connsiteY12" fmla="*/ 1954212 h 5078412"/>
              <a:gd name="connsiteX13" fmla="*/ 1838325 w 10206037"/>
              <a:gd name="connsiteY13" fmla="*/ 2287587 h 5078412"/>
              <a:gd name="connsiteX14" fmla="*/ 1562100 w 10206037"/>
              <a:gd name="connsiteY14" fmla="*/ 2887662 h 5078412"/>
              <a:gd name="connsiteX15" fmla="*/ 1047750 w 10206037"/>
              <a:gd name="connsiteY15" fmla="*/ 3297237 h 5078412"/>
              <a:gd name="connsiteX16" fmla="*/ 876300 w 10206037"/>
              <a:gd name="connsiteY16" fmla="*/ 3897312 h 5078412"/>
              <a:gd name="connsiteX17" fmla="*/ 685800 w 10206037"/>
              <a:gd name="connsiteY17" fmla="*/ 4430712 h 5078412"/>
              <a:gd name="connsiteX18" fmla="*/ 0 w 10206037"/>
              <a:gd name="connsiteY18"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5676900 w 10206037"/>
              <a:gd name="connsiteY10" fmla="*/ 954087 h 5078412"/>
              <a:gd name="connsiteX11" fmla="*/ 2200275 w 10206037"/>
              <a:gd name="connsiteY11" fmla="*/ 1954212 h 5078412"/>
              <a:gd name="connsiteX12" fmla="*/ 1838325 w 10206037"/>
              <a:gd name="connsiteY12" fmla="*/ 2287587 h 5078412"/>
              <a:gd name="connsiteX13" fmla="*/ 1562100 w 10206037"/>
              <a:gd name="connsiteY13" fmla="*/ 2887662 h 5078412"/>
              <a:gd name="connsiteX14" fmla="*/ 1047750 w 10206037"/>
              <a:gd name="connsiteY14" fmla="*/ 3297237 h 5078412"/>
              <a:gd name="connsiteX15" fmla="*/ 876300 w 10206037"/>
              <a:gd name="connsiteY15" fmla="*/ 3897312 h 5078412"/>
              <a:gd name="connsiteX16" fmla="*/ 685800 w 10206037"/>
              <a:gd name="connsiteY16" fmla="*/ 4430712 h 5078412"/>
              <a:gd name="connsiteX17" fmla="*/ 0 w 10206037"/>
              <a:gd name="connsiteY17"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5943600 w 10206037"/>
              <a:gd name="connsiteY9" fmla="*/ 925512 h 5078412"/>
              <a:gd name="connsiteX10" fmla="*/ 2200275 w 10206037"/>
              <a:gd name="connsiteY10" fmla="*/ 1954212 h 5078412"/>
              <a:gd name="connsiteX11" fmla="*/ 1838325 w 10206037"/>
              <a:gd name="connsiteY11" fmla="*/ 2287587 h 5078412"/>
              <a:gd name="connsiteX12" fmla="*/ 1562100 w 10206037"/>
              <a:gd name="connsiteY12" fmla="*/ 2887662 h 5078412"/>
              <a:gd name="connsiteX13" fmla="*/ 1047750 w 10206037"/>
              <a:gd name="connsiteY13" fmla="*/ 3297237 h 5078412"/>
              <a:gd name="connsiteX14" fmla="*/ 876300 w 10206037"/>
              <a:gd name="connsiteY14" fmla="*/ 3897312 h 5078412"/>
              <a:gd name="connsiteX15" fmla="*/ 685800 w 10206037"/>
              <a:gd name="connsiteY15" fmla="*/ 4430712 h 5078412"/>
              <a:gd name="connsiteX16" fmla="*/ 0 w 10206037"/>
              <a:gd name="connsiteY16"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6410325 w 10206037"/>
              <a:gd name="connsiteY8" fmla="*/ 725487 h 5078412"/>
              <a:gd name="connsiteX9" fmla="*/ 2200275 w 10206037"/>
              <a:gd name="connsiteY9" fmla="*/ 1954212 h 5078412"/>
              <a:gd name="connsiteX10" fmla="*/ 1838325 w 10206037"/>
              <a:gd name="connsiteY10" fmla="*/ 2287587 h 5078412"/>
              <a:gd name="connsiteX11" fmla="*/ 1562100 w 10206037"/>
              <a:gd name="connsiteY11" fmla="*/ 2887662 h 5078412"/>
              <a:gd name="connsiteX12" fmla="*/ 1047750 w 10206037"/>
              <a:gd name="connsiteY12" fmla="*/ 3297237 h 5078412"/>
              <a:gd name="connsiteX13" fmla="*/ 876300 w 10206037"/>
              <a:gd name="connsiteY13" fmla="*/ 3897312 h 5078412"/>
              <a:gd name="connsiteX14" fmla="*/ 685800 w 10206037"/>
              <a:gd name="connsiteY14" fmla="*/ 4430712 h 5078412"/>
              <a:gd name="connsiteX15" fmla="*/ 0 w 10206037"/>
              <a:gd name="connsiteY15"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6819900 w 10206037"/>
              <a:gd name="connsiteY7" fmla="*/ 696912 h 5078412"/>
              <a:gd name="connsiteX8" fmla="*/ 2200275 w 10206037"/>
              <a:gd name="connsiteY8" fmla="*/ 1954212 h 5078412"/>
              <a:gd name="connsiteX9" fmla="*/ 1838325 w 10206037"/>
              <a:gd name="connsiteY9" fmla="*/ 2287587 h 5078412"/>
              <a:gd name="connsiteX10" fmla="*/ 1562100 w 10206037"/>
              <a:gd name="connsiteY10" fmla="*/ 2887662 h 5078412"/>
              <a:gd name="connsiteX11" fmla="*/ 1047750 w 10206037"/>
              <a:gd name="connsiteY11" fmla="*/ 3297237 h 5078412"/>
              <a:gd name="connsiteX12" fmla="*/ 876300 w 10206037"/>
              <a:gd name="connsiteY12" fmla="*/ 3897312 h 5078412"/>
              <a:gd name="connsiteX13" fmla="*/ 685800 w 10206037"/>
              <a:gd name="connsiteY13" fmla="*/ 4430712 h 5078412"/>
              <a:gd name="connsiteX14" fmla="*/ 0 w 10206037"/>
              <a:gd name="connsiteY14"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7248525 w 10206037"/>
              <a:gd name="connsiteY6" fmla="*/ 554037 h 5078412"/>
              <a:gd name="connsiteX7" fmla="*/ 2200275 w 10206037"/>
              <a:gd name="connsiteY7" fmla="*/ 1954212 h 5078412"/>
              <a:gd name="connsiteX8" fmla="*/ 1838325 w 10206037"/>
              <a:gd name="connsiteY8" fmla="*/ 2287587 h 5078412"/>
              <a:gd name="connsiteX9" fmla="*/ 1562100 w 10206037"/>
              <a:gd name="connsiteY9" fmla="*/ 2887662 h 5078412"/>
              <a:gd name="connsiteX10" fmla="*/ 1047750 w 10206037"/>
              <a:gd name="connsiteY10" fmla="*/ 3297237 h 5078412"/>
              <a:gd name="connsiteX11" fmla="*/ 876300 w 10206037"/>
              <a:gd name="connsiteY11" fmla="*/ 3897312 h 5078412"/>
              <a:gd name="connsiteX12" fmla="*/ 685800 w 10206037"/>
              <a:gd name="connsiteY12" fmla="*/ 4430712 h 5078412"/>
              <a:gd name="connsiteX13" fmla="*/ 0 w 10206037"/>
              <a:gd name="connsiteY13" fmla="*/ 5078412 h 5078412"/>
              <a:gd name="connsiteX0" fmla="*/ 10182225 w 10206037"/>
              <a:gd name="connsiteY0" fmla="*/ 39687 h 5078412"/>
              <a:gd name="connsiteX1" fmla="*/ 10125075 w 10206037"/>
              <a:gd name="connsiteY1" fmla="*/ 39687 h 5078412"/>
              <a:gd name="connsiteX2" fmla="*/ 9553575 w 10206037"/>
              <a:gd name="connsiteY2" fmla="*/ 20637 h 5078412"/>
              <a:gd name="connsiteX3" fmla="*/ 8934450 w 10206037"/>
              <a:gd name="connsiteY3" fmla="*/ 163512 h 5078412"/>
              <a:gd name="connsiteX4" fmla="*/ 8172450 w 10206037"/>
              <a:gd name="connsiteY4" fmla="*/ 287337 h 5078412"/>
              <a:gd name="connsiteX5" fmla="*/ 7715250 w 10206037"/>
              <a:gd name="connsiteY5" fmla="*/ 287337 h 5078412"/>
              <a:gd name="connsiteX6" fmla="*/ 2200275 w 10206037"/>
              <a:gd name="connsiteY6" fmla="*/ 1954212 h 5078412"/>
              <a:gd name="connsiteX7" fmla="*/ 1838325 w 10206037"/>
              <a:gd name="connsiteY7" fmla="*/ 2287587 h 5078412"/>
              <a:gd name="connsiteX8" fmla="*/ 1562100 w 10206037"/>
              <a:gd name="connsiteY8" fmla="*/ 2887662 h 5078412"/>
              <a:gd name="connsiteX9" fmla="*/ 1047750 w 10206037"/>
              <a:gd name="connsiteY9" fmla="*/ 3297237 h 5078412"/>
              <a:gd name="connsiteX10" fmla="*/ 876300 w 10206037"/>
              <a:gd name="connsiteY10" fmla="*/ 3897312 h 5078412"/>
              <a:gd name="connsiteX11" fmla="*/ 685800 w 10206037"/>
              <a:gd name="connsiteY11" fmla="*/ 4430712 h 5078412"/>
              <a:gd name="connsiteX12" fmla="*/ 0 w 10206037"/>
              <a:gd name="connsiteY12" fmla="*/ 5078412 h 5078412"/>
              <a:gd name="connsiteX0" fmla="*/ 10182225 w 10206037"/>
              <a:gd name="connsiteY0" fmla="*/ 50800 h 5089525"/>
              <a:gd name="connsiteX1" fmla="*/ 10125075 w 10206037"/>
              <a:gd name="connsiteY1" fmla="*/ 50800 h 5089525"/>
              <a:gd name="connsiteX2" fmla="*/ 9553575 w 10206037"/>
              <a:gd name="connsiteY2" fmla="*/ 31750 h 5089525"/>
              <a:gd name="connsiteX3" fmla="*/ 8934450 w 10206037"/>
              <a:gd name="connsiteY3" fmla="*/ 174625 h 5089525"/>
              <a:gd name="connsiteX4" fmla="*/ 8172450 w 10206037"/>
              <a:gd name="connsiteY4" fmla="*/ 298450 h 5089525"/>
              <a:gd name="connsiteX5" fmla="*/ 2200275 w 10206037"/>
              <a:gd name="connsiteY5" fmla="*/ 1965325 h 5089525"/>
              <a:gd name="connsiteX6" fmla="*/ 1838325 w 10206037"/>
              <a:gd name="connsiteY6" fmla="*/ 2298700 h 5089525"/>
              <a:gd name="connsiteX7" fmla="*/ 1562100 w 10206037"/>
              <a:gd name="connsiteY7" fmla="*/ 2898775 h 5089525"/>
              <a:gd name="connsiteX8" fmla="*/ 1047750 w 10206037"/>
              <a:gd name="connsiteY8" fmla="*/ 3308350 h 5089525"/>
              <a:gd name="connsiteX9" fmla="*/ 876300 w 10206037"/>
              <a:gd name="connsiteY9" fmla="*/ 3908425 h 5089525"/>
              <a:gd name="connsiteX10" fmla="*/ 685800 w 10206037"/>
              <a:gd name="connsiteY10" fmla="*/ 4441825 h 5089525"/>
              <a:gd name="connsiteX11" fmla="*/ 0 w 10206037"/>
              <a:gd name="connsiteY11" fmla="*/ 5089525 h 5089525"/>
              <a:gd name="connsiteX0" fmla="*/ 10182225 w 10206037"/>
              <a:gd name="connsiteY0" fmla="*/ 198438 h 5237163"/>
              <a:gd name="connsiteX1" fmla="*/ 10125075 w 10206037"/>
              <a:gd name="connsiteY1" fmla="*/ 198438 h 5237163"/>
              <a:gd name="connsiteX2" fmla="*/ 9553575 w 10206037"/>
              <a:gd name="connsiteY2" fmla="*/ 179388 h 5237163"/>
              <a:gd name="connsiteX3" fmla="*/ 8934450 w 10206037"/>
              <a:gd name="connsiteY3" fmla="*/ 322263 h 5237163"/>
              <a:gd name="connsiteX4" fmla="*/ 2200275 w 10206037"/>
              <a:gd name="connsiteY4" fmla="*/ 2112963 h 5237163"/>
              <a:gd name="connsiteX5" fmla="*/ 1838325 w 10206037"/>
              <a:gd name="connsiteY5" fmla="*/ 2446338 h 5237163"/>
              <a:gd name="connsiteX6" fmla="*/ 1562100 w 10206037"/>
              <a:gd name="connsiteY6" fmla="*/ 3046413 h 5237163"/>
              <a:gd name="connsiteX7" fmla="*/ 1047750 w 10206037"/>
              <a:gd name="connsiteY7" fmla="*/ 3455988 h 5237163"/>
              <a:gd name="connsiteX8" fmla="*/ 876300 w 10206037"/>
              <a:gd name="connsiteY8" fmla="*/ 4056063 h 5237163"/>
              <a:gd name="connsiteX9" fmla="*/ 685800 w 10206037"/>
              <a:gd name="connsiteY9" fmla="*/ 4589463 h 5237163"/>
              <a:gd name="connsiteX10" fmla="*/ 0 w 10206037"/>
              <a:gd name="connsiteY10" fmla="*/ 5237163 h 5237163"/>
              <a:gd name="connsiteX0" fmla="*/ 10182225 w 10874374"/>
              <a:gd name="connsiteY0" fmla="*/ 338137 h 5376862"/>
              <a:gd name="connsiteX1" fmla="*/ 10125075 w 10874374"/>
              <a:gd name="connsiteY1" fmla="*/ 338137 h 5376862"/>
              <a:gd name="connsiteX2" fmla="*/ 9553575 w 10874374"/>
              <a:gd name="connsiteY2" fmla="*/ 319087 h 5376862"/>
              <a:gd name="connsiteX3" fmla="*/ 2200275 w 10874374"/>
              <a:gd name="connsiteY3" fmla="*/ 2252662 h 5376862"/>
              <a:gd name="connsiteX4" fmla="*/ 1838325 w 10874374"/>
              <a:gd name="connsiteY4" fmla="*/ 2586037 h 5376862"/>
              <a:gd name="connsiteX5" fmla="*/ 1562100 w 10874374"/>
              <a:gd name="connsiteY5" fmla="*/ 3186112 h 5376862"/>
              <a:gd name="connsiteX6" fmla="*/ 1047750 w 10874374"/>
              <a:gd name="connsiteY6" fmla="*/ 3595687 h 5376862"/>
              <a:gd name="connsiteX7" fmla="*/ 876300 w 10874374"/>
              <a:gd name="connsiteY7" fmla="*/ 4195762 h 5376862"/>
              <a:gd name="connsiteX8" fmla="*/ 685800 w 10874374"/>
              <a:gd name="connsiteY8" fmla="*/ 4729162 h 5376862"/>
              <a:gd name="connsiteX9" fmla="*/ 0 w 10874374"/>
              <a:gd name="connsiteY9" fmla="*/ 5376862 h 5376862"/>
              <a:gd name="connsiteX0" fmla="*/ 10182225 w 10206037"/>
              <a:gd name="connsiteY0" fmla="*/ 0 h 5038725"/>
              <a:gd name="connsiteX1" fmla="*/ 10125075 w 10206037"/>
              <a:gd name="connsiteY1" fmla="*/ 0 h 5038725"/>
              <a:gd name="connsiteX2" fmla="*/ 2200275 w 10206037"/>
              <a:gd name="connsiteY2" fmla="*/ 1914525 h 5038725"/>
              <a:gd name="connsiteX3" fmla="*/ 1838325 w 10206037"/>
              <a:gd name="connsiteY3" fmla="*/ 2247900 h 5038725"/>
              <a:gd name="connsiteX4" fmla="*/ 1562100 w 10206037"/>
              <a:gd name="connsiteY4" fmla="*/ 2847975 h 5038725"/>
              <a:gd name="connsiteX5" fmla="*/ 1047750 w 10206037"/>
              <a:gd name="connsiteY5" fmla="*/ 3257550 h 5038725"/>
              <a:gd name="connsiteX6" fmla="*/ 876300 w 10206037"/>
              <a:gd name="connsiteY6" fmla="*/ 3857625 h 5038725"/>
              <a:gd name="connsiteX7" fmla="*/ 685800 w 10206037"/>
              <a:gd name="connsiteY7" fmla="*/ 4391025 h 5038725"/>
              <a:gd name="connsiteX8" fmla="*/ 0 w 10206037"/>
              <a:gd name="connsiteY8" fmla="*/ 5038725 h 5038725"/>
              <a:gd name="connsiteX0" fmla="*/ 10182225 w 10182225"/>
              <a:gd name="connsiteY0" fmla="*/ 0 h 5038725"/>
              <a:gd name="connsiteX1" fmla="*/ 2200275 w 10182225"/>
              <a:gd name="connsiteY1" fmla="*/ 1914525 h 5038725"/>
              <a:gd name="connsiteX2" fmla="*/ 1838325 w 10182225"/>
              <a:gd name="connsiteY2" fmla="*/ 2247900 h 5038725"/>
              <a:gd name="connsiteX3" fmla="*/ 1562100 w 10182225"/>
              <a:gd name="connsiteY3" fmla="*/ 2847975 h 5038725"/>
              <a:gd name="connsiteX4" fmla="*/ 1047750 w 10182225"/>
              <a:gd name="connsiteY4" fmla="*/ 3257550 h 5038725"/>
              <a:gd name="connsiteX5" fmla="*/ 876300 w 10182225"/>
              <a:gd name="connsiteY5" fmla="*/ 3857625 h 5038725"/>
              <a:gd name="connsiteX6" fmla="*/ 685800 w 10182225"/>
              <a:gd name="connsiteY6" fmla="*/ 4391025 h 5038725"/>
              <a:gd name="connsiteX7" fmla="*/ 0 w 10182225"/>
              <a:gd name="connsiteY7" fmla="*/ 5038725 h 5038725"/>
              <a:gd name="connsiteX0" fmla="*/ 2200275 w 2200275"/>
              <a:gd name="connsiteY0" fmla="*/ 0 h 3124200"/>
              <a:gd name="connsiteX1" fmla="*/ 1838325 w 2200275"/>
              <a:gd name="connsiteY1" fmla="*/ 333375 h 3124200"/>
              <a:gd name="connsiteX2" fmla="*/ 1562100 w 2200275"/>
              <a:gd name="connsiteY2" fmla="*/ 933450 h 3124200"/>
              <a:gd name="connsiteX3" fmla="*/ 1047750 w 2200275"/>
              <a:gd name="connsiteY3" fmla="*/ 1343025 h 3124200"/>
              <a:gd name="connsiteX4" fmla="*/ 876300 w 2200275"/>
              <a:gd name="connsiteY4" fmla="*/ 1943100 h 3124200"/>
              <a:gd name="connsiteX5" fmla="*/ 685800 w 2200275"/>
              <a:gd name="connsiteY5" fmla="*/ 2476500 h 3124200"/>
              <a:gd name="connsiteX6" fmla="*/ 0 w 2200275"/>
              <a:gd name="connsiteY6" fmla="*/ 3124200 h 3124200"/>
              <a:gd name="connsiteX0" fmla="*/ 2200275 w 2200275"/>
              <a:gd name="connsiteY0" fmla="*/ 0 h 3124200"/>
              <a:gd name="connsiteX1" fmla="*/ 1838325 w 2200275"/>
              <a:gd name="connsiteY1" fmla="*/ 333375 h 3124200"/>
              <a:gd name="connsiteX2" fmla="*/ 1562100 w 2200275"/>
              <a:gd name="connsiteY2" fmla="*/ 933450 h 3124200"/>
              <a:gd name="connsiteX3" fmla="*/ 1047750 w 2200275"/>
              <a:gd name="connsiteY3" fmla="*/ 1343025 h 3124200"/>
              <a:gd name="connsiteX4" fmla="*/ 876300 w 2200275"/>
              <a:gd name="connsiteY4" fmla="*/ 1943100 h 3124200"/>
              <a:gd name="connsiteX5" fmla="*/ 685800 w 2200275"/>
              <a:gd name="connsiteY5" fmla="*/ 2476500 h 3124200"/>
              <a:gd name="connsiteX6" fmla="*/ 0 w 2200275"/>
              <a:gd name="connsiteY6" fmla="*/ 3124200 h 3124200"/>
              <a:gd name="connsiteX0" fmla="*/ 2225820 w 2225820"/>
              <a:gd name="connsiteY0" fmla="*/ 0 h 3116578"/>
              <a:gd name="connsiteX1" fmla="*/ 1838325 w 2225820"/>
              <a:gd name="connsiteY1" fmla="*/ 325753 h 3116578"/>
              <a:gd name="connsiteX2" fmla="*/ 1562100 w 2225820"/>
              <a:gd name="connsiteY2" fmla="*/ 925828 h 3116578"/>
              <a:gd name="connsiteX3" fmla="*/ 1047750 w 2225820"/>
              <a:gd name="connsiteY3" fmla="*/ 1335403 h 3116578"/>
              <a:gd name="connsiteX4" fmla="*/ 876300 w 2225820"/>
              <a:gd name="connsiteY4" fmla="*/ 1935478 h 3116578"/>
              <a:gd name="connsiteX5" fmla="*/ 685800 w 2225820"/>
              <a:gd name="connsiteY5" fmla="*/ 2468878 h 3116578"/>
              <a:gd name="connsiteX6" fmla="*/ 0 w 2225820"/>
              <a:gd name="connsiteY6" fmla="*/ 3116578 h 3116578"/>
              <a:gd name="connsiteX0" fmla="*/ 2331720 w 2331720"/>
              <a:gd name="connsiteY0" fmla="*/ 0 h 3285605"/>
              <a:gd name="connsiteX1" fmla="*/ 1944225 w 2331720"/>
              <a:gd name="connsiteY1" fmla="*/ 325753 h 3285605"/>
              <a:gd name="connsiteX2" fmla="*/ 1668000 w 2331720"/>
              <a:gd name="connsiteY2" fmla="*/ 925828 h 3285605"/>
              <a:gd name="connsiteX3" fmla="*/ 1153650 w 2331720"/>
              <a:gd name="connsiteY3" fmla="*/ 1335403 h 3285605"/>
              <a:gd name="connsiteX4" fmla="*/ 982200 w 2331720"/>
              <a:gd name="connsiteY4" fmla="*/ 1935478 h 3285605"/>
              <a:gd name="connsiteX5" fmla="*/ 791700 w 2331720"/>
              <a:gd name="connsiteY5" fmla="*/ 2468878 h 3285605"/>
              <a:gd name="connsiteX6" fmla="*/ 0 w 2331720"/>
              <a:gd name="connsiteY6" fmla="*/ 3285605 h 32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1720" h="3285605">
                <a:moveTo>
                  <a:pt x="2331720" y="0"/>
                </a:moveTo>
                <a:cubicBezTo>
                  <a:pt x="2000942" y="145011"/>
                  <a:pt x="2054845" y="171448"/>
                  <a:pt x="1944225" y="325753"/>
                </a:cubicBezTo>
                <a:cubicBezTo>
                  <a:pt x="1833605" y="480058"/>
                  <a:pt x="1799762" y="757553"/>
                  <a:pt x="1668000" y="925828"/>
                </a:cubicBezTo>
                <a:cubicBezTo>
                  <a:pt x="1536238" y="1094103"/>
                  <a:pt x="1267950" y="1167128"/>
                  <a:pt x="1153650" y="1335403"/>
                </a:cubicBezTo>
                <a:cubicBezTo>
                  <a:pt x="1039350" y="1503678"/>
                  <a:pt x="1042525" y="1746566"/>
                  <a:pt x="982200" y="1935478"/>
                </a:cubicBezTo>
                <a:cubicBezTo>
                  <a:pt x="921875" y="2124391"/>
                  <a:pt x="955400" y="2243857"/>
                  <a:pt x="791700" y="2468878"/>
                </a:cubicBezTo>
                <a:cubicBezTo>
                  <a:pt x="628000" y="2693899"/>
                  <a:pt x="269875" y="3060180"/>
                  <a:pt x="0" y="3285605"/>
                </a:cubicBezTo>
              </a:path>
            </a:pathLst>
          </a:cu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18" name="Freeform 17"/>
          <p:cNvSpPr/>
          <p:nvPr/>
        </p:nvSpPr>
        <p:spPr>
          <a:xfrm>
            <a:off x="228600" y="2163233"/>
            <a:ext cx="3367555" cy="337837"/>
          </a:xfrm>
          <a:custGeom>
            <a:avLst/>
            <a:gdLst>
              <a:gd name="connsiteX0" fmla="*/ 0 w 4562475"/>
              <a:gd name="connsiteY0" fmla="*/ 257175 h 469900"/>
              <a:gd name="connsiteX1" fmla="*/ 400050 w 4562475"/>
              <a:gd name="connsiteY1" fmla="*/ 152400 h 469900"/>
              <a:gd name="connsiteX2" fmla="*/ 857250 w 4562475"/>
              <a:gd name="connsiteY2" fmla="*/ 19050 h 469900"/>
              <a:gd name="connsiteX3" fmla="*/ 1171575 w 4562475"/>
              <a:gd name="connsiteY3" fmla="*/ 95250 h 469900"/>
              <a:gd name="connsiteX4" fmla="*/ 1419225 w 4562475"/>
              <a:gd name="connsiteY4" fmla="*/ 161925 h 469900"/>
              <a:gd name="connsiteX5" fmla="*/ 1895475 w 4562475"/>
              <a:gd name="connsiteY5" fmla="*/ 247650 h 469900"/>
              <a:gd name="connsiteX6" fmla="*/ 2514600 w 4562475"/>
              <a:gd name="connsiteY6" fmla="*/ 438150 h 469900"/>
              <a:gd name="connsiteX7" fmla="*/ 3181350 w 4562475"/>
              <a:gd name="connsiteY7" fmla="*/ 438150 h 469900"/>
              <a:gd name="connsiteX8" fmla="*/ 3848100 w 4562475"/>
              <a:gd name="connsiteY8" fmla="*/ 247650 h 469900"/>
              <a:gd name="connsiteX9" fmla="*/ 4362450 w 4562475"/>
              <a:gd name="connsiteY9" fmla="*/ 57150 h 469900"/>
              <a:gd name="connsiteX10" fmla="*/ 4562475 w 4562475"/>
              <a:gd name="connsiteY10" fmla="*/ 0 h 469900"/>
              <a:gd name="connsiteX0" fmla="*/ 121488 w 4683963"/>
              <a:gd name="connsiteY0" fmla="*/ 257175 h 469900"/>
              <a:gd name="connsiteX1" fmla="*/ 0 w 4683963"/>
              <a:gd name="connsiteY1" fmla="*/ 239338 h 469900"/>
              <a:gd name="connsiteX2" fmla="*/ 521538 w 4683963"/>
              <a:gd name="connsiteY2" fmla="*/ 152400 h 469900"/>
              <a:gd name="connsiteX3" fmla="*/ 978738 w 4683963"/>
              <a:gd name="connsiteY3" fmla="*/ 19050 h 469900"/>
              <a:gd name="connsiteX4" fmla="*/ 1293063 w 4683963"/>
              <a:gd name="connsiteY4" fmla="*/ 95250 h 469900"/>
              <a:gd name="connsiteX5" fmla="*/ 1540713 w 4683963"/>
              <a:gd name="connsiteY5" fmla="*/ 161925 h 469900"/>
              <a:gd name="connsiteX6" fmla="*/ 2016963 w 4683963"/>
              <a:gd name="connsiteY6" fmla="*/ 247650 h 469900"/>
              <a:gd name="connsiteX7" fmla="*/ 2636088 w 4683963"/>
              <a:gd name="connsiteY7" fmla="*/ 438150 h 469900"/>
              <a:gd name="connsiteX8" fmla="*/ 3302838 w 4683963"/>
              <a:gd name="connsiteY8" fmla="*/ 438150 h 469900"/>
              <a:gd name="connsiteX9" fmla="*/ 3969588 w 4683963"/>
              <a:gd name="connsiteY9" fmla="*/ 247650 h 469900"/>
              <a:gd name="connsiteX10" fmla="*/ 4483938 w 4683963"/>
              <a:gd name="connsiteY10" fmla="*/ 57150 h 469900"/>
              <a:gd name="connsiteX11" fmla="*/ 4683963 w 4683963"/>
              <a:gd name="connsiteY11" fmla="*/ 0 h 469900"/>
              <a:gd name="connsiteX0" fmla="*/ 0 w 4683963"/>
              <a:gd name="connsiteY0" fmla="*/ 239338 h 469900"/>
              <a:gd name="connsiteX1" fmla="*/ 521538 w 4683963"/>
              <a:gd name="connsiteY1" fmla="*/ 152400 h 469900"/>
              <a:gd name="connsiteX2" fmla="*/ 978738 w 4683963"/>
              <a:gd name="connsiteY2" fmla="*/ 19050 h 469900"/>
              <a:gd name="connsiteX3" fmla="*/ 1293063 w 4683963"/>
              <a:gd name="connsiteY3" fmla="*/ 95250 h 469900"/>
              <a:gd name="connsiteX4" fmla="*/ 1540713 w 4683963"/>
              <a:gd name="connsiteY4" fmla="*/ 161925 h 469900"/>
              <a:gd name="connsiteX5" fmla="*/ 2016963 w 4683963"/>
              <a:gd name="connsiteY5" fmla="*/ 247650 h 469900"/>
              <a:gd name="connsiteX6" fmla="*/ 2636088 w 4683963"/>
              <a:gd name="connsiteY6" fmla="*/ 438150 h 469900"/>
              <a:gd name="connsiteX7" fmla="*/ 3302838 w 4683963"/>
              <a:gd name="connsiteY7" fmla="*/ 438150 h 469900"/>
              <a:gd name="connsiteX8" fmla="*/ 3969588 w 4683963"/>
              <a:gd name="connsiteY8" fmla="*/ 247650 h 469900"/>
              <a:gd name="connsiteX9" fmla="*/ 4483938 w 4683963"/>
              <a:gd name="connsiteY9" fmla="*/ 57150 h 469900"/>
              <a:gd name="connsiteX10" fmla="*/ 4683963 w 4683963"/>
              <a:gd name="connsiteY10" fmla="*/ 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3963" h="469900">
                <a:moveTo>
                  <a:pt x="0" y="239338"/>
                </a:moveTo>
                <a:lnTo>
                  <a:pt x="521538" y="152400"/>
                </a:lnTo>
                <a:cubicBezTo>
                  <a:pt x="664413" y="112713"/>
                  <a:pt x="850150" y="28575"/>
                  <a:pt x="978738" y="19050"/>
                </a:cubicBezTo>
                <a:cubicBezTo>
                  <a:pt x="1107326" y="9525"/>
                  <a:pt x="1199401" y="71438"/>
                  <a:pt x="1293063" y="95250"/>
                </a:cubicBezTo>
                <a:cubicBezTo>
                  <a:pt x="1386725" y="119062"/>
                  <a:pt x="1420063" y="136525"/>
                  <a:pt x="1540713" y="161925"/>
                </a:cubicBezTo>
                <a:cubicBezTo>
                  <a:pt x="1661363" y="187325"/>
                  <a:pt x="1834401" y="201613"/>
                  <a:pt x="2016963" y="247650"/>
                </a:cubicBezTo>
                <a:cubicBezTo>
                  <a:pt x="2199525" y="293687"/>
                  <a:pt x="2421776" y="406400"/>
                  <a:pt x="2636088" y="438150"/>
                </a:cubicBezTo>
                <a:cubicBezTo>
                  <a:pt x="2850400" y="469900"/>
                  <a:pt x="3080588" y="469900"/>
                  <a:pt x="3302838" y="438150"/>
                </a:cubicBezTo>
                <a:cubicBezTo>
                  <a:pt x="3525088" y="406400"/>
                  <a:pt x="3772738" y="311150"/>
                  <a:pt x="3969588" y="247650"/>
                </a:cubicBezTo>
                <a:cubicBezTo>
                  <a:pt x="4166438" y="184150"/>
                  <a:pt x="4364876" y="98425"/>
                  <a:pt x="4483938" y="57150"/>
                </a:cubicBezTo>
                <a:cubicBezTo>
                  <a:pt x="4603001" y="15875"/>
                  <a:pt x="4643482" y="7937"/>
                  <a:pt x="4683963" y="0"/>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19" name="Freeform 18"/>
          <p:cNvSpPr/>
          <p:nvPr/>
        </p:nvSpPr>
        <p:spPr>
          <a:xfrm>
            <a:off x="1363694" y="807322"/>
            <a:ext cx="4280024" cy="1458632"/>
          </a:xfrm>
          <a:custGeom>
            <a:avLst/>
            <a:gdLst>
              <a:gd name="connsiteX0" fmla="*/ 0 w 5953125"/>
              <a:gd name="connsiteY0" fmla="*/ 2028825 h 2028825"/>
              <a:gd name="connsiteX1" fmla="*/ 581025 w 5953125"/>
              <a:gd name="connsiteY1" fmla="*/ 1838325 h 2028825"/>
              <a:gd name="connsiteX2" fmla="*/ 1209675 w 5953125"/>
              <a:gd name="connsiteY2" fmla="*/ 1790700 h 2028825"/>
              <a:gd name="connsiteX3" fmla="*/ 1457325 w 5953125"/>
              <a:gd name="connsiteY3" fmla="*/ 1800225 h 2028825"/>
              <a:gd name="connsiteX4" fmla="*/ 2057400 w 5953125"/>
              <a:gd name="connsiteY4" fmla="*/ 1714500 h 2028825"/>
              <a:gd name="connsiteX5" fmla="*/ 2686050 w 5953125"/>
              <a:gd name="connsiteY5" fmla="*/ 1438275 h 2028825"/>
              <a:gd name="connsiteX6" fmla="*/ 3381375 w 5953125"/>
              <a:gd name="connsiteY6" fmla="*/ 1219200 h 2028825"/>
              <a:gd name="connsiteX7" fmla="*/ 3952875 w 5953125"/>
              <a:gd name="connsiteY7" fmla="*/ 933450 h 2028825"/>
              <a:gd name="connsiteX8" fmla="*/ 4552950 w 5953125"/>
              <a:gd name="connsiteY8" fmla="*/ 685800 h 2028825"/>
              <a:gd name="connsiteX9" fmla="*/ 4733925 w 5953125"/>
              <a:gd name="connsiteY9" fmla="*/ 523875 h 2028825"/>
              <a:gd name="connsiteX10" fmla="*/ 4905375 w 5953125"/>
              <a:gd name="connsiteY10" fmla="*/ 361950 h 2028825"/>
              <a:gd name="connsiteX11" fmla="*/ 5172075 w 5953125"/>
              <a:gd name="connsiteY11" fmla="*/ 228600 h 2028825"/>
              <a:gd name="connsiteX12" fmla="*/ 5381625 w 5953125"/>
              <a:gd name="connsiteY12" fmla="*/ 133350 h 2028825"/>
              <a:gd name="connsiteX13" fmla="*/ 5657850 w 5953125"/>
              <a:gd name="connsiteY13" fmla="*/ 114300 h 2028825"/>
              <a:gd name="connsiteX14" fmla="*/ 5953125 w 5953125"/>
              <a:gd name="connsiteY14" fmla="*/ 0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3125" h="2028825">
                <a:moveTo>
                  <a:pt x="0" y="2028825"/>
                </a:moveTo>
                <a:cubicBezTo>
                  <a:pt x="189706" y="1953418"/>
                  <a:pt x="379413" y="1878012"/>
                  <a:pt x="581025" y="1838325"/>
                </a:cubicBezTo>
                <a:cubicBezTo>
                  <a:pt x="782637" y="1798638"/>
                  <a:pt x="1063625" y="1797050"/>
                  <a:pt x="1209675" y="1790700"/>
                </a:cubicBezTo>
                <a:cubicBezTo>
                  <a:pt x="1355725" y="1784350"/>
                  <a:pt x="1316037" y="1812925"/>
                  <a:pt x="1457325" y="1800225"/>
                </a:cubicBezTo>
                <a:cubicBezTo>
                  <a:pt x="1598613" y="1787525"/>
                  <a:pt x="1852613" y="1774825"/>
                  <a:pt x="2057400" y="1714500"/>
                </a:cubicBezTo>
                <a:cubicBezTo>
                  <a:pt x="2262187" y="1654175"/>
                  <a:pt x="2465388" y="1520825"/>
                  <a:pt x="2686050" y="1438275"/>
                </a:cubicBezTo>
                <a:cubicBezTo>
                  <a:pt x="2906712" y="1355725"/>
                  <a:pt x="3170238" y="1303337"/>
                  <a:pt x="3381375" y="1219200"/>
                </a:cubicBezTo>
                <a:cubicBezTo>
                  <a:pt x="3592512" y="1135063"/>
                  <a:pt x="3757613" y="1022350"/>
                  <a:pt x="3952875" y="933450"/>
                </a:cubicBezTo>
                <a:cubicBezTo>
                  <a:pt x="4148137" y="844550"/>
                  <a:pt x="4422775" y="754063"/>
                  <a:pt x="4552950" y="685800"/>
                </a:cubicBezTo>
                <a:cubicBezTo>
                  <a:pt x="4683125" y="617538"/>
                  <a:pt x="4675188" y="577850"/>
                  <a:pt x="4733925" y="523875"/>
                </a:cubicBezTo>
                <a:cubicBezTo>
                  <a:pt x="4792663" y="469900"/>
                  <a:pt x="4832350" y="411162"/>
                  <a:pt x="4905375" y="361950"/>
                </a:cubicBezTo>
                <a:cubicBezTo>
                  <a:pt x="4978400" y="312738"/>
                  <a:pt x="5092700" y="266700"/>
                  <a:pt x="5172075" y="228600"/>
                </a:cubicBezTo>
                <a:cubicBezTo>
                  <a:pt x="5251450" y="190500"/>
                  <a:pt x="5300663" y="152400"/>
                  <a:pt x="5381625" y="133350"/>
                </a:cubicBezTo>
                <a:cubicBezTo>
                  <a:pt x="5462587" y="114300"/>
                  <a:pt x="5562600" y="136525"/>
                  <a:pt x="5657850" y="114300"/>
                </a:cubicBezTo>
                <a:cubicBezTo>
                  <a:pt x="5753100" y="92075"/>
                  <a:pt x="5853112" y="46037"/>
                  <a:pt x="5953125" y="0"/>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grpSp>
        <p:nvGrpSpPr>
          <p:cNvPr id="4" name="Group 28"/>
          <p:cNvGrpSpPr/>
          <p:nvPr/>
        </p:nvGrpSpPr>
        <p:grpSpPr>
          <a:xfrm>
            <a:off x="8275041" y="5847479"/>
            <a:ext cx="324789" cy="448870"/>
            <a:chOff x="6025248" y="7649068"/>
            <a:chExt cx="451752" cy="624337"/>
          </a:xfrm>
        </p:grpSpPr>
        <p:grpSp>
          <p:nvGrpSpPr>
            <p:cNvPr id="7" name="Group 20"/>
            <p:cNvGrpSpPr/>
            <p:nvPr/>
          </p:nvGrpSpPr>
          <p:grpSpPr>
            <a:xfrm>
              <a:off x="6400800" y="7649068"/>
              <a:ext cx="76200" cy="418174"/>
              <a:chOff x="7162800" y="6781800"/>
              <a:chExt cx="76200" cy="418174"/>
            </a:xfrm>
          </p:grpSpPr>
          <p:cxnSp>
            <p:nvCxnSpPr>
              <p:cNvPr id="35" name="Straight Connector 34"/>
              <p:cNvCxnSpPr/>
              <p:nvPr/>
            </p:nvCxnSpPr>
            <p:spPr>
              <a:xfrm rot="5400000" flipH="1" flipV="1">
                <a:off x="6953713" y="6990887"/>
                <a:ext cx="418174" cy="0"/>
              </a:xfrm>
              <a:prstGeom prst="line">
                <a:avLst/>
              </a:prstGeom>
              <a:ln w="349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7124700" y="6819900"/>
                <a:ext cx="152400" cy="76200"/>
              </a:xfrm>
              <a:prstGeom prst="line">
                <a:avLst/>
              </a:prstGeom>
              <a:ln w="3492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7"/>
            <p:cNvSpPr txBox="1"/>
            <p:nvPr/>
          </p:nvSpPr>
          <p:spPr>
            <a:xfrm>
              <a:off x="6025248" y="7759698"/>
              <a:ext cx="152401" cy="513707"/>
            </a:xfrm>
            <a:prstGeom prst="rect">
              <a:avLst/>
            </a:prstGeom>
            <a:noFill/>
          </p:spPr>
          <p:txBody>
            <a:bodyPr wrap="square" rtlCol="0">
              <a:spAutoFit/>
            </a:bodyPr>
            <a:lstStyle/>
            <a:p>
              <a:r>
                <a:rPr lang="en-US" b="1" dirty="0" smtClean="0">
                  <a:latin typeface="Arial" pitchFamily="34" charset="0"/>
                  <a:cs typeface="Arial" pitchFamily="34" charset="0"/>
                </a:rPr>
                <a:t>N</a:t>
              </a:r>
              <a:endParaRPr lang="en-US" b="1" dirty="0">
                <a:latin typeface="Arial" pitchFamily="34" charset="0"/>
                <a:cs typeface="Arial" pitchFamily="34" charset="0"/>
              </a:endParaRPr>
            </a:p>
          </p:txBody>
        </p:sp>
      </p:grpSp>
      <p:grpSp>
        <p:nvGrpSpPr>
          <p:cNvPr id="8" name="Group 44"/>
          <p:cNvGrpSpPr/>
          <p:nvPr/>
        </p:nvGrpSpPr>
        <p:grpSpPr>
          <a:xfrm>
            <a:off x="7086600" y="6019803"/>
            <a:ext cx="1156447" cy="277000"/>
            <a:chOff x="-90753" y="3711749"/>
            <a:chExt cx="1608512" cy="385280"/>
          </a:xfrm>
        </p:grpSpPr>
        <p:sp>
          <p:nvSpPr>
            <p:cNvPr id="31" name="TextBox 30"/>
            <p:cNvSpPr txBox="1"/>
            <p:nvPr/>
          </p:nvSpPr>
          <p:spPr>
            <a:xfrm>
              <a:off x="256302" y="3711750"/>
              <a:ext cx="914400" cy="385279"/>
            </a:xfrm>
            <a:prstGeom prst="rect">
              <a:avLst/>
            </a:prstGeom>
            <a:noFill/>
          </p:spPr>
          <p:txBody>
            <a:bodyPr wrap="square" rtlCol="0">
              <a:spAutoFit/>
            </a:bodyPr>
            <a:lstStyle/>
            <a:p>
              <a:pPr algn="ctr"/>
              <a:r>
                <a:rPr lang="en-US" sz="1200" dirty="0" smtClean="0">
                  <a:latin typeface="Arial" pitchFamily="34" charset="0"/>
                  <a:cs typeface="Arial" pitchFamily="34" charset="0"/>
                </a:rPr>
                <a:t>1 km</a:t>
              </a:r>
              <a:endParaRPr lang="en-US" sz="1200" dirty="0">
                <a:latin typeface="Arial" pitchFamily="34" charset="0"/>
                <a:cs typeface="Arial" pitchFamily="34" charset="0"/>
              </a:endParaRPr>
            </a:p>
          </p:txBody>
        </p:sp>
        <p:cxnSp>
          <p:nvCxnSpPr>
            <p:cNvPr id="32" name="Straight Connector 31"/>
            <p:cNvCxnSpPr/>
            <p:nvPr/>
          </p:nvCxnSpPr>
          <p:spPr>
            <a:xfrm>
              <a:off x="-90753" y="3711749"/>
              <a:ext cx="1608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Freeform 39"/>
          <p:cNvSpPr/>
          <p:nvPr/>
        </p:nvSpPr>
        <p:spPr>
          <a:xfrm>
            <a:off x="2286000" y="2523689"/>
            <a:ext cx="5727700" cy="1411817"/>
          </a:xfrm>
          <a:custGeom>
            <a:avLst/>
            <a:gdLst>
              <a:gd name="connsiteX0" fmla="*/ 0 w 5702300"/>
              <a:gd name="connsiteY0" fmla="*/ 1348317 h 1348317"/>
              <a:gd name="connsiteX1" fmla="*/ 457200 w 5702300"/>
              <a:gd name="connsiteY1" fmla="*/ 1272117 h 1348317"/>
              <a:gd name="connsiteX2" fmla="*/ 952500 w 5702300"/>
              <a:gd name="connsiteY2" fmla="*/ 1145117 h 1348317"/>
              <a:gd name="connsiteX3" fmla="*/ 1562100 w 5702300"/>
              <a:gd name="connsiteY3" fmla="*/ 941917 h 1348317"/>
              <a:gd name="connsiteX4" fmla="*/ 2070100 w 5702300"/>
              <a:gd name="connsiteY4" fmla="*/ 751417 h 1348317"/>
              <a:gd name="connsiteX5" fmla="*/ 2311400 w 5702300"/>
              <a:gd name="connsiteY5" fmla="*/ 700617 h 1348317"/>
              <a:gd name="connsiteX6" fmla="*/ 2641600 w 5702300"/>
              <a:gd name="connsiteY6" fmla="*/ 675217 h 1348317"/>
              <a:gd name="connsiteX7" fmla="*/ 2946400 w 5702300"/>
              <a:gd name="connsiteY7" fmla="*/ 535517 h 1348317"/>
              <a:gd name="connsiteX8" fmla="*/ 3111500 w 5702300"/>
              <a:gd name="connsiteY8" fmla="*/ 497417 h 1348317"/>
              <a:gd name="connsiteX9" fmla="*/ 3441700 w 5702300"/>
              <a:gd name="connsiteY9" fmla="*/ 421217 h 1348317"/>
              <a:gd name="connsiteX10" fmla="*/ 3644900 w 5702300"/>
              <a:gd name="connsiteY10" fmla="*/ 395817 h 1348317"/>
              <a:gd name="connsiteX11" fmla="*/ 3835400 w 5702300"/>
              <a:gd name="connsiteY11" fmla="*/ 281517 h 1348317"/>
              <a:gd name="connsiteX12" fmla="*/ 4000500 w 5702300"/>
              <a:gd name="connsiteY12" fmla="*/ 205317 h 1348317"/>
              <a:gd name="connsiteX13" fmla="*/ 4229100 w 5702300"/>
              <a:gd name="connsiteY13" fmla="*/ 205317 h 1348317"/>
              <a:gd name="connsiteX14" fmla="*/ 4991100 w 5702300"/>
              <a:gd name="connsiteY14" fmla="*/ 91017 h 1348317"/>
              <a:gd name="connsiteX15" fmla="*/ 5321300 w 5702300"/>
              <a:gd name="connsiteY15" fmla="*/ 14817 h 1348317"/>
              <a:gd name="connsiteX16" fmla="*/ 5613400 w 5702300"/>
              <a:gd name="connsiteY16" fmla="*/ 2117 h 1348317"/>
              <a:gd name="connsiteX17" fmla="*/ 5702300 w 5702300"/>
              <a:gd name="connsiteY17" fmla="*/ 2117 h 1348317"/>
              <a:gd name="connsiteX0" fmla="*/ 101600 w 5803900"/>
              <a:gd name="connsiteY0" fmla="*/ 1348317 h 1424517"/>
              <a:gd name="connsiteX1" fmla="*/ 76200 w 5803900"/>
              <a:gd name="connsiteY1" fmla="*/ 1411817 h 1424517"/>
              <a:gd name="connsiteX2" fmla="*/ 558800 w 5803900"/>
              <a:gd name="connsiteY2" fmla="*/ 1272117 h 1424517"/>
              <a:gd name="connsiteX3" fmla="*/ 1054100 w 5803900"/>
              <a:gd name="connsiteY3" fmla="*/ 1145117 h 1424517"/>
              <a:gd name="connsiteX4" fmla="*/ 1663700 w 5803900"/>
              <a:gd name="connsiteY4" fmla="*/ 941917 h 1424517"/>
              <a:gd name="connsiteX5" fmla="*/ 2171700 w 5803900"/>
              <a:gd name="connsiteY5" fmla="*/ 751417 h 1424517"/>
              <a:gd name="connsiteX6" fmla="*/ 2413000 w 5803900"/>
              <a:gd name="connsiteY6" fmla="*/ 700617 h 1424517"/>
              <a:gd name="connsiteX7" fmla="*/ 2743200 w 5803900"/>
              <a:gd name="connsiteY7" fmla="*/ 675217 h 1424517"/>
              <a:gd name="connsiteX8" fmla="*/ 3048000 w 5803900"/>
              <a:gd name="connsiteY8" fmla="*/ 535517 h 1424517"/>
              <a:gd name="connsiteX9" fmla="*/ 3213100 w 5803900"/>
              <a:gd name="connsiteY9" fmla="*/ 497417 h 1424517"/>
              <a:gd name="connsiteX10" fmla="*/ 3543300 w 5803900"/>
              <a:gd name="connsiteY10" fmla="*/ 421217 h 1424517"/>
              <a:gd name="connsiteX11" fmla="*/ 3746500 w 5803900"/>
              <a:gd name="connsiteY11" fmla="*/ 395817 h 1424517"/>
              <a:gd name="connsiteX12" fmla="*/ 3937000 w 5803900"/>
              <a:gd name="connsiteY12" fmla="*/ 281517 h 1424517"/>
              <a:gd name="connsiteX13" fmla="*/ 4102100 w 5803900"/>
              <a:gd name="connsiteY13" fmla="*/ 205317 h 1424517"/>
              <a:gd name="connsiteX14" fmla="*/ 4330700 w 5803900"/>
              <a:gd name="connsiteY14" fmla="*/ 205317 h 1424517"/>
              <a:gd name="connsiteX15" fmla="*/ 5092700 w 5803900"/>
              <a:gd name="connsiteY15" fmla="*/ 91017 h 1424517"/>
              <a:gd name="connsiteX16" fmla="*/ 5422900 w 5803900"/>
              <a:gd name="connsiteY16" fmla="*/ 14817 h 1424517"/>
              <a:gd name="connsiteX17" fmla="*/ 5715000 w 5803900"/>
              <a:gd name="connsiteY17" fmla="*/ 2117 h 1424517"/>
              <a:gd name="connsiteX18" fmla="*/ 5803900 w 5803900"/>
              <a:gd name="connsiteY18" fmla="*/ 2117 h 1424517"/>
              <a:gd name="connsiteX0" fmla="*/ 0 w 5727700"/>
              <a:gd name="connsiteY0" fmla="*/ 1411817 h 1411817"/>
              <a:gd name="connsiteX1" fmla="*/ 482600 w 5727700"/>
              <a:gd name="connsiteY1" fmla="*/ 12721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2286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2286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2286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2286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0 w 5727700"/>
              <a:gd name="connsiteY1" fmla="*/ 1411817 h 1411817"/>
              <a:gd name="connsiteX2" fmla="*/ 228600 w 5727700"/>
              <a:gd name="connsiteY2" fmla="*/ 1259417 h 1411817"/>
              <a:gd name="connsiteX3" fmla="*/ 977900 w 5727700"/>
              <a:gd name="connsiteY3" fmla="*/ 1145117 h 1411817"/>
              <a:gd name="connsiteX4" fmla="*/ 1587500 w 5727700"/>
              <a:gd name="connsiteY4" fmla="*/ 941917 h 1411817"/>
              <a:gd name="connsiteX5" fmla="*/ 2095500 w 5727700"/>
              <a:gd name="connsiteY5" fmla="*/ 751417 h 1411817"/>
              <a:gd name="connsiteX6" fmla="*/ 2336800 w 5727700"/>
              <a:gd name="connsiteY6" fmla="*/ 700617 h 1411817"/>
              <a:gd name="connsiteX7" fmla="*/ 2667000 w 5727700"/>
              <a:gd name="connsiteY7" fmla="*/ 675217 h 1411817"/>
              <a:gd name="connsiteX8" fmla="*/ 2971800 w 5727700"/>
              <a:gd name="connsiteY8" fmla="*/ 535517 h 1411817"/>
              <a:gd name="connsiteX9" fmla="*/ 3136900 w 5727700"/>
              <a:gd name="connsiteY9" fmla="*/ 497417 h 1411817"/>
              <a:gd name="connsiteX10" fmla="*/ 3467100 w 5727700"/>
              <a:gd name="connsiteY10" fmla="*/ 421217 h 1411817"/>
              <a:gd name="connsiteX11" fmla="*/ 3670300 w 5727700"/>
              <a:gd name="connsiteY11" fmla="*/ 395817 h 1411817"/>
              <a:gd name="connsiteX12" fmla="*/ 3860800 w 5727700"/>
              <a:gd name="connsiteY12" fmla="*/ 281517 h 1411817"/>
              <a:gd name="connsiteX13" fmla="*/ 4025900 w 5727700"/>
              <a:gd name="connsiteY13" fmla="*/ 205317 h 1411817"/>
              <a:gd name="connsiteX14" fmla="*/ 4254500 w 5727700"/>
              <a:gd name="connsiteY14" fmla="*/ 205317 h 1411817"/>
              <a:gd name="connsiteX15" fmla="*/ 5016500 w 5727700"/>
              <a:gd name="connsiteY15" fmla="*/ 91017 h 1411817"/>
              <a:gd name="connsiteX16" fmla="*/ 5346700 w 5727700"/>
              <a:gd name="connsiteY16" fmla="*/ 14817 h 1411817"/>
              <a:gd name="connsiteX17" fmla="*/ 5638800 w 5727700"/>
              <a:gd name="connsiteY17" fmla="*/ 2117 h 1411817"/>
              <a:gd name="connsiteX18" fmla="*/ 5727700 w 5727700"/>
              <a:gd name="connsiteY18" fmla="*/ 2117 h 1411817"/>
              <a:gd name="connsiteX0" fmla="*/ 0 w 5727700"/>
              <a:gd name="connsiteY0" fmla="*/ 1411817 h 1411817"/>
              <a:gd name="connsiteX1" fmla="*/ 0 w 5727700"/>
              <a:gd name="connsiteY1" fmla="*/ 1411817 h 1411817"/>
              <a:gd name="connsiteX2" fmla="*/ 228600 w 5727700"/>
              <a:gd name="connsiteY2" fmla="*/ 1259417 h 1411817"/>
              <a:gd name="connsiteX3" fmla="*/ 977900 w 5727700"/>
              <a:gd name="connsiteY3" fmla="*/ 1145117 h 1411817"/>
              <a:gd name="connsiteX4" fmla="*/ 1587500 w 5727700"/>
              <a:gd name="connsiteY4" fmla="*/ 941917 h 1411817"/>
              <a:gd name="connsiteX5" fmla="*/ 2095500 w 5727700"/>
              <a:gd name="connsiteY5" fmla="*/ 751417 h 1411817"/>
              <a:gd name="connsiteX6" fmla="*/ 2336800 w 5727700"/>
              <a:gd name="connsiteY6" fmla="*/ 700617 h 1411817"/>
              <a:gd name="connsiteX7" fmla="*/ 2667000 w 5727700"/>
              <a:gd name="connsiteY7" fmla="*/ 675217 h 1411817"/>
              <a:gd name="connsiteX8" fmla="*/ 2971800 w 5727700"/>
              <a:gd name="connsiteY8" fmla="*/ 535517 h 1411817"/>
              <a:gd name="connsiteX9" fmla="*/ 3136900 w 5727700"/>
              <a:gd name="connsiteY9" fmla="*/ 497417 h 1411817"/>
              <a:gd name="connsiteX10" fmla="*/ 3467100 w 5727700"/>
              <a:gd name="connsiteY10" fmla="*/ 421217 h 1411817"/>
              <a:gd name="connsiteX11" fmla="*/ 3670300 w 5727700"/>
              <a:gd name="connsiteY11" fmla="*/ 395817 h 1411817"/>
              <a:gd name="connsiteX12" fmla="*/ 3860800 w 5727700"/>
              <a:gd name="connsiteY12" fmla="*/ 281517 h 1411817"/>
              <a:gd name="connsiteX13" fmla="*/ 4025900 w 5727700"/>
              <a:gd name="connsiteY13" fmla="*/ 205317 h 1411817"/>
              <a:gd name="connsiteX14" fmla="*/ 4254500 w 5727700"/>
              <a:gd name="connsiteY14" fmla="*/ 205317 h 1411817"/>
              <a:gd name="connsiteX15" fmla="*/ 5016500 w 5727700"/>
              <a:gd name="connsiteY15" fmla="*/ 91017 h 1411817"/>
              <a:gd name="connsiteX16" fmla="*/ 5346700 w 5727700"/>
              <a:gd name="connsiteY16" fmla="*/ 14817 h 1411817"/>
              <a:gd name="connsiteX17" fmla="*/ 5638800 w 5727700"/>
              <a:gd name="connsiteY17" fmla="*/ 2117 h 1411817"/>
              <a:gd name="connsiteX18" fmla="*/ 5727700 w 5727700"/>
              <a:gd name="connsiteY18" fmla="*/ 2117 h 1411817"/>
              <a:gd name="connsiteX0" fmla="*/ 0 w 5727700"/>
              <a:gd name="connsiteY0" fmla="*/ 1411817 h 1411817"/>
              <a:gd name="connsiteX1" fmla="*/ 0 w 5727700"/>
              <a:gd name="connsiteY1" fmla="*/ 1335617 h 1411817"/>
              <a:gd name="connsiteX2" fmla="*/ 228600 w 5727700"/>
              <a:gd name="connsiteY2" fmla="*/ 1259417 h 1411817"/>
              <a:gd name="connsiteX3" fmla="*/ 977900 w 5727700"/>
              <a:gd name="connsiteY3" fmla="*/ 1145117 h 1411817"/>
              <a:gd name="connsiteX4" fmla="*/ 1587500 w 5727700"/>
              <a:gd name="connsiteY4" fmla="*/ 941917 h 1411817"/>
              <a:gd name="connsiteX5" fmla="*/ 2095500 w 5727700"/>
              <a:gd name="connsiteY5" fmla="*/ 751417 h 1411817"/>
              <a:gd name="connsiteX6" fmla="*/ 2336800 w 5727700"/>
              <a:gd name="connsiteY6" fmla="*/ 700617 h 1411817"/>
              <a:gd name="connsiteX7" fmla="*/ 2667000 w 5727700"/>
              <a:gd name="connsiteY7" fmla="*/ 675217 h 1411817"/>
              <a:gd name="connsiteX8" fmla="*/ 2971800 w 5727700"/>
              <a:gd name="connsiteY8" fmla="*/ 535517 h 1411817"/>
              <a:gd name="connsiteX9" fmla="*/ 3136900 w 5727700"/>
              <a:gd name="connsiteY9" fmla="*/ 497417 h 1411817"/>
              <a:gd name="connsiteX10" fmla="*/ 3467100 w 5727700"/>
              <a:gd name="connsiteY10" fmla="*/ 421217 h 1411817"/>
              <a:gd name="connsiteX11" fmla="*/ 3670300 w 5727700"/>
              <a:gd name="connsiteY11" fmla="*/ 395817 h 1411817"/>
              <a:gd name="connsiteX12" fmla="*/ 3860800 w 5727700"/>
              <a:gd name="connsiteY12" fmla="*/ 281517 h 1411817"/>
              <a:gd name="connsiteX13" fmla="*/ 4025900 w 5727700"/>
              <a:gd name="connsiteY13" fmla="*/ 205317 h 1411817"/>
              <a:gd name="connsiteX14" fmla="*/ 4254500 w 5727700"/>
              <a:gd name="connsiteY14" fmla="*/ 205317 h 1411817"/>
              <a:gd name="connsiteX15" fmla="*/ 5016500 w 5727700"/>
              <a:gd name="connsiteY15" fmla="*/ 91017 h 1411817"/>
              <a:gd name="connsiteX16" fmla="*/ 5346700 w 5727700"/>
              <a:gd name="connsiteY16" fmla="*/ 14817 h 1411817"/>
              <a:gd name="connsiteX17" fmla="*/ 5638800 w 5727700"/>
              <a:gd name="connsiteY17" fmla="*/ 2117 h 1411817"/>
              <a:gd name="connsiteX18" fmla="*/ 5727700 w 5727700"/>
              <a:gd name="connsiteY18" fmla="*/ 2117 h 1411817"/>
              <a:gd name="connsiteX0" fmla="*/ 16736 w 5744436"/>
              <a:gd name="connsiteY0" fmla="*/ 1411817 h 1411817"/>
              <a:gd name="connsiteX1" fmla="*/ 16736 w 5744436"/>
              <a:gd name="connsiteY1" fmla="*/ 1335617 h 1411817"/>
              <a:gd name="connsiteX2" fmla="*/ 245336 w 5744436"/>
              <a:gd name="connsiteY2" fmla="*/ 1259417 h 1411817"/>
              <a:gd name="connsiteX3" fmla="*/ 994636 w 5744436"/>
              <a:gd name="connsiteY3" fmla="*/ 1145117 h 1411817"/>
              <a:gd name="connsiteX4" fmla="*/ 1604236 w 5744436"/>
              <a:gd name="connsiteY4" fmla="*/ 941917 h 1411817"/>
              <a:gd name="connsiteX5" fmla="*/ 2112236 w 5744436"/>
              <a:gd name="connsiteY5" fmla="*/ 751417 h 1411817"/>
              <a:gd name="connsiteX6" fmla="*/ 2353536 w 5744436"/>
              <a:gd name="connsiteY6" fmla="*/ 700617 h 1411817"/>
              <a:gd name="connsiteX7" fmla="*/ 2683736 w 5744436"/>
              <a:gd name="connsiteY7" fmla="*/ 675217 h 1411817"/>
              <a:gd name="connsiteX8" fmla="*/ 2988536 w 5744436"/>
              <a:gd name="connsiteY8" fmla="*/ 535517 h 1411817"/>
              <a:gd name="connsiteX9" fmla="*/ 3153636 w 5744436"/>
              <a:gd name="connsiteY9" fmla="*/ 497417 h 1411817"/>
              <a:gd name="connsiteX10" fmla="*/ 3483836 w 5744436"/>
              <a:gd name="connsiteY10" fmla="*/ 421217 h 1411817"/>
              <a:gd name="connsiteX11" fmla="*/ 3687036 w 5744436"/>
              <a:gd name="connsiteY11" fmla="*/ 395817 h 1411817"/>
              <a:gd name="connsiteX12" fmla="*/ 3877536 w 5744436"/>
              <a:gd name="connsiteY12" fmla="*/ 281517 h 1411817"/>
              <a:gd name="connsiteX13" fmla="*/ 4042636 w 5744436"/>
              <a:gd name="connsiteY13" fmla="*/ 205317 h 1411817"/>
              <a:gd name="connsiteX14" fmla="*/ 4271236 w 5744436"/>
              <a:gd name="connsiteY14" fmla="*/ 205317 h 1411817"/>
              <a:gd name="connsiteX15" fmla="*/ 5033236 w 5744436"/>
              <a:gd name="connsiteY15" fmla="*/ 91017 h 1411817"/>
              <a:gd name="connsiteX16" fmla="*/ 5363436 w 5744436"/>
              <a:gd name="connsiteY16" fmla="*/ 14817 h 1411817"/>
              <a:gd name="connsiteX17" fmla="*/ 5655536 w 5744436"/>
              <a:gd name="connsiteY17" fmla="*/ 2117 h 1411817"/>
              <a:gd name="connsiteX18" fmla="*/ 5744436 w 5744436"/>
              <a:gd name="connsiteY18" fmla="*/ 2117 h 1411817"/>
              <a:gd name="connsiteX0" fmla="*/ 0 w 5727700"/>
              <a:gd name="connsiteY0" fmla="*/ 1411817 h 1411817"/>
              <a:gd name="connsiteX1" fmla="*/ 2286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1524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 name="connsiteX0" fmla="*/ 0 w 5727700"/>
              <a:gd name="connsiteY0" fmla="*/ 1411817 h 1411817"/>
              <a:gd name="connsiteX1" fmla="*/ 152400 w 5727700"/>
              <a:gd name="connsiteY1" fmla="*/ 1259417 h 1411817"/>
              <a:gd name="connsiteX2" fmla="*/ 977900 w 5727700"/>
              <a:gd name="connsiteY2" fmla="*/ 1145117 h 1411817"/>
              <a:gd name="connsiteX3" fmla="*/ 1587500 w 5727700"/>
              <a:gd name="connsiteY3" fmla="*/ 941917 h 1411817"/>
              <a:gd name="connsiteX4" fmla="*/ 2095500 w 5727700"/>
              <a:gd name="connsiteY4" fmla="*/ 751417 h 1411817"/>
              <a:gd name="connsiteX5" fmla="*/ 2336800 w 5727700"/>
              <a:gd name="connsiteY5" fmla="*/ 700617 h 1411817"/>
              <a:gd name="connsiteX6" fmla="*/ 2667000 w 5727700"/>
              <a:gd name="connsiteY6" fmla="*/ 675217 h 1411817"/>
              <a:gd name="connsiteX7" fmla="*/ 2971800 w 5727700"/>
              <a:gd name="connsiteY7" fmla="*/ 535517 h 1411817"/>
              <a:gd name="connsiteX8" fmla="*/ 3136900 w 5727700"/>
              <a:gd name="connsiteY8" fmla="*/ 497417 h 1411817"/>
              <a:gd name="connsiteX9" fmla="*/ 3467100 w 5727700"/>
              <a:gd name="connsiteY9" fmla="*/ 421217 h 1411817"/>
              <a:gd name="connsiteX10" fmla="*/ 3670300 w 5727700"/>
              <a:gd name="connsiteY10" fmla="*/ 395817 h 1411817"/>
              <a:gd name="connsiteX11" fmla="*/ 3860800 w 5727700"/>
              <a:gd name="connsiteY11" fmla="*/ 281517 h 1411817"/>
              <a:gd name="connsiteX12" fmla="*/ 4025900 w 5727700"/>
              <a:gd name="connsiteY12" fmla="*/ 205317 h 1411817"/>
              <a:gd name="connsiteX13" fmla="*/ 4254500 w 5727700"/>
              <a:gd name="connsiteY13" fmla="*/ 205317 h 1411817"/>
              <a:gd name="connsiteX14" fmla="*/ 5016500 w 5727700"/>
              <a:gd name="connsiteY14" fmla="*/ 91017 h 1411817"/>
              <a:gd name="connsiteX15" fmla="*/ 5346700 w 5727700"/>
              <a:gd name="connsiteY15" fmla="*/ 14817 h 1411817"/>
              <a:gd name="connsiteX16" fmla="*/ 5638800 w 5727700"/>
              <a:gd name="connsiteY16" fmla="*/ 2117 h 1411817"/>
              <a:gd name="connsiteX17" fmla="*/ 5727700 w 5727700"/>
              <a:gd name="connsiteY17" fmla="*/ 2117 h 141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27700" h="1411817">
                <a:moveTo>
                  <a:pt x="0" y="1411817"/>
                </a:moveTo>
                <a:lnTo>
                  <a:pt x="152400" y="1259417"/>
                </a:lnTo>
                <a:cubicBezTo>
                  <a:pt x="205712" y="1221258"/>
                  <a:pt x="738717" y="1198034"/>
                  <a:pt x="977900" y="1145117"/>
                </a:cubicBezTo>
                <a:cubicBezTo>
                  <a:pt x="1217083" y="1092200"/>
                  <a:pt x="1401233" y="1007534"/>
                  <a:pt x="1587500" y="941917"/>
                </a:cubicBezTo>
                <a:cubicBezTo>
                  <a:pt x="1773767" y="876300"/>
                  <a:pt x="1970617" y="791634"/>
                  <a:pt x="2095500" y="751417"/>
                </a:cubicBezTo>
                <a:cubicBezTo>
                  <a:pt x="2220383" y="711200"/>
                  <a:pt x="2241550" y="713317"/>
                  <a:pt x="2336800" y="700617"/>
                </a:cubicBezTo>
                <a:cubicBezTo>
                  <a:pt x="2432050" y="687917"/>
                  <a:pt x="2561167" y="702734"/>
                  <a:pt x="2667000" y="675217"/>
                </a:cubicBezTo>
                <a:cubicBezTo>
                  <a:pt x="2772833" y="647700"/>
                  <a:pt x="2893483" y="565150"/>
                  <a:pt x="2971800" y="535517"/>
                </a:cubicBezTo>
                <a:cubicBezTo>
                  <a:pt x="3050117" y="505884"/>
                  <a:pt x="3136900" y="497417"/>
                  <a:pt x="3136900" y="497417"/>
                </a:cubicBezTo>
                <a:cubicBezTo>
                  <a:pt x="3219450" y="478367"/>
                  <a:pt x="3378200" y="438150"/>
                  <a:pt x="3467100" y="421217"/>
                </a:cubicBezTo>
                <a:cubicBezTo>
                  <a:pt x="3556000" y="404284"/>
                  <a:pt x="3604683" y="419100"/>
                  <a:pt x="3670300" y="395817"/>
                </a:cubicBezTo>
                <a:cubicBezTo>
                  <a:pt x="3735917" y="372534"/>
                  <a:pt x="3801533" y="313267"/>
                  <a:pt x="3860800" y="281517"/>
                </a:cubicBezTo>
                <a:cubicBezTo>
                  <a:pt x="3920067" y="249767"/>
                  <a:pt x="3960283" y="218017"/>
                  <a:pt x="4025900" y="205317"/>
                </a:cubicBezTo>
                <a:cubicBezTo>
                  <a:pt x="4091517" y="192617"/>
                  <a:pt x="4089400" y="224367"/>
                  <a:pt x="4254500" y="205317"/>
                </a:cubicBezTo>
                <a:cubicBezTo>
                  <a:pt x="4419600" y="186267"/>
                  <a:pt x="4834467" y="122767"/>
                  <a:pt x="5016500" y="91017"/>
                </a:cubicBezTo>
                <a:cubicBezTo>
                  <a:pt x="5198533" y="59267"/>
                  <a:pt x="5242983" y="29634"/>
                  <a:pt x="5346700" y="14817"/>
                </a:cubicBezTo>
                <a:cubicBezTo>
                  <a:pt x="5450417" y="0"/>
                  <a:pt x="5575300" y="4234"/>
                  <a:pt x="5638800" y="2117"/>
                </a:cubicBezTo>
                <a:cubicBezTo>
                  <a:pt x="5702300" y="0"/>
                  <a:pt x="5715000" y="1058"/>
                  <a:pt x="5727700" y="2117"/>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latin typeface="Arial" pitchFamily="34" charset="0"/>
              <a:cs typeface="Arial" pitchFamily="34" charset="0"/>
            </a:endParaRPr>
          </a:p>
        </p:txBody>
      </p:sp>
      <p:grpSp>
        <p:nvGrpSpPr>
          <p:cNvPr id="9" name="Group 42"/>
          <p:cNvGrpSpPr/>
          <p:nvPr/>
        </p:nvGrpSpPr>
        <p:grpSpPr>
          <a:xfrm rot="3623506">
            <a:off x="576732" y="1769167"/>
            <a:ext cx="282293" cy="614529"/>
            <a:chOff x="-1265527" y="3038227"/>
            <a:chExt cx="282293" cy="614529"/>
          </a:xfrm>
        </p:grpSpPr>
        <p:cxnSp>
          <p:nvCxnSpPr>
            <p:cNvPr id="41" name="Straight Connector 40"/>
            <p:cNvCxnSpPr/>
            <p:nvPr/>
          </p:nvCxnSpPr>
          <p:spPr>
            <a:xfrm rot="18243004" flipV="1">
              <a:off x="-1367129" y="3268861"/>
              <a:ext cx="614529" cy="1532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2043004" flipH="1" flipV="1">
              <a:off x="-1265527" y="3459613"/>
              <a:ext cx="153261" cy="1536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43"/>
          <p:cNvGrpSpPr/>
          <p:nvPr/>
        </p:nvGrpSpPr>
        <p:grpSpPr>
          <a:xfrm rot="3089436">
            <a:off x="3768573" y="2982947"/>
            <a:ext cx="282293" cy="614529"/>
            <a:chOff x="-1265527" y="3038227"/>
            <a:chExt cx="282293" cy="614529"/>
          </a:xfrm>
        </p:grpSpPr>
        <p:cxnSp>
          <p:nvCxnSpPr>
            <p:cNvPr id="45" name="Straight Connector 44"/>
            <p:cNvCxnSpPr/>
            <p:nvPr/>
          </p:nvCxnSpPr>
          <p:spPr>
            <a:xfrm rot="18243004" flipV="1">
              <a:off x="-1367129" y="3268861"/>
              <a:ext cx="614529" cy="1532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2043004" flipH="1" flipV="1">
              <a:off x="-1265527" y="3459613"/>
              <a:ext cx="153261" cy="1536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rot="840000">
            <a:off x="1216791" y="5021925"/>
            <a:ext cx="162208" cy="0"/>
          </a:xfrm>
          <a:prstGeom prst="line">
            <a:avLst/>
          </a:prstGeom>
          <a:noFill/>
          <a:ln w="19050">
            <a:solidFill>
              <a:schemeClr val="tx1"/>
            </a:solidFill>
            <a:prstDash val="solid"/>
            <a:headEnd type="oval"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81400" y="3810000"/>
            <a:ext cx="3962400" cy="24384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20511" y="17429"/>
            <a:ext cx="2523489" cy="6840571"/>
            <a:chOff x="1905000" y="3429000"/>
            <a:chExt cx="3452813" cy="8442325"/>
          </a:xfrm>
        </p:grpSpPr>
        <p:pic>
          <p:nvPicPr>
            <p:cNvPr id="4" name="Picture 2" descr="C:\Users\Terranewreck\Documents\NAU Classes\Thesis\Figures and templates\CH 3 figures\Thumb strat column2.png"/>
            <p:cNvPicPr>
              <a:picLocks noChangeAspect="1" noChangeArrowheads="1"/>
            </p:cNvPicPr>
            <p:nvPr/>
          </p:nvPicPr>
          <p:blipFill>
            <a:blip r:embed="rId3" cstate="print"/>
            <a:srcRect l="16571"/>
            <a:stretch>
              <a:fillRect/>
            </a:stretch>
          </p:blipFill>
          <p:spPr bwMode="auto">
            <a:xfrm>
              <a:off x="1905000" y="3429000"/>
              <a:ext cx="3452813" cy="8442325"/>
            </a:xfrm>
            <a:prstGeom prst="rect">
              <a:avLst/>
            </a:prstGeom>
            <a:noFill/>
          </p:spPr>
        </p:pic>
        <p:pic>
          <p:nvPicPr>
            <p:cNvPr id="3" name="Picture 2" descr="C:\Users\Terranewreck\Documents\NAU Classes\Thesis\Figures and templates\CH 3 figures\Thumb strat column2.png"/>
            <p:cNvPicPr>
              <a:picLocks noChangeAspect="1" noChangeArrowheads="1"/>
            </p:cNvPicPr>
            <p:nvPr/>
          </p:nvPicPr>
          <p:blipFill>
            <a:blip r:embed="rId3" cstate="print"/>
            <a:srcRect t="90259" r="83468" b="-189"/>
            <a:stretch>
              <a:fillRect/>
            </a:stretch>
          </p:blipFill>
          <p:spPr bwMode="auto">
            <a:xfrm>
              <a:off x="4451976" y="11033125"/>
              <a:ext cx="684213" cy="838200"/>
            </a:xfrm>
            <a:prstGeom prst="rect">
              <a:avLst/>
            </a:prstGeom>
            <a:noFill/>
          </p:spPr>
        </p:pic>
      </p:grpSp>
      <p:pic>
        <p:nvPicPr>
          <p:cNvPr id="12" name="Picture 3" descr="C:\Users\Terranewreck\Desktop\tuff date map-not marked.jpg"/>
          <p:cNvPicPr>
            <a:picLocks noChangeAspect="1" noChangeArrowheads="1"/>
          </p:cNvPicPr>
          <p:nvPr/>
        </p:nvPicPr>
        <p:blipFill>
          <a:blip r:embed="rId4" cstate="print"/>
          <a:srcRect l="9244" t="26021" r="9527"/>
          <a:stretch>
            <a:fillRect/>
          </a:stretch>
        </p:blipFill>
        <p:spPr bwMode="auto">
          <a:xfrm>
            <a:off x="0" y="1447800"/>
            <a:ext cx="6553200" cy="3975942"/>
          </a:xfrm>
          <a:prstGeom prst="rect">
            <a:avLst/>
          </a:prstGeom>
          <a:noFill/>
        </p:spPr>
      </p:pic>
      <p:sp>
        <p:nvSpPr>
          <p:cNvPr id="13" name="Freeform 12"/>
          <p:cNvSpPr/>
          <p:nvPr/>
        </p:nvSpPr>
        <p:spPr>
          <a:xfrm>
            <a:off x="1918326" y="1790413"/>
            <a:ext cx="926946" cy="1129383"/>
          </a:xfrm>
          <a:custGeom>
            <a:avLst/>
            <a:gdLst>
              <a:gd name="connsiteX0" fmla="*/ 0 w 1104900"/>
              <a:gd name="connsiteY0" fmla="*/ 0 h 1346200"/>
              <a:gd name="connsiteX1" fmla="*/ 241300 w 1104900"/>
              <a:gd name="connsiteY1" fmla="*/ 152400 h 1346200"/>
              <a:gd name="connsiteX2" fmla="*/ 342900 w 1104900"/>
              <a:gd name="connsiteY2" fmla="*/ 368300 h 1346200"/>
              <a:gd name="connsiteX3" fmla="*/ 311150 w 1104900"/>
              <a:gd name="connsiteY3" fmla="*/ 501650 h 1346200"/>
              <a:gd name="connsiteX4" fmla="*/ 317500 w 1104900"/>
              <a:gd name="connsiteY4" fmla="*/ 793750 h 1346200"/>
              <a:gd name="connsiteX5" fmla="*/ 495300 w 1104900"/>
              <a:gd name="connsiteY5" fmla="*/ 1047750 h 1346200"/>
              <a:gd name="connsiteX6" fmla="*/ 774700 w 1104900"/>
              <a:gd name="connsiteY6" fmla="*/ 1168400 h 1346200"/>
              <a:gd name="connsiteX7" fmla="*/ 1104900 w 1104900"/>
              <a:gd name="connsiteY7" fmla="*/ 134620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900" h="1346200">
                <a:moveTo>
                  <a:pt x="0" y="0"/>
                </a:moveTo>
                <a:cubicBezTo>
                  <a:pt x="92075" y="45508"/>
                  <a:pt x="184150" y="91017"/>
                  <a:pt x="241300" y="152400"/>
                </a:cubicBezTo>
                <a:cubicBezTo>
                  <a:pt x="298450" y="213783"/>
                  <a:pt x="331258" y="310092"/>
                  <a:pt x="342900" y="368300"/>
                </a:cubicBezTo>
                <a:cubicBezTo>
                  <a:pt x="354542" y="426508"/>
                  <a:pt x="315383" y="430742"/>
                  <a:pt x="311150" y="501650"/>
                </a:cubicBezTo>
                <a:cubicBezTo>
                  <a:pt x="306917" y="572558"/>
                  <a:pt x="286808" y="702733"/>
                  <a:pt x="317500" y="793750"/>
                </a:cubicBezTo>
                <a:cubicBezTo>
                  <a:pt x="348192" y="884767"/>
                  <a:pt x="419100" y="985308"/>
                  <a:pt x="495300" y="1047750"/>
                </a:cubicBezTo>
                <a:cubicBezTo>
                  <a:pt x="571500" y="1110192"/>
                  <a:pt x="673100" y="1118658"/>
                  <a:pt x="774700" y="1168400"/>
                </a:cubicBezTo>
                <a:cubicBezTo>
                  <a:pt x="876300" y="1218142"/>
                  <a:pt x="990600" y="1282171"/>
                  <a:pt x="1104900" y="1346200"/>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36" name="TextBox 35"/>
          <p:cNvSpPr txBox="1"/>
          <p:nvPr/>
        </p:nvSpPr>
        <p:spPr>
          <a:xfrm>
            <a:off x="557966" y="4865075"/>
            <a:ext cx="1880434" cy="369332"/>
          </a:xfrm>
          <a:prstGeom prst="rect">
            <a:avLst/>
          </a:prstGeom>
          <a:solidFill>
            <a:srgbClr val="7F7F7F">
              <a:alpha val="50196"/>
            </a:srgbClr>
          </a:solidFill>
        </p:spPr>
        <p:txBody>
          <a:bodyPr wrap="square" rtlCol="0">
            <a:spAutoFit/>
          </a:bodyPr>
          <a:lstStyle/>
          <a:p>
            <a:r>
              <a:rPr lang="en-US" dirty="0" smtClean="0">
                <a:effectLst>
                  <a:glow rad="101600">
                    <a:schemeClr val="bg1">
                      <a:alpha val="60000"/>
                    </a:schemeClr>
                  </a:glow>
                </a:effectLst>
                <a:latin typeface="Arial" pitchFamily="34" charset="0"/>
                <a:cs typeface="Arial" pitchFamily="34" charset="0"/>
              </a:rPr>
              <a:t>18.41 ± 0.04 Ma</a:t>
            </a:r>
          </a:p>
        </p:txBody>
      </p:sp>
      <p:sp>
        <p:nvSpPr>
          <p:cNvPr id="35" name="5-Point Star 34"/>
          <p:cNvSpPr/>
          <p:nvPr/>
        </p:nvSpPr>
        <p:spPr>
          <a:xfrm>
            <a:off x="2590800" y="2667000"/>
            <a:ext cx="272525" cy="287666"/>
          </a:xfrm>
          <a:prstGeom prst="star5">
            <a:avLst/>
          </a:prstGeom>
          <a:solidFill>
            <a:schemeClr val="tx1"/>
          </a:solidFill>
          <a:ln w="3175">
            <a:solidFill>
              <a:schemeClr val="bg1"/>
            </a:solidFill>
            <a:prstDash val="solid"/>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17" name="Freeform 16"/>
          <p:cNvSpPr/>
          <p:nvPr/>
        </p:nvSpPr>
        <p:spPr>
          <a:xfrm>
            <a:off x="3424534" y="2228646"/>
            <a:ext cx="1283874" cy="355151"/>
          </a:xfrm>
          <a:custGeom>
            <a:avLst/>
            <a:gdLst>
              <a:gd name="connsiteX0" fmla="*/ 0 w 1530350"/>
              <a:gd name="connsiteY0" fmla="*/ 16933 h 423333"/>
              <a:gd name="connsiteX1" fmla="*/ 95250 w 1530350"/>
              <a:gd name="connsiteY1" fmla="*/ 10583 h 423333"/>
              <a:gd name="connsiteX2" fmla="*/ 228600 w 1530350"/>
              <a:gd name="connsiteY2" fmla="*/ 80433 h 423333"/>
              <a:gd name="connsiteX3" fmla="*/ 342900 w 1530350"/>
              <a:gd name="connsiteY3" fmla="*/ 150283 h 423333"/>
              <a:gd name="connsiteX4" fmla="*/ 546100 w 1530350"/>
              <a:gd name="connsiteY4" fmla="*/ 251883 h 423333"/>
              <a:gd name="connsiteX5" fmla="*/ 590550 w 1530350"/>
              <a:gd name="connsiteY5" fmla="*/ 277283 h 423333"/>
              <a:gd name="connsiteX6" fmla="*/ 711200 w 1530350"/>
              <a:gd name="connsiteY6" fmla="*/ 372533 h 423333"/>
              <a:gd name="connsiteX7" fmla="*/ 908050 w 1530350"/>
              <a:gd name="connsiteY7" fmla="*/ 372533 h 423333"/>
              <a:gd name="connsiteX8" fmla="*/ 1136650 w 1530350"/>
              <a:gd name="connsiteY8" fmla="*/ 309033 h 423333"/>
              <a:gd name="connsiteX9" fmla="*/ 1308100 w 1530350"/>
              <a:gd name="connsiteY9" fmla="*/ 328083 h 423333"/>
              <a:gd name="connsiteX10" fmla="*/ 1403350 w 1530350"/>
              <a:gd name="connsiteY10" fmla="*/ 397933 h 423333"/>
              <a:gd name="connsiteX11" fmla="*/ 1530350 w 1530350"/>
              <a:gd name="connsiteY11" fmla="*/ 423333 h 4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0350" h="423333">
                <a:moveTo>
                  <a:pt x="0" y="16933"/>
                </a:moveTo>
                <a:cubicBezTo>
                  <a:pt x="28575" y="8466"/>
                  <a:pt x="57150" y="0"/>
                  <a:pt x="95250" y="10583"/>
                </a:cubicBezTo>
                <a:cubicBezTo>
                  <a:pt x="133350" y="21166"/>
                  <a:pt x="187325" y="57150"/>
                  <a:pt x="228600" y="80433"/>
                </a:cubicBezTo>
                <a:cubicBezTo>
                  <a:pt x="269875" y="103716"/>
                  <a:pt x="289983" y="121708"/>
                  <a:pt x="342900" y="150283"/>
                </a:cubicBezTo>
                <a:cubicBezTo>
                  <a:pt x="395817" y="178858"/>
                  <a:pt x="504825" y="230716"/>
                  <a:pt x="546100" y="251883"/>
                </a:cubicBezTo>
                <a:cubicBezTo>
                  <a:pt x="587375" y="273050"/>
                  <a:pt x="563033" y="257175"/>
                  <a:pt x="590550" y="277283"/>
                </a:cubicBezTo>
                <a:cubicBezTo>
                  <a:pt x="618067" y="297391"/>
                  <a:pt x="658283" y="356658"/>
                  <a:pt x="711200" y="372533"/>
                </a:cubicBezTo>
                <a:cubicBezTo>
                  <a:pt x="764117" y="388408"/>
                  <a:pt x="837142" y="383116"/>
                  <a:pt x="908050" y="372533"/>
                </a:cubicBezTo>
                <a:cubicBezTo>
                  <a:pt x="978958" y="361950"/>
                  <a:pt x="1069975" y="316441"/>
                  <a:pt x="1136650" y="309033"/>
                </a:cubicBezTo>
                <a:cubicBezTo>
                  <a:pt x="1203325" y="301625"/>
                  <a:pt x="1263650" y="313266"/>
                  <a:pt x="1308100" y="328083"/>
                </a:cubicBezTo>
                <a:cubicBezTo>
                  <a:pt x="1352550" y="342900"/>
                  <a:pt x="1366308" y="382058"/>
                  <a:pt x="1403350" y="397933"/>
                </a:cubicBezTo>
                <a:cubicBezTo>
                  <a:pt x="1440392" y="413808"/>
                  <a:pt x="1485371" y="418570"/>
                  <a:pt x="1530350" y="423333"/>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grpSp>
        <p:nvGrpSpPr>
          <p:cNvPr id="18" name="Group 74"/>
          <p:cNvGrpSpPr/>
          <p:nvPr/>
        </p:nvGrpSpPr>
        <p:grpSpPr>
          <a:xfrm>
            <a:off x="5639525" y="4788832"/>
            <a:ext cx="362887" cy="466871"/>
            <a:chOff x="6130091" y="7649068"/>
            <a:chExt cx="346909" cy="446315"/>
          </a:xfrm>
        </p:grpSpPr>
        <p:grpSp>
          <p:nvGrpSpPr>
            <p:cNvPr id="22" name="Group 20"/>
            <p:cNvGrpSpPr/>
            <p:nvPr/>
          </p:nvGrpSpPr>
          <p:grpSpPr>
            <a:xfrm>
              <a:off x="6400800" y="7649068"/>
              <a:ext cx="76200" cy="418174"/>
              <a:chOff x="7162800" y="6781800"/>
              <a:chExt cx="76200" cy="418174"/>
            </a:xfrm>
          </p:grpSpPr>
          <p:cxnSp>
            <p:nvCxnSpPr>
              <p:cNvPr id="24" name="Straight Connector 23"/>
              <p:cNvCxnSpPr/>
              <p:nvPr/>
            </p:nvCxnSpPr>
            <p:spPr>
              <a:xfrm rot="5400000" flipH="1" flipV="1">
                <a:off x="6953713" y="6990887"/>
                <a:ext cx="418174" cy="0"/>
              </a:xfrm>
              <a:prstGeom prst="line">
                <a:avLst/>
              </a:prstGeom>
              <a:ln w="349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V="1">
                <a:off x="7124700" y="6819900"/>
                <a:ext cx="152400" cy="76200"/>
              </a:xfrm>
              <a:prstGeom prst="line">
                <a:avLst/>
              </a:prstGeom>
              <a:ln w="3492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6130091" y="7759698"/>
              <a:ext cx="152401" cy="335685"/>
            </a:xfrm>
            <a:prstGeom prst="rect">
              <a:avLst/>
            </a:prstGeom>
            <a:noFill/>
          </p:spPr>
          <p:txBody>
            <a:bodyPr wrap="square" rtlCol="0">
              <a:spAutoFit/>
            </a:bodyPr>
            <a:lstStyle/>
            <a:p>
              <a:r>
                <a:rPr lang="en-US" dirty="0" smtClean="0">
                  <a:latin typeface="Arial" pitchFamily="34" charset="0"/>
                  <a:cs typeface="Arial" pitchFamily="34" charset="0"/>
                </a:rPr>
                <a:t>N</a:t>
              </a:r>
              <a:endParaRPr lang="en-US" dirty="0">
                <a:latin typeface="Arial" pitchFamily="34" charset="0"/>
                <a:cs typeface="Arial" pitchFamily="34" charset="0"/>
              </a:endParaRPr>
            </a:p>
          </p:txBody>
        </p:sp>
      </p:grpSp>
      <p:grpSp>
        <p:nvGrpSpPr>
          <p:cNvPr id="19" name="Group 44"/>
          <p:cNvGrpSpPr/>
          <p:nvPr/>
        </p:nvGrpSpPr>
        <p:grpSpPr>
          <a:xfrm>
            <a:off x="4782576" y="5107671"/>
            <a:ext cx="956515" cy="263361"/>
            <a:chOff x="509016" y="3962400"/>
            <a:chExt cx="914400" cy="251765"/>
          </a:xfrm>
        </p:grpSpPr>
        <p:sp>
          <p:nvSpPr>
            <p:cNvPr id="20" name="TextBox 19"/>
            <p:cNvSpPr txBox="1"/>
            <p:nvPr/>
          </p:nvSpPr>
          <p:spPr>
            <a:xfrm>
              <a:off x="509016" y="3962401"/>
              <a:ext cx="914400" cy="251764"/>
            </a:xfrm>
            <a:prstGeom prst="rect">
              <a:avLst/>
            </a:prstGeom>
            <a:noFill/>
          </p:spPr>
          <p:txBody>
            <a:bodyPr wrap="square" rtlCol="0">
              <a:spAutoFit/>
            </a:bodyPr>
            <a:lstStyle/>
            <a:p>
              <a:pPr algn="ctr"/>
              <a:r>
                <a:rPr lang="en-US" sz="1200" dirty="0" smtClean="0">
                  <a:latin typeface="Arial" pitchFamily="34" charset="0"/>
                  <a:cs typeface="Arial" pitchFamily="34" charset="0"/>
                </a:rPr>
                <a:t>140m</a:t>
              </a:r>
              <a:endParaRPr lang="en-US" sz="1200" dirty="0">
                <a:latin typeface="Arial" pitchFamily="34" charset="0"/>
                <a:cs typeface="Arial" pitchFamily="34" charset="0"/>
              </a:endParaRPr>
            </a:p>
          </p:txBody>
        </p:sp>
        <p:cxnSp>
          <p:nvCxnSpPr>
            <p:cNvPr id="21" name="Straight Connector 20"/>
            <p:cNvCxnSpPr/>
            <p:nvPr/>
          </p:nvCxnSpPr>
          <p:spPr>
            <a:xfrm>
              <a:off x="783336" y="3962400"/>
              <a:ext cx="365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0" y="0"/>
            <a:ext cx="6553200" cy="533400"/>
            <a:chOff x="0" y="-495300"/>
            <a:chExt cx="9144000" cy="533400"/>
          </a:xfrm>
        </p:grpSpPr>
        <p:sp>
          <p:nvSpPr>
            <p:cNvPr id="32" name="Rectangle 31"/>
            <p:cNvSpPr/>
            <p:nvPr/>
          </p:nvSpPr>
          <p:spPr>
            <a:xfrm>
              <a:off x="0" y="-495300"/>
              <a:ext cx="9144000" cy="533400"/>
            </a:xfrm>
            <a:prstGeom prst="rect">
              <a:avLst/>
            </a:prstGeom>
            <a:solidFill>
              <a:srgbClr val="595959"/>
            </a:solidFill>
          </p:spPr>
          <p:txBody>
            <a:bodyPr rtlCol="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33" name="TextBox 32"/>
            <p:cNvSpPr txBox="1"/>
            <p:nvPr/>
          </p:nvSpPr>
          <p:spPr>
            <a:xfrm>
              <a:off x="0" y="-459432"/>
              <a:ext cx="9144000" cy="461665"/>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Stratigraphic column of the study area</a:t>
              </a:r>
              <a:endPar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p:txBody>
        </p:sp>
      </p:grpSp>
      <p:sp>
        <p:nvSpPr>
          <p:cNvPr id="39" name="Freeform 38"/>
          <p:cNvSpPr/>
          <p:nvPr/>
        </p:nvSpPr>
        <p:spPr>
          <a:xfrm>
            <a:off x="4703330" y="2530533"/>
            <a:ext cx="1343025" cy="295275"/>
          </a:xfrm>
          <a:custGeom>
            <a:avLst/>
            <a:gdLst>
              <a:gd name="connsiteX0" fmla="*/ 0 w 1343025"/>
              <a:gd name="connsiteY0" fmla="*/ 1587 h 306387"/>
              <a:gd name="connsiteX1" fmla="*/ 152400 w 1343025"/>
              <a:gd name="connsiteY1" fmla="*/ 1587 h 306387"/>
              <a:gd name="connsiteX2" fmla="*/ 285750 w 1343025"/>
              <a:gd name="connsiteY2" fmla="*/ 11112 h 306387"/>
              <a:gd name="connsiteX3" fmla="*/ 514350 w 1343025"/>
              <a:gd name="connsiteY3" fmla="*/ 30162 h 306387"/>
              <a:gd name="connsiteX4" fmla="*/ 762000 w 1343025"/>
              <a:gd name="connsiteY4" fmla="*/ 87312 h 306387"/>
              <a:gd name="connsiteX5" fmla="*/ 971550 w 1343025"/>
              <a:gd name="connsiteY5" fmla="*/ 134937 h 306387"/>
              <a:gd name="connsiteX6" fmla="*/ 1209675 w 1343025"/>
              <a:gd name="connsiteY6" fmla="*/ 268287 h 306387"/>
              <a:gd name="connsiteX7" fmla="*/ 1343025 w 1343025"/>
              <a:gd name="connsiteY7" fmla="*/ 306387 h 306387"/>
              <a:gd name="connsiteX0" fmla="*/ 0 w 1343025"/>
              <a:gd name="connsiteY0" fmla="*/ 65087 h 312737"/>
              <a:gd name="connsiteX1" fmla="*/ 152400 w 1343025"/>
              <a:gd name="connsiteY1" fmla="*/ 7937 h 312737"/>
              <a:gd name="connsiteX2" fmla="*/ 285750 w 1343025"/>
              <a:gd name="connsiteY2" fmla="*/ 17462 h 312737"/>
              <a:gd name="connsiteX3" fmla="*/ 514350 w 1343025"/>
              <a:gd name="connsiteY3" fmla="*/ 36512 h 312737"/>
              <a:gd name="connsiteX4" fmla="*/ 762000 w 1343025"/>
              <a:gd name="connsiteY4" fmla="*/ 93662 h 312737"/>
              <a:gd name="connsiteX5" fmla="*/ 971550 w 1343025"/>
              <a:gd name="connsiteY5" fmla="*/ 141287 h 312737"/>
              <a:gd name="connsiteX6" fmla="*/ 1209675 w 1343025"/>
              <a:gd name="connsiteY6" fmla="*/ 274637 h 312737"/>
              <a:gd name="connsiteX7" fmla="*/ 1343025 w 1343025"/>
              <a:gd name="connsiteY7" fmla="*/ 312737 h 312737"/>
              <a:gd name="connsiteX0" fmla="*/ 0 w 1343025"/>
              <a:gd name="connsiteY0" fmla="*/ 47625 h 295275"/>
              <a:gd name="connsiteX1" fmla="*/ 152400 w 1343025"/>
              <a:gd name="connsiteY1" fmla="*/ 47625 h 295275"/>
              <a:gd name="connsiteX2" fmla="*/ 285750 w 1343025"/>
              <a:gd name="connsiteY2" fmla="*/ 0 h 295275"/>
              <a:gd name="connsiteX3" fmla="*/ 514350 w 1343025"/>
              <a:gd name="connsiteY3" fmla="*/ 19050 h 295275"/>
              <a:gd name="connsiteX4" fmla="*/ 762000 w 1343025"/>
              <a:gd name="connsiteY4" fmla="*/ 76200 h 295275"/>
              <a:gd name="connsiteX5" fmla="*/ 971550 w 1343025"/>
              <a:gd name="connsiteY5" fmla="*/ 123825 h 295275"/>
              <a:gd name="connsiteX6" fmla="*/ 1209675 w 1343025"/>
              <a:gd name="connsiteY6" fmla="*/ 257175 h 295275"/>
              <a:gd name="connsiteX7" fmla="*/ 1343025 w 1343025"/>
              <a:gd name="connsiteY7" fmla="*/ 295275 h 295275"/>
              <a:gd name="connsiteX0" fmla="*/ 0 w 1343025"/>
              <a:gd name="connsiteY0" fmla="*/ 47625 h 295275"/>
              <a:gd name="connsiteX1" fmla="*/ 152400 w 1343025"/>
              <a:gd name="connsiteY1" fmla="*/ 47625 h 295275"/>
              <a:gd name="connsiteX2" fmla="*/ 285750 w 1343025"/>
              <a:gd name="connsiteY2" fmla="*/ 0 h 295275"/>
              <a:gd name="connsiteX3" fmla="*/ 514350 w 1343025"/>
              <a:gd name="connsiteY3" fmla="*/ 19050 h 295275"/>
              <a:gd name="connsiteX4" fmla="*/ 762000 w 1343025"/>
              <a:gd name="connsiteY4" fmla="*/ 76200 h 295275"/>
              <a:gd name="connsiteX5" fmla="*/ 971550 w 1343025"/>
              <a:gd name="connsiteY5" fmla="*/ 123825 h 295275"/>
              <a:gd name="connsiteX6" fmla="*/ 1209675 w 1343025"/>
              <a:gd name="connsiteY6" fmla="*/ 257175 h 295275"/>
              <a:gd name="connsiteX7" fmla="*/ 1343025 w 1343025"/>
              <a:gd name="connsiteY7"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025" h="295275">
                <a:moveTo>
                  <a:pt x="0" y="47625"/>
                </a:moveTo>
                <a:cubicBezTo>
                  <a:pt x="52387" y="46831"/>
                  <a:pt x="104775" y="55562"/>
                  <a:pt x="152400" y="47625"/>
                </a:cubicBezTo>
                <a:cubicBezTo>
                  <a:pt x="200025" y="39688"/>
                  <a:pt x="285750" y="0"/>
                  <a:pt x="285750" y="0"/>
                </a:cubicBezTo>
                <a:cubicBezTo>
                  <a:pt x="346075" y="4763"/>
                  <a:pt x="434975" y="6350"/>
                  <a:pt x="514350" y="19050"/>
                </a:cubicBezTo>
                <a:cubicBezTo>
                  <a:pt x="593725" y="31750"/>
                  <a:pt x="762000" y="76200"/>
                  <a:pt x="762000" y="76200"/>
                </a:cubicBezTo>
                <a:cubicBezTo>
                  <a:pt x="838200" y="93663"/>
                  <a:pt x="896938" y="93663"/>
                  <a:pt x="971550" y="123825"/>
                </a:cubicBezTo>
                <a:cubicBezTo>
                  <a:pt x="1046163" y="153988"/>
                  <a:pt x="1147763" y="228600"/>
                  <a:pt x="1209675" y="257175"/>
                </a:cubicBezTo>
                <a:cubicBezTo>
                  <a:pt x="1271587" y="285750"/>
                  <a:pt x="1307306" y="290512"/>
                  <a:pt x="1343025" y="295275"/>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40" name="TextBox 39"/>
          <p:cNvSpPr txBox="1"/>
          <p:nvPr/>
        </p:nvSpPr>
        <p:spPr>
          <a:xfrm>
            <a:off x="304800" y="5569803"/>
            <a:ext cx="601980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Measured section from Sitton (2009)</a:t>
            </a:r>
          </a:p>
        </p:txBody>
      </p:sp>
      <p:cxnSp>
        <p:nvCxnSpPr>
          <p:cNvPr id="42" name="Straight Arrow Connector 41"/>
          <p:cNvCxnSpPr/>
          <p:nvPr/>
        </p:nvCxnSpPr>
        <p:spPr>
          <a:xfrm rot="10800000" flipV="1">
            <a:off x="457200" y="4506688"/>
            <a:ext cx="533400" cy="381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839686" y="2873828"/>
            <a:ext cx="761998" cy="1247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811486" y="2166258"/>
            <a:ext cx="685800" cy="76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a:off x="8153400" y="40640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a:off x="8153400" y="38989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8153400" y="19050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a:off x="8153400" y="15240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5-Point Star 56"/>
          <p:cNvSpPr/>
          <p:nvPr/>
        </p:nvSpPr>
        <p:spPr>
          <a:xfrm>
            <a:off x="5486400" y="2057400"/>
            <a:ext cx="272525" cy="287666"/>
          </a:xfrm>
          <a:prstGeom prst="star5">
            <a:avLst/>
          </a:prstGeom>
          <a:solidFill>
            <a:schemeClr val="tx1"/>
          </a:solidFill>
          <a:ln w="3175">
            <a:solidFill>
              <a:schemeClr val="bg1"/>
            </a:solidFill>
            <a:prstDash val="solid"/>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58" name="5-Point Star 57"/>
          <p:cNvSpPr/>
          <p:nvPr/>
        </p:nvSpPr>
        <p:spPr>
          <a:xfrm>
            <a:off x="261258" y="4811486"/>
            <a:ext cx="272525" cy="287666"/>
          </a:xfrm>
          <a:prstGeom prst="star5">
            <a:avLst/>
          </a:prstGeom>
          <a:solidFill>
            <a:schemeClr val="tx1"/>
          </a:solidFill>
          <a:ln w="3175">
            <a:solidFill>
              <a:schemeClr val="bg1"/>
            </a:solidFill>
            <a:prstDash val="solid"/>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59" name="TextBox 58"/>
          <p:cNvSpPr txBox="1"/>
          <p:nvPr/>
        </p:nvSpPr>
        <p:spPr>
          <a:xfrm>
            <a:off x="4572000" y="1676400"/>
            <a:ext cx="1880434" cy="369332"/>
          </a:xfrm>
          <a:prstGeom prst="rect">
            <a:avLst/>
          </a:prstGeom>
          <a:solidFill>
            <a:srgbClr val="7F7F7F">
              <a:alpha val="50196"/>
            </a:srgbClr>
          </a:solidFill>
        </p:spPr>
        <p:txBody>
          <a:bodyPr wrap="square" rtlCol="0">
            <a:spAutoFit/>
          </a:bodyPr>
          <a:lstStyle/>
          <a:p>
            <a:r>
              <a:rPr lang="en-US" dirty="0" smtClean="0">
                <a:effectLst>
                  <a:glow rad="101600">
                    <a:schemeClr val="bg1">
                      <a:alpha val="60000"/>
                    </a:schemeClr>
                  </a:glow>
                </a:effectLst>
                <a:latin typeface="Arial" pitchFamily="34" charset="0"/>
                <a:cs typeface="Arial" pitchFamily="34" charset="0"/>
              </a:rPr>
              <a:t>14.53 ± 0.10 Ma</a:t>
            </a:r>
          </a:p>
        </p:txBody>
      </p:sp>
      <p:sp>
        <p:nvSpPr>
          <p:cNvPr id="60" name="TextBox 59"/>
          <p:cNvSpPr txBox="1"/>
          <p:nvPr/>
        </p:nvSpPr>
        <p:spPr>
          <a:xfrm>
            <a:off x="1752600" y="3048000"/>
            <a:ext cx="1880434" cy="369332"/>
          </a:xfrm>
          <a:prstGeom prst="rect">
            <a:avLst/>
          </a:prstGeom>
          <a:solidFill>
            <a:srgbClr val="7F7F7F">
              <a:alpha val="50196"/>
            </a:srgbClr>
          </a:solidFill>
        </p:spPr>
        <p:txBody>
          <a:bodyPr wrap="square" rtlCol="0">
            <a:spAutoFit/>
          </a:bodyPr>
          <a:lstStyle/>
          <a:p>
            <a:r>
              <a:rPr lang="en-US" dirty="0" smtClean="0">
                <a:effectLst>
                  <a:glow rad="101600">
                    <a:schemeClr val="bg1">
                      <a:alpha val="60000"/>
                    </a:schemeClr>
                  </a:glow>
                </a:effectLst>
                <a:latin typeface="Arial" pitchFamily="34" charset="0"/>
                <a:cs typeface="Arial" pitchFamily="34" charset="0"/>
              </a:rPr>
              <a:t>15.30 ± 0.06 Ma</a:t>
            </a:r>
          </a:p>
        </p:txBody>
      </p:sp>
      <p:sp>
        <p:nvSpPr>
          <p:cNvPr id="37" name="TextBox 36"/>
          <p:cNvSpPr txBox="1"/>
          <p:nvPr/>
        </p:nvSpPr>
        <p:spPr>
          <a:xfrm>
            <a:off x="7772400" y="4840129"/>
            <a:ext cx="1266825" cy="261610"/>
          </a:xfrm>
          <a:prstGeom prst="rect">
            <a:avLst/>
          </a:prstGeom>
          <a:solidFill>
            <a:schemeClr val="bg1"/>
          </a:solidFill>
        </p:spPr>
        <p:txBody>
          <a:bodyPr wrap="square" rtlCol="0">
            <a:spAutoFit/>
          </a:bodyPr>
          <a:lstStyle/>
          <a:p>
            <a:r>
              <a:rPr lang="en-US" sz="1100" b="1" dirty="0" smtClean="0">
                <a:effectLst/>
                <a:latin typeface="Arial" pitchFamily="34" charset="0"/>
                <a:cs typeface="Arial" pitchFamily="34" charset="0"/>
              </a:rPr>
              <a:t>18.41 ± 0.04 Ma</a:t>
            </a:r>
          </a:p>
        </p:txBody>
      </p:sp>
      <p:sp>
        <p:nvSpPr>
          <p:cNvPr id="38" name="TextBox 37"/>
          <p:cNvSpPr txBox="1"/>
          <p:nvPr/>
        </p:nvSpPr>
        <p:spPr>
          <a:xfrm>
            <a:off x="7791450" y="3124200"/>
            <a:ext cx="1266825" cy="261610"/>
          </a:xfrm>
          <a:prstGeom prst="rect">
            <a:avLst/>
          </a:prstGeom>
          <a:solidFill>
            <a:schemeClr val="bg1"/>
          </a:solidFill>
        </p:spPr>
        <p:txBody>
          <a:bodyPr wrap="square" rtlCol="0">
            <a:spAutoFit/>
          </a:bodyPr>
          <a:lstStyle/>
          <a:p>
            <a:r>
              <a:rPr lang="en-US" sz="1100" b="1" dirty="0" smtClean="0">
                <a:effectLst/>
                <a:latin typeface="Arial" pitchFamily="34" charset="0"/>
                <a:cs typeface="Arial" pitchFamily="34" charset="0"/>
              </a:rPr>
              <a:t>15.30 ± 0.06 Ma</a:t>
            </a:r>
          </a:p>
        </p:txBody>
      </p:sp>
      <p:sp>
        <p:nvSpPr>
          <p:cNvPr id="41" name="TextBox 40"/>
          <p:cNvSpPr txBox="1"/>
          <p:nvPr/>
        </p:nvSpPr>
        <p:spPr>
          <a:xfrm>
            <a:off x="7781925" y="1085850"/>
            <a:ext cx="1266825" cy="261610"/>
          </a:xfrm>
          <a:prstGeom prst="rect">
            <a:avLst/>
          </a:prstGeom>
          <a:solidFill>
            <a:schemeClr val="bg1"/>
          </a:solidFill>
        </p:spPr>
        <p:txBody>
          <a:bodyPr wrap="square" rtlCol="0">
            <a:spAutoFit/>
          </a:bodyPr>
          <a:lstStyle/>
          <a:p>
            <a:r>
              <a:rPr lang="en-US" sz="1100" b="1" dirty="0" smtClean="0">
                <a:effectLst/>
                <a:latin typeface="Arial" pitchFamily="34" charset="0"/>
                <a:cs typeface="Arial" pitchFamily="34" charset="0"/>
              </a:rPr>
              <a:t>14.53 ± 0.10 Ma</a:t>
            </a:r>
          </a:p>
        </p:txBody>
      </p:sp>
      <p:sp>
        <p:nvSpPr>
          <p:cNvPr id="53" name="Rectangle 52"/>
          <p:cNvSpPr/>
          <p:nvPr/>
        </p:nvSpPr>
        <p:spPr>
          <a:xfrm>
            <a:off x="7772400" y="48006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rot="10800000">
            <a:off x="8153400" y="3429000"/>
            <a:ext cx="990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772400" y="31242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772400" y="10668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57" grpId="0" animBg="1"/>
      <p:bldP spid="58" grpId="0" animBg="1"/>
      <p:bldP spid="59" grpId="0" animBg="1"/>
      <p:bldP spid="60" grpId="0" animBg="1"/>
      <p:bldP spid="53" grpId="0" animBg="1"/>
      <p:bldP spid="53" grpId="1" animBg="1"/>
      <p:bldP spid="54" grpId="0" animBg="1"/>
      <p:bldP spid="54" grpId="1" animBg="1"/>
      <p:bldP spid="55" grpId="0" animBg="1"/>
      <p:bldP spid="5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81200" y="3514135"/>
            <a:ext cx="25908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0" name="Rectangle 9"/>
          <p:cNvSpPr/>
          <p:nvPr/>
        </p:nvSpPr>
        <p:spPr>
          <a:xfrm>
            <a:off x="174764" y="109646"/>
            <a:ext cx="6201369" cy="309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graphicFrame>
        <p:nvGraphicFramePr>
          <p:cNvPr id="8" name="Chart 7"/>
          <p:cNvGraphicFramePr/>
          <p:nvPr/>
        </p:nvGraphicFramePr>
        <p:xfrm>
          <a:off x="151248" y="152400"/>
          <a:ext cx="6248400" cy="31006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p:cNvGraphicFramePr>
            <a:graphicFrameLocks noGrp="1"/>
          </p:cNvGraphicFramePr>
          <p:nvPr/>
        </p:nvGraphicFramePr>
        <p:xfrm>
          <a:off x="2057401" y="3657600"/>
          <a:ext cx="2399148" cy="2926506"/>
        </p:xfrm>
        <a:graphic>
          <a:graphicData uri="http://schemas.openxmlformats.org/drawingml/2006/table">
            <a:tbl>
              <a:tblPr/>
              <a:tblGrid>
                <a:gridCol w="1224169"/>
                <a:gridCol w="1174979"/>
              </a:tblGrid>
              <a:tr h="216961">
                <a:tc gridSpan="2">
                  <a:txBody>
                    <a:bodyPr/>
                    <a:lstStyle/>
                    <a:p>
                      <a:pPr algn="ctr" fontAlgn="b"/>
                      <a:r>
                        <a:rPr lang="en-US" sz="1200" b="1" i="1" u="none" strike="noStrike" dirty="0" smtClean="0">
                          <a:solidFill>
                            <a:srgbClr val="000000"/>
                          </a:solidFill>
                          <a:latin typeface="Arial" pitchFamily="34" charset="0"/>
                          <a:cs typeface="Arial" pitchFamily="34" charset="0"/>
                        </a:rPr>
                        <a:t>estimated </a:t>
                      </a:r>
                      <a:r>
                        <a:rPr lang="en-US" sz="1200" b="1" i="1" u="none" strike="noStrike" dirty="0">
                          <a:solidFill>
                            <a:srgbClr val="000000"/>
                          </a:solidFill>
                          <a:latin typeface="Arial" pitchFamily="34" charset="0"/>
                          <a:cs typeface="Arial" pitchFamily="34" charset="0"/>
                        </a:rPr>
                        <a:t>deposit ages (Ma)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06629">
                <a:tc>
                  <a:txBody>
                    <a:bodyPr/>
                    <a:lstStyle/>
                    <a:p>
                      <a:pPr algn="ctr" fontAlgn="ctr"/>
                      <a:r>
                        <a:rPr lang="en-US" sz="1100" b="1" i="0" u="none" strike="noStrike" dirty="0">
                          <a:solidFill>
                            <a:srgbClr val="000000"/>
                          </a:solidFill>
                          <a:latin typeface="Arial" pitchFamily="34" charset="0"/>
                          <a:cs typeface="Arial" pitchFamily="34" charset="0"/>
                        </a:rPr>
                        <a:t>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Arial" pitchFamily="34" charset="0"/>
                          <a:cs typeface="Arial" pitchFamily="34" charset="0"/>
                        </a:rPr>
                        <a:t>18.41</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conglomerate</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15.6</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breccia 2a</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15.5</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breccia 2b</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15.3</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1" i="0" u="none" strike="noStrike" dirty="0">
                          <a:solidFill>
                            <a:srgbClr val="000000"/>
                          </a:solidFill>
                          <a:latin typeface="Arial" pitchFamily="34" charset="0"/>
                          <a:cs typeface="Arial" pitchFamily="34" charset="0"/>
                        </a:rPr>
                        <a:t>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Arial" pitchFamily="34" charset="0"/>
                          <a:cs typeface="Arial" pitchFamily="34" charset="0"/>
                        </a:rPr>
                        <a:t>15.30</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undated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15.3</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65">
                <a:tc>
                  <a:txBody>
                    <a:bodyPr/>
                    <a:lstStyle/>
                    <a:p>
                      <a:pPr algn="ctr" fontAlgn="ctr"/>
                      <a:r>
                        <a:rPr lang="en-US" sz="1100" b="0" i="0" u="none" strike="noStrike" dirty="0">
                          <a:solidFill>
                            <a:srgbClr val="000000"/>
                          </a:solidFill>
                          <a:latin typeface="Arial" pitchFamily="34" charset="0"/>
                          <a:cs typeface="Arial" pitchFamily="34" charset="0"/>
                        </a:rPr>
                        <a:t>undated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15.2</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undated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15.0</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breccia 3</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14.8</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undated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14.7</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breccia 4</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14.6</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629">
                <a:tc>
                  <a:txBody>
                    <a:bodyPr/>
                    <a:lstStyle/>
                    <a:p>
                      <a:pPr algn="ctr" fontAlgn="ctr"/>
                      <a:r>
                        <a:rPr lang="en-US" sz="1100" b="0" i="0" u="none" strike="noStrike" dirty="0">
                          <a:solidFill>
                            <a:srgbClr val="000000"/>
                          </a:solidFill>
                          <a:latin typeface="Arial" pitchFamily="34" charset="0"/>
                          <a:cs typeface="Arial" pitchFamily="34" charset="0"/>
                        </a:rPr>
                        <a:t>undated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latin typeface="Arial" pitchFamily="34" charset="0"/>
                          <a:cs typeface="Arial" pitchFamily="34" charset="0"/>
                        </a:rPr>
                        <a:t>14.5</a:t>
                      </a:r>
                      <a:endParaRPr lang="en-US" sz="1100" b="0" i="0" u="none" strike="noStrike" dirty="0">
                        <a:solidFill>
                          <a:srgbClr val="000000"/>
                        </a:solidFill>
                        <a:latin typeface="Arial" pitchFamily="34" charset="0"/>
                        <a:cs typeface="Arial" pitchFamily="34" charset="0"/>
                      </a:endParaRP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961">
                <a:tc>
                  <a:txBody>
                    <a:bodyPr/>
                    <a:lstStyle/>
                    <a:p>
                      <a:pPr algn="ctr" fontAlgn="ctr"/>
                      <a:r>
                        <a:rPr lang="en-US" sz="1100" b="1" i="0" u="none" strike="noStrike" dirty="0">
                          <a:solidFill>
                            <a:srgbClr val="000000"/>
                          </a:solidFill>
                          <a:latin typeface="Arial" pitchFamily="34" charset="0"/>
                          <a:cs typeface="Arial" pitchFamily="34" charset="0"/>
                        </a:rPr>
                        <a:t>dated tuff</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Arial" pitchFamily="34" charset="0"/>
                          <a:cs typeface="Arial" pitchFamily="34" charset="0"/>
                        </a:rPr>
                        <a:t>14.53</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Rectangle 14"/>
          <p:cNvSpPr/>
          <p:nvPr/>
        </p:nvSpPr>
        <p:spPr>
          <a:xfrm>
            <a:off x="6477000" y="0"/>
            <a:ext cx="2667000" cy="6858000"/>
          </a:xfrm>
          <a:prstGeom prst="rect">
            <a:avLst/>
          </a:prstGeom>
          <a:solidFill>
            <a:srgbClr val="595959"/>
          </a:solidFill>
        </p:spPr>
        <p:txBody>
          <a:bodyPr rtlCol="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16" name="TextBox 15"/>
          <p:cNvSpPr txBox="1"/>
          <p:nvPr/>
        </p:nvSpPr>
        <p:spPr>
          <a:xfrm>
            <a:off x="6477000" y="1351508"/>
            <a:ext cx="2667000" cy="415498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Sedimentation rates and estimated deposit ages</a:t>
            </a:r>
          </a:p>
          <a:p>
            <a:pPr algn="ctr"/>
            <a:endPar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a:p>
            <a:pPr algn="ctr"/>
            <a:r>
              <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~15.6 = Thumb Member conglomerate</a:t>
            </a:r>
          </a:p>
          <a:p>
            <a:pPr algn="ctr"/>
            <a:endPar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endParaRPr>
          </a:p>
          <a:p>
            <a:pPr algn="ctr"/>
            <a:r>
              <a:rPr lang="en-US" sz="24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rPr>
              <a:t>Key marker beds estimated by 3 tuff dates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791200"/>
            <a:ext cx="2438400" cy="646331"/>
          </a:xfrm>
          <a:prstGeom prst="rect">
            <a:avLst/>
          </a:prstGeom>
          <a:solidFill>
            <a:srgbClr val="595959">
              <a:alpha val="30196"/>
            </a:srgbClr>
          </a:solidFill>
        </p:spPr>
        <p:txBody>
          <a:bodyPr wrap="square" rtlCol="0">
            <a:spAutoFit/>
          </a:bodyPr>
          <a:lstStyle/>
          <a:p>
            <a:pPr algn="ctr"/>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locations of </a:t>
            </a:r>
          </a:p>
          <a:p>
            <a:pPr algn="ctr"/>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breccia 1</a:t>
            </a:r>
          </a:p>
        </p:txBody>
      </p:sp>
      <p:pic>
        <p:nvPicPr>
          <p:cNvPr id="2" name="Picture 6" descr="Chapter 4 inset map.png"/>
          <p:cNvPicPr>
            <a:picLocks noChangeAspect="1"/>
          </p:cNvPicPr>
          <p:nvPr/>
        </p:nvPicPr>
        <p:blipFill>
          <a:blip r:embed="rId3" cstate="print"/>
          <a:srcRect l="10481"/>
          <a:stretch>
            <a:fillRect/>
          </a:stretch>
        </p:blipFill>
        <p:spPr bwMode="auto">
          <a:xfrm>
            <a:off x="2410463" y="609600"/>
            <a:ext cx="4323075" cy="6248400"/>
          </a:xfrm>
          <a:prstGeom prst="rect">
            <a:avLst/>
          </a:prstGeom>
          <a:noFill/>
          <a:ln w="9525">
            <a:noFill/>
            <a:miter lim="800000"/>
            <a:headEnd/>
            <a:tailEnd/>
          </a:ln>
        </p:spPr>
      </p:pic>
      <p:sp>
        <p:nvSpPr>
          <p:cNvPr id="7" name="Freeform 6"/>
          <p:cNvSpPr/>
          <p:nvPr/>
        </p:nvSpPr>
        <p:spPr>
          <a:xfrm>
            <a:off x="2812520" y="5659967"/>
            <a:ext cx="604837" cy="606425"/>
          </a:xfrm>
          <a:custGeom>
            <a:avLst/>
            <a:gdLst>
              <a:gd name="connsiteX0" fmla="*/ 584200 w 584200"/>
              <a:gd name="connsiteY0" fmla="*/ 73025 h 654050"/>
              <a:gd name="connsiteX1" fmla="*/ 536575 w 584200"/>
              <a:gd name="connsiteY1" fmla="*/ 200025 h 654050"/>
              <a:gd name="connsiteX2" fmla="*/ 422275 w 584200"/>
              <a:gd name="connsiteY2" fmla="*/ 406400 h 654050"/>
              <a:gd name="connsiteX3" fmla="*/ 174625 w 584200"/>
              <a:gd name="connsiteY3" fmla="*/ 606425 h 654050"/>
              <a:gd name="connsiteX4" fmla="*/ 31750 w 584200"/>
              <a:gd name="connsiteY4" fmla="*/ 654050 h 654050"/>
              <a:gd name="connsiteX5" fmla="*/ 0 w 584200"/>
              <a:gd name="connsiteY5" fmla="*/ 593725 h 654050"/>
              <a:gd name="connsiteX6" fmla="*/ 111125 w 584200"/>
              <a:gd name="connsiteY6" fmla="*/ 504825 h 654050"/>
              <a:gd name="connsiteX7" fmla="*/ 269875 w 584200"/>
              <a:gd name="connsiteY7" fmla="*/ 393700 h 654050"/>
              <a:gd name="connsiteX8" fmla="*/ 400050 w 584200"/>
              <a:gd name="connsiteY8" fmla="*/ 250825 h 654050"/>
              <a:gd name="connsiteX9" fmla="*/ 492125 w 584200"/>
              <a:gd name="connsiteY9" fmla="*/ 79375 h 654050"/>
              <a:gd name="connsiteX10" fmla="*/ 546100 w 584200"/>
              <a:gd name="connsiteY10" fmla="*/ 0 h 654050"/>
              <a:gd name="connsiteX11" fmla="*/ 584200 w 584200"/>
              <a:gd name="connsiteY11" fmla="*/ 73025 h 654050"/>
              <a:gd name="connsiteX0" fmla="*/ 584200 w 584200"/>
              <a:gd name="connsiteY0" fmla="*/ 44450 h 625475"/>
              <a:gd name="connsiteX1" fmla="*/ 536575 w 584200"/>
              <a:gd name="connsiteY1" fmla="*/ 171450 h 625475"/>
              <a:gd name="connsiteX2" fmla="*/ 422275 w 584200"/>
              <a:gd name="connsiteY2" fmla="*/ 377825 h 625475"/>
              <a:gd name="connsiteX3" fmla="*/ 174625 w 584200"/>
              <a:gd name="connsiteY3" fmla="*/ 577850 h 625475"/>
              <a:gd name="connsiteX4" fmla="*/ 31750 w 584200"/>
              <a:gd name="connsiteY4" fmla="*/ 625475 h 625475"/>
              <a:gd name="connsiteX5" fmla="*/ 0 w 584200"/>
              <a:gd name="connsiteY5" fmla="*/ 565150 h 625475"/>
              <a:gd name="connsiteX6" fmla="*/ 111125 w 584200"/>
              <a:gd name="connsiteY6" fmla="*/ 476250 h 625475"/>
              <a:gd name="connsiteX7" fmla="*/ 269875 w 584200"/>
              <a:gd name="connsiteY7" fmla="*/ 365125 h 625475"/>
              <a:gd name="connsiteX8" fmla="*/ 400050 w 584200"/>
              <a:gd name="connsiteY8" fmla="*/ 222250 h 625475"/>
              <a:gd name="connsiteX9" fmla="*/ 492125 w 584200"/>
              <a:gd name="connsiteY9" fmla="*/ 50800 h 625475"/>
              <a:gd name="connsiteX10" fmla="*/ 527050 w 584200"/>
              <a:gd name="connsiteY10" fmla="*/ 0 h 625475"/>
              <a:gd name="connsiteX11" fmla="*/ 584200 w 584200"/>
              <a:gd name="connsiteY11" fmla="*/ 44450 h 625475"/>
              <a:gd name="connsiteX0" fmla="*/ 584200 w 584200"/>
              <a:gd name="connsiteY0" fmla="*/ 0 h 581025"/>
              <a:gd name="connsiteX1" fmla="*/ 536575 w 584200"/>
              <a:gd name="connsiteY1" fmla="*/ 127000 h 581025"/>
              <a:gd name="connsiteX2" fmla="*/ 422275 w 584200"/>
              <a:gd name="connsiteY2" fmla="*/ 333375 h 581025"/>
              <a:gd name="connsiteX3" fmla="*/ 174625 w 584200"/>
              <a:gd name="connsiteY3" fmla="*/ 533400 h 581025"/>
              <a:gd name="connsiteX4" fmla="*/ 31750 w 584200"/>
              <a:gd name="connsiteY4" fmla="*/ 581025 h 581025"/>
              <a:gd name="connsiteX5" fmla="*/ 0 w 584200"/>
              <a:gd name="connsiteY5" fmla="*/ 520700 h 581025"/>
              <a:gd name="connsiteX6" fmla="*/ 111125 w 584200"/>
              <a:gd name="connsiteY6" fmla="*/ 431800 h 581025"/>
              <a:gd name="connsiteX7" fmla="*/ 269875 w 584200"/>
              <a:gd name="connsiteY7" fmla="*/ 320675 h 581025"/>
              <a:gd name="connsiteX8" fmla="*/ 400050 w 584200"/>
              <a:gd name="connsiteY8" fmla="*/ 177800 h 581025"/>
              <a:gd name="connsiteX9" fmla="*/ 492125 w 584200"/>
              <a:gd name="connsiteY9" fmla="*/ 6350 h 581025"/>
              <a:gd name="connsiteX10" fmla="*/ 584200 w 584200"/>
              <a:gd name="connsiteY10" fmla="*/ 0 h 581025"/>
              <a:gd name="connsiteX0" fmla="*/ 584200 w 591608"/>
              <a:gd name="connsiteY0" fmla="*/ 23283 h 604308"/>
              <a:gd name="connsiteX1" fmla="*/ 536575 w 591608"/>
              <a:gd name="connsiteY1" fmla="*/ 150283 h 604308"/>
              <a:gd name="connsiteX2" fmla="*/ 422275 w 591608"/>
              <a:gd name="connsiteY2" fmla="*/ 356658 h 604308"/>
              <a:gd name="connsiteX3" fmla="*/ 174625 w 591608"/>
              <a:gd name="connsiteY3" fmla="*/ 556683 h 604308"/>
              <a:gd name="connsiteX4" fmla="*/ 31750 w 591608"/>
              <a:gd name="connsiteY4" fmla="*/ 604308 h 604308"/>
              <a:gd name="connsiteX5" fmla="*/ 0 w 591608"/>
              <a:gd name="connsiteY5" fmla="*/ 543983 h 604308"/>
              <a:gd name="connsiteX6" fmla="*/ 111125 w 591608"/>
              <a:gd name="connsiteY6" fmla="*/ 455083 h 604308"/>
              <a:gd name="connsiteX7" fmla="*/ 269875 w 591608"/>
              <a:gd name="connsiteY7" fmla="*/ 343958 h 604308"/>
              <a:gd name="connsiteX8" fmla="*/ 400050 w 591608"/>
              <a:gd name="connsiteY8" fmla="*/ 201083 h 604308"/>
              <a:gd name="connsiteX9" fmla="*/ 492125 w 591608"/>
              <a:gd name="connsiteY9" fmla="*/ 29633 h 604308"/>
              <a:gd name="connsiteX10" fmla="*/ 584200 w 591608"/>
              <a:gd name="connsiteY10" fmla="*/ 23283 h 604308"/>
              <a:gd name="connsiteX0" fmla="*/ 597429 w 604837"/>
              <a:gd name="connsiteY0" fmla="*/ 23283 h 606425"/>
              <a:gd name="connsiteX1" fmla="*/ 549804 w 604837"/>
              <a:gd name="connsiteY1" fmla="*/ 150283 h 606425"/>
              <a:gd name="connsiteX2" fmla="*/ 435504 w 604837"/>
              <a:gd name="connsiteY2" fmla="*/ 356658 h 606425"/>
              <a:gd name="connsiteX3" fmla="*/ 187854 w 604837"/>
              <a:gd name="connsiteY3" fmla="*/ 556683 h 606425"/>
              <a:gd name="connsiteX4" fmla="*/ 44979 w 604837"/>
              <a:gd name="connsiteY4" fmla="*/ 604308 h 606425"/>
              <a:gd name="connsiteX5" fmla="*/ 13229 w 604837"/>
              <a:gd name="connsiteY5" fmla="*/ 543983 h 606425"/>
              <a:gd name="connsiteX6" fmla="*/ 124354 w 604837"/>
              <a:gd name="connsiteY6" fmla="*/ 455083 h 606425"/>
              <a:gd name="connsiteX7" fmla="*/ 283104 w 604837"/>
              <a:gd name="connsiteY7" fmla="*/ 343958 h 606425"/>
              <a:gd name="connsiteX8" fmla="*/ 413279 w 604837"/>
              <a:gd name="connsiteY8" fmla="*/ 201083 h 606425"/>
              <a:gd name="connsiteX9" fmla="*/ 505354 w 604837"/>
              <a:gd name="connsiteY9" fmla="*/ 29633 h 606425"/>
              <a:gd name="connsiteX10" fmla="*/ 597429 w 604837"/>
              <a:gd name="connsiteY10" fmla="*/ 23283 h 606425"/>
              <a:gd name="connsiteX0" fmla="*/ 597429 w 604837"/>
              <a:gd name="connsiteY0" fmla="*/ 23283 h 606425"/>
              <a:gd name="connsiteX1" fmla="*/ 549804 w 604837"/>
              <a:gd name="connsiteY1" fmla="*/ 150283 h 606425"/>
              <a:gd name="connsiteX2" fmla="*/ 435504 w 604837"/>
              <a:gd name="connsiteY2" fmla="*/ 356658 h 606425"/>
              <a:gd name="connsiteX3" fmla="*/ 187854 w 604837"/>
              <a:gd name="connsiteY3" fmla="*/ 556683 h 606425"/>
              <a:gd name="connsiteX4" fmla="*/ 44979 w 604837"/>
              <a:gd name="connsiteY4" fmla="*/ 604308 h 606425"/>
              <a:gd name="connsiteX5" fmla="*/ 13229 w 604837"/>
              <a:gd name="connsiteY5" fmla="*/ 543983 h 606425"/>
              <a:gd name="connsiteX6" fmla="*/ 124354 w 604837"/>
              <a:gd name="connsiteY6" fmla="*/ 455083 h 606425"/>
              <a:gd name="connsiteX7" fmla="*/ 283104 w 604837"/>
              <a:gd name="connsiteY7" fmla="*/ 343958 h 606425"/>
              <a:gd name="connsiteX8" fmla="*/ 413279 w 604837"/>
              <a:gd name="connsiteY8" fmla="*/ 201083 h 606425"/>
              <a:gd name="connsiteX9" fmla="*/ 505354 w 604837"/>
              <a:gd name="connsiteY9" fmla="*/ 29633 h 606425"/>
              <a:gd name="connsiteX10" fmla="*/ 597429 w 604837"/>
              <a:gd name="connsiteY10" fmla="*/ 23283 h 606425"/>
              <a:gd name="connsiteX0" fmla="*/ 597429 w 604837"/>
              <a:gd name="connsiteY0" fmla="*/ 23283 h 606425"/>
              <a:gd name="connsiteX1" fmla="*/ 549804 w 604837"/>
              <a:gd name="connsiteY1" fmla="*/ 150283 h 606425"/>
              <a:gd name="connsiteX2" fmla="*/ 435504 w 604837"/>
              <a:gd name="connsiteY2" fmla="*/ 356658 h 606425"/>
              <a:gd name="connsiteX3" fmla="*/ 187854 w 604837"/>
              <a:gd name="connsiteY3" fmla="*/ 556683 h 606425"/>
              <a:gd name="connsiteX4" fmla="*/ 44979 w 604837"/>
              <a:gd name="connsiteY4" fmla="*/ 604308 h 606425"/>
              <a:gd name="connsiteX5" fmla="*/ 13229 w 604837"/>
              <a:gd name="connsiteY5" fmla="*/ 543983 h 606425"/>
              <a:gd name="connsiteX6" fmla="*/ 124354 w 604837"/>
              <a:gd name="connsiteY6" fmla="*/ 455083 h 606425"/>
              <a:gd name="connsiteX7" fmla="*/ 283104 w 604837"/>
              <a:gd name="connsiteY7" fmla="*/ 343958 h 606425"/>
              <a:gd name="connsiteX8" fmla="*/ 413279 w 604837"/>
              <a:gd name="connsiteY8" fmla="*/ 201083 h 606425"/>
              <a:gd name="connsiteX9" fmla="*/ 505354 w 604837"/>
              <a:gd name="connsiteY9" fmla="*/ 29633 h 606425"/>
              <a:gd name="connsiteX10" fmla="*/ 597429 w 604837"/>
              <a:gd name="connsiteY10" fmla="*/ 23283 h 606425"/>
              <a:gd name="connsiteX0" fmla="*/ 597429 w 604837"/>
              <a:gd name="connsiteY0" fmla="*/ 23283 h 606425"/>
              <a:gd name="connsiteX1" fmla="*/ 549804 w 604837"/>
              <a:gd name="connsiteY1" fmla="*/ 150283 h 606425"/>
              <a:gd name="connsiteX2" fmla="*/ 435504 w 604837"/>
              <a:gd name="connsiteY2" fmla="*/ 356658 h 606425"/>
              <a:gd name="connsiteX3" fmla="*/ 187854 w 604837"/>
              <a:gd name="connsiteY3" fmla="*/ 556683 h 606425"/>
              <a:gd name="connsiteX4" fmla="*/ 44979 w 604837"/>
              <a:gd name="connsiteY4" fmla="*/ 604308 h 606425"/>
              <a:gd name="connsiteX5" fmla="*/ 13229 w 604837"/>
              <a:gd name="connsiteY5" fmla="*/ 543983 h 606425"/>
              <a:gd name="connsiteX6" fmla="*/ 124354 w 604837"/>
              <a:gd name="connsiteY6" fmla="*/ 455083 h 606425"/>
              <a:gd name="connsiteX7" fmla="*/ 283104 w 604837"/>
              <a:gd name="connsiteY7" fmla="*/ 343958 h 606425"/>
              <a:gd name="connsiteX8" fmla="*/ 413279 w 604837"/>
              <a:gd name="connsiteY8" fmla="*/ 201083 h 606425"/>
              <a:gd name="connsiteX9" fmla="*/ 505354 w 604837"/>
              <a:gd name="connsiteY9" fmla="*/ 29633 h 606425"/>
              <a:gd name="connsiteX10" fmla="*/ 597429 w 604837"/>
              <a:gd name="connsiteY10" fmla="*/ 23283 h 60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837" h="606425">
                <a:moveTo>
                  <a:pt x="597429" y="23283"/>
                </a:moveTo>
                <a:cubicBezTo>
                  <a:pt x="604837" y="43391"/>
                  <a:pt x="576791" y="94721"/>
                  <a:pt x="549804" y="150283"/>
                </a:cubicBezTo>
                <a:cubicBezTo>
                  <a:pt x="522817" y="205845"/>
                  <a:pt x="495829" y="288925"/>
                  <a:pt x="435504" y="356658"/>
                </a:cubicBezTo>
                <a:cubicBezTo>
                  <a:pt x="375179" y="424391"/>
                  <a:pt x="252942" y="515408"/>
                  <a:pt x="187854" y="556683"/>
                </a:cubicBezTo>
                <a:cubicBezTo>
                  <a:pt x="122767" y="597958"/>
                  <a:pt x="74083" y="606425"/>
                  <a:pt x="44979" y="604308"/>
                </a:cubicBezTo>
                <a:cubicBezTo>
                  <a:pt x="15875" y="602191"/>
                  <a:pt x="0" y="568854"/>
                  <a:pt x="13229" y="543983"/>
                </a:cubicBezTo>
                <a:cubicBezTo>
                  <a:pt x="26458" y="519112"/>
                  <a:pt x="79375" y="488421"/>
                  <a:pt x="124354" y="455083"/>
                </a:cubicBezTo>
                <a:lnTo>
                  <a:pt x="283104" y="343958"/>
                </a:lnTo>
                <a:cubicBezTo>
                  <a:pt x="331258" y="301625"/>
                  <a:pt x="376237" y="253470"/>
                  <a:pt x="413279" y="201083"/>
                </a:cubicBezTo>
                <a:cubicBezTo>
                  <a:pt x="450321" y="148696"/>
                  <a:pt x="474662" y="59266"/>
                  <a:pt x="505354" y="29633"/>
                </a:cubicBezTo>
                <a:cubicBezTo>
                  <a:pt x="536046" y="0"/>
                  <a:pt x="590021" y="3175"/>
                  <a:pt x="597429" y="232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t="15625" r="14844"/>
          <a:stretch>
            <a:fillRect/>
          </a:stretch>
        </p:blipFill>
        <p:spPr bwMode="auto">
          <a:xfrm>
            <a:off x="647700" y="600104"/>
            <a:ext cx="7848600" cy="5832446"/>
          </a:xfrm>
          <a:prstGeom prst="rect">
            <a:avLst/>
          </a:prstGeom>
          <a:ln w="12700">
            <a:solidFill>
              <a:schemeClr val="tx1"/>
            </a:solidFill>
            <a:prstDash val="solid"/>
          </a:ln>
        </p:spPr>
      </p:pic>
      <p:grpSp>
        <p:nvGrpSpPr>
          <p:cNvPr id="3" name="Group 2"/>
          <p:cNvGrpSpPr/>
          <p:nvPr/>
        </p:nvGrpSpPr>
        <p:grpSpPr>
          <a:xfrm>
            <a:off x="0" y="0"/>
            <a:ext cx="9144000" cy="660975"/>
            <a:chOff x="0" y="0"/>
            <a:chExt cx="9144000" cy="660975"/>
          </a:xfrm>
        </p:grpSpPr>
        <p:sp>
          <p:nvSpPr>
            <p:cNvPr id="4" name="Rectangle 3"/>
            <p:cNvSpPr/>
            <p:nvPr/>
          </p:nvSpPr>
          <p:spPr>
            <a:xfrm>
              <a:off x="0" y="0"/>
              <a:ext cx="9144000" cy="612648"/>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5" name="TextBox 4"/>
            <p:cNvSpPr txBox="1"/>
            <p:nvPr/>
          </p:nvSpPr>
          <p:spPr>
            <a:xfrm>
              <a:off x="0" y="76200"/>
              <a:ext cx="9144000" cy="584775"/>
            </a:xfrm>
            <a:prstGeom prst="rect">
              <a:avLst/>
            </a:prstGeom>
            <a:noFill/>
          </p:spPr>
          <p:txBody>
            <a:bodyPr wrap="square" lIns="45720" rIns="45720" rtlCol="0">
              <a:spAutoFit/>
            </a:bodyPr>
            <a:lstStyle/>
            <a:p>
              <a:pPr algn="ctr"/>
              <a:r>
                <a:rPr lang="en-US" sz="32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Megabreccias of the Thumb Member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458" y="609600"/>
            <a:ext cx="9196916" cy="6019800"/>
            <a:chOff x="89959" y="990600"/>
            <a:chExt cx="8964083" cy="5867400"/>
          </a:xfrm>
        </p:grpSpPr>
        <p:pic>
          <p:nvPicPr>
            <p:cNvPr id="2" name="Picture 1" descr="C:\Users\Terranewreck\Desktop\RwagnerFM-map-1117.jpg"/>
            <p:cNvPicPr>
              <a:picLocks noChangeAspect="1" noChangeArrowheads="1"/>
            </p:cNvPicPr>
            <p:nvPr/>
          </p:nvPicPr>
          <p:blipFill>
            <a:blip r:embed="rId3" cstate="print"/>
            <a:srcRect l="3333" t="3409" r="5000" b="3864"/>
            <a:stretch>
              <a:fillRect/>
            </a:stretch>
          </p:blipFill>
          <p:spPr bwMode="auto">
            <a:xfrm>
              <a:off x="89959" y="990600"/>
              <a:ext cx="8964083" cy="5867400"/>
            </a:xfrm>
            <a:prstGeom prst="rect">
              <a:avLst/>
            </a:prstGeom>
            <a:noFill/>
          </p:spPr>
        </p:pic>
        <p:sp>
          <p:nvSpPr>
            <p:cNvPr id="7" name="Freeform 6"/>
            <p:cNvSpPr/>
            <p:nvPr/>
          </p:nvSpPr>
          <p:spPr>
            <a:xfrm>
              <a:off x="4664074" y="4808537"/>
              <a:ext cx="365125" cy="909638"/>
            </a:xfrm>
            <a:custGeom>
              <a:avLst/>
              <a:gdLst>
                <a:gd name="connsiteX0" fmla="*/ 0 w 342900"/>
                <a:gd name="connsiteY0" fmla="*/ 800100 h 895350"/>
                <a:gd name="connsiteX1" fmla="*/ 114300 w 342900"/>
                <a:gd name="connsiteY1" fmla="*/ 895350 h 895350"/>
                <a:gd name="connsiteX2" fmla="*/ 209550 w 342900"/>
                <a:gd name="connsiteY2" fmla="*/ 781050 h 895350"/>
                <a:gd name="connsiteX3" fmla="*/ 295275 w 342900"/>
                <a:gd name="connsiteY3" fmla="*/ 466725 h 895350"/>
                <a:gd name="connsiteX4" fmla="*/ 342900 w 342900"/>
                <a:gd name="connsiteY4" fmla="*/ 104775 h 895350"/>
                <a:gd name="connsiteX5" fmla="*/ 285750 w 342900"/>
                <a:gd name="connsiteY5" fmla="*/ 0 h 895350"/>
                <a:gd name="connsiteX6" fmla="*/ 133350 w 342900"/>
                <a:gd name="connsiteY6" fmla="*/ 171450 h 895350"/>
                <a:gd name="connsiteX7" fmla="*/ 0 w 342900"/>
                <a:gd name="connsiteY7" fmla="*/ 523875 h 895350"/>
                <a:gd name="connsiteX8" fmla="*/ 0 w 342900"/>
                <a:gd name="connsiteY8" fmla="*/ 800100 h 895350"/>
                <a:gd name="connsiteX0" fmla="*/ 0 w 342900"/>
                <a:gd name="connsiteY0" fmla="*/ 811213 h 906463"/>
                <a:gd name="connsiteX1" fmla="*/ 114300 w 342900"/>
                <a:gd name="connsiteY1" fmla="*/ 906463 h 906463"/>
                <a:gd name="connsiteX2" fmla="*/ 209550 w 342900"/>
                <a:gd name="connsiteY2" fmla="*/ 792163 h 906463"/>
                <a:gd name="connsiteX3" fmla="*/ 295275 w 342900"/>
                <a:gd name="connsiteY3" fmla="*/ 477838 h 906463"/>
                <a:gd name="connsiteX4" fmla="*/ 342900 w 342900"/>
                <a:gd name="connsiteY4" fmla="*/ 115888 h 906463"/>
                <a:gd name="connsiteX5" fmla="*/ 285750 w 342900"/>
                <a:gd name="connsiteY5" fmla="*/ 11113 h 906463"/>
                <a:gd name="connsiteX6" fmla="*/ 133350 w 342900"/>
                <a:gd name="connsiteY6" fmla="*/ 182563 h 906463"/>
                <a:gd name="connsiteX7" fmla="*/ 0 w 342900"/>
                <a:gd name="connsiteY7" fmla="*/ 534988 h 906463"/>
                <a:gd name="connsiteX8" fmla="*/ 0 w 342900"/>
                <a:gd name="connsiteY8" fmla="*/ 811213 h 906463"/>
                <a:gd name="connsiteX0" fmla="*/ 0 w 342900"/>
                <a:gd name="connsiteY0" fmla="*/ 811213 h 909638"/>
                <a:gd name="connsiteX1" fmla="*/ 114300 w 342900"/>
                <a:gd name="connsiteY1" fmla="*/ 906463 h 909638"/>
                <a:gd name="connsiteX2" fmla="*/ 209550 w 342900"/>
                <a:gd name="connsiteY2" fmla="*/ 792163 h 909638"/>
                <a:gd name="connsiteX3" fmla="*/ 295275 w 342900"/>
                <a:gd name="connsiteY3" fmla="*/ 477838 h 909638"/>
                <a:gd name="connsiteX4" fmla="*/ 342900 w 342900"/>
                <a:gd name="connsiteY4" fmla="*/ 115888 h 909638"/>
                <a:gd name="connsiteX5" fmla="*/ 285750 w 342900"/>
                <a:gd name="connsiteY5" fmla="*/ 11113 h 909638"/>
                <a:gd name="connsiteX6" fmla="*/ 133350 w 342900"/>
                <a:gd name="connsiteY6" fmla="*/ 182563 h 909638"/>
                <a:gd name="connsiteX7" fmla="*/ 0 w 342900"/>
                <a:gd name="connsiteY7" fmla="*/ 534988 h 909638"/>
                <a:gd name="connsiteX8" fmla="*/ 0 w 342900"/>
                <a:gd name="connsiteY8" fmla="*/ 811213 h 909638"/>
                <a:gd name="connsiteX0" fmla="*/ 22225 w 365125"/>
                <a:gd name="connsiteY0" fmla="*/ 811213 h 909638"/>
                <a:gd name="connsiteX1" fmla="*/ 136525 w 365125"/>
                <a:gd name="connsiteY1" fmla="*/ 906463 h 909638"/>
                <a:gd name="connsiteX2" fmla="*/ 231775 w 365125"/>
                <a:gd name="connsiteY2" fmla="*/ 792163 h 909638"/>
                <a:gd name="connsiteX3" fmla="*/ 317500 w 365125"/>
                <a:gd name="connsiteY3" fmla="*/ 477838 h 909638"/>
                <a:gd name="connsiteX4" fmla="*/ 365125 w 365125"/>
                <a:gd name="connsiteY4" fmla="*/ 115888 h 909638"/>
                <a:gd name="connsiteX5" fmla="*/ 307975 w 365125"/>
                <a:gd name="connsiteY5" fmla="*/ 11113 h 909638"/>
                <a:gd name="connsiteX6" fmla="*/ 155575 w 365125"/>
                <a:gd name="connsiteY6" fmla="*/ 182563 h 909638"/>
                <a:gd name="connsiteX7" fmla="*/ 22225 w 365125"/>
                <a:gd name="connsiteY7" fmla="*/ 534988 h 909638"/>
                <a:gd name="connsiteX8" fmla="*/ 22225 w 365125"/>
                <a:gd name="connsiteY8" fmla="*/ 811213 h 9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125" h="909638">
                  <a:moveTo>
                    <a:pt x="22225" y="811213"/>
                  </a:moveTo>
                  <a:cubicBezTo>
                    <a:pt x="41275" y="873126"/>
                    <a:pt x="101600" y="909638"/>
                    <a:pt x="136525" y="906463"/>
                  </a:cubicBezTo>
                  <a:cubicBezTo>
                    <a:pt x="171450" y="903288"/>
                    <a:pt x="201613" y="863601"/>
                    <a:pt x="231775" y="792163"/>
                  </a:cubicBezTo>
                  <a:lnTo>
                    <a:pt x="317500" y="477838"/>
                  </a:lnTo>
                  <a:lnTo>
                    <a:pt x="365125" y="115888"/>
                  </a:lnTo>
                  <a:cubicBezTo>
                    <a:pt x="363538" y="38101"/>
                    <a:pt x="342900" y="0"/>
                    <a:pt x="307975" y="11113"/>
                  </a:cubicBezTo>
                  <a:cubicBezTo>
                    <a:pt x="273050" y="22226"/>
                    <a:pt x="203200" y="95250"/>
                    <a:pt x="155575" y="182563"/>
                  </a:cubicBezTo>
                  <a:cubicBezTo>
                    <a:pt x="107950" y="269876"/>
                    <a:pt x="44450" y="430213"/>
                    <a:pt x="22225" y="534988"/>
                  </a:cubicBezTo>
                  <a:cubicBezTo>
                    <a:pt x="0" y="639763"/>
                    <a:pt x="3175" y="749300"/>
                    <a:pt x="22225" y="81121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1000" y="3783012"/>
              <a:ext cx="496887" cy="628650"/>
            </a:xfrm>
            <a:custGeom>
              <a:avLst/>
              <a:gdLst>
                <a:gd name="connsiteX0" fmla="*/ 38100 w 476250"/>
                <a:gd name="connsiteY0" fmla="*/ 590550 h 590550"/>
                <a:gd name="connsiteX1" fmla="*/ 123825 w 476250"/>
                <a:gd name="connsiteY1" fmla="*/ 485775 h 590550"/>
                <a:gd name="connsiteX2" fmla="*/ 276225 w 476250"/>
                <a:gd name="connsiteY2" fmla="*/ 266700 h 590550"/>
                <a:gd name="connsiteX3" fmla="*/ 476250 w 476250"/>
                <a:gd name="connsiteY3" fmla="*/ 28575 h 590550"/>
                <a:gd name="connsiteX4" fmla="*/ 361950 w 476250"/>
                <a:gd name="connsiteY4" fmla="*/ 0 h 590550"/>
                <a:gd name="connsiteX5" fmla="*/ 161925 w 476250"/>
                <a:gd name="connsiteY5" fmla="*/ 190500 h 590550"/>
                <a:gd name="connsiteX6" fmla="*/ 76200 w 476250"/>
                <a:gd name="connsiteY6" fmla="*/ 400050 h 590550"/>
                <a:gd name="connsiteX7" fmla="*/ 0 w 476250"/>
                <a:gd name="connsiteY7" fmla="*/ 552450 h 590550"/>
                <a:gd name="connsiteX8" fmla="*/ 38100 w 476250"/>
                <a:gd name="connsiteY8" fmla="*/ 590550 h 590550"/>
                <a:gd name="connsiteX0" fmla="*/ 44450 w 482600"/>
                <a:gd name="connsiteY0" fmla="*/ 590550 h 601662"/>
                <a:gd name="connsiteX1" fmla="*/ 130175 w 482600"/>
                <a:gd name="connsiteY1" fmla="*/ 485775 h 601662"/>
                <a:gd name="connsiteX2" fmla="*/ 282575 w 482600"/>
                <a:gd name="connsiteY2" fmla="*/ 266700 h 601662"/>
                <a:gd name="connsiteX3" fmla="*/ 482600 w 482600"/>
                <a:gd name="connsiteY3" fmla="*/ 28575 h 601662"/>
                <a:gd name="connsiteX4" fmla="*/ 368300 w 482600"/>
                <a:gd name="connsiteY4" fmla="*/ 0 h 601662"/>
                <a:gd name="connsiteX5" fmla="*/ 168275 w 482600"/>
                <a:gd name="connsiteY5" fmla="*/ 190500 h 601662"/>
                <a:gd name="connsiteX6" fmla="*/ 82550 w 482600"/>
                <a:gd name="connsiteY6" fmla="*/ 400050 h 601662"/>
                <a:gd name="connsiteX7" fmla="*/ 6350 w 482600"/>
                <a:gd name="connsiteY7" fmla="*/ 552450 h 601662"/>
                <a:gd name="connsiteX8" fmla="*/ 44450 w 482600"/>
                <a:gd name="connsiteY8" fmla="*/ 590550 h 601662"/>
                <a:gd name="connsiteX0" fmla="*/ 44450 w 496887"/>
                <a:gd name="connsiteY0" fmla="*/ 617538 h 628650"/>
                <a:gd name="connsiteX1" fmla="*/ 130175 w 496887"/>
                <a:gd name="connsiteY1" fmla="*/ 512763 h 628650"/>
                <a:gd name="connsiteX2" fmla="*/ 282575 w 496887"/>
                <a:gd name="connsiteY2" fmla="*/ 293688 h 628650"/>
                <a:gd name="connsiteX3" fmla="*/ 482600 w 496887"/>
                <a:gd name="connsiteY3" fmla="*/ 55563 h 628650"/>
                <a:gd name="connsiteX4" fmla="*/ 368300 w 496887"/>
                <a:gd name="connsiteY4" fmla="*/ 26988 h 628650"/>
                <a:gd name="connsiteX5" fmla="*/ 168275 w 496887"/>
                <a:gd name="connsiteY5" fmla="*/ 217488 h 628650"/>
                <a:gd name="connsiteX6" fmla="*/ 82550 w 496887"/>
                <a:gd name="connsiteY6" fmla="*/ 427038 h 628650"/>
                <a:gd name="connsiteX7" fmla="*/ 6350 w 496887"/>
                <a:gd name="connsiteY7" fmla="*/ 579438 h 628650"/>
                <a:gd name="connsiteX8" fmla="*/ 44450 w 496887"/>
                <a:gd name="connsiteY8" fmla="*/ 617538 h 628650"/>
                <a:gd name="connsiteX0" fmla="*/ 44450 w 496887"/>
                <a:gd name="connsiteY0" fmla="*/ 617538 h 628650"/>
                <a:gd name="connsiteX1" fmla="*/ 130175 w 496887"/>
                <a:gd name="connsiteY1" fmla="*/ 512763 h 628650"/>
                <a:gd name="connsiteX2" fmla="*/ 282575 w 496887"/>
                <a:gd name="connsiteY2" fmla="*/ 293688 h 628650"/>
                <a:gd name="connsiteX3" fmla="*/ 482600 w 496887"/>
                <a:gd name="connsiteY3" fmla="*/ 55563 h 628650"/>
                <a:gd name="connsiteX4" fmla="*/ 368300 w 496887"/>
                <a:gd name="connsiteY4" fmla="*/ 26988 h 628650"/>
                <a:gd name="connsiteX5" fmla="*/ 168275 w 496887"/>
                <a:gd name="connsiteY5" fmla="*/ 217488 h 628650"/>
                <a:gd name="connsiteX6" fmla="*/ 82550 w 496887"/>
                <a:gd name="connsiteY6" fmla="*/ 427038 h 628650"/>
                <a:gd name="connsiteX7" fmla="*/ 6350 w 496887"/>
                <a:gd name="connsiteY7" fmla="*/ 579438 h 628650"/>
                <a:gd name="connsiteX8" fmla="*/ 44450 w 496887"/>
                <a:gd name="connsiteY8" fmla="*/ 617538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887" h="628650">
                  <a:moveTo>
                    <a:pt x="44450" y="617538"/>
                  </a:moveTo>
                  <a:cubicBezTo>
                    <a:pt x="65087" y="606426"/>
                    <a:pt x="90488" y="566738"/>
                    <a:pt x="130175" y="512763"/>
                  </a:cubicBezTo>
                  <a:lnTo>
                    <a:pt x="282575" y="293688"/>
                  </a:lnTo>
                  <a:cubicBezTo>
                    <a:pt x="341312" y="217488"/>
                    <a:pt x="468313" y="100013"/>
                    <a:pt x="482600" y="55563"/>
                  </a:cubicBezTo>
                  <a:cubicBezTo>
                    <a:pt x="496887" y="11113"/>
                    <a:pt x="420688" y="0"/>
                    <a:pt x="368300" y="26988"/>
                  </a:cubicBezTo>
                  <a:cubicBezTo>
                    <a:pt x="315912" y="53976"/>
                    <a:pt x="215900" y="150813"/>
                    <a:pt x="168275" y="217488"/>
                  </a:cubicBezTo>
                  <a:lnTo>
                    <a:pt x="82550" y="427038"/>
                  </a:lnTo>
                  <a:lnTo>
                    <a:pt x="6350" y="579438"/>
                  </a:lnTo>
                  <a:cubicBezTo>
                    <a:pt x="0" y="611188"/>
                    <a:pt x="23813" y="628650"/>
                    <a:pt x="44450" y="61753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54339" y="3927476"/>
              <a:ext cx="146050" cy="266700"/>
            </a:xfrm>
            <a:custGeom>
              <a:avLst/>
              <a:gdLst>
                <a:gd name="connsiteX0" fmla="*/ 123825 w 123825"/>
                <a:gd name="connsiteY0" fmla="*/ 190500 h 238125"/>
                <a:gd name="connsiteX1" fmla="*/ 104775 w 123825"/>
                <a:gd name="connsiteY1" fmla="*/ 0 h 238125"/>
                <a:gd name="connsiteX2" fmla="*/ 0 w 123825"/>
                <a:gd name="connsiteY2" fmla="*/ 38100 h 238125"/>
                <a:gd name="connsiteX3" fmla="*/ 0 w 123825"/>
                <a:gd name="connsiteY3" fmla="*/ 171450 h 238125"/>
                <a:gd name="connsiteX4" fmla="*/ 76200 w 123825"/>
                <a:gd name="connsiteY4" fmla="*/ 238125 h 238125"/>
                <a:gd name="connsiteX5" fmla="*/ 123825 w 123825"/>
                <a:gd name="connsiteY5" fmla="*/ 190500 h 238125"/>
                <a:gd name="connsiteX0" fmla="*/ 123825 w 128588"/>
                <a:gd name="connsiteY0" fmla="*/ 215900 h 263525"/>
                <a:gd name="connsiteX1" fmla="*/ 104775 w 128588"/>
                <a:gd name="connsiteY1" fmla="*/ 25400 h 263525"/>
                <a:gd name="connsiteX2" fmla="*/ 0 w 128588"/>
                <a:gd name="connsiteY2" fmla="*/ 63500 h 263525"/>
                <a:gd name="connsiteX3" fmla="*/ 0 w 128588"/>
                <a:gd name="connsiteY3" fmla="*/ 196850 h 263525"/>
                <a:gd name="connsiteX4" fmla="*/ 76200 w 128588"/>
                <a:gd name="connsiteY4" fmla="*/ 263525 h 263525"/>
                <a:gd name="connsiteX5" fmla="*/ 123825 w 128588"/>
                <a:gd name="connsiteY5" fmla="*/ 215900 h 263525"/>
                <a:gd name="connsiteX0" fmla="*/ 123825 w 128588"/>
                <a:gd name="connsiteY0" fmla="*/ 215900 h 266700"/>
                <a:gd name="connsiteX1" fmla="*/ 104775 w 128588"/>
                <a:gd name="connsiteY1" fmla="*/ 25400 h 266700"/>
                <a:gd name="connsiteX2" fmla="*/ 0 w 128588"/>
                <a:gd name="connsiteY2" fmla="*/ 63500 h 266700"/>
                <a:gd name="connsiteX3" fmla="*/ 0 w 128588"/>
                <a:gd name="connsiteY3" fmla="*/ 196850 h 266700"/>
                <a:gd name="connsiteX4" fmla="*/ 76200 w 128588"/>
                <a:gd name="connsiteY4" fmla="*/ 263525 h 266700"/>
                <a:gd name="connsiteX5" fmla="*/ 123825 w 128588"/>
                <a:gd name="connsiteY5" fmla="*/ 215900 h 266700"/>
                <a:gd name="connsiteX0" fmla="*/ 141287 w 146050"/>
                <a:gd name="connsiteY0" fmla="*/ 215900 h 266700"/>
                <a:gd name="connsiteX1" fmla="*/ 122237 w 146050"/>
                <a:gd name="connsiteY1" fmla="*/ 25400 h 266700"/>
                <a:gd name="connsiteX2" fmla="*/ 17462 w 146050"/>
                <a:gd name="connsiteY2" fmla="*/ 63500 h 266700"/>
                <a:gd name="connsiteX3" fmla="*/ 17462 w 146050"/>
                <a:gd name="connsiteY3" fmla="*/ 196850 h 266700"/>
                <a:gd name="connsiteX4" fmla="*/ 93662 w 146050"/>
                <a:gd name="connsiteY4" fmla="*/ 263525 h 266700"/>
                <a:gd name="connsiteX5" fmla="*/ 141287 w 146050"/>
                <a:gd name="connsiteY5" fmla="*/ 2159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266700">
                  <a:moveTo>
                    <a:pt x="141287" y="215900"/>
                  </a:moveTo>
                  <a:cubicBezTo>
                    <a:pt x="146050" y="176213"/>
                    <a:pt x="142875" y="50800"/>
                    <a:pt x="122237" y="25400"/>
                  </a:cubicBezTo>
                  <a:cubicBezTo>
                    <a:pt x="101599" y="0"/>
                    <a:pt x="34924" y="34925"/>
                    <a:pt x="17462" y="63500"/>
                  </a:cubicBezTo>
                  <a:cubicBezTo>
                    <a:pt x="0" y="92075"/>
                    <a:pt x="4762" y="163513"/>
                    <a:pt x="17462" y="196850"/>
                  </a:cubicBezTo>
                  <a:lnTo>
                    <a:pt x="93662" y="263525"/>
                  </a:lnTo>
                  <a:cubicBezTo>
                    <a:pt x="114300" y="266700"/>
                    <a:pt x="136524" y="255587"/>
                    <a:pt x="141287" y="21590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 y="4724400"/>
              <a:ext cx="2971800" cy="1200329"/>
            </a:xfrm>
            <a:prstGeom prst="rect">
              <a:avLst/>
            </a:prstGeom>
            <a:solidFill>
              <a:srgbClr val="595959">
                <a:alpha val="30196"/>
              </a:srgbClr>
            </a:solid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locations of breccia 2a</a:t>
              </a:r>
            </a:p>
            <a:p>
              <a:pPr algn="ctr"/>
              <a:endPar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estimated deposit age of 15.54 Ma</a:t>
              </a:r>
            </a:p>
          </p:txBody>
        </p:sp>
      </p:grpSp>
      <p:grpSp>
        <p:nvGrpSpPr>
          <p:cNvPr id="16" name="Group 15"/>
          <p:cNvGrpSpPr/>
          <p:nvPr/>
        </p:nvGrpSpPr>
        <p:grpSpPr>
          <a:xfrm>
            <a:off x="4014" y="2311411"/>
            <a:ext cx="9135973" cy="2235179"/>
            <a:chOff x="0" y="570408"/>
            <a:chExt cx="9135973" cy="2235179"/>
          </a:xfrm>
        </p:grpSpPr>
        <p:pic>
          <p:nvPicPr>
            <p:cNvPr id="11" name="Picture 2" descr="C:\Users\Terranewreck\Documents\NAU Classes\Thesis\CH 3 figures\Bx on 11x17.jpg"/>
            <p:cNvPicPr>
              <a:picLocks noChangeAspect="1" noChangeArrowheads="1"/>
            </p:cNvPicPr>
            <p:nvPr/>
          </p:nvPicPr>
          <p:blipFill>
            <a:blip r:embed="rId4" cstate="print"/>
            <a:srcRect/>
            <a:stretch>
              <a:fillRect/>
            </a:stretch>
          </p:blipFill>
          <p:spPr bwMode="auto">
            <a:xfrm>
              <a:off x="0" y="570408"/>
              <a:ext cx="9135973" cy="2150501"/>
            </a:xfrm>
            <a:prstGeom prst="rect">
              <a:avLst/>
            </a:prstGeom>
            <a:ln w="12700">
              <a:solidFill>
                <a:schemeClr val="tx1"/>
              </a:solidFill>
              <a:prstDash val="solid"/>
            </a:ln>
          </p:spPr>
        </p:pic>
        <p:sp>
          <p:nvSpPr>
            <p:cNvPr id="15" name="Rectangle 14"/>
            <p:cNvSpPr/>
            <p:nvPr/>
          </p:nvSpPr>
          <p:spPr>
            <a:xfrm>
              <a:off x="0" y="2576987"/>
              <a:ext cx="1162052" cy="144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69"/>
            <p:cNvGrpSpPr/>
            <p:nvPr/>
          </p:nvGrpSpPr>
          <p:grpSpPr>
            <a:xfrm>
              <a:off x="8444650" y="2528588"/>
              <a:ext cx="629415" cy="276999"/>
              <a:chOff x="484632" y="3962401"/>
              <a:chExt cx="914400" cy="402417"/>
            </a:xfrm>
          </p:grpSpPr>
          <p:sp>
            <p:nvSpPr>
              <p:cNvPr id="13" name="TextBox 12"/>
              <p:cNvSpPr txBox="1"/>
              <p:nvPr/>
            </p:nvSpPr>
            <p:spPr>
              <a:xfrm>
                <a:off x="484632" y="3962401"/>
                <a:ext cx="914400" cy="402417"/>
              </a:xfrm>
              <a:prstGeom prst="rect">
                <a:avLst/>
              </a:prstGeom>
              <a:noFill/>
            </p:spPr>
            <p:txBody>
              <a:bodyPr wrap="square" rtlCol="0">
                <a:spAutoFit/>
              </a:bodyPr>
              <a:lstStyle/>
              <a:p>
                <a:pPr algn="ctr"/>
                <a:r>
                  <a:rPr lang="en-US" sz="1200" b="1" dirty="0" smtClean="0">
                    <a:latin typeface="Tempus Sans ITC" pitchFamily="82" charset="0"/>
                  </a:rPr>
                  <a:t>1m</a:t>
                </a:r>
                <a:endParaRPr lang="en-US" sz="1200" b="1" dirty="0">
                  <a:latin typeface="Tempus Sans ITC" pitchFamily="82" charset="0"/>
                </a:endParaRPr>
              </a:p>
            </p:txBody>
          </p:sp>
          <p:cxnSp>
            <p:nvCxnSpPr>
              <p:cNvPr id="14" name="Straight Connector 13"/>
              <p:cNvCxnSpPr/>
              <p:nvPr/>
            </p:nvCxnSpPr>
            <p:spPr>
              <a:xfrm>
                <a:off x="685800" y="4010800"/>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0" y="0"/>
            <a:ext cx="9144000" cy="660975"/>
            <a:chOff x="0" y="0"/>
            <a:chExt cx="9144000" cy="660975"/>
          </a:xfrm>
        </p:grpSpPr>
        <p:sp>
          <p:nvSpPr>
            <p:cNvPr id="4" name="Rectangle 3"/>
            <p:cNvSpPr/>
            <p:nvPr/>
          </p:nvSpPr>
          <p:spPr>
            <a:xfrm>
              <a:off x="0" y="0"/>
              <a:ext cx="9144000" cy="612648"/>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5" name="TextBox 4"/>
            <p:cNvSpPr txBox="1"/>
            <p:nvPr/>
          </p:nvSpPr>
          <p:spPr>
            <a:xfrm>
              <a:off x="0" y="76200"/>
              <a:ext cx="9144000" cy="584775"/>
            </a:xfrm>
            <a:prstGeom prst="rect">
              <a:avLst/>
            </a:prstGeom>
            <a:noFill/>
          </p:spPr>
          <p:txBody>
            <a:bodyPr wrap="square" lIns="45720" rIns="45720" rtlCol="0">
              <a:spAutoFit/>
            </a:bodyPr>
            <a:lstStyle/>
            <a:p>
              <a:pPr algn="ctr"/>
              <a:r>
                <a:rPr lang="en-US" sz="3200" dirty="0" smtClean="0">
                  <a:solidFill>
                    <a:schemeClr val="bg2">
                      <a:lumMod val="90000"/>
                    </a:schemeClr>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Megabreccias of the Thumb Member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782800" y="1056291"/>
            <a:ext cx="381000" cy="400110"/>
          </a:xfrm>
          <a:prstGeom prst="rect">
            <a:avLst/>
          </a:prstGeom>
          <a:noFill/>
        </p:spPr>
        <p:txBody>
          <a:bodyPr wrap="square" rtlCol="0">
            <a:spAutoFit/>
          </a:bodyPr>
          <a:lstStyle/>
          <a:p>
            <a:pPr algn="r"/>
            <a:r>
              <a:rPr lang="en-US" dirty="0" smtClean="0">
                <a:solidFill>
                  <a:schemeClr val="bg1"/>
                </a:solidFill>
              </a:rPr>
              <a:t>B</a:t>
            </a:r>
            <a:endParaRPr lang="en-US" dirty="0">
              <a:solidFill>
                <a:schemeClr val="bg1"/>
              </a:solidFill>
            </a:endParaRPr>
          </a:p>
        </p:txBody>
      </p:sp>
      <p:sp>
        <p:nvSpPr>
          <p:cNvPr id="21" name="TextBox 20"/>
          <p:cNvSpPr txBox="1"/>
          <p:nvPr/>
        </p:nvSpPr>
        <p:spPr>
          <a:xfrm>
            <a:off x="14859000" y="3799491"/>
            <a:ext cx="381000" cy="400110"/>
          </a:xfrm>
          <a:prstGeom prst="rect">
            <a:avLst/>
          </a:prstGeom>
          <a:noFill/>
        </p:spPr>
        <p:txBody>
          <a:bodyPr wrap="square" rtlCol="0">
            <a:spAutoFit/>
          </a:bodyPr>
          <a:lstStyle/>
          <a:p>
            <a:pPr algn="r"/>
            <a:r>
              <a:rPr lang="en-US" dirty="0" smtClean="0">
                <a:solidFill>
                  <a:schemeClr val="bg1"/>
                </a:solidFill>
              </a:rPr>
              <a:t>D</a:t>
            </a:r>
            <a:endParaRPr lang="en-US" dirty="0">
              <a:solidFill>
                <a:schemeClr val="bg1"/>
              </a:solidFill>
            </a:endParaRPr>
          </a:p>
        </p:txBody>
      </p:sp>
      <p:grpSp>
        <p:nvGrpSpPr>
          <p:cNvPr id="31" name="Group 30"/>
          <p:cNvGrpSpPr/>
          <p:nvPr/>
        </p:nvGrpSpPr>
        <p:grpSpPr>
          <a:xfrm>
            <a:off x="14373225" y="6618891"/>
            <a:ext cx="914400" cy="276999"/>
            <a:chOff x="518922" y="3962401"/>
            <a:chExt cx="914400" cy="276999"/>
          </a:xfrm>
        </p:grpSpPr>
        <p:sp>
          <p:nvSpPr>
            <p:cNvPr id="32" name="TextBox 31"/>
            <p:cNvSpPr txBox="1"/>
            <p:nvPr/>
          </p:nvSpPr>
          <p:spPr>
            <a:xfrm>
              <a:off x="518922" y="3962401"/>
              <a:ext cx="914400" cy="276999"/>
            </a:xfrm>
            <a:prstGeom prst="rect">
              <a:avLst/>
            </a:prstGeom>
            <a:noFill/>
          </p:spPr>
          <p:txBody>
            <a:bodyPr wrap="square" rtlCol="0">
              <a:spAutoFit/>
            </a:bodyPr>
            <a:lstStyle/>
            <a:p>
              <a:pPr algn="ctr"/>
              <a:r>
                <a:rPr lang="en-US" sz="1200" b="1" dirty="0" smtClean="0"/>
                <a:t>0.5 m</a:t>
              </a:r>
              <a:endParaRPr lang="en-US" sz="1200" b="1" dirty="0"/>
            </a:p>
          </p:txBody>
        </p:sp>
        <p:cxnSp>
          <p:nvCxnSpPr>
            <p:cNvPr id="33" name="Straight Connector 32"/>
            <p:cNvCxnSpPr/>
            <p:nvPr/>
          </p:nvCxnSpPr>
          <p:spPr>
            <a:xfrm>
              <a:off x="610362" y="4010800"/>
              <a:ext cx="7315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4554200" y="3494691"/>
            <a:ext cx="914400" cy="276999"/>
            <a:chOff x="484632" y="3962401"/>
            <a:chExt cx="914400" cy="276999"/>
          </a:xfrm>
        </p:grpSpPr>
        <p:sp>
          <p:nvSpPr>
            <p:cNvPr id="35" name="TextBox 34"/>
            <p:cNvSpPr txBox="1"/>
            <p:nvPr/>
          </p:nvSpPr>
          <p:spPr>
            <a:xfrm>
              <a:off x="484632" y="3962401"/>
              <a:ext cx="914400" cy="276999"/>
            </a:xfrm>
            <a:prstGeom prst="rect">
              <a:avLst/>
            </a:prstGeom>
            <a:noFill/>
          </p:spPr>
          <p:txBody>
            <a:bodyPr wrap="square" rtlCol="0">
              <a:spAutoFit/>
            </a:bodyPr>
            <a:lstStyle/>
            <a:p>
              <a:pPr algn="ctr"/>
              <a:r>
                <a:rPr lang="en-US" sz="1200" b="1" dirty="0" smtClean="0">
                  <a:solidFill>
                    <a:schemeClr val="bg1"/>
                  </a:solidFill>
                </a:rPr>
                <a:t>5 cm</a:t>
              </a:r>
              <a:endParaRPr lang="en-US" sz="1200" b="1" dirty="0">
                <a:solidFill>
                  <a:schemeClr val="bg1"/>
                </a:solidFill>
              </a:endParaRPr>
            </a:p>
          </p:txBody>
        </p:sp>
        <p:cxnSp>
          <p:nvCxnSpPr>
            <p:cNvPr id="36" name="Straight Connector 35"/>
            <p:cNvCxnSpPr/>
            <p:nvPr/>
          </p:nvCxnSpPr>
          <p:spPr>
            <a:xfrm>
              <a:off x="736092" y="4010800"/>
              <a:ext cx="4114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1221" y="609600"/>
            <a:ext cx="9206442" cy="6242524"/>
            <a:chOff x="89959" y="615476"/>
            <a:chExt cx="8964083" cy="5867400"/>
          </a:xfrm>
        </p:grpSpPr>
        <p:pic>
          <p:nvPicPr>
            <p:cNvPr id="2" name="Picture 1" descr="C:\Users\Terranewreck\Desktop\RwagnerFM-map-1117.jpg"/>
            <p:cNvPicPr>
              <a:picLocks noChangeAspect="1" noChangeArrowheads="1"/>
            </p:cNvPicPr>
            <p:nvPr/>
          </p:nvPicPr>
          <p:blipFill>
            <a:blip r:embed="rId3" cstate="print"/>
            <a:srcRect l="3333" t="3409" r="5000" b="3864"/>
            <a:stretch>
              <a:fillRect/>
            </a:stretch>
          </p:blipFill>
          <p:spPr bwMode="auto">
            <a:xfrm>
              <a:off x="89959" y="615476"/>
              <a:ext cx="8964083" cy="5867400"/>
            </a:xfrm>
            <a:prstGeom prst="rect">
              <a:avLst/>
            </a:prstGeom>
            <a:noFill/>
          </p:spPr>
        </p:pic>
        <p:sp>
          <p:nvSpPr>
            <p:cNvPr id="9" name="Freeform 8"/>
            <p:cNvSpPr/>
            <p:nvPr/>
          </p:nvSpPr>
          <p:spPr>
            <a:xfrm>
              <a:off x="2882900" y="3166059"/>
              <a:ext cx="165100" cy="348192"/>
            </a:xfrm>
            <a:custGeom>
              <a:avLst/>
              <a:gdLst>
                <a:gd name="connsiteX0" fmla="*/ 123825 w 123825"/>
                <a:gd name="connsiteY0" fmla="*/ 190500 h 238125"/>
                <a:gd name="connsiteX1" fmla="*/ 104775 w 123825"/>
                <a:gd name="connsiteY1" fmla="*/ 0 h 238125"/>
                <a:gd name="connsiteX2" fmla="*/ 0 w 123825"/>
                <a:gd name="connsiteY2" fmla="*/ 38100 h 238125"/>
                <a:gd name="connsiteX3" fmla="*/ 0 w 123825"/>
                <a:gd name="connsiteY3" fmla="*/ 171450 h 238125"/>
                <a:gd name="connsiteX4" fmla="*/ 76200 w 123825"/>
                <a:gd name="connsiteY4" fmla="*/ 238125 h 238125"/>
                <a:gd name="connsiteX5" fmla="*/ 123825 w 123825"/>
                <a:gd name="connsiteY5" fmla="*/ 190500 h 238125"/>
                <a:gd name="connsiteX0" fmla="*/ 123825 w 128588"/>
                <a:gd name="connsiteY0" fmla="*/ 215900 h 263525"/>
                <a:gd name="connsiteX1" fmla="*/ 104775 w 128588"/>
                <a:gd name="connsiteY1" fmla="*/ 25400 h 263525"/>
                <a:gd name="connsiteX2" fmla="*/ 0 w 128588"/>
                <a:gd name="connsiteY2" fmla="*/ 63500 h 263525"/>
                <a:gd name="connsiteX3" fmla="*/ 0 w 128588"/>
                <a:gd name="connsiteY3" fmla="*/ 196850 h 263525"/>
                <a:gd name="connsiteX4" fmla="*/ 76200 w 128588"/>
                <a:gd name="connsiteY4" fmla="*/ 263525 h 263525"/>
                <a:gd name="connsiteX5" fmla="*/ 123825 w 128588"/>
                <a:gd name="connsiteY5" fmla="*/ 215900 h 263525"/>
                <a:gd name="connsiteX0" fmla="*/ 123825 w 128588"/>
                <a:gd name="connsiteY0" fmla="*/ 215900 h 266700"/>
                <a:gd name="connsiteX1" fmla="*/ 104775 w 128588"/>
                <a:gd name="connsiteY1" fmla="*/ 25400 h 266700"/>
                <a:gd name="connsiteX2" fmla="*/ 0 w 128588"/>
                <a:gd name="connsiteY2" fmla="*/ 63500 h 266700"/>
                <a:gd name="connsiteX3" fmla="*/ 0 w 128588"/>
                <a:gd name="connsiteY3" fmla="*/ 196850 h 266700"/>
                <a:gd name="connsiteX4" fmla="*/ 76200 w 128588"/>
                <a:gd name="connsiteY4" fmla="*/ 263525 h 266700"/>
                <a:gd name="connsiteX5" fmla="*/ 123825 w 128588"/>
                <a:gd name="connsiteY5" fmla="*/ 215900 h 266700"/>
                <a:gd name="connsiteX0" fmla="*/ 141287 w 146050"/>
                <a:gd name="connsiteY0" fmla="*/ 215900 h 266700"/>
                <a:gd name="connsiteX1" fmla="*/ 122237 w 146050"/>
                <a:gd name="connsiteY1" fmla="*/ 25400 h 266700"/>
                <a:gd name="connsiteX2" fmla="*/ 17462 w 146050"/>
                <a:gd name="connsiteY2" fmla="*/ 63500 h 266700"/>
                <a:gd name="connsiteX3" fmla="*/ 17462 w 146050"/>
                <a:gd name="connsiteY3" fmla="*/ 196850 h 266700"/>
                <a:gd name="connsiteX4" fmla="*/ 93662 w 146050"/>
                <a:gd name="connsiteY4" fmla="*/ 263525 h 266700"/>
                <a:gd name="connsiteX5" fmla="*/ 141287 w 146050"/>
                <a:gd name="connsiteY5" fmla="*/ 215900 h 266700"/>
                <a:gd name="connsiteX0" fmla="*/ 141287 w 148960"/>
                <a:gd name="connsiteY0" fmla="*/ 215900 h 460375"/>
                <a:gd name="connsiteX1" fmla="*/ 122237 w 148960"/>
                <a:gd name="connsiteY1" fmla="*/ 25400 h 460375"/>
                <a:gd name="connsiteX2" fmla="*/ 17462 w 148960"/>
                <a:gd name="connsiteY2" fmla="*/ 63500 h 460375"/>
                <a:gd name="connsiteX3" fmla="*/ 17462 w 148960"/>
                <a:gd name="connsiteY3" fmla="*/ 196850 h 460375"/>
                <a:gd name="connsiteX4" fmla="*/ 76200 w 148960"/>
                <a:gd name="connsiteY4" fmla="*/ 457200 h 460375"/>
                <a:gd name="connsiteX5" fmla="*/ 141287 w 148960"/>
                <a:gd name="connsiteY5" fmla="*/ 215900 h 460375"/>
                <a:gd name="connsiteX0" fmla="*/ 153987 w 161660"/>
                <a:gd name="connsiteY0" fmla="*/ 215900 h 460375"/>
                <a:gd name="connsiteX1" fmla="*/ 134937 w 161660"/>
                <a:gd name="connsiteY1" fmla="*/ 25400 h 460375"/>
                <a:gd name="connsiteX2" fmla="*/ 30162 w 161660"/>
                <a:gd name="connsiteY2" fmla="*/ 63500 h 460375"/>
                <a:gd name="connsiteX3" fmla="*/ 12700 w 161660"/>
                <a:gd name="connsiteY3" fmla="*/ 228600 h 460375"/>
                <a:gd name="connsiteX4" fmla="*/ 88900 w 161660"/>
                <a:gd name="connsiteY4" fmla="*/ 457200 h 460375"/>
                <a:gd name="connsiteX5" fmla="*/ 153987 w 161660"/>
                <a:gd name="connsiteY5" fmla="*/ 215900 h 460375"/>
                <a:gd name="connsiteX0" fmla="*/ 165100 w 172773"/>
                <a:gd name="connsiteY0" fmla="*/ 319617 h 475192"/>
                <a:gd name="connsiteX1" fmla="*/ 134937 w 172773"/>
                <a:gd name="connsiteY1" fmla="*/ 40217 h 475192"/>
                <a:gd name="connsiteX2" fmla="*/ 30162 w 172773"/>
                <a:gd name="connsiteY2" fmla="*/ 78317 h 475192"/>
                <a:gd name="connsiteX3" fmla="*/ 12700 w 172773"/>
                <a:gd name="connsiteY3" fmla="*/ 243417 h 475192"/>
                <a:gd name="connsiteX4" fmla="*/ 88900 w 172773"/>
                <a:gd name="connsiteY4" fmla="*/ 472017 h 475192"/>
                <a:gd name="connsiteX5" fmla="*/ 165100 w 172773"/>
                <a:gd name="connsiteY5" fmla="*/ 319617 h 475192"/>
                <a:gd name="connsiteX0" fmla="*/ 165100 w 165100"/>
                <a:gd name="connsiteY0" fmla="*/ 268817 h 424392"/>
                <a:gd name="connsiteX1" fmla="*/ 88900 w 165100"/>
                <a:gd name="connsiteY1" fmla="*/ 40217 h 424392"/>
                <a:gd name="connsiteX2" fmla="*/ 30162 w 165100"/>
                <a:gd name="connsiteY2" fmla="*/ 27517 h 424392"/>
                <a:gd name="connsiteX3" fmla="*/ 12700 w 165100"/>
                <a:gd name="connsiteY3" fmla="*/ 192617 h 424392"/>
                <a:gd name="connsiteX4" fmla="*/ 88900 w 165100"/>
                <a:gd name="connsiteY4" fmla="*/ 421217 h 424392"/>
                <a:gd name="connsiteX5" fmla="*/ 165100 w 165100"/>
                <a:gd name="connsiteY5" fmla="*/ 268817 h 424392"/>
                <a:gd name="connsiteX0" fmla="*/ 165100 w 165100"/>
                <a:gd name="connsiteY0" fmla="*/ 268817 h 348192"/>
                <a:gd name="connsiteX1" fmla="*/ 88900 w 165100"/>
                <a:gd name="connsiteY1" fmla="*/ 40217 h 348192"/>
                <a:gd name="connsiteX2" fmla="*/ 30162 w 165100"/>
                <a:gd name="connsiteY2" fmla="*/ 27517 h 348192"/>
                <a:gd name="connsiteX3" fmla="*/ 12700 w 165100"/>
                <a:gd name="connsiteY3" fmla="*/ 192617 h 348192"/>
                <a:gd name="connsiteX4" fmla="*/ 88900 w 165100"/>
                <a:gd name="connsiteY4" fmla="*/ 345017 h 348192"/>
                <a:gd name="connsiteX5" fmla="*/ 165100 w 165100"/>
                <a:gd name="connsiteY5" fmla="*/ 268817 h 34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00" h="348192">
                  <a:moveTo>
                    <a:pt x="165100" y="268817"/>
                  </a:moveTo>
                  <a:cubicBezTo>
                    <a:pt x="165100" y="218017"/>
                    <a:pt x="111390" y="80434"/>
                    <a:pt x="88900" y="40217"/>
                  </a:cubicBezTo>
                  <a:cubicBezTo>
                    <a:pt x="66410" y="0"/>
                    <a:pt x="42862" y="2117"/>
                    <a:pt x="30162" y="27517"/>
                  </a:cubicBezTo>
                  <a:cubicBezTo>
                    <a:pt x="17462" y="52917"/>
                    <a:pt x="0" y="159280"/>
                    <a:pt x="12700" y="192617"/>
                  </a:cubicBezTo>
                  <a:lnTo>
                    <a:pt x="88900" y="345017"/>
                  </a:lnTo>
                  <a:cubicBezTo>
                    <a:pt x="109538" y="348192"/>
                    <a:pt x="165100" y="319617"/>
                    <a:pt x="165100" y="26881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95699" y="2050575"/>
              <a:ext cx="304802" cy="103932"/>
            </a:xfrm>
            <a:custGeom>
              <a:avLst/>
              <a:gdLst>
                <a:gd name="connsiteX0" fmla="*/ 123825 w 123825"/>
                <a:gd name="connsiteY0" fmla="*/ 190500 h 238125"/>
                <a:gd name="connsiteX1" fmla="*/ 104775 w 123825"/>
                <a:gd name="connsiteY1" fmla="*/ 0 h 238125"/>
                <a:gd name="connsiteX2" fmla="*/ 0 w 123825"/>
                <a:gd name="connsiteY2" fmla="*/ 38100 h 238125"/>
                <a:gd name="connsiteX3" fmla="*/ 0 w 123825"/>
                <a:gd name="connsiteY3" fmla="*/ 171450 h 238125"/>
                <a:gd name="connsiteX4" fmla="*/ 76200 w 123825"/>
                <a:gd name="connsiteY4" fmla="*/ 238125 h 238125"/>
                <a:gd name="connsiteX5" fmla="*/ 123825 w 123825"/>
                <a:gd name="connsiteY5" fmla="*/ 190500 h 238125"/>
                <a:gd name="connsiteX0" fmla="*/ 123825 w 128588"/>
                <a:gd name="connsiteY0" fmla="*/ 215900 h 263525"/>
                <a:gd name="connsiteX1" fmla="*/ 104775 w 128588"/>
                <a:gd name="connsiteY1" fmla="*/ 25400 h 263525"/>
                <a:gd name="connsiteX2" fmla="*/ 0 w 128588"/>
                <a:gd name="connsiteY2" fmla="*/ 63500 h 263525"/>
                <a:gd name="connsiteX3" fmla="*/ 0 w 128588"/>
                <a:gd name="connsiteY3" fmla="*/ 196850 h 263525"/>
                <a:gd name="connsiteX4" fmla="*/ 76200 w 128588"/>
                <a:gd name="connsiteY4" fmla="*/ 263525 h 263525"/>
                <a:gd name="connsiteX5" fmla="*/ 123825 w 128588"/>
                <a:gd name="connsiteY5" fmla="*/ 215900 h 263525"/>
                <a:gd name="connsiteX0" fmla="*/ 123825 w 128588"/>
                <a:gd name="connsiteY0" fmla="*/ 215900 h 266700"/>
                <a:gd name="connsiteX1" fmla="*/ 104775 w 128588"/>
                <a:gd name="connsiteY1" fmla="*/ 25400 h 266700"/>
                <a:gd name="connsiteX2" fmla="*/ 0 w 128588"/>
                <a:gd name="connsiteY2" fmla="*/ 63500 h 266700"/>
                <a:gd name="connsiteX3" fmla="*/ 0 w 128588"/>
                <a:gd name="connsiteY3" fmla="*/ 196850 h 266700"/>
                <a:gd name="connsiteX4" fmla="*/ 76200 w 128588"/>
                <a:gd name="connsiteY4" fmla="*/ 263525 h 266700"/>
                <a:gd name="connsiteX5" fmla="*/ 123825 w 128588"/>
                <a:gd name="connsiteY5" fmla="*/ 215900 h 266700"/>
                <a:gd name="connsiteX0" fmla="*/ 141287 w 146050"/>
                <a:gd name="connsiteY0" fmla="*/ 215900 h 266700"/>
                <a:gd name="connsiteX1" fmla="*/ 122237 w 146050"/>
                <a:gd name="connsiteY1" fmla="*/ 25400 h 266700"/>
                <a:gd name="connsiteX2" fmla="*/ 17462 w 146050"/>
                <a:gd name="connsiteY2" fmla="*/ 63500 h 266700"/>
                <a:gd name="connsiteX3" fmla="*/ 17462 w 146050"/>
                <a:gd name="connsiteY3" fmla="*/ 196850 h 266700"/>
                <a:gd name="connsiteX4" fmla="*/ 93662 w 146050"/>
                <a:gd name="connsiteY4" fmla="*/ 263525 h 266700"/>
                <a:gd name="connsiteX5" fmla="*/ 141287 w 146050"/>
                <a:gd name="connsiteY5" fmla="*/ 215900 h 266700"/>
                <a:gd name="connsiteX0" fmla="*/ 141287 w 148960"/>
                <a:gd name="connsiteY0" fmla="*/ 215900 h 460375"/>
                <a:gd name="connsiteX1" fmla="*/ 122237 w 148960"/>
                <a:gd name="connsiteY1" fmla="*/ 25400 h 460375"/>
                <a:gd name="connsiteX2" fmla="*/ 17462 w 148960"/>
                <a:gd name="connsiteY2" fmla="*/ 63500 h 460375"/>
                <a:gd name="connsiteX3" fmla="*/ 17462 w 148960"/>
                <a:gd name="connsiteY3" fmla="*/ 196850 h 460375"/>
                <a:gd name="connsiteX4" fmla="*/ 76200 w 148960"/>
                <a:gd name="connsiteY4" fmla="*/ 457200 h 460375"/>
                <a:gd name="connsiteX5" fmla="*/ 141287 w 148960"/>
                <a:gd name="connsiteY5" fmla="*/ 215900 h 460375"/>
                <a:gd name="connsiteX0" fmla="*/ 153987 w 161660"/>
                <a:gd name="connsiteY0" fmla="*/ 215900 h 460375"/>
                <a:gd name="connsiteX1" fmla="*/ 134937 w 161660"/>
                <a:gd name="connsiteY1" fmla="*/ 25400 h 460375"/>
                <a:gd name="connsiteX2" fmla="*/ 30162 w 161660"/>
                <a:gd name="connsiteY2" fmla="*/ 63500 h 460375"/>
                <a:gd name="connsiteX3" fmla="*/ 12700 w 161660"/>
                <a:gd name="connsiteY3" fmla="*/ 228600 h 460375"/>
                <a:gd name="connsiteX4" fmla="*/ 88900 w 161660"/>
                <a:gd name="connsiteY4" fmla="*/ 457200 h 460375"/>
                <a:gd name="connsiteX5" fmla="*/ 153987 w 161660"/>
                <a:gd name="connsiteY5" fmla="*/ 215900 h 460375"/>
                <a:gd name="connsiteX0" fmla="*/ 165100 w 172773"/>
                <a:gd name="connsiteY0" fmla="*/ 319617 h 475192"/>
                <a:gd name="connsiteX1" fmla="*/ 134937 w 172773"/>
                <a:gd name="connsiteY1" fmla="*/ 40217 h 475192"/>
                <a:gd name="connsiteX2" fmla="*/ 30162 w 172773"/>
                <a:gd name="connsiteY2" fmla="*/ 78317 h 475192"/>
                <a:gd name="connsiteX3" fmla="*/ 12700 w 172773"/>
                <a:gd name="connsiteY3" fmla="*/ 243417 h 475192"/>
                <a:gd name="connsiteX4" fmla="*/ 88900 w 172773"/>
                <a:gd name="connsiteY4" fmla="*/ 472017 h 475192"/>
                <a:gd name="connsiteX5" fmla="*/ 165100 w 172773"/>
                <a:gd name="connsiteY5" fmla="*/ 319617 h 475192"/>
                <a:gd name="connsiteX0" fmla="*/ 165100 w 173192"/>
                <a:gd name="connsiteY0" fmla="*/ 319617 h 372313"/>
                <a:gd name="connsiteX1" fmla="*/ 134937 w 173192"/>
                <a:gd name="connsiteY1" fmla="*/ 40217 h 372313"/>
                <a:gd name="connsiteX2" fmla="*/ 30162 w 173192"/>
                <a:gd name="connsiteY2" fmla="*/ 78317 h 372313"/>
                <a:gd name="connsiteX3" fmla="*/ 12700 w 173192"/>
                <a:gd name="connsiteY3" fmla="*/ 243417 h 372313"/>
                <a:gd name="connsiteX4" fmla="*/ 86387 w 173192"/>
                <a:gd name="connsiteY4" fmla="*/ 356394 h 372313"/>
                <a:gd name="connsiteX5" fmla="*/ 165100 w 173192"/>
                <a:gd name="connsiteY5" fmla="*/ 319617 h 372313"/>
                <a:gd name="connsiteX0" fmla="*/ 177800 w 185892"/>
                <a:gd name="connsiteY0" fmla="*/ 319617 h 372313"/>
                <a:gd name="connsiteX1" fmla="*/ 147637 w 185892"/>
                <a:gd name="connsiteY1" fmla="*/ 40217 h 372313"/>
                <a:gd name="connsiteX2" fmla="*/ 42862 w 185892"/>
                <a:gd name="connsiteY2" fmla="*/ 78317 h 372313"/>
                <a:gd name="connsiteX3" fmla="*/ 12700 w 185892"/>
                <a:gd name="connsiteY3" fmla="*/ 356395 h 372313"/>
                <a:gd name="connsiteX4" fmla="*/ 99087 w 185892"/>
                <a:gd name="connsiteY4" fmla="*/ 356394 h 372313"/>
                <a:gd name="connsiteX5" fmla="*/ 177800 w 185892"/>
                <a:gd name="connsiteY5" fmla="*/ 319617 h 372313"/>
                <a:gd name="connsiteX0" fmla="*/ 230782 w 238874"/>
                <a:gd name="connsiteY0" fmla="*/ 312870 h 365566"/>
                <a:gd name="connsiteX1" fmla="*/ 200619 w 238874"/>
                <a:gd name="connsiteY1" fmla="*/ 33470 h 365566"/>
                <a:gd name="connsiteX2" fmla="*/ 22489 w 238874"/>
                <a:gd name="connsiteY2" fmla="*/ 112052 h 365566"/>
                <a:gd name="connsiteX3" fmla="*/ 65682 w 238874"/>
                <a:gd name="connsiteY3" fmla="*/ 349648 h 365566"/>
                <a:gd name="connsiteX4" fmla="*/ 152069 w 238874"/>
                <a:gd name="connsiteY4" fmla="*/ 349647 h 365566"/>
                <a:gd name="connsiteX5" fmla="*/ 230782 w 238874"/>
                <a:gd name="connsiteY5" fmla="*/ 312870 h 365566"/>
                <a:gd name="connsiteX0" fmla="*/ 229890 w 237089"/>
                <a:gd name="connsiteY0" fmla="*/ 240417 h 280370"/>
                <a:gd name="connsiteX1" fmla="*/ 194370 w 237089"/>
                <a:gd name="connsiteY1" fmla="*/ 39599 h 280370"/>
                <a:gd name="connsiteX2" fmla="*/ 21597 w 237089"/>
                <a:gd name="connsiteY2" fmla="*/ 39599 h 280370"/>
                <a:gd name="connsiteX3" fmla="*/ 64790 w 237089"/>
                <a:gd name="connsiteY3" fmla="*/ 277195 h 280370"/>
                <a:gd name="connsiteX4" fmla="*/ 151177 w 237089"/>
                <a:gd name="connsiteY4" fmla="*/ 277194 h 280370"/>
                <a:gd name="connsiteX5" fmla="*/ 229890 w 237089"/>
                <a:gd name="connsiteY5" fmla="*/ 240417 h 280370"/>
                <a:gd name="connsiteX0" fmla="*/ 229890 w 237089"/>
                <a:gd name="connsiteY0" fmla="*/ 240417 h 310533"/>
                <a:gd name="connsiteX1" fmla="*/ 194370 w 237089"/>
                <a:gd name="connsiteY1" fmla="*/ 39599 h 310533"/>
                <a:gd name="connsiteX2" fmla="*/ 21597 w 237089"/>
                <a:gd name="connsiteY2" fmla="*/ 39599 h 310533"/>
                <a:gd name="connsiteX3" fmla="*/ 64790 w 237089"/>
                <a:gd name="connsiteY3" fmla="*/ 277195 h 310533"/>
                <a:gd name="connsiteX4" fmla="*/ 151177 w 237089"/>
                <a:gd name="connsiteY4" fmla="*/ 277194 h 310533"/>
                <a:gd name="connsiteX5" fmla="*/ 229890 w 237089"/>
                <a:gd name="connsiteY5" fmla="*/ 240417 h 310533"/>
                <a:gd name="connsiteX0" fmla="*/ 229890 w 237089"/>
                <a:gd name="connsiteY0" fmla="*/ 240417 h 300632"/>
                <a:gd name="connsiteX1" fmla="*/ 194370 w 237089"/>
                <a:gd name="connsiteY1" fmla="*/ 39599 h 300632"/>
                <a:gd name="connsiteX2" fmla="*/ 21597 w 237089"/>
                <a:gd name="connsiteY2" fmla="*/ 39599 h 300632"/>
                <a:gd name="connsiteX3" fmla="*/ 64790 w 237089"/>
                <a:gd name="connsiteY3" fmla="*/ 277195 h 300632"/>
                <a:gd name="connsiteX4" fmla="*/ 151177 w 237089"/>
                <a:gd name="connsiteY4" fmla="*/ 277194 h 300632"/>
                <a:gd name="connsiteX5" fmla="*/ 229890 w 237089"/>
                <a:gd name="connsiteY5" fmla="*/ 240417 h 300632"/>
                <a:gd name="connsiteX0" fmla="*/ 229890 w 237089"/>
                <a:gd name="connsiteY0" fmla="*/ 240417 h 300632"/>
                <a:gd name="connsiteX1" fmla="*/ 194370 w 237089"/>
                <a:gd name="connsiteY1" fmla="*/ 39599 h 300632"/>
                <a:gd name="connsiteX2" fmla="*/ 21597 w 237089"/>
                <a:gd name="connsiteY2" fmla="*/ 39599 h 300632"/>
                <a:gd name="connsiteX3" fmla="*/ 64790 w 237089"/>
                <a:gd name="connsiteY3" fmla="*/ 277195 h 300632"/>
                <a:gd name="connsiteX4" fmla="*/ 151177 w 237089"/>
                <a:gd name="connsiteY4" fmla="*/ 277194 h 300632"/>
                <a:gd name="connsiteX5" fmla="*/ 229890 w 237089"/>
                <a:gd name="connsiteY5" fmla="*/ 240417 h 300632"/>
                <a:gd name="connsiteX0" fmla="*/ 229890 w 237089"/>
                <a:gd name="connsiteY0" fmla="*/ 240417 h 300632"/>
                <a:gd name="connsiteX1" fmla="*/ 194370 w 237089"/>
                <a:gd name="connsiteY1" fmla="*/ 39599 h 300632"/>
                <a:gd name="connsiteX2" fmla="*/ 21597 w 237089"/>
                <a:gd name="connsiteY2" fmla="*/ 39599 h 300632"/>
                <a:gd name="connsiteX3" fmla="*/ 64790 w 237089"/>
                <a:gd name="connsiteY3" fmla="*/ 277195 h 300632"/>
                <a:gd name="connsiteX4" fmla="*/ 151177 w 237089"/>
                <a:gd name="connsiteY4" fmla="*/ 277194 h 300632"/>
                <a:gd name="connsiteX5" fmla="*/ 229890 w 237089"/>
                <a:gd name="connsiteY5" fmla="*/ 240417 h 300632"/>
                <a:gd name="connsiteX0" fmla="*/ 229890 w 237089"/>
                <a:gd name="connsiteY0" fmla="*/ 240417 h 360031"/>
                <a:gd name="connsiteX1" fmla="*/ 194370 w 237089"/>
                <a:gd name="connsiteY1" fmla="*/ 39599 h 360031"/>
                <a:gd name="connsiteX2" fmla="*/ 21597 w 237089"/>
                <a:gd name="connsiteY2" fmla="*/ 39599 h 360031"/>
                <a:gd name="connsiteX3" fmla="*/ 64790 w 237089"/>
                <a:gd name="connsiteY3" fmla="*/ 277195 h 360031"/>
                <a:gd name="connsiteX4" fmla="*/ 151177 w 237089"/>
                <a:gd name="connsiteY4" fmla="*/ 277194 h 360031"/>
                <a:gd name="connsiteX5" fmla="*/ 229890 w 237089"/>
                <a:gd name="connsiteY5" fmla="*/ 240417 h 360031"/>
                <a:gd name="connsiteX0" fmla="*/ 229890 w 237089"/>
                <a:gd name="connsiteY0" fmla="*/ 240417 h 300632"/>
                <a:gd name="connsiteX1" fmla="*/ 194370 w 237089"/>
                <a:gd name="connsiteY1" fmla="*/ 39599 h 300632"/>
                <a:gd name="connsiteX2" fmla="*/ 21597 w 237089"/>
                <a:gd name="connsiteY2" fmla="*/ 39599 h 300632"/>
                <a:gd name="connsiteX3" fmla="*/ 64790 w 237089"/>
                <a:gd name="connsiteY3" fmla="*/ 277195 h 300632"/>
                <a:gd name="connsiteX4" fmla="*/ 151177 w 237089"/>
                <a:gd name="connsiteY4" fmla="*/ 277194 h 300632"/>
                <a:gd name="connsiteX5" fmla="*/ 229890 w 237089"/>
                <a:gd name="connsiteY5" fmla="*/ 240417 h 300632"/>
                <a:gd name="connsiteX0" fmla="*/ 237089 w 244288"/>
                <a:gd name="connsiteY0" fmla="*/ 240417 h 300632"/>
                <a:gd name="connsiteX1" fmla="*/ 201569 w 244288"/>
                <a:gd name="connsiteY1" fmla="*/ 39599 h 300632"/>
                <a:gd name="connsiteX2" fmla="*/ 28796 w 244288"/>
                <a:gd name="connsiteY2" fmla="*/ 39599 h 300632"/>
                <a:gd name="connsiteX3" fmla="*/ 28796 w 244288"/>
                <a:gd name="connsiteY3" fmla="*/ 277195 h 300632"/>
                <a:gd name="connsiteX4" fmla="*/ 158376 w 244288"/>
                <a:gd name="connsiteY4" fmla="*/ 277194 h 300632"/>
                <a:gd name="connsiteX5" fmla="*/ 237089 w 244288"/>
                <a:gd name="connsiteY5" fmla="*/ 240417 h 300632"/>
                <a:gd name="connsiteX0" fmla="*/ 229890 w 237089"/>
                <a:gd name="connsiteY0" fmla="*/ 240417 h 300632"/>
                <a:gd name="connsiteX1" fmla="*/ 194370 w 237089"/>
                <a:gd name="connsiteY1" fmla="*/ 39599 h 300632"/>
                <a:gd name="connsiteX2" fmla="*/ 21597 w 237089"/>
                <a:gd name="connsiteY2" fmla="*/ 39599 h 300632"/>
                <a:gd name="connsiteX3" fmla="*/ 64790 w 237089"/>
                <a:gd name="connsiteY3" fmla="*/ 277195 h 300632"/>
                <a:gd name="connsiteX4" fmla="*/ 151177 w 237089"/>
                <a:gd name="connsiteY4" fmla="*/ 277194 h 300632"/>
                <a:gd name="connsiteX5" fmla="*/ 229890 w 237089"/>
                <a:gd name="connsiteY5" fmla="*/ 240417 h 300632"/>
                <a:gd name="connsiteX0" fmla="*/ 229890 w 237089"/>
                <a:gd name="connsiteY0" fmla="*/ 240417 h 300632"/>
                <a:gd name="connsiteX1" fmla="*/ 194370 w 237089"/>
                <a:gd name="connsiteY1" fmla="*/ 39599 h 300632"/>
                <a:gd name="connsiteX2" fmla="*/ 21597 w 237089"/>
                <a:gd name="connsiteY2" fmla="*/ 39599 h 300632"/>
                <a:gd name="connsiteX3" fmla="*/ 64790 w 237089"/>
                <a:gd name="connsiteY3" fmla="*/ 277195 h 300632"/>
                <a:gd name="connsiteX4" fmla="*/ 151177 w 237089"/>
                <a:gd name="connsiteY4" fmla="*/ 277195 h 300632"/>
                <a:gd name="connsiteX5" fmla="*/ 229890 w 237089"/>
                <a:gd name="connsiteY5" fmla="*/ 240417 h 300632"/>
                <a:gd name="connsiteX0" fmla="*/ 229890 w 237089"/>
                <a:gd name="connsiteY0" fmla="*/ 234288 h 277197"/>
                <a:gd name="connsiteX1" fmla="*/ 194370 w 237089"/>
                <a:gd name="connsiteY1" fmla="*/ 33470 h 277197"/>
                <a:gd name="connsiteX2" fmla="*/ 21597 w 237089"/>
                <a:gd name="connsiteY2" fmla="*/ 33470 h 277197"/>
                <a:gd name="connsiteX3" fmla="*/ 64790 w 237089"/>
                <a:gd name="connsiteY3" fmla="*/ 152267 h 277197"/>
                <a:gd name="connsiteX4" fmla="*/ 151177 w 237089"/>
                <a:gd name="connsiteY4" fmla="*/ 271066 h 277197"/>
                <a:gd name="connsiteX5" fmla="*/ 229890 w 237089"/>
                <a:gd name="connsiteY5" fmla="*/ 234288 h 277197"/>
                <a:gd name="connsiteX0" fmla="*/ 229890 w 237089"/>
                <a:gd name="connsiteY0" fmla="*/ 234288 h 254087"/>
                <a:gd name="connsiteX1" fmla="*/ 194370 w 237089"/>
                <a:gd name="connsiteY1" fmla="*/ 33470 h 254087"/>
                <a:gd name="connsiteX2" fmla="*/ 21597 w 237089"/>
                <a:gd name="connsiteY2" fmla="*/ 33470 h 254087"/>
                <a:gd name="connsiteX3" fmla="*/ 64790 w 237089"/>
                <a:gd name="connsiteY3" fmla="*/ 152267 h 254087"/>
                <a:gd name="connsiteX4" fmla="*/ 151177 w 237089"/>
                <a:gd name="connsiteY4" fmla="*/ 152268 h 254087"/>
                <a:gd name="connsiteX5" fmla="*/ 229890 w 237089"/>
                <a:gd name="connsiteY5" fmla="*/ 234288 h 254087"/>
                <a:gd name="connsiteX0" fmla="*/ 194370 w 223165"/>
                <a:gd name="connsiteY0" fmla="*/ 138599 h 162034"/>
                <a:gd name="connsiteX1" fmla="*/ 194370 w 223165"/>
                <a:gd name="connsiteY1" fmla="*/ 19800 h 162034"/>
                <a:gd name="connsiteX2" fmla="*/ 21597 w 223165"/>
                <a:gd name="connsiteY2" fmla="*/ 19800 h 162034"/>
                <a:gd name="connsiteX3" fmla="*/ 64790 w 223165"/>
                <a:gd name="connsiteY3" fmla="*/ 138597 h 162034"/>
                <a:gd name="connsiteX4" fmla="*/ 151177 w 223165"/>
                <a:gd name="connsiteY4" fmla="*/ 138598 h 162034"/>
                <a:gd name="connsiteX5" fmla="*/ 194370 w 223165"/>
                <a:gd name="connsiteY5" fmla="*/ 138599 h 162034"/>
                <a:gd name="connsiteX0" fmla="*/ 151177 w 172774"/>
                <a:gd name="connsiteY0" fmla="*/ 138599 h 162034"/>
                <a:gd name="connsiteX1" fmla="*/ 151177 w 172774"/>
                <a:gd name="connsiteY1" fmla="*/ 19800 h 162034"/>
                <a:gd name="connsiteX2" fmla="*/ 21597 w 172774"/>
                <a:gd name="connsiteY2" fmla="*/ 19801 h 162034"/>
                <a:gd name="connsiteX3" fmla="*/ 21597 w 172774"/>
                <a:gd name="connsiteY3" fmla="*/ 138597 h 162034"/>
                <a:gd name="connsiteX4" fmla="*/ 107984 w 172774"/>
                <a:gd name="connsiteY4" fmla="*/ 138598 h 162034"/>
                <a:gd name="connsiteX5" fmla="*/ 151177 w 172774"/>
                <a:gd name="connsiteY5" fmla="*/ 138599 h 16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74" h="162034">
                  <a:moveTo>
                    <a:pt x="151177" y="138599"/>
                  </a:moveTo>
                  <a:cubicBezTo>
                    <a:pt x="158376" y="118799"/>
                    <a:pt x="172774" y="39600"/>
                    <a:pt x="151177" y="19800"/>
                  </a:cubicBezTo>
                  <a:cubicBezTo>
                    <a:pt x="129580" y="0"/>
                    <a:pt x="43194" y="2"/>
                    <a:pt x="21597" y="19801"/>
                  </a:cubicBezTo>
                  <a:cubicBezTo>
                    <a:pt x="0" y="39600"/>
                    <a:pt x="8897" y="110210"/>
                    <a:pt x="21597" y="138597"/>
                  </a:cubicBezTo>
                  <a:cubicBezTo>
                    <a:pt x="37896" y="162034"/>
                    <a:pt x="80467" y="144728"/>
                    <a:pt x="107984" y="138598"/>
                  </a:cubicBezTo>
                  <a:cubicBezTo>
                    <a:pt x="128622" y="141773"/>
                    <a:pt x="143978" y="158399"/>
                    <a:pt x="151177" y="13859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343400" y="3064882"/>
              <a:ext cx="2266667" cy="3399240"/>
            </a:xfrm>
            <a:custGeom>
              <a:avLst/>
              <a:gdLst>
                <a:gd name="connsiteX0" fmla="*/ 2258705 w 2258705"/>
                <a:gd name="connsiteY0" fmla="*/ 61415 h 3411940"/>
                <a:gd name="connsiteX1" fmla="*/ 2013045 w 2258705"/>
                <a:gd name="connsiteY1" fmla="*/ 197892 h 3411940"/>
                <a:gd name="connsiteX2" fmla="*/ 1746914 w 2258705"/>
                <a:gd name="connsiteY2" fmla="*/ 423080 h 3411940"/>
                <a:gd name="connsiteX3" fmla="*/ 1583141 w 2258705"/>
                <a:gd name="connsiteY3" fmla="*/ 696035 h 3411940"/>
                <a:gd name="connsiteX4" fmla="*/ 1569493 w 2258705"/>
                <a:gd name="connsiteY4" fmla="*/ 921223 h 3411940"/>
                <a:gd name="connsiteX5" fmla="*/ 1535374 w 2258705"/>
                <a:gd name="connsiteY5" fmla="*/ 968991 h 3411940"/>
                <a:gd name="connsiteX6" fmla="*/ 1508078 w 2258705"/>
                <a:gd name="connsiteY6" fmla="*/ 996286 h 3411940"/>
                <a:gd name="connsiteX7" fmla="*/ 1398896 w 2258705"/>
                <a:gd name="connsiteY7" fmla="*/ 1255594 h 3411940"/>
                <a:gd name="connsiteX8" fmla="*/ 1125941 w 2258705"/>
                <a:gd name="connsiteY8" fmla="*/ 1630907 h 3411940"/>
                <a:gd name="connsiteX9" fmla="*/ 1057702 w 2258705"/>
                <a:gd name="connsiteY9" fmla="*/ 2190465 h 3411940"/>
                <a:gd name="connsiteX10" fmla="*/ 293427 w 2258705"/>
                <a:gd name="connsiteY10" fmla="*/ 3384644 h 3411940"/>
                <a:gd name="connsiteX11" fmla="*/ 0 w 2258705"/>
                <a:gd name="connsiteY11" fmla="*/ 3411940 h 3411940"/>
                <a:gd name="connsiteX12" fmla="*/ 136478 w 2258705"/>
                <a:gd name="connsiteY12" fmla="*/ 3227695 h 3411940"/>
                <a:gd name="connsiteX13" fmla="*/ 552735 w 2258705"/>
                <a:gd name="connsiteY13" fmla="*/ 2456597 h 3411940"/>
                <a:gd name="connsiteX14" fmla="*/ 559559 w 2258705"/>
                <a:gd name="connsiteY14" fmla="*/ 2156346 h 3411940"/>
                <a:gd name="connsiteX15" fmla="*/ 682388 w 2258705"/>
                <a:gd name="connsiteY15" fmla="*/ 1910686 h 3411940"/>
                <a:gd name="connsiteX16" fmla="*/ 859809 w 2258705"/>
                <a:gd name="connsiteY16" fmla="*/ 1494429 h 3411940"/>
                <a:gd name="connsiteX17" fmla="*/ 1009935 w 2258705"/>
                <a:gd name="connsiteY17" fmla="*/ 1221474 h 3411940"/>
                <a:gd name="connsiteX18" fmla="*/ 1180532 w 2258705"/>
                <a:gd name="connsiteY18" fmla="*/ 955343 h 3411940"/>
                <a:gd name="connsiteX19" fmla="*/ 1351129 w 2258705"/>
                <a:gd name="connsiteY19" fmla="*/ 716507 h 3411940"/>
                <a:gd name="connsiteX20" fmla="*/ 1467135 w 2258705"/>
                <a:gd name="connsiteY20" fmla="*/ 491319 h 3411940"/>
                <a:gd name="connsiteX21" fmla="*/ 1576317 w 2258705"/>
                <a:gd name="connsiteY21" fmla="*/ 402609 h 3411940"/>
                <a:gd name="connsiteX22" fmla="*/ 1589965 w 2258705"/>
                <a:gd name="connsiteY22" fmla="*/ 293426 h 3411940"/>
                <a:gd name="connsiteX23" fmla="*/ 1740090 w 2258705"/>
                <a:gd name="connsiteY23" fmla="*/ 204716 h 3411940"/>
                <a:gd name="connsiteX24" fmla="*/ 1917511 w 2258705"/>
                <a:gd name="connsiteY24" fmla="*/ 102358 h 3411940"/>
                <a:gd name="connsiteX25" fmla="*/ 2115403 w 2258705"/>
                <a:gd name="connsiteY25" fmla="*/ 13647 h 3411940"/>
                <a:gd name="connsiteX26" fmla="*/ 2204114 w 2258705"/>
                <a:gd name="connsiteY26" fmla="*/ 0 h 3411940"/>
                <a:gd name="connsiteX27" fmla="*/ 2258705 w 2258705"/>
                <a:gd name="connsiteY27" fmla="*/ 61415 h 3411940"/>
                <a:gd name="connsiteX0" fmla="*/ 2258705 w 2290550"/>
                <a:gd name="connsiteY0" fmla="*/ 61415 h 3411940"/>
                <a:gd name="connsiteX1" fmla="*/ 2013045 w 2290550"/>
                <a:gd name="connsiteY1" fmla="*/ 197892 h 3411940"/>
                <a:gd name="connsiteX2" fmla="*/ 1746914 w 2290550"/>
                <a:gd name="connsiteY2" fmla="*/ 423080 h 3411940"/>
                <a:gd name="connsiteX3" fmla="*/ 1583141 w 2290550"/>
                <a:gd name="connsiteY3" fmla="*/ 696035 h 3411940"/>
                <a:gd name="connsiteX4" fmla="*/ 1569493 w 2290550"/>
                <a:gd name="connsiteY4" fmla="*/ 921223 h 3411940"/>
                <a:gd name="connsiteX5" fmla="*/ 1535374 w 2290550"/>
                <a:gd name="connsiteY5" fmla="*/ 968991 h 3411940"/>
                <a:gd name="connsiteX6" fmla="*/ 1508078 w 2290550"/>
                <a:gd name="connsiteY6" fmla="*/ 996286 h 3411940"/>
                <a:gd name="connsiteX7" fmla="*/ 1398896 w 2290550"/>
                <a:gd name="connsiteY7" fmla="*/ 1255594 h 3411940"/>
                <a:gd name="connsiteX8" fmla="*/ 1125941 w 2290550"/>
                <a:gd name="connsiteY8" fmla="*/ 1630907 h 3411940"/>
                <a:gd name="connsiteX9" fmla="*/ 1057702 w 2290550"/>
                <a:gd name="connsiteY9" fmla="*/ 2190465 h 3411940"/>
                <a:gd name="connsiteX10" fmla="*/ 293427 w 2290550"/>
                <a:gd name="connsiteY10" fmla="*/ 3384644 h 3411940"/>
                <a:gd name="connsiteX11" fmla="*/ 0 w 2290550"/>
                <a:gd name="connsiteY11" fmla="*/ 3411940 h 3411940"/>
                <a:gd name="connsiteX12" fmla="*/ 136478 w 2290550"/>
                <a:gd name="connsiteY12" fmla="*/ 3227695 h 3411940"/>
                <a:gd name="connsiteX13" fmla="*/ 552735 w 2290550"/>
                <a:gd name="connsiteY13" fmla="*/ 2456597 h 3411940"/>
                <a:gd name="connsiteX14" fmla="*/ 559559 w 2290550"/>
                <a:gd name="connsiteY14" fmla="*/ 2156346 h 3411940"/>
                <a:gd name="connsiteX15" fmla="*/ 682388 w 2290550"/>
                <a:gd name="connsiteY15" fmla="*/ 1910686 h 3411940"/>
                <a:gd name="connsiteX16" fmla="*/ 859809 w 2290550"/>
                <a:gd name="connsiteY16" fmla="*/ 1494429 h 3411940"/>
                <a:gd name="connsiteX17" fmla="*/ 1009935 w 2290550"/>
                <a:gd name="connsiteY17" fmla="*/ 1221474 h 3411940"/>
                <a:gd name="connsiteX18" fmla="*/ 1180532 w 2290550"/>
                <a:gd name="connsiteY18" fmla="*/ 955343 h 3411940"/>
                <a:gd name="connsiteX19" fmla="*/ 1351129 w 2290550"/>
                <a:gd name="connsiteY19" fmla="*/ 716507 h 3411940"/>
                <a:gd name="connsiteX20" fmla="*/ 1467135 w 2290550"/>
                <a:gd name="connsiteY20" fmla="*/ 491319 h 3411940"/>
                <a:gd name="connsiteX21" fmla="*/ 1576317 w 2290550"/>
                <a:gd name="connsiteY21" fmla="*/ 402609 h 3411940"/>
                <a:gd name="connsiteX22" fmla="*/ 1589965 w 2290550"/>
                <a:gd name="connsiteY22" fmla="*/ 293426 h 3411940"/>
                <a:gd name="connsiteX23" fmla="*/ 1740090 w 2290550"/>
                <a:gd name="connsiteY23" fmla="*/ 204716 h 3411940"/>
                <a:gd name="connsiteX24" fmla="*/ 1917511 w 2290550"/>
                <a:gd name="connsiteY24" fmla="*/ 102358 h 3411940"/>
                <a:gd name="connsiteX25" fmla="*/ 2115403 w 2290550"/>
                <a:gd name="connsiteY25" fmla="*/ 13647 h 3411940"/>
                <a:gd name="connsiteX26" fmla="*/ 2204114 w 2290550"/>
                <a:gd name="connsiteY26" fmla="*/ 0 h 3411940"/>
                <a:gd name="connsiteX27" fmla="*/ 2258705 w 2290550"/>
                <a:gd name="connsiteY27" fmla="*/ 61415 h 3411940"/>
                <a:gd name="connsiteX0" fmla="*/ 2258705 w 2290550"/>
                <a:gd name="connsiteY0" fmla="*/ 61415 h 3411940"/>
                <a:gd name="connsiteX1" fmla="*/ 2013045 w 2290550"/>
                <a:gd name="connsiteY1" fmla="*/ 197892 h 3411940"/>
                <a:gd name="connsiteX2" fmla="*/ 1746914 w 2290550"/>
                <a:gd name="connsiteY2" fmla="*/ 423080 h 3411940"/>
                <a:gd name="connsiteX3" fmla="*/ 1583141 w 2290550"/>
                <a:gd name="connsiteY3" fmla="*/ 696035 h 3411940"/>
                <a:gd name="connsiteX4" fmla="*/ 1569493 w 2290550"/>
                <a:gd name="connsiteY4" fmla="*/ 921223 h 3411940"/>
                <a:gd name="connsiteX5" fmla="*/ 1535374 w 2290550"/>
                <a:gd name="connsiteY5" fmla="*/ 968991 h 3411940"/>
                <a:gd name="connsiteX6" fmla="*/ 1508078 w 2290550"/>
                <a:gd name="connsiteY6" fmla="*/ 996286 h 3411940"/>
                <a:gd name="connsiteX7" fmla="*/ 1398896 w 2290550"/>
                <a:gd name="connsiteY7" fmla="*/ 1255594 h 3411940"/>
                <a:gd name="connsiteX8" fmla="*/ 1125941 w 2290550"/>
                <a:gd name="connsiteY8" fmla="*/ 1630907 h 3411940"/>
                <a:gd name="connsiteX9" fmla="*/ 1057702 w 2290550"/>
                <a:gd name="connsiteY9" fmla="*/ 2190465 h 3411940"/>
                <a:gd name="connsiteX10" fmla="*/ 293427 w 2290550"/>
                <a:gd name="connsiteY10" fmla="*/ 3384644 h 3411940"/>
                <a:gd name="connsiteX11" fmla="*/ 0 w 2290550"/>
                <a:gd name="connsiteY11" fmla="*/ 3411940 h 3411940"/>
                <a:gd name="connsiteX12" fmla="*/ 136478 w 2290550"/>
                <a:gd name="connsiteY12" fmla="*/ 3227695 h 3411940"/>
                <a:gd name="connsiteX13" fmla="*/ 552735 w 2290550"/>
                <a:gd name="connsiteY13" fmla="*/ 2456597 h 3411940"/>
                <a:gd name="connsiteX14" fmla="*/ 559559 w 2290550"/>
                <a:gd name="connsiteY14" fmla="*/ 2156346 h 3411940"/>
                <a:gd name="connsiteX15" fmla="*/ 682388 w 2290550"/>
                <a:gd name="connsiteY15" fmla="*/ 1910686 h 3411940"/>
                <a:gd name="connsiteX16" fmla="*/ 859809 w 2290550"/>
                <a:gd name="connsiteY16" fmla="*/ 1494429 h 3411940"/>
                <a:gd name="connsiteX17" fmla="*/ 1009935 w 2290550"/>
                <a:gd name="connsiteY17" fmla="*/ 1221474 h 3411940"/>
                <a:gd name="connsiteX18" fmla="*/ 1180532 w 2290550"/>
                <a:gd name="connsiteY18" fmla="*/ 955343 h 3411940"/>
                <a:gd name="connsiteX19" fmla="*/ 1351129 w 2290550"/>
                <a:gd name="connsiteY19" fmla="*/ 716507 h 3411940"/>
                <a:gd name="connsiteX20" fmla="*/ 1467135 w 2290550"/>
                <a:gd name="connsiteY20" fmla="*/ 491319 h 3411940"/>
                <a:gd name="connsiteX21" fmla="*/ 1576317 w 2290550"/>
                <a:gd name="connsiteY21" fmla="*/ 402609 h 3411940"/>
                <a:gd name="connsiteX22" fmla="*/ 1589965 w 2290550"/>
                <a:gd name="connsiteY22" fmla="*/ 293426 h 3411940"/>
                <a:gd name="connsiteX23" fmla="*/ 1740090 w 2290550"/>
                <a:gd name="connsiteY23" fmla="*/ 204716 h 3411940"/>
                <a:gd name="connsiteX24" fmla="*/ 1917511 w 2290550"/>
                <a:gd name="connsiteY24" fmla="*/ 102358 h 3411940"/>
                <a:gd name="connsiteX25" fmla="*/ 2115403 w 2290550"/>
                <a:gd name="connsiteY25" fmla="*/ 13647 h 3411940"/>
                <a:gd name="connsiteX26" fmla="*/ 2204114 w 2290550"/>
                <a:gd name="connsiteY26" fmla="*/ 0 h 3411940"/>
                <a:gd name="connsiteX27" fmla="*/ 2258705 w 2290550"/>
                <a:gd name="connsiteY27" fmla="*/ 61415 h 3411940"/>
                <a:gd name="connsiteX0" fmla="*/ 2258705 w 2290550"/>
                <a:gd name="connsiteY0" fmla="*/ 61415 h 3411940"/>
                <a:gd name="connsiteX1" fmla="*/ 2013045 w 2290550"/>
                <a:gd name="connsiteY1" fmla="*/ 197892 h 3411940"/>
                <a:gd name="connsiteX2" fmla="*/ 1746914 w 2290550"/>
                <a:gd name="connsiteY2" fmla="*/ 423080 h 3411940"/>
                <a:gd name="connsiteX3" fmla="*/ 1583141 w 2290550"/>
                <a:gd name="connsiteY3" fmla="*/ 696035 h 3411940"/>
                <a:gd name="connsiteX4" fmla="*/ 1569493 w 2290550"/>
                <a:gd name="connsiteY4" fmla="*/ 921223 h 3411940"/>
                <a:gd name="connsiteX5" fmla="*/ 1535374 w 2290550"/>
                <a:gd name="connsiteY5" fmla="*/ 968991 h 3411940"/>
                <a:gd name="connsiteX6" fmla="*/ 1508078 w 2290550"/>
                <a:gd name="connsiteY6" fmla="*/ 996286 h 3411940"/>
                <a:gd name="connsiteX7" fmla="*/ 1398896 w 2290550"/>
                <a:gd name="connsiteY7" fmla="*/ 1255594 h 3411940"/>
                <a:gd name="connsiteX8" fmla="*/ 1125941 w 2290550"/>
                <a:gd name="connsiteY8" fmla="*/ 1630907 h 3411940"/>
                <a:gd name="connsiteX9" fmla="*/ 1057702 w 2290550"/>
                <a:gd name="connsiteY9" fmla="*/ 2190465 h 3411940"/>
                <a:gd name="connsiteX10" fmla="*/ 293427 w 2290550"/>
                <a:gd name="connsiteY10" fmla="*/ 3384644 h 3411940"/>
                <a:gd name="connsiteX11" fmla="*/ 0 w 2290550"/>
                <a:gd name="connsiteY11" fmla="*/ 3411940 h 3411940"/>
                <a:gd name="connsiteX12" fmla="*/ 136478 w 2290550"/>
                <a:gd name="connsiteY12" fmla="*/ 3227695 h 3411940"/>
                <a:gd name="connsiteX13" fmla="*/ 552735 w 2290550"/>
                <a:gd name="connsiteY13" fmla="*/ 2456597 h 3411940"/>
                <a:gd name="connsiteX14" fmla="*/ 559559 w 2290550"/>
                <a:gd name="connsiteY14" fmla="*/ 2156346 h 3411940"/>
                <a:gd name="connsiteX15" fmla="*/ 682388 w 2290550"/>
                <a:gd name="connsiteY15" fmla="*/ 1910686 h 3411940"/>
                <a:gd name="connsiteX16" fmla="*/ 859809 w 2290550"/>
                <a:gd name="connsiteY16" fmla="*/ 1494429 h 3411940"/>
                <a:gd name="connsiteX17" fmla="*/ 1009935 w 2290550"/>
                <a:gd name="connsiteY17" fmla="*/ 1221474 h 3411940"/>
                <a:gd name="connsiteX18" fmla="*/ 1180532 w 2290550"/>
                <a:gd name="connsiteY18" fmla="*/ 955343 h 3411940"/>
                <a:gd name="connsiteX19" fmla="*/ 1351129 w 2290550"/>
                <a:gd name="connsiteY19" fmla="*/ 716507 h 3411940"/>
                <a:gd name="connsiteX20" fmla="*/ 1467135 w 2290550"/>
                <a:gd name="connsiteY20" fmla="*/ 491319 h 3411940"/>
                <a:gd name="connsiteX21" fmla="*/ 1576317 w 2290550"/>
                <a:gd name="connsiteY21" fmla="*/ 402609 h 3411940"/>
                <a:gd name="connsiteX22" fmla="*/ 1589965 w 2290550"/>
                <a:gd name="connsiteY22" fmla="*/ 293426 h 3411940"/>
                <a:gd name="connsiteX23" fmla="*/ 1740090 w 2290550"/>
                <a:gd name="connsiteY23" fmla="*/ 204716 h 3411940"/>
                <a:gd name="connsiteX24" fmla="*/ 1917511 w 2290550"/>
                <a:gd name="connsiteY24" fmla="*/ 102358 h 3411940"/>
                <a:gd name="connsiteX25" fmla="*/ 2115403 w 2290550"/>
                <a:gd name="connsiteY25" fmla="*/ 13647 h 3411940"/>
                <a:gd name="connsiteX26" fmla="*/ 2204114 w 2290550"/>
                <a:gd name="connsiteY26" fmla="*/ 0 h 3411940"/>
                <a:gd name="connsiteX27" fmla="*/ 2258705 w 2290550"/>
                <a:gd name="connsiteY27" fmla="*/ 61415 h 3411940"/>
                <a:gd name="connsiteX0" fmla="*/ 2258705 w 2290550"/>
                <a:gd name="connsiteY0" fmla="*/ 61415 h 3411940"/>
                <a:gd name="connsiteX1" fmla="*/ 2013045 w 2290550"/>
                <a:gd name="connsiteY1" fmla="*/ 197892 h 3411940"/>
                <a:gd name="connsiteX2" fmla="*/ 1746914 w 2290550"/>
                <a:gd name="connsiteY2" fmla="*/ 423080 h 3411940"/>
                <a:gd name="connsiteX3" fmla="*/ 1583141 w 2290550"/>
                <a:gd name="connsiteY3" fmla="*/ 696035 h 3411940"/>
                <a:gd name="connsiteX4" fmla="*/ 1569493 w 2290550"/>
                <a:gd name="connsiteY4" fmla="*/ 921223 h 3411940"/>
                <a:gd name="connsiteX5" fmla="*/ 1535374 w 2290550"/>
                <a:gd name="connsiteY5" fmla="*/ 968991 h 3411940"/>
                <a:gd name="connsiteX6" fmla="*/ 1508078 w 2290550"/>
                <a:gd name="connsiteY6" fmla="*/ 996286 h 3411940"/>
                <a:gd name="connsiteX7" fmla="*/ 1398896 w 2290550"/>
                <a:gd name="connsiteY7" fmla="*/ 1255594 h 3411940"/>
                <a:gd name="connsiteX8" fmla="*/ 1125941 w 2290550"/>
                <a:gd name="connsiteY8" fmla="*/ 1630907 h 3411940"/>
                <a:gd name="connsiteX9" fmla="*/ 1057702 w 2290550"/>
                <a:gd name="connsiteY9" fmla="*/ 2190465 h 3411940"/>
                <a:gd name="connsiteX10" fmla="*/ 293427 w 2290550"/>
                <a:gd name="connsiteY10" fmla="*/ 3384644 h 3411940"/>
                <a:gd name="connsiteX11" fmla="*/ 0 w 2290550"/>
                <a:gd name="connsiteY11" fmla="*/ 3411940 h 3411940"/>
                <a:gd name="connsiteX12" fmla="*/ 136478 w 2290550"/>
                <a:gd name="connsiteY12" fmla="*/ 3227695 h 3411940"/>
                <a:gd name="connsiteX13" fmla="*/ 552735 w 2290550"/>
                <a:gd name="connsiteY13" fmla="*/ 2456597 h 3411940"/>
                <a:gd name="connsiteX14" fmla="*/ 559559 w 2290550"/>
                <a:gd name="connsiteY14" fmla="*/ 2156346 h 3411940"/>
                <a:gd name="connsiteX15" fmla="*/ 682388 w 2290550"/>
                <a:gd name="connsiteY15" fmla="*/ 1910686 h 3411940"/>
                <a:gd name="connsiteX16" fmla="*/ 859809 w 2290550"/>
                <a:gd name="connsiteY16" fmla="*/ 1494429 h 3411940"/>
                <a:gd name="connsiteX17" fmla="*/ 1009935 w 2290550"/>
                <a:gd name="connsiteY17" fmla="*/ 1221474 h 3411940"/>
                <a:gd name="connsiteX18" fmla="*/ 1180532 w 2290550"/>
                <a:gd name="connsiteY18" fmla="*/ 955343 h 3411940"/>
                <a:gd name="connsiteX19" fmla="*/ 1351129 w 2290550"/>
                <a:gd name="connsiteY19" fmla="*/ 716507 h 3411940"/>
                <a:gd name="connsiteX20" fmla="*/ 1467135 w 2290550"/>
                <a:gd name="connsiteY20" fmla="*/ 491319 h 3411940"/>
                <a:gd name="connsiteX21" fmla="*/ 1576317 w 2290550"/>
                <a:gd name="connsiteY21" fmla="*/ 402609 h 3411940"/>
                <a:gd name="connsiteX22" fmla="*/ 1589965 w 2290550"/>
                <a:gd name="connsiteY22" fmla="*/ 293426 h 3411940"/>
                <a:gd name="connsiteX23" fmla="*/ 1740090 w 2290550"/>
                <a:gd name="connsiteY23" fmla="*/ 204716 h 3411940"/>
                <a:gd name="connsiteX24" fmla="*/ 1917511 w 2290550"/>
                <a:gd name="connsiteY24" fmla="*/ 102358 h 3411940"/>
                <a:gd name="connsiteX25" fmla="*/ 2115403 w 2290550"/>
                <a:gd name="connsiteY25" fmla="*/ 13647 h 3411940"/>
                <a:gd name="connsiteX26" fmla="*/ 2204114 w 2290550"/>
                <a:gd name="connsiteY26" fmla="*/ 0 h 3411940"/>
                <a:gd name="connsiteX27" fmla="*/ 2258705 w 2290550"/>
                <a:gd name="connsiteY27" fmla="*/ 61415 h 3411940"/>
                <a:gd name="connsiteX0" fmla="*/ 2234822 w 2266667"/>
                <a:gd name="connsiteY0" fmla="*/ 61415 h 3399240"/>
                <a:gd name="connsiteX1" fmla="*/ 1989162 w 2266667"/>
                <a:gd name="connsiteY1" fmla="*/ 197892 h 3399240"/>
                <a:gd name="connsiteX2" fmla="*/ 1723031 w 2266667"/>
                <a:gd name="connsiteY2" fmla="*/ 423080 h 3399240"/>
                <a:gd name="connsiteX3" fmla="*/ 1559258 w 2266667"/>
                <a:gd name="connsiteY3" fmla="*/ 696035 h 3399240"/>
                <a:gd name="connsiteX4" fmla="*/ 1545610 w 2266667"/>
                <a:gd name="connsiteY4" fmla="*/ 921223 h 3399240"/>
                <a:gd name="connsiteX5" fmla="*/ 1511491 w 2266667"/>
                <a:gd name="connsiteY5" fmla="*/ 968991 h 3399240"/>
                <a:gd name="connsiteX6" fmla="*/ 1484195 w 2266667"/>
                <a:gd name="connsiteY6" fmla="*/ 996286 h 3399240"/>
                <a:gd name="connsiteX7" fmla="*/ 1375013 w 2266667"/>
                <a:gd name="connsiteY7" fmla="*/ 1255594 h 3399240"/>
                <a:gd name="connsiteX8" fmla="*/ 1102058 w 2266667"/>
                <a:gd name="connsiteY8" fmla="*/ 1630907 h 3399240"/>
                <a:gd name="connsiteX9" fmla="*/ 1033819 w 2266667"/>
                <a:gd name="connsiteY9" fmla="*/ 2190465 h 3399240"/>
                <a:gd name="connsiteX10" fmla="*/ 269544 w 2266667"/>
                <a:gd name="connsiteY10" fmla="*/ 3384644 h 3399240"/>
                <a:gd name="connsiteX11" fmla="*/ 0 w 2266667"/>
                <a:gd name="connsiteY11" fmla="*/ 3399240 h 3399240"/>
                <a:gd name="connsiteX12" fmla="*/ 112595 w 2266667"/>
                <a:gd name="connsiteY12" fmla="*/ 3227695 h 3399240"/>
                <a:gd name="connsiteX13" fmla="*/ 528852 w 2266667"/>
                <a:gd name="connsiteY13" fmla="*/ 2456597 h 3399240"/>
                <a:gd name="connsiteX14" fmla="*/ 535676 w 2266667"/>
                <a:gd name="connsiteY14" fmla="*/ 2156346 h 3399240"/>
                <a:gd name="connsiteX15" fmla="*/ 658505 w 2266667"/>
                <a:gd name="connsiteY15" fmla="*/ 1910686 h 3399240"/>
                <a:gd name="connsiteX16" fmla="*/ 835926 w 2266667"/>
                <a:gd name="connsiteY16" fmla="*/ 1494429 h 3399240"/>
                <a:gd name="connsiteX17" fmla="*/ 986052 w 2266667"/>
                <a:gd name="connsiteY17" fmla="*/ 1221474 h 3399240"/>
                <a:gd name="connsiteX18" fmla="*/ 1156649 w 2266667"/>
                <a:gd name="connsiteY18" fmla="*/ 955343 h 3399240"/>
                <a:gd name="connsiteX19" fmla="*/ 1327246 w 2266667"/>
                <a:gd name="connsiteY19" fmla="*/ 716507 h 3399240"/>
                <a:gd name="connsiteX20" fmla="*/ 1443252 w 2266667"/>
                <a:gd name="connsiteY20" fmla="*/ 491319 h 3399240"/>
                <a:gd name="connsiteX21" fmla="*/ 1552434 w 2266667"/>
                <a:gd name="connsiteY21" fmla="*/ 402609 h 3399240"/>
                <a:gd name="connsiteX22" fmla="*/ 1566082 w 2266667"/>
                <a:gd name="connsiteY22" fmla="*/ 293426 h 3399240"/>
                <a:gd name="connsiteX23" fmla="*/ 1716207 w 2266667"/>
                <a:gd name="connsiteY23" fmla="*/ 204716 h 3399240"/>
                <a:gd name="connsiteX24" fmla="*/ 1893628 w 2266667"/>
                <a:gd name="connsiteY24" fmla="*/ 102358 h 3399240"/>
                <a:gd name="connsiteX25" fmla="*/ 2091520 w 2266667"/>
                <a:gd name="connsiteY25" fmla="*/ 13647 h 3399240"/>
                <a:gd name="connsiteX26" fmla="*/ 2180231 w 2266667"/>
                <a:gd name="connsiteY26" fmla="*/ 0 h 3399240"/>
                <a:gd name="connsiteX27" fmla="*/ 2234822 w 2266667"/>
                <a:gd name="connsiteY27" fmla="*/ 61415 h 3399240"/>
                <a:gd name="connsiteX0" fmla="*/ 2234822 w 2266667"/>
                <a:gd name="connsiteY0" fmla="*/ 61415 h 3399240"/>
                <a:gd name="connsiteX1" fmla="*/ 1989162 w 2266667"/>
                <a:gd name="connsiteY1" fmla="*/ 197892 h 3399240"/>
                <a:gd name="connsiteX2" fmla="*/ 1723031 w 2266667"/>
                <a:gd name="connsiteY2" fmla="*/ 423080 h 3399240"/>
                <a:gd name="connsiteX3" fmla="*/ 1559258 w 2266667"/>
                <a:gd name="connsiteY3" fmla="*/ 696035 h 3399240"/>
                <a:gd name="connsiteX4" fmla="*/ 1545610 w 2266667"/>
                <a:gd name="connsiteY4" fmla="*/ 921223 h 3399240"/>
                <a:gd name="connsiteX5" fmla="*/ 1511491 w 2266667"/>
                <a:gd name="connsiteY5" fmla="*/ 968991 h 3399240"/>
                <a:gd name="connsiteX6" fmla="*/ 1484195 w 2266667"/>
                <a:gd name="connsiteY6" fmla="*/ 996286 h 3399240"/>
                <a:gd name="connsiteX7" fmla="*/ 1375013 w 2266667"/>
                <a:gd name="connsiteY7" fmla="*/ 1255594 h 3399240"/>
                <a:gd name="connsiteX8" fmla="*/ 1102058 w 2266667"/>
                <a:gd name="connsiteY8" fmla="*/ 1630907 h 3399240"/>
                <a:gd name="connsiteX9" fmla="*/ 1033819 w 2266667"/>
                <a:gd name="connsiteY9" fmla="*/ 2190465 h 3399240"/>
                <a:gd name="connsiteX10" fmla="*/ 228600 w 2266667"/>
                <a:gd name="connsiteY10" fmla="*/ 3399240 h 3399240"/>
                <a:gd name="connsiteX11" fmla="*/ 0 w 2266667"/>
                <a:gd name="connsiteY11" fmla="*/ 3399240 h 3399240"/>
                <a:gd name="connsiteX12" fmla="*/ 112595 w 2266667"/>
                <a:gd name="connsiteY12" fmla="*/ 3227695 h 3399240"/>
                <a:gd name="connsiteX13" fmla="*/ 528852 w 2266667"/>
                <a:gd name="connsiteY13" fmla="*/ 2456597 h 3399240"/>
                <a:gd name="connsiteX14" fmla="*/ 535676 w 2266667"/>
                <a:gd name="connsiteY14" fmla="*/ 2156346 h 3399240"/>
                <a:gd name="connsiteX15" fmla="*/ 658505 w 2266667"/>
                <a:gd name="connsiteY15" fmla="*/ 1910686 h 3399240"/>
                <a:gd name="connsiteX16" fmla="*/ 835926 w 2266667"/>
                <a:gd name="connsiteY16" fmla="*/ 1494429 h 3399240"/>
                <a:gd name="connsiteX17" fmla="*/ 986052 w 2266667"/>
                <a:gd name="connsiteY17" fmla="*/ 1221474 h 3399240"/>
                <a:gd name="connsiteX18" fmla="*/ 1156649 w 2266667"/>
                <a:gd name="connsiteY18" fmla="*/ 955343 h 3399240"/>
                <a:gd name="connsiteX19" fmla="*/ 1327246 w 2266667"/>
                <a:gd name="connsiteY19" fmla="*/ 716507 h 3399240"/>
                <a:gd name="connsiteX20" fmla="*/ 1443252 w 2266667"/>
                <a:gd name="connsiteY20" fmla="*/ 491319 h 3399240"/>
                <a:gd name="connsiteX21" fmla="*/ 1552434 w 2266667"/>
                <a:gd name="connsiteY21" fmla="*/ 402609 h 3399240"/>
                <a:gd name="connsiteX22" fmla="*/ 1566082 w 2266667"/>
                <a:gd name="connsiteY22" fmla="*/ 293426 h 3399240"/>
                <a:gd name="connsiteX23" fmla="*/ 1716207 w 2266667"/>
                <a:gd name="connsiteY23" fmla="*/ 204716 h 3399240"/>
                <a:gd name="connsiteX24" fmla="*/ 1893628 w 2266667"/>
                <a:gd name="connsiteY24" fmla="*/ 102358 h 3399240"/>
                <a:gd name="connsiteX25" fmla="*/ 2091520 w 2266667"/>
                <a:gd name="connsiteY25" fmla="*/ 13647 h 3399240"/>
                <a:gd name="connsiteX26" fmla="*/ 2180231 w 2266667"/>
                <a:gd name="connsiteY26" fmla="*/ 0 h 3399240"/>
                <a:gd name="connsiteX27" fmla="*/ 2234822 w 2266667"/>
                <a:gd name="connsiteY27" fmla="*/ 61415 h 33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66667" h="3399240">
                  <a:moveTo>
                    <a:pt x="2234822" y="61415"/>
                  </a:moveTo>
                  <a:cubicBezTo>
                    <a:pt x="2202977" y="94397"/>
                    <a:pt x="2074461" y="137615"/>
                    <a:pt x="1989162" y="197892"/>
                  </a:cubicBezTo>
                  <a:lnTo>
                    <a:pt x="1723031" y="423080"/>
                  </a:lnTo>
                  <a:lnTo>
                    <a:pt x="1559258" y="696035"/>
                  </a:lnTo>
                  <a:lnTo>
                    <a:pt x="1545610" y="921223"/>
                  </a:lnTo>
                  <a:cubicBezTo>
                    <a:pt x="1534237" y="937146"/>
                    <a:pt x="1523882" y="953847"/>
                    <a:pt x="1511491" y="968991"/>
                  </a:cubicBezTo>
                  <a:cubicBezTo>
                    <a:pt x="1503343" y="978950"/>
                    <a:pt x="1484195" y="996286"/>
                    <a:pt x="1484195" y="996286"/>
                  </a:cubicBezTo>
                  <a:lnTo>
                    <a:pt x="1375013" y="1255594"/>
                  </a:lnTo>
                  <a:lnTo>
                    <a:pt x="1102058" y="1630907"/>
                  </a:lnTo>
                  <a:cubicBezTo>
                    <a:pt x="1045192" y="1786719"/>
                    <a:pt x="1179395" y="1895743"/>
                    <a:pt x="1033819" y="2190465"/>
                  </a:cubicBezTo>
                  <a:cubicBezTo>
                    <a:pt x="888243" y="2485187"/>
                    <a:pt x="404884" y="3195661"/>
                    <a:pt x="228600" y="3399240"/>
                  </a:cubicBezTo>
                  <a:lnTo>
                    <a:pt x="0" y="3399240"/>
                  </a:lnTo>
                  <a:lnTo>
                    <a:pt x="112595" y="3227695"/>
                  </a:lnTo>
                  <a:cubicBezTo>
                    <a:pt x="204717" y="3068471"/>
                    <a:pt x="458338" y="2635155"/>
                    <a:pt x="528852" y="2456597"/>
                  </a:cubicBezTo>
                  <a:cubicBezTo>
                    <a:pt x="599366" y="2278039"/>
                    <a:pt x="514067" y="2247331"/>
                    <a:pt x="535676" y="2156346"/>
                  </a:cubicBezTo>
                  <a:cubicBezTo>
                    <a:pt x="557285" y="2065361"/>
                    <a:pt x="608463" y="2021005"/>
                    <a:pt x="658505" y="1910686"/>
                  </a:cubicBezTo>
                  <a:lnTo>
                    <a:pt x="835926" y="1494429"/>
                  </a:lnTo>
                  <a:lnTo>
                    <a:pt x="986052" y="1221474"/>
                  </a:lnTo>
                  <a:lnTo>
                    <a:pt x="1156649" y="955343"/>
                  </a:lnTo>
                  <a:lnTo>
                    <a:pt x="1327246" y="716507"/>
                  </a:lnTo>
                  <a:lnTo>
                    <a:pt x="1443252" y="491319"/>
                  </a:lnTo>
                  <a:lnTo>
                    <a:pt x="1552434" y="402609"/>
                  </a:lnTo>
                  <a:lnTo>
                    <a:pt x="1566082" y="293426"/>
                  </a:lnTo>
                  <a:lnTo>
                    <a:pt x="1716207" y="204716"/>
                  </a:lnTo>
                  <a:lnTo>
                    <a:pt x="1893628" y="102358"/>
                  </a:lnTo>
                  <a:lnTo>
                    <a:pt x="2091520" y="13647"/>
                  </a:lnTo>
                  <a:lnTo>
                    <a:pt x="2180231" y="0"/>
                  </a:lnTo>
                  <a:cubicBezTo>
                    <a:pt x="2204115" y="7961"/>
                    <a:pt x="2266667" y="28433"/>
                    <a:pt x="2234822" y="6141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09600" y="4352324"/>
              <a:ext cx="2971800" cy="1200329"/>
            </a:xfrm>
            <a:prstGeom prst="rect">
              <a:avLst/>
            </a:prstGeom>
            <a:solidFill>
              <a:srgbClr val="595959">
                <a:alpha val="30196"/>
              </a:srgbClr>
            </a:solid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locations of breccia 2b</a:t>
              </a:r>
            </a:p>
            <a:p>
              <a:pPr algn="ctr"/>
              <a:endPar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a:r>
                <a:rPr lang="en-US" dirty="0" smtClean="0">
                  <a:solidFill>
                    <a:srgbClr val="FF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estimated deposit age of 15.3 Ma</a:t>
              </a:r>
            </a:p>
          </p:txBody>
        </p:sp>
      </p:grpSp>
      <p:pic>
        <p:nvPicPr>
          <p:cNvPr id="37" name="Picture 36" descr="DSC05461.JPG"/>
          <p:cNvPicPr>
            <a:picLocks noGrp="1" noChangeAspect="1"/>
          </p:cNvPicPr>
          <p:nvPr isPhoto="1"/>
        </p:nvPicPr>
        <p:blipFill>
          <a:blip r:embed="rId4" cstate="print"/>
          <a:srcRect l="22500" t="25556" r="7500" b="42222"/>
          <a:stretch>
            <a:fillRect/>
          </a:stretch>
        </p:blipFill>
        <p:spPr>
          <a:xfrm>
            <a:off x="-63062" y="1828800"/>
            <a:ext cx="9270124" cy="3200400"/>
          </a:xfrm>
          <a:prstGeom prst="rect">
            <a:avLst/>
          </a:prstGeom>
          <a:ln w="12700">
            <a:solidFill>
              <a:schemeClr val="tx1"/>
            </a:solidFill>
            <a:prstDash val="solid"/>
          </a:ln>
        </p:spPr>
      </p:pic>
      <p:grpSp>
        <p:nvGrpSpPr>
          <p:cNvPr id="3" name="Group 2"/>
          <p:cNvGrpSpPr/>
          <p:nvPr/>
        </p:nvGrpSpPr>
        <p:grpSpPr>
          <a:xfrm>
            <a:off x="0" y="0"/>
            <a:ext cx="9144000" cy="660975"/>
            <a:chOff x="0" y="0"/>
            <a:chExt cx="9144000" cy="660975"/>
          </a:xfrm>
        </p:grpSpPr>
        <p:sp>
          <p:nvSpPr>
            <p:cNvPr id="4" name="Rectangle 3"/>
            <p:cNvSpPr/>
            <p:nvPr/>
          </p:nvSpPr>
          <p:spPr>
            <a:xfrm>
              <a:off x="0" y="0"/>
              <a:ext cx="9144000" cy="612648"/>
            </a:xfrm>
            <a:prstGeom prst="rect">
              <a:avLst/>
            </a:prstGeom>
            <a:solidFill>
              <a:srgbClr val="595959"/>
            </a:solidFill>
          </p:spPr>
          <p:txBody>
            <a:bodyPr lIns="0" rIns="0" rtlCol="0" anchor="ctr" anchorCtr="0">
              <a:normAutofit/>
            </a:bodyPr>
            <a:lstStyle/>
            <a:p>
              <a:pPr algn="ctr">
                <a:spcBef>
                  <a:spcPct val="20000"/>
                </a:spcBef>
                <a:defRPr/>
              </a:pPr>
              <a:endParaRPr lang="en-US" b="1" dirty="0" smtClean="0">
                <a:solidFill>
                  <a:schemeClr val="bg2">
                    <a:lumMod val="90000"/>
                  </a:schemeClr>
                </a:solidFill>
                <a:effectLst>
                  <a:outerShdw blurRad="38100" dist="38100" dir="2700000" algn="tl">
                    <a:srgbClr val="000000">
                      <a:alpha val="43137"/>
                    </a:srgbClr>
                  </a:outerShdw>
                </a:effectLst>
                <a:latin typeface="Tempus Sans ITC" pitchFamily="82" charset="0"/>
                <a:cs typeface="Verdana" pitchFamily="34" charset="0"/>
              </a:endParaRPr>
            </a:p>
          </p:txBody>
        </p:sp>
        <p:sp>
          <p:nvSpPr>
            <p:cNvPr id="5" name="TextBox 4"/>
            <p:cNvSpPr txBox="1"/>
            <p:nvPr/>
          </p:nvSpPr>
          <p:spPr>
            <a:xfrm>
              <a:off x="0" y="76200"/>
              <a:ext cx="9144000" cy="584775"/>
            </a:xfrm>
            <a:prstGeom prst="rect">
              <a:avLst/>
            </a:prstGeom>
            <a:noFill/>
          </p:spPr>
          <p:txBody>
            <a:bodyPr wrap="square" lIns="45720" rIns="45720" rtlCol="0">
              <a:spAutoFit/>
            </a:bodyPr>
            <a:lstStyle/>
            <a:p>
              <a:pPr algn="ctr"/>
              <a:r>
                <a:rPr lang="en-US" sz="3200"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Tahoma" pitchFamily="34" charset="0"/>
                </a:rPr>
                <a:t>Megabreccias of the Thumb Member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400" b="1" dirty="0" smtClean="0">
            <a:solidFill>
              <a:schemeClr val="bg1"/>
            </a:solidFill>
            <a:effectLst>
              <a:outerShdw blurRad="38100" dist="38100" dir="2700000" algn="tl">
                <a:srgbClr val="000000">
                  <a:alpha val="43137"/>
                </a:srgbClr>
              </a:outerShdw>
            </a:effectLst>
            <a:latin typeface="Tempus Sans ITC" pitchFamily="82" charset="0"/>
            <a:ea typeface="Verdana" pitchFamily="34" charset="0"/>
            <a:cs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6183</TotalTime>
  <Words>2619</Words>
  <Application>Microsoft Office PowerPoint</Application>
  <PresentationFormat>On-screen Show (4:3)</PresentationFormat>
  <Paragraphs>256</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Rachelle Wagner</dc:creator>
  <cp:lastModifiedBy>Rachelle Wagner</cp:lastModifiedBy>
  <cp:revision>164</cp:revision>
  <dcterms:created xsi:type="dcterms:W3CDTF">2011-05-07T05:48:17Z</dcterms:created>
  <dcterms:modified xsi:type="dcterms:W3CDTF">2011-07-20T04:23:56Z</dcterms:modified>
</cp:coreProperties>
</file>