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42"/>
  </p:notesMasterIdLst>
  <p:sldIdLst>
    <p:sldId id="306" r:id="rId2"/>
    <p:sldId id="557" r:id="rId3"/>
    <p:sldId id="513" r:id="rId4"/>
    <p:sldId id="402" r:id="rId5"/>
    <p:sldId id="358" r:id="rId6"/>
    <p:sldId id="479" r:id="rId7"/>
    <p:sldId id="551" r:id="rId8"/>
    <p:sldId id="420" r:id="rId9"/>
    <p:sldId id="473" r:id="rId10"/>
    <p:sldId id="476" r:id="rId11"/>
    <p:sldId id="449" r:id="rId12"/>
    <p:sldId id="486" r:id="rId13"/>
    <p:sldId id="554" r:id="rId14"/>
    <p:sldId id="552" r:id="rId15"/>
    <p:sldId id="553" r:id="rId16"/>
    <p:sldId id="561" r:id="rId17"/>
    <p:sldId id="518" r:id="rId18"/>
    <p:sldId id="519" r:id="rId19"/>
    <p:sldId id="520" r:id="rId20"/>
    <p:sldId id="514" r:id="rId21"/>
    <p:sldId id="455" r:id="rId22"/>
    <p:sldId id="534" r:id="rId23"/>
    <p:sldId id="499" r:id="rId24"/>
    <p:sldId id="532" r:id="rId25"/>
    <p:sldId id="489" r:id="rId26"/>
    <p:sldId id="429" r:id="rId27"/>
    <p:sldId id="453" r:id="rId28"/>
    <p:sldId id="444" r:id="rId29"/>
    <p:sldId id="423" r:id="rId30"/>
    <p:sldId id="424" r:id="rId31"/>
    <p:sldId id="488" r:id="rId32"/>
    <p:sldId id="564" r:id="rId33"/>
    <p:sldId id="559" r:id="rId34"/>
    <p:sldId id="558" r:id="rId35"/>
    <p:sldId id="560" r:id="rId36"/>
    <p:sldId id="562" r:id="rId37"/>
    <p:sldId id="441" r:id="rId38"/>
    <p:sldId id="563" r:id="rId39"/>
    <p:sldId id="524" r:id="rId40"/>
    <p:sldId id="565" r:id="rId41"/>
  </p:sldIdLst>
  <p:sldSz cx="9144000" cy="6858000" type="screen4x3"/>
  <p:notesSz cx="6858000" cy="9144000"/>
  <p:embeddedFontLst>
    <p:embeddedFont>
      <p:font typeface="Calibri" pitchFamily="34" charset="0"/>
      <p:regular r:id="rId43"/>
      <p:bold r:id="rId44"/>
      <p:italic r:id="rId45"/>
      <p:boldItalic r:id="rId46"/>
    </p:embeddedFont>
  </p:embeddedFontLst>
  <p:defaultTextStyle>
    <a:defPPr>
      <a:defRPr lang="en-US"/>
    </a:defPPr>
    <a:lvl1pPr algn="ctr" rtl="0" eaLnBrk="0" fontAlgn="base" hangingPunct="0">
      <a:spcBef>
        <a:spcPct val="0"/>
      </a:spcBef>
      <a:spcAft>
        <a:spcPct val="0"/>
      </a:spcAft>
      <a:defRPr sz="2800" kern="1200">
        <a:solidFill>
          <a:schemeClr val="tx1"/>
        </a:solidFill>
        <a:latin typeface="Arial" pitchFamily="34" charset="0"/>
        <a:ea typeface="+mn-ea"/>
        <a:cs typeface="+mn-cs"/>
      </a:defRPr>
    </a:lvl1pPr>
    <a:lvl2pPr marL="457200" algn="ctr" rtl="0" eaLnBrk="0" fontAlgn="base" hangingPunct="0">
      <a:spcBef>
        <a:spcPct val="0"/>
      </a:spcBef>
      <a:spcAft>
        <a:spcPct val="0"/>
      </a:spcAft>
      <a:defRPr sz="2800" kern="1200">
        <a:solidFill>
          <a:schemeClr val="tx1"/>
        </a:solidFill>
        <a:latin typeface="Arial" pitchFamily="34" charset="0"/>
        <a:ea typeface="+mn-ea"/>
        <a:cs typeface="+mn-cs"/>
      </a:defRPr>
    </a:lvl2pPr>
    <a:lvl3pPr marL="914400" algn="ctr" rtl="0" eaLnBrk="0" fontAlgn="base" hangingPunct="0">
      <a:spcBef>
        <a:spcPct val="0"/>
      </a:spcBef>
      <a:spcAft>
        <a:spcPct val="0"/>
      </a:spcAft>
      <a:defRPr sz="2800" kern="1200">
        <a:solidFill>
          <a:schemeClr val="tx1"/>
        </a:solidFill>
        <a:latin typeface="Arial" pitchFamily="34" charset="0"/>
        <a:ea typeface="+mn-ea"/>
        <a:cs typeface="+mn-cs"/>
      </a:defRPr>
    </a:lvl3pPr>
    <a:lvl4pPr marL="1371600" algn="ctr" rtl="0" eaLnBrk="0" fontAlgn="base" hangingPunct="0">
      <a:spcBef>
        <a:spcPct val="0"/>
      </a:spcBef>
      <a:spcAft>
        <a:spcPct val="0"/>
      </a:spcAft>
      <a:defRPr sz="2800" kern="1200">
        <a:solidFill>
          <a:schemeClr val="tx1"/>
        </a:solidFill>
        <a:latin typeface="Arial" pitchFamily="34" charset="0"/>
        <a:ea typeface="+mn-ea"/>
        <a:cs typeface="+mn-cs"/>
      </a:defRPr>
    </a:lvl4pPr>
    <a:lvl5pPr marL="1828800" algn="ctr" rtl="0" eaLnBrk="0" fontAlgn="base" hangingPunct="0">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00CC00"/>
    <a:srgbClr val="FF6600"/>
    <a:srgbClr val="CCCC00"/>
    <a:srgbClr val="009900"/>
    <a:srgbClr val="0000CC"/>
    <a:srgbClr val="00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7333" autoAdjust="0"/>
  </p:normalViewPr>
  <p:slideViewPr>
    <p:cSldViewPr>
      <p:cViewPr>
        <p:scale>
          <a:sx n="80" d="100"/>
          <a:sy n="80" d="100"/>
        </p:scale>
        <p:origin x="-9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8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US"/>
          </a:p>
        </p:txBody>
      </p:sp>
      <p:sp>
        <p:nvSpPr>
          <p:cNvPr id="788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88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US"/>
          </a:p>
        </p:txBody>
      </p:sp>
      <p:sp>
        <p:nvSpPr>
          <p:cNvPr id="788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3ADF55D-9F9D-4906-ADBE-732B52F154B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98308" name="Slide Number Placeholder 3"/>
          <p:cNvSpPr>
            <a:spLocks noGrp="1"/>
          </p:cNvSpPr>
          <p:nvPr>
            <p:ph type="sldNum" sz="quarter" idx="5"/>
          </p:nvPr>
        </p:nvSpPr>
        <p:spPr>
          <a:noFill/>
        </p:spPr>
        <p:txBody>
          <a:bodyPr/>
          <a:lstStyle/>
          <a:p>
            <a:fld id="{C56E1B5A-E6E7-4B01-AA5F-62A85EAD30F5}"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70AAC7-2DC6-43BF-8EE0-F462AADB645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108819-11C4-490A-85D7-B832F293A5E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D3A3DC-459E-4469-A23D-360262CCABE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9AC45F-0DBD-4224-8F6F-4AFABDB5D95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1856D7-7E82-4323-941C-344427C101F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F074134-D4D9-4FBE-A911-56B1B600131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88B58-3617-4800-8E49-BFEBEAEEDC2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89D0E-A483-44DC-BD35-3D4C8DD7E9C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723502-928F-4886-8E66-E66323D766A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24F1D3-A348-4BC3-9F4B-4007C4214D9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8ED7B2-C3F6-485F-8B0F-897AE6EEF19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9AA0C4-7C24-4772-91CF-243C0B2CFB3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7BB21A-5E5E-419A-A42D-7527EA21BF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650BBC-ADB5-487B-8631-799EE9072F8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FB45C0F4-7CFD-4F65-9898-9FA17185EB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47"/>
            </a:gs>
            <a:gs pos="50000">
              <a:srgbClr val="333399"/>
            </a:gs>
            <a:gs pos="100000">
              <a:srgbClr val="181847"/>
            </a:gs>
          </a:gsLst>
          <a:lin ang="5400000" scaled="1"/>
        </a:gra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0" y="609600"/>
            <a:ext cx="9144000" cy="1524000"/>
          </a:xfrm>
          <a:noFill/>
        </p:spPr>
        <p:txBody>
          <a:bodyPr lIns="90488" tIns="44450" rIns="90488" bIns="44450"/>
          <a:lstStyle/>
          <a:p>
            <a:r>
              <a:rPr lang="en-US" sz="2400" b="1" dirty="0" smtClean="0">
                <a:solidFill>
                  <a:srgbClr val="FFFF00"/>
                </a:solidFill>
              </a:rPr>
              <a:t>THE FAUNA AND </a:t>
            </a:r>
            <a:r>
              <a:rPr lang="en-US" sz="2400" b="1" dirty="0" smtClean="0">
                <a:solidFill>
                  <a:srgbClr val="FFFF00"/>
                </a:solidFill>
              </a:rPr>
              <a:t>CORRELATION </a:t>
            </a:r>
            <a:r>
              <a:rPr lang="en-US" sz="2400" b="1" dirty="0" smtClean="0">
                <a:solidFill>
                  <a:srgbClr val="FFFF00"/>
                </a:solidFill>
              </a:rPr>
              <a:t>OF </a:t>
            </a:r>
            <a:r>
              <a:rPr lang="en-US" sz="2400" b="1" dirty="0" smtClean="0">
                <a:solidFill>
                  <a:srgbClr val="FFFF00"/>
                </a:solidFill>
              </a:rPr>
              <a:t>THE UINTA “A,” UINTA FORMATION (MIDDLE EOCENE), NORTHEASTERN UTAH, USA</a:t>
            </a:r>
          </a:p>
        </p:txBody>
      </p:sp>
      <p:sp>
        <p:nvSpPr>
          <p:cNvPr id="1029" name="Rectangle 3"/>
          <p:cNvSpPr>
            <a:spLocks noGrp="1" noChangeArrowheads="1"/>
          </p:cNvSpPr>
          <p:nvPr>
            <p:ph type="subTitle" idx="1"/>
          </p:nvPr>
        </p:nvSpPr>
        <p:spPr>
          <a:xfrm>
            <a:off x="990600" y="4648200"/>
            <a:ext cx="7772400" cy="2667000"/>
          </a:xfrm>
          <a:noFill/>
        </p:spPr>
        <p:txBody>
          <a:bodyPr lIns="90488" tIns="44450" rIns="90488" bIns="44450"/>
          <a:lstStyle/>
          <a:p>
            <a:pPr marL="342900" indent="-342900"/>
            <a:endParaRPr lang="en-US" sz="2800" b="1" smtClean="0"/>
          </a:p>
          <a:p>
            <a:pPr marL="342900" indent="-342900"/>
            <a:endParaRPr lang="en-US" sz="2000" b="1" smtClean="0">
              <a:solidFill>
                <a:schemeClr val="bg1"/>
              </a:solidFill>
            </a:endParaRPr>
          </a:p>
          <a:p>
            <a:pPr marL="342900" indent="-342900"/>
            <a:r>
              <a:rPr lang="en-US" sz="2000" b="1" smtClean="0">
                <a:solidFill>
                  <a:schemeClr val="bg1"/>
                </a:solidFill>
              </a:rPr>
              <a:t>Paul C. Murphey</a:t>
            </a:r>
            <a:endParaRPr lang="en-US" sz="2000" b="1" smtClean="0">
              <a:solidFill>
                <a:srgbClr val="FF5050"/>
              </a:solidFill>
            </a:endParaRPr>
          </a:p>
          <a:p>
            <a:pPr marL="342900" indent="-342900"/>
            <a:r>
              <a:rPr lang="en-US" sz="2000" b="1" i="1" smtClean="0">
                <a:solidFill>
                  <a:srgbClr val="FF0000"/>
                </a:solidFill>
              </a:rPr>
              <a:t>Department of Paleontology, San Diego Natural History Museum</a:t>
            </a:r>
          </a:p>
          <a:p>
            <a:pPr marL="342900" indent="-342900"/>
            <a:r>
              <a:rPr lang="en-US" sz="2000" b="1" i="1" smtClean="0">
                <a:solidFill>
                  <a:srgbClr val="FFFF00"/>
                </a:solidFill>
              </a:rPr>
              <a:t>Paleontology Principal Investigator, SWCA Environmental Consultants</a:t>
            </a:r>
          </a:p>
          <a:p>
            <a:pPr marL="342900" indent="-342900"/>
            <a:endParaRPr lang="en-US" sz="2000" b="1" i="1" smtClean="0">
              <a:solidFill>
                <a:srgbClr val="FF0000"/>
              </a:solidFill>
            </a:endParaRPr>
          </a:p>
        </p:txBody>
      </p:sp>
      <p:graphicFrame>
        <p:nvGraphicFramePr>
          <p:cNvPr id="1026" name="Object 11"/>
          <p:cNvGraphicFramePr>
            <a:graphicFrameLocks noChangeAspect="1"/>
          </p:cNvGraphicFramePr>
          <p:nvPr/>
        </p:nvGraphicFramePr>
        <p:xfrm>
          <a:off x="228600" y="5486400"/>
          <a:ext cx="820738" cy="1143000"/>
        </p:xfrm>
        <a:graphic>
          <a:graphicData uri="http://schemas.openxmlformats.org/presentationml/2006/ole">
            <p:oleObj spid="_x0000_s1026" r:id="rId3" imgW="1428949" imgH="2029108" progId="">
              <p:embed/>
            </p:oleObj>
          </a:graphicData>
        </a:graphic>
      </p:graphicFrame>
      <p:pic>
        <p:nvPicPr>
          <p:cNvPr id="1030" name="Picture 8" descr="Amyonodon-Skull.jpg"/>
          <p:cNvPicPr>
            <a:picLocks noChangeAspect="1"/>
          </p:cNvPicPr>
          <p:nvPr/>
        </p:nvPicPr>
        <p:blipFill>
          <a:blip r:embed="rId4" cstate="print"/>
          <a:srcRect/>
          <a:stretch>
            <a:fillRect/>
          </a:stretch>
        </p:blipFill>
        <p:spPr bwMode="auto">
          <a:xfrm>
            <a:off x="4724400" y="2514600"/>
            <a:ext cx="4225925" cy="2819400"/>
          </a:xfrm>
          <a:prstGeom prst="rect">
            <a:avLst/>
          </a:prstGeom>
          <a:noFill/>
          <a:ln w="9525">
            <a:noFill/>
            <a:miter lim="800000"/>
            <a:headEnd/>
            <a:tailEnd/>
          </a:ln>
        </p:spPr>
      </p:pic>
      <p:pic>
        <p:nvPicPr>
          <p:cNvPr id="1031" name="Picture 9" descr="Uinta-B-Uteland-Butte.jpg"/>
          <p:cNvPicPr>
            <a:picLocks noChangeAspect="1"/>
          </p:cNvPicPr>
          <p:nvPr/>
        </p:nvPicPr>
        <p:blipFill>
          <a:blip r:embed="rId5" cstate="print"/>
          <a:srcRect/>
          <a:stretch>
            <a:fillRect/>
          </a:stretch>
        </p:blipFill>
        <p:spPr bwMode="auto">
          <a:xfrm>
            <a:off x="228600" y="2514600"/>
            <a:ext cx="4227513"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smtClean="0"/>
          </a:p>
        </p:txBody>
      </p:sp>
      <p:pic>
        <p:nvPicPr>
          <p:cNvPr id="30723" name="Content Placeholder 5" descr="Wagonhound Cyn.jpg"/>
          <p:cNvPicPr>
            <a:picLocks noGrp="1" noChangeAspect="1"/>
          </p:cNvPicPr>
          <p:nvPr>
            <p:ph idx="1"/>
          </p:nvPr>
        </p:nvPicPr>
        <p:blipFill>
          <a:blip r:embed="rId2" cstate="print"/>
          <a:srcRect/>
          <a:stretch>
            <a:fillRect/>
          </a:stretch>
        </p:blipFill>
        <p:spPr>
          <a:xfrm>
            <a:off x="0" y="0"/>
            <a:ext cx="9144000" cy="6096000"/>
          </a:xfrm>
        </p:spPr>
      </p:pic>
      <p:sp>
        <p:nvSpPr>
          <p:cNvPr id="7" name="TextBox 6"/>
          <p:cNvSpPr txBox="1"/>
          <p:nvPr/>
        </p:nvSpPr>
        <p:spPr>
          <a:xfrm>
            <a:off x="304800" y="6172200"/>
            <a:ext cx="8458200" cy="400050"/>
          </a:xfrm>
          <a:prstGeom prst="rect">
            <a:avLst/>
          </a:prstGeom>
          <a:noFill/>
        </p:spPr>
        <p:txBody>
          <a:bodyPr>
            <a:spAutoFit/>
          </a:bodyPr>
          <a:lstStyle/>
          <a:p>
            <a:pPr>
              <a:defRPr/>
            </a:pPr>
            <a:r>
              <a:rPr lang="en-US" sz="2000" dirty="0" err="1">
                <a:solidFill>
                  <a:schemeClr val="bg1"/>
                </a:solidFill>
                <a:latin typeface="Calibri" pitchFamily="34" charset="0"/>
                <a:cs typeface="Calibri" pitchFamily="34" charset="0"/>
              </a:rPr>
              <a:t>Tgr</a:t>
            </a:r>
            <a:r>
              <a:rPr lang="en-US" sz="2000" dirty="0">
                <a:solidFill>
                  <a:schemeClr val="bg1"/>
                </a:solidFill>
                <a:latin typeface="Calibri" pitchFamily="34" charset="0"/>
                <a:cs typeface="Calibri" pitchFamily="34" charset="0"/>
              </a:rPr>
              <a:t> Parachute Creek </a:t>
            </a:r>
            <a:r>
              <a:rPr lang="en-US" sz="2000" dirty="0" err="1">
                <a:solidFill>
                  <a:schemeClr val="bg1"/>
                </a:solidFill>
                <a:latin typeface="Calibri" pitchFamily="34" charset="0"/>
                <a:cs typeface="Calibri" pitchFamily="34" charset="0"/>
              </a:rPr>
              <a:t>Mbr</a:t>
            </a:r>
            <a:r>
              <a:rPr lang="en-US" sz="2000" dirty="0">
                <a:solidFill>
                  <a:schemeClr val="bg1"/>
                </a:solidFill>
                <a:latin typeface="Calibri" pitchFamily="34" charset="0"/>
                <a:cs typeface="Calibri" pitchFamily="34" charset="0"/>
              </a:rPr>
              <a:t>., </a:t>
            </a:r>
            <a:r>
              <a:rPr lang="en-US" sz="2000" dirty="0" err="1">
                <a:solidFill>
                  <a:schemeClr val="bg1"/>
                </a:solidFill>
                <a:latin typeface="Calibri" pitchFamily="34" charset="0"/>
                <a:cs typeface="Calibri" pitchFamily="34" charset="0"/>
              </a:rPr>
              <a:t>TuA</a:t>
            </a:r>
            <a:r>
              <a:rPr lang="en-US" sz="2000" dirty="0">
                <a:solidFill>
                  <a:schemeClr val="bg1"/>
                </a:solidFill>
                <a:latin typeface="Calibri" pitchFamily="34" charset="0"/>
                <a:cs typeface="Calibri" pitchFamily="34" charset="0"/>
              </a:rPr>
              <a:t>, TuB1 at </a:t>
            </a:r>
            <a:r>
              <a:rPr lang="en-US" sz="2000" dirty="0" err="1">
                <a:solidFill>
                  <a:schemeClr val="bg1"/>
                </a:solidFill>
                <a:latin typeface="Calibri" pitchFamily="34" charset="0"/>
                <a:cs typeface="Calibri" pitchFamily="34" charset="0"/>
              </a:rPr>
              <a:t>Wagonhound</a:t>
            </a:r>
            <a:r>
              <a:rPr lang="en-US" sz="2000" dirty="0">
                <a:solidFill>
                  <a:schemeClr val="bg1"/>
                </a:solidFill>
                <a:latin typeface="Calibri" pitchFamily="34" charset="0"/>
                <a:cs typeface="Calibri" pitchFamily="34" charset="0"/>
              </a:rPr>
              <a:t> Canyon, Uinta Basin</a:t>
            </a:r>
          </a:p>
        </p:txBody>
      </p:sp>
      <p:sp>
        <p:nvSpPr>
          <p:cNvPr id="30725" name="Right Arrow 7"/>
          <p:cNvSpPr>
            <a:spLocks noChangeArrowheads="1"/>
          </p:cNvSpPr>
          <p:nvPr/>
        </p:nvSpPr>
        <p:spPr bwMode="auto">
          <a:xfrm rot="4641998">
            <a:off x="1875631" y="1350169"/>
            <a:ext cx="1030288" cy="171450"/>
          </a:xfrm>
          <a:prstGeom prst="rightArrow">
            <a:avLst>
              <a:gd name="adj1" fmla="val 50000"/>
              <a:gd name="adj2" fmla="val 50272"/>
            </a:avLst>
          </a:prstGeom>
          <a:solidFill>
            <a:srgbClr val="FF0000"/>
          </a:solidFill>
          <a:ln w="9525" algn="ctr">
            <a:solidFill>
              <a:schemeClr val="tx1"/>
            </a:solidFill>
            <a:round/>
            <a:headEnd/>
            <a:tailEnd/>
          </a:ln>
        </p:spPr>
        <p:txBody>
          <a:bodyPr/>
          <a:lstStyle/>
          <a:p>
            <a:endParaRPr lang="en-US"/>
          </a:p>
        </p:txBody>
      </p:sp>
      <p:sp>
        <p:nvSpPr>
          <p:cNvPr id="30726" name="Right Arrow 8"/>
          <p:cNvSpPr>
            <a:spLocks noChangeArrowheads="1"/>
          </p:cNvSpPr>
          <p:nvPr/>
        </p:nvSpPr>
        <p:spPr bwMode="auto">
          <a:xfrm rot="2243588">
            <a:off x="5861050" y="1057275"/>
            <a:ext cx="1030288" cy="173038"/>
          </a:xfrm>
          <a:prstGeom prst="rightArrow">
            <a:avLst>
              <a:gd name="adj1" fmla="val 50000"/>
              <a:gd name="adj2" fmla="val 50252"/>
            </a:avLst>
          </a:prstGeom>
          <a:solidFill>
            <a:srgbClr val="FF0000"/>
          </a:solidFill>
          <a:ln w="9525" algn="ctr">
            <a:solidFill>
              <a:schemeClr val="tx1"/>
            </a:solidFill>
            <a:round/>
            <a:headEnd/>
            <a:tailEnd/>
          </a:ln>
        </p:spPr>
        <p:txBody>
          <a:bodyPr/>
          <a:lstStyle/>
          <a:p>
            <a:endParaRPr lang="en-US"/>
          </a:p>
        </p:txBody>
      </p:sp>
      <p:sp>
        <p:nvSpPr>
          <p:cNvPr id="30727" name="TextBox 8"/>
          <p:cNvSpPr txBox="1">
            <a:spLocks noChangeArrowheads="1"/>
          </p:cNvSpPr>
          <p:nvPr/>
        </p:nvSpPr>
        <p:spPr bwMode="auto">
          <a:xfrm>
            <a:off x="5105400" y="609600"/>
            <a:ext cx="958850" cy="369888"/>
          </a:xfrm>
          <a:prstGeom prst="rect">
            <a:avLst/>
          </a:prstGeom>
          <a:solidFill>
            <a:schemeClr val="tx1"/>
          </a:solidFill>
          <a:ln w="9525">
            <a:noFill/>
            <a:miter lim="800000"/>
            <a:headEnd/>
            <a:tailEnd/>
          </a:ln>
        </p:spPr>
        <p:txBody>
          <a:bodyPr wrap="none">
            <a:spAutoFit/>
          </a:bodyPr>
          <a:lstStyle/>
          <a:p>
            <a:r>
              <a:rPr lang="en-US" sz="1800">
                <a:solidFill>
                  <a:schemeClr val="bg1"/>
                </a:solidFill>
              </a:rPr>
              <a:t>TuA-B1</a:t>
            </a:r>
          </a:p>
        </p:txBody>
      </p:sp>
      <p:sp>
        <p:nvSpPr>
          <p:cNvPr id="30728" name="TextBox 9"/>
          <p:cNvSpPr txBox="1">
            <a:spLocks noChangeArrowheads="1"/>
          </p:cNvSpPr>
          <p:nvPr/>
        </p:nvSpPr>
        <p:spPr bwMode="auto">
          <a:xfrm>
            <a:off x="1752600" y="762000"/>
            <a:ext cx="1073150" cy="369888"/>
          </a:xfrm>
          <a:prstGeom prst="rect">
            <a:avLst/>
          </a:prstGeom>
          <a:solidFill>
            <a:schemeClr val="tx1"/>
          </a:solidFill>
          <a:ln w="9525">
            <a:noFill/>
            <a:miter lim="800000"/>
            <a:headEnd/>
            <a:tailEnd/>
          </a:ln>
        </p:spPr>
        <p:txBody>
          <a:bodyPr wrap="none">
            <a:spAutoFit/>
          </a:bodyPr>
          <a:lstStyle/>
          <a:p>
            <a:r>
              <a:rPr lang="en-US" sz="1800">
                <a:solidFill>
                  <a:schemeClr val="bg1"/>
                </a:solidFill>
              </a:rPr>
              <a:t>Tgp-TuA</a:t>
            </a:r>
          </a:p>
        </p:txBody>
      </p:sp>
      <p:sp>
        <p:nvSpPr>
          <p:cNvPr id="9" name="TextBox 8"/>
          <p:cNvSpPr txBox="1"/>
          <p:nvPr/>
        </p:nvSpPr>
        <p:spPr>
          <a:xfrm>
            <a:off x="3733800" y="2667000"/>
            <a:ext cx="5410200" cy="3139321"/>
          </a:xfrm>
          <a:prstGeom prst="rect">
            <a:avLst/>
          </a:prstGeom>
          <a:solidFill>
            <a:schemeClr val="tx1"/>
          </a:solidFill>
        </p:spPr>
        <p:txBody>
          <a:bodyPr wrap="square" rtlCol="0">
            <a:spAutoFit/>
          </a:bodyPr>
          <a:lstStyle/>
          <a:p>
            <a:pPr algn="l">
              <a:buFont typeface="Arial" pitchFamily="34" charset="0"/>
              <a:buChar char="•"/>
            </a:pPr>
            <a:r>
              <a:rPr lang="en-US" sz="1800" dirty="0" smtClean="0">
                <a:solidFill>
                  <a:srgbClr val="FFFF00"/>
                </a:solidFill>
                <a:latin typeface="Calibri" pitchFamily="34" charset="0"/>
                <a:cs typeface="Calibri" pitchFamily="34" charset="0"/>
              </a:rPr>
              <a:t>The </a:t>
            </a:r>
            <a:r>
              <a:rPr lang="en-US" sz="1800" dirty="0" smtClean="0">
                <a:solidFill>
                  <a:srgbClr val="FFFF00"/>
                </a:solidFill>
                <a:latin typeface="Calibri" pitchFamily="34" charset="0"/>
                <a:cs typeface="Calibri" pitchFamily="34" charset="0"/>
              </a:rPr>
              <a:t>Uinta A </a:t>
            </a:r>
            <a:r>
              <a:rPr lang="en-US" sz="1800" dirty="0" smtClean="0">
                <a:solidFill>
                  <a:srgbClr val="FFFF00"/>
                </a:solidFill>
                <a:latin typeface="Calibri" pitchFamily="34" charset="0"/>
                <a:cs typeface="Calibri" pitchFamily="34" charset="0"/>
              </a:rPr>
              <a:t>consists </a:t>
            </a:r>
            <a:r>
              <a:rPr lang="en-US" sz="1800" dirty="0" smtClean="0">
                <a:solidFill>
                  <a:srgbClr val="FFFF00"/>
                </a:solidFill>
                <a:latin typeface="Calibri" pitchFamily="34" charset="0"/>
                <a:cs typeface="Calibri" pitchFamily="34" charset="0"/>
              </a:rPr>
              <a:t>of approximately  150 m (500 ft) of </a:t>
            </a:r>
            <a:r>
              <a:rPr lang="en-US" sz="1800" dirty="0" smtClean="0">
                <a:solidFill>
                  <a:srgbClr val="FFFF00"/>
                </a:solidFill>
                <a:latin typeface="Calibri" pitchFamily="34" charset="0"/>
                <a:cs typeface="Calibri" pitchFamily="34" charset="0"/>
              </a:rPr>
              <a:t>cliff </a:t>
            </a:r>
            <a:r>
              <a:rPr lang="en-US" sz="1800" dirty="0" smtClean="0">
                <a:solidFill>
                  <a:srgbClr val="FFFF00"/>
                </a:solidFill>
                <a:latin typeface="Calibri" pitchFamily="34" charset="0"/>
                <a:cs typeface="Calibri" pitchFamily="34" charset="0"/>
              </a:rPr>
              <a:t>forming </a:t>
            </a:r>
            <a:r>
              <a:rPr lang="en-US" sz="1800" dirty="0" smtClean="0">
                <a:solidFill>
                  <a:srgbClr val="FFFF00"/>
                </a:solidFill>
                <a:latin typeface="Calibri" pitchFamily="34" charset="0"/>
                <a:cs typeface="Calibri" pitchFamily="34" charset="0"/>
              </a:rPr>
              <a:t>tan and brown sandstone</a:t>
            </a:r>
            <a:endParaRPr lang="en-US" sz="1800" dirty="0" smtClean="0">
              <a:solidFill>
                <a:srgbClr val="FFFF00"/>
              </a:solidFill>
              <a:latin typeface="Calibri" pitchFamily="34" charset="0"/>
              <a:cs typeface="Calibri" pitchFamily="34" charset="0"/>
            </a:endParaRPr>
          </a:p>
          <a:p>
            <a:pPr algn="l">
              <a:buFont typeface="Arial" pitchFamily="34" charset="0"/>
              <a:buChar char="•"/>
            </a:pPr>
            <a:r>
              <a:rPr lang="en-US" sz="1800" dirty="0" smtClean="0">
                <a:solidFill>
                  <a:schemeClr val="bg1"/>
                </a:solidFill>
                <a:latin typeface="Calibri" pitchFamily="34" charset="0"/>
                <a:cs typeface="Calibri" pitchFamily="34" charset="0"/>
              </a:rPr>
              <a:t>The lower part </a:t>
            </a:r>
            <a:r>
              <a:rPr lang="en-US" sz="1800" dirty="0" smtClean="0">
                <a:solidFill>
                  <a:schemeClr val="bg1"/>
                </a:solidFill>
                <a:latin typeface="Calibri" pitchFamily="34" charset="0"/>
                <a:cs typeface="Calibri" pitchFamily="34" charset="0"/>
              </a:rPr>
              <a:t>of Uinta A </a:t>
            </a:r>
            <a:r>
              <a:rPr lang="en-US" sz="1800" dirty="0" err="1" smtClean="0">
                <a:solidFill>
                  <a:schemeClr val="bg1"/>
                </a:solidFill>
                <a:latin typeface="Calibri" pitchFamily="34" charset="0"/>
                <a:cs typeface="Calibri" pitchFamily="34" charset="0"/>
              </a:rPr>
              <a:t>intertongues</a:t>
            </a:r>
            <a:r>
              <a:rPr lang="en-US" sz="1800" dirty="0" smtClean="0">
                <a:solidFill>
                  <a:schemeClr val="bg1"/>
                </a:solidFill>
                <a:latin typeface="Calibri" pitchFamily="34" charset="0"/>
                <a:cs typeface="Calibri" pitchFamily="34" charset="0"/>
              </a:rPr>
              <a:t> </a:t>
            </a:r>
            <a:r>
              <a:rPr lang="en-US" sz="1800" dirty="0" smtClean="0">
                <a:solidFill>
                  <a:schemeClr val="bg1"/>
                </a:solidFill>
                <a:latin typeface="Calibri" pitchFamily="34" charset="0"/>
                <a:cs typeface="Calibri" pitchFamily="34" charset="0"/>
              </a:rPr>
              <a:t>with shale and limestone of the underlying Parachute Creek </a:t>
            </a:r>
            <a:r>
              <a:rPr lang="en-US" sz="1800" dirty="0" err="1" smtClean="0">
                <a:solidFill>
                  <a:schemeClr val="bg1"/>
                </a:solidFill>
                <a:latin typeface="Calibri" pitchFamily="34" charset="0"/>
                <a:cs typeface="Calibri" pitchFamily="34" charset="0"/>
              </a:rPr>
              <a:t>Mbr</a:t>
            </a:r>
            <a:r>
              <a:rPr lang="en-US" sz="1800" dirty="0" smtClean="0">
                <a:solidFill>
                  <a:schemeClr val="bg1"/>
                </a:solidFill>
                <a:latin typeface="Calibri" pitchFamily="34" charset="0"/>
                <a:cs typeface="Calibri" pitchFamily="34" charset="0"/>
              </a:rPr>
              <a:t>, Green River Fm. </a:t>
            </a:r>
          </a:p>
          <a:p>
            <a:pPr algn="l">
              <a:buFont typeface="Arial" pitchFamily="34" charset="0"/>
              <a:buChar char="•"/>
            </a:pPr>
            <a:r>
              <a:rPr lang="en-US" sz="1800" dirty="0" smtClean="0">
                <a:solidFill>
                  <a:srgbClr val="00B0F0"/>
                </a:solidFill>
                <a:latin typeface="Calibri" pitchFamily="34" charset="0"/>
                <a:cs typeface="Calibri" pitchFamily="34" charset="0"/>
              </a:rPr>
              <a:t>Uinta A inferred to </a:t>
            </a:r>
            <a:r>
              <a:rPr lang="en-US" sz="1800" dirty="0" smtClean="0">
                <a:solidFill>
                  <a:srgbClr val="00B0F0"/>
                </a:solidFill>
                <a:latin typeface="Calibri" pitchFamily="34" charset="0"/>
                <a:cs typeface="Calibri" pitchFamily="34" charset="0"/>
              </a:rPr>
              <a:t>represent </a:t>
            </a:r>
            <a:r>
              <a:rPr lang="en-US" sz="1800" dirty="0" smtClean="0">
                <a:solidFill>
                  <a:srgbClr val="00B0F0"/>
                </a:solidFill>
                <a:latin typeface="Calibri" pitchFamily="34" charset="0"/>
                <a:cs typeface="Calibri" pitchFamily="34" charset="0"/>
              </a:rPr>
              <a:t>deltaic deposits </a:t>
            </a:r>
            <a:r>
              <a:rPr lang="en-US" sz="1800" dirty="0" err="1" smtClean="0">
                <a:solidFill>
                  <a:srgbClr val="00B0F0"/>
                </a:solidFill>
                <a:latin typeface="Calibri" pitchFamily="34" charset="0"/>
                <a:cs typeface="Calibri" pitchFamily="34" charset="0"/>
              </a:rPr>
              <a:t>prograding</a:t>
            </a:r>
            <a:r>
              <a:rPr lang="en-US" sz="1800" dirty="0" smtClean="0">
                <a:solidFill>
                  <a:srgbClr val="00B0F0"/>
                </a:solidFill>
                <a:latin typeface="Calibri" pitchFamily="34" charset="0"/>
                <a:cs typeface="Calibri" pitchFamily="34" charset="0"/>
              </a:rPr>
              <a:t> westward and replacing lacustrine deposition, with sediment sources in the Uncompahgre uplift and Park Ranges in Colorado </a:t>
            </a:r>
            <a:endParaRPr lang="en-US" sz="1800" dirty="0" smtClean="0">
              <a:solidFill>
                <a:srgbClr val="00B0F0"/>
              </a:solidFill>
              <a:latin typeface="Calibri" pitchFamily="34" charset="0"/>
              <a:cs typeface="Calibri" pitchFamily="34" charset="0"/>
            </a:endParaRPr>
          </a:p>
          <a:p>
            <a:pPr algn="l">
              <a:buFont typeface="Arial" pitchFamily="34" charset="0"/>
              <a:buChar char="•"/>
            </a:pPr>
            <a:r>
              <a:rPr lang="en-US" sz="1800" dirty="0" smtClean="0">
                <a:solidFill>
                  <a:srgbClr val="FF0000"/>
                </a:solidFill>
                <a:latin typeface="Calibri" pitchFamily="34" charset="0"/>
                <a:cs typeface="Calibri" pitchFamily="34" charset="0"/>
              </a:rPr>
              <a:t>Uinta A </a:t>
            </a:r>
            <a:r>
              <a:rPr lang="en-US" sz="1800" dirty="0" err="1" smtClean="0">
                <a:solidFill>
                  <a:srgbClr val="FF0000"/>
                </a:solidFill>
                <a:latin typeface="Calibri" pitchFamily="34" charset="0"/>
                <a:cs typeface="Calibri" pitchFamily="34" charset="0"/>
              </a:rPr>
              <a:t>paleocurrent</a:t>
            </a:r>
            <a:r>
              <a:rPr lang="en-US" sz="1800" dirty="0" smtClean="0">
                <a:solidFill>
                  <a:srgbClr val="FF0000"/>
                </a:solidFill>
                <a:latin typeface="Calibri" pitchFamily="34" charset="0"/>
                <a:cs typeface="Calibri" pitchFamily="34" charset="0"/>
              </a:rPr>
              <a:t> directions in this area are predominantly from east and southeast  </a:t>
            </a:r>
            <a:endParaRPr lang="en-US" sz="1800"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Content Placeholder 4" descr="Uinta-A-Steve.jpg"/>
          <p:cNvPicPr>
            <a:picLocks noGrp="1" noChangeAspect="1"/>
          </p:cNvPicPr>
          <p:nvPr>
            <p:ph sz="half" idx="4294967295"/>
          </p:nvPr>
        </p:nvPicPr>
        <p:blipFill>
          <a:blip r:embed="rId3" cstate="print"/>
          <a:srcRect/>
          <a:stretch>
            <a:fillRect/>
          </a:stretch>
        </p:blipFill>
        <p:spPr>
          <a:xfrm>
            <a:off x="2286000" y="0"/>
            <a:ext cx="4573588" cy="6858000"/>
          </a:xfrm>
        </p:spPr>
      </p:pic>
      <p:sp>
        <p:nvSpPr>
          <p:cNvPr id="31747" name="Right Arrow 2"/>
          <p:cNvSpPr>
            <a:spLocks noChangeArrowheads="1"/>
          </p:cNvSpPr>
          <p:nvPr/>
        </p:nvSpPr>
        <p:spPr bwMode="auto">
          <a:xfrm>
            <a:off x="2057400" y="457200"/>
            <a:ext cx="1752600" cy="304800"/>
          </a:xfrm>
          <a:prstGeom prst="rightArrow">
            <a:avLst>
              <a:gd name="adj1" fmla="val 50000"/>
              <a:gd name="adj2" fmla="val 49993"/>
            </a:avLst>
          </a:prstGeom>
          <a:solidFill>
            <a:srgbClr val="FF0000"/>
          </a:solidFill>
          <a:ln w="9525" algn="ctr">
            <a:solidFill>
              <a:schemeClr val="tx1"/>
            </a:solidFill>
            <a:round/>
            <a:headEnd/>
            <a:tailEnd/>
          </a:ln>
        </p:spPr>
        <p:txBody>
          <a:bodyPr/>
          <a:lstStyle/>
          <a:p>
            <a:endParaRPr lang="en-US"/>
          </a:p>
        </p:txBody>
      </p:sp>
      <p:sp>
        <p:nvSpPr>
          <p:cNvPr id="31748" name="Right Arrow 3"/>
          <p:cNvSpPr>
            <a:spLocks noChangeArrowheads="1"/>
          </p:cNvSpPr>
          <p:nvPr/>
        </p:nvSpPr>
        <p:spPr bwMode="auto">
          <a:xfrm>
            <a:off x="2057400" y="4724400"/>
            <a:ext cx="990600" cy="304800"/>
          </a:xfrm>
          <a:prstGeom prst="rightArrow">
            <a:avLst>
              <a:gd name="adj1" fmla="val 50000"/>
              <a:gd name="adj2" fmla="val 49999"/>
            </a:avLst>
          </a:prstGeom>
          <a:solidFill>
            <a:srgbClr val="FF0000"/>
          </a:solidFill>
          <a:ln w="9525" algn="ctr">
            <a:solidFill>
              <a:schemeClr val="tx1"/>
            </a:solidFill>
            <a:round/>
            <a:headEnd/>
            <a:tailEnd/>
          </a:ln>
        </p:spPr>
        <p:txBody>
          <a:bodyPr/>
          <a:lstStyle/>
          <a:p>
            <a:endParaRPr lang="en-US"/>
          </a:p>
        </p:txBody>
      </p:sp>
      <p:sp>
        <p:nvSpPr>
          <p:cNvPr id="31749" name="TextBox 4"/>
          <p:cNvSpPr txBox="1">
            <a:spLocks noChangeArrowheads="1"/>
          </p:cNvSpPr>
          <p:nvPr/>
        </p:nvSpPr>
        <p:spPr bwMode="auto">
          <a:xfrm>
            <a:off x="0" y="457200"/>
            <a:ext cx="2057400" cy="1077218"/>
          </a:xfrm>
          <a:prstGeom prst="rect">
            <a:avLst/>
          </a:prstGeom>
          <a:noFill/>
          <a:ln w="9525">
            <a:noFill/>
            <a:miter lim="800000"/>
            <a:headEnd/>
            <a:tailEnd/>
          </a:ln>
        </p:spPr>
        <p:txBody>
          <a:bodyPr>
            <a:spAutoFit/>
          </a:bodyPr>
          <a:lstStyle/>
          <a:p>
            <a:r>
              <a:rPr lang="en-US" sz="1600" dirty="0">
                <a:solidFill>
                  <a:schemeClr val="bg1"/>
                </a:solidFill>
              </a:rPr>
              <a:t>Uinta A-B </a:t>
            </a:r>
            <a:r>
              <a:rPr lang="en-US" sz="1600" dirty="0" smtClean="0">
                <a:solidFill>
                  <a:schemeClr val="bg1"/>
                </a:solidFill>
              </a:rPr>
              <a:t>contact  </a:t>
            </a:r>
            <a:r>
              <a:rPr lang="en-US" sz="1600" dirty="0" smtClean="0">
                <a:solidFill>
                  <a:schemeClr val="bg1"/>
                </a:solidFill>
              </a:rPr>
              <a:t>in </a:t>
            </a:r>
            <a:r>
              <a:rPr lang="en-US" sz="1600" dirty="0" err="1" smtClean="0">
                <a:solidFill>
                  <a:schemeClr val="bg1"/>
                </a:solidFill>
              </a:rPr>
              <a:t>Wagonhound</a:t>
            </a:r>
            <a:r>
              <a:rPr lang="en-US" sz="1600" dirty="0" smtClean="0">
                <a:solidFill>
                  <a:schemeClr val="bg1"/>
                </a:solidFill>
              </a:rPr>
              <a:t> Canyon as mapped by Cashion (1974)</a:t>
            </a:r>
            <a:endParaRPr lang="en-US" sz="1600" dirty="0">
              <a:solidFill>
                <a:schemeClr val="bg1"/>
              </a:solidFill>
            </a:endParaRPr>
          </a:p>
        </p:txBody>
      </p:sp>
      <p:sp>
        <p:nvSpPr>
          <p:cNvPr id="31750" name="TextBox 5"/>
          <p:cNvSpPr txBox="1">
            <a:spLocks noChangeArrowheads="1"/>
          </p:cNvSpPr>
          <p:nvPr/>
        </p:nvSpPr>
        <p:spPr bwMode="auto">
          <a:xfrm>
            <a:off x="0" y="4724400"/>
            <a:ext cx="2057400" cy="584200"/>
          </a:xfrm>
          <a:prstGeom prst="rect">
            <a:avLst/>
          </a:prstGeom>
          <a:noFill/>
          <a:ln w="9525">
            <a:noFill/>
            <a:miter lim="800000"/>
            <a:headEnd/>
            <a:tailEnd/>
          </a:ln>
        </p:spPr>
        <p:txBody>
          <a:bodyPr>
            <a:spAutoFit/>
          </a:bodyPr>
          <a:lstStyle/>
          <a:p>
            <a:r>
              <a:rPr lang="en-US" sz="1600">
                <a:solidFill>
                  <a:schemeClr val="bg1"/>
                </a:solidFill>
              </a:rPr>
              <a:t>Cashion’s “a” tuff</a:t>
            </a:r>
          </a:p>
          <a:p>
            <a:r>
              <a:rPr lang="en-US" sz="1600">
                <a:solidFill>
                  <a:schemeClr val="bg1"/>
                </a:solidFill>
              </a:rPr>
              <a:t>(1986)</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en-US" smtClean="0"/>
          </a:p>
        </p:txBody>
      </p:sp>
      <p:sp>
        <p:nvSpPr>
          <p:cNvPr id="33795" name="Text Placeholder 2"/>
          <p:cNvSpPr>
            <a:spLocks noGrp="1"/>
          </p:cNvSpPr>
          <p:nvPr>
            <p:ph type="body" sz="half" idx="1"/>
          </p:nvPr>
        </p:nvSpPr>
        <p:spPr/>
        <p:txBody>
          <a:bodyPr/>
          <a:lstStyle/>
          <a:p>
            <a:endParaRPr lang="en-US" smtClean="0"/>
          </a:p>
        </p:txBody>
      </p:sp>
      <p:pic>
        <p:nvPicPr>
          <p:cNvPr id="33796" name="Content Placeholder 4" descr="Uinta-A-Marg.jpg"/>
          <p:cNvPicPr>
            <a:picLocks noGrp="1" noChangeAspect="1"/>
          </p:cNvPicPr>
          <p:nvPr>
            <p:ph sz="half" idx="2"/>
          </p:nvPr>
        </p:nvPicPr>
        <p:blipFill>
          <a:blip r:embed="rId2" cstate="print"/>
          <a:srcRect/>
          <a:stretch>
            <a:fillRect/>
          </a:stretch>
        </p:blipFill>
        <p:spPr>
          <a:xfrm>
            <a:off x="0" y="0"/>
            <a:ext cx="9139238" cy="6096000"/>
          </a:xfrm>
        </p:spPr>
      </p:pic>
      <p:sp>
        <p:nvSpPr>
          <p:cNvPr id="33797" name="Right Arrow 4"/>
          <p:cNvSpPr>
            <a:spLocks noChangeArrowheads="1"/>
          </p:cNvSpPr>
          <p:nvPr/>
        </p:nvSpPr>
        <p:spPr bwMode="auto">
          <a:xfrm rot="2932048">
            <a:off x="4317206" y="1454945"/>
            <a:ext cx="1520825" cy="188912"/>
          </a:xfrm>
          <a:prstGeom prst="rightArrow">
            <a:avLst>
              <a:gd name="adj1" fmla="val 50000"/>
              <a:gd name="adj2" fmla="val 49905"/>
            </a:avLst>
          </a:prstGeom>
          <a:solidFill>
            <a:srgbClr val="FF0000"/>
          </a:solidFill>
          <a:ln w="9525" algn="ctr">
            <a:solidFill>
              <a:schemeClr val="tx1"/>
            </a:solidFill>
            <a:round/>
            <a:headEnd/>
            <a:tailEnd/>
          </a:ln>
        </p:spPr>
        <p:txBody>
          <a:bodyPr/>
          <a:lstStyle/>
          <a:p>
            <a:endParaRPr lang="en-US"/>
          </a:p>
        </p:txBody>
      </p:sp>
      <p:sp>
        <p:nvSpPr>
          <p:cNvPr id="33798" name="TextBox 5"/>
          <p:cNvSpPr txBox="1">
            <a:spLocks noChangeArrowheads="1"/>
          </p:cNvSpPr>
          <p:nvPr/>
        </p:nvSpPr>
        <p:spPr bwMode="auto">
          <a:xfrm>
            <a:off x="304800" y="6248400"/>
            <a:ext cx="8305800" cy="400050"/>
          </a:xfrm>
          <a:prstGeom prst="rect">
            <a:avLst/>
          </a:prstGeom>
          <a:noFill/>
          <a:ln w="9525">
            <a:noFill/>
            <a:miter lim="800000"/>
            <a:headEnd/>
            <a:tailEnd/>
          </a:ln>
        </p:spPr>
        <p:txBody>
          <a:bodyPr>
            <a:spAutoFit/>
          </a:bodyPr>
          <a:lstStyle/>
          <a:p>
            <a:r>
              <a:rPr lang="en-US" sz="2000" dirty="0">
                <a:solidFill>
                  <a:schemeClr val="bg1"/>
                </a:solidFill>
              </a:rPr>
              <a:t>Exposures of Uinta A and B1 west of </a:t>
            </a:r>
            <a:r>
              <a:rPr lang="en-US" sz="2000" dirty="0" err="1">
                <a:solidFill>
                  <a:schemeClr val="bg1"/>
                </a:solidFill>
              </a:rPr>
              <a:t>Southam</a:t>
            </a:r>
            <a:r>
              <a:rPr lang="en-US" sz="2000" dirty="0">
                <a:solidFill>
                  <a:schemeClr val="bg1"/>
                </a:solidFill>
              </a:rPr>
              <a:t> Canyon</a:t>
            </a:r>
          </a:p>
        </p:txBody>
      </p:sp>
      <p:sp>
        <p:nvSpPr>
          <p:cNvPr id="33799" name="TextBox 6"/>
          <p:cNvSpPr txBox="1">
            <a:spLocks noChangeArrowheads="1"/>
          </p:cNvSpPr>
          <p:nvPr/>
        </p:nvSpPr>
        <p:spPr bwMode="auto">
          <a:xfrm>
            <a:off x="3962400" y="685800"/>
            <a:ext cx="1335088" cy="400050"/>
          </a:xfrm>
          <a:prstGeom prst="rect">
            <a:avLst/>
          </a:prstGeom>
          <a:solidFill>
            <a:schemeClr val="tx1"/>
          </a:solidFill>
          <a:ln w="9525">
            <a:noFill/>
            <a:miter lim="800000"/>
            <a:headEnd/>
            <a:tailEnd/>
          </a:ln>
        </p:spPr>
        <p:txBody>
          <a:bodyPr wrap="none">
            <a:spAutoFit/>
          </a:bodyPr>
          <a:lstStyle/>
          <a:p>
            <a:r>
              <a:rPr lang="en-US" sz="2000">
                <a:solidFill>
                  <a:schemeClr val="bg1"/>
                </a:solidFill>
              </a:rPr>
              <a:t>TuA-TuB1</a:t>
            </a:r>
          </a:p>
        </p:txBody>
      </p:sp>
      <p:sp>
        <p:nvSpPr>
          <p:cNvPr id="8" name="TextBox 7"/>
          <p:cNvSpPr txBox="1"/>
          <p:nvPr/>
        </p:nvSpPr>
        <p:spPr>
          <a:xfrm>
            <a:off x="6096000" y="2895600"/>
            <a:ext cx="3048000" cy="2031325"/>
          </a:xfrm>
          <a:prstGeom prst="rect">
            <a:avLst/>
          </a:prstGeom>
          <a:solidFill>
            <a:schemeClr val="tx1"/>
          </a:solidFill>
        </p:spPr>
        <p:txBody>
          <a:bodyPr wrap="square" rtlCol="0">
            <a:spAutoFit/>
          </a:bodyPr>
          <a:lstStyle/>
          <a:p>
            <a:pPr algn="l"/>
            <a:r>
              <a:rPr lang="en-US" sz="1800" dirty="0" smtClean="0">
                <a:solidFill>
                  <a:schemeClr val="accent1">
                    <a:lumMod val="60000"/>
                    <a:lumOff val="40000"/>
                  </a:schemeClr>
                </a:solidFill>
                <a:latin typeface="Calibri" pitchFamily="34" charset="0"/>
                <a:cs typeface="Calibri" pitchFamily="34" charset="0"/>
              </a:rPr>
              <a:t>Uinta A-B1 contact </a:t>
            </a:r>
            <a:r>
              <a:rPr lang="en-US" sz="1800" dirty="0" smtClean="0">
                <a:solidFill>
                  <a:schemeClr val="accent1">
                    <a:lumMod val="60000"/>
                    <a:lumOff val="40000"/>
                  </a:schemeClr>
                </a:solidFill>
                <a:latin typeface="Calibri" pitchFamily="34" charset="0"/>
                <a:cs typeface="Calibri" pitchFamily="34" charset="0"/>
              </a:rPr>
              <a:t>in the eastern Uinta Basi</a:t>
            </a:r>
            <a:r>
              <a:rPr lang="en-US" sz="1800" dirty="0" smtClean="0">
                <a:solidFill>
                  <a:schemeClr val="accent1">
                    <a:lumMod val="60000"/>
                    <a:lumOff val="40000"/>
                  </a:schemeClr>
                </a:solidFill>
                <a:latin typeface="Calibri" pitchFamily="34" charset="0"/>
                <a:cs typeface="Calibri" pitchFamily="34" charset="0"/>
              </a:rPr>
              <a:t>n </a:t>
            </a:r>
            <a:r>
              <a:rPr lang="en-US" sz="1800" dirty="0" smtClean="0">
                <a:solidFill>
                  <a:schemeClr val="accent1">
                    <a:lumMod val="60000"/>
                    <a:lumOff val="40000"/>
                  </a:schemeClr>
                </a:solidFill>
                <a:latin typeface="Calibri" pitchFamily="34" charset="0"/>
                <a:cs typeface="Calibri" pitchFamily="34" charset="0"/>
              </a:rPr>
              <a:t>consists </a:t>
            </a:r>
            <a:r>
              <a:rPr lang="en-US" sz="1800" dirty="0" smtClean="0">
                <a:solidFill>
                  <a:schemeClr val="accent1">
                    <a:lumMod val="60000"/>
                    <a:lumOff val="40000"/>
                  </a:schemeClr>
                </a:solidFill>
                <a:latin typeface="Calibri" pitchFamily="34" charset="0"/>
                <a:cs typeface="Calibri" pitchFamily="34" charset="0"/>
              </a:rPr>
              <a:t>of change </a:t>
            </a:r>
            <a:r>
              <a:rPr lang="en-US" sz="1800" dirty="0" smtClean="0">
                <a:solidFill>
                  <a:schemeClr val="accent1">
                    <a:lumMod val="60000"/>
                    <a:lumOff val="40000"/>
                  </a:schemeClr>
                </a:solidFill>
                <a:latin typeface="Calibri" pitchFamily="34" charset="0"/>
                <a:cs typeface="Calibri" pitchFamily="34" charset="0"/>
              </a:rPr>
              <a:t>from massive cliff forming sandstone beds to ledge forming sandstone </a:t>
            </a:r>
            <a:r>
              <a:rPr lang="en-US" sz="1800" dirty="0" smtClean="0">
                <a:solidFill>
                  <a:schemeClr val="accent1">
                    <a:lumMod val="60000"/>
                    <a:lumOff val="40000"/>
                  </a:schemeClr>
                </a:solidFill>
                <a:latin typeface="Calibri" pitchFamily="34" charset="0"/>
                <a:cs typeface="Calibri" pitchFamily="34" charset="0"/>
              </a:rPr>
              <a:t>beds interbedded with greenish gray siltstone beds</a:t>
            </a:r>
            <a:endParaRPr lang="en-US" sz="1800" dirty="0">
              <a:solidFill>
                <a:schemeClr val="accent1">
                  <a:lumMod val="60000"/>
                  <a:lumOff val="40000"/>
                </a:schemeClr>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smtClean="0">
              <a:solidFill>
                <a:schemeClr val="accent1"/>
              </a:solidFill>
            </a:endParaRPr>
          </a:p>
        </p:txBody>
      </p:sp>
      <p:pic>
        <p:nvPicPr>
          <p:cNvPr id="19459" name="Content Placeholder 3" descr="Green River at Riverbend area.jpg"/>
          <p:cNvPicPr>
            <a:picLocks noGrp="1" noChangeAspect="1"/>
          </p:cNvPicPr>
          <p:nvPr>
            <p:ph idx="1"/>
          </p:nvPr>
        </p:nvPicPr>
        <p:blipFill>
          <a:blip r:embed="rId2" cstate="print"/>
          <a:srcRect/>
          <a:stretch>
            <a:fillRect/>
          </a:stretch>
        </p:blipFill>
        <p:spPr>
          <a:xfrm>
            <a:off x="0" y="0"/>
            <a:ext cx="9144000" cy="6096000"/>
          </a:xfrm>
        </p:spPr>
      </p:pic>
      <p:sp>
        <p:nvSpPr>
          <p:cNvPr id="19461" name="TextBox 5"/>
          <p:cNvSpPr txBox="1">
            <a:spLocks noChangeArrowheads="1"/>
          </p:cNvSpPr>
          <p:nvPr/>
        </p:nvSpPr>
        <p:spPr bwMode="auto">
          <a:xfrm>
            <a:off x="228600" y="6248400"/>
            <a:ext cx="8610600" cy="353943"/>
          </a:xfrm>
          <a:prstGeom prst="rect">
            <a:avLst/>
          </a:prstGeom>
          <a:noFill/>
          <a:ln w="9525">
            <a:noFill/>
            <a:miter lim="800000"/>
            <a:headEnd/>
            <a:tailEnd/>
          </a:ln>
        </p:spPr>
        <p:txBody>
          <a:bodyPr wrap="square">
            <a:spAutoFit/>
          </a:bodyPr>
          <a:lstStyle/>
          <a:p>
            <a:r>
              <a:rPr lang="en-US" sz="1700" dirty="0">
                <a:solidFill>
                  <a:schemeClr val="bg1"/>
                </a:solidFill>
              </a:rPr>
              <a:t>Uinta A exposures along the Green River near </a:t>
            </a:r>
            <a:r>
              <a:rPr lang="en-US" sz="1700" dirty="0" err="1">
                <a:solidFill>
                  <a:schemeClr val="bg1"/>
                </a:solidFill>
              </a:rPr>
              <a:t>Eightmile</a:t>
            </a:r>
            <a:r>
              <a:rPr lang="en-US" sz="1700" dirty="0">
                <a:solidFill>
                  <a:schemeClr val="bg1"/>
                </a:solidFill>
              </a:rPr>
              <a:t> </a:t>
            </a:r>
            <a:r>
              <a:rPr lang="en-US" sz="1700" dirty="0" smtClean="0">
                <a:solidFill>
                  <a:schemeClr val="bg1"/>
                </a:solidFill>
              </a:rPr>
              <a:t>Flat in the central Uinta Basin</a:t>
            </a:r>
            <a:endParaRPr lang="en-US" sz="1700" dirty="0">
              <a:solidFill>
                <a:schemeClr val="bg1"/>
              </a:solidFill>
            </a:endParaRPr>
          </a:p>
        </p:txBody>
      </p:sp>
      <p:sp>
        <p:nvSpPr>
          <p:cNvPr id="7" name="TextBox 6"/>
          <p:cNvSpPr txBox="1"/>
          <p:nvPr/>
        </p:nvSpPr>
        <p:spPr>
          <a:xfrm>
            <a:off x="0" y="2133600"/>
            <a:ext cx="3733800" cy="1754326"/>
          </a:xfrm>
          <a:prstGeom prst="rect">
            <a:avLst/>
          </a:prstGeom>
          <a:solidFill>
            <a:schemeClr val="tx1"/>
          </a:solidFill>
        </p:spPr>
        <p:txBody>
          <a:bodyPr wrap="square" rtlCol="0">
            <a:spAutoFit/>
          </a:bodyPr>
          <a:lstStyle/>
          <a:p>
            <a:pPr algn="l">
              <a:buFont typeface="Arial" pitchFamily="34" charset="0"/>
              <a:buChar char="•"/>
            </a:pPr>
            <a:r>
              <a:rPr lang="en-US" sz="1800" dirty="0" smtClean="0">
                <a:solidFill>
                  <a:schemeClr val="bg1"/>
                </a:solidFill>
                <a:latin typeface="Calibri" pitchFamily="34" charset="0"/>
                <a:cs typeface="Calibri" pitchFamily="34" charset="0"/>
              </a:rPr>
              <a:t>Uinta A thins to the </a:t>
            </a:r>
            <a:r>
              <a:rPr lang="en-US" sz="1800" dirty="0" smtClean="0">
                <a:solidFill>
                  <a:schemeClr val="bg1"/>
                </a:solidFill>
                <a:latin typeface="Calibri" pitchFamily="34" charset="0"/>
                <a:cs typeface="Calibri" pitchFamily="34" charset="0"/>
              </a:rPr>
              <a:t>west </a:t>
            </a:r>
            <a:endParaRPr lang="en-US" sz="1800" dirty="0" smtClean="0">
              <a:solidFill>
                <a:schemeClr val="bg1"/>
              </a:solidFill>
              <a:latin typeface="Calibri" pitchFamily="34" charset="0"/>
              <a:cs typeface="Calibri" pitchFamily="34" charset="0"/>
            </a:endParaRPr>
          </a:p>
          <a:p>
            <a:pPr algn="l">
              <a:buFont typeface="Arial" pitchFamily="34" charset="0"/>
              <a:buChar char="•"/>
            </a:pPr>
            <a:r>
              <a:rPr lang="en-US" sz="1800" dirty="0" smtClean="0">
                <a:solidFill>
                  <a:srgbClr val="FFFF00"/>
                </a:solidFill>
                <a:latin typeface="Calibri" pitchFamily="34" charset="0"/>
                <a:cs typeface="Calibri" pitchFamily="34" charset="0"/>
              </a:rPr>
              <a:t>It becomes </a:t>
            </a:r>
            <a:r>
              <a:rPr lang="en-US" sz="1800" dirty="0" smtClean="0">
                <a:solidFill>
                  <a:srgbClr val="FFFF00"/>
                </a:solidFill>
                <a:latin typeface="Calibri" pitchFamily="34" charset="0"/>
                <a:cs typeface="Calibri" pitchFamily="34" charset="0"/>
              </a:rPr>
              <a:t>finer-grained to the west</a:t>
            </a:r>
          </a:p>
          <a:p>
            <a:pPr algn="l">
              <a:buFont typeface="Arial" pitchFamily="34" charset="0"/>
              <a:buChar char="•"/>
            </a:pPr>
            <a:r>
              <a:rPr lang="en-US" sz="1800" dirty="0" smtClean="0">
                <a:solidFill>
                  <a:srgbClr val="00B0F0"/>
                </a:solidFill>
                <a:latin typeface="Calibri" pitchFamily="34" charset="0"/>
                <a:cs typeface="Calibri" pitchFamily="34" charset="0"/>
              </a:rPr>
              <a:t>Lower fluvial sandstones in the east are laterally equivalent to lacustrine </a:t>
            </a:r>
            <a:r>
              <a:rPr lang="en-US" sz="1800" dirty="0" err="1" smtClean="0">
                <a:solidFill>
                  <a:srgbClr val="00B0F0"/>
                </a:solidFill>
                <a:latin typeface="Calibri" pitchFamily="34" charset="0"/>
                <a:cs typeface="Calibri" pitchFamily="34" charset="0"/>
              </a:rPr>
              <a:t>evaporites</a:t>
            </a:r>
            <a:r>
              <a:rPr lang="en-US" sz="1800" dirty="0" smtClean="0">
                <a:solidFill>
                  <a:srgbClr val="00B0F0"/>
                </a:solidFill>
                <a:latin typeface="Calibri" pitchFamily="34" charset="0"/>
                <a:cs typeface="Calibri" pitchFamily="34" charset="0"/>
              </a:rPr>
              <a:t>, </a:t>
            </a:r>
            <a:r>
              <a:rPr lang="en-US" sz="1800" dirty="0" err="1" smtClean="0">
                <a:solidFill>
                  <a:srgbClr val="00B0F0"/>
                </a:solidFill>
                <a:latin typeface="Calibri" pitchFamily="34" charset="0"/>
                <a:cs typeface="Calibri" pitchFamily="34" charset="0"/>
              </a:rPr>
              <a:t>limestones</a:t>
            </a:r>
            <a:r>
              <a:rPr lang="en-US" sz="1800" dirty="0" smtClean="0">
                <a:solidFill>
                  <a:srgbClr val="00B0F0"/>
                </a:solidFill>
                <a:latin typeface="Calibri" pitchFamily="34" charset="0"/>
                <a:cs typeface="Calibri" pitchFamily="34" charset="0"/>
              </a:rPr>
              <a:t>, and </a:t>
            </a:r>
            <a:r>
              <a:rPr lang="en-US" sz="1800" dirty="0" err="1" smtClean="0">
                <a:solidFill>
                  <a:srgbClr val="00B0F0"/>
                </a:solidFill>
                <a:latin typeface="Calibri" pitchFamily="34" charset="0"/>
                <a:cs typeface="Calibri" pitchFamily="34" charset="0"/>
              </a:rPr>
              <a:t>shales</a:t>
            </a:r>
            <a:r>
              <a:rPr lang="en-US" sz="1800" dirty="0" smtClean="0">
                <a:solidFill>
                  <a:srgbClr val="00B0F0"/>
                </a:solidFill>
                <a:latin typeface="Calibri" pitchFamily="34" charset="0"/>
                <a:cs typeface="Calibri" pitchFamily="34" charset="0"/>
              </a:rPr>
              <a:t> in the west </a:t>
            </a:r>
            <a:r>
              <a:rPr lang="en-US" sz="1800" dirty="0" smtClean="0">
                <a:solidFill>
                  <a:srgbClr val="00B0F0"/>
                </a:solidFill>
                <a:latin typeface="Calibri" pitchFamily="34" charset="0"/>
                <a:cs typeface="Calibri" pitchFamily="34" charset="0"/>
              </a:rPr>
              <a:t> </a:t>
            </a:r>
            <a:r>
              <a:rPr lang="en-US" sz="1800" dirty="0" smtClean="0">
                <a:solidFill>
                  <a:schemeClr val="bg1"/>
                </a:solidFill>
                <a:latin typeface="Calibri" pitchFamily="34" charset="0"/>
                <a:cs typeface="Calibri" pitchFamily="34" charset="0"/>
              </a:rPr>
              <a:t>  </a:t>
            </a:r>
            <a:endParaRPr lang="en-US" sz="1800" dirty="0">
              <a:solidFill>
                <a:schemeClr val="bg1"/>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8" descr="Uinta-B-Uteland-Butte.jpg"/>
          <p:cNvPicPr>
            <a:picLocks noChangeAspect="1"/>
          </p:cNvPicPr>
          <p:nvPr/>
        </p:nvPicPr>
        <p:blipFill>
          <a:blip r:embed="rId2" cstate="print"/>
          <a:srcRect/>
          <a:stretch>
            <a:fillRect/>
          </a:stretch>
        </p:blipFill>
        <p:spPr bwMode="auto">
          <a:xfrm>
            <a:off x="0" y="0"/>
            <a:ext cx="9144000" cy="6099175"/>
          </a:xfrm>
          <a:prstGeom prst="rect">
            <a:avLst/>
          </a:prstGeom>
          <a:noFill/>
          <a:ln w="9525">
            <a:noFill/>
            <a:miter lim="800000"/>
            <a:headEnd/>
            <a:tailEnd/>
          </a:ln>
        </p:spPr>
      </p:pic>
      <p:sp>
        <p:nvSpPr>
          <p:cNvPr id="65538" name="Text Box 3"/>
          <p:cNvSpPr txBox="1">
            <a:spLocks noChangeArrowheads="1"/>
          </p:cNvSpPr>
          <p:nvPr/>
        </p:nvSpPr>
        <p:spPr bwMode="auto">
          <a:xfrm>
            <a:off x="381000" y="2133600"/>
            <a:ext cx="8382000" cy="3170099"/>
          </a:xfrm>
          <a:prstGeom prst="rect">
            <a:avLst/>
          </a:prstGeom>
          <a:solidFill>
            <a:schemeClr val="tx1"/>
          </a:solidFill>
          <a:ln w="9525">
            <a:solidFill>
              <a:schemeClr val="bg1"/>
            </a:solidFill>
            <a:miter lim="800000"/>
            <a:headEnd/>
            <a:tailEnd/>
          </a:ln>
        </p:spPr>
        <p:txBody>
          <a:bodyPr>
            <a:spAutoFit/>
          </a:bodyPr>
          <a:lstStyle/>
          <a:p>
            <a:pPr indent="228600" algn="l">
              <a:buFont typeface="Arial" pitchFamily="34" charset="0"/>
              <a:buChar char="•"/>
              <a:defRPr/>
            </a:pPr>
            <a:r>
              <a:rPr lang="en-US" sz="2000" dirty="0">
                <a:solidFill>
                  <a:schemeClr val="bg1"/>
                </a:solidFill>
                <a:latin typeface="+mn-lt"/>
              </a:rPr>
              <a:t>Osborn’s (1929) redefinition of the Uinta A-B boundary has caused confusion in the stratigraphic provenance of </a:t>
            </a:r>
            <a:r>
              <a:rPr lang="en-US" sz="2000" dirty="0" smtClean="0">
                <a:solidFill>
                  <a:schemeClr val="bg1"/>
                </a:solidFill>
                <a:latin typeface="+mn-lt"/>
              </a:rPr>
              <a:t>many specimens </a:t>
            </a:r>
            <a:endParaRPr lang="en-US" sz="2000" dirty="0">
              <a:solidFill>
                <a:schemeClr val="bg1"/>
              </a:solidFill>
              <a:latin typeface="+mn-lt"/>
            </a:endParaRPr>
          </a:p>
          <a:p>
            <a:pPr indent="228600" algn="l">
              <a:buFont typeface="Arial" pitchFamily="34" charset="0"/>
              <a:buChar char="•"/>
              <a:defRPr/>
            </a:pPr>
            <a:r>
              <a:rPr lang="en-US" sz="2000" dirty="0" smtClean="0">
                <a:solidFill>
                  <a:srgbClr val="FFFF00"/>
                </a:solidFill>
                <a:latin typeface="+mn-lt"/>
              </a:rPr>
              <a:t>Osborn removed the upper fossiliferous portion of Peterson’s (1895) Uinta A and renamed it Uinta B1</a:t>
            </a:r>
          </a:p>
          <a:p>
            <a:pPr indent="228600" algn="l">
              <a:buFont typeface="Arial" pitchFamily="34" charset="0"/>
              <a:buChar char="•"/>
              <a:defRPr/>
            </a:pPr>
            <a:r>
              <a:rPr lang="en-US" sz="2000" dirty="0" smtClean="0">
                <a:solidFill>
                  <a:schemeClr val="accent1"/>
                </a:solidFill>
                <a:latin typeface="+mn-lt"/>
              </a:rPr>
              <a:t>Thus, pre-1929 specimens labeled as having been collected in the Uinta A almost certainly came from Uinta B1 (while in fact the Uinta A has produced very little although it is a very important interval)</a:t>
            </a:r>
          </a:p>
          <a:p>
            <a:pPr indent="228600" algn="l">
              <a:buFont typeface="Arial" pitchFamily="34" charset="0"/>
              <a:buChar char="•"/>
              <a:defRPr/>
            </a:pPr>
            <a:r>
              <a:rPr lang="en-US" sz="2000" dirty="0" smtClean="0">
                <a:solidFill>
                  <a:srgbClr val="FF0000"/>
                </a:solidFill>
                <a:latin typeface="+mn-lt"/>
              </a:rPr>
              <a:t>Support </a:t>
            </a:r>
            <a:r>
              <a:rPr lang="en-US" sz="2000" dirty="0">
                <a:solidFill>
                  <a:srgbClr val="FF0000"/>
                </a:solidFill>
                <a:latin typeface="+mn-lt"/>
              </a:rPr>
              <a:t>for this conclusion comes from Peterson’s (1924) “</a:t>
            </a:r>
            <a:r>
              <a:rPr lang="en-US" sz="2000" i="1" dirty="0" err="1">
                <a:solidFill>
                  <a:srgbClr val="FF0000"/>
                </a:solidFill>
                <a:latin typeface="+mn-lt"/>
              </a:rPr>
              <a:t>Dolichorhinus</a:t>
            </a:r>
            <a:r>
              <a:rPr lang="en-US" sz="2000" i="1" dirty="0">
                <a:solidFill>
                  <a:srgbClr val="FF0000"/>
                </a:solidFill>
                <a:latin typeface="+mn-lt"/>
              </a:rPr>
              <a:t> Quarry</a:t>
            </a:r>
            <a:r>
              <a:rPr lang="en-US" sz="2000" dirty="0">
                <a:solidFill>
                  <a:srgbClr val="FF0000"/>
                </a:solidFill>
                <a:latin typeface="+mn-lt"/>
              </a:rPr>
              <a:t>” which as listed as Uinta A in CM records but occurs 122 m above A-B contact as mapped by Cashion (1974</a:t>
            </a:r>
            <a:r>
              <a:rPr lang="en-US" sz="2000" dirty="0" smtClean="0">
                <a:solidFill>
                  <a:srgbClr val="FF0000"/>
                </a:solidFill>
                <a:latin typeface="+mn-lt"/>
              </a:rPr>
              <a:t>)</a:t>
            </a:r>
            <a:endParaRPr lang="en-US" sz="2000" dirty="0">
              <a:solidFill>
                <a:srgbClr val="FF0000"/>
              </a:solidFill>
              <a:latin typeface="+mn-lt"/>
            </a:endParaRPr>
          </a:p>
        </p:txBody>
      </p:sp>
      <p:sp>
        <p:nvSpPr>
          <p:cNvPr id="10244" name="Text Box 5"/>
          <p:cNvSpPr txBox="1">
            <a:spLocks noChangeArrowheads="1"/>
          </p:cNvSpPr>
          <p:nvPr/>
        </p:nvSpPr>
        <p:spPr bwMode="auto">
          <a:xfrm>
            <a:off x="1828800" y="381000"/>
            <a:ext cx="5486400" cy="430213"/>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en-US" sz="2200" b="1">
                <a:solidFill>
                  <a:schemeClr val="bg1"/>
                </a:solidFill>
                <a:latin typeface="Times New Roman" pitchFamily="18" charset="0"/>
              </a:rPr>
              <a:t>Historical Work Has Resulted in Confusion</a:t>
            </a:r>
            <a:endParaRPr lang="en-US" sz="2200" b="1">
              <a:solidFill>
                <a:srgbClr val="FFFF00"/>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sp>
        <p:nvSpPr>
          <p:cNvPr id="11267" name="Text Placeholder 2"/>
          <p:cNvSpPr>
            <a:spLocks noGrp="1"/>
          </p:cNvSpPr>
          <p:nvPr>
            <p:ph type="body" sz="half" idx="1"/>
          </p:nvPr>
        </p:nvSpPr>
        <p:spPr/>
        <p:txBody>
          <a:bodyPr/>
          <a:lstStyle/>
          <a:p>
            <a:endParaRPr lang="en-US" smtClean="0"/>
          </a:p>
        </p:txBody>
      </p:sp>
      <p:pic>
        <p:nvPicPr>
          <p:cNvPr id="11268" name="Content Placeholder 5" descr="Dolichorhinus-Quarry.jpg"/>
          <p:cNvPicPr>
            <a:picLocks noGrp="1" noChangeAspect="1"/>
          </p:cNvPicPr>
          <p:nvPr>
            <p:ph sz="half" idx="2"/>
          </p:nvPr>
        </p:nvPicPr>
        <p:blipFill>
          <a:blip r:embed="rId2" cstate="print"/>
          <a:srcRect/>
          <a:stretch>
            <a:fillRect/>
          </a:stretch>
        </p:blipFill>
        <p:spPr>
          <a:xfrm>
            <a:off x="0" y="0"/>
            <a:ext cx="9144000" cy="6099175"/>
          </a:xfrm>
        </p:spPr>
      </p:pic>
      <p:sp>
        <p:nvSpPr>
          <p:cNvPr id="11269" name="TextBox 4"/>
          <p:cNvSpPr txBox="1">
            <a:spLocks noChangeArrowheads="1"/>
          </p:cNvSpPr>
          <p:nvPr/>
        </p:nvSpPr>
        <p:spPr bwMode="auto">
          <a:xfrm>
            <a:off x="228600" y="6248400"/>
            <a:ext cx="8610600" cy="307777"/>
          </a:xfrm>
          <a:prstGeom prst="rect">
            <a:avLst/>
          </a:prstGeom>
          <a:noFill/>
          <a:ln w="9525">
            <a:noFill/>
            <a:miter lim="800000"/>
            <a:headEnd/>
            <a:tailEnd/>
          </a:ln>
        </p:spPr>
        <p:txBody>
          <a:bodyPr>
            <a:spAutoFit/>
          </a:bodyPr>
          <a:lstStyle/>
          <a:p>
            <a:r>
              <a:rPr lang="en-US" sz="1400" dirty="0">
                <a:solidFill>
                  <a:schemeClr val="bg1"/>
                </a:solidFill>
              </a:rPr>
              <a:t>Carnegie “</a:t>
            </a:r>
            <a:r>
              <a:rPr lang="en-US" sz="1400" i="1" dirty="0" err="1">
                <a:solidFill>
                  <a:schemeClr val="bg1"/>
                </a:solidFill>
              </a:rPr>
              <a:t>Dolichorhinus</a:t>
            </a:r>
            <a:r>
              <a:rPr lang="en-US" sz="1400" dirty="0">
                <a:solidFill>
                  <a:schemeClr val="bg1"/>
                </a:solidFill>
              </a:rPr>
              <a:t> Quarry” </a:t>
            </a:r>
            <a:r>
              <a:rPr lang="en-US" sz="1400" dirty="0" smtClean="0">
                <a:solidFill>
                  <a:schemeClr val="bg1"/>
                </a:solidFill>
              </a:rPr>
              <a:t>(CM Loc. 366) within </a:t>
            </a:r>
            <a:r>
              <a:rPr lang="en-US" sz="1400" dirty="0">
                <a:solidFill>
                  <a:schemeClr val="bg1"/>
                </a:solidFill>
              </a:rPr>
              <a:t>Uinta B1, re-discovered by Bilbey et al. (2002)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1" descr="Osborn Uinta.jpg"/>
          <p:cNvPicPr>
            <a:picLocks noChangeAspect="1"/>
          </p:cNvPicPr>
          <p:nvPr/>
        </p:nvPicPr>
        <p:blipFill>
          <a:blip r:embed="rId2" cstate="print"/>
          <a:srcRect/>
          <a:stretch>
            <a:fillRect/>
          </a:stretch>
        </p:blipFill>
        <p:spPr bwMode="auto">
          <a:xfrm>
            <a:off x="1295400" y="152400"/>
            <a:ext cx="6477000" cy="6253163"/>
          </a:xfrm>
          <a:prstGeom prst="rect">
            <a:avLst/>
          </a:prstGeom>
          <a:solidFill>
            <a:srgbClr val="FF0000"/>
          </a:solidFill>
          <a:ln w="9525">
            <a:noFill/>
            <a:miter lim="800000"/>
            <a:headEnd/>
            <a:tailEnd/>
          </a:ln>
        </p:spPr>
      </p:pic>
      <p:sp>
        <p:nvSpPr>
          <p:cNvPr id="34819" name="Right Arrow 2"/>
          <p:cNvSpPr>
            <a:spLocks noChangeArrowheads="1"/>
          </p:cNvSpPr>
          <p:nvPr/>
        </p:nvSpPr>
        <p:spPr bwMode="auto">
          <a:xfrm rot="10800000">
            <a:off x="3352800" y="2743200"/>
            <a:ext cx="838200" cy="152400"/>
          </a:xfrm>
          <a:prstGeom prst="rightArrow">
            <a:avLst>
              <a:gd name="adj1" fmla="val 50000"/>
              <a:gd name="adj2" fmla="val 50009"/>
            </a:avLst>
          </a:prstGeom>
          <a:solidFill>
            <a:srgbClr val="FF0000"/>
          </a:solidFill>
          <a:ln w="9525" algn="ctr">
            <a:solidFill>
              <a:schemeClr val="tx1"/>
            </a:solidFill>
            <a:round/>
            <a:headEnd/>
            <a:tailEnd/>
          </a:ln>
        </p:spPr>
        <p:txBody>
          <a:bodyPr/>
          <a:lstStyle/>
          <a:p>
            <a:endParaRPr lang="en-US"/>
          </a:p>
        </p:txBody>
      </p:sp>
      <p:sp>
        <p:nvSpPr>
          <p:cNvPr id="34820" name="Right Arrow 4"/>
          <p:cNvSpPr>
            <a:spLocks noChangeArrowheads="1"/>
          </p:cNvSpPr>
          <p:nvPr/>
        </p:nvSpPr>
        <p:spPr bwMode="auto">
          <a:xfrm rot="9464744">
            <a:off x="2266950" y="1106488"/>
            <a:ext cx="1031875" cy="103187"/>
          </a:xfrm>
          <a:prstGeom prst="rightArrow">
            <a:avLst>
              <a:gd name="adj1" fmla="val 50000"/>
              <a:gd name="adj2" fmla="val 50093"/>
            </a:avLst>
          </a:prstGeom>
          <a:solidFill>
            <a:srgbClr val="FF0000"/>
          </a:solidFill>
          <a:ln w="9525" algn="ctr">
            <a:solidFill>
              <a:schemeClr val="tx1"/>
            </a:solidFill>
            <a:round/>
            <a:headEnd/>
            <a:tailEnd/>
          </a:ln>
        </p:spPr>
        <p:txBody>
          <a:bodyPr/>
          <a:lstStyle/>
          <a:p>
            <a:endParaRPr lang="en-US"/>
          </a:p>
        </p:txBody>
      </p:sp>
      <p:sp>
        <p:nvSpPr>
          <p:cNvPr id="34821" name="TextBox 4"/>
          <p:cNvSpPr txBox="1">
            <a:spLocks noChangeArrowheads="1"/>
          </p:cNvSpPr>
          <p:nvPr/>
        </p:nvSpPr>
        <p:spPr bwMode="auto">
          <a:xfrm>
            <a:off x="1295400" y="6477000"/>
            <a:ext cx="6400800" cy="400050"/>
          </a:xfrm>
          <a:prstGeom prst="rect">
            <a:avLst/>
          </a:prstGeom>
          <a:noFill/>
          <a:ln w="9525">
            <a:noFill/>
            <a:miter lim="800000"/>
            <a:headEnd/>
            <a:tailEnd/>
          </a:ln>
        </p:spPr>
        <p:txBody>
          <a:bodyPr>
            <a:spAutoFit/>
          </a:bodyPr>
          <a:lstStyle/>
          <a:p>
            <a:r>
              <a:rPr lang="en-US" sz="2000">
                <a:solidFill>
                  <a:srgbClr val="FFFF00"/>
                </a:solidFill>
              </a:rPr>
              <a:t>Osborn’s (1929) stratigraphic column</a:t>
            </a:r>
          </a:p>
        </p:txBody>
      </p:sp>
      <p:sp>
        <p:nvSpPr>
          <p:cNvPr id="34822" name="TextBox 5"/>
          <p:cNvSpPr txBox="1">
            <a:spLocks noChangeArrowheads="1"/>
          </p:cNvSpPr>
          <p:nvPr/>
        </p:nvSpPr>
        <p:spPr bwMode="auto">
          <a:xfrm>
            <a:off x="4191000" y="2667000"/>
            <a:ext cx="2743200" cy="307777"/>
          </a:xfrm>
          <a:prstGeom prst="rect">
            <a:avLst/>
          </a:prstGeom>
          <a:solidFill>
            <a:srgbClr val="FFFF00"/>
          </a:solidFill>
          <a:ln w="9525">
            <a:noFill/>
            <a:miter lim="800000"/>
            <a:headEnd/>
            <a:tailEnd/>
          </a:ln>
        </p:spPr>
        <p:txBody>
          <a:bodyPr wrap="square">
            <a:spAutoFit/>
          </a:bodyPr>
          <a:lstStyle/>
          <a:p>
            <a:pPr algn="l"/>
            <a:r>
              <a:rPr lang="en-US" sz="1400" dirty="0"/>
              <a:t>Peterson’s </a:t>
            </a:r>
            <a:r>
              <a:rPr lang="en-US" sz="1400" dirty="0" smtClean="0"/>
              <a:t>1895 A-B </a:t>
            </a:r>
            <a:r>
              <a:rPr lang="en-US" sz="1400" dirty="0"/>
              <a:t>Boundary</a:t>
            </a:r>
          </a:p>
        </p:txBody>
      </p:sp>
      <p:sp>
        <p:nvSpPr>
          <p:cNvPr id="34823" name="TextBox 6"/>
          <p:cNvSpPr txBox="1">
            <a:spLocks noChangeArrowheads="1"/>
          </p:cNvSpPr>
          <p:nvPr/>
        </p:nvSpPr>
        <p:spPr bwMode="auto">
          <a:xfrm>
            <a:off x="3124200" y="762000"/>
            <a:ext cx="2667000" cy="307777"/>
          </a:xfrm>
          <a:prstGeom prst="rect">
            <a:avLst/>
          </a:prstGeom>
          <a:solidFill>
            <a:srgbClr val="FFFF00"/>
          </a:solidFill>
          <a:ln w="9525">
            <a:noFill/>
            <a:miter lim="800000"/>
            <a:headEnd/>
            <a:tailEnd/>
          </a:ln>
        </p:spPr>
        <p:txBody>
          <a:bodyPr wrap="square">
            <a:spAutoFit/>
          </a:bodyPr>
          <a:lstStyle/>
          <a:p>
            <a:pPr algn="l"/>
            <a:r>
              <a:rPr lang="en-US" sz="1400" dirty="0"/>
              <a:t>Peterson’s </a:t>
            </a:r>
            <a:r>
              <a:rPr lang="en-US" sz="1400" dirty="0" smtClean="0"/>
              <a:t>1895 B-C </a:t>
            </a:r>
            <a:r>
              <a:rPr lang="en-US" sz="1400" dirty="0"/>
              <a:t>Boundary</a:t>
            </a:r>
          </a:p>
        </p:txBody>
      </p:sp>
      <p:sp>
        <p:nvSpPr>
          <p:cNvPr id="8" name="Right Arrow 2"/>
          <p:cNvSpPr>
            <a:spLocks noChangeArrowheads="1"/>
          </p:cNvSpPr>
          <p:nvPr/>
        </p:nvSpPr>
        <p:spPr bwMode="auto">
          <a:xfrm rot="10800000">
            <a:off x="3810000" y="3810000"/>
            <a:ext cx="838200" cy="152400"/>
          </a:xfrm>
          <a:prstGeom prst="rightArrow">
            <a:avLst>
              <a:gd name="adj1" fmla="val 50000"/>
              <a:gd name="adj2" fmla="val 50009"/>
            </a:avLst>
          </a:prstGeom>
          <a:solidFill>
            <a:srgbClr val="FF0000"/>
          </a:solidFill>
          <a:ln w="9525" algn="ctr">
            <a:solidFill>
              <a:schemeClr val="tx1"/>
            </a:solidFill>
            <a:round/>
            <a:headEnd/>
            <a:tailEnd/>
          </a:ln>
        </p:spPr>
        <p:txBody>
          <a:bodyPr/>
          <a:lstStyle/>
          <a:p>
            <a:endParaRPr lang="en-US"/>
          </a:p>
        </p:txBody>
      </p:sp>
      <p:sp>
        <p:nvSpPr>
          <p:cNvPr id="9" name="TextBox 5"/>
          <p:cNvSpPr txBox="1">
            <a:spLocks noChangeArrowheads="1"/>
          </p:cNvSpPr>
          <p:nvPr/>
        </p:nvSpPr>
        <p:spPr bwMode="auto">
          <a:xfrm>
            <a:off x="4648200" y="3733800"/>
            <a:ext cx="2514600" cy="307777"/>
          </a:xfrm>
          <a:prstGeom prst="rect">
            <a:avLst/>
          </a:prstGeom>
          <a:solidFill>
            <a:srgbClr val="92D050"/>
          </a:solidFill>
          <a:ln w="9525">
            <a:noFill/>
            <a:miter lim="800000"/>
            <a:headEnd/>
            <a:tailEnd/>
          </a:ln>
        </p:spPr>
        <p:txBody>
          <a:bodyPr wrap="square">
            <a:spAutoFit/>
          </a:bodyPr>
          <a:lstStyle/>
          <a:p>
            <a:pPr algn="l"/>
            <a:r>
              <a:rPr lang="en-US" sz="1400" dirty="0" smtClean="0"/>
              <a:t>Osborn’s 1929 A-B Boundary</a:t>
            </a:r>
            <a:endParaRPr lang="en-US" sz="1400" dirty="0"/>
          </a:p>
        </p:txBody>
      </p:sp>
      <p:sp>
        <p:nvSpPr>
          <p:cNvPr id="10" name="Right Arrow 2"/>
          <p:cNvSpPr>
            <a:spLocks noChangeArrowheads="1"/>
          </p:cNvSpPr>
          <p:nvPr/>
        </p:nvSpPr>
        <p:spPr bwMode="auto">
          <a:xfrm rot="10800000">
            <a:off x="3048000" y="1752600"/>
            <a:ext cx="838200" cy="152400"/>
          </a:xfrm>
          <a:prstGeom prst="rightArrow">
            <a:avLst>
              <a:gd name="adj1" fmla="val 50000"/>
              <a:gd name="adj2" fmla="val 50009"/>
            </a:avLst>
          </a:prstGeom>
          <a:solidFill>
            <a:srgbClr val="FF0000"/>
          </a:solidFill>
          <a:ln w="9525" algn="ctr">
            <a:solidFill>
              <a:schemeClr val="tx1"/>
            </a:solidFill>
            <a:round/>
            <a:headEnd/>
            <a:tailEnd/>
          </a:ln>
        </p:spPr>
        <p:txBody>
          <a:bodyPr/>
          <a:lstStyle/>
          <a:p>
            <a:endParaRPr lang="en-US"/>
          </a:p>
        </p:txBody>
      </p:sp>
      <p:sp>
        <p:nvSpPr>
          <p:cNvPr id="11" name="TextBox 5"/>
          <p:cNvSpPr txBox="1">
            <a:spLocks noChangeArrowheads="1"/>
          </p:cNvSpPr>
          <p:nvPr/>
        </p:nvSpPr>
        <p:spPr bwMode="auto">
          <a:xfrm>
            <a:off x="3886200" y="1676400"/>
            <a:ext cx="2514600" cy="307777"/>
          </a:xfrm>
          <a:prstGeom prst="rect">
            <a:avLst/>
          </a:prstGeom>
          <a:solidFill>
            <a:srgbClr val="92D050"/>
          </a:solidFill>
          <a:ln w="9525">
            <a:noFill/>
            <a:miter lim="800000"/>
            <a:headEnd/>
            <a:tailEnd/>
          </a:ln>
        </p:spPr>
        <p:txBody>
          <a:bodyPr wrap="square">
            <a:spAutoFit/>
          </a:bodyPr>
          <a:lstStyle/>
          <a:p>
            <a:pPr algn="l"/>
            <a:r>
              <a:rPr lang="en-US" sz="1400" dirty="0" smtClean="0"/>
              <a:t>Osborn’s 1929 B-C Boundary</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4" descr="Eocene%20Epoch%20double%20page%20spread%20for%20encyclopedia.jpg"/>
          <p:cNvPicPr>
            <a:picLocks noChangeAspect="1"/>
          </p:cNvPicPr>
          <p:nvPr/>
        </p:nvPicPr>
        <p:blipFill>
          <a:blip r:embed="rId2" cstate="print"/>
          <a:srcRect/>
          <a:stretch>
            <a:fillRect/>
          </a:stretch>
        </p:blipFill>
        <p:spPr bwMode="auto">
          <a:xfrm>
            <a:off x="0" y="71438"/>
            <a:ext cx="9144000" cy="6715125"/>
          </a:xfrm>
          <a:prstGeom prst="rect">
            <a:avLst/>
          </a:prstGeom>
          <a:noFill/>
          <a:ln w="9525">
            <a:solidFill>
              <a:schemeClr val="tx1"/>
            </a:solidFill>
            <a:miter lim="800000"/>
            <a:headEnd/>
            <a:tailEnd/>
          </a:ln>
        </p:spPr>
      </p:pic>
      <p:sp>
        <p:nvSpPr>
          <p:cNvPr id="12291" name="Rectangle 5"/>
          <p:cNvSpPr>
            <a:spLocks noChangeArrowheads="1"/>
          </p:cNvSpPr>
          <p:nvPr/>
        </p:nvSpPr>
        <p:spPr bwMode="auto">
          <a:xfrm>
            <a:off x="0" y="0"/>
            <a:ext cx="9144000" cy="304800"/>
          </a:xfrm>
          <a:prstGeom prst="rect">
            <a:avLst/>
          </a:prstGeom>
          <a:solidFill>
            <a:schemeClr val="tx1"/>
          </a:solidFill>
          <a:ln w="9525" algn="ctr">
            <a:solidFill>
              <a:schemeClr val="tx1"/>
            </a:solidFill>
            <a:round/>
            <a:headEnd/>
            <a:tailEnd/>
          </a:ln>
        </p:spPr>
        <p:txBody>
          <a:bodyPr/>
          <a:lstStyle/>
          <a:p>
            <a:endParaRPr lang="en-US"/>
          </a:p>
        </p:txBody>
      </p:sp>
      <p:sp>
        <p:nvSpPr>
          <p:cNvPr id="12292" name="Rectangle 6"/>
          <p:cNvSpPr>
            <a:spLocks noChangeArrowheads="1"/>
          </p:cNvSpPr>
          <p:nvPr/>
        </p:nvSpPr>
        <p:spPr bwMode="auto">
          <a:xfrm>
            <a:off x="0" y="6553200"/>
            <a:ext cx="9144000" cy="304800"/>
          </a:xfrm>
          <a:prstGeom prst="rect">
            <a:avLst/>
          </a:prstGeom>
          <a:solidFill>
            <a:schemeClr val="tx1"/>
          </a:solidFill>
          <a:ln w="9525" algn="ctr">
            <a:solidFill>
              <a:schemeClr val="tx1"/>
            </a:solidFill>
            <a:round/>
            <a:headEnd/>
            <a:tailEnd/>
          </a:ln>
        </p:spPr>
        <p:txBody>
          <a:bodyPr/>
          <a:lstStyle/>
          <a:p>
            <a:endParaRPr lang="en-US"/>
          </a:p>
        </p:txBody>
      </p:sp>
      <p:sp>
        <p:nvSpPr>
          <p:cNvPr id="12293" name="Rectangle 7"/>
          <p:cNvSpPr>
            <a:spLocks noChangeArrowheads="1"/>
          </p:cNvSpPr>
          <p:nvPr/>
        </p:nvSpPr>
        <p:spPr bwMode="auto">
          <a:xfrm>
            <a:off x="8763000" y="0"/>
            <a:ext cx="381000" cy="6858000"/>
          </a:xfrm>
          <a:prstGeom prst="rect">
            <a:avLst/>
          </a:prstGeom>
          <a:solidFill>
            <a:schemeClr val="tx1"/>
          </a:solidFill>
          <a:ln w="9525" algn="ctr">
            <a:solidFill>
              <a:schemeClr val="tx1"/>
            </a:solidFill>
            <a:round/>
            <a:headEnd/>
            <a:tailEnd/>
          </a:ln>
        </p:spPr>
        <p:txBody>
          <a:bodyPr/>
          <a:lstStyle/>
          <a:p>
            <a:endParaRPr lang="en-US"/>
          </a:p>
        </p:txBody>
      </p:sp>
      <p:sp>
        <p:nvSpPr>
          <p:cNvPr id="12294" name="Rectangle 8"/>
          <p:cNvSpPr>
            <a:spLocks noChangeArrowheads="1"/>
          </p:cNvSpPr>
          <p:nvPr/>
        </p:nvSpPr>
        <p:spPr bwMode="auto">
          <a:xfrm>
            <a:off x="0" y="0"/>
            <a:ext cx="304800" cy="6705600"/>
          </a:xfrm>
          <a:prstGeom prst="rect">
            <a:avLst/>
          </a:prstGeom>
          <a:solidFill>
            <a:schemeClr val="tx1"/>
          </a:solidFill>
          <a:ln w="9525" algn="ctr">
            <a:solidFill>
              <a:schemeClr val="tx1"/>
            </a:solidFill>
            <a:round/>
            <a:headEnd/>
            <a:tailEnd/>
          </a:ln>
        </p:spPr>
        <p:txBody>
          <a:bodyPr/>
          <a:lstStyle/>
          <a:p>
            <a:endParaRPr lang="en-US"/>
          </a:p>
        </p:txBody>
      </p:sp>
      <p:sp>
        <p:nvSpPr>
          <p:cNvPr id="12295" name="TextBox 9"/>
          <p:cNvSpPr txBox="1">
            <a:spLocks noChangeArrowheads="1"/>
          </p:cNvSpPr>
          <p:nvPr/>
        </p:nvSpPr>
        <p:spPr bwMode="auto">
          <a:xfrm>
            <a:off x="0" y="304800"/>
            <a:ext cx="3429000" cy="533400"/>
          </a:xfrm>
          <a:prstGeom prst="rect">
            <a:avLst/>
          </a:prstGeom>
          <a:solidFill>
            <a:schemeClr val="tx1"/>
          </a:solidFill>
          <a:ln w="9525">
            <a:noFill/>
            <a:miter lim="800000"/>
            <a:headEnd/>
            <a:tailEnd/>
          </a:ln>
        </p:spPr>
        <p:txBody>
          <a:bodyPr>
            <a:spAutoFit/>
          </a:bodyPr>
          <a:lstStyle/>
          <a:p>
            <a:r>
              <a:rPr lang="en-US" dirty="0">
                <a:solidFill>
                  <a:schemeClr val="bg1"/>
                </a:solidFill>
                <a:latin typeface="+mj-lt"/>
              </a:rPr>
              <a:t>BIOCHRONOLOGY</a:t>
            </a:r>
          </a:p>
        </p:txBody>
      </p:sp>
      <p:sp>
        <p:nvSpPr>
          <p:cNvPr id="12296" name="TextBox 10"/>
          <p:cNvSpPr txBox="1">
            <a:spLocks noChangeArrowheads="1"/>
          </p:cNvSpPr>
          <p:nvPr/>
        </p:nvSpPr>
        <p:spPr bwMode="auto">
          <a:xfrm>
            <a:off x="304800" y="1371600"/>
            <a:ext cx="6705600" cy="923330"/>
          </a:xfrm>
          <a:prstGeom prst="rect">
            <a:avLst/>
          </a:prstGeom>
          <a:solidFill>
            <a:schemeClr val="tx1"/>
          </a:solidFill>
          <a:ln w="9525">
            <a:noFill/>
            <a:miter lim="800000"/>
            <a:headEnd/>
            <a:tailEnd/>
          </a:ln>
        </p:spPr>
        <p:txBody>
          <a:bodyPr>
            <a:spAutoFit/>
          </a:bodyPr>
          <a:lstStyle/>
          <a:p>
            <a:pPr algn="l">
              <a:buFont typeface="Arial" pitchFamily="34" charset="0"/>
              <a:buChar char="•"/>
            </a:pPr>
            <a:r>
              <a:rPr lang="en-US" sz="1800" dirty="0">
                <a:solidFill>
                  <a:schemeClr val="bg1"/>
                </a:solidFill>
                <a:latin typeface="Calibri" pitchFamily="34" charset="0"/>
                <a:cs typeface="Calibri" pitchFamily="34" charset="0"/>
              </a:rPr>
              <a:t>For decades, paleontologists have utilized assemblages of fossil mammals to determine relative ages of rock sequences, and to correlate between rock sequences over large geographic distances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4" descr="Eocene%20Epoch%20double%20page%20spread%20for%20encyclopedia.jpg"/>
          <p:cNvPicPr>
            <a:picLocks noChangeAspect="1"/>
          </p:cNvPicPr>
          <p:nvPr/>
        </p:nvPicPr>
        <p:blipFill>
          <a:blip r:embed="rId2" cstate="print"/>
          <a:srcRect/>
          <a:stretch>
            <a:fillRect/>
          </a:stretch>
        </p:blipFill>
        <p:spPr bwMode="auto">
          <a:xfrm>
            <a:off x="0" y="71438"/>
            <a:ext cx="9144000" cy="6715125"/>
          </a:xfrm>
          <a:prstGeom prst="rect">
            <a:avLst/>
          </a:prstGeom>
          <a:noFill/>
          <a:ln w="9525">
            <a:solidFill>
              <a:schemeClr val="tx1"/>
            </a:solidFill>
            <a:miter lim="800000"/>
            <a:headEnd/>
            <a:tailEnd/>
          </a:ln>
        </p:spPr>
      </p:pic>
      <p:sp>
        <p:nvSpPr>
          <p:cNvPr id="13315" name="Rectangle 5"/>
          <p:cNvSpPr>
            <a:spLocks noChangeArrowheads="1"/>
          </p:cNvSpPr>
          <p:nvPr/>
        </p:nvSpPr>
        <p:spPr bwMode="auto">
          <a:xfrm>
            <a:off x="0" y="0"/>
            <a:ext cx="9144000" cy="304800"/>
          </a:xfrm>
          <a:prstGeom prst="rect">
            <a:avLst/>
          </a:prstGeom>
          <a:solidFill>
            <a:schemeClr val="tx1"/>
          </a:solidFill>
          <a:ln w="9525" algn="ctr">
            <a:solidFill>
              <a:schemeClr val="tx1"/>
            </a:solidFill>
            <a:round/>
            <a:headEnd/>
            <a:tailEnd/>
          </a:ln>
        </p:spPr>
        <p:txBody>
          <a:bodyPr/>
          <a:lstStyle/>
          <a:p>
            <a:endParaRPr lang="en-US"/>
          </a:p>
        </p:txBody>
      </p:sp>
      <p:sp>
        <p:nvSpPr>
          <p:cNvPr id="13316" name="Rectangle 6"/>
          <p:cNvSpPr>
            <a:spLocks noChangeArrowheads="1"/>
          </p:cNvSpPr>
          <p:nvPr/>
        </p:nvSpPr>
        <p:spPr bwMode="auto">
          <a:xfrm>
            <a:off x="0" y="6553200"/>
            <a:ext cx="9144000" cy="304800"/>
          </a:xfrm>
          <a:prstGeom prst="rect">
            <a:avLst/>
          </a:prstGeom>
          <a:solidFill>
            <a:schemeClr val="tx1"/>
          </a:solidFill>
          <a:ln w="9525" algn="ctr">
            <a:solidFill>
              <a:schemeClr val="tx1"/>
            </a:solidFill>
            <a:round/>
            <a:headEnd/>
            <a:tailEnd/>
          </a:ln>
        </p:spPr>
        <p:txBody>
          <a:bodyPr/>
          <a:lstStyle/>
          <a:p>
            <a:endParaRPr lang="en-US"/>
          </a:p>
        </p:txBody>
      </p:sp>
      <p:sp>
        <p:nvSpPr>
          <p:cNvPr id="13317" name="Rectangle 7"/>
          <p:cNvSpPr>
            <a:spLocks noChangeArrowheads="1"/>
          </p:cNvSpPr>
          <p:nvPr/>
        </p:nvSpPr>
        <p:spPr bwMode="auto">
          <a:xfrm>
            <a:off x="8763000" y="0"/>
            <a:ext cx="381000" cy="6858000"/>
          </a:xfrm>
          <a:prstGeom prst="rect">
            <a:avLst/>
          </a:prstGeom>
          <a:solidFill>
            <a:schemeClr val="tx1"/>
          </a:solidFill>
          <a:ln w="9525" algn="ctr">
            <a:solidFill>
              <a:schemeClr val="tx1"/>
            </a:solidFill>
            <a:round/>
            <a:headEnd/>
            <a:tailEnd/>
          </a:ln>
        </p:spPr>
        <p:txBody>
          <a:bodyPr/>
          <a:lstStyle/>
          <a:p>
            <a:endParaRPr lang="en-US"/>
          </a:p>
        </p:txBody>
      </p:sp>
      <p:sp>
        <p:nvSpPr>
          <p:cNvPr id="13318" name="Rectangle 8"/>
          <p:cNvSpPr>
            <a:spLocks noChangeArrowheads="1"/>
          </p:cNvSpPr>
          <p:nvPr/>
        </p:nvSpPr>
        <p:spPr bwMode="auto">
          <a:xfrm>
            <a:off x="0" y="0"/>
            <a:ext cx="304800" cy="6705600"/>
          </a:xfrm>
          <a:prstGeom prst="rect">
            <a:avLst/>
          </a:prstGeom>
          <a:solidFill>
            <a:schemeClr val="tx1"/>
          </a:solidFill>
          <a:ln w="9525" algn="ctr">
            <a:solidFill>
              <a:schemeClr val="tx1"/>
            </a:solidFill>
            <a:round/>
            <a:headEnd/>
            <a:tailEnd/>
          </a:ln>
        </p:spPr>
        <p:txBody>
          <a:bodyPr/>
          <a:lstStyle/>
          <a:p>
            <a:endParaRPr lang="en-US"/>
          </a:p>
        </p:txBody>
      </p:sp>
      <p:sp>
        <p:nvSpPr>
          <p:cNvPr id="13319" name="TextBox 9"/>
          <p:cNvSpPr txBox="1">
            <a:spLocks noChangeArrowheads="1"/>
          </p:cNvSpPr>
          <p:nvPr/>
        </p:nvSpPr>
        <p:spPr bwMode="auto">
          <a:xfrm>
            <a:off x="0" y="304800"/>
            <a:ext cx="3429000" cy="533400"/>
          </a:xfrm>
          <a:prstGeom prst="rect">
            <a:avLst/>
          </a:prstGeom>
          <a:solidFill>
            <a:schemeClr val="tx1"/>
          </a:solidFill>
          <a:ln w="9525">
            <a:noFill/>
            <a:miter lim="800000"/>
            <a:headEnd/>
            <a:tailEnd/>
          </a:ln>
        </p:spPr>
        <p:txBody>
          <a:bodyPr>
            <a:spAutoFit/>
          </a:bodyPr>
          <a:lstStyle/>
          <a:p>
            <a:r>
              <a:rPr lang="en-US" dirty="0">
                <a:solidFill>
                  <a:schemeClr val="bg1"/>
                </a:solidFill>
                <a:latin typeface="+mj-lt"/>
              </a:rPr>
              <a:t>BIOCHRONOLOGY</a:t>
            </a:r>
          </a:p>
        </p:txBody>
      </p:sp>
      <p:sp>
        <p:nvSpPr>
          <p:cNvPr id="13320" name="TextBox 10"/>
          <p:cNvSpPr txBox="1">
            <a:spLocks noChangeArrowheads="1"/>
          </p:cNvSpPr>
          <p:nvPr/>
        </p:nvSpPr>
        <p:spPr bwMode="auto">
          <a:xfrm>
            <a:off x="304800" y="1371600"/>
            <a:ext cx="6705600" cy="2308324"/>
          </a:xfrm>
          <a:prstGeom prst="rect">
            <a:avLst/>
          </a:prstGeom>
          <a:solidFill>
            <a:schemeClr val="tx1"/>
          </a:solidFill>
          <a:ln w="9525">
            <a:noFill/>
            <a:miter lim="800000"/>
            <a:headEnd/>
            <a:tailEnd/>
          </a:ln>
        </p:spPr>
        <p:txBody>
          <a:bodyPr>
            <a:spAutoFit/>
          </a:bodyPr>
          <a:lstStyle/>
          <a:p>
            <a:pPr algn="l">
              <a:buFont typeface="Arial" pitchFamily="34" charset="0"/>
              <a:buChar char="•"/>
            </a:pPr>
            <a:r>
              <a:rPr lang="en-US" sz="1800" dirty="0">
                <a:solidFill>
                  <a:schemeClr val="bg1"/>
                </a:solidFill>
                <a:latin typeface="Calibri" pitchFamily="34" charset="0"/>
                <a:cs typeface="Calibri" pitchFamily="34" charset="0"/>
              </a:rPr>
              <a:t>For decades, paleontologists have utilized assemblages of fossil mammals to determine relative ages of rock sequences, and to correlate between rock sequences over large geographic </a:t>
            </a:r>
            <a:r>
              <a:rPr lang="en-US" sz="1800" dirty="0" smtClean="0">
                <a:solidFill>
                  <a:schemeClr val="bg1"/>
                </a:solidFill>
                <a:latin typeface="Calibri" pitchFamily="34" charset="0"/>
                <a:cs typeface="Calibri" pitchFamily="34" charset="0"/>
              </a:rPr>
              <a:t>distances</a:t>
            </a:r>
          </a:p>
          <a:p>
            <a:pPr algn="l"/>
            <a:endParaRPr lang="en-US" sz="1800" dirty="0">
              <a:solidFill>
                <a:schemeClr val="bg1"/>
              </a:solidFill>
              <a:latin typeface="Calibri" pitchFamily="34" charset="0"/>
              <a:cs typeface="Calibri" pitchFamily="34" charset="0"/>
            </a:endParaRPr>
          </a:p>
          <a:p>
            <a:pPr algn="l">
              <a:buFont typeface="Arial" pitchFamily="34" charset="0"/>
              <a:buChar char="•"/>
            </a:pPr>
            <a:r>
              <a:rPr lang="en-US" sz="1800" dirty="0">
                <a:solidFill>
                  <a:srgbClr val="FFFF00"/>
                </a:solidFill>
                <a:latin typeface="Calibri" pitchFamily="34" charset="0"/>
                <a:cs typeface="Calibri" pitchFamily="34" charset="0"/>
              </a:rPr>
              <a:t>Early efforts led to the establishment of provincial “North American Land Mammal Ages” codified in 1941. These were named after rock units named earlier, and subdivided on basis of </a:t>
            </a:r>
            <a:r>
              <a:rPr lang="en-US" sz="1800" dirty="0" err="1">
                <a:solidFill>
                  <a:srgbClr val="FFFF00"/>
                </a:solidFill>
                <a:latin typeface="Calibri" pitchFamily="34" charset="0"/>
                <a:cs typeface="Calibri" pitchFamily="34" charset="0"/>
              </a:rPr>
              <a:t>lithostratigraphy</a:t>
            </a:r>
            <a:r>
              <a:rPr lang="en-US" sz="1800" dirty="0">
                <a:solidFill>
                  <a:srgbClr val="FFFF00"/>
                </a:solidFill>
                <a:latin typeface="Calibri" pitchFamily="34" charset="0"/>
                <a:cs typeface="Calibri" pitchFamily="34" charset="0"/>
              </a:rPr>
              <a:t> or </a:t>
            </a:r>
            <a:r>
              <a:rPr lang="en-US" sz="1800" dirty="0" err="1">
                <a:solidFill>
                  <a:srgbClr val="FFFF00"/>
                </a:solidFill>
                <a:latin typeface="Calibri" pitchFamily="34" charset="0"/>
                <a:cs typeface="Calibri" pitchFamily="34" charset="0"/>
              </a:rPr>
              <a:t>biostratigraphy</a:t>
            </a:r>
            <a:endParaRPr lang="en-US" sz="1800" dirty="0">
              <a:solidFill>
                <a:srgbClr val="FFFF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4" descr="Eocene%20Epoch%20double%20page%20spread%20for%20encyclopedia.jpg"/>
          <p:cNvPicPr>
            <a:picLocks noChangeAspect="1"/>
          </p:cNvPicPr>
          <p:nvPr/>
        </p:nvPicPr>
        <p:blipFill>
          <a:blip r:embed="rId2" cstate="print"/>
          <a:srcRect/>
          <a:stretch>
            <a:fillRect/>
          </a:stretch>
        </p:blipFill>
        <p:spPr bwMode="auto">
          <a:xfrm>
            <a:off x="0" y="71438"/>
            <a:ext cx="9144000" cy="6715125"/>
          </a:xfrm>
          <a:prstGeom prst="rect">
            <a:avLst/>
          </a:prstGeom>
          <a:noFill/>
          <a:ln w="9525">
            <a:solidFill>
              <a:schemeClr val="tx1"/>
            </a:solidFill>
            <a:miter lim="800000"/>
            <a:headEnd/>
            <a:tailEnd/>
          </a:ln>
        </p:spPr>
      </p:pic>
      <p:sp>
        <p:nvSpPr>
          <p:cNvPr id="14339" name="Rectangle 5"/>
          <p:cNvSpPr>
            <a:spLocks noChangeArrowheads="1"/>
          </p:cNvSpPr>
          <p:nvPr/>
        </p:nvSpPr>
        <p:spPr bwMode="auto">
          <a:xfrm>
            <a:off x="0" y="0"/>
            <a:ext cx="9144000" cy="304800"/>
          </a:xfrm>
          <a:prstGeom prst="rect">
            <a:avLst/>
          </a:prstGeom>
          <a:solidFill>
            <a:schemeClr val="tx1"/>
          </a:solidFill>
          <a:ln w="9525" algn="ctr">
            <a:solidFill>
              <a:schemeClr val="tx1"/>
            </a:solidFill>
            <a:round/>
            <a:headEnd/>
            <a:tailEnd/>
          </a:ln>
        </p:spPr>
        <p:txBody>
          <a:bodyPr/>
          <a:lstStyle/>
          <a:p>
            <a:endParaRPr lang="en-US"/>
          </a:p>
        </p:txBody>
      </p:sp>
      <p:sp>
        <p:nvSpPr>
          <p:cNvPr id="14340" name="Rectangle 6"/>
          <p:cNvSpPr>
            <a:spLocks noChangeArrowheads="1"/>
          </p:cNvSpPr>
          <p:nvPr/>
        </p:nvSpPr>
        <p:spPr bwMode="auto">
          <a:xfrm>
            <a:off x="0" y="6553200"/>
            <a:ext cx="9144000" cy="304800"/>
          </a:xfrm>
          <a:prstGeom prst="rect">
            <a:avLst/>
          </a:prstGeom>
          <a:solidFill>
            <a:schemeClr val="tx1"/>
          </a:solidFill>
          <a:ln w="9525" algn="ctr">
            <a:solidFill>
              <a:schemeClr val="tx1"/>
            </a:solidFill>
            <a:round/>
            <a:headEnd/>
            <a:tailEnd/>
          </a:ln>
        </p:spPr>
        <p:txBody>
          <a:bodyPr/>
          <a:lstStyle/>
          <a:p>
            <a:endParaRPr lang="en-US"/>
          </a:p>
        </p:txBody>
      </p:sp>
      <p:sp>
        <p:nvSpPr>
          <p:cNvPr id="14341" name="Rectangle 7"/>
          <p:cNvSpPr>
            <a:spLocks noChangeArrowheads="1"/>
          </p:cNvSpPr>
          <p:nvPr/>
        </p:nvSpPr>
        <p:spPr bwMode="auto">
          <a:xfrm>
            <a:off x="8763000" y="0"/>
            <a:ext cx="381000" cy="6858000"/>
          </a:xfrm>
          <a:prstGeom prst="rect">
            <a:avLst/>
          </a:prstGeom>
          <a:solidFill>
            <a:schemeClr val="tx1"/>
          </a:solidFill>
          <a:ln w="9525" algn="ctr">
            <a:solidFill>
              <a:schemeClr val="tx1"/>
            </a:solidFill>
            <a:round/>
            <a:headEnd/>
            <a:tailEnd/>
          </a:ln>
        </p:spPr>
        <p:txBody>
          <a:bodyPr/>
          <a:lstStyle/>
          <a:p>
            <a:endParaRPr lang="en-US"/>
          </a:p>
        </p:txBody>
      </p:sp>
      <p:sp>
        <p:nvSpPr>
          <p:cNvPr id="14342" name="Rectangle 8"/>
          <p:cNvSpPr>
            <a:spLocks noChangeArrowheads="1"/>
          </p:cNvSpPr>
          <p:nvPr/>
        </p:nvSpPr>
        <p:spPr bwMode="auto">
          <a:xfrm>
            <a:off x="0" y="0"/>
            <a:ext cx="304800" cy="6705600"/>
          </a:xfrm>
          <a:prstGeom prst="rect">
            <a:avLst/>
          </a:prstGeom>
          <a:solidFill>
            <a:schemeClr val="tx1"/>
          </a:solidFill>
          <a:ln w="9525" algn="ctr">
            <a:solidFill>
              <a:schemeClr val="tx1"/>
            </a:solidFill>
            <a:round/>
            <a:headEnd/>
            <a:tailEnd/>
          </a:ln>
        </p:spPr>
        <p:txBody>
          <a:bodyPr/>
          <a:lstStyle/>
          <a:p>
            <a:endParaRPr lang="en-US"/>
          </a:p>
        </p:txBody>
      </p:sp>
      <p:sp>
        <p:nvSpPr>
          <p:cNvPr id="14343" name="TextBox 9"/>
          <p:cNvSpPr txBox="1">
            <a:spLocks noChangeArrowheads="1"/>
          </p:cNvSpPr>
          <p:nvPr/>
        </p:nvSpPr>
        <p:spPr bwMode="auto">
          <a:xfrm>
            <a:off x="0" y="304800"/>
            <a:ext cx="3429000" cy="533400"/>
          </a:xfrm>
          <a:prstGeom prst="rect">
            <a:avLst/>
          </a:prstGeom>
          <a:solidFill>
            <a:schemeClr val="tx1"/>
          </a:solidFill>
          <a:ln w="9525">
            <a:noFill/>
            <a:miter lim="800000"/>
            <a:headEnd/>
            <a:tailEnd/>
          </a:ln>
        </p:spPr>
        <p:txBody>
          <a:bodyPr>
            <a:spAutoFit/>
          </a:bodyPr>
          <a:lstStyle/>
          <a:p>
            <a:r>
              <a:rPr lang="en-US" dirty="0">
                <a:solidFill>
                  <a:schemeClr val="bg1"/>
                </a:solidFill>
                <a:latin typeface="+mj-lt"/>
              </a:rPr>
              <a:t>BIOCHRONOLOGY</a:t>
            </a:r>
          </a:p>
        </p:txBody>
      </p:sp>
      <p:sp>
        <p:nvSpPr>
          <p:cNvPr id="14344" name="TextBox 10"/>
          <p:cNvSpPr txBox="1">
            <a:spLocks noChangeArrowheads="1"/>
          </p:cNvSpPr>
          <p:nvPr/>
        </p:nvSpPr>
        <p:spPr bwMode="auto">
          <a:xfrm>
            <a:off x="304800" y="1371600"/>
            <a:ext cx="6705600" cy="3970318"/>
          </a:xfrm>
          <a:prstGeom prst="rect">
            <a:avLst/>
          </a:prstGeom>
          <a:solidFill>
            <a:schemeClr val="tx1"/>
          </a:solidFill>
          <a:ln w="9525">
            <a:noFill/>
            <a:miter lim="800000"/>
            <a:headEnd/>
            <a:tailEnd/>
          </a:ln>
        </p:spPr>
        <p:txBody>
          <a:bodyPr>
            <a:spAutoFit/>
          </a:bodyPr>
          <a:lstStyle/>
          <a:p>
            <a:pPr algn="l">
              <a:buFont typeface="Arial" pitchFamily="34" charset="0"/>
              <a:buChar char="•"/>
            </a:pPr>
            <a:r>
              <a:rPr lang="en-US" sz="1800" dirty="0">
                <a:solidFill>
                  <a:schemeClr val="bg1"/>
                </a:solidFill>
                <a:latin typeface="Calibri" pitchFamily="34" charset="0"/>
                <a:cs typeface="Calibri" pitchFamily="34" charset="0"/>
              </a:rPr>
              <a:t>For decades, paleontologists have utilized assemblages of fossil mammals to determine relative ages of rock sequences, and to correlate between rock sequences over large geographic </a:t>
            </a:r>
            <a:r>
              <a:rPr lang="en-US" sz="1800" dirty="0" smtClean="0">
                <a:solidFill>
                  <a:schemeClr val="bg1"/>
                </a:solidFill>
                <a:latin typeface="Calibri" pitchFamily="34" charset="0"/>
                <a:cs typeface="Calibri" pitchFamily="34" charset="0"/>
              </a:rPr>
              <a:t>distances</a:t>
            </a:r>
          </a:p>
          <a:p>
            <a:pPr algn="l">
              <a:buFont typeface="Arial" pitchFamily="34" charset="0"/>
              <a:buChar char="•"/>
            </a:pPr>
            <a:endParaRPr lang="en-US" sz="1800" dirty="0">
              <a:solidFill>
                <a:schemeClr val="bg1"/>
              </a:solidFill>
              <a:latin typeface="Calibri" pitchFamily="34" charset="0"/>
              <a:cs typeface="Calibri" pitchFamily="34" charset="0"/>
            </a:endParaRPr>
          </a:p>
          <a:p>
            <a:pPr algn="l">
              <a:buFont typeface="Arial" pitchFamily="34" charset="0"/>
              <a:buChar char="•"/>
            </a:pPr>
            <a:r>
              <a:rPr lang="en-US" sz="1800" dirty="0">
                <a:solidFill>
                  <a:srgbClr val="FFFF00"/>
                </a:solidFill>
                <a:latin typeface="Calibri" pitchFamily="34" charset="0"/>
                <a:cs typeface="Calibri" pitchFamily="34" charset="0"/>
              </a:rPr>
              <a:t>Early efforts led to the establishment of provincial “North American Land Mammal Ages” codified in 1941. These were named after rock units named earlier, and subdivided on basis of </a:t>
            </a:r>
            <a:r>
              <a:rPr lang="en-US" sz="1800" dirty="0" err="1">
                <a:solidFill>
                  <a:srgbClr val="FFFF00"/>
                </a:solidFill>
                <a:latin typeface="Calibri" pitchFamily="34" charset="0"/>
                <a:cs typeface="Calibri" pitchFamily="34" charset="0"/>
              </a:rPr>
              <a:t>lithostratigraphy</a:t>
            </a:r>
            <a:r>
              <a:rPr lang="en-US" sz="1800" dirty="0">
                <a:solidFill>
                  <a:srgbClr val="FFFF00"/>
                </a:solidFill>
                <a:latin typeface="Calibri" pitchFamily="34" charset="0"/>
                <a:cs typeface="Calibri" pitchFamily="34" charset="0"/>
              </a:rPr>
              <a:t> or </a:t>
            </a:r>
            <a:r>
              <a:rPr lang="en-US" sz="1800" dirty="0" err="1" smtClean="0">
                <a:solidFill>
                  <a:srgbClr val="FFFF00"/>
                </a:solidFill>
                <a:latin typeface="Calibri" pitchFamily="34" charset="0"/>
                <a:cs typeface="Calibri" pitchFamily="34" charset="0"/>
              </a:rPr>
              <a:t>biostratigraphy</a:t>
            </a:r>
            <a:endParaRPr lang="en-US" sz="1800" dirty="0" smtClean="0">
              <a:solidFill>
                <a:srgbClr val="FFFF00"/>
              </a:solidFill>
              <a:latin typeface="Calibri" pitchFamily="34" charset="0"/>
              <a:cs typeface="Calibri" pitchFamily="34" charset="0"/>
            </a:endParaRPr>
          </a:p>
          <a:p>
            <a:pPr algn="l">
              <a:buFont typeface="Arial" pitchFamily="34" charset="0"/>
              <a:buChar char="•"/>
            </a:pPr>
            <a:endParaRPr lang="en-US" sz="1800" dirty="0">
              <a:solidFill>
                <a:srgbClr val="FFFF00"/>
              </a:solidFill>
              <a:latin typeface="Calibri" pitchFamily="34" charset="0"/>
              <a:cs typeface="Calibri" pitchFamily="34" charset="0"/>
            </a:endParaRPr>
          </a:p>
          <a:p>
            <a:pPr algn="l">
              <a:buFont typeface="Arial" pitchFamily="34" charset="0"/>
              <a:buChar char="•"/>
            </a:pPr>
            <a:r>
              <a:rPr lang="en-US" sz="1800" dirty="0">
                <a:solidFill>
                  <a:srgbClr val="00CC00"/>
                </a:solidFill>
                <a:latin typeface="Calibri" pitchFamily="34" charset="0"/>
                <a:cs typeface="Calibri" pitchFamily="34" charset="0"/>
              </a:rPr>
              <a:t>Over last thirty years, precision of “Land mammal Age” correlations has increased so that now mammalian fossil record as it relates to faunal turnover is understood and well documented.  Now, most of the associated “Land Mammal Age” definitions are relatively stable, and a fairly rigorous mammalian </a:t>
            </a:r>
            <a:r>
              <a:rPr lang="en-US" sz="1800" dirty="0" err="1">
                <a:solidFill>
                  <a:srgbClr val="00CC00"/>
                </a:solidFill>
                <a:latin typeface="Calibri" pitchFamily="34" charset="0"/>
                <a:cs typeface="Calibri" pitchFamily="34" charset="0"/>
              </a:rPr>
              <a:t>biochronology</a:t>
            </a:r>
            <a:r>
              <a:rPr lang="en-US" sz="1800" dirty="0">
                <a:solidFill>
                  <a:srgbClr val="00CC00"/>
                </a:solidFill>
                <a:latin typeface="Calibri" pitchFamily="34" charset="0"/>
                <a:cs typeface="Calibri" pitchFamily="34" charset="0"/>
              </a:rPr>
              <a:t> has been established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endParaRPr lang="en-US" smtClean="0"/>
          </a:p>
        </p:txBody>
      </p:sp>
      <p:graphicFrame>
        <p:nvGraphicFramePr>
          <p:cNvPr id="2050" name="Object 3"/>
          <p:cNvGraphicFramePr>
            <a:graphicFrameLocks noChangeAspect="1"/>
          </p:cNvGraphicFramePr>
          <p:nvPr>
            <p:ph sz="half" idx="2"/>
          </p:nvPr>
        </p:nvGraphicFramePr>
        <p:xfrm>
          <a:off x="0" y="0"/>
          <a:ext cx="9144000" cy="6858000"/>
        </p:xfrm>
        <a:graphic>
          <a:graphicData uri="http://schemas.openxmlformats.org/presentationml/2006/ole">
            <p:oleObj spid="_x0000_s24578" name="Corel PHOTO-PAINT 11.0 Image" r:id="rId3" imgW="9828571" imgH="11123810" progId="">
              <p:embed/>
            </p:oleObj>
          </a:graphicData>
        </a:graphic>
      </p:graphicFrame>
      <p:sp>
        <p:nvSpPr>
          <p:cNvPr id="2052" name="Text Box 5"/>
          <p:cNvSpPr txBox="1">
            <a:spLocks noChangeArrowheads="1"/>
          </p:cNvSpPr>
          <p:nvPr/>
        </p:nvSpPr>
        <p:spPr bwMode="auto">
          <a:xfrm>
            <a:off x="0" y="6461125"/>
            <a:ext cx="9144000" cy="396875"/>
          </a:xfrm>
          <a:prstGeom prst="rect">
            <a:avLst/>
          </a:prstGeom>
          <a:solidFill>
            <a:schemeClr val="tx1"/>
          </a:solidFill>
          <a:ln w="9525">
            <a:noFill/>
            <a:miter lim="800000"/>
            <a:headEnd/>
            <a:tailEnd/>
          </a:ln>
        </p:spPr>
        <p:txBody>
          <a:bodyPr>
            <a:spAutoFit/>
          </a:bodyPr>
          <a:lstStyle/>
          <a:p>
            <a:pPr>
              <a:spcBef>
                <a:spcPct val="50000"/>
              </a:spcBef>
            </a:pPr>
            <a:endParaRPr lang="en-US" sz="2000" b="1" i="1">
              <a:solidFill>
                <a:srgbClr val="FF0000"/>
              </a:solidFill>
            </a:endParaRPr>
          </a:p>
        </p:txBody>
      </p:sp>
      <p:sp>
        <p:nvSpPr>
          <p:cNvPr id="2053" name="Text Box 8"/>
          <p:cNvSpPr txBox="1">
            <a:spLocks noChangeArrowheads="1"/>
          </p:cNvSpPr>
          <p:nvPr/>
        </p:nvSpPr>
        <p:spPr bwMode="auto">
          <a:xfrm>
            <a:off x="381000" y="0"/>
            <a:ext cx="2971800" cy="519113"/>
          </a:xfrm>
          <a:prstGeom prst="rect">
            <a:avLst/>
          </a:prstGeom>
          <a:solidFill>
            <a:schemeClr val="tx1"/>
          </a:solidFill>
          <a:ln w="9525">
            <a:noFill/>
            <a:miter lim="800000"/>
            <a:headEnd/>
            <a:tailEnd/>
          </a:ln>
        </p:spPr>
        <p:txBody>
          <a:bodyPr>
            <a:spAutoFit/>
          </a:bodyPr>
          <a:lstStyle/>
          <a:p>
            <a:pPr algn="l">
              <a:spcBef>
                <a:spcPct val="50000"/>
              </a:spcBef>
            </a:pPr>
            <a:r>
              <a:rPr lang="en-US">
                <a:solidFill>
                  <a:schemeClr val="bg1"/>
                </a:solidFill>
                <a:latin typeface="Times New Roman" pitchFamily="18" charset="0"/>
              </a:rPr>
              <a:t>INTRODUCTION</a:t>
            </a:r>
          </a:p>
        </p:txBody>
      </p:sp>
      <p:sp>
        <p:nvSpPr>
          <p:cNvPr id="2054" name="Rectangle 9"/>
          <p:cNvSpPr>
            <a:spLocks noChangeArrowheads="1"/>
          </p:cNvSpPr>
          <p:nvPr/>
        </p:nvSpPr>
        <p:spPr bwMode="auto">
          <a:xfrm>
            <a:off x="457200" y="1066800"/>
            <a:ext cx="7924800" cy="3581400"/>
          </a:xfrm>
          <a:prstGeom prst="rect">
            <a:avLst/>
          </a:prstGeom>
          <a:solidFill>
            <a:schemeClr val="tx1"/>
          </a:solidFill>
          <a:ln w="9525">
            <a:solidFill>
              <a:schemeClr val="bg1"/>
            </a:solidFill>
            <a:miter lim="800000"/>
            <a:headEnd/>
            <a:tailEnd/>
          </a:ln>
        </p:spPr>
        <p:txBody>
          <a:bodyPr/>
          <a:lstStyle/>
          <a:p>
            <a:pPr algn="l">
              <a:spcBef>
                <a:spcPct val="50000"/>
              </a:spcBef>
              <a:buFont typeface="Arial" pitchFamily="34" charset="0"/>
              <a:buChar char="•"/>
            </a:pPr>
            <a:r>
              <a:rPr lang="en-US" sz="1800" dirty="0" smtClean="0">
                <a:solidFill>
                  <a:srgbClr val="00B0F0"/>
                </a:solidFill>
                <a:latin typeface="Calibri" pitchFamily="34" charset="0"/>
                <a:cs typeface="Calibri" pitchFamily="34" charset="0"/>
              </a:rPr>
              <a:t>Purpose: to inform you about an important interval that has </a:t>
            </a:r>
            <a:r>
              <a:rPr lang="en-US" sz="1800" dirty="0" smtClean="0">
                <a:solidFill>
                  <a:srgbClr val="00B0F0"/>
                </a:solidFill>
                <a:latin typeface="Calibri" pitchFamily="34" charset="0"/>
                <a:cs typeface="Calibri" pitchFamily="34" charset="0"/>
              </a:rPr>
              <a:t>thus far </a:t>
            </a:r>
            <a:r>
              <a:rPr lang="en-US" sz="1800" dirty="0" smtClean="0">
                <a:solidFill>
                  <a:srgbClr val="00B0F0"/>
                </a:solidFill>
                <a:latin typeface="Calibri" pitchFamily="34" charset="0"/>
                <a:cs typeface="Calibri" pitchFamily="34" charset="0"/>
              </a:rPr>
              <a:t>produced few fossils! </a:t>
            </a:r>
          </a:p>
          <a:p>
            <a:pPr algn="l">
              <a:spcBef>
                <a:spcPct val="50000"/>
              </a:spcBef>
              <a:buFont typeface="Arial" pitchFamily="34" charset="0"/>
              <a:buChar char="•"/>
            </a:pPr>
            <a:r>
              <a:rPr lang="en-US" sz="1800" dirty="0" smtClean="0">
                <a:solidFill>
                  <a:schemeClr val="bg1"/>
                </a:solidFill>
                <a:latin typeface="Calibri" pitchFamily="34" charset="0"/>
                <a:cs typeface="Calibri" pitchFamily="34" charset="0"/>
              </a:rPr>
              <a:t>Uinta </a:t>
            </a:r>
            <a:r>
              <a:rPr lang="en-US" sz="1800" dirty="0" smtClean="0">
                <a:solidFill>
                  <a:schemeClr val="bg1"/>
                </a:solidFill>
                <a:latin typeface="Calibri" pitchFamily="34" charset="0"/>
                <a:cs typeface="Calibri" pitchFamily="34" charset="0"/>
              </a:rPr>
              <a:t>Formation, Uinta A , and geographic distribution and stratigraphic relations</a:t>
            </a:r>
          </a:p>
          <a:p>
            <a:pPr algn="l">
              <a:spcBef>
                <a:spcPct val="50000"/>
              </a:spcBef>
              <a:buFont typeface="Arial" pitchFamily="34" charset="0"/>
              <a:buChar char="•"/>
            </a:pPr>
            <a:r>
              <a:rPr lang="en-US" sz="1800" dirty="0" smtClean="0">
                <a:solidFill>
                  <a:srgbClr val="00CC00"/>
                </a:solidFill>
                <a:latin typeface="Calibri" pitchFamily="34" charset="0"/>
                <a:cs typeface="Calibri" pitchFamily="34" charset="0"/>
              </a:rPr>
              <a:t>Paleontologic and </a:t>
            </a:r>
            <a:r>
              <a:rPr lang="en-US" sz="1800" dirty="0" err="1" smtClean="0">
                <a:solidFill>
                  <a:srgbClr val="00CC00"/>
                </a:solidFill>
                <a:latin typeface="Calibri" pitchFamily="34" charset="0"/>
                <a:cs typeface="Calibri" pitchFamily="34" charset="0"/>
              </a:rPr>
              <a:t>biochronologic</a:t>
            </a:r>
            <a:r>
              <a:rPr lang="en-US" sz="1800" dirty="0" smtClean="0">
                <a:solidFill>
                  <a:srgbClr val="00CC00"/>
                </a:solidFill>
                <a:latin typeface="Calibri" pitchFamily="34" charset="0"/>
                <a:cs typeface="Calibri" pitchFamily="34" charset="0"/>
              </a:rPr>
              <a:t> importance</a:t>
            </a:r>
          </a:p>
          <a:p>
            <a:pPr algn="l">
              <a:spcBef>
                <a:spcPct val="50000"/>
              </a:spcBef>
              <a:buFont typeface="Arial" pitchFamily="34" charset="0"/>
              <a:buChar char="•"/>
            </a:pPr>
            <a:r>
              <a:rPr lang="en-US" sz="1800" dirty="0" smtClean="0">
                <a:solidFill>
                  <a:srgbClr val="FFFF00"/>
                </a:solidFill>
                <a:latin typeface="Calibri" pitchFamily="34" charset="0"/>
                <a:cs typeface="Calibri" pitchFamily="34" charset="0"/>
              </a:rPr>
              <a:t>Problems with stratigraphic nomenclature and locality records</a:t>
            </a:r>
          </a:p>
          <a:p>
            <a:pPr algn="l">
              <a:spcBef>
                <a:spcPct val="50000"/>
              </a:spcBef>
              <a:buFont typeface="Arial" pitchFamily="34" charset="0"/>
              <a:buChar char="•"/>
            </a:pPr>
            <a:r>
              <a:rPr lang="en-US" sz="1800" dirty="0" smtClean="0">
                <a:solidFill>
                  <a:srgbClr val="FF0000"/>
                </a:solidFill>
                <a:latin typeface="Calibri" pitchFamily="34" charset="0"/>
                <a:cs typeface="Calibri" pitchFamily="34" charset="0"/>
              </a:rPr>
              <a:t>Sequences and faunas of possible stratigraphic and temporal equivalence</a:t>
            </a:r>
          </a:p>
          <a:p>
            <a:pPr algn="l">
              <a:spcBef>
                <a:spcPct val="50000"/>
              </a:spcBef>
              <a:buFont typeface="Arial" pitchFamily="34" charset="0"/>
              <a:buChar char="•"/>
            </a:pPr>
            <a:r>
              <a:rPr lang="en-US" sz="1800" dirty="0" smtClean="0">
                <a:solidFill>
                  <a:srgbClr val="00B0F0"/>
                </a:solidFill>
                <a:latin typeface="Calibri" pitchFamily="34" charset="0"/>
                <a:cs typeface="Calibri" pitchFamily="34" charset="0"/>
              </a:rPr>
              <a:t>Uinta A fauna</a:t>
            </a:r>
          </a:p>
          <a:p>
            <a:pPr algn="l">
              <a:spcBef>
                <a:spcPct val="50000"/>
              </a:spcBef>
              <a:buFont typeface="Arial" pitchFamily="34" charset="0"/>
              <a:buChar char="•"/>
            </a:pPr>
            <a:r>
              <a:rPr lang="en-US" sz="1800" dirty="0" err="1" smtClean="0">
                <a:solidFill>
                  <a:schemeClr val="bg1"/>
                </a:solidFill>
                <a:latin typeface="Calibri" pitchFamily="34" charset="0"/>
                <a:cs typeface="Calibri" pitchFamily="34" charset="0"/>
              </a:rPr>
              <a:t>Biochronologic</a:t>
            </a:r>
            <a:r>
              <a:rPr lang="en-US" sz="1800" dirty="0" smtClean="0">
                <a:solidFill>
                  <a:schemeClr val="bg1"/>
                </a:solidFill>
                <a:latin typeface="Calibri" pitchFamily="34" charset="0"/>
                <a:cs typeface="Calibri" pitchFamily="34" charset="0"/>
              </a:rPr>
              <a:t> implications</a:t>
            </a:r>
          </a:p>
          <a:p>
            <a:pPr algn="l">
              <a:spcBef>
                <a:spcPct val="50000"/>
              </a:spcBef>
              <a:buFont typeface="Arial" pitchFamily="34" charset="0"/>
              <a:buChar char="•"/>
            </a:pPr>
            <a:r>
              <a:rPr lang="en-US" sz="1800" dirty="0" smtClean="0">
                <a:solidFill>
                  <a:srgbClr val="00CC00"/>
                </a:solidFill>
                <a:latin typeface="Calibri" pitchFamily="34" charset="0"/>
                <a:cs typeface="Calibri" pitchFamily="34" charset="0"/>
              </a:rPr>
              <a:t>Future work     </a:t>
            </a:r>
            <a:endParaRPr lang="en-US" sz="1800" dirty="0">
              <a:solidFill>
                <a:srgbClr val="00CC00"/>
              </a:solidFill>
              <a:latin typeface="Calibri" pitchFamily="34" charset="0"/>
              <a:cs typeface="Calibri" pitchFamily="34" charset="0"/>
            </a:endParaRPr>
          </a:p>
          <a:p>
            <a:pPr algn="l">
              <a:spcBef>
                <a:spcPct val="50000"/>
              </a:spcBef>
              <a:buFont typeface="Arial" pitchFamily="34" charset="0"/>
              <a:buChar char="•"/>
            </a:pPr>
            <a:endParaRPr lang="en-US" sz="1800" dirty="0" smtClean="0">
              <a:solidFill>
                <a:srgbClr val="FF0000"/>
              </a:solidFill>
            </a:endParaRPr>
          </a:p>
          <a:p>
            <a:pPr algn="l">
              <a:spcBef>
                <a:spcPct val="50000"/>
              </a:spcBef>
            </a:pPr>
            <a:endParaRPr lang="en-US" sz="1800" dirty="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8" descr="550014"/>
          <p:cNvPicPr>
            <a:picLocks noGrp="1" noChangeAspect="1" noChangeArrowheads="1"/>
          </p:cNvPicPr>
          <p:nvPr>
            <p:ph idx="1"/>
          </p:nvPr>
        </p:nvPicPr>
        <p:blipFill>
          <a:blip r:embed="rId2" cstate="print"/>
          <a:srcRect/>
          <a:stretch>
            <a:fillRect/>
          </a:stretch>
        </p:blipFill>
        <p:spPr>
          <a:xfrm>
            <a:off x="0" y="0"/>
            <a:ext cx="9144000" cy="6419850"/>
          </a:xfrm>
          <a:noFill/>
        </p:spPr>
      </p:pic>
      <p:graphicFrame>
        <p:nvGraphicFramePr>
          <p:cNvPr id="4" name="Table 3"/>
          <p:cNvGraphicFramePr>
            <a:graphicFrameLocks noGrp="1"/>
          </p:cNvGraphicFramePr>
          <p:nvPr/>
        </p:nvGraphicFramePr>
        <p:xfrm>
          <a:off x="228600" y="2209800"/>
          <a:ext cx="7619999" cy="1483360"/>
        </p:xfrm>
        <a:graphic>
          <a:graphicData uri="http://schemas.openxmlformats.org/drawingml/2006/table">
            <a:tbl>
              <a:tblPr firstRow="1" bandRow="1">
                <a:tableStyleId>{5C22544A-7EE6-4342-B048-85BDC9FD1C3A}</a:tableStyleId>
              </a:tblPr>
              <a:tblGrid>
                <a:gridCol w="2319130"/>
                <a:gridCol w="2481470"/>
                <a:gridCol w="2819399"/>
              </a:tblGrid>
              <a:tr h="370840">
                <a:tc>
                  <a:txBody>
                    <a:bodyPr/>
                    <a:lstStyle/>
                    <a:p>
                      <a:pPr algn="ctr"/>
                      <a:r>
                        <a:rPr lang="en-US" dirty="0" smtClean="0">
                          <a:solidFill>
                            <a:schemeClr val="tx1"/>
                          </a:solidFill>
                        </a:rPr>
                        <a:t>Eocene</a:t>
                      </a:r>
                      <a:endParaRPr lang="en-US" dirty="0">
                        <a:solidFill>
                          <a:schemeClr val="tx1"/>
                        </a:solidFill>
                      </a:endParaRPr>
                    </a:p>
                  </a:txBody>
                  <a:tcPr/>
                </a:tc>
                <a:tc>
                  <a:txBody>
                    <a:bodyPr/>
                    <a:lstStyle/>
                    <a:p>
                      <a:pPr algn="ctr"/>
                      <a:r>
                        <a:rPr lang="en-US" dirty="0" smtClean="0">
                          <a:solidFill>
                            <a:schemeClr val="tx1"/>
                          </a:solidFill>
                        </a:rPr>
                        <a:t>NALMA</a:t>
                      </a:r>
                      <a:endParaRPr lang="en-US" dirty="0">
                        <a:solidFill>
                          <a:schemeClr val="tx1"/>
                        </a:solidFill>
                      </a:endParaRPr>
                    </a:p>
                  </a:txBody>
                  <a:tcPr/>
                </a:tc>
                <a:tc>
                  <a:txBody>
                    <a:bodyPr/>
                    <a:lstStyle/>
                    <a:p>
                      <a:pPr algn="ctr"/>
                      <a:r>
                        <a:rPr lang="en-US" dirty="0" err="1" smtClean="0">
                          <a:solidFill>
                            <a:schemeClr val="tx1"/>
                          </a:solidFill>
                        </a:rPr>
                        <a:t>Biochron</a:t>
                      </a:r>
                      <a:endParaRPr lang="en-US" dirty="0">
                        <a:solidFill>
                          <a:schemeClr val="tx1"/>
                        </a:solidFill>
                      </a:endParaRPr>
                    </a:p>
                  </a:txBody>
                  <a:tcPr/>
                </a:tc>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mn-lt"/>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Middle (49.0–37.0)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mn-lt"/>
                          <a:ea typeface="Times New Roman"/>
                        </a:rPr>
                        <a:t>Duchesnean (40.5–37.0)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Randlett</a:t>
                      </a:r>
                      <a:r>
                        <a:rPr lang="en-US" baseline="0" dirty="0" smtClean="0"/>
                        <a:t> LF, Halfway LF</a:t>
                      </a:r>
                      <a:endParaRPr lang="en-US" dirty="0"/>
                    </a:p>
                  </a:txBody>
                  <a:tcPr/>
                </a:tc>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latin typeface="+mn-lt"/>
                          <a:ea typeface="Times New Roman"/>
                        </a:rPr>
                        <a:t>Uintan</a:t>
                      </a:r>
                      <a:r>
                        <a:rPr lang="en-US" sz="1800" dirty="0" smtClean="0">
                          <a:latin typeface="+mn-lt"/>
                          <a:ea typeface="Times New Roman"/>
                        </a:rPr>
                        <a:t> (46.0–40.5)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Ui1a, Ui1b, Ui2, Ui3</a:t>
                      </a:r>
                      <a:endParaRPr lang="en-US" dirty="0"/>
                    </a:p>
                  </a:txBody>
                  <a:tcPr/>
                </a:tc>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latin typeface="+mn-lt"/>
                          <a:ea typeface="Times New Roman"/>
                        </a:rPr>
                        <a:t>Bridgerian</a:t>
                      </a:r>
                      <a:r>
                        <a:rPr lang="en-US" sz="1800" dirty="0" smtClean="0">
                          <a:latin typeface="+mn-lt"/>
                          <a:ea typeface="Times New Roman"/>
                        </a:rPr>
                        <a:t> (50.3–46.0)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Br1a,</a:t>
                      </a:r>
                      <a:r>
                        <a:rPr lang="en-US" baseline="0" dirty="0" smtClean="0"/>
                        <a:t> Br1b, Br2, Br3</a:t>
                      </a:r>
                      <a:endParaRPr lang="en-US" dirty="0"/>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Title 2"/>
          <p:cNvSpPr>
            <a:spLocks noGrp="1"/>
          </p:cNvSpPr>
          <p:nvPr>
            <p:ph type="title"/>
          </p:nvPr>
        </p:nvSpPr>
        <p:spPr>
          <a:xfrm>
            <a:off x="685800" y="381000"/>
            <a:ext cx="7772400" cy="990600"/>
          </a:xfrm>
        </p:spPr>
        <p:txBody>
          <a:bodyPr/>
          <a:lstStyle/>
          <a:p>
            <a:pPr>
              <a:defRPr/>
            </a:pPr>
            <a:r>
              <a:rPr lang="en-US" sz="3200" dirty="0" smtClean="0">
                <a:solidFill>
                  <a:srgbClr val="FFFF00"/>
                </a:solidFill>
              </a:rPr>
              <a:t>Earliest </a:t>
            </a:r>
            <a:r>
              <a:rPr lang="en-US" sz="3200" dirty="0" err="1" smtClean="0">
                <a:solidFill>
                  <a:srgbClr val="FFFF00"/>
                </a:solidFill>
              </a:rPr>
              <a:t>Uintan</a:t>
            </a:r>
            <a:r>
              <a:rPr lang="en-US" sz="3200" dirty="0" smtClean="0">
                <a:solidFill>
                  <a:srgbClr val="FFFF00"/>
                </a:solidFill>
              </a:rPr>
              <a:t> </a:t>
            </a:r>
            <a:r>
              <a:rPr lang="en-US" sz="3200" dirty="0" err="1" smtClean="0">
                <a:solidFill>
                  <a:srgbClr val="FFFF00"/>
                </a:solidFill>
              </a:rPr>
              <a:t>Biochron</a:t>
            </a:r>
            <a:r>
              <a:rPr lang="en-US" sz="3200" dirty="0" smtClean="0">
                <a:solidFill>
                  <a:srgbClr val="FFFF00"/>
                </a:solidFill>
              </a:rPr>
              <a:t> Ui1a </a:t>
            </a:r>
            <a:r>
              <a:rPr lang="en-US" sz="1600" dirty="0" smtClean="0">
                <a:solidFill>
                  <a:schemeClr val="accent1">
                    <a:lumMod val="20000"/>
                    <a:lumOff val="80000"/>
                  </a:schemeClr>
                </a:solidFill>
              </a:rPr>
              <a:t>(from </a:t>
            </a:r>
            <a:r>
              <a:rPr lang="en-US" sz="1600" dirty="0" err="1" smtClean="0">
                <a:solidFill>
                  <a:schemeClr val="accent1">
                    <a:lumMod val="20000"/>
                    <a:lumOff val="80000"/>
                  </a:schemeClr>
                </a:solidFill>
              </a:rPr>
              <a:t>Gunnell</a:t>
            </a:r>
            <a:r>
              <a:rPr lang="en-US" sz="1600" dirty="0" smtClean="0">
                <a:solidFill>
                  <a:schemeClr val="accent1">
                    <a:lumMod val="20000"/>
                    <a:lumOff val="80000"/>
                  </a:schemeClr>
                </a:solidFill>
              </a:rPr>
              <a:t> et al., 2009)</a:t>
            </a:r>
            <a:r>
              <a:rPr lang="en-US" sz="3200" dirty="0" smtClean="0">
                <a:solidFill>
                  <a:srgbClr val="FFFF00"/>
                </a:solidFill>
              </a:rPr>
              <a:t/>
            </a:r>
            <a:br>
              <a:rPr lang="en-US" sz="3200" dirty="0" smtClean="0">
                <a:solidFill>
                  <a:srgbClr val="FFFF00"/>
                </a:solidFill>
              </a:rPr>
            </a:br>
            <a:r>
              <a:rPr lang="en-US" sz="2000" dirty="0" smtClean="0">
                <a:solidFill>
                  <a:schemeClr val="accent1"/>
                </a:solidFill>
              </a:rPr>
              <a:t>Biostratigraphic Designation – </a:t>
            </a:r>
            <a:r>
              <a:rPr lang="en-US" sz="2000" i="1" dirty="0" err="1" smtClean="0">
                <a:solidFill>
                  <a:schemeClr val="accent1"/>
                </a:solidFill>
              </a:rPr>
              <a:t>Hemiacodon</a:t>
            </a:r>
            <a:r>
              <a:rPr lang="en-US" sz="2000" i="1" dirty="0" smtClean="0">
                <a:solidFill>
                  <a:schemeClr val="accent1"/>
                </a:solidFill>
              </a:rPr>
              <a:t> </a:t>
            </a:r>
            <a:r>
              <a:rPr lang="en-US" sz="2000" i="1" dirty="0" err="1" smtClean="0">
                <a:solidFill>
                  <a:schemeClr val="accent1"/>
                </a:solidFill>
              </a:rPr>
              <a:t>engardae</a:t>
            </a:r>
            <a:r>
              <a:rPr lang="en-US" sz="2000" dirty="0" smtClean="0">
                <a:solidFill>
                  <a:schemeClr val="accent1"/>
                </a:solidFill>
              </a:rPr>
              <a:t> Interval Zone</a:t>
            </a:r>
            <a:br>
              <a:rPr lang="en-US" sz="2000" dirty="0" smtClean="0">
                <a:solidFill>
                  <a:schemeClr val="accent1"/>
                </a:solidFill>
              </a:rPr>
            </a:br>
            <a:endParaRPr lang="en-US" sz="2000" dirty="0" smtClean="0">
              <a:solidFill>
                <a:schemeClr val="accent1"/>
              </a:solidFill>
            </a:endParaRPr>
          </a:p>
        </p:txBody>
      </p:sp>
      <p:sp>
        <p:nvSpPr>
          <p:cNvPr id="17411" name="Rectangle 3"/>
          <p:cNvSpPr>
            <a:spLocks noGrp="1" noChangeArrowheads="1"/>
          </p:cNvSpPr>
          <p:nvPr>
            <p:ph idx="1"/>
          </p:nvPr>
        </p:nvSpPr>
        <p:spPr>
          <a:xfrm>
            <a:off x="685800" y="1371600"/>
            <a:ext cx="8001000" cy="4708525"/>
          </a:xfrm>
        </p:spPr>
        <p:txBody>
          <a:bodyPr anchor="ctr">
            <a:spAutoFit/>
          </a:bodyPr>
          <a:lstStyle/>
          <a:p>
            <a:pPr marL="0" indent="0">
              <a:spcBef>
                <a:spcPct val="0"/>
              </a:spcBef>
              <a:buFontTx/>
              <a:buNone/>
              <a:defRPr/>
            </a:pPr>
            <a:r>
              <a:rPr lang="en-US" sz="2000" b="1" dirty="0" smtClean="0">
                <a:solidFill>
                  <a:srgbClr val="FF0000"/>
                </a:solidFill>
                <a:ea typeface="Calibri" pitchFamily="34" charset="0"/>
                <a:cs typeface="Calibri" pitchFamily="34" charset="0"/>
              </a:rPr>
              <a:t>Stratotype Section</a:t>
            </a:r>
            <a:r>
              <a:rPr lang="en-US" sz="2000" dirty="0" smtClean="0">
                <a:solidFill>
                  <a:schemeClr val="bg1"/>
                </a:solidFill>
                <a:ea typeface="Calibri" pitchFamily="34" charset="0"/>
                <a:cs typeface="Calibri" pitchFamily="34" charset="0"/>
              </a:rPr>
              <a:t> – </a:t>
            </a:r>
            <a:r>
              <a:rPr lang="en-US" sz="2000" dirty="0" smtClean="0">
                <a:solidFill>
                  <a:srgbClr val="FFFF00"/>
                </a:solidFill>
                <a:ea typeface="Calibri" pitchFamily="34" charset="0"/>
                <a:cs typeface="Calibri" pitchFamily="34" charset="0"/>
              </a:rPr>
              <a:t>Type Section of Turtle Bluff Member of Bridger Formation </a:t>
            </a:r>
            <a:r>
              <a:rPr lang="en-US" sz="2000" dirty="0" smtClean="0">
                <a:solidFill>
                  <a:schemeClr val="bg1"/>
                </a:solidFill>
                <a:ea typeface="Calibri" pitchFamily="34" charset="0"/>
                <a:cs typeface="Calibri" pitchFamily="34" charset="0"/>
              </a:rPr>
              <a:t>(Murphey and </a:t>
            </a:r>
            <a:r>
              <a:rPr lang="en-US" sz="2000" dirty="0" err="1" smtClean="0">
                <a:solidFill>
                  <a:schemeClr val="bg1"/>
                </a:solidFill>
                <a:ea typeface="Calibri" pitchFamily="34" charset="0"/>
                <a:cs typeface="Calibri" pitchFamily="34" charset="0"/>
              </a:rPr>
              <a:t>Evanoff</a:t>
            </a:r>
            <a:r>
              <a:rPr lang="en-US" sz="2000" dirty="0" smtClean="0">
                <a:solidFill>
                  <a:schemeClr val="bg1"/>
                </a:solidFill>
                <a:ea typeface="Calibri" pitchFamily="34" charset="0"/>
                <a:cs typeface="Calibri" pitchFamily="34" charset="0"/>
              </a:rPr>
              <a:t>, 2007).  Section measured on Sage Creek Mountain and Hickey Mountain, Uinta County, Wyoming.  Measured thickness of Turtle Bluff Member type section is 131 m.  </a:t>
            </a:r>
          </a:p>
          <a:p>
            <a:pPr marL="0" indent="0">
              <a:spcBef>
                <a:spcPct val="0"/>
              </a:spcBef>
              <a:buFontTx/>
              <a:buNone/>
              <a:defRPr/>
            </a:pPr>
            <a:endParaRPr lang="en-US" sz="2000" dirty="0" smtClean="0">
              <a:solidFill>
                <a:schemeClr val="bg1"/>
              </a:solidFill>
              <a:ea typeface="Times New Roman" pitchFamily="18" charset="0"/>
              <a:cs typeface="Times New Roman" pitchFamily="18" charset="0"/>
            </a:endParaRPr>
          </a:p>
          <a:p>
            <a:pPr marL="0" indent="0">
              <a:spcBef>
                <a:spcPct val="0"/>
              </a:spcBef>
              <a:buFontTx/>
              <a:buNone/>
              <a:defRPr/>
            </a:pPr>
            <a:r>
              <a:rPr lang="en-US" sz="2000" b="1" dirty="0" smtClean="0">
                <a:solidFill>
                  <a:srgbClr val="FF0000"/>
                </a:solidFill>
              </a:rPr>
              <a:t>Reference Sections </a:t>
            </a:r>
          </a:p>
          <a:p>
            <a:pPr marL="457200" indent="-457200">
              <a:spcBef>
                <a:spcPct val="0"/>
              </a:spcBef>
              <a:buFont typeface="+mj-lt"/>
              <a:buAutoNum type="arabicPeriod"/>
              <a:defRPr/>
            </a:pPr>
            <a:r>
              <a:rPr lang="en-US" sz="2000" dirty="0" smtClean="0">
                <a:solidFill>
                  <a:schemeClr val="bg1"/>
                </a:solidFill>
              </a:rPr>
              <a:t> </a:t>
            </a:r>
            <a:r>
              <a:rPr lang="en-US" sz="2000" dirty="0" smtClean="0">
                <a:solidFill>
                  <a:srgbClr val="FFFF00"/>
                </a:solidFill>
              </a:rPr>
              <a:t>Basal Tertiary conglomerate of the Devils Graveyard Formation</a:t>
            </a:r>
            <a:r>
              <a:rPr lang="en-US" sz="2000" dirty="0" smtClean="0">
                <a:solidFill>
                  <a:schemeClr val="bg1"/>
                </a:solidFill>
              </a:rPr>
              <a:t>, Trans Pecos, Texas</a:t>
            </a:r>
          </a:p>
          <a:p>
            <a:pPr marL="457200" indent="-457200">
              <a:spcBef>
                <a:spcPct val="0"/>
              </a:spcBef>
              <a:buFont typeface="+mj-lt"/>
              <a:buAutoNum type="arabicPeriod"/>
              <a:defRPr/>
            </a:pPr>
            <a:r>
              <a:rPr lang="en-US" sz="2000" dirty="0" smtClean="0">
                <a:solidFill>
                  <a:schemeClr val="bg1"/>
                </a:solidFill>
              </a:rPr>
              <a:t> All or part of </a:t>
            </a:r>
            <a:r>
              <a:rPr lang="en-US" sz="2000" dirty="0" smtClean="0">
                <a:solidFill>
                  <a:srgbClr val="FFFF00"/>
                </a:solidFill>
              </a:rPr>
              <a:t>Uinta Formation informal unit A</a:t>
            </a:r>
            <a:r>
              <a:rPr lang="en-US" sz="2000" dirty="0" smtClean="0">
                <a:solidFill>
                  <a:schemeClr val="bg1"/>
                </a:solidFill>
              </a:rPr>
              <a:t>, Uinta Basin, Utah</a:t>
            </a:r>
          </a:p>
          <a:p>
            <a:pPr marL="457200" indent="-457200">
              <a:spcBef>
                <a:spcPct val="0"/>
              </a:spcBef>
              <a:buFont typeface="+mj-lt"/>
              <a:buAutoNum type="arabicPeriod"/>
              <a:defRPr/>
            </a:pPr>
            <a:r>
              <a:rPr lang="en-US" sz="2000" dirty="0" smtClean="0">
                <a:solidFill>
                  <a:schemeClr val="bg1"/>
                </a:solidFill>
              </a:rPr>
              <a:t>All or part of the </a:t>
            </a:r>
            <a:r>
              <a:rPr lang="en-US" sz="2000" dirty="0" smtClean="0">
                <a:solidFill>
                  <a:srgbClr val="FFFF00"/>
                </a:solidFill>
              </a:rPr>
              <a:t>Parachute Creek Member of the Green River Formation </a:t>
            </a:r>
            <a:r>
              <a:rPr lang="en-US" sz="2000" dirty="0" smtClean="0">
                <a:solidFill>
                  <a:schemeClr val="bg1"/>
                </a:solidFill>
              </a:rPr>
              <a:t>in the Uinta and </a:t>
            </a:r>
            <a:r>
              <a:rPr lang="en-US" sz="2000" dirty="0" err="1" smtClean="0">
                <a:solidFill>
                  <a:schemeClr val="bg1"/>
                </a:solidFill>
              </a:rPr>
              <a:t>Piceance</a:t>
            </a:r>
            <a:r>
              <a:rPr lang="en-US" sz="2000" dirty="0" smtClean="0">
                <a:solidFill>
                  <a:schemeClr val="bg1"/>
                </a:solidFill>
              </a:rPr>
              <a:t> Creek basins, Utah and Colorado</a:t>
            </a:r>
          </a:p>
          <a:p>
            <a:pPr marL="457200" indent="-457200">
              <a:spcBef>
                <a:spcPct val="0"/>
              </a:spcBef>
              <a:buFont typeface="+mj-lt"/>
              <a:buAutoNum type="arabicPeriod"/>
              <a:defRPr/>
            </a:pPr>
            <a:r>
              <a:rPr lang="en-US" sz="2000" dirty="0" smtClean="0">
                <a:solidFill>
                  <a:schemeClr val="bg1"/>
                </a:solidFill>
              </a:rPr>
              <a:t>All or part of </a:t>
            </a:r>
            <a:r>
              <a:rPr lang="en-US" sz="2000" dirty="0" smtClean="0">
                <a:solidFill>
                  <a:srgbClr val="FFFF00"/>
                </a:solidFill>
              </a:rPr>
              <a:t>Uinta Formation Unit B1 </a:t>
            </a:r>
            <a:r>
              <a:rPr lang="en-US" sz="2000" dirty="0" smtClean="0">
                <a:solidFill>
                  <a:schemeClr val="bg1"/>
                </a:solidFill>
              </a:rPr>
              <a:t>of Osborn (1929) as defined in the eastern part of Uinta Basin, Utah   </a:t>
            </a:r>
          </a:p>
          <a:p>
            <a:pPr marL="457200" indent="-457200">
              <a:spcBef>
                <a:spcPct val="0"/>
              </a:spcBef>
              <a:buFont typeface="+mj-lt"/>
              <a:buAutoNum type="arabicPeriod"/>
              <a:defRPr/>
            </a:pPr>
            <a:r>
              <a:rPr lang="en-US" sz="2000" dirty="0" smtClean="0">
                <a:solidFill>
                  <a:schemeClr val="bg1"/>
                </a:solidFill>
              </a:rPr>
              <a:t> All or part of the </a:t>
            </a:r>
            <a:r>
              <a:rPr lang="en-US" sz="2000" dirty="0" smtClean="0">
                <a:solidFill>
                  <a:srgbClr val="FFFF00"/>
                </a:solidFill>
              </a:rPr>
              <a:t>lower part of Uinta Formation informal unit B</a:t>
            </a:r>
            <a:r>
              <a:rPr lang="en-US" sz="2000" dirty="0" smtClean="0">
                <a:solidFill>
                  <a:schemeClr val="bg1"/>
                </a:solidFill>
              </a:rPr>
              <a:t> in the western part of the Uinta Basin, Utah</a:t>
            </a:r>
            <a:endParaRPr lang="en-US" sz="2000" dirty="0" smtClean="0">
              <a:solidFill>
                <a:schemeClr val="bg1"/>
              </a:solidFill>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itle 2"/>
          <p:cNvSpPr>
            <a:spLocks noGrp="1"/>
          </p:cNvSpPr>
          <p:nvPr>
            <p:ph type="title"/>
          </p:nvPr>
        </p:nvSpPr>
        <p:spPr>
          <a:xfrm>
            <a:off x="685800" y="381000"/>
            <a:ext cx="7772400" cy="990600"/>
          </a:xfrm>
        </p:spPr>
        <p:txBody>
          <a:bodyPr/>
          <a:lstStyle/>
          <a:p>
            <a:r>
              <a:rPr lang="en-US" sz="3200" smtClean="0">
                <a:solidFill>
                  <a:srgbClr val="FFFF00"/>
                </a:solidFill>
              </a:rPr>
              <a:t>Earliest Uintan Biochron Ui1a</a:t>
            </a:r>
            <a:br>
              <a:rPr lang="en-US" sz="3200" smtClean="0">
                <a:solidFill>
                  <a:srgbClr val="FFFF00"/>
                </a:solidFill>
              </a:rPr>
            </a:br>
            <a:r>
              <a:rPr lang="en-US" sz="2000" smtClean="0">
                <a:solidFill>
                  <a:schemeClr val="accent1"/>
                </a:solidFill>
              </a:rPr>
              <a:t>Biostratigraphic Designation – </a:t>
            </a:r>
            <a:r>
              <a:rPr lang="en-US" sz="2000" i="1" smtClean="0">
                <a:solidFill>
                  <a:schemeClr val="accent1"/>
                </a:solidFill>
              </a:rPr>
              <a:t>Hemiacodon engardae</a:t>
            </a:r>
            <a:r>
              <a:rPr lang="en-US" sz="2000" smtClean="0">
                <a:solidFill>
                  <a:schemeClr val="accent1"/>
                </a:solidFill>
              </a:rPr>
              <a:t> Interval Zone</a:t>
            </a:r>
            <a:br>
              <a:rPr lang="en-US" sz="2000" smtClean="0">
                <a:solidFill>
                  <a:schemeClr val="accent1"/>
                </a:solidFill>
              </a:rPr>
            </a:br>
            <a:endParaRPr lang="en-US" sz="2000" smtClean="0">
              <a:solidFill>
                <a:schemeClr val="accent1"/>
              </a:solidFill>
            </a:endParaRPr>
          </a:p>
        </p:txBody>
      </p:sp>
      <p:sp>
        <p:nvSpPr>
          <p:cNvPr id="74755" name="Content Placeholder 3"/>
          <p:cNvSpPr>
            <a:spLocks noGrp="1"/>
          </p:cNvSpPr>
          <p:nvPr>
            <p:ph idx="1"/>
          </p:nvPr>
        </p:nvSpPr>
        <p:spPr>
          <a:xfrm>
            <a:off x="609600" y="1295400"/>
            <a:ext cx="3657600" cy="5334000"/>
          </a:xfrm>
        </p:spPr>
        <p:txBody>
          <a:bodyPr/>
          <a:lstStyle/>
          <a:p>
            <a:pPr>
              <a:buFontTx/>
              <a:buNone/>
            </a:pPr>
            <a:r>
              <a:rPr lang="en-US" sz="1600" b="1" smtClean="0">
                <a:solidFill>
                  <a:srgbClr val="FF0000"/>
                </a:solidFill>
              </a:rPr>
              <a:t>Index Species (2)</a:t>
            </a:r>
            <a:endParaRPr lang="en-US" sz="1200" b="1" smtClean="0">
              <a:solidFill>
                <a:srgbClr val="FF0000"/>
              </a:solidFill>
            </a:endParaRPr>
          </a:p>
          <a:p>
            <a:pPr>
              <a:buFontTx/>
              <a:buNone/>
            </a:pPr>
            <a:r>
              <a:rPr lang="en-US" sz="1600" i="1" smtClean="0">
                <a:solidFill>
                  <a:schemeClr val="bg1"/>
                </a:solidFill>
              </a:rPr>
              <a:t>	Hemiacodon engardae</a:t>
            </a:r>
          </a:p>
          <a:p>
            <a:pPr>
              <a:buFontTx/>
              <a:buNone/>
            </a:pPr>
            <a:r>
              <a:rPr lang="en-US" sz="1600" i="1" smtClean="0">
                <a:solidFill>
                  <a:schemeClr val="bg1"/>
                </a:solidFill>
              </a:rPr>
              <a:t>	</a:t>
            </a:r>
            <a:r>
              <a:rPr lang="en-US" sz="1600" smtClean="0">
                <a:solidFill>
                  <a:schemeClr val="bg1"/>
                </a:solidFill>
              </a:rPr>
              <a:t>Oromerycidae gen. and sp. nov.</a:t>
            </a:r>
          </a:p>
          <a:p>
            <a:pPr>
              <a:buFontTx/>
              <a:buNone/>
            </a:pPr>
            <a:r>
              <a:rPr lang="en-US" sz="1600" b="1" smtClean="0">
                <a:solidFill>
                  <a:srgbClr val="FF0000"/>
                </a:solidFill>
              </a:rPr>
              <a:t>Genus LRD (6)</a:t>
            </a:r>
          </a:p>
          <a:p>
            <a:pPr>
              <a:buFontTx/>
              <a:buNone/>
            </a:pPr>
            <a:r>
              <a:rPr lang="en-US" sz="1600" smtClean="0">
                <a:solidFill>
                  <a:schemeClr val="bg1"/>
                </a:solidFill>
              </a:rPr>
              <a:t>	</a:t>
            </a:r>
            <a:r>
              <a:rPr lang="en-US" sz="1600" i="1" smtClean="0">
                <a:solidFill>
                  <a:schemeClr val="bg1"/>
                </a:solidFill>
              </a:rPr>
              <a:t>Epihippus</a:t>
            </a:r>
          </a:p>
          <a:p>
            <a:pPr>
              <a:buFontTx/>
              <a:buNone/>
            </a:pPr>
            <a:r>
              <a:rPr lang="en-US" sz="1600" i="1" smtClean="0">
                <a:solidFill>
                  <a:schemeClr val="bg1"/>
                </a:solidFill>
              </a:rPr>
              <a:t>	Metanoiamys</a:t>
            </a:r>
          </a:p>
          <a:p>
            <a:pPr>
              <a:buFontTx/>
              <a:buNone/>
            </a:pPr>
            <a:r>
              <a:rPr lang="en-US" sz="1600" smtClean="0">
                <a:solidFill>
                  <a:schemeClr val="bg1"/>
                </a:solidFill>
              </a:rPr>
              <a:t>	Oromerycidae gen. &amp; sp. nov.</a:t>
            </a:r>
            <a:endParaRPr lang="en-US" sz="1600" i="1" smtClean="0">
              <a:solidFill>
                <a:schemeClr val="bg1"/>
              </a:solidFill>
            </a:endParaRPr>
          </a:p>
          <a:p>
            <a:pPr>
              <a:buFontTx/>
              <a:buNone/>
            </a:pPr>
            <a:r>
              <a:rPr lang="en-US" sz="1600" i="1" smtClean="0">
                <a:solidFill>
                  <a:schemeClr val="bg1"/>
                </a:solidFill>
              </a:rPr>
              <a:t>	Pareumys </a:t>
            </a:r>
            <a:r>
              <a:rPr lang="en-US" sz="1600" smtClean="0">
                <a:solidFill>
                  <a:schemeClr val="bg1"/>
                </a:solidFill>
              </a:rPr>
              <a:t>sp.</a:t>
            </a:r>
            <a:r>
              <a:rPr lang="en-US" sz="1600" i="1" smtClean="0">
                <a:solidFill>
                  <a:schemeClr val="bg1"/>
                </a:solidFill>
              </a:rPr>
              <a:t>	</a:t>
            </a:r>
          </a:p>
          <a:p>
            <a:pPr>
              <a:buFontTx/>
              <a:buNone/>
            </a:pPr>
            <a:r>
              <a:rPr lang="en-US" sz="1600" i="1" smtClean="0">
                <a:solidFill>
                  <a:schemeClr val="bg1"/>
                </a:solidFill>
              </a:rPr>
              <a:t>	</a:t>
            </a:r>
            <a:r>
              <a:rPr lang="en-US" sz="1600" smtClean="0">
                <a:solidFill>
                  <a:schemeClr val="bg1"/>
                </a:solidFill>
              </a:rPr>
              <a:t>Sespedectinae indet.</a:t>
            </a:r>
            <a:r>
              <a:rPr lang="en-US" sz="1600" i="1" smtClean="0">
                <a:solidFill>
                  <a:schemeClr val="bg1"/>
                </a:solidFill>
              </a:rPr>
              <a:t>	</a:t>
            </a:r>
          </a:p>
          <a:p>
            <a:pPr>
              <a:buFontTx/>
              <a:buNone/>
            </a:pPr>
            <a:r>
              <a:rPr lang="en-US" sz="1600" i="1" smtClean="0">
                <a:solidFill>
                  <a:schemeClr val="bg1"/>
                </a:solidFill>
              </a:rPr>
              <a:t>	Triplopus</a:t>
            </a:r>
          </a:p>
          <a:p>
            <a:pPr>
              <a:buFontTx/>
              <a:buNone/>
            </a:pPr>
            <a:r>
              <a:rPr lang="en-US" sz="1600" b="1" smtClean="0">
                <a:solidFill>
                  <a:srgbClr val="FF0000"/>
                </a:solidFill>
              </a:rPr>
              <a:t>Genus HRD (7)</a:t>
            </a:r>
          </a:p>
          <a:p>
            <a:pPr>
              <a:buFontTx/>
              <a:buNone/>
            </a:pPr>
            <a:r>
              <a:rPr lang="en-US" sz="1600" smtClean="0">
                <a:solidFill>
                  <a:schemeClr val="bg1"/>
                </a:solidFill>
              </a:rPr>
              <a:t>	</a:t>
            </a:r>
            <a:r>
              <a:rPr lang="en-US" sz="1600" i="1" smtClean="0">
                <a:solidFill>
                  <a:schemeClr val="bg1"/>
                </a:solidFill>
              </a:rPr>
              <a:t>Entomolestes</a:t>
            </a:r>
          </a:p>
          <a:p>
            <a:pPr>
              <a:buFontTx/>
              <a:buNone/>
            </a:pPr>
            <a:r>
              <a:rPr lang="en-US" sz="1600" i="1" smtClean="0">
                <a:solidFill>
                  <a:schemeClr val="bg1"/>
                </a:solidFill>
              </a:rPr>
              <a:t>	Hemiacodon</a:t>
            </a:r>
          </a:p>
          <a:p>
            <a:pPr>
              <a:buFontTx/>
              <a:buNone/>
            </a:pPr>
            <a:r>
              <a:rPr lang="en-US" sz="1600" smtClean="0">
                <a:solidFill>
                  <a:schemeClr val="bg1"/>
                </a:solidFill>
              </a:rPr>
              <a:t>	Oromerycidae gen. &amp; sp.nov.</a:t>
            </a:r>
          </a:p>
          <a:p>
            <a:pPr>
              <a:buFontTx/>
              <a:buNone/>
            </a:pPr>
            <a:r>
              <a:rPr lang="en-US" sz="1600" i="1" smtClean="0">
                <a:solidFill>
                  <a:schemeClr val="bg1"/>
                </a:solidFill>
              </a:rPr>
              <a:t>	Mysops</a:t>
            </a:r>
          </a:p>
          <a:p>
            <a:pPr>
              <a:buFontTx/>
              <a:buNone/>
            </a:pPr>
            <a:r>
              <a:rPr lang="en-US" sz="1600" i="1" smtClean="0">
                <a:solidFill>
                  <a:schemeClr val="bg1"/>
                </a:solidFill>
              </a:rPr>
              <a:t>	Paramys</a:t>
            </a:r>
            <a:endParaRPr lang="en-US" sz="1600" smtClean="0">
              <a:solidFill>
                <a:schemeClr val="bg1"/>
              </a:solidFill>
            </a:endParaRPr>
          </a:p>
          <a:p>
            <a:pPr>
              <a:buFontTx/>
              <a:buNone/>
            </a:pPr>
            <a:r>
              <a:rPr lang="en-US" sz="1600" i="1" smtClean="0">
                <a:solidFill>
                  <a:schemeClr val="bg1"/>
                </a:solidFill>
              </a:rPr>
              <a:t>	Taxymys</a:t>
            </a:r>
            <a:endParaRPr lang="en-US" sz="1600" smtClean="0">
              <a:solidFill>
                <a:schemeClr val="bg1"/>
              </a:solidFill>
            </a:endParaRPr>
          </a:p>
          <a:p>
            <a:pPr>
              <a:buFontTx/>
              <a:buNone/>
            </a:pPr>
            <a:r>
              <a:rPr lang="en-US" sz="1600" i="1" smtClean="0">
                <a:solidFill>
                  <a:schemeClr val="bg1"/>
                </a:solidFill>
              </a:rPr>
              <a:t>	Uintasorex</a:t>
            </a:r>
          </a:p>
          <a:p>
            <a:pPr>
              <a:buFontTx/>
              <a:buNone/>
            </a:pPr>
            <a:endParaRPr lang="en-US" sz="1600" i="1" smtClean="0">
              <a:solidFill>
                <a:schemeClr val="bg1"/>
              </a:solidFill>
            </a:endParaRPr>
          </a:p>
          <a:p>
            <a:pPr>
              <a:buFontTx/>
              <a:buNone/>
            </a:pPr>
            <a:r>
              <a:rPr lang="en-US" sz="1600" i="1" smtClean="0">
                <a:solidFill>
                  <a:schemeClr val="bg1"/>
                </a:solidFill>
              </a:rPr>
              <a:t>		</a:t>
            </a:r>
            <a:endParaRPr lang="en-US" sz="1600" smtClean="0">
              <a:solidFill>
                <a:schemeClr val="bg1"/>
              </a:solidFill>
            </a:endParaRPr>
          </a:p>
          <a:p>
            <a:pPr>
              <a:buFontTx/>
              <a:buNone/>
            </a:pPr>
            <a:endParaRPr lang="en-US" sz="1600" i="1" smtClean="0">
              <a:solidFill>
                <a:schemeClr val="bg1"/>
              </a:solidFill>
            </a:endParaRPr>
          </a:p>
        </p:txBody>
      </p:sp>
      <p:sp>
        <p:nvSpPr>
          <p:cNvPr id="5" name="Content Placeholder 3"/>
          <p:cNvSpPr txBox="1">
            <a:spLocks/>
          </p:cNvSpPr>
          <p:nvPr/>
        </p:nvSpPr>
        <p:spPr bwMode="auto">
          <a:xfrm>
            <a:off x="4876800" y="1295400"/>
            <a:ext cx="3657600" cy="5257800"/>
          </a:xfrm>
          <a:prstGeom prst="rect">
            <a:avLst/>
          </a:prstGeom>
          <a:noFill/>
          <a:ln w="9525">
            <a:noFill/>
            <a:miter lim="800000"/>
            <a:headEnd/>
            <a:tailEnd/>
          </a:ln>
        </p:spPr>
        <p:txBody>
          <a:bodyPr/>
          <a:lstStyle/>
          <a:p>
            <a:pPr marL="342900" indent="-342900" algn="l">
              <a:spcBef>
                <a:spcPct val="20000"/>
              </a:spcBef>
              <a:defRPr/>
            </a:pPr>
            <a:r>
              <a:rPr lang="en-US" sz="1600" b="1" dirty="0">
                <a:solidFill>
                  <a:srgbClr val="FF0000"/>
                </a:solidFill>
                <a:latin typeface="+mn-lt"/>
              </a:rPr>
              <a:t>Species LRD (3)</a:t>
            </a:r>
          </a:p>
          <a:p>
            <a:pPr marL="342900" indent="-342900" algn="l">
              <a:spcBef>
                <a:spcPct val="20000"/>
              </a:spcBef>
              <a:defRPr/>
            </a:pPr>
            <a:r>
              <a:rPr lang="en-US" sz="1600" i="1" dirty="0" err="1">
                <a:solidFill>
                  <a:schemeClr val="bg1"/>
                </a:solidFill>
                <a:latin typeface="+mn-lt"/>
              </a:rPr>
              <a:t>Epihippus</a:t>
            </a:r>
            <a:r>
              <a:rPr lang="en-US" sz="1600" i="1" dirty="0">
                <a:solidFill>
                  <a:schemeClr val="bg1"/>
                </a:solidFill>
                <a:latin typeface="+mn-lt"/>
              </a:rPr>
              <a:t> </a:t>
            </a:r>
            <a:r>
              <a:rPr lang="en-US" sz="1600" i="1" dirty="0" err="1">
                <a:solidFill>
                  <a:schemeClr val="bg1"/>
                </a:solidFill>
                <a:latin typeface="+mn-lt"/>
              </a:rPr>
              <a:t>gracilis</a:t>
            </a:r>
            <a:endParaRPr lang="en-US" sz="1600" i="1" dirty="0">
              <a:solidFill>
                <a:schemeClr val="bg1"/>
              </a:solidFill>
              <a:latin typeface="+mn-lt"/>
            </a:endParaRPr>
          </a:p>
          <a:p>
            <a:pPr marL="342900" indent="-342900" algn="l">
              <a:spcBef>
                <a:spcPct val="20000"/>
              </a:spcBef>
              <a:defRPr/>
            </a:pPr>
            <a:r>
              <a:rPr lang="en-US" sz="1600" i="1" dirty="0" err="1">
                <a:solidFill>
                  <a:schemeClr val="bg1"/>
                </a:solidFill>
                <a:latin typeface="+mn-lt"/>
              </a:rPr>
              <a:t>Metanoiamys</a:t>
            </a:r>
            <a:r>
              <a:rPr lang="en-US" sz="1600" i="1" dirty="0">
                <a:solidFill>
                  <a:schemeClr val="bg1"/>
                </a:solidFill>
                <a:latin typeface="+mn-lt"/>
              </a:rPr>
              <a:t> </a:t>
            </a:r>
            <a:r>
              <a:rPr lang="en-US" sz="1600" dirty="0">
                <a:solidFill>
                  <a:schemeClr val="bg1"/>
                </a:solidFill>
                <a:latin typeface="+mn-lt"/>
              </a:rPr>
              <a:t>sp.</a:t>
            </a:r>
          </a:p>
          <a:p>
            <a:pPr marL="342900" indent="-342900" algn="l">
              <a:spcBef>
                <a:spcPct val="20000"/>
              </a:spcBef>
              <a:defRPr/>
            </a:pPr>
            <a:r>
              <a:rPr lang="en-US" sz="1600" i="1" dirty="0" err="1">
                <a:solidFill>
                  <a:schemeClr val="bg1"/>
                </a:solidFill>
                <a:latin typeface="+mn-lt"/>
              </a:rPr>
              <a:t>Triplopus</a:t>
            </a:r>
            <a:r>
              <a:rPr lang="en-US" sz="1600" i="1" dirty="0">
                <a:solidFill>
                  <a:schemeClr val="bg1"/>
                </a:solidFill>
                <a:latin typeface="+mn-lt"/>
              </a:rPr>
              <a:t> </a:t>
            </a:r>
            <a:r>
              <a:rPr lang="en-US" sz="1600" i="1" dirty="0" err="1">
                <a:solidFill>
                  <a:schemeClr val="bg1"/>
                </a:solidFill>
                <a:latin typeface="+mn-lt"/>
              </a:rPr>
              <a:t>cubitalis</a:t>
            </a:r>
            <a:endParaRPr lang="en-US" sz="1600" i="1" dirty="0">
              <a:solidFill>
                <a:schemeClr val="bg1"/>
              </a:solidFill>
              <a:latin typeface="+mn-lt"/>
            </a:endParaRPr>
          </a:p>
          <a:p>
            <a:pPr marL="342900" indent="-342900" algn="l">
              <a:spcBef>
                <a:spcPct val="20000"/>
              </a:spcBef>
              <a:defRPr/>
            </a:pPr>
            <a:r>
              <a:rPr lang="en-US" sz="1600" b="1" dirty="0">
                <a:solidFill>
                  <a:srgbClr val="FF0000"/>
                </a:solidFill>
                <a:latin typeface="+mn-lt"/>
              </a:rPr>
              <a:t>Species HRD (8)</a:t>
            </a:r>
          </a:p>
          <a:p>
            <a:pPr marL="342900" indent="-342900" algn="l">
              <a:spcBef>
                <a:spcPct val="20000"/>
              </a:spcBef>
              <a:defRPr/>
            </a:pPr>
            <a:r>
              <a:rPr lang="en-US" sz="1600" i="1" dirty="0" err="1">
                <a:solidFill>
                  <a:schemeClr val="bg1"/>
                </a:solidFill>
                <a:latin typeface="+mn-lt"/>
              </a:rPr>
              <a:t>Entomolestes</a:t>
            </a:r>
            <a:r>
              <a:rPr lang="en-US" sz="1600" i="1" dirty="0">
                <a:solidFill>
                  <a:schemeClr val="bg1"/>
                </a:solidFill>
                <a:latin typeface="+mn-lt"/>
              </a:rPr>
              <a:t> </a:t>
            </a:r>
            <a:r>
              <a:rPr lang="en-US" sz="1600" i="1" dirty="0" err="1">
                <a:solidFill>
                  <a:schemeClr val="bg1"/>
                </a:solidFill>
                <a:latin typeface="+mn-lt"/>
              </a:rPr>
              <a:t>grangeri</a:t>
            </a:r>
            <a:endParaRPr lang="en-US" sz="1600" i="1" dirty="0">
              <a:solidFill>
                <a:schemeClr val="bg1"/>
              </a:solidFill>
              <a:latin typeface="+mn-lt"/>
            </a:endParaRPr>
          </a:p>
          <a:p>
            <a:pPr marL="342900" indent="-342900" algn="l">
              <a:spcBef>
                <a:spcPct val="20000"/>
              </a:spcBef>
              <a:defRPr/>
            </a:pPr>
            <a:r>
              <a:rPr lang="en-US" sz="1600" i="1" dirty="0" err="1">
                <a:solidFill>
                  <a:schemeClr val="bg1"/>
                </a:solidFill>
                <a:latin typeface="+mn-lt"/>
              </a:rPr>
              <a:t>Paramys</a:t>
            </a:r>
            <a:r>
              <a:rPr lang="en-US" sz="1600" i="1" dirty="0">
                <a:solidFill>
                  <a:schemeClr val="bg1"/>
                </a:solidFill>
                <a:latin typeface="+mn-lt"/>
              </a:rPr>
              <a:t> </a:t>
            </a:r>
            <a:r>
              <a:rPr lang="en-US" sz="1600" i="1" dirty="0" err="1">
                <a:solidFill>
                  <a:schemeClr val="bg1"/>
                </a:solidFill>
                <a:latin typeface="+mn-lt"/>
              </a:rPr>
              <a:t>delicatior</a:t>
            </a:r>
            <a:endParaRPr lang="en-US" sz="1600" i="1" dirty="0">
              <a:solidFill>
                <a:schemeClr val="bg1"/>
              </a:solidFill>
              <a:latin typeface="+mn-lt"/>
            </a:endParaRPr>
          </a:p>
          <a:p>
            <a:pPr marL="342900" indent="-342900" algn="l">
              <a:spcBef>
                <a:spcPct val="20000"/>
              </a:spcBef>
              <a:defRPr/>
            </a:pPr>
            <a:r>
              <a:rPr lang="en-US" sz="1600" i="1" dirty="0" err="1">
                <a:solidFill>
                  <a:schemeClr val="bg1"/>
                </a:solidFill>
                <a:latin typeface="+mn-lt"/>
              </a:rPr>
              <a:t>Pauromys</a:t>
            </a:r>
            <a:r>
              <a:rPr lang="en-US" sz="1600" i="1" dirty="0">
                <a:solidFill>
                  <a:schemeClr val="bg1"/>
                </a:solidFill>
                <a:latin typeface="+mn-lt"/>
              </a:rPr>
              <a:t> </a:t>
            </a:r>
            <a:r>
              <a:rPr lang="en-US" sz="1600" i="1" dirty="0" err="1">
                <a:solidFill>
                  <a:schemeClr val="bg1"/>
                </a:solidFill>
                <a:latin typeface="+mn-lt"/>
              </a:rPr>
              <a:t>perditus</a:t>
            </a:r>
            <a:endParaRPr lang="en-US" sz="1600" i="1" dirty="0">
              <a:solidFill>
                <a:schemeClr val="bg1"/>
              </a:solidFill>
              <a:latin typeface="+mn-lt"/>
            </a:endParaRPr>
          </a:p>
          <a:p>
            <a:pPr marL="342900" indent="-342900" algn="l">
              <a:spcBef>
                <a:spcPct val="20000"/>
              </a:spcBef>
              <a:defRPr/>
            </a:pPr>
            <a:r>
              <a:rPr lang="en-US" sz="1600" i="1" dirty="0" err="1">
                <a:solidFill>
                  <a:schemeClr val="bg1"/>
                </a:solidFill>
                <a:latin typeface="+mn-lt"/>
              </a:rPr>
              <a:t>Pontifactor</a:t>
            </a:r>
            <a:r>
              <a:rPr lang="en-US" sz="1600" i="1" dirty="0">
                <a:solidFill>
                  <a:schemeClr val="bg1"/>
                </a:solidFill>
                <a:latin typeface="+mn-lt"/>
              </a:rPr>
              <a:t> </a:t>
            </a:r>
            <a:r>
              <a:rPr lang="en-US" sz="1600" i="1" dirty="0" err="1">
                <a:solidFill>
                  <a:schemeClr val="bg1"/>
                </a:solidFill>
                <a:latin typeface="+mn-lt"/>
              </a:rPr>
              <a:t>bestiola</a:t>
            </a:r>
            <a:endParaRPr lang="en-US" sz="1600" i="1" dirty="0">
              <a:solidFill>
                <a:schemeClr val="bg1"/>
              </a:solidFill>
              <a:latin typeface="+mn-lt"/>
            </a:endParaRPr>
          </a:p>
          <a:p>
            <a:pPr marL="342900" indent="-342900" algn="l">
              <a:spcBef>
                <a:spcPct val="20000"/>
              </a:spcBef>
              <a:defRPr/>
            </a:pPr>
            <a:r>
              <a:rPr lang="en-US" sz="1600" i="1" dirty="0" err="1">
                <a:solidFill>
                  <a:schemeClr val="bg1"/>
                </a:solidFill>
                <a:latin typeface="+mn-lt"/>
              </a:rPr>
              <a:t>Sciuravus</a:t>
            </a:r>
            <a:r>
              <a:rPr lang="en-US" sz="1600" i="1" dirty="0">
                <a:solidFill>
                  <a:schemeClr val="bg1"/>
                </a:solidFill>
                <a:latin typeface="+mn-lt"/>
              </a:rPr>
              <a:t> </a:t>
            </a:r>
            <a:r>
              <a:rPr lang="en-US" sz="1600" i="1" dirty="0" err="1">
                <a:solidFill>
                  <a:schemeClr val="bg1"/>
                </a:solidFill>
                <a:latin typeface="+mn-lt"/>
              </a:rPr>
              <a:t>nitidus</a:t>
            </a:r>
            <a:endParaRPr lang="en-US" sz="1600" i="1" dirty="0">
              <a:solidFill>
                <a:schemeClr val="bg1"/>
              </a:solidFill>
              <a:latin typeface="+mn-lt"/>
            </a:endParaRPr>
          </a:p>
          <a:p>
            <a:pPr marL="342900" indent="-342900" algn="l">
              <a:spcBef>
                <a:spcPct val="20000"/>
              </a:spcBef>
              <a:defRPr/>
            </a:pPr>
            <a:r>
              <a:rPr lang="en-US" sz="1600" i="1" dirty="0" err="1">
                <a:solidFill>
                  <a:schemeClr val="bg1"/>
                </a:solidFill>
                <a:latin typeface="+mn-lt"/>
              </a:rPr>
              <a:t>Taxymys</a:t>
            </a:r>
            <a:r>
              <a:rPr lang="en-US" sz="1600" i="1" dirty="0">
                <a:solidFill>
                  <a:schemeClr val="bg1"/>
                </a:solidFill>
                <a:latin typeface="+mn-lt"/>
              </a:rPr>
              <a:t> </a:t>
            </a:r>
            <a:r>
              <a:rPr lang="en-US" sz="1600" i="1" dirty="0" err="1">
                <a:solidFill>
                  <a:schemeClr val="bg1"/>
                </a:solidFill>
                <a:latin typeface="+mn-lt"/>
              </a:rPr>
              <a:t>lucaris</a:t>
            </a:r>
            <a:endParaRPr lang="en-US" sz="1600" dirty="0">
              <a:solidFill>
                <a:schemeClr val="bg1"/>
              </a:solidFill>
              <a:latin typeface="+mn-lt"/>
            </a:endParaRPr>
          </a:p>
          <a:p>
            <a:pPr marL="342900" indent="-342900" algn="l">
              <a:spcBef>
                <a:spcPct val="20000"/>
              </a:spcBef>
              <a:defRPr/>
            </a:pPr>
            <a:r>
              <a:rPr lang="en-US" sz="1600" i="1" dirty="0" err="1">
                <a:solidFill>
                  <a:schemeClr val="bg1"/>
                </a:solidFill>
                <a:latin typeface="+mn-lt"/>
              </a:rPr>
              <a:t>Thisbemys</a:t>
            </a:r>
            <a:r>
              <a:rPr lang="en-US" sz="1600" i="1" dirty="0">
                <a:solidFill>
                  <a:schemeClr val="bg1"/>
                </a:solidFill>
                <a:latin typeface="+mn-lt"/>
              </a:rPr>
              <a:t> </a:t>
            </a:r>
            <a:r>
              <a:rPr lang="en-US" sz="1600" i="1" dirty="0" err="1">
                <a:solidFill>
                  <a:schemeClr val="bg1"/>
                </a:solidFill>
                <a:latin typeface="+mn-lt"/>
              </a:rPr>
              <a:t>corrugatus</a:t>
            </a:r>
            <a:endParaRPr lang="en-US" sz="1600" dirty="0">
              <a:solidFill>
                <a:schemeClr val="bg1"/>
              </a:solidFill>
              <a:latin typeface="+mn-lt"/>
            </a:endParaRPr>
          </a:p>
          <a:p>
            <a:pPr marL="342900" indent="-342900" algn="l">
              <a:spcBef>
                <a:spcPct val="20000"/>
              </a:spcBef>
              <a:defRPr/>
            </a:pPr>
            <a:r>
              <a:rPr lang="en-US" sz="1600" i="1" dirty="0" err="1">
                <a:solidFill>
                  <a:schemeClr val="bg1"/>
                </a:solidFill>
                <a:latin typeface="+mn-lt"/>
              </a:rPr>
              <a:t>Uintasorex</a:t>
            </a:r>
            <a:r>
              <a:rPr lang="en-US" sz="1600" i="1" dirty="0">
                <a:solidFill>
                  <a:schemeClr val="bg1"/>
                </a:solidFill>
                <a:latin typeface="+mn-lt"/>
              </a:rPr>
              <a:t> </a:t>
            </a:r>
            <a:r>
              <a:rPr lang="en-US" sz="1600" i="1" dirty="0" err="1">
                <a:solidFill>
                  <a:schemeClr val="bg1"/>
                </a:solidFill>
                <a:latin typeface="+mn-lt"/>
              </a:rPr>
              <a:t>parvulus</a:t>
            </a:r>
            <a:endParaRPr lang="en-US" sz="1600" i="1" dirty="0">
              <a:solidFill>
                <a:schemeClr val="bg1"/>
              </a:solidFill>
              <a:latin typeface="+mn-lt"/>
            </a:endParaRPr>
          </a:p>
          <a:p>
            <a:pPr marL="342900" indent="-342900" algn="l">
              <a:spcBef>
                <a:spcPct val="20000"/>
              </a:spcBef>
              <a:defRPr/>
            </a:pPr>
            <a:r>
              <a:rPr lang="en-US" sz="1600" b="1" dirty="0">
                <a:solidFill>
                  <a:srgbClr val="FF0000"/>
                </a:solidFill>
                <a:latin typeface="+mn-lt"/>
              </a:rPr>
              <a:t>Range-Through Taxa (36)</a:t>
            </a:r>
          </a:p>
          <a:p>
            <a:pPr marL="342900" indent="-342900" algn="l">
              <a:spcBef>
                <a:spcPct val="20000"/>
              </a:spcBef>
              <a:defRPr/>
            </a:pPr>
            <a:endParaRPr lang="en-US" sz="1600" i="1" dirty="0">
              <a:solidFill>
                <a:schemeClr val="bg1"/>
              </a:solidFill>
              <a:latin typeface="+mj-lt"/>
            </a:endParaRPr>
          </a:p>
          <a:p>
            <a:pPr marL="342900" indent="-342900" algn="l">
              <a:spcBef>
                <a:spcPct val="20000"/>
              </a:spcBef>
              <a:defRPr/>
            </a:pPr>
            <a:endParaRPr lang="en-US" sz="1600" i="1" kern="0" dirty="0">
              <a:solidFill>
                <a:schemeClr val="bg1"/>
              </a:solidFill>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609600"/>
            <a:ext cx="7772400" cy="838200"/>
          </a:xfrm>
          <a:ln>
            <a:solidFill>
              <a:schemeClr val="bg1"/>
            </a:solidFill>
          </a:ln>
        </p:spPr>
        <p:txBody>
          <a:bodyPr/>
          <a:lstStyle/>
          <a:p>
            <a:r>
              <a:rPr lang="en-US" sz="2800" b="1" smtClean="0">
                <a:solidFill>
                  <a:schemeClr val="accent1"/>
                </a:solidFill>
              </a:rPr>
              <a:t>Summary of Revised Uintan Biochronology</a:t>
            </a:r>
            <a:br>
              <a:rPr lang="en-US" sz="2800" b="1" smtClean="0">
                <a:solidFill>
                  <a:schemeClr val="accent1"/>
                </a:solidFill>
              </a:rPr>
            </a:br>
            <a:r>
              <a:rPr lang="en-US" sz="1800" i="1" smtClean="0">
                <a:solidFill>
                  <a:srgbClr val="FFFF00"/>
                </a:solidFill>
              </a:rPr>
              <a:t>(from Gunnell et al., 2009)</a:t>
            </a:r>
          </a:p>
        </p:txBody>
      </p:sp>
      <p:graphicFrame>
        <p:nvGraphicFramePr>
          <p:cNvPr id="4" name="Content Placeholder 3"/>
          <p:cNvGraphicFramePr>
            <a:graphicFrameLocks noGrp="1"/>
          </p:cNvGraphicFramePr>
          <p:nvPr>
            <p:ph idx="1"/>
          </p:nvPr>
        </p:nvGraphicFramePr>
        <p:xfrm>
          <a:off x="685800" y="1981200"/>
          <a:ext cx="7772400" cy="3672840"/>
        </p:xfrm>
        <a:graphic>
          <a:graphicData uri="http://schemas.openxmlformats.org/drawingml/2006/table">
            <a:tbl>
              <a:tblPr firstRow="1" bandRow="1">
                <a:tableStyleId>{5C22544A-7EE6-4342-B048-85BDC9FD1C3A}</a:tableStyleId>
              </a:tblPr>
              <a:tblGrid>
                <a:gridCol w="1143000"/>
                <a:gridCol w="1600200"/>
                <a:gridCol w="2057400"/>
                <a:gridCol w="2971800"/>
              </a:tblGrid>
              <a:tr h="624840">
                <a:tc>
                  <a:txBody>
                    <a:bodyPr/>
                    <a:lstStyle/>
                    <a:p>
                      <a:pPr algn="ctr"/>
                      <a:r>
                        <a:rPr lang="en-US" dirty="0" err="1" smtClean="0">
                          <a:solidFill>
                            <a:schemeClr val="tx1"/>
                          </a:solidFill>
                        </a:rPr>
                        <a:t>Biochron</a:t>
                      </a:r>
                      <a:endParaRPr lang="en-US" dirty="0">
                        <a:solidFill>
                          <a:schemeClr val="tx1"/>
                        </a:solidFill>
                      </a:endParaRPr>
                    </a:p>
                  </a:txBody>
                  <a:tcPr/>
                </a:tc>
                <a:tc>
                  <a:txBody>
                    <a:bodyPr/>
                    <a:lstStyle/>
                    <a:p>
                      <a:pPr algn="ctr"/>
                      <a:r>
                        <a:rPr lang="en-US" dirty="0" smtClean="0">
                          <a:solidFill>
                            <a:schemeClr val="tx1"/>
                          </a:solidFill>
                        </a:rPr>
                        <a:t>NALMA</a:t>
                      </a:r>
                      <a:endParaRPr lang="en-US" dirty="0">
                        <a:solidFill>
                          <a:schemeClr val="tx1"/>
                        </a:solidFill>
                      </a:endParaRPr>
                    </a:p>
                  </a:txBody>
                  <a:tcPr/>
                </a:tc>
                <a:tc>
                  <a:txBody>
                    <a:bodyPr/>
                    <a:lstStyle/>
                    <a:p>
                      <a:pPr algn="ctr"/>
                      <a:r>
                        <a:rPr lang="en-US" dirty="0" smtClean="0">
                          <a:solidFill>
                            <a:schemeClr val="tx1"/>
                          </a:solidFill>
                        </a:rPr>
                        <a:t>Interval Zone Designation</a:t>
                      </a:r>
                      <a:endParaRPr lang="en-US" dirty="0">
                        <a:solidFill>
                          <a:schemeClr val="tx1"/>
                        </a:solidFill>
                      </a:endParaRPr>
                    </a:p>
                  </a:txBody>
                  <a:tcPr/>
                </a:tc>
                <a:tc>
                  <a:txBody>
                    <a:bodyPr/>
                    <a:lstStyle/>
                    <a:p>
                      <a:pPr algn="ctr"/>
                      <a:r>
                        <a:rPr lang="en-US" dirty="0" smtClean="0">
                          <a:solidFill>
                            <a:schemeClr val="tx1"/>
                          </a:solidFill>
                        </a:rPr>
                        <a:t>Stratotype Section</a:t>
                      </a:r>
                      <a:endParaRPr lang="en-US" dirty="0">
                        <a:solidFill>
                          <a:schemeClr val="tx1"/>
                        </a:solidFill>
                      </a:endParaRPr>
                    </a:p>
                  </a:txBody>
                  <a:tcPr/>
                </a:tc>
              </a:tr>
              <a:tr h="624840">
                <a:tc>
                  <a:txBody>
                    <a:bodyPr/>
                    <a:lstStyle/>
                    <a:p>
                      <a:pPr algn="ctr"/>
                      <a:r>
                        <a:rPr lang="en-US" dirty="0" smtClean="0"/>
                        <a:t>Ui3</a:t>
                      </a:r>
                      <a:endParaRPr lang="en-US" dirty="0"/>
                    </a:p>
                  </a:txBody>
                  <a:tcPr/>
                </a:tc>
                <a:tc>
                  <a:txBody>
                    <a:bodyPr/>
                    <a:lstStyle/>
                    <a:p>
                      <a:r>
                        <a:rPr lang="en-US" dirty="0" smtClean="0"/>
                        <a:t>Late </a:t>
                      </a:r>
                      <a:r>
                        <a:rPr lang="en-US" dirty="0" err="1" smtClean="0"/>
                        <a:t>Uintan</a:t>
                      </a:r>
                      <a:endParaRPr lang="en-US" dirty="0"/>
                    </a:p>
                  </a:txBody>
                  <a:tcPr/>
                </a:tc>
                <a:tc>
                  <a:txBody>
                    <a:bodyPr/>
                    <a:lstStyle/>
                    <a:p>
                      <a:r>
                        <a:rPr lang="en-US" sz="1400" i="1" dirty="0" err="1" smtClean="0">
                          <a:solidFill>
                            <a:schemeClr val="tx1"/>
                          </a:solidFill>
                        </a:rPr>
                        <a:t>Pentacemylus</a:t>
                      </a:r>
                      <a:r>
                        <a:rPr lang="en-US" sz="1400" i="1" dirty="0" smtClean="0">
                          <a:solidFill>
                            <a:schemeClr val="tx1"/>
                          </a:solidFill>
                        </a:rPr>
                        <a:t> </a:t>
                      </a:r>
                      <a:r>
                        <a:rPr lang="en-US" sz="1400" i="1" dirty="0" err="1" smtClean="0">
                          <a:solidFill>
                            <a:schemeClr val="tx1"/>
                          </a:solidFill>
                        </a:rPr>
                        <a:t>progressus</a:t>
                      </a:r>
                      <a:r>
                        <a:rPr lang="en-US" sz="1400" i="1" dirty="0" smtClean="0">
                          <a:solidFill>
                            <a:schemeClr val="tx1"/>
                          </a:solidFill>
                        </a:rPr>
                        <a:t> </a:t>
                      </a:r>
                      <a:endParaRPr lang="en-US" sz="1400" dirty="0">
                        <a:solidFill>
                          <a:schemeClr val="tx1"/>
                        </a:solidFill>
                      </a:endParaRPr>
                    </a:p>
                  </a:txBody>
                  <a:tcPr/>
                </a:tc>
                <a:tc>
                  <a:txBody>
                    <a:bodyPr/>
                    <a:lstStyle/>
                    <a:p>
                      <a:r>
                        <a:rPr lang="en-US" sz="1400" dirty="0" smtClean="0">
                          <a:solidFill>
                            <a:schemeClr val="tx1"/>
                          </a:solidFill>
                        </a:rPr>
                        <a:t>Coyote Basin, </a:t>
                      </a:r>
                      <a:r>
                        <a:rPr lang="en-US" sz="1400" dirty="0" err="1" smtClean="0">
                          <a:solidFill>
                            <a:schemeClr val="tx1"/>
                          </a:solidFill>
                        </a:rPr>
                        <a:t>Deadman</a:t>
                      </a:r>
                      <a:r>
                        <a:rPr lang="en-US" sz="1400" dirty="0" smtClean="0">
                          <a:solidFill>
                            <a:schemeClr val="tx1"/>
                          </a:solidFill>
                        </a:rPr>
                        <a:t> Bench, upper part of Uinta Fm. unit C and lower portion</a:t>
                      </a:r>
                      <a:r>
                        <a:rPr lang="en-US" sz="1400" baseline="0" dirty="0" smtClean="0">
                          <a:solidFill>
                            <a:schemeClr val="tx1"/>
                          </a:solidFill>
                        </a:rPr>
                        <a:t> of Duchesne River Fm., UT</a:t>
                      </a:r>
                      <a:r>
                        <a:rPr lang="en-US" sz="1400" dirty="0" smtClean="0">
                          <a:solidFill>
                            <a:schemeClr val="tx1"/>
                          </a:solidFill>
                        </a:rPr>
                        <a:t> </a:t>
                      </a:r>
                      <a:endParaRPr lang="en-US" sz="1400" dirty="0">
                        <a:solidFill>
                          <a:schemeClr val="tx1"/>
                        </a:solidFill>
                      </a:endParaRPr>
                    </a:p>
                  </a:txBody>
                  <a:tcPr/>
                </a:tc>
              </a:tr>
              <a:tr h="624840">
                <a:tc>
                  <a:txBody>
                    <a:bodyPr/>
                    <a:lstStyle/>
                    <a:p>
                      <a:pPr algn="ctr"/>
                      <a:r>
                        <a:rPr lang="en-US" dirty="0" smtClean="0"/>
                        <a:t>Ui2</a:t>
                      </a:r>
                      <a:endParaRPr lang="en-US" dirty="0"/>
                    </a:p>
                  </a:txBody>
                  <a:tcPr/>
                </a:tc>
                <a:tc>
                  <a:txBody>
                    <a:bodyPr/>
                    <a:lstStyle/>
                    <a:p>
                      <a:r>
                        <a:rPr lang="en-US" dirty="0" smtClean="0"/>
                        <a:t>Middle </a:t>
                      </a:r>
                      <a:r>
                        <a:rPr lang="en-US" dirty="0" err="1" smtClean="0"/>
                        <a:t>Uintan</a:t>
                      </a:r>
                      <a:endParaRPr lang="en-US" dirty="0"/>
                    </a:p>
                  </a:txBody>
                  <a:tcPr/>
                </a:tc>
                <a:tc>
                  <a:txBody>
                    <a:bodyPr/>
                    <a:lstStyle/>
                    <a:p>
                      <a:r>
                        <a:rPr lang="en-US" sz="1400" i="1" dirty="0" err="1" smtClean="0">
                          <a:solidFill>
                            <a:schemeClr val="tx1"/>
                          </a:solidFill>
                        </a:rPr>
                        <a:t>Ourayia</a:t>
                      </a:r>
                      <a:r>
                        <a:rPr lang="en-US" sz="1400" i="1" dirty="0" smtClean="0">
                          <a:solidFill>
                            <a:schemeClr val="tx1"/>
                          </a:solidFill>
                        </a:rPr>
                        <a:t> </a:t>
                      </a:r>
                      <a:r>
                        <a:rPr lang="en-US" sz="1400" i="1" dirty="0" err="1" smtClean="0">
                          <a:solidFill>
                            <a:schemeClr val="tx1"/>
                          </a:solidFill>
                        </a:rPr>
                        <a:t>uintensis</a:t>
                      </a:r>
                      <a:r>
                        <a:rPr lang="en-US" sz="1400" dirty="0" smtClean="0">
                          <a:solidFill>
                            <a:schemeClr val="tx1"/>
                          </a:solidFill>
                        </a:rPr>
                        <a:t> – </a:t>
                      </a:r>
                      <a:r>
                        <a:rPr lang="en-US" sz="1400" i="1" dirty="0" err="1" smtClean="0">
                          <a:solidFill>
                            <a:schemeClr val="tx1"/>
                          </a:solidFill>
                        </a:rPr>
                        <a:t>Pareumys</a:t>
                      </a:r>
                      <a:r>
                        <a:rPr lang="en-US" sz="1400" i="1" dirty="0" smtClean="0">
                          <a:solidFill>
                            <a:schemeClr val="tx1"/>
                          </a:solidFill>
                        </a:rPr>
                        <a:t> </a:t>
                      </a:r>
                      <a:r>
                        <a:rPr lang="en-US" sz="1400" i="1" dirty="0" err="1" smtClean="0">
                          <a:solidFill>
                            <a:schemeClr val="tx1"/>
                          </a:solidFill>
                        </a:rPr>
                        <a:t>milleri</a:t>
                      </a:r>
                      <a:r>
                        <a:rPr lang="en-US" sz="1400" dirty="0" smtClean="0">
                          <a:solidFill>
                            <a:schemeClr val="tx1"/>
                          </a:solidFill>
                        </a:rPr>
                        <a:t> </a:t>
                      </a:r>
                      <a:endParaRPr lang="en-US" sz="1400" dirty="0">
                        <a:solidFill>
                          <a:schemeClr val="tx1"/>
                        </a:solidFill>
                      </a:endParaRPr>
                    </a:p>
                  </a:txBody>
                  <a:tcPr/>
                </a:tc>
                <a:tc>
                  <a:txBody>
                    <a:bodyPr/>
                    <a:lstStyle/>
                    <a:p>
                      <a:r>
                        <a:rPr lang="en-US" sz="1400" dirty="0" smtClean="0">
                          <a:solidFill>
                            <a:schemeClr val="tx1"/>
                          </a:solidFill>
                        </a:rPr>
                        <a:t>Coyote Basin, </a:t>
                      </a:r>
                      <a:r>
                        <a:rPr lang="en-US" sz="1400" dirty="0" err="1" smtClean="0">
                          <a:solidFill>
                            <a:schemeClr val="tx1"/>
                          </a:solidFill>
                        </a:rPr>
                        <a:t>Deadman</a:t>
                      </a:r>
                      <a:r>
                        <a:rPr lang="en-US" sz="1400" dirty="0" smtClean="0">
                          <a:solidFill>
                            <a:schemeClr val="tx1"/>
                          </a:solidFill>
                        </a:rPr>
                        <a:t> Bench,</a:t>
                      </a:r>
                      <a:r>
                        <a:rPr lang="en-US" sz="1400" baseline="0" dirty="0" smtClean="0">
                          <a:solidFill>
                            <a:schemeClr val="tx1"/>
                          </a:solidFill>
                        </a:rPr>
                        <a:t> part of Uinta Formation unit B2 and lower portion of unit C, UT</a:t>
                      </a:r>
                      <a:endParaRPr lang="en-US" sz="1400" dirty="0">
                        <a:solidFill>
                          <a:schemeClr val="tx1"/>
                        </a:solidFill>
                      </a:endParaRPr>
                    </a:p>
                  </a:txBody>
                  <a:tcPr/>
                </a:tc>
              </a:tr>
              <a:tr h="624840">
                <a:tc>
                  <a:txBody>
                    <a:bodyPr/>
                    <a:lstStyle/>
                    <a:p>
                      <a:pPr algn="ctr"/>
                      <a:r>
                        <a:rPr lang="en-US" dirty="0" smtClean="0"/>
                        <a:t>Ui1b</a:t>
                      </a:r>
                      <a:endParaRPr lang="en-US" dirty="0"/>
                    </a:p>
                  </a:txBody>
                  <a:tcPr/>
                </a:tc>
                <a:tc>
                  <a:txBody>
                    <a:bodyPr/>
                    <a:lstStyle/>
                    <a:p>
                      <a:r>
                        <a:rPr lang="en-US" dirty="0" smtClean="0"/>
                        <a:t>Early</a:t>
                      </a:r>
                      <a:r>
                        <a:rPr lang="en-US" baseline="0" dirty="0" smtClean="0"/>
                        <a:t> </a:t>
                      </a:r>
                      <a:r>
                        <a:rPr lang="en-US" baseline="0" dirty="0" err="1" smtClean="0"/>
                        <a:t>Uintan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err="1" smtClean="0">
                          <a:solidFill>
                            <a:schemeClr val="tx1"/>
                          </a:solidFill>
                        </a:rPr>
                        <a:t>Achaenodon</a:t>
                      </a:r>
                      <a:r>
                        <a:rPr lang="en-US" sz="1400" i="1" dirty="0" smtClean="0">
                          <a:solidFill>
                            <a:schemeClr val="tx1"/>
                          </a:solidFill>
                        </a:rPr>
                        <a:t> </a:t>
                      </a:r>
                      <a:r>
                        <a:rPr lang="en-US" sz="1400" i="1" dirty="0" err="1" smtClean="0">
                          <a:solidFill>
                            <a:schemeClr val="tx1"/>
                          </a:solidFill>
                        </a:rPr>
                        <a:t>robustus-Hyrachyus</a:t>
                      </a:r>
                      <a:r>
                        <a:rPr lang="en-US" sz="1400" i="1" dirty="0" smtClean="0">
                          <a:solidFill>
                            <a:schemeClr val="tx1"/>
                          </a:solidFill>
                        </a:rPr>
                        <a:t> </a:t>
                      </a:r>
                      <a:r>
                        <a:rPr lang="en-US" sz="1400" i="1" dirty="0" err="1" smtClean="0">
                          <a:solidFill>
                            <a:schemeClr val="tx1"/>
                          </a:solidFill>
                        </a:rPr>
                        <a:t>eximius</a:t>
                      </a:r>
                      <a:r>
                        <a:rPr lang="en-US" sz="1400" i="1" dirty="0" smtClean="0">
                          <a:solidFill>
                            <a:schemeClr val="tx1"/>
                          </a:solidFill>
                        </a:rPr>
                        <a:t>- </a:t>
                      </a:r>
                      <a:r>
                        <a:rPr lang="en-US" sz="1400" i="1" dirty="0" err="1" smtClean="0">
                          <a:solidFill>
                            <a:schemeClr val="tx1"/>
                          </a:solidFill>
                        </a:rPr>
                        <a:t>Amynodon</a:t>
                      </a:r>
                      <a:r>
                        <a:rPr lang="en-US" sz="1400" i="1" dirty="0" smtClean="0">
                          <a:solidFill>
                            <a:schemeClr val="tx1"/>
                          </a:solidFill>
                        </a:rPr>
                        <a:t> </a:t>
                      </a:r>
                      <a:r>
                        <a:rPr lang="en-US" sz="1400" i="1" dirty="0" err="1" smtClean="0">
                          <a:solidFill>
                            <a:schemeClr val="tx1"/>
                          </a:solidFill>
                        </a:rPr>
                        <a:t>advenus</a:t>
                      </a:r>
                      <a:r>
                        <a:rPr lang="en-US" sz="1400" i="1" dirty="0" smtClean="0">
                          <a:solidFill>
                            <a:schemeClr val="tx1"/>
                          </a:solidFill>
                        </a:rPr>
                        <a:t> </a:t>
                      </a:r>
                      <a:endParaRPr lang="en-US" sz="1400" dirty="0" smtClean="0">
                        <a:solidFill>
                          <a:schemeClr val="tx1"/>
                        </a:solidFill>
                      </a:endParaRPr>
                    </a:p>
                    <a:p>
                      <a:endParaRPr lang="en-US" sz="1400" dirty="0">
                        <a:solidFill>
                          <a:schemeClr val="tx1"/>
                        </a:solidFill>
                      </a:endParaRPr>
                    </a:p>
                  </a:txBody>
                  <a:tcPr/>
                </a:tc>
                <a:tc>
                  <a:txBody>
                    <a:bodyPr/>
                    <a:lstStyle/>
                    <a:p>
                      <a:pPr>
                        <a:buFontTx/>
                        <a:buNone/>
                        <a:defRPr/>
                      </a:pPr>
                      <a:r>
                        <a:rPr lang="en-US" sz="1400" dirty="0" smtClean="0">
                          <a:solidFill>
                            <a:srgbClr val="FF0000"/>
                          </a:solidFill>
                        </a:rPr>
                        <a:t>None designated at present due to lack of detailed </a:t>
                      </a:r>
                      <a:r>
                        <a:rPr lang="en-US" sz="1400" dirty="0" err="1" smtClean="0">
                          <a:solidFill>
                            <a:srgbClr val="FF0000"/>
                          </a:solidFill>
                        </a:rPr>
                        <a:t>lithostratigraphic</a:t>
                      </a:r>
                      <a:r>
                        <a:rPr lang="en-US" sz="1400" dirty="0" smtClean="0">
                          <a:solidFill>
                            <a:srgbClr val="FF0000"/>
                          </a:solidFill>
                        </a:rPr>
                        <a:t> data (potential</a:t>
                      </a:r>
                      <a:r>
                        <a:rPr lang="en-US" sz="1400" baseline="0" dirty="0" smtClean="0">
                          <a:solidFill>
                            <a:srgbClr val="FF0000"/>
                          </a:solidFill>
                        </a:rPr>
                        <a:t> candidates include Washakie Fm. in WY or CO)</a:t>
                      </a:r>
                      <a:r>
                        <a:rPr lang="en-US" sz="1400" dirty="0" smtClean="0">
                          <a:solidFill>
                            <a:schemeClr val="tx1"/>
                          </a:solidFill>
                        </a:rPr>
                        <a:t> </a:t>
                      </a:r>
                      <a:endParaRPr lang="en-US" dirty="0"/>
                    </a:p>
                  </a:txBody>
                  <a:tcPr/>
                </a:tc>
              </a:tr>
              <a:tr h="624840">
                <a:tc>
                  <a:txBody>
                    <a:bodyPr/>
                    <a:lstStyle/>
                    <a:p>
                      <a:pPr algn="ctr"/>
                      <a:r>
                        <a:rPr lang="en-US" dirty="0" smtClean="0"/>
                        <a:t>Ui1a</a:t>
                      </a:r>
                      <a:endParaRPr lang="en-US" dirty="0"/>
                    </a:p>
                  </a:txBody>
                  <a:tcPr/>
                </a:tc>
                <a:tc>
                  <a:txBody>
                    <a:bodyPr/>
                    <a:lstStyle/>
                    <a:p>
                      <a:r>
                        <a:rPr lang="en-US" dirty="0" smtClean="0"/>
                        <a:t>Earliest</a:t>
                      </a:r>
                      <a:r>
                        <a:rPr lang="en-US" baseline="0" dirty="0" smtClean="0"/>
                        <a:t> </a:t>
                      </a:r>
                      <a:r>
                        <a:rPr lang="en-US" baseline="0" dirty="0" err="1" smtClean="0"/>
                        <a:t>Uintan</a:t>
                      </a:r>
                      <a:endParaRPr lang="en-US" dirty="0"/>
                    </a:p>
                  </a:txBody>
                  <a:tcPr/>
                </a:tc>
                <a:tc>
                  <a:txBody>
                    <a:bodyPr/>
                    <a:lstStyle/>
                    <a:p>
                      <a:r>
                        <a:rPr lang="en-US" sz="1400" i="1" dirty="0" err="1" smtClean="0">
                          <a:solidFill>
                            <a:schemeClr val="tx1"/>
                          </a:solidFill>
                        </a:rPr>
                        <a:t>Hemiacodon</a:t>
                      </a:r>
                      <a:r>
                        <a:rPr lang="en-US" sz="1400" i="1" dirty="0" smtClean="0">
                          <a:solidFill>
                            <a:schemeClr val="tx1"/>
                          </a:solidFill>
                        </a:rPr>
                        <a:t> </a:t>
                      </a:r>
                      <a:r>
                        <a:rPr lang="en-US" sz="1400" i="1" dirty="0" err="1" smtClean="0">
                          <a:solidFill>
                            <a:schemeClr val="tx1"/>
                          </a:solidFill>
                        </a:rPr>
                        <a:t>engardae</a:t>
                      </a:r>
                      <a:endParaRPr lang="en-US" sz="1400" dirty="0">
                        <a:solidFill>
                          <a:schemeClr val="tx1"/>
                        </a:solidFill>
                      </a:endParaRPr>
                    </a:p>
                  </a:txBody>
                  <a:tcPr/>
                </a:tc>
                <a:tc>
                  <a:txBody>
                    <a:bodyPr/>
                    <a:lstStyle/>
                    <a:p>
                      <a:r>
                        <a:rPr lang="en-US" sz="1400" dirty="0" smtClean="0">
                          <a:solidFill>
                            <a:schemeClr val="tx1"/>
                          </a:solidFill>
                          <a:ea typeface="Calibri" pitchFamily="34" charset="0"/>
                          <a:cs typeface="Calibri" pitchFamily="34" charset="0"/>
                        </a:rPr>
                        <a:t>Type Section of Turtle Bluff Member of Bridger Formation , WY</a:t>
                      </a:r>
                      <a:endParaRPr lang="en-US" sz="1400" dirty="0">
                        <a:solidFill>
                          <a:schemeClr val="tx1"/>
                        </a:solidFill>
                      </a:endParaRPr>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body" sz="half" idx="1"/>
          </p:nvPr>
        </p:nvSpPr>
        <p:spPr>
          <a:xfrm>
            <a:off x="381000" y="4953000"/>
            <a:ext cx="8382000" cy="685800"/>
          </a:xfrm>
          <a:solidFill>
            <a:schemeClr val="tx1"/>
          </a:solidFill>
          <a:ln>
            <a:solidFill>
              <a:schemeClr val="bg1"/>
            </a:solidFill>
          </a:ln>
        </p:spPr>
        <p:txBody>
          <a:bodyPr/>
          <a:lstStyle/>
          <a:p>
            <a:pPr marL="0" indent="0">
              <a:spcBef>
                <a:spcPct val="50000"/>
              </a:spcBef>
              <a:buNone/>
            </a:pPr>
            <a:r>
              <a:rPr lang="en-US" sz="2800" dirty="0" smtClean="0">
                <a:solidFill>
                  <a:schemeClr val="bg1"/>
                </a:solidFill>
              </a:rPr>
              <a:t>Where do transitional (earliest) </a:t>
            </a:r>
            <a:r>
              <a:rPr lang="en-US" sz="2800" dirty="0" smtClean="0">
                <a:solidFill>
                  <a:srgbClr val="FF0000"/>
                </a:solidFill>
              </a:rPr>
              <a:t>UINTAN</a:t>
            </a:r>
            <a:r>
              <a:rPr lang="en-US" sz="2800" dirty="0" smtClean="0">
                <a:solidFill>
                  <a:schemeClr val="bg1"/>
                </a:solidFill>
              </a:rPr>
              <a:t> faunas occur?  </a:t>
            </a:r>
          </a:p>
          <a:p>
            <a:pPr marL="0" indent="0">
              <a:spcBef>
                <a:spcPct val="50000"/>
              </a:spcBef>
              <a:buFontTx/>
              <a:buNone/>
            </a:pPr>
            <a:endParaRPr lang="en-US" sz="2800" dirty="0" smtClean="0">
              <a:solidFill>
                <a:schemeClr val="bg1"/>
              </a:solidFill>
              <a:latin typeface="Arial" pitchFamily="34" charset="0"/>
            </a:endParaRPr>
          </a:p>
        </p:txBody>
      </p:sp>
      <p:sp>
        <p:nvSpPr>
          <p:cNvPr id="52227" name="Text Box 3"/>
          <p:cNvSpPr txBox="1">
            <a:spLocks noChangeArrowheads="1"/>
          </p:cNvSpPr>
          <p:nvPr/>
        </p:nvSpPr>
        <p:spPr bwMode="auto">
          <a:xfrm>
            <a:off x="381000" y="2514600"/>
            <a:ext cx="8382000" cy="1016000"/>
          </a:xfrm>
          <a:prstGeom prst="rect">
            <a:avLst/>
          </a:prstGeom>
          <a:solidFill>
            <a:schemeClr val="tx1"/>
          </a:solidFill>
          <a:ln w="9525">
            <a:solidFill>
              <a:schemeClr val="bg1"/>
            </a:solidFill>
            <a:miter lim="800000"/>
            <a:headEnd/>
            <a:tailEnd/>
          </a:ln>
        </p:spPr>
        <p:txBody>
          <a:bodyPr>
            <a:spAutoFit/>
          </a:bodyPr>
          <a:lstStyle/>
          <a:p>
            <a:pPr algn="l">
              <a:spcBef>
                <a:spcPct val="50000"/>
              </a:spcBef>
            </a:pPr>
            <a:r>
              <a:rPr lang="en-US" sz="2000">
                <a:solidFill>
                  <a:srgbClr val="FFFF00"/>
                </a:solidFill>
              </a:rPr>
              <a:t>The </a:t>
            </a:r>
            <a:r>
              <a:rPr lang="en-US" sz="2000">
                <a:solidFill>
                  <a:srgbClr val="FF0000"/>
                </a:solidFill>
              </a:rPr>
              <a:t>Bridgerian-Uintan</a:t>
            </a:r>
            <a:r>
              <a:rPr lang="en-US" sz="2000">
                <a:solidFill>
                  <a:srgbClr val="FFFF00"/>
                </a:solidFill>
              </a:rPr>
              <a:t> </a:t>
            </a:r>
            <a:r>
              <a:rPr lang="en-US" sz="2000">
                <a:solidFill>
                  <a:srgbClr val="FF0000"/>
                </a:solidFill>
              </a:rPr>
              <a:t>NALMA boundary</a:t>
            </a:r>
            <a:r>
              <a:rPr lang="en-US" sz="2000">
                <a:solidFill>
                  <a:srgbClr val="FFFF00"/>
                </a:solidFill>
              </a:rPr>
              <a:t> is poorly understood because few fossiliferous sequences from this interval are known from North America </a:t>
            </a:r>
          </a:p>
        </p:txBody>
      </p:sp>
      <p:sp>
        <p:nvSpPr>
          <p:cNvPr id="52228" name="Text Box 4"/>
          <p:cNvSpPr txBox="1">
            <a:spLocks noChangeArrowheads="1"/>
          </p:cNvSpPr>
          <p:nvPr/>
        </p:nvSpPr>
        <p:spPr bwMode="auto">
          <a:xfrm>
            <a:off x="381000" y="1295400"/>
            <a:ext cx="8382000" cy="1016000"/>
          </a:xfrm>
          <a:prstGeom prst="rect">
            <a:avLst/>
          </a:prstGeom>
          <a:solidFill>
            <a:schemeClr val="tx1"/>
          </a:solidFill>
          <a:ln w="9525">
            <a:solidFill>
              <a:schemeClr val="bg1"/>
            </a:solidFill>
            <a:miter lim="800000"/>
            <a:headEnd/>
            <a:tailEnd/>
          </a:ln>
        </p:spPr>
        <p:txBody>
          <a:bodyPr>
            <a:spAutoFit/>
          </a:bodyPr>
          <a:lstStyle/>
          <a:p>
            <a:pPr algn="l">
              <a:spcBef>
                <a:spcPct val="50000"/>
              </a:spcBef>
            </a:pPr>
            <a:r>
              <a:rPr lang="en-US" sz="2000">
                <a:solidFill>
                  <a:srgbClr val="FFFF00"/>
                </a:solidFill>
              </a:rPr>
              <a:t>The </a:t>
            </a:r>
            <a:r>
              <a:rPr lang="en-US" sz="2000">
                <a:solidFill>
                  <a:srgbClr val="FF0000"/>
                </a:solidFill>
              </a:rPr>
              <a:t>Bridgerian-Uintan</a:t>
            </a:r>
            <a:r>
              <a:rPr lang="en-US" sz="2000">
                <a:solidFill>
                  <a:srgbClr val="FFFF00"/>
                </a:solidFill>
              </a:rPr>
              <a:t> transition is associated with the disappearance or decline in diversity of certain archaic groups including </a:t>
            </a:r>
            <a:r>
              <a:rPr lang="en-US" sz="2000">
                <a:solidFill>
                  <a:schemeClr val="bg1"/>
                </a:solidFill>
              </a:rPr>
              <a:t>uintatheres</a:t>
            </a:r>
            <a:r>
              <a:rPr lang="en-US" sz="2000">
                <a:solidFill>
                  <a:srgbClr val="FFFF00"/>
                </a:solidFill>
              </a:rPr>
              <a:t>, </a:t>
            </a:r>
            <a:r>
              <a:rPr lang="en-US" sz="2000">
                <a:solidFill>
                  <a:schemeClr val="bg1"/>
                </a:solidFill>
              </a:rPr>
              <a:t>north american primates, hyopsodontid condylarths, and oxyaenid creodonts</a:t>
            </a:r>
          </a:p>
        </p:txBody>
      </p:sp>
      <p:sp>
        <p:nvSpPr>
          <p:cNvPr id="52229" name="Text Box 5"/>
          <p:cNvSpPr txBox="1">
            <a:spLocks noChangeArrowheads="1"/>
          </p:cNvSpPr>
          <p:nvPr/>
        </p:nvSpPr>
        <p:spPr bwMode="auto">
          <a:xfrm>
            <a:off x="381000" y="457200"/>
            <a:ext cx="8382000" cy="436563"/>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en-US" sz="2200" b="1">
                <a:solidFill>
                  <a:schemeClr val="bg1"/>
                </a:solidFill>
                <a:latin typeface="Times New Roman" pitchFamily="18" charset="0"/>
              </a:rPr>
              <a:t>SIGNIFICANCE OF BRIDGERIAN-UINTAN TRANSITION</a:t>
            </a:r>
          </a:p>
        </p:txBody>
      </p:sp>
      <p:sp>
        <p:nvSpPr>
          <p:cNvPr id="52230" name="Text Box 7"/>
          <p:cNvSpPr txBox="1">
            <a:spLocks noChangeArrowheads="1"/>
          </p:cNvSpPr>
          <p:nvPr/>
        </p:nvSpPr>
        <p:spPr bwMode="auto">
          <a:xfrm>
            <a:off x="381000" y="3733800"/>
            <a:ext cx="8382000" cy="1016000"/>
          </a:xfrm>
          <a:prstGeom prst="rect">
            <a:avLst/>
          </a:prstGeom>
          <a:noFill/>
          <a:ln w="9525">
            <a:solidFill>
              <a:schemeClr val="bg1"/>
            </a:solidFill>
            <a:miter lim="800000"/>
            <a:headEnd/>
            <a:tailEnd/>
          </a:ln>
        </p:spPr>
        <p:txBody>
          <a:bodyPr>
            <a:spAutoFit/>
          </a:bodyPr>
          <a:lstStyle/>
          <a:p>
            <a:pPr algn="l">
              <a:spcBef>
                <a:spcPct val="50000"/>
              </a:spcBef>
            </a:pPr>
            <a:r>
              <a:rPr lang="en-US" sz="2000">
                <a:solidFill>
                  <a:srgbClr val="FFFF00"/>
                </a:solidFill>
              </a:rPr>
              <a:t>This </a:t>
            </a:r>
            <a:r>
              <a:rPr lang="en-US" sz="2000">
                <a:solidFill>
                  <a:srgbClr val="FF0000"/>
                </a:solidFill>
              </a:rPr>
              <a:t>Uintan</a:t>
            </a:r>
            <a:r>
              <a:rPr lang="en-US" sz="2000">
                <a:solidFill>
                  <a:srgbClr val="FFFF00"/>
                </a:solidFill>
              </a:rPr>
              <a:t> </a:t>
            </a:r>
            <a:r>
              <a:rPr lang="en-US" sz="2000">
                <a:solidFill>
                  <a:srgbClr val="FF0000"/>
                </a:solidFill>
              </a:rPr>
              <a:t>NALMA</a:t>
            </a:r>
            <a:r>
              <a:rPr lang="en-US" sz="2000">
                <a:solidFill>
                  <a:srgbClr val="FFFF00"/>
                </a:solidFill>
              </a:rPr>
              <a:t> was an important time period that saw the evolution and radiation of </a:t>
            </a:r>
            <a:r>
              <a:rPr lang="en-US" sz="2000">
                <a:solidFill>
                  <a:schemeClr val="bg1"/>
                </a:solidFill>
              </a:rPr>
              <a:t>selenodont artiodactyls</a:t>
            </a:r>
            <a:r>
              <a:rPr lang="en-US" sz="2000">
                <a:solidFill>
                  <a:srgbClr val="FFFF00"/>
                </a:solidFill>
              </a:rPr>
              <a:t>, a family-level diversification of </a:t>
            </a:r>
            <a:r>
              <a:rPr lang="en-US" sz="2000">
                <a:solidFill>
                  <a:schemeClr val="bg1"/>
                </a:solidFill>
              </a:rPr>
              <a:t>rodents</a:t>
            </a:r>
            <a:r>
              <a:rPr lang="en-US" sz="2000">
                <a:solidFill>
                  <a:srgbClr val="FFFF00"/>
                </a:solidFill>
              </a:rPr>
              <a:t>, and a diversification of </a:t>
            </a:r>
            <a:r>
              <a:rPr lang="en-US" sz="2000">
                <a:solidFill>
                  <a:schemeClr val="bg1"/>
                </a:solidFill>
              </a:rPr>
              <a:t>rhinocerotoid perissodactyls</a:t>
            </a:r>
            <a:r>
              <a:rPr lang="en-US" sz="2000">
                <a:solidFill>
                  <a:srgbClr val="FFFF00"/>
                </a:solidFill>
              </a:rPr>
              <a:t> </a:t>
            </a:r>
            <a:endParaRPr lang="en-US" sz="200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1" descr="View N from Cherokee Ridge.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35843" name="TextBox 2"/>
          <p:cNvSpPr txBox="1">
            <a:spLocks noChangeArrowheads="1"/>
          </p:cNvSpPr>
          <p:nvPr/>
        </p:nvSpPr>
        <p:spPr bwMode="auto">
          <a:xfrm>
            <a:off x="0" y="6172200"/>
            <a:ext cx="9144000" cy="400050"/>
          </a:xfrm>
          <a:prstGeom prst="rect">
            <a:avLst/>
          </a:prstGeom>
          <a:noFill/>
          <a:ln w="9525">
            <a:noFill/>
            <a:miter lim="800000"/>
            <a:headEnd/>
            <a:tailEnd/>
          </a:ln>
        </p:spPr>
        <p:txBody>
          <a:bodyPr>
            <a:spAutoFit/>
          </a:bodyPr>
          <a:lstStyle/>
          <a:p>
            <a:r>
              <a:rPr lang="en-US" sz="2000">
                <a:solidFill>
                  <a:srgbClr val="FFFF00"/>
                </a:solidFill>
              </a:rPr>
              <a:t>View north at Skull Creek Rim, Washakie Formation Adobe Town Member, WY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smtClean="0"/>
          </a:p>
        </p:txBody>
      </p:sp>
      <p:sp>
        <p:nvSpPr>
          <p:cNvPr id="37891" name="Text Placeholder 2"/>
          <p:cNvSpPr>
            <a:spLocks noGrp="1"/>
          </p:cNvSpPr>
          <p:nvPr>
            <p:ph type="body" sz="half" idx="1"/>
          </p:nvPr>
        </p:nvSpPr>
        <p:spPr/>
        <p:txBody>
          <a:bodyPr/>
          <a:lstStyle/>
          <a:p>
            <a:endParaRPr lang="en-US" smtClean="0"/>
          </a:p>
        </p:txBody>
      </p:sp>
      <p:pic>
        <p:nvPicPr>
          <p:cNvPr id="37892" name="Content Placeholder 4" descr="Washakie-Adobe-2.jpg"/>
          <p:cNvPicPr>
            <a:picLocks noGrp="1" noChangeAspect="1"/>
          </p:cNvPicPr>
          <p:nvPr>
            <p:ph sz="half" idx="2"/>
          </p:nvPr>
        </p:nvPicPr>
        <p:blipFill>
          <a:blip r:embed="rId2" cstate="print"/>
          <a:srcRect/>
          <a:stretch>
            <a:fillRect/>
          </a:stretch>
        </p:blipFill>
        <p:spPr>
          <a:xfrm>
            <a:off x="0" y="0"/>
            <a:ext cx="9139238" cy="6096000"/>
          </a:xfrm>
        </p:spPr>
      </p:pic>
      <p:pic>
        <p:nvPicPr>
          <p:cNvPr id="37893" name="Picture 5" descr="Hyrachyus-eximius.jpg"/>
          <p:cNvPicPr>
            <a:picLocks noChangeAspect="1"/>
          </p:cNvPicPr>
          <p:nvPr/>
        </p:nvPicPr>
        <p:blipFill>
          <a:blip r:embed="rId3" cstate="print"/>
          <a:srcRect/>
          <a:stretch>
            <a:fillRect/>
          </a:stretch>
        </p:blipFill>
        <p:spPr bwMode="auto">
          <a:xfrm>
            <a:off x="0" y="3148013"/>
            <a:ext cx="4343400" cy="2967037"/>
          </a:xfrm>
          <a:prstGeom prst="rect">
            <a:avLst/>
          </a:prstGeom>
          <a:noFill/>
          <a:ln w="9525">
            <a:noFill/>
            <a:miter lim="800000"/>
            <a:headEnd/>
            <a:tailEnd/>
          </a:ln>
        </p:spPr>
      </p:pic>
      <p:sp>
        <p:nvSpPr>
          <p:cNvPr id="37894" name="TextBox 5"/>
          <p:cNvSpPr txBox="1">
            <a:spLocks noChangeArrowheads="1"/>
          </p:cNvSpPr>
          <p:nvPr/>
        </p:nvSpPr>
        <p:spPr bwMode="auto">
          <a:xfrm>
            <a:off x="0" y="6172200"/>
            <a:ext cx="9144000" cy="400050"/>
          </a:xfrm>
          <a:prstGeom prst="rect">
            <a:avLst/>
          </a:prstGeom>
          <a:noFill/>
          <a:ln w="9525">
            <a:noFill/>
            <a:miter lim="800000"/>
            <a:headEnd/>
            <a:tailEnd/>
          </a:ln>
        </p:spPr>
        <p:txBody>
          <a:bodyPr>
            <a:spAutoFit/>
          </a:bodyPr>
          <a:lstStyle/>
          <a:p>
            <a:r>
              <a:rPr lang="en-US" sz="2000">
                <a:solidFill>
                  <a:srgbClr val="FFFF00"/>
                </a:solidFill>
              </a:rPr>
              <a:t>Exposures of the Washakie Formation, Adobe Town Member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1" descr="Piceance.jpg"/>
          <p:cNvPicPr>
            <a:picLocks noChangeAspect="1"/>
          </p:cNvPicPr>
          <p:nvPr/>
        </p:nvPicPr>
        <p:blipFill>
          <a:blip r:embed="rId2" cstate="print"/>
          <a:srcRect/>
          <a:stretch>
            <a:fillRect/>
          </a:stretch>
        </p:blipFill>
        <p:spPr bwMode="auto">
          <a:xfrm>
            <a:off x="0" y="0"/>
            <a:ext cx="9144000" cy="6099175"/>
          </a:xfrm>
          <a:prstGeom prst="rect">
            <a:avLst/>
          </a:prstGeom>
          <a:noFill/>
          <a:ln w="9525">
            <a:noFill/>
            <a:miter lim="800000"/>
            <a:headEnd/>
            <a:tailEnd/>
          </a:ln>
        </p:spPr>
      </p:pic>
      <p:sp>
        <p:nvSpPr>
          <p:cNvPr id="40963" name="TextBox 2"/>
          <p:cNvSpPr txBox="1">
            <a:spLocks noChangeArrowheads="1"/>
          </p:cNvSpPr>
          <p:nvPr/>
        </p:nvSpPr>
        <p:spPr bwMode="auto">
          <a:xfrm>
            <a:off x="0" y="6172200"/>
            <a:ext cx="9144000" cy="708025"/>
          </a:xfrm>
          <a:prstGeom prst="rect">
            <a:avLst/>
          </a:prstGeom>
          <a:noFill/>
          <a:ln w="9525">
            <a:noFill/>
            <a:miter lim="800000"/>
            <a:headEnd/>
            <a:tailEnd/>
          </a:ln>
        </p:spPr>
        <p:txBody>
          <a:bodyPr>
            <a:spAutoFit/>
          </a:bodyPr>
          <a:lstStyle/>
          <a:p>
            <a:r>
              <a:rPr lang="en-US" sz="2000" dirty="0" err="1">
                <a:solidFill>
                  <a:srgbClr val="FFFF00"/>
                </a:solidFill>
              </a:rPr>
              <a:t>Intertonguing</a:t>
            </a:r>
            <a:r>
              <a:rPr lang="en-US" sz="2000" dirty="0">
                <a:solidFill>
                  <a:srgbClr val="FFFF00"/>
                </a:solidFill>
              </a:rPr>
              <a:t> rocks of Uinta and Green River formations, </a:t>
            </a:r>
            <a:r>
              <a:rPr lang="en-US" sz="2000" dirty="0" err="1">
                <a:solidFill>
                  <a:srgbClr val="FFFF00"/>
                </a:solidFill>
              </a:rPr>
              <a:t>Piceance</a:t>
            </a:r>
            <a:r>
              <a:rPr lang="en-US" sz="2000" dirty="0">
                <a:solidFill>
                  <a:srgbClr val="FFFF00"/>
                </a:solidFill>
              </a:rPr>
              <a:t> Creek Basin, Colorado (possibly includes strata of earliest </a:t>
            </a:r>
            <a:r>
              <a:rPr lang="en-US" sz="2000" dirty="0" err="1">
                <a:solidFill>
                  <a:srgbClr val="FFFF00"/>
                </a:solidFill>
              </a:rPr>
              <a:t>Uintan</a:t>
            </a:r>
            <a:r>
              <a:rPr lang="en-US" sz="2000" dirty="0">
                <a:solidFill>
                  <a:srgbClr val="FFFF00"/>
                </a:solidFill>
              </a:rPr>
              <a:t> age)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smtClean="0"/>
          </a:p>
        </p:txBody>
      </p:sp>
      <p:sp>
        <p:nvSpPr>
          <p:cNvPr id="41987" name="Text Placeholder 2"/>
          <p:cNvSpPr>
            <a:spLocks noGrp="1"/>
          </p:cNvSpPr>
          <p:nvPr>
            <p:ph type="body" sz="half" idx="1"/>
          </p:nvPr>
        </p:nvSpPr>
        <p:spPr/>
        <p:txBody>
          <a:bodyPr/>
          <a:lstStyle/>
          <a:p>
            <a:endParaRPr lang="en-US" smtClean="0"/>
          </a:p>
        </p:txBody>
      </p:sp>
      <p:pic>
        <p:nvPicPr>
          <p:cNvPr id="41988" name="Content Placeholder 6" descr="Bridger-Turtle-Bluff.jpg"/>
          <p:cNvPicPr>
            <a:picLocks noGrp="1" noChangeAspect="1"/>
          </p:cNvPicPr>
          <p:nvPr>
            <p:ph sz="half" idx="2"/>
          </p:nvPr>
        </p:nvPicPr>
        <p:blipFill>
          <a:blip r:embed="rId2" cstate="print"/>
          <a:srcRect/>
          <a:stretch>
            <a:fillRect/>
          </a:stretch>
        </p:blipFill>
        <p:spPr>
          <a:xfrm>
            <a:off x="4763" y="0"/>
            <a:ext cx="9139237" cy="6096000"/>
          </a:xfrm>
        </p:spPr>
      </p:pic>
      <p:sp>
        <p:nvSpPr>
          <p:cNvPr id="41989" name="TextBox 4"/>
          <p:cNvSpPr txBox="1">
            <a:spLocks noChangeArrowheads="1"/>
          </p:cNvSpPr>
          <p:nvPr/>
        </p:nvSpPr>
        <p:spPr bwMode="auto">
          <a:xfrm>
            <a:off x="0" y="6211888"/>
            <a:ext cx="8991600" cy="646112"/>
          </a:xfrm>
          <a:prstGeom prst="rect">
            <a:avLst/>
          </a:prstGeom>
          <a:noFill/>
          <a:ln w="9525">
            <a:noFill/>
            <a:miter lim="800000"/>
            <a:headEnd/>
            <a:tailEnd/>
          </a:ln>
        </p:spPr>
        <p:txBody>
          <a:bodyPr>
            <a:spAutoFit/>
          </a:bodyPr>
          <a:lstStyle/>
          <a:p>
            <a:r>
              <a:rPr lang="en-US" sz="1800">
                <a:solidFill>
                  <a:srgbClr val="FFFF00"/>
                </a:solidFill>
              </a:rPr>
              <a:t>Earliest Uintan (Ui1a) strata of Bridger Formation Turtle Bluff Member (red beds) over late Bridgerian strata of uppermost Twin Buttes Member (gray beds), GRB, Wyoming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1" descr="Torrey-Pines-1.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46083" name="TextBox 3"/>
          <p:cNvSpPr txBox="1">
            <a:spLocks noChangeArrowheads="1"/>
          </p:cNvSpPr>
          <p:nvPr/>
        </p:nvSpPr>
        <p:spPr bwMode="auto">
          <a:xfrm>
            <a:off x="0" y="6172200"/>
            <a:ext cx="9144000" cy="708025"/>
          </a:xfrm>
          <a:prstGeom prst="rect">
            <a:avLst/>
          </a:prstGeom>
          <a:noFill/>
          <a:ln w="9525">
            <a:noFill/>
            <a:miter lim="800000"/>
            <a:headEnd/>
            <a:tailEnd/>
          </a:ln>
        </p:spPr>
        <p:txBody>
          <a:bodyPr>
            <a:spAutoFit/>
          </a:bodyPr>
          <a:lstStyle/>
          <a:p>
            <a:r>
              <a:rPr lang="en-US" sz="2000">
                <a:solidFill>
                  <a:srgbClr val="FFFF00"/>
                </a:solidFill>
              </a:rPr>
              <a:t>Late Bridgerian/early Uintan strata of Del Mar, Torrey, Scripps formations, </a:t>
            </a:r>
          </a:p>
          <a:p>
            <a:r>
              <a:rPr lang="en-US" sz="2000">
                <a:solidFill>
                  <a:srgbClr val="FFFF00"/>
                </a:solidFill>
              </a:rPr>
              <a:t>San Diego, California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626" name="Picture 2" descr="osts064"/>
          <p:cNvPicPr>
            <a:picLocks noChangeAspect="1" noChangeArrowheads="1"/>
          </p:cNvPicPr>
          <p:nvPr/>
        </p:nvPicPr>
        <p:blipFill>
          <a:blip r:embed="rId2" cstate="print"/>
          <a:srcRect l="6192" t="5038" r="6154" b="-827"/>
          <a:stretch>
            <a:fillRect/>
          </a:stretch>
        </p:blipFill>
        <p:spPr bwMode="auto">
          <a:xfrm>
            <a:off x="1752600" y="0"/>
            <a:ext cx="51943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1" descr="Torrey-Pines-2.jpg"/>
          <p:cNvPicPr>
            <a:picLocks noChangeAspect="1"/>
          </p:cNvPicPr>
          <p:nvPr/>
        </p:nvPicPr>
        <p:blipFill>
          <a:blip r:embed="rId2" cstate="print"/>
          <a:srcRect/>
          <a:stretch>
            <a:fillRect/>
          </a:stretch>
        </p:blipFill>
        <p:spPr bwMode="auto">
          <a:xfrm>
            <a:off x="0" y="0"/>
            <a:ext cx="9144000" cy="6096000"/>
          </a:xfrm>
          <a:prstGeom prst="rect">
            <a:avLst/>
          </a:prstGeom>
          <a:noFill/>
          <a:ln w="9525">
            <a:noFill/>
            <a:miter lim="800000"/>
            <a:headEnd/>
            <a:tailEnd/>
          </a:ln>
        </p:spPr>
      </p:pic>
      <p:sp>
        <p:nvSpPr>
          <p:cNvPr id="47107" name="Picture 3" descr="Ischyromyid.jpg"/>
          <p:cNvSpPr>
            <a:spLocks noChangeAspect="1"/>
          </p:cNvSpPr>
          <p:nvPr/>
        </p:nvSpPr>
        <p:spPr bwMode="auto">
          <a:xfrm>
            <a:off x="4529138" y="3962400"/>
            <a:ext cx="4614862" cy="2155825"/>
          </a:xfrm>
          <a:prstGeom prst="rect">
            <a:avLst/>
          </a:prstGeom>
          <a:noFill/>
          <a:ln w="9525">
            <a:noFill/>
            <a:miter lim="800000"/>
            <a:headEnd/>
            <a:tailEnd/>
          </a:ln>
        </p:spPr>
        <p:txBody>
          <a:bodyPr/>
          <a:lstStyle/>
          <a:p>
            <a:endParaRPr lang="en-US"/>
          </a:p>
        </p:txBody>
      </p:sp>
      <p:sp>
        <p:nvSpPr>
          <p:cNvPr id="47108" name="TextBox 4"/>
          <p:cNvSpPr txBox="1">
            <a:spLocks noChangeArrowheads="1"/>
          </p:cNvSpPr>
          <p:nvPr/>
        </p:nvSpPr>
        <p:spPr bwMode="auto">
          <a:xfrm>
            <a:off x="0" y="6172200"/>
            <a:ext cx="9144000" cy="708025"/>
          </a:xfrm>
          <a:prstGeom prst="rect">
            <a:avLst/>
          </a:prstGeom>
          <a:noFill/>
          <a:ln w="9525">
            <a:noFill/>
            <a:miter lim="800000"/>
            <a:headEnd/>
            <a:tailEnd/>
          </a:ln>
        </p:spPr>
        <p:txBody>
          <a:bodyPr>
            <a:spAutoFit/>
          </a:bodyPr>
          <a:lstStyle/>
          <a:p>
            <a:r>
              <a:rPr lang="en-US" sz="2000">
                <a:solidFill>
                  <a:srgbClr val="FFFF00"/>
                </a:solidFill>
              </a:rPr>
              <a:t>Late Bridgerian/early Uintan strata of Scripps Formation, </a:t>
            </a:r>
          </a:p>
          <a:p>
            <a:r>
              <a:rPr lang="en-US" sz="2000">
                <a:solidFill>
                  <a:srgbClr val="FFFF00"/>
                </a:solidFill>
              </a:rPr>
              <a:t>San Diego, California</a:t>
            </a:r>
          </a:p>
        </p:txBody>
      </p:sp>
      <p:pic>
        <p:nvPicPr>
          <p:cNvPr id="47109" name="Picture 4" descr="Ischyromyid.jpg"/>
          <p:cNvPicPr>
            <a:picLocks noChangeAspect="1"/>
          </p:cNvPicPr>
          <p:nvPr/>
        </p:nvPicPr>
        <p:blipFill>
          <a:blip r:embed="rId3" cstate="print"/>
          <a:srcRect/>
          <a:stretch>
            <a:fillRect/>
          </a:stretch>
        </p:blipFill>
        <p:spPr bwMode="auto">
          <a:xfrm>
            <a:off x="4343400" y="3886200"/>
            <a:ext cx="4800600" cy="2243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3" descr="SD correlation0001.jpg"/>
          <p:cNvPicPr>
            <a:picLocks noChangeAspect="1"/>
          </p:cNvPicPr>
          <p:nvPr/>
        </p:nvPicPr>
        <p:blipFill>
          <a:blip r:embed="rId2" cstate="print"/>
          <a:srcRect/>
          <a:stretch>
            <a:fillRect/>
          </a:stretch>
        </p:blipFill>
        <p:spPr bwMode="auto">
          <a:xfrm>
            <a:off x="0" y="0"/>
            <a:ext cx="9118600" cy="6019800"/>
          </a:xfrm>
          <a:prstGeom prst="rect">
            <a:avLst/>
          </a:prstGeom>
          <a:noFill/>
          <a:ln w="9525">
            <a:noFill/>
            <a:miter lim="800000"/>
            <a:headEnd/>
            <a:tailEnd/>
          </a:ln>
        </p:spPr>
      </p:pic>
      <p:sp>
        <p:nvSpPr>
          <p:cNvPr id="45059" name="TextBox 4"/>
          <p:cNvSpPr txBox="1">
            <a:spLocks noChangeArrowheads="1"/>
          </p:cNvSpPr>
          <p:nvPr/>
        </p:nvSpPr>
        <p:spPr bwMode="auto">
          <a:xfrm>
            <a:off x="304800" y="6172200"/>
            <a:ext cx="8534400" cy="400050"/>
          </a:xfrm>
          <a:prstGeom prst="rect">
            <a:avLst/>
          </a:prstGeom>
          <a:noFill/>
          <a:ln w="9525">
            <a:noFill/>
            <a:miter lim="800000"/>
            <a:headEnd/>
            <a:tailEnd/>
          </a:ln>
        </p:spPr>
        <p:txBody>
          <a:bodyPr>
            <a:spAutoFit/>
          </a:bodyPr>
          <a:lstStyle/>
          <a:p>
            <a:r>
              <a:rPr lang="en-US" sz="2000">
                <a:solidFill>
                  <a:srgbClr val="FFFF00"/>
                </a:solidFill>
              </a:rPr>
              <a:t>Eocene correlation chart for southern California (from Walsh, 1996)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smtClean="0"/>
          </a:p>
        </p:txBody>
      </p:sp>
      <p:pic>
        <p:nvPicPr>
          <p:cNvPr id="30723" name="Content Placeholder 5" descr="Wagonhound Cyn.jpg"/>
          <p:cNvPicPr>
            <a:picLocks noGrp="1" noChangeAspect="1"/>
          </p:cNvPicPr>
          <p:nvPr>
            <p:ph idx="1"/>
          </p:nvPr>
        </p:nvPicPr>
        <p:blipFill>
          <a:blip r:embed="rId2" cstate="print"/>
          <a:srcRect/>
          <a:stretch>
            <a:fillRect/>
          </a:stretch>
        </p:blipFill>
        <p:spPr>
          <a:xfrm>
            <a:off x="0" y="0"/>
            <a:ext cx="9144000" cy="6096000"/>
          </a:xfrm>
        </p:spPr>
      </p:pic>
      <p:sp>
        <p:nvSpPr>
          <p:cNvPr id="7" name="TextBox 6"/>
          <p:cNvSpPr txBox="1"/>
          <p:nvPr/>
        </p:nvSpPr>
        <p:spPr>
          <a:xfrm>
            <a:off x="304800" y="6172200"/>
            <a:ext cx="8458200" cy="400110"/>
          </a:xfrm>
          <a:prstGeom prst="rect">
            <a:avLst/>
          </a:prstGeom>
          <a:noFill/>
        </p:spPr>
        <p:txBody>
          <a:bodyPr>
            <a:spAutoFit/>
          </a:bodyPr>
          <a:lstStyle/>
          <a:p>
            <a:pPr>
              <a:defRPr/>
            </a:pPr>
            <a:r>
              <a:rPr lang="en-US" sz="2000" dirty="0" smtClean="0">
                <a:solidFill>
                  <a:srgbClr val="FFFF00"/>
                </a:solidFill>
                <a:latin typeface="Calibri" pitchFamily="34" charset="0"/>
                <a:cs typeface="Calibri" pitchFamily="34" charset="0"/>
              </a:rPr>
              <a:t>Parachute Creek Member </a:t>
            </a:r>
            <a:r>
              <a:rPr lang="en-US" sz="2000" dirty="0" err="1" smtClean="0">
                <a:solidFill>
                  <a:srgbClr val="FFFF00"/>
                </a:solidFill>
                <a:latin typeface="Calibri" pitchFamily="34" charset="0"/>
                <a:cs typeface="Calibri" pitchFamily="34" charset="0"/>
              </a:rPr>
              <a:t>Tgr</a:t>
            </a:r>
            <a:r>
              <a:rPr lang="en-US" sz="2000" dirty="0" smtClean="0">
                <a:solidFill>
                  <a:srgbClr val="FFFF00"/>
                </a:solidFill>
                <a:latin typeface="Calibri" pitchFamily="34" charset="0"/>
                <a:cs typeface="Calibri" pitchFamily="34" charset="0"/>
              </a:rPr>
              <a:t>, Uinta A, Uinta B1 at </a:t>
            </a:r>
            <a:r>
              <a:rPr lang="en-US" sz="2000" dirty="0" err="1">
                <a:solidFill>
                  <a:srgbClr val="FFFF00"/>
                </a:solidFill>
                <a:latin typeface="Calibri" pitchFamily="34" charset="0"/>
                <a:cs typeface="Calibri" pitchFamily="34" charset="0"/>
              </a:rPr>
              <a:t>Wagonhound</a:t>
            </a:r>
            <a:r>
              <a:rPr lang="en-US" sz="2000" dirty="0">
                <a:solidFill>
                  <a:srgbClr val="FFFF00"/>
                </a:solidFill>
                <a:latin typeface="Calibri" pitchFamily="34" charset="0"/>
                <a:cs typeface="Calibri" pitchFamily="34" charset="0"/>
              </a:rPr>
              <a:t> </a:t>
            </a:r>
            <a:r>
              <a:rPr lang="en-US" sz="2000" dirty="0" smtClean="0">
                <a:solidFill>
                  <a:srgbClr val="FFFF00"/>
                </a:solidFill>
                <a:latin typeface="Calibri" pitchFamily="34" charset="0"/>
                <a:cs typeface="Calibri" pitchFamily="34" charset="0"/>
              </a:rPr>
              <a:t>Canyon</a:t>
            </a:r>
            <a:endParaRPr lang="en-US" sz="2000" dirty="0">
              <a:solidFill>
                <a:srgbClr val="FFFF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solidFill>
                  <a:schemeClr val="bg1"/>
                </a:solidFill>
              </a:rPr>
              <a:t>CMNH Uinta “A” Localities</a:t>
            </a:r>
            <a:endParaRPr lang="en-US" sz="3200" dirty="0">
              <a:solidFill>
                <a:schemeClr val="bg1"/>
              </a:solidFill>
            </a:endParaRPr>
          </a:p>
        </p:txBody>
      </p:sp>
      <p:graphicFrame>
        <p:nvGraphicFramePr>
          <p:cNvPr id="6" name="Table 5"/>
          <p:cNvGraphicFramePr>
            <a:graphicFrameLocks noGrp="1"/>
          </p:cNvGraphicFramePr>
          <p:nvPr/>
        </p:nvGraphicFramePr>
        <p:xfrm>
          <a:off x="1295400" y="2362199"/>
          <a:ext cx="6553200" cy="3124200"/>
        </p:xfrm>
        <a:graphic>
          <a:graphicData uri="http://schemas.openxmlformats.org/drawingml/2006/table">
            <a:tbl>
              <a:tblPr/>
              <a:tblGrid>
                <a:gridCol w="1234012"/>
                <a:gridCol w="3303967"/>
                <a:gridCol w="2015221"/>
              </a:tblGrid>
              <a:tr h="520700">
                <a:tc>
                  <a:txBody>
                    <a:bodyPr/>
                    <a:lstStyle/>
                    <a:p>
                      <a:pPr algn="l" fontAlgn="b"/>
                      <a:r>
                        <a:rPr lang="en-US" sz="1600" b="1" i="0" u="none" strike="noStrike" dirty="0">
                          <a:latin typeface="Arial"/>
                        </a:rPr>
                        <a:t>LOCALITY#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a:latin typeface="Arial"/>
                        </a:rPr>
                        <a:t>LOCALITY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a:latin typeface="Arial"/>
                        </a:rPr>
                        <a:t>Actual Provenance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520700">
                <a:tc>
                  <a:txBody>
                    <a:bodyPr/>
                    <a:lstStyle/>
                    <a:p>
                      <a:pPr algn="l" fontAlgn="b"/>
                      <a:r>
                        <a:rPr lang="en-US" sz="1600" b="0" i="0" u="none" strike="noStrike">
                          <a:latin typeface="Arial"/>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latin typeface="Arial"/>
                        </a:rPr>
                        <a:t>WAGONHOUND CANYON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latin typeface="Arial"/>
                        </a:rPr>
                        <a:t>Both A &amp; 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520700">
                <a:tc>
                  <a:txBody>
                    <a:bodyPr/>
                    <a:lstStyle/>
                    <a:p>
                      <a:pPr algn="l" fontAlgn="b"/>
                      <a:r>
                        <a:rPr lang="en-US" sz="1600" b="0" i="0" u="none" strike="noStrike">
                          <a:latin typeface="Arial"/>
                        </a:rPr>
                        <a:t>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latin typeface="Arial"/>
                        </a:rPr>
                        <a:t>WAGONHOUND BEND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latin typeface="Arial"/>
                        </a:rPr>
                        <a:t>Probably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520700">
                <a:tc>
                  <a:txBody>
                    <a:bodyPr/>
                    <a:lstStyle/>
                    <a:p>
                      <a:pPr algn="l" fontAlgn="b"/>
                      <a:r>
                        <a:rPr lang="en-US" sz="1600" b="0" i="0" u="none" strike="noStrike">
                          <a:latin typeface="Arial"/>
                        </a:rPr>
                        <a:t>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a:latin typeface="Arial"/>
                        </a:rPr>
                        <a:t>HAPPY CANYON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smtClean="0">
                          <a:latin typeface="Arial"/>
                        </a:rPr>
                        <a:t>Definitely B1</a:t>
                      </a:r>
                      <a:endParaRPr lang="en-US" sz="1600" b="0" i="0" u="none" strike="noStrike" dirty="0">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520700">
                <a:tc>
                  <a:txBody>
                    <a:bodyPr/>
                    <a:lstStyle/>
                    <a:p>
                      <a:pPr algn="l" fontAlgn="b"/>
                      <a:r>
                        <a:rPr lang="en-US" sz="1600" b="0" i="0" u="none" strike="noStrike">
                          <a:latin typeface="Arial"/>
                        </a:rPr>
                        <a:t>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latin typeface="Arial"/>
                        </a:rPr>
                        <a:t>DOLICHORHINUS QUARRY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a:latin typeface="Arial"/>
                        </a:rPr>
                        <a:t>Definitely 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520700">
                <a:tc>
                  <a:txBody>
                    <a:bodyPr/>
                    <a:lstStyle/>
                    <a:p>
                      <a:pPr algn="l" fontAlgn="b"/>
                      <a:r>
                        <a:rPr lang="en-US" sz="1600" b="0" i="0" u="none" strike="noStrike">
                          <a:latin typeface="Arial"/>
                        </a:rPr>
                        <a:t>1582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a:latin typeface="Arial"/>
                        </a:rPr>
                        <a:t>EAST OF WHITE RIVER POCKET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0" i="0" u="none" strike="noStrike" dirty="0">
                          <a:latin typeface="Arial"/>
                        </a:rPr>
                        <a:t>Definitely 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Wagon Hound Canyon.jpg"/>
          <p:cNvPicPr>
            <a:picLocks noChangeAspect="1"/>
          </p:cNvPicPr>
          <p:nvPr/>
        </p:nvPicPr>
        <p:blipFill>
          <a:blip r:embed="rId2" cstate="print"/>
          <a:stretch>
            <a:fillRect/>
          </a:stretch>
        </p:blipFill>
        <p:spPr>
          <a:xfrm>
            <a:off x="1981200" y="304800"/>
            <a:ext cx="5188458" cy="5171221"/>
          </a:xfrm>
          <a:prstGeom prst="rect">
            <a:avLst/>
          </a:prstGeom>
        </p:spPr>
      </p:pic>
      <p:sp>
        <p:nvSpPr>
          <p:cNvPr id="6" name="TextBox 5"/>
          <p:cNvSpPr txBox="1"/>
          <p:nvPr/>
        </p:nvSpPr>
        <p:spPr>
          <a:xfrm>
            <a:off x="838200" y="5791200"/>
            <a:ext cx="7467600" cy="646331"/>
          </a:xfrm>
          <a:prstGeom prst="rect">
            <a:avLst/>
          </a:prstGeom>
          <a:noFill/>
        </p:spPr>
        <p:txBody>
          <a:bodyPr wrap="square" rtlCol="0">
            <a:spAutoFit/>
          </a:bodyPr>
          <a:lstStyle/>
          <a:p>
            <a:r>
              <a:rPr lang="en-US" sz="1800" dirty="0" smtClean="0">
                <a:solidFill>
                  <a:schemeClr val="bg1"/>
                </a:solidFill>
              </a:rPr>
              <a:t>Geologic Map of </a:t>
            </a:r>
            <a:r>
              <a:rPr lang="en-US" sz="1800" dirty="0" err="1" smtClean="0">
                <a:solidFill>
                  <a:schemeClr val="bg1"/>
                </a:solidFill>
              </a:rPr>
              <a:t>Southam</a:t>
            </a:r>
            <a:r>
              <a:rPr lang="en-US" sz="1800" dirty="0" smtClean="0">
                <a:solidFill>
                  <a:schemeClr val="bg1"/>
                </a:solidFill>
              </a:rPr>
              <a:t> Canyon 7.5’ Quad (Cashion, 1974), to illustrate the problem with CMNH Loc. 83 (</a:t>
            </a:r>
            <a:r>
              <a:rPr lang="en-US" sz="1800" dirty="0" err="1" smtClean="0">
                <a:solidFill>
                  <a:schemeClr val="bg1"/>
                </a:solidFill>
              </a:rPr>
              <a:t>Wagonhound</a:t>
            </a:r>
            <a:r>
              <a:rPr lang="en-US" sz="1800" dirty="0" smtClean="0">
                <a:solidFill>
                  <a:schemeClr val="bg1"/>
                </a:solidFill>
              </a:rPr>
              <a:t> Canyon) </a:t>
            </a:r>
            <a:endParaRPr lang="en-US" sz="180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itle 2"/>
          <p:cNvSpPr>
            <a:spLocks noGrp="1"/>
          </p:cNvSpPr>
          <p:nvPr>
            <p:ph type="title"/>
          </p:nvPr>
        </p:nvSpPr>
        <p:spPr>
          <a:xfrm>
            <a:off x="685800" y="381000"/>
            <a:ext cx="7772400" cy="990600"/>
          </a:xfrm>
        </p:spPr>
        <p:txBody>
          <a:bodyPr/>
          <a:lstStyle/>
          <a:p>
            <a:r>
              <a:rPr lang="en-US" sz="3200" dirty="0" smtClean="0">
                <a:solidFill>
                  <a:srgbClr val="FFFF00"/>
                </a:solidFill>
              </a:rPr>
              <a:t>Fauna of the “lower” Uinta Fm.</a:t>
            </a:r>
            <a:br>
              <a:rPr lang="en-US" sz="3200" dirty="0" smtClean="0">
                <a:solidFill>
                  <a:srgbClr val="FFFF00"/>
                </a:solidFill>
              </a:rPr>
            </a:br>
            <a:r>
              <a:rPr lang="en-US" sz="2000" dirty="0" smtClean="0">
                <a:solidFill>
                  <a:schemeClr val="accent1"/>
                </a:solidFill>
              </a:rPr>
              <a:t>Based on CMNH, AMNH, UFH records, &amp; </a:t>
            </a:r>
            <a:r>
              <a:rPr lang="en-US" sz="2000" dirty="0" smtClean="0">
                <a:solidFill>
                  <a:schemeClr val="bg1"/>
                </a:solidFill>
              </a:rPr>
              <a:t>*</a:t>
            </a:r>
            <a:r>
              <a:rPr lang="en-US" sz="2000" dirty="0" smtClean="0">
                <a:solidFill>
                  <a:schemeClr val="accent1"/>
                </a:solidFill>
              </a:rPr>
              <a:t>literature</a:t>
            </a:r>
            <a:br>
              <a:rPr lang="en-US" sz="2000" dirty="0" smtClean="0">
                <a:solidFill>
                  <a:schemeClr val="accent1"/>
                </a:solidFill>
              </a:rPr>
            </a:br>
            <a:endParaRPr lang="en-US" sz="2000" dirty="0" smtClean="0">
              <a:solidFill>
                <a:schemeClr val="accent1"/>
              </a:solidFill>
            </a:endParaRPr>
          </a:p>
        </p:txBody>
      </p:sp>
      <p:sp>
        <p:nvSpPr>
          <p:cNvPr id="74755" name="Content Placeholder 3"/>
          <p:cNvSpPr>
            <a:spLocks noGrp="1"/>
          </p:cNvSpPr>
          <p:nvPr>
            <p:ph idx="1"/>
          </p:nvPr>
        </p:nvSpPr>
        <p:spPr>
          <a:xfrm>
            <a:off x="609600" y="1295400"/>
            <a:ext cx="3810000" cy="4114800"/>
          </a:xfrm>
          <a:ln w="9525">
            <a:solidFill>
              <a:schemeClr val="bg1"/>
            </a:solidFill>
          </a:ln>
        </p:spPr>
        <p:txBody>
          <a:bodyPr/>
          <a:lstStyle/>
          <a:p>
            <a:pPr>
              <a:buFontTx/>
              <a:buNone/>
            </a:pPr>
            <a:r>
              <a:rPr lang="en-US" sz="1700" b="1" dirty="0" err="1" smtClean="0">
                <a:solidFill>
                  <a:srgbClr val="FF0000"/>
                </a:solidFill>
              </a:rPr>
              <a:t>Reptilia</a:t>
            </a:r>
            <a:endParaRPr lang="en-US" sz="1700" dirty="0" smtClean="0">
              <a:solidFill>
                <a:schemeClr val="bg1"/>
              </a:solidFill>
            </a:endParaRPr>
          </a:p>
          <a:p>
            <a:pPr>
              <a:buFontTx/>
              <a:buNone/>
            </a:pPr>
            <a:r>
              <a:rPr lang="en-US" sz="1700" dirty="0" smtClean="0">
                <a:solidFill>
                  <a:schemeClr val="bg1"/>
                </a:solidFill>
              </a:rPr>
              <a:t>	</a:t>
            </a:r>
            <a:r>
              <a:rPr lang="en-US" sz="1700" dirty="0" err="1" smtClean="0">
                <a:solidFill>
                  <a:schemeClr val="bg1"/>
                </a:solidFill>
              </a:rPr>
              <a:t>Testudines</a:t>
            </a:r>
            <a:r>
              <a:rPr lang="en-US" sz="1700" dirty="0" smtClean="0">
                <a:solidFill>
                  <a:schemeClr val="bg1"/>
                </a:solidFill>
              </a:rPr>
              <a:t> ( MNI = 2)</a:t>
            </a:r>
          </a:p>
          <a:p>
            <a:pPr>
              <a:buFontTx/>
              <a:buNone/>
            </a:pPr>
            <a:r>
              <a:rPr lang="en-US" sz="1700" b="1" dirty="0" err="1" smtClean="0">
                <a:solidFill>
                  <a:srgbClr val="FF0000"/>
                </a:solidFill>
              </a:rPr>
              <a:t>Mammalia</a:t>
            </a:r>
            <a:endParaRPr lang="en-US" sz="1700" b="1" dirty="0" smtClean="0">
              <a:solidFill>
                <a:srgbClr val="FF0000"/>
              </a:solidFill>
            </a:endParaRPr>
          </a:p>
          <a:p>
            <a:pPr>
              <a:buFontTx/>
              <a:buNone/>
            </a:pPr>
            <a:r>
              <a:rPr lang="en-US" sz="1700" b="1" dirty="0" smtClean="0">
                <a:solidFill>
                  <a:srgbClr val="FF0000"/>
                </a:solidFill>
              </a:rPr>
              <a:t>	</a:t>
            </a:r>
            <a:r>
              <a:rPr lang="en-US" sz="1700" i="1" dirty="0" err="1" smtClean="0">
                <a:solidFill>
                  <a:schemeClr val="bg1"/>
                </a:solidFill>
              </a:rPr>
              <a:t>Metarhinus</a:t>
            </a:r>
            <a:r>
              <a:rPr lang="en-US" sz="1700" dirty="0" smtClean="0">
                <a:solidFill>
                  <a:schemeClr val="bg1"/>
                </a:solidFill>
              </a:rPr>
              <a:t> sp. (MNI = 3)</a:t>
            </a:r>
          </a:p>
          <a:p>
            <a:pPr>
              <a:buFontTx/>
              <a:buNone/>
            </a:pPr>
            <a:r>
              <a:rPr lang="en-US" sz="1700" dirty="0" smtClean="0">
                <a:solidFill>
                  <a:schemeClr val="bg1"/>
                </a:solidFill>
              </a:rPr>
              <a:t>	</a:t>
            </a:r>
            <a:r>
              <a:rPr lang="en-US" sz="1700" i="1" dirty="0" err="1" smtClean="0">
                <a:solidFill>
                  <a:schemeClr val="bg1"/>
                </a:solidFill>
              </a:rPr>
              <a:t>Metarhinus</a:t>
            </a:r>
            <a:r>
              <a:rPr lang="en-US" sz="1700" i="1" dirty="0" smtClean="0">
                <a:solidFill>
                  <a:schemeClr val="bg1"/>
                </a:solidFill>
              </a:rPr>
              <a:t> </a:t>
            </a:r>
            <a:r>
              <a:rPr lang="en-US" sz="1700" i="1" dirty="0" err="1" smtClean="0">
                <a:solidFill>
                  <a:schemeClr val="bg1"/>
                </a:solidFill>
              </a:rPr>
              <a:t>earlei</a:t>
            </a:r>
            <a:r>
              <a:rPr lang="en-US" sz="1700" i="1" dirty="0" smtClean="0">
                <a:solidFill>
                  <a:schemeClr val="bg1"/>
                </a:solidFill>
              </a:rPr>
              <a:t> </a:t>
            </a:r>
            <a:r>
              <a:rPr lang="en-US" sz="1700" dirty="0" smtClean="0">
                <a:solidFill>
                  <a:schemeClr val="bg1"/>
                </a:solidFill>
              </a:rPr>
              <a:t>(MNI = 1)</a:t>
            </a:r>
          </a:p>
          <a:p>
            <a:pPr>
              <a:buFontTx/>
              <a:buNone/>
            </a:pPr>
            <a:r>
              <a:rPr lang="en-US" sz="1700" dirty="0" smtClean="0">
                <a:solidFill>
                  <a:schemeClr val="bg1"/>
                </a:solidFill>
              </a:rPr>
              <a:t>	</a:t>
            </a:r>
            <a:r>
              <a:rPr lang="en-US" sz="1700" i="1" dirty="0" err="1" smtClean="0">
                <a:solidFill>
                  <a:schemeClr val="bg1"/>
                </a:solidFill>
              </a:rPr>
              <a:t>Sthenodectes</a:t>
            </a:r>
            <a:r>
              <a:rPr lang="en-US" sz="1700" dirty="0" smtClean="0">
                <a:solidFill>
                  <a:schemeClr val="bg1"/>
                </a:solidFill>
              </a:rPr>
              <a:t> sp. (MNI =1)</a:t>
            </a:r>
          </a:p>
          <a:p>
            <a:pPr>
              <a:buFontTx/>
              <a:buNone/>
            </a:pPr>
            <a:r>
              <a:rPr lang="en-US" sz="1700" dirty="0" smtClean="0">
                <a:solidFill>
                  <a:schemeClr val="bg1"/>
                </a:solidFill>
              </a:rPr>
              <a:t>	</a:t>
            </a:r>
            <a:r>
              <a:rPr lang="en-US" sz="1700" i="1" dirty="0" err="1" smtClean="0">
                <a:solidFill>
                  <a:schemeClr val="bg1"/>
                </a:solidFill>
              </a:rPr>
              <a:t>Dolichorhinus</a:t>
            </a:r>
            <a:r>
              <a:rPr lang="en-US" sz="1700" dirty="0" smtClean="0">
                <a:solidFill>
                  <a:schemeClr val="bg1"/>
                </a:solidFill>
              </a:rPr>
              <a:t> sp. (MNI = 5)</a:t>
            </a:r>
          </a:p>
          <a:p>
            <a:pPr>
              <a:buFontTx/>
              <a:buNone/>
            </a:pPr>
            <a:r>
              <a:rPr lang="en-US" sz="1700" dirty="0" smtClean="0">
                <a:solidFill>
                  <a:schemeClr val="bg1"/>
                </a:solidFill>
              </a:rPr>
              <a:t>	</a:t>
            </a:r>
            <a:r>
              <a:rPr lang="en-US" sz="1700" i="1" dirty="0" err="1" smtClean="0">
                <a:solidFill>
                  <a:schemeClr val="bg1"/>
                </a:solidFill>
              </a:rPr>
              <a:t>Dolichorhinus</a:t>
            </a:r>
            <a:r>
              <a:rPr lang="en-US" sz="1700" i="1" dirty="0" smtClean="0">
                <a:solidFill>
                  <a:schemeClr val="bg1"/>
                </a:solidFill>
              </a:rPr>
              <a:t> </a:t>
            </a:r>
            <a:r>
              <a:rPr lang="en-US" sz="1700" i="1" dirty="0" err="1" smtClean="0">
                <a:solidFill>
                  <a:schemeClr val="bg1"/>
                </a:solidFill>
              </a:rPr>
              <a:t>longiceps</a:t>
            </a:r>
            <a:r>
              <a:rPr lang="en-US" sz="1700" dirty="0" smtClean="0">
                <a:solidFill>
                  <a:schemeClr val="bg1"/>
                </a:solidFill>
              </a:rPr>
              <a:t> (MNI = 6)</a:t>
            </a:r>
          </a:p>
          <a:p>
            <a:pPr>
              <a:buFontTx/>
              <a:buNone/>
            </a:pPr>
            <a:r>
              <a:rPr lang="en-US" sz="1700" dirty="0" smtClean="0">
                <a:solidFill>
                  <a:schemeClr val="bg1"/>
                </a:solidFill>
              </a:rPr>
              <a:t>	</a:t>
            </a:r>
            <a:r>
              <a:rPr lang="en-US" sz="1700" i="1" dirty="0" err="1" smtClean="0">
                <a:solidFill>
                  <a:schemeClr val="bg1"/>
                </a:solidFill>
              </a:rPr>
              <a:t>Uintaceras</a:t>
            </a:r>
            <a:r>
              <a:rPr lang="en-US" sz="1700" dirty="0" smtClean="0">
                <a:solidFill>
                  <a:schemeClr val="bg1"/>
                </a:solidFill>
              </a:rPr>
              <a:t> sp. (MNI = 1)</a:t>
            </a:r>
          </a:p>
          <a:p>
            <a:pPr>
              <a:buFontTx/>
              <a:buNone/>
            </a:pPr>
            <a:r>
              <a:rPr lang="en-US" sz="1700" dirty="0" smtClean="0">
                <a:solidFill>
                  <a:schemeClr val="bg1"/>
                </a:solidFill>
              </a:rPr>
              <a:t>	</a:t>
            </a:r>
            <a:r>
              <a:rPr lang="en-US" sz="1700" i="1" dirty="0" err="1" smtClean="0">
                <a:solidFill>
                  <a:schemeClr val="bg1"/>
                </a:solidFill>
              </a:rPr>
              <a:t>Amynodon</a:t>
            </a:r>
            <a:r>
              <a:rPr lang="en-US" sz="1700" dirty="0" smtClean="0">
                <a:solidFill>
                  <a:schemeClr val="bg1"/>
                </a:solidFill>
              </a:rPr>
              <a:t> sp.  (MNI = ?)</a:t>
            </a:r>
          </a:p>
          <a:p>
            <a:pPr>
              <a:buFontTx/>
              <a:buNone/>
            </a:pPr>
            <a:r>
              <a:rPr lang="en-US" sz="1700" dirty="0" smtClean="0">
                <a:solidFill>
                  <a:schemeClr val="bg1"/>
                </a:solidFill>
              </a:rPr>
              <a:t>	</a:t>
            </a:r>
            <a:r>
              <a:rPr lang="en-US" sz="1700" i="1" dirty="0" err="1" smtClean="0">
                <a:solidFill>
                  <a:schemeClr val="bg1"/>
                </a:solidFill>
              </a:rPr>
              <a:t>Triplopus</a:t>
            </a:r>
            <a:r>
              <a:rPr lang="en-US" sz="1700" dirty="0" smtClean="0">
                <a:solidFill>
                  <a:schemeClr val="bg1"/>
                </a:solidFill>
              </a:rPr>
              <a:t> sp. (MNI = ?)</a:t>
            </a:r>
          </a:p>
          <a:p>
            <a:pPr>
              <a:buFontTx/>
              <a:buNone/>
            </a:pPr>
            <a:r>
              <a:rPr lang="en-US" sz="1700" dirty="0" smtClean="0">
                <a:solidFill>
                  <a:schemeClr val="bg1"/>
                </a:solidFill>
              </a:rPr>
              <a:t>	</a:t>
            </a:r>
            <a:r>
              <a:rPr lang="en-US" sz="1700" i="1" dirty="0" err="1" smtClean="0">
                <a:solidFill>
                  <a:schemeClr val="bg1"/>
                </a:solidFill>
              </a:rPr>
              <a:t>Forstercooperia</a:t>
            </a:r>
            <a:r>
              <a:rPr lang="en-US" sz="1700" dirty="0" smtClean="0">
                <a:solidFill>
                  <a:schemeClr val="bg1"/>
                </a:solidFill>
              </a:rPr>
              <a:t>  sp. (MNI = ?) </a:t>
            </a:r>
          </a:p>
          <a:p>
            <a:pPr>
              <a:buFontTx/>
              <a:buNone/>
            </a:pPr>
            <a:r>
              <a:rPr lang="en-US" sz="1700" dirty="0" smtClean="0">
                <a:solidFill>
                  <a:schemeClr val="bg1"/>
                </a:solidFill>
              </a:rPr>
              <a:t>	</a:t>
            </a:r>
            <a:r>
              <a:rPr lang="en-US" sz="1700" i="1" dirty="0" err="1" smtClean="0">
                <a:solidFill>
                  <a:schemeClr val="bg1"/>
                </a:solidFill>
              </a:rPr>
              <a:t>Isectolophus</a:t>
            </a:r>
            <a:r>
              <a:rPr lang="en-US" sz="1700" dirty="0" smtClean="0">
                <a:solidFill>
                  <a:schemeClr val="bg1"/>
                </a:solidFill>
              </a:rPr>
              <a:t> sp. (MNI = 1)</a:t>
            </a:r>
          </a:p>
          <a:p>
            <a:pPr>
              <a:buFontTx/>
              <a:buNone/>
            </a:pPr>
            <a:endParaRPr lang="en-US" sz="1600" i="1" dirty="0" smtClean="0">
              <a:solidFill>
                <a:schemeClr val="bg1"/>
              </a:solidFill>
            </a:endParaRPr>
          </a:p>
          <a:p>
            <a:pPr>
              <a:buFontTx/>
              <a:buNone/>
            </a:pPr>
            <a:endParaRPr lang="en-US" sz="1600" i="1" dirty="0" smtClean="0">
              <a:solidFill>
                <a:schemeClr val="bg1"/>
              </a:solidFill>
            </a:endParaRPr>
          </a:p>
          <a:p>
            <a:pPr>
              <a:buFontTx/>
              <a:buNone/>
            </a:pPr>
            <a:r>
              <a:rPr lang="en-US" sz="1600" i="1" dirty="0" smtClean="0">
                <a:solidFill>
                  <a:schemeClr val="bg1"/>
                </a:solidFill>
              </a:rPr>
              <a:t>		</a:t>
            </a:r>
            <a:endParaRPr lang="en-US" sz="1600" dirty="0" smtClean="0">
              <a:solidFill>
                <a:schemeClr val="bg1"/>
              </a:solidFill>
            </a:endParaRPr>
          </a:p>
          <a:p>
            <a:pPr>
              <a:buFontTx/>
              <a:buNone/>
            </a:pPr>
            <a:endParaRPr lang="en-US" sz="1600" i="1" dirty="0" smtClean="0">
              <a:solidFill>
                <a:schemeClr val="bg1"/>
              </a:solidFill>
            </a:endParaRPr>
          </a:p>
        </p:txBody>
      </p:sp>
      <p:sp>
        <p:nvSpPr>
          <p:cNvPr id="5" name="Content Placeholder 3"/>
          <p:cNvSpPr txBox="1">
            <a:spLocks/>
          </p:cNvSpPr>
          <p:nvPr/>
        </p:nvSpPr>
        <p:spPr bwMode="auto">
          <a:xfrm>
            <a:off x="4876800" y="1295400"/>
            <a:ext cx="3657600" cy="5257800"/>
          </a:xfrm>
          <a:prstGeom prst="rect">
            <a:avLst/>
          </a:prstGeom>
          <a:noFill/>
          <a:ln w="19050">
            <a:solidFill>
              <a:schemeClr val="bg1"/>
            </a:solidFill>
            <a:miter lim="800000"/>
            <a:headEnd/>
            <a:tailEnd/>
          </a:ln>
        </p:spPr>
        <p:txBody>
          <a:bodyPr/>
          <a:lstStyle/>
          <a:p>
            <a:pPr marL="342900" indent="-342900" algn="l">
              <a:spcBef>
                <a:spcPct val="20000"/>
              </a:spcBef>
              <a:buFont typeface="Arial" pitchFamily="34" charset="0"/>
              <a:buChar char="•"/>
              <a:defRPr/>
            </a:pPr>
            <a:r>
              <a:rPr lang="en-US" sz="1800" dirty="0" smtClean="0">
                <a:solidFill>
                  <a:srgbClr val="FFFF00"/>
                </a:solidFill>
                <a:latin typeface="Calibri" pitchFamily="34" charset="0"/>
                <a:cs typeface="Calibri" pitchFamily="34" charset="0"/>
              </a:rPr>
              <a:t>All mammalian taxa med. - large</a:t>
            </a:r>
          </a:p>
          <a:p>
            <a:pPr marL="342900" indent="-342900" algn="l">
              <a:spcBef>
                <a:spcPct val="20000"/>
              </a:spcBef>
              <a:buFont typeface="Arial" pitchFamily="34" charset="0"/>
              <a:buChar char="•"/>
              <a:defRPr/>
            </a:pPr>
            <a:r>
              <a:rPr lang="en-US" sz="1800" dirty="0" smtClean="0">
                <a:solidFill>
                  <a:srgbClr val="00B0F0"/>
                </a:solidFill>
                <a:latin typeface="Calibri" pitchFamily="34" charset="0"/>
                <a:cs typeface="Calibri" pitchFamily="34" charset="0"/>
              </a:rPr>
              <a:t>All are Perissodactyls</a:t>
            </a:r>
          </a:p>
          <a:p>
            <a:pPr marL="342900" indent="-342900" algn="l">
              <a:spcBef>
                <a:spcPct val="20000"/>
              </a:spcBef>
              <a:buFont typeface="Arial" pitchFamily="34" charset="0"/>
              <a:buChar char="•"/>
              <a:defRPr/>
            </a:pPr>
            <a:r>
              <a:rPr lang="en-US" sz="1800" dirty="0" smtClean="0">
                <a:solidFill>
                  <a:srgbClr val="FFFF00"/>
                </a:solidFill>
                <a:latin typeface="Calibri" pitchFamily="34" charset="0"/>
                <a:cs typeface="Calibri" pitchFamily="34" charset="0"/>
              </a:rPr>
              <a:t>3 genera of </a:t>
            </a:r>
            <a:r>
              <a:rPr lang="en-US" sz="1800" dirty="0" err="1" smtClean="0">
                <a:solidFill>
                  <a:srgbClr val="FFFF00"/>
                </a:solidFill>
                <a:latin typeface="Calibri" pitchFamily="34" charset="0"/>
                <a:cs typeface="Calibri" pitchFamily="34" charset="0"/>
              </a:rPr>
              <a:t>brontotheres</a:t>
            </a:r>
            <a:r>
              <a:rPr lang="en-US" sz="1800" dirty="0" smtClean="0">
                <a:solidFill>
                  <a:srgbClr val="FFFF00"/>
                </a:solidFill>
                <a:latin typeface="Calibri" pitchFamily="34" charset="0"/>
                <a:cs typeface="Calibri" pitchFamily="34" charset="0"/>
              </a:rPr>
              <a:t>, 3 rhinos, 1 tapir</a:t>
            </a:r>
          </a:p>
          <a:p>
            <a:pPr marL="342900" indent="-342900" algn="l">
              <a:spcBef>
                <a:spcPct val="20000"/>
              </a:spcBef>
              <a:buFont typeface="Arial" pitchFamily="34" charset="0"/>
              <a:buChar char="•"/>
              <a:defRPr/>
            </a:pPr>
            <a:r>
              <a:rPr lang="en-US" sz="1800" dirty="0" smtClean="0">
                <a:solidFill>
                  <a:srgbClr val="00B0F0"/>
                </a:solidFill>
                <a:latin typeface="Calibri" pitchFamily="34" charset="0"/>
                <a:cs typeface="Calibri" pitchFamily="34" charset="0"/>
              </a:rPr>
              <a:t>Most specimens represent skulls or partial skulls and partial skeletons </a:t>
            </a:r>
          </a:p>
          <a:p>
            <a:pPr marL="342900" indent="-342900" algn="l">
              <a:spcBef>
                <a:spcPct val="20000"/>
              </a:spcBef>
              <a:buFont typeface="Arial" pitchFamily="34" charset="0"/>
              <a:buChar char="•"/>
              <a:defRPr/>
            </a:pPr>
            <a:r>
              <a:rPr lang="en-US" sz="1800" dirty="0" smtClean="0">
                <a:solidFill>
                  <a:srgbClr val="FFFF00"/>
                </a:solidFill>
                <a:latin typeface="Calibri" pitchFamily="34" charset="0"/>
                <a:cs typeface="Calibri" pitchFamily="34" charset="0"/>
              </a:rPr>
              <a:t>All CMNH specimens collected by Earl Douglass, 1911-1917</a:t>
            </a:r>
          </a:p>
          <a:p>
            <a:pPr marL="342900" indent="-342900" algn="l">
              <a:spcBef>
                <a:spcPct val="20000"/>
              </a:spcBef>
              <a:buFont typeface="Arial" pitchFamily="34" charset="0"/>
              <a:buChar char="•"/>
              <a:defRPr/>
            </a:pPr>
            <a:r>
              <a:rPr lang="en-US" sz="1800" dirty="0" smtClean="0">
                <a:solidFill>
                  <a:srgbClr val="00B0F0"/>
                </a:solidFill>
                <a:latin typeface="Calibri" pitchFamily="34" charset="0"/>
                <a:cs typeface="Calibri" pitchFamily="34" charset="0"/>
              </a:rPr>
              <a:t>Only the tapir is unquestionably from the Uinta A (found in 1995), and this genus occurs in both the </a:t>
            </a:r>
            <a:r>
              <a:rPr lang="en-US" sz="1800" dirty="0" err="1" smtClean="0">
                <a:solidFill>
                  <a:srgbClr val="00B0F0"/>
                </a:solidFill>
                <a:latin typeface="Calibri" pitchFamily="34" charset="0"/>
                <a:cs typeface="Calibri" pitchFamily="34" charset="0"/>
              </a:rPr>
              <a:t>Bridgerian</a:t>
            </a:r>
            <a:r>
              <a:rPr lang="en-US" sz="1800" dirty="0" smtClean="0">
                <a:solidFill>
                  <a:srgbClr val="00B0F0"/>
                </a:solidFill>
                <a:latin typeface="Calibri" pitchFamily="34" charset="0"/>
                <a:cs typeface="Calibri" pitchFamily="34" charset="0"/>
              </a:rPr>
              <a:t> and </a:t>
            </a:r>
            <a:r>
              <a:rPr lang="en-US" sz="1800" dirty="0" err="1" smtClean="0">
                <a:solidFill>
                  <a:srgbClr val="00B0F0"/>
                </a:solidFill>
                <a:latin typeface="Calibri" pitchFamily="34" charset="0"/>
                <a:cs typeface="Calibri" pitchFamily="34" charset="0"/>
              </a:rPr>
              <a:t>Uintan</a:t>
            </a:r>
            <a:endParaRPr lang="en-US" sz="1800" dirty="0" smtClean="0">
              <a:solidFill>
                <a:srgbClr val="00B0F0"/>
              </a:solidFill>
              <a:latin typeface="Calibri" pitchFamily="34" charset="0"/>
              <a:cs typeface="Calibri" pitchFamily="34" charset="0"/>
            </a:endParaRPr>
          </a:p>
          <a:p>
            <a:pPr marL="342900" indent="-342900" algn="l">
              <a:spcBef>
                <a:spcPct val="20000"/>
              </a:spcBef>
              <a:buFont typeface="Arial" pitchFamily="34" charset="0"/>
              <a:buChar char="•"/>
              <a:defRPr/>
            </a:pPr>
            <a:r>
              <a:rPr lang="en-US" sz="1800" dirty="0" smtClean="0">
                <a:solidFill>
                  <a:srgbClr val="FFFF00"/>
                </a:solidFill>
                <a:latin typeface="Calibri" pitchFamily="34" charset="0"/>
                <a:cs typeface="Calibri" pitchFamily="34" charset="0"/>
              </a:rPr>
              <a:t>Other </a:t>
            </a:r>
            <a:r>
              <a:rPr lang="en-US" sz="1800" dirty="0" smtClean="0">
                <a:solidFill>
                  <a:srgbClr val="FFFF00"/>
                </a:solidFill>
                <a:latin typeface="Calibri" pitchFamily="34" charset="0"/>
                <a:cs typeface="Calibri" pitchFamily="34" charset="0"/>
              </a:rPr>
              <a:t>specimens are </a:t>
            </a:r>
            <a:r>
              <a:rPr lang="en-US" sz="1800" dirty="0" smtClean="0">
                <a:solidFill>
                  <a:srgbClr val="FFFF00"/>
                </a:solidFill>
                <a:latin typeface="Calibri" pitchFamily="34" charset="0"/>
                <a:cs typeface="Calibri" pitchFamily="34" charset="0"/>
              </a:rPr>
              <a:t>likely from Uinta B1, not A</a:t>
            </a:r>
          </a:p>
          <a:p>
            <a:pPr marL="342900" indent="-342900" algn="l">
              <a:spcBef>
                <a:spcPct val="20000"/>
              </a:spcBef>
              <a:buFont typeface="Arial" pitchFamily="34" charset="0"/>
              <a:buChar char="•"/>
              <a:defRPr/>
            </a:pPr>
            <a:r>
              <a:rPr lang="en-US" sz="1800" dirty="0" smtClean="0">
                <a:solidFill>
                  <a:srgbClr val="00B0F0"/>
                </a:solidFill>
                <a:latin typeface="Calibri" pitchFamily="34" charset="0"/>
                <a:cs typeface="Calibri" pitchFamily="34" charset="0"/>
              </a:rPr>
              <a:t>All other taxa are known only from the </a:t>
            </a:r>
            <a:r>
              <a:rPr lang="en-US" sz="1800" dirty="0" err="1" smtClean="0">
                <a:solidFill>
                  <a:srgbClr val="00B0F0"/>
                </a:solidFill>
                <a:latin typeface="Calibri" pitchFamily="34" charset="0"/>
                <a:cs typeface="Calibri" pitchFamily="34" charset="0"/>
              </a:rPr>
              <a:t>Uintan</a:t>
            </a:r>
            <a:r>
              <a:rPr lang="en-US" sz="1800" dirty="0" smtClean="0">
                <a:solidFill>
                  <a:srgbClr val="00B0F0"/>
                </a:solidFill>
                <a:latin typeface="Calibri" pitchFamily="34" charset="0"/>
                <a:cs typeface="Calibri" pitchFamily="34" charset="0"/>
              </a:rPr>
              <a:t>, not </a:t>
            </a:r>
            <a:r>
              <a:rPr lang="en-US" sz="1800" dirty="0" err="1" smtClean="0">
                <a:solidFill>
                  <a:srgbClr val="00B0F0"/>
                </a:solidFill>
                <a:latin typeface="Calibri" pitchFamily="34" charset="0"/>
                <a:cs typeface="Calibri" pitchFamily="34" charset="0"/>
              </a:rPr>
              <a:t>Bridgerian</a:t>
            </a:r>
            <a:r>
              <a:rPr lang="en-US" sz="1800" dirty="0" smtClean="0">
                <a:solidFill>
                  <a:srgbClr val="00B0F0"/>
                </a:solidFill>
                <a:latin typeface="Calibri" pitchFamily="34" charset="0"/>
                <a:cs typeface="Calibri" pitchFamily="34" charset="0"/>
              </a:rPr>
              <a:t> </a:t>
            </a:r>
          </a:p>
          <a:p>
            <a:pPr marL="342900" indent="-342900" algn="l">
              <a:spcBef>
                <a:spcPct val="20000"/>
              </a:spcBef>
              <a:buFont typeface="Arial" pitchFamily="34" charset="0"/>
              <a:buChar char="•"/>
              <a:defRPr/>
            </a:pPr>
            <a:endParaRPr lang="en-US" sz="1600" i="1" dirty="0">
              <a:solidFill>
                <a:schemeClr val="bg1"/>
              </a:solidFill>
              <a:latin typeface="+mj-lt"/>
            </a:endParaRPr>
          </a:p>
          <a:p>
            <a:pPr marL="342900" indent="-342900" algn="l">
              <a:spcBef>
                <a:spcPct val="20000"/>
              </a:spcBef>
              <a:defRPr/>
            </a:pPr>
            <a:endParaRPr lang="en-US" sz="1600" i="1" kern="0" dirty="0">
              <a:solidFill>
                <a:schemeClr val="bg1"/>
              </a:solidFill>
              <a:latin typeface="+mj-lt"/>
            </a:endParaRPr>
          </a:p>
        </p:txBody>
      </p:sp>
      <p:sp>
        <p:nvSpPr>
          <p:cNvPr id="6" name="TextBox 5"/>
          <p:cNvSpPr txBox="1"/>
          <p:nvPr/>
        </p:nvSpPr>
        <p:spPr>
          <a:xfrm>
            <a:off x="609600" y="5562600"/>
            <a:ext cx="3810000" cy="1015663"/>
          </a:xfrm>
          <a:prstGeom prst="rect">
            <a:avLst/>
          </a:prstGeom>
          <a:noFill/>
          <a:ln>
            <a:solidFill>
              <a:schemeClr val="bg1"/>
            </a:solidFill>
          </a:ln>
        </p:spPr>
        <p:txBody>
          <a:bodyPr wrap="square" rtlCol="0">
            <a:spAutoFit/>
          </a:bodyPr>
          <a:lstStyle/>
          <a:p>
            <a:pPr algn="l"/>
            <a:r>
              <a:rPr lang="en-US" sz="1200" dirty="0" smtClean="0">
                <a:solidFill>
                  <a:schemeClr val="bg1"/>
                </a:solidFill>
              </a:rPr>
              <a:t>*</a:t>
            </a:r>
            <a:r>
              <a:rPr lang="en-US" sz="1200" dirty="0" err="1" smtClean="0">
                <a:solidFill>
                  <a:schemeClr val="bg1"/>
                </a:solidFill>
                <a:latin typeface="+mn-lt"/>
              </a:rPr>
              <a:t>Krishtalka</a:t>
            </a:r>
            <a:r>
              <a:rPr lang="en-US" sz="1200" dirty="0" smtClean="0">
                <a:solidFill>
                  <a:schemeClr val="bg1"/>
                </a:solidFill>
                <a:latin typeface="+mn-lt"/>
              </a:rPr>
              <a:t> et al., 1987</a:t>
            </a:r>
          </a:p>
          <a:p>
            <a:pPr algn="l"/>
            <a:r>
              <a:rPr lang="en-US" sz="1200" dirty="0" smtClean="0">
                <a:solidFill>
                  <a:schemeClr val="bg1"/>
                </a:solidFill>
                <a:latin typeface="+mn-lt"/>
              </a:rPr>
              <a:t>*Osborn, 1929</a:t>
            </a:r>
            <a:endParaRPr lang="en-US" sz="1200" dirty="0" smtClean="0">
              <a:latin typeface="+mn-lt"/>
            </a:endParaRPr>
          </a:p>
          <a:p>
            <a:pPr algn="l"/>
            <a:r>
              <a:rPr lang="en-US" sz="1200" dirty="0" smtClean="0">
                <a:solidFill>
                  <a:schemeClr val="bg1"/>
                </a:solidFill>
                <a:latin typeface="+mn-lt"/>
              </a:rPr>
              <a:t>*Peterson (in Osborn, 1895)</a:t>
            </a:r>
          </a:p>
          <a:p>
            <a:pPr algn="l"/>
            <a:r>
              <a:rPr lang="en-US" sz="1200" dirty="0" smtClean="0">
                <a:solidFill>
                  <a:schemeClr val="bg1"/>
                </a:solidFill>
                <a:latin typeface="+mn-lt"/>
              </a:rPr>
              <a:t>*</a:t>
            </a:r>
            <a:r>
              <a:rPr lang="en-US" sz="1200" dirty="0" err="1" smtClean="0">
                <a:solidFill>
                  <a:schemeClr val="bg1"/>
                </a:solidFill>
                <a:latin typeface="+mn-lt"/>
              </a:rPr>
              <a:t>Prothero</a:t>
            </a:r>
            <a:r>
              <a:rPr lang="en-US" sz="1200" dirty="0" smtClean="0">
                <a:solidFill>
                  <a:schemeClr val="bg1"/>
                </a:solidFill>
                <a:latin typeface="+mn-lt"/>
              </a:rPr>
              <a:t>, </a:t>
            </a:r>
            <a:r>
              <a:rPr lang="en-US" sz="1200" dirty="0" smtClean="0">
                <a:solidFill>
                  <a:schemeClr val="bg1"/>
                </a:solidFill>
                <a:latin typeface="+mn-lt"/>
              </a:rPr>
              <a:t>1996</a:t>
            </a:r>
            <a:endParaRPr lang="en-US" sz="1200" dirty="0" smtClean="0">
              <a:solidFill>
                <a:schemeClr val="bg1"/>
              </a:solidFill>
              <a:latin typeface="+mn-lt"/>
            </a:endParaRPr>
          </a:p>
          <a:p>
            <a:pPr algn="l"/>
            <a:r>
              <a:rPr lang="en-US" sz="1200" dirty="0" smtClean="0">
                <a:solidFill>
                  <a:schemeClr val="bg1"/>
                </a:solidFill>
                <a:latin typeface="+mn-lt"/>
              </a:rPr>
              <a:t>*Riggs, 1912</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Title 2"/>
          <p:cNvSpPr>
            <a:spLocks noGrp="1"/>
          </p:cNvSpPr>
          <p:nvPr>
            <p:ph type="title"/>
          </p:nvPr>
        </p:nvSpPr>
        <p:spPr>
          <a:xfrm>
            <a:off x="685800" y="381000"/>
            <a:ext cx="7772400" cy="990600"/>
          </a:xfrm>
        </p:spPr>
        <p:txBody>
          <a:bodyPr/>
          <a:lstStyle/>
          <a:p>
            <a:r>
              <a:rPr lang="en-US" sz="3200" dirty="0" smtClean="0">
                <a:solidFill>
                  <a:srgbClr val="FFFF00"/>
                </a:solidFill>
              </a:rPr>
              <a:t>Fauna of the Uinta “A”</a:t>
            </a:r>
            <a:br>
              <a:rPr lang="en-US" sz="3200" dirty="0" smtClean="0">
                <a:solidFill>
                  <a:srgbClr val="FFFF00"/>
                </a:solidFill>
              </a:rPr>
            </a:br>
            <a:r>
              <a:rPr lang="en-US" sz="2000" dirty="0" smtClean="0">
                <a:solidFill>
                  <a:schemeClr val="accent1"/>
                </a:solidFill>
              </a:rPr>
              <a:t>Based on CMNH, AMNH, UFH records, &amp; </a:t>
            </a:r>
            <a:r>
              <a:rPr lang="en-US" sz="2000" dirty="0" smtClean="0">
                <a:solidFill>
                  <a:schemeClr val="bg1"/>
                </a:solidFill>
              </a:rPr>
              <a:t>*</a:t>
            </a:r>
            <a:r>
              <a:rPr lang="en-US" sz="2000" dirty="0" smtClean="0">
                <a:solidFill>
                  <a:schemeClr val="accent1"/>
                </a:solidFill>
              </a:rPr>
              <a:t>literature</a:t>
            </a:r>
            <a:br>
              <a:rPr lang="en-US" sz="2000" dirty="0" smtClean="0">
                <a:solidFill>
                  <a:schemeClr val="accent1"/>
                </a:solidFill>
              </a:rPr>
            </a:br>
            <a:endParaRPr lang="en-US" sz="2000" dirty="0" smtClean="0">
              <a:solidFill>
                <a:schemeClr val="accent1"/>
              </a:solidFill>
            </a:endParaRPr>
          </a:p>
        </p:txBody>
      </p:sp>
      <p:sp>
        <p:nvSpPr>
          <p:cNvPr id="74755" name="Content Placeholder 3"/>
          <p:cNvSpPr>
            <a:spLocks noGrp="1"/>
          </p:cNvSpPr>
          <p:nvPr>
            <p:ph idx="1"/>
          </p:nvPr>
        </p:nvSpPr>
        <p:spPr>
          <a:xfrm>
            <a:off x="609600" y="1295400"/>
            <a:ext cx="3657600" cy="4114800"/>
          </a:xfrm>
          <a:ln w="9525">
            <a:solidFill>
              <a:schemeClr val="bg1"/>
            </a:solidFill>
          </a:ln>
        </p:spPr>
        <p:txBody>
          <a:bodyPr/>
          <a:lstStyle/>
          <a:p>
            <a:pPr>
              <a:buFontTx/>
              <a:buNone/>
            </a:pPr>
            <a:r>
              <a:rPr lang="en-US" sz="1800" b="1" dirty="0" err="1" smtClean="0">
                <a:solidFill>
                  <a:srgbClr val="FF0000"/>
                </a:solidFill>
              </a:rPr>
              <a:t>Mammalia</a:t>
            </a:r>
            <a:endParaRPr lang="en-US" sz="1800" b="1" dirty="0" smtClean="0">
              <a:solidFill>
                <a:srgbClr val="FF0000"/>
              </a:solidFill>
            </a:endParaRPr>
          </a:p>
          <a:p>
            <a:pPr>
              <a:buFontTx/>
              <a:buNone/>
            </a:pPr>
            <a:r>
              <a:rPr lang="en-US" sz="2800" i="1" dirty="0" smtClean="0">
                <a:solidFill>
                  <a:srgbClr val="FFC000"/>
                </a:solidFill>
              </a:rPr>
              <a:t>	</a:t>
            </a:r>
            <a:r>
              <a:rPr lang="en-US" sz="2400" i="1" dirty="0" err="1" smtClean="0">
                <a:solidFill>
                  <a:srgbClr val="FFFF00"/>
                </a:solidFill>
              </a:rPr>
              <a:t>Isectolophus</a:t>
            </a:r>
            <a:r>
              <a:rPr lang="en-US" sz="2400" dirty="0" smtClean="0">
                <a:solidFill>
                  <a:srgbClr val="FFFF00"/>
                </a:solidFill>
              </a:rPr>
              <a:t> sp. (1)</a:t>
            </a:r>
          </a:p>
          <a:p>
            <a:pPr>
              <a:buFontTx/>
              <a:buNone/>
            </a:pPr>
            <a:endParaRPr lang="en-US" sz="1600" i="1" dirty="0" smtClean="0">
              <a:solidFill>
                <a:schemeClr val="bg1"/>
              </a:solidFill>
            </a:endParaRPr>
          </a:p>
          <a:p>
            <a:pPr>
              <a:buFontTx/>
              <a:buNone/>
            </a:pPr>
            <a:endParaRPr lang="en-US" sz="1600" i="1" dirty="0" smtClean="0">
              <a:solidFill>
                <a:schemeClr val="bg1"/>
              </a:solidFill>
            </a:endParaRPr>
          </a:p>
          <a:p>
            <a:pPr>
              <a:buFontTx/>
              <a:buNone/>
            </a:pPr>
            <a:r>
              <a:rPr lang="en-US" sz="1600" i="1" dirty="0" smtClean="0">
                <a:solidFill>
                  <a:schemeClr val="bg1"/>
                </a:solidFill>
              </a:rPr>
              <a:t>		</a:t>
            </a:r>
            <a:endParaRPr lang="en-US" sz="1600" dirty="0" smtClean="0">
              <a:solidFill>
                <a:schemeClr val="bg1"/>
              </a:solidFill>
            </a:endParaRPr>
          </a:p>
          <a:p>
            <a:pPr>
              <a:buFontTx/>
              <a:buNone/>
            </a:pPr>
            <a:endParaRPr lang="en-US" sz="1600" i="1" dirty="0" smtClean="0">
              <a:solidFill>
                <a:schemeClr val="bg1"/>
              </a:solidFill>
            </a:endParaRPr>
          </a:p>
        </p:txBody>
      </p:sp>
      <p:sp>
        <p:nvSpPr>
          <p:cNvPr id="5" name="Content Placeholder 3"/>
          <p:cNvSpPr txBox="1">
            <a:spLocks/>
          </p:cNvSpPr>
          <p:nvPr/>
        </p:nvSpPr>
        <p:spPr bwMode="auto">
          <a:xfrm>
            <a:off x="4876800" y="1295400"/>
            <a:ext cx="3657600" cy="5257800"/>
          </a:xfrm>
          <a:prstGeom prst="rect">
            <a:avLst/>
          </a:prstGeom>
          <a:noFill/>
          <a:ln w="19050">
            <a:solidFill>
              <a:schemeClr val="bg1"/>
            </a:solidFill>
            <a:miter lim="800000"/>
            <a:headEnd/>
            <a:tailEnd/>
          </a:ln>
        </p:spPr>
        <p:txBody>
          <a:bodyPr/>
          <a:lstStyle/>
          <a:p>
            <a:pPr marL="342900" indent="-342900" algn="l">
              <a:spcBef>
                <a:spcPct val="20000"/>
              </a:spcBef>
              <a:buFont typeface="Arial" pitchFamily="34" charset="0"/>
              <a:buChar char="•"/>
              <a:defRPr/>
            </a:pPr>
            <a:r>
              <a:rPr lang="en-US" sz="1600" dirty="0" smtClean="0">
                <a:solidFill>
                  <a:schemeClr val="bg1"/>
                </a:solidFill>
                <a:latin typeface="Calibri" pitchFamily="34" charset="0"/>
                <a:cs typeface="Calibri" pitchFamily="34" charset="0"/>
              </a:rPr>
              <a:t>Approximately 500 feet of cliff forming sandstones at the base of </a:t>
            </a:r>
            <a:r>
              <a:rPr lang="en-US" sz="1600" dirty="0" err="1" smtClean="0">
                <a:solidFill>
                  <a:schemeClr val="bg1"/>
                </a:solidFill>
                <a:latin typeface="Calibri" pitchFamily="34" charset="0"/>
                <a:cs typeface="Calibri" pitchFamily="34" charset="0"/>
              </a:rPr>
              <a:t>Wagonhound</a:t>
            </a:r>
            <a:r>
              <a:rPr lang="en-US" sz="1600" dirty="0" smtClean="0">
                <a:solidFill>
                  <a:schemeClr val="bg1"/>
                </a:solidFill>
                <a:latin typeface="Calibri" pitchFamily="34" charset="0"/>
                <a:cs typeface="Calibri" pitchFamily="34" charset="0"/>
              </a:rPr>
              <a:t> Canyon were part of Peterson ‘s Uinta A. The upper fossiliferous part was removed and renamed Uinta B1 by Osborn (1929)</a:t>
            </a:r>
          </a:p>
          <a:p>
            <a:pPr marL="342900" indent="-342900" algn="l">
              <a:spcBef>
                <a:spcPct val="20000"/>
              </a:spcBef>
              <a:buFont typeface="Arial" pitchFamily="34" charset="0"/>
              <a:buChar char="•"/>
              <a:defRPr/>
            </a:pPr>
            <a:r>
              <a:rPr lang="en-US" sz="1600" dirty="0" smtClean="0">
                <a:solidFill>
                  <a:srgbClr val="00B0F0"/>
                </a:solidFill>
                <a:latin typeface="Calibri" pitchFamily="34" charset="0"/>
                <a:cs typeface="Calibri" pitchFamily="34" charset="0"/>
              </a:rPr>
              <a:t>As was first pointed out by </a:t>
            </a:r>
            <a:r>
              <a:rPr lang="en-US" sz="1600" dirty="0" err="1" smtClean="0">
                <a:solidFill>
                  <a:srgbClr val="00B0F0"/>
                </a:solidFill>
                <a:latin typeface="Calibri" pitchFamily="34" charset="0"/>
                <a:cs typeface="Calibri" pitchFamily="34" charset="0"/>
              </a:rPr>
              <a:t>Prothero</a:t>
            </a:r>
            <a:r>
              <a:rPr lang="en-US" sz="1600" dirty="0" smtClean="0">
                <a:solidFill>
                  <a:srgbClr val="00B0F0"/>
                </a:solidFill>
                <a:latin typeface="Calibri" pitchFamily="34" charset="0"/>
                <a:cs typeface="Calibri" pitchFamily="34" charset="0"/>
              </a:rPr>
              <a:t> (</a:t>
            </a:r>
            <a:r>
              <a:rPr lang="en-US" sz="1600" dirty="0" smtClean="0">
                <a:solidFill>
                  <a:srgbClr val="00B0F0"/>
                </a:solidFill>
                <a:latin typeface="Calibri" pitchFamily="34" charset="0"/>
                <a:cs typeface="Calibri" pitchFamily="34" charset="0"/>
              </a:rPr>
              <a:t>1996), </a:t>
            </a:r>
            <a:r>
              <a:rPr lang="en-US" sz="1600" dirty="0" smtClean="0">
                <a:solidFill>
                  <a:srgbClr val="00B0F0"/>
                </a:solidFill>
                <a:latin typeface="Calibri" pitchFamily="34" charset="0"/>
                <a:cs typeface="Calibri" pitchFamily="34" charset="0"/>
              </a:rPr>
              <a:t>most of pre-1929 museum specimen labels that say “Uinta A” should actually read “Uinta B1” </a:t>
            </a:r>
          </a:p>
          <a:p>
            <a:pPr marL="342900" indent="-342900" algn="l">
              <a:spcBef>
                <a:spcPct val="20000"/>
              </a:spcBef>
              <a:buFont typeface="Arial" pitchFamily="34" charset="0"/>
              <a:buChar char="•"/>
              <a:defRPr/>
            </a:pPr>
            <a:r>
              <a:rPr lang="en-US" sz="1600" dirty="0" smtClean="0">
                <a:solidFill>
                  <a:srgbClr val="FFFF00"/>
                </a:solidFill>
                <a:latin typeface="Calibri" pitchFamily="34" charset="0"/>
                <a:cs typeface="Calibri" pitchFamily="34" charset="0"/>
              </a:rPr>
              <a:t>As a result, very few specimens can be positively confirmed as originating in the Uinta A</a:t>
            </a:r>
          </a:p>
          <a:p>
            <a:pPr marL="342900" indent="-342900" algn="l">
              <a:spcBef>
                <a:spcPct val="20000"/>
              </a:spcBef>
              <a:buFont typeface="Arial" pitchFamily="34" charset="0"/>
              <a:buChar char="•"/>
              <a:defRPr/>
            </a:pPr>
            <a:r>
              <a:rPr lang="en-US" sz="1600" dirty="0" smtClean="0">
                <a:solidFill>
                  <a:srgbClr val="FF0000"/>
                </a:solidFill>
                <a:latin typeface="Calibri" pitchFamily="34" charset="0"/>
                <a:cs typeface="Calibri" pitchFamily="34" charset="0"/>
              </a:rPr>
              <a:t>As best I can tell, only 1 identifiable specimen can be positively confirmed, and many of the other records are either ambiguous or come from B1 </a:t>
            </a:r>
          </a:p>
          <a:p>
            <a:pPr marL="342900" indent="-342900" algn="l">
              <a:spcBef>
                <a:spcPct val="20000"/>
              </a:spcBef>
              <a:buFont typeface="Arial" pitchFamily="34" charset="0"/>
              <a:buChar char="•"/>
              <a:defRPr/>
            </a:pPr>
            <a:endParaRPr lang="en-US" sz="1600" dirty="0">
              <a:solidFill>
                <a:schemeClr val="bg1"/>
              </a:solidFill>
              <a:latin typeface="+mj-lt"/>
            </a:endParaRPr>
          </a:p>
          <a:p>
            <a:pPr marL="342900" indent="-342900" algn="l">
              <a:spcBef>
                <a:spcPct val="20000"/>
              </a:spcBef>
              <a:defRPr/>
            </a:pPr>
            <a:endParaRPr lang="en-US" sz="1600" i="1" kern="0" dirty="0">
              <a:solidFill>
                <a:schemeClr val="bg1"/>
              </a:solidFill>
              <a:latin typeface="+mj-lt"/>
            </a:endParaRPr>
          </a:p>
        </p:txBody>
      </p:sp>
      <p:sp>
        <p:nvSpPr>
          <p:cNvPr id="6" name="TextBox 5"/>
          <p:cNvSpPr txBox="1"/>
          <p:nvPr/>
        </p:nvSpPr>
        <p:spPr>
          <a:xfrm>
            <a:off x="609600" y="5486400"/>
            <a:ext cx="3657600" cy="1015663"/>
          </a:xfrm>
          <a:prstGeom prst="rect">
            <a:avLst/>
          </a:prstGeom>
          <a:noFill/>
          <a:ln>
            <a:solidFill>
              <a:schemeClr val="bg1"/>
            </a:solidFill>
          </a:ln>
        </p:spPr>
        <p:txBody>
          <a:bodyPr wrap="square" rtlCol="0">
            <a:spAutoFit/>
          </a:bodyPr>
          <a:lstStyle/>
          <a:p>
            <a:pPr algn="l"/>
            <a:r>
              <a:rPr lang="en-US" sz="1200" dirty="0" smtClean="0">
                <a:solidFill>
                  <a:schemeClr val="bg1"/>
                </a:solidFill>
              </a:rPr>
              <a:t>*</a:t>
            </a:r>
            <a:r>
              <a:rPr lang="en-US" sz="1200" dirty="0" err="1" smtClean="0">
                <a:solidFill>
                  <a:schemeClr val="bg1"/>
                </a:solidFill>
                <a:latin typeface="+mn-lt"/>
              </a:rPr>
              <a:t>Krishtalka</a:t>
            </a:r>
            <a:r>
              <a:rPr lang="en-US" sz="1200" dirty="0" smtClean="0">
                <a:solidFill>
                  <a:schemeClr val="bg1"/>
                </a:solidFill>
                <a:latin typeface="+mn-lt"/>
              </a:rPr>
              <a:t> et al., 1987</a:t>
            </a:r>
          </a:p>
          <a:p>
            <a:pPr algn="l"/>
            <a:r>
              <a:rPr lang="en-US" sz="1200" dirty="0" smtClean="0">
                <a:solidFill>
                  <a:schemeClr val="bg1"/>
                </a:solidFill>
                <a:latin typeface="+mn-lt"/>
              </a:rPr>
              <a:t>*Osborn, 1929</a:t>
            </a:r>
            <a:endParaRPr lang="en-US" sz="1200" dirty="0" smtClean="0">
              <a:latin typeface="+mn-lt"/>
            </a:endParaRPr>
          </a:p>
          <a:p>
            <a:pPr algn="l"/>
            <a:r>
              <a:rPr lang="en-US" sz="1200" dirty="0" smtClean="0">
                <a:solidFill>
                  <a:schemeClr val="bg1"/>
                </a:solidFill>
                <a:latin typeface="+mn-lt"/>
              </a:rPr>
              <a:t>*Peterson (in Osborn, 1895)</a:t>
            </a:r>
          </a:p>
          <a:p>
            <a:pPr algn="l"/>
            <a:r>
              <a:rPr lang="en-US" sz="1200" dirty="0" smtClean="0">
                <a:solidFill>
                  <a:schemeClr val="bg1"/>
                </a:solidFill>
                <a:latin typeface="+mn-lt"/>
              </a:rPr>
              <a:t>*</a:t>
            </a:r>
            <a:r>
              <a:rPr lang="en-US" sz="1200" dirty="0" err="1" smtClean="0">
                <a:solidFill>
                  <a:schemeClr val="bg1"/>
                </a:solidFill>
                <a:latin typeface="+mn-lt"/>
              </a:rPr>
              <a:t>Prothero</a:t>
            </a:r>
            <a:r>
              <a:rPr lang="en-US" sz="1200" dirty="0" smtClean="0">
                <a:solidFill>
                  <a:schemeClr val="bg1"/>
                </a:solidFill>
                <a:latin typeface="+mn-lt"/>
              </a:rPr>
              <a:t>, </a:t>
            </a:r>
            <a:r>
              <a:rPr lang="en-US" sz="1200" dirty="0" smtClean="0">
                <a:solidFill>
                  <a:schemeClr val="bg1"/>
                </a:solidFill>
                <a:latin typeface="+mn-lt"/>
              </a:rPr>
              <a:t>1996</a:t>
            </a:r>
            <a:endParaRPr lang="en-US" sz="1200" dirty="0" smtClean="0">
              <a:solidFill>
                <a:schemeClr val="bg1"/>
              </a:solidFill>
              <a:latin typeface="+mn-lt"/>
            </a:endParaRPr>
          </a:p>
          <a:p>
            <a:pPr algn="l"/>
            <a:r>
              <a:rPr lang="en-US" sz="1200" dirty="0" smtClean="0">
                <a:solidFill>
                  <a:schemeClr val="bg1"/>
                </a:solidFill>
                <a:latin typeface="+mn-lt"/>
              </a:rPr>
              <a:t>*Riggs, 1912</a:t>
            </a:r>
          </a:p>
        </p:txBody>
      </p:sp>
      <p:pic>
        <p:nvPicPr>
          <p:cNvPr id="7" name="Picture 6" descr="untitled.bmp"/>
          <p:cNvPicPr>
            <a:picLocks noChangeAspect="1"/>
          </p:cNvPicPr>
          <p:nvPr/>
        </p:nvPicPr>
        <p:blipFill>
          <a:blip r:embed="rId2" cstate="print"/>
          <a:stretch>
            <a:fillRect/>
          </a:stretch>
        </p:blipFill>
        <p:spPr>
          <a:xfrm>
            <a:off x="1219200" y="2362200"/>
            <a:ext cx="2381250" cy="238125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smtClean="0"/>
          </a:p>
        </p:txBody>
      </p:sp>
      <p:sp>
        <p:nvSpPr>
          <p:cNvPr id="63491" name="Text Placeholder 2"/>
          <p:cNvSpPr>
            <a:spLocks noGrp="1"/>
          </p:cNvSpPr>
          <p:nvPr>
            <p:ph type="body" sz="half" idx="1"/>
          </p:nvPr>
        </p:nvSpPr>
        <p:spPr/>
        <p:txBody>
          <a:bodyPr/>
          <a:lstStyle/>
          <a:p>
            <a:endParaRPr lang="en-US" smtClean="0"/>
          </a:p>
        </p:txBody>
      </p:sp>
      <p:pic>
        <p:nvPicPr>
          <p:cNvPr id="63492" name="Content Placeholder 4" descr="Mark-Vernal.jpg"/>
          <p:cNvPicPr>
            <a:picLocks noGrp="1" noChangeAspect="1"/>
          </p:cNvPicPr>
          <p:nvPr>
            <p:ph sz="half" idx="2"/>
          </p:nvPr>
        </p:nvPicPr>
        <p:blipFill>
          <a:blip r:embed="rId2" cstate="print"/>
          <a:srcRect/>
          <a:stretch>
            <a:fillRect/>
          </a:stretch>
        </p:blipFill>
        <p:spPr>
          <a:xfrm>
            <a:off x="0" y="0"/>
            <a:ext cx="9144000" cy="6100763"/>
          </a:xfrm>
        </p:spPr>
      </p:pic>
      <p:sp>
        <p:nvSpPr>
          <p:cNvPr id="5" name="TextBox 4"/>
          <p:cNvSpPr txBox="1"/>
          <p:nvPr/>
        </p:nvSpPr>
        <p:spPr>
          <a:xfrm>
            <a:off x="228600" y="1981200"/>
            <a:ext cx="3429000" cy="2308324"/>
          </a:xfrm>
          <a:prstGeom prst="rect">
            <a:avLst/>
          </a:prstGeom>
          <a:solidFill>
            <a:schemeClr val="tx1"/>
          </a:solidFill>
        </p:spPr>
        <p:txBody>
          <a:bodyPr wrap="square" rtlCol="0">
            <a:spAutoFit/>
          </a:bodyPr>
          <a:lstStyle/>
          <a:p>
            <a:pPr algn="l">
              <a:buFont typeface="Arial" pitchFamily="34" charset="0"/>
              <a:buChar char="•"/>
            </a:pPr>
            <a:r>
              <a:rPr lang="en-US" sz="1600" dirty="0" smtClean="0">
                <a:solidFill>
                  <a:schemeClr val="bg1"/>
                </a:solidFill>
                <a:latin typeface="Calibri" pitchFamily="34" charset="0"/>
                <a:cs typeface="Calibri" pitchFamily="34" charset="0"/>
              </a:rPr>
              <a:t>The </a:t>
            </a:r>
            <a:r>
              <a:rPr lang="en-US" sz="1600" dirty="0" err="1" smtClean="0">
                <a:solidFill>
                  <a:schemeClr val="bg1"/>
                </a:solidFill>
                <a:latin typeface="Calibri" pitchFamily="34" charset="0"/>
                <a:cs typeface="Calibri" pitchFamily="34" charset="0"/>
              </a:rPr>
              <a:t>perissodactyl</a:t>
            </a:r>
            <a:r>
              <a:rPr lang="en-US" sz="1600" dirty="0" smtClean="0">
                <a:solidFill>
                  <a:schemeClr val="bg1"/>
                </a:solidFill>
                <a:latin typeface="Calibri" pitchFamily="34" charset="0"/>
                <a:cs typeface="Calibri" pitchFamily="34" charset="0"/>
              </a:rPr>
              <a:t>-dominated Uinta A and lower B1 fauna has little utility for precise faunal correlation, and </a:t>
            </a:r>
            <a:r>
              <a:rPr lang="en-US" sz="1600" dirty="0" smtClean="0">
                <a:solidFill>
                  <a:schemeClr val="bg1"/>
                </a:solidFill>
                <a:latin typeface="Calibri" pitchFamily="34" charset="0"/>
                <a:cs typeface="Calibri" pitchFamily="34" charset="0"/>
              </a:rPr>
              <a:t>early </a:t>
            </a:r>
            <a:r>
              <a:rPr lang="en-US" sz="1600" dirty="0" smtClean="0">
                <a:solidFill>
                  <a:schemeClr val="bg1"/>
                </a:solidFill>
                <a:latin typeface="Calibri" pitchFamily="34" charset="0"/>
                <a:cs typeface="Calibri" pitchFamily="34" charset="0"/>
              </a:rPr>
              <a:t>workers were correct in reporting that basal 500 feet of Uinta Formation (Uinta A in today’s parlance) are seemingly barren of fossils. However, modern </a:t>
            </a:r>
            <a:r>
              <a:rPr lang="en-US" sz="1600" dirty="0" smtClean="0">
                <a:solidFill>
                  <a:schemeClr val="bg1"/>
                </a:solidFill>
                <a:latin typeface="Calibri" pitchFamily="34" charset="0"/>
                <a:cs typeface="Calibri" pitchFamily="34" charset="0"/>
              </a:rPr>
              <a:t>fossil-finding techniques </a:t>
            </a:r>
            <a:r>
              <a:rPr lang="en-US" sz="1600" dirty="0" smtClean="0">
                <a:solidFill>
                  <a:schemeClr val="bg1"/>
                </a:solidFill>
                <a:latin typeface="Calibri" pitchFamily="34" charset="0"/>
                <a:cs typeface="Calibri" pitchFamily="34" charset="0"/>
              </a:rPr>
              <a:t>have yet to be applied. </a:t>
            </a:r>
            <a:endParaRPr lang="en-US" sz="1600" dirty="0">
              <a:latin typeface="Calibri" pitchFamily="34" charset="0"/>
              <a:cs typeface="Calibri" pitchFamily="34" charset="0"/>
            </a:endParaRPr>
          </a:p>
        </p:txBody>
      </p:sp>
      <p:sp>
        <p:nvSpPr>
          <p:cNvPr id="6" name="Rectangle 2"/>
          <p:cNvSpPr txBox="1">
            <a:spLocks noChangeArrowheads="1"/>
          </p:cNvSpPr>
          <p:nvPr/>
        </p:nvSpPr>
        <p:spPr bwMode="auto">
          <a:xfrm>
            <a:off x="685800" y="0"/>
            <a:ext cx="7772400" cy="533400"/>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rgbClr val="FFFF00"/>
                </a:solidFill>
                <a:effectLst/>
                <a:uLnTx/>
                <a:uFillTx/>
                <a:latin typeface="+mj-lt"/>
                <a:ea typeface="+mj-ea"/>
                <a:cs typeface="+mj-cs"/>
              </a:rPr>
              <a:t>IMPLICATIONS AND CONCLUSIONS</a:t>
            </a:r>
            <a:endParaRPr kumimoji="0" lang="en-US" sz="3200" b="1" i="0" u="none" strike="noStrike" kern="0" cap="none" spc="0" normalizeH="0" baseline="0" noProof="0" dirty="0" smtClean="0">
              <a:ln>
                <a:noFill/>
              </a:ln>
              <a:solidFill>
                <a:srgbClr val="FFFF00"/>
              </a:solidFill>
              <a:effectLst/>
              <a:uLnTx/>
              <a:uFillTx/>
              <a:latin typeface="+mj-lt"/>
              <a:ea typeface="+mj-ea"/>
              <a:cs typeface="+mj-cs"/>
            </a:endParaRPr>
          </a:p>
        </p:txBody>
      </p:sp>
      <p:sp>
        <p:nvSpPr>
          <p:cNvPr id="7" name="TextBox 6"/>
          <p:cNvSpPr txBox="1"/>
          <p:nvPr/>
        </p:nvSpPr>
        <p:spPr>
          <a:xfrm>
            <a:off x="228600" y="4648200"/>
            <a:ext cx="3429000" cy="1082091"/>
          </a:xfrm>
          <a:prstGeom prst="rect">
            <a:avLst/>
          </a:prstGeom>
          <a:solidFill>
            <a:schemeClr val="tx1"/>
          </a:solidFill>
        </p:spPr>
        <p:txBody>
          <a:bodyPr wrap="square" rtlCol="0">
            <a:spAutoFit/>
          </a:bodyPr>
          <a:lstStyle/>
          <a:p>
            <a:pPr algn="l">
              <a:lnSpc>
                <a:spcPct val="80000"/>
              </a:lnSpc>
              <a:buFont typeface="Arial" pitchFamily="34" charset="0"/>
              <a:buChar char="•"/>
            </a:pPr>
            <a:r>
              <a:rPr lang="en-US" sz="1600" dirty="0" smtClean="0">
                <a:solidFill>
                  <a:srgbClr val="FFFF00"/>
                </a:solidFill>
                <a:latin typeface="Calibri" pitchFamily="34" charset="0"/>
                <a:cs typeface="Calibri" pitchFamily="34" charset="0"/>
              </a:rPr>
              <a:t>If one were to ignore the obvious stratigraphic confusion and resulting locality problems, one could rule out a </a:t>
            </a:r>
            <a:r>
              <a:rPr lang="en-US" sz="1600" dirty="0" err="1" smtClean="0">
                <a:solidFill>
                  <a:srgbClr val="FFFF00"/>
                </a:solidFill>
                <a:latin typeface="Calibri" pitchFamily="34" charset="0"/>
                <a:cs typeface="Calibri" pitchFamily="34" charset="0"/>
              </a:rPr>
              <a:t>Bridgerian</a:t>
            </a:r>
            <a:r>
              <a:rPr lang="en-US" sz="1600" dirty="0" smtClean="0">
                <a:solidFill>
                  <a:srgbClr val="FFFF00"/>
                </a:solidFill>
                <a:latin typeface="Calibri" pitchFamily="34" charset="0"/>
                <a:cs typeface="Calibri" pitchFamily="34" charset="0"/>
              </a:rPr>
              <a:t> (Br3) age for Uinta A</a:t>
            </a:r>
          </a:p>
          <a:p>
            <a:pPr algn="l">
              <a:lnSpc>
                <a:spcPct val="80000"/>
              </a:lnSpc>
              <a:buFont typeface="Arial" pitchFamily="34" charset="0"/>
              <a:buChar char="•"/>
            </a:pPr>
            <a:endParaRPr lang="en-US" sz="1600" dirty="0" smtClean="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Content Placeholder 4" descr="Marg-GA-Strat.jpg"/>
          <p:cNvPicPr>
            <a:picLocks noGrp="1" noChangeAspect="1"/>
          </p:cNvPicPr>
          <p:nvPr>
            <p:ph sz="half" idx="2"/>
          </p:nvPr>
        </p:nvPicPr>
        <p:blipFill>
          <a:blip r:embed="rId2" cstate="print"/>
          <a:srcRect/>
          <a:stretch>
            <a:fillRect/>
          </a:stretch>
        </p:blipFill>
        <p:spPr>
          <a:xfrm>
            <a:off x="0" y="0"/>
            <a:ext cx="9144000" cy="6100763"/>
          </a:xfrm>
        </p:spPr>
      </p:pic>
      <p:sp>
        <p:nvSpPr>
          <p:cNvPr id="93188" name="Text Box 14"/>
          <p:cNvSpPr txBox="1">
            <a:spLocks noChangeArrowheads="1"/>
          </p:cNvSpPr>
          <p:nvPr/>
        </p:nvSpPr>
        <p:spPr bwMode="auto">
          <a:xfrm>
            <a:off x="381000" y="2438400"/>
            <a:ext cx="8382000" cy="3194721"/>
          </a:xfrm>
          <a:prstGeom prst="rect">
            <a:avLst/>
          </a:prstGeom>
          <a:solidFill>
            <a:schemeClr val="tx1"/>
          </a:solidFill>
          <a:ln w="9525">
            <a:solidFill>
              <a:schemeClr val="bg1"/>
            </a:solidFill>
            <a:miter lim="800000"/>
            <a:headEnd/>
            <a:tailEnd/>
          </a:ln>
        </p:spPr>
        <p:txBody>
          <a:bodyPr wrap="square">
            <a:spAutoFit/>
          </a:bodyPr>
          <a:lstStyle/>
          <a:p>
            <a:pPr algn="l">
              <a:lnSpc>
                <a:spcPct val="80000"/>
              </a:lnSpc>
              <a:buFont typeface="Arial" pitchFamily="34" charset="0"/>
              <a:buChar char="•"/>
            </a:pPr>
            <a:r>
              <a:rPr lang="en-US" sz="1800" dirty="0" smtClean="0">
                <a:solidFill>
                  <a:srgbClr val="00CC00"/>
                </a:solidFill>
                <a:latin typeface="Calibri" pitchFamily="34" charset="0"/>
                <a:cs typeface="Calibri" pitchFamily="34" charset="0"/>
              </a:rPr>
              <a:t>Presence of 3 </a:t>
            </a:r>
            <a:r>
              <a:rPr lang="en-US" sz="1800" dirty="0" err="1" smtClean="0">
                <a:solidFill>
                  <a:srgbClr val="00CC00"/>
                </a:solidFill>
                <a:latin typeface="Calibri" pitchFamily="34" charset="0"/>
                <a:cs typeface="Calibri" pitchFamily="34" charset="0"/>
              </a:rPr>
              <a:t>Uintan</a:t>
            </a:r>
            <a:r>
              <a:rPr lang="en-US" sz="1800" dirty="0" smtClean="0">
                <a:solidFill>
                  <a:srgbClr val="00CC00"/>
                </a:solidFill>
                <a:latin typeface="Calibri" pitchFamily="34" charset="0"/>
                <a:cs typeface="Calibri" pitchFamily="34" charset="0"/>
              </a:rPr>
              <a:t> </a:t>
            </a:r>
            <a:r>
              <a:rPr lang="en-US" sz="1800" dirty="0" err="1" smtClean="0">
                <a:solidFill>
                  <a:srgbClr val="00CC00"/>
                </a:solidFill>
                <a:latin typeface="Calibri" pitchFamily="34" charset="0"/>
                <a:cs typeface="Calibri" pitchFamily="34" charset="0"/>
              </a:rPr>
              <a:t>brontotheres</a:t>
            </a:r>
            <a:r>
              <a:rPr lang="en-US" sz="1800" dirty="0" smtClean="0">
                <a:solidFill>
                  <a:srgbClr val="00CC00"/>
                </a:solidFill>
                <a:latin typeface="Calibri" pitchFamily="34" charset="0"/>
                <a:cs typeface="Calibri" pitchFamily="34" charset="0"/>
              </a:rPr>
              <a:t> and 3 </a:t>
            </a:r>
            <a:r>
              <a:rPr lang="en-US" sz="1800" dirty="0" err="1" smtClean="0">
                <a:solidFill>
                  <a:srgbClr val="00CC00"/>
                </a:solidFill>
                <a:latin typeface="Calibri" pitchFamily="34" charset="0"/>
                <a:cs typeface="Calibri" pitchFamily="34" charset="0"/>
              </a:rPr>
              <a:t>Uintan</a:t>
            </a:r>
            <a:r>
              <a:rPr lang="en-US" sz="1800" dirty="0" smtClean="0">
                <a:solidFill>
                  <a:srgbClr val="00CC00"/>
                </a:solidFill>
                <a:latin typeface="Calibri" pitchFamily="34" charset="0"/>
                <a:cs typeface="Calibri" pitchFamily="34" charset="0"/>
              </a:rPr>
              <a:t> rhinos suggests an early </a:t>
            </a:r>
            <a:r>
              <a:rPr lang="en-US" sz="1800" dirty="0" err="1" smtClean="0">
                <a:solidFill>
                  <a:srgbClr val="00CC00"/>
                </a:solidFill>
                <a:latin typeface="Calibri" pitchFamily="34" charset="0"/>
                <a:cs typeface="Calibri" pitchFamily="34" charset="0"/>
              </a:rPr>
              <a:t>Uintan</a:t>
            </a:r>
            <a:r>
              <a:rPr lang="en-US" sz="1800" dirty="0" smtClean="0">
                <a:solidFill>
                  <a:srgbClr val="00CC00"/>
                </a:solidFill>
                <a:latin typeface="Calibri" pitchFamily="34" charset="0"/>
                <a:cs typeface="Calibri" pitchFamily="34" charset="0"/>
              </a:rPr>
              <a:t> age (Ui1a, Ui1b or Ui2) for Uinta A - ignoring stratigraphic confusion</a:t>
            </a:r>
          </a:p>
          <a:p>
            <a:pPr algn="l">
              <a:lnSpc>
                <a:spcPct val="80000"/>
              </a:lnSpc>
              <a:buFont typeface="Arial" pitchFamily="34" charset="0"/>
              <a:buChar char="•"/>
            </a:pPr>
            <a:endParaRPr lang="en-US" sz="1800" dirty="0" smtClean="0">
              <a:solidFill>
                <a:srgbClr val="00CC00"/>
              </a:solidFill>
              <a:latin typeface="Calibri" pitchFamily="34" charset="0"/>
              <a:cs typeface="Calibri" pitchFamily="34" charset="0"/>
            </a:endParaRPr>
          </a:p>
          <a:p>
            <a:pPr algn="l">
              <a:lnSpc>
                <a:spcPct val="80000"/>
              </a:lnSpc>
              <a:buFont typeface="Arial" pitchFamily="34" charset="0"/>
              <a:buChar char="•"/>
            </a:pPr>
            <a:r>
              <a:rPr lang="en-US" sz="1800" dirty="0" smtClean="0">
                <a:solidFill>
                  <a:srgbClr val="00B0F0"/>
                </a:solidFill>
                <a:latin typeface="Calibri" pitchFamily="34" charset="0"/>
                <a:cs typeface="Calibri" pitchFamily="34" charset="0"/>
              </a:rPr>
              <a:t>However,  if the Uinta A fauna in fact consists only of </a:t>
            </a:r>
            <a:r>
              <a:rPr lang="en-US" sz="1800" i="1" dirty="0" err="1" smtClean="0">
                <a:solidFill>
                  <a:srgbClr val="00B0F0"/>
                </a:solidFill>
                <a:latin typeface="Calibri" pitchFamily="34" charset="0"/>
                <a:cs typeface="Calibri" pitchFamily="34" charset="0"/>
              </a:rPr>
              <a:t>Isectolophus</a:t>
            </a:r>
            <a:r>
              <a:rPr lang="en-US" sz="1800" i="1" dirty="0" smtClean="0">
                <a:solidFill>
                  <a:srgbClr val="00B0F0"/>
                </a:solidFill>
                <a:latin typeface="Calibri" pitchFamily="34" charset="0"/>
                <a:cs typeface="Calibri" pitchFamily="34" charset="0"/>
              </a:rPr>
              <a:t> </a:t>
            </a:r>
            <a:r>
              <a:rPr lang="en-US" sz="1800" dirty="0" smtClean="0">
                <a:solidFill>
                  <a:srgbClr val="00B0F0"/>
                </a:solidFill>
                <a:latin typeface="Calibri" pitchFamily="34" charset="0"/>
                <a:cs typeface="Calibri" pitchFamily="34" charset="0"/>
              </a:rPr>
              <a:t>which seems likely, then one cannot rule out a late </a:t>
            </a:r>
            <a:r>
              <a:rPr lang="en-US" sz="1800" dirty="0" err="1" smtClean="0">
                <a:solidFill>
                  <a:srgbClr val="00B0F0"/>
                </a:solidFill>
                <a:latin typeface="Calibri" pitchFamily="34" charset="0"/>
                <a:cs typeface="Calibri" pitchFamily="34" charset="0"/>
              </a:rPr>
              <a:t>Bridgerian</a:t>
            </a:r>
            <a:r>
              <a:rPr lang="en-US" sz="1800" dirty="0" smtClean="0">
                <a:solidFill>
                  <a:srgbClr val="00B0F0"/>
                </a:solidFill>
                <a:latin typeface="Calibri" pitchFamily="34" charset="0"/>
                <a:cs typeface="Calibri" pitchFamily="34" charset="0"/>
              </a:rPr>
              <a:t> (Br3) age</a:t>
            </a:r>
          </a:p>
          <a:p>
            <a:pPr algn="l">
              <a:lnSpc>
                <a:spcPct val="80000"/>
              </a:lnSpc>
              <a:buFont typeface="Arial" pitchFamily="34" charset="0"/>
              <a:buChar char="•"/>
            </a:pPr>
            <a:endParaRPr lang="en-US" sz="1800" dirty="0" smtClean="0">
              <a:solidFill>
                <a:srgbClr val="00B0F0"/>
              </a:solidFill>
              <a:latin typeface="Calibri" pitchFamily="34" charset="0"/>
              <a:cs typeface="Calibri" pitchFamily="34" charset="0"/>
            </a:endParaRPr>
          </a:p>
          <a:p>
            <a:pPr algn="l">
              <a:lnSpc>
                <a:spcPct val="80000"/>
              </a:lnSpc>
              <a:buFont typeface="Arial" pitchFamily="34" charset="0"/>
              <a:buChar char="•"/>
            </a:pPr>
            <a:r>
              <a:rPr lang="en-US" sz="1800" dirty="0" smtClean="0">
                <a:solidFill>
                  <a:schemeClr val="bg1"/>
                </a:solidFill>
                <a:latin typeface="Calibri" pitchFamily="34" charset="0"/>
                <a:cs typeface="Calibri" pitchFamily="34" charset="0"/>
              </a:rPr>
              <a:t>Considering the stratigraphic problems with most of the known Uinta A localities, there is no way to confidently assign the Uinta A to a late </a:t>
            </a:r>
            <a:r>
              <a:rPr lang="en-US" sz="1800" dirty="0" err="1" smtClean="0">
                <a:solidFill>
                  <a:schemeClr val="bg1"/>
                </a:solidFill>
                <a:latin typeface="Calibri" pitchFamily="34" charset="0"/>
                <a:cs typeface="Calibri" pitchFamily="34" charset="0"/>
              </a:rPr>
              <a:t>Bridgerian</a:t>
            </a:r>
            <a:r>
              <a:rPr lang="en-US" sz="1800" dirty="0" smtClean="0">
                <a:solidFill>
                  <a:schemeClr val="bg1"/>
                </a:solidFill>
                <a:latin typeface="Calibri" pitchFamily="34" charset="0"/>
                <a:cs typeface="Calibri" pitchFamily="34" charset="0"/>
              </a:rPr>
              <a:t> or early </a:t>
            </a:r>
            <a:r>
              <a:rPr lang="en-US" sz="1800" dirty="0" err="1" smtClean="0">
                <a:solidFill>
                  <a:schemeClr val="bg1"/>
                </a:solidFill>
                <a:latin typeface="Calibri" pitchFamily="34" charset="0"/>
                <a:cs typeface="Calibri" pitchFamily="34" charset="0"/>
              </a:rPr>
              <a:t>Uintan</a:t>
            </a:r>
            <a:r>
              <a:rPr lang="en-US" sz="1800" dirty="0" smtClean="0">
                <a:solidFill>
                  <a:schemeClr val="bg1"/>
                </a:solidFill>
                <a:latin typeface="Calibri" pitchFamily="34" charset="0"/>
                <a:cs typeface="Calibri" pitchFamily="34" charset="0"/>
              </a:rPr>
              <a:t> </a:t>
            </a:r>
            <a:r>
              <a:rPr lang="en-US" sz="1800" dirty="0" err="1" smtClean="0">
                <a:solidFill>
                  <a:schemeClr val="bg1"/>
                </a:solidFill>
                <a:latin typeface="Calibri" pitchFamily="34" charset="0"/>
                <a:cs typeface="Calibri" pitchFamily="34" charset="0"/>
              </a:rPr>
              <a:t>biochron</a:t>
            </a:r>
            <a:r>
              <a:rPr lang="en-US" sz="1800" dirty="0" smtClean="0">
                <a:solidFill>
                  <a:schemeClr val="bg1"/>
                </a:solidFill>
                <a:latin typeface="Calibri" pitchFamily="34" charset="0"/>
                <a:cs typeface="Calibri" pitchFamily="34" charset="0"/>
              </a:rPr>
              <a:t> at the present time  </a:t>
            </a:r>
          </a:p>
          <a:p>
            <a:pPr algn="l">
              <a:lnSpc>
                <a:spcPct val="80000"/>
              </a:lnSpc>
              <a:buFont typeface="Arial" pitchFamily="34" charset="0"/>
              <a:buChar char="•"/>
            </a:pPr>
            <a:endParaRPr lang="en-US" sz="1800" dirty="0" smtClean="0">
              <a:solidFill>
                <a:srgbClr val="BBE0E3"/>
              </a:solidFill>
              <a:latin typeface="Calibri" pitchFamily="34" charset="0"/>
              <a:cs typeface="Calibri" pitchFamily="34" charset="0"/>
            </a:endParaRPr>
          </a:p>
          <a:p>
            <a:pPr algn="l">
              <a:lnSpc>
                <a:spcPct val="80000"/>
              </a:lnSpc>
              <a:buFont typeface="Arial" pitchFamily="34" charset="0"/>
              <a:buChar char="•"/>
            </a:pPr>
            <a:r>
              <a:rPr lang="en-US" sz="1800" dirty="0" smtClean="0">
                <a:solidFill>
                  <a:srgbClr val="FFFF00"/>
                </a:solidFill>
                <a:latin typeface="Calibri" pitchFamily="34" charset="0"/>
                <a:cs typeface="Calibri" pitchFamily="34" charset="0"/>
              </a:rPr>
              <a:t>Considering  the coarse lithologies of the Uinta A, reliable </a:t>
            </a:r>
            <a:r>
              <a:rPr lang="en-US" sz="1800" dirty="0" err="1" smtClean="0">
                <a:solidFill>
                  <a:srgbClr val="FFFF00"/>
                </a:solidFill>
                <a:latin typeface="Calibri" pitchFamily="34" charset="0"/>
                <a:cs typeface="Calibri" pitchFamily="34" charset="0"/>
              </a:rPr>
              <a:t>magnetostratigraphic</a:t>
            </a:r>
            <a:r>
              <a:rPr lang="en-US" sz="1800" dirty="0" smtClean="0">
                <a:solidFill>
                  <a:srgbClr val="FFFF00"/>
                </a:solidFill>
                <a:latin typeface="Calibri" pitchFamily="34" charset="0"/>
                <a:cs typeface="Calibri" pitchFamily="34" charset="0"/>
              </a:rPr>
              <a:t> control  is seemingly unlikely </a:t>
            </a:r>
            <a:r>
              <a:rPr lang="en-US" sz="1800" dirty="0" smtClean="0">
                <a:solidFill>
                  <a:srgbClr val="FF0000"/>
                </a:solidFill>
                <a:latin typeface="Calibri" pitchFamily="34" charset="0"/>
                <a:cs typeface="Calibri" pitchFamily="34" charset="0"/>
              </a:rPr>
              <a:t>(</a:t>
            </a:r>
            <a:r>
              <a:rPr lang="en-US" sz="1800" dirty="0" err="1" smtClean="0">
                <a:solidFill>
                  <a:srgbClr val="FF0000"/>
                </a:solidFill>
                <a:latin typeface="Calibri" pitchFamily="34" charset="0"/>
                <a:cs typeface="Calibri" pitchFamily="34" charset="0"/>
              </a:rPr>
              <a:t>Prothero</a:t>
            </a:r>
            <a:r>
              <a:rPr lang="en-US" sz="1800" dirty="0" smtClean="0">
                <a:solidFill>
                  <a:srgbClr val="FF0000"/>
                </a:solidFill>
                <a:latin typeface="Calibri" pitchFamily="34" charset="0"/>
                <a:cs typeface="Calibri" pitchFamily="34" charset="0"/>
              </a:rPr>
              <a:t>, </a:t>
            </a:r>
            <a:r>
              <a:rPr lang="en-US" sz="1800" dirty="0" smtClean="0">
                <a:solidFill>
                  <a:srgbClr val="FF0000"/>
                </a:solidFill>
                <a:latin typeface="Calibri" pitchFamily="34" charset="0"/>
                <a:cs typeface="Calibri" pitchFamily="34" charset="0"/>
              </a:rPr>
              <a:t>1996 </a:t>
            </a:r>
            <a:r>
              <a:rPr lang="en-US" sz="1800" dirty="0" smtClean="0">
                <a:solidFill>
                  <a:srgbClr val="FF0000"/>
                </a:solidFill>
                <a:latin typeface="Calibri" pitchFamily="34" charset="0"/>
                <a:cs typeface="Calibri" pitchFamily="34" charset="0"/>
              </a:rPr>
              <a:t>correlated with </a:t>
            </a:r>
            <a:r>
              <a:rPr lang="en-US" sz="1800" dirty="0" err="1" smtClean="0">
                <a:solidFill>
                  <a:srgbClr val="FF0000"/>
                </a:solidFill>
                <a:latin typeface="Calibri" pitchFamily="34" charset="0"/>
                <a:cs typeface="Calibri" pitchFamily="34" charset="0"/>
              </a:rPr>
              <a:t>Chron</a:t>
            </a:r>
            <a:r>
              <a:rPr lang="en-US" sz="1800" dirty="0" smtClean="0">
                <a:solidFill>
                  <a:srgbClr val="FF0000"/>
                </a:solidFill>
                <a:latin typeface="Calibri" pitchFamily="34" charset="0"/>
                <a:cs typeface="Calibri" pitchFamily="34" charset="0"/>
              </a:rPr>
              <a:t> C21n)</a:t>
            </a:r>
            <a:r>
              <a:rPr lang="en-US" sz="1800" dirty="0" smtClean="0">
                <a:solidFill>
                  <a:srgbClr val="FFFF00"/>
                </a:solidFill>
                <a:latin typeface="Calibri" pitchFamily="34" charset="0"/>
                <a:cs typeface="Calibri" pitchFamily="34" charset="0"/>
              </a:rPr>
              <a:t>, and preliminary analysis of Cashion’s “a” tuff does not offer much hope for </a:t>
            </a:r>
            <a:r>
              <a:rPr lang="en-US" sz="1800" dirty="0" err="1" smtClean="0">
                <a:solidFill>
                  <a:srgbClr val="FFFF00"/>
                </a:solidFill>
                <a:latin typeface="Calibri" pitchFamily="34" charset="0"/>
                <a:cs typeface="Calibri" pitchFamily="34" charset="0"/>
              </a:rPr>
              <a:t>radioisotopic</a:t>
            </a:r>
            <a:r>
              <a:rPr lang="en-US" sz="1800" dirty="0" smtClean="0">
                <a:solidFill>
                  <a:srgbClr val="FFFF00"/>
                </a:solidFill>
                <a:latin typeface="Calibri" pitchFamily="34" charset="0"/>
                <a:cs typeface="Calibri" pitchFamily="34" charset="0"/>
              </a:rPr>
              <a:t> dating</a:t>
            </a:r>
          </a:p>
          <a:p>
            <a:pPr algn="l">
              <a:lnSpc>
                <a:spcPct val="80000"/>
              </a:lnSpc>
            </a:pPr>
            <a:endParaRPr lang="en-US" sz="1800" dirty="0" smtClean="0">
              <a:solidFill>
                <a:srgbClr val="FFFF00"/>
              </a:solidFill>
              <a:latin typeface="Calibri" pitchFamily="34" charset="0"/>
              <a:cs typeface="Calibri" pitchFamily="34" charset="0"/>
            </a:endParaRPr>
          </a:p>
        </p:txBody>
      </p:sp>
      <p:sp>
        <p:nvSpPr>
          <p:cNvPr id="5" name="Rectangle 2"/>
          <p:cNvSpPr txBox="1">
            <a:spLocks noChangeArrowheads="1"/>
          </p:cNvSpPr>
          <p:nvPr/>
        </p:nvSpPr>
        <p:spPr bwMode="auto">
          <a:xfrm>
            <a:off x="685800" y="0"/>
            <a:ext cx="7772400" cy="609600"/>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00"/>
                </a:solidFill>
                <a:effectLst/>
                <a:uLnTx/>
                <a:uFillTx/>
                <a:latin typeface="+mj-lt"/>
                <a:ea typeface="+mj-ea"/>
                <a:cs typeface="+mj-cs"/>
              </a:rPr>
              <a:t>IMPLICATIONS AND CONCLUSIONS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5" descr="IMG_4175.JPG"/>
          <p:cNvPicPr>
            <a:picLocks noChangeAspect="1"/>
          </p:cNvPicPr>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
        <p:nvSpPr>
          <p:cNvPr id="3" name="Rectangle 2"/>
          <p:cNvSpPr txBox="1">
            <a:spLocks noChangeArrowheads="1"/>
          </p:cNvSpPr>
          <p:nvPr/>
        </p:nvSpPr>
        <p:spPr bwMode="auto">
          <a:xfrm>
            <a:off x="685800" y="0"/>
            <a:ext cx="7772400" cy="685800"/>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00"/>
                </a:solidFill>
                <a:effectLst/>
                <a:uLnTx/>
                <a:uFillTx/>
                <a:latin typeface="+mj-lt"/>
                <a:ea typeface="+mj-ea"/>
                <a:cs typeface="+mj-cs"/>
              </a:rPr>
              <a:t>IMPLICATIONS AND CONCLUSIONS</a:t>
            </a:r>
          </a:p>
        </p:txBody>
      </p:sp>
      <p:sp>
        <p:nvSpPr>
          <p:cNvPr id="4" name="TextBox 3"/>
          <p:cNvSpPr txBox="1"/>
          <p:nvPr/>
        </p:nvSpPr>
        <p:spPr>
          <a:xfrm>
            <a:off x="0" y="4724400"/>
            <a:ext cx="7543800" cy="1766637"/>
          </a:xfrm>
          <a:prstGeom prst="rect">
            <a:avLst/>
          </a:prstGeom>
          <a:solidFill>
            <a:schemeClr val="tx1"/>
          </a:solidFill>
        </p:spPr>
        <p:txBody>
          <a:bodyPr wrap="square" rtlCol="0">
            <a:spAutoFit/>
          </a:bodyPr>
          <a:lstStyle/>
          <a:p>
            <a:pPr algn="l">
              <a:lnSpc>
                <a:spcPct val="80000"/>
              </a:lnSpc>
              <a:buFont typeface="Arial" pitchFamily="34" charset="0"/>
              <a:buChar char="•"/>
            </a:pPr>
            <a:r>
              <a:rPr lang="en-US" sz="2000" dirty="0" smtClean="0">
                <a:solidFill>
                  <a:srgbClr val="FF0000"/>
                </a:solidFill>
                <a:latin typeface="Calibri" pitchFamily="34" charset="0"/>
                <a:cs typeface="Calibri" pitchFamily="34" charset="0"/>
              </a:rPr>
              <a:t>It is anticipated based on preliminary testing that future stratigraphically controlled fossil collection efforts will yield more </a:t>
            </a:r>
            <a:r>
              <a:rPr lang="en-US" sz="2000" dirty="0" err="1" smtClean="0">
                <a:solidFill>
                  <a:srgbClr val="FF0000"/>
                </a:solidFill>
                <a:latin typeface="Calibri" pitchFamily="34" charset="0"/>
                <a:cs typeface="Calibri" pitchFamily="34" charset="0"/>
              </a:rPr>
              <a:t>biostratigraphically</a:t>
            </a:r>
            <a:r>
              <a:rPr lang="en-US" sz="2000" dirty="0" smtClean="0">
                <a:solidFill>
                  <a:srgbClr val="FF0000"/>
                </a:solidFill>
                <a:latin typeface="Calibri" pitchFamily="34" charset="0"/>
                <a:cs typeface="Calibri" pitchFamily="34" charset="0"/>
              </a:rPr>
              <a:t> useful smaller bodied mammalian taxa</a:t>
            </a:r>
          </a:p>
          <a:p>
            <a:pPr algn="l">
              <a:lnSpc>
                <a:spcPct val="80000"/>
              </a:lnSpc>
            </a:pPr>
            <a:endParaRPr lang="en-US" sz="2000" dirty="0" smtClean="0">
              <a:solidFill>
                <a:srgbClr val="00B0F0"/>
              </a:solidFill>
              <a:latin typeface="Calibri" pitchFamily="34" charset="0"/>
              <a:cs typeface="Calibri" pitchFamily="34" charset="0"/>
            </a:endParaRPr>
          </a:p>
          <a:p>
            <a:pPr algn="l">
              <a:lnSpc>
                <a:spcPct val="80000"/>
              </a:lnSpc>
              <a:buFont typeface="Arial" pitchFamily="34" charset="0"/>
              <a:buChar char="•"/>
            </a:pPr>
            <a:r>
              <a:rPr lang="en-US" sz="2000" dirty="0" smtClean="0">
                <a:solidFill>
                  <a:srgbClr val="00B0F0"/>
                </a:solidFill>
                <a:latin typeface="Calibri" pitchFamily="34" charset="0"/>
                <a:cs typeface="Calibri" pitchFamily="34" charset="0"/>
              </a:rPr>
              <a:t>Localized fine-grained lenses of sediment within the Uinta A offer hope for this paleontologically challenging and important sequence   </a:t>
            </a:r>
          </a:p>
          <a:p>
            <a:pPr>
              <a:lnSpc>
                <a:spcPct val="80000"/>
              </a:lnSpc>
              <a:buNone/>
            </a:pPr>
            <a:endParaRPr lang="en-US" sz="16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endParaRPr lang="en-US" smtClean="0"/>
          </a:p>
        </p:txBody>
      </p:sp>
      <p:graphicFrame>
        <p:nvGraphicFramePr>
          <p:cNvPr id="2050" name="Object 3"/>
          <p:cNvGraphicFramePr>
            <a:graphicFrameLocks noChangeAspect="1"/>
          </p:cNvGraphicFramePr>
          <p:nvPr>
            <p:ph sz="half" idx="2"/>
          </p:nvPr>
        </p:nvGraphicFramePr>
        <p:xfrm>
          <a:off x="0" y="0"/>
          <a:ext cx="9144000" cy="6858000"/>
        </p:xfrm>
        <a:graphic>
          <a:graphicData uri="http://schemas.openxmlformats.org/presentationml/2006/ole">
            <p:oleObj spid="_x0000_s2050" name="Corel PHOTO-PAINT 11.0 Image" r:id="rId3" imgW="9828571" imgH="11123810" progId="">
              <p:embed/>
            </p:oleObj>
          </a:graphicData>
        </a:graphic>
      </p:graphicFrame>
      <p:sp>
        <p:nvSpPr>
          <p:cNvPr id="2052" name="Text Box 5"/>
          <p:cNvSpPr txBox="1">
            <a:spLocks noChangeArrowheads="1"/>
          </p:cNvSpPr>
          <p:nvPr/>
        </p:nvSpPr>
        <p:spPr bwMode="auto">
          <a:xfrm>
            <a:off x="0" y="6461125"/>
            <a:ext cx="9144000" cy="396875"/>
          </a:xfrm>
          <a:prstGeom prst="rect">
            <a:avLst/>
          </a:prstGeom>
          <a:solidFill>
            <a:schemeClr val="tx1"/>
          </a:solidFill>
          <a:ln w="9525">
            <a:noFill/>
            <a:miter lim="800000"/>
            <a:headEnd/>
            <a:tailEnd/>
          </a:ln>
        </p:spPr>
        <p:txBody>
          <a:bodyPr>
            <a:spAutoFit/>
          </a:bodyPr>
          <a:lstStyle/>
          <a:p>
            <a:pPr>
              <a:spcBef>
                <a:spcPct val="50000"/>
              </a:spcBef>
            </a:pPr>
            <a:endParaRPr lang="en-US" sz="2000" b="1" i="1">
              <a:solidFill>
                <a:srgbClr val="FF0000"/>
              </a:solidFill>
            </a:endParaRPr>
          </a:p>
        </p:txBody>
      </p:sp>
      <p:sp>
        <p:nvSpPr>
          <p:cNvPr id="2053" name="Text Box 8"/>
          <p:cNvSpPr txBox="1">
            <a:spLocks noChangeArrowheads="1"/>
          </p:cNvSpPr>
          <p:nvPr/>
        </p:nvSpPr>
        <p:spPr bwMode="auto">
          <a:xfrm>
            <a:off x="381000" y="0"/>
            <a:ext cx="2971800" cy="519113"/>
          </a:xfrm>
          <a:prstGeom prst="rect">
            <a:avLst/>
          </a:prstGeom>
          <a:solidFill>
            <a:schemeClr val="tx1"/>
          </a:solidFill>
          <a:ln w="9525">
            <a:noFill/>
            <a:miter lim="800000"/>
            <a:headEnd/>
            <a:tailEnd/>
          </a:ln>
        </p:spPr>
        <p:txBody>
          <a:bodyPr>
            <a:spAutoFit/>
          </a:bodyPr>
          <a:lstStyle/>
          <a:p>
            <a:pPr algn="l">
              <a:spcBef>
                <a:spcPct val="50000"/>
              </a:spcBef>
            </a:pPr>
            <a:r>
              <a:rPr lang="en-US">
                <a:solidFill>
                  <a:schemeClr val="bg1"/>
                </a:solidFill>
                <a:latin typeface="Times New Roman" pitchFamily="18" charset="0"/>
              </a:rPr>
              <a:t>INTRODUCTION</a:t>
            </a:r>
          </a:p>
        </p:txBody>
      </p:sp>
      <p:sp>
        <p:nvSpPr>
          <p:cNvPr id="2054" name="Rectangle 9"/>
          <p:cNvSpPr>
            <a:spLocks noChangeArrowheads="1"/>
          </p:cNvSpPr>
          <p:nvPr/>
        </p:nvSpPr>
        <p:spPr bwMode="auto">
          <a:xfrm>
            <a:off x="381000" y="914400"/>
            <a:ext cx="8382000" cy="3810000"/>
          </a:xfrm>
          <a:prstGeom prst="rect">
            <a:avLst/>
          </a:prstGeom>
          <a:solidFill>
            <a:schemeClr val="tx1"/>
          </a:solidFill>
          <a:ln w="9525">
            <a:solidFill>
              <a:schemeClr val="bg1"/>
            </a:solidFill>
            <a:miter lim="800000"/>
            <a:headEnd/>
            <a:tailEnd/>
          </a:ln>
        </p:spPr>
        <p:txBody>
          <a:bodyPr/>
          <a:lstStyle/>
          <a:p>
            <a:pPr algn="l">
              <a:spcBef>
                <a:spcPct val="50000"/>
              </a:spcBef>
              <a:buFont typeface="Arial" pitchFamily="34" charset="0"/>
              <a:buChar char="•"/>
            </a:pPr>
            <a:r>
              <a:rPr lang="en-US" sz="1800" dirty="0" smtClean="0">
                <a:solidFill>
                  <a:schemeClr val="bg1"/>
                </a:solidFill>
                <a:latin typeface="Calibri" pitchFamily="34" charset="0"/>
                <a:cs typeface="Calibri" pitchFamily="34" charset="0"/>
              </a:rPr>
              <a:t>Uinta Formation informal subdivisions A-C constitute the nominal </a:t>
            </a:r>
            <a:r>
              <a:rPr lang="en-US" sz="1800" dirty="0" err="1" smtClean="0">
                <a:solidFill>
                  <a:schemeClr val="bg1"/>
                </a:solidFill>
                <a:latin typeface="Calibri" pitchFamily="34" charset="0"/>
                <a:cs typeface="Calibri" pitchFamily="34" charset="0"/>
              </a:rPr>
              <a:t>stratotype</a:t>
            </a:r>
            <a:r>
              <a:rPr lang="en-US" sz="1800" dirty="0" smtClean="0">
                <a:solidFill>
                  <a:schemeClr val="bg1"/>
                </a:solidFill>
                <a:latin typeface="Calibri" pitchFamily="34" charset="0"/>
                <a:cs typeface="Calibri" pitchFamily="34" charset="0"/>
              </a:rPr>
              <a:t> of the </a:t>
            </a:r>
            <a:r>
              <a:rPr lang="en-US" sz="1800" dirty="0" err="1" smtClean="0">
                <a:solidFill>
                  <a:schemeClr val="bg1"/>
                </a:solidFill>
                <a:latin typeface="Calibri" pitchFamily="34" charset="0"/>
                <a:cs typeface="Calibri" pitchFamily="34" charset="0"/>
              </a:rPr>
              <a:t>Uintan</a:t>
            </a:r>
            <a:r>
              <a:rPr lang="en-US" sz="1800" dirty="0" smtClean="0">
                <a:solidFill>
                  <a:schemeClr val="bg1"/>
                </a:solidFill>
                <a:latin typeface="Calibri" pitchFamily="34" charset="0"/>
                <a:cs typeface="Calibri" pitchFamily="34" charset="0"/>
              </a:rPr>
              <a:t> North American Land Mammal “Age” </a:t>
            </a:r>
            <a:endParaRPr lang="en-US" sz="1800" dirty="0">
              <a:solidFill>
                <a:schemeClr val="bg1"/>
              </a:solidFill>
              <a:latin typeface="Calibri" pitchFamily="34" charset="0"/>
              <a:cs typeface="Calibri" pitchFamily="34" charset="0"/>
            </a:endParaRPr>
          </a:p>
          <a:p>
            <a:pPr algn="l">
              <a:spcBef>
                <a:spcPct val="50000"/>
              </a:spcBef>
              <a:buFont typeface="Arial" pitchFamily="34" charset="0"/>
              <a:buChar char="•"/>
            </a:pPr>
            <a:r>
              <a:rPr lang="en-US" sz="1800" dirty="0" smtClean="0">
                <a:solidFill>
                  <a:srgbClr val="FF0000"/>
                </a:solidFill>
                <a:latin typeface="Calibri" pitchFamily="34" charset="0"/>
                <a:cs typeface="Calibri" pitchFamily="34" charset="0"/>
              </a:rPr>
              <a:t>The lowermost subdivision, Uinta A, is sparsely fossiliferous, so it’s precise age is uncertain. Problems with stratigraphic nomenclature changes and museum locality records have compounded the lack of knowledge of the Uinta A fauna.</a:t>
            </a:r>
          </a:p>
          <a:p>
            <a:pPr algn="l">
              <a:spcBef>
                <a:spcPct val="50000"/>
              </a:spcBef>
              <a:buFont typeface="Arial" pitchFamily="34" charset="0"/>
              <a:buChar char="•"/>
            </a:pPr>
            <a:r>
              <a:rPr lang="en-US" sz="1800" dirty="0" smtClean="0">
                <a:solidFill>
                  <a:srgbClr val="FFFF00"/>
                </a:solidFill>
                <a:latin typeface="Calibri" pitchFamily="34" charset="0"/>
                <a:cs typeface="Calibri" pitchFamily="34" charset="0"/>
              </a:rPr>
              <a:t>The importance of the Uinta A:</a:t>
            </a:r>
          </a:p>
          <a:p>
            <a:pPr lvl="1" algn="l">
              <a:spcBef>
                <a:spcPct val="50000"/>
              </a:spcBef>
              <a:buFont typeface="Arial" pitchFamily="34" charset="0"/>
              <a:buChar char="•"/>
            </a:pPr>
            <a:r>
              <a:rPr lang="en-US" sz="1800" dirty="0" smtClean="0">
                <a:solidFill>
                  <a:srgbClr val="FFFF00"/>
                </a:solidFill>
                <a:latin typeface="Calibri" pitchFamily="34" charset="0"/>
                <a:cs typeface="Calibri" pitchFamily="34" charset="0"/>
              </a:rPr>
              <a:t>Few sequences that document the </a:t>
            </a:r>
            <a:r>
              <a:rPr lang="en-US" sz="1800" dirty="0" err="1" smtClean="0">
                <a:solidFill>
                  <a:srgbClr val="FFFF00"/>
                </a:solidFill>
                <a:latin typeface="Calibri" pitchFamily="34" charset="0"/>
                <a:cs typeface="Calibri" pitchFamily="34" charset="0"/>
              </a:rPr>
              <a:t>Bridgerian-Uintan</a:t>
            </a:r>
            <a:r>
              <a:rPr lang="en-US" sz="1800" dirty="0" smtClean="0">
                <a:solidFill>
                  <a:srgbClr val="FFFF00"/>
                </a:solidFill>
                <a:latin typeface="Calibri" pitchFamily="34" charset="0"/>
                <a:cs typeface="Calibri" pitchFamily="34" charset="0"/>
              </a:rPr>
              <a:t> faunal transition exist</a:t>
            </a:r>
          </a:p>
          <a:p>
            <a:pPr lvl="1" algn="l">
              <a:spcBef>
                <a:spcPct val="50000"/>
              </a:spcBef>
              <a:buFont typeface="Arial" pitchFamily="34" charset="0"/>
              <a:buChar char="•"/>
            </a:pPr>
            <a:r>
              <a:rPr lang="en-US" sz="1800" dirty="0" smtClean="0">
                <a:solidFill>
                  <a:srgbClr val="FFFF00"/>
                </a:solidFill>
                <a:latin typeface="Calibri" pitchFamily="34" charset="0"/>
                <a:cs typeface="Calibri" pitchFamily="34" charset="0"/>
              </a:rPr>
              <a:t>Those that do exist contain few fossils and/or are difficult to access</a:t>
            </a:r>
          </a:p>
          <a:p>
            <a:pPr lvl="1" algn="l">
              <a:spcBef>
                <a:spcPct val="50000"/>
              </a:spcBef>
              <a:buFont typeface="Arial" pitchFamily="34" charset="0"/>
              <a:buChar char="•"/>
            </a:pPr>
            <a:r>
              <a:rPr lang="en-US" sz="1800" dirty="0" smtClean="0">
                <a:solidFill>
                  <a:srgbClr val="FFFF00"/>
                </a:solidFill>
                <a:latin typeface="Calibri" pitchFamily="34" charset="0"/>
                <a:cs typeface="Calibri" pitchFamily="34" charset="0"/>
              </a:rPr>
              <a:t>Obtaining additional mammalian fossils of undoubted Uinta A provenance will permit a better understanding of this important faunal transition </a:t>
            </a:r>
            <a:r>
              <a:rPr lang="en-US" sz="1800" dirty="0" smtClean="0">
                <a:solidFill>
                  <a:srgbClr val="00B0F0"/>
                </a:solidFill>
                <a:latin typeface="Calibri" pitchFamily="34" charset="0"/>
                <a:cs typeface="Calibri" pitchFamily="34" charset="0"/>
              </a:rPr>
              <a:t>IN THE UINTAN TYPE AREA </a:t>
            </a:r>
            <a:r>
              <a:rPr lang="en-US" sz="1800" dirty="0" smtClean="0">
                <a:solidFill>
                  <a:srgbClr val="FFFF00"/>
                </a:solidFill>
                <a:latin typeface="Calibri" pitchFamily="34" charset="0"/>
                <a:cs typeface="Calibri" pitchFamily="34" charset="0"/>
              </a:rPr>
              <a:t>and </a:t>
            </a:r>
            <a:r>
              <a:rPr lang="en-US" sz="1800" dirty="0" smtClean="0">
                <a:solidFill>
                  <a:srgbClr val="FFFF00"/>
                </a:solidFill>
                <a:latin typeface="Calibri" pitchFamily="34" charset="0"/>
                <a:cs typeface="Calibri" pitchFamily="34" charset="0"/>
              </a:rPr>
              <a:t>permit more precise correlation with other transitional faunas</a:t>
            </a:r>
          </a:p>
          <a:p>
            <a:pPr lvl="1" algn="l">
              <a:spcBef>
                <a:spcPct val="50000"/>
              </a:spcBef>
            </a:pPr>
            <a:r>
              <a:rPr lang="en-US" sz="1800" dirty="0" smtClean="0">
                <a:solidFill>
                  <a:srgbClr val="00CC00"/>
                </a:solidFill>
              </a:rPr>
              <a:t>    </a:t>
            </a:r>
          </a:p>
          <a:p>
            <a:pPr algn="l">
              <a:spcBef>
                <a:spcPct val="50000"/>
              </a:spcBef>
            </a:pPr>
            <a:endParaRPr lang="en-US" sz="1800" dirty="0">
              <a:solidFill>
                <a:schemeClr val="bg1"/>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071030_blackhole2_hmed_9a-h2.jpg"/>
          <p:cNvPicPr>
            <a:picLocks noChangeAspect="1"/>
          </p:cNvPicPr>
          <p:nvPr/>
        </p:nvPicPr>
        <p:blipFill>
          <a:blip r:embed="rId2" cstate="print"/>
          <a:stretch>
            <a:fillRect/>
          </a:stretch>
        </p:blipFill>
        <p:spPr>
          <a:xfrm>
            <a:off x="685800" y="838200"/>
            <a:ext cx="7706360" cy="491895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endParaRPr lang="en-US" smtClean="0"/>
          </a:p>
        </p:txBody>
      </p:sp>
      <p:sp>
        <p:nvSpPr>
          <p:cNvPr id="25603" name="Text Box 8"/>
          <p:cNvSpPr txBox="1">
            <a:spLocks noChangeArrowheads="1"/>
          </p:cNvSpPr>
          <p:nvPr/>
        </p:nvSpPr>
        <p:spPr bwMode="auto">
          <a:xfrm>
            <a:off x="0" y="6461125"/>
            <a:ext cx="9144000" cy="396875"/>
          </a:xfrm>
          <a:prstGeom prst="rect">
            <a:avLst/>
          </a:prstGeom>
          <a:solidFill>
            <a:schemeClr val="tx1"/>
          </a:solidFill>
          <a:ln w="9525">
            <a:noFill/>
            <a:miter lim="800000"/>
            <a:headEnd/>
            <a:tailEnd/>
          </a:ln>
        </p:spPr>
        <p:txBody>
          <a:bodyPr>
            <a:spAutoFit/>
          </a:bodyPr>
          <a:lstStyle/>
          <a:p>
            <a:pPr>
              <a:spcBef>
                <a:spcPct val="50000"/>
              </a:spcBef>
            </a:pPr>
            <a:endParaRPr lang="en-US" sz="2000" b="1" i="1">
              <a:solidFill>
                <a:srgbClr val="FF0000"/>
              </a:solidFill>
            </a:endParaRPr>
          </a:p>
        </p:txBody>
      </p:sp>
      <p:pic>
        <p:nvPicPr>
          <p:cNvPr id="25604" name="Content Placeholder 8" descr="eocene_rainforest.jpg"/>
          <p:cNvPicPr>
            <a:picLocks noGrp="1" noChangeAspect="1"/>
          </p:cNvPicPr>
          <p:nvPr>
            <p:ph sz="half" idx="2"/>
          </p:nvPr>
        </p:nvPicPr>
        <p:blipFill>
          <a:blip r:embed="rId2" cstate="print"/>
          <a:srcRect/>
          <a:stretch>
            <a:fillRect/>
          </a:stretch>
        </p:blipFill>
        <p:spPr>
          <a:xfrm>
            <a:off x="0" y="0"/>
            <a:ext cx="9086850" cy="6629400"/>
          </a:xfrm>
        </p:spPr>
      </p:pic>
      <p:sp>
        <p:nvSpPr>
          <p:cNvPr id="25605" name="Text Box 15"/>
          <p:cNvSpPr txBox="1">
            <a:spLocks noChangeArrowheads="1"/>
          </p:cNvSpPr>
          <p:nvPr/>
        </p:nvSpPr>
        <p:spPr bwMode="auto">
          <a:xfrm>
            <a:off x="1066800" y="152400"/>
            <a:ext cx="7010400" cy="523875"/>
          </a:xfrm>
          <a:prstGeom prst="rect">
            <a:avLst/>
          </a:prstGeom>
          <a:solidFill>
            <a:schemeClr val="tx1"/>
          </a:solidFill>
          <a:ln w="9525">
            <a:noFill/>
            <a:miter lim="800000"/>
            <a:headEnd/>
            <a:tailEnd/>
          </a:ln>
        </p:spPr>
        <p:txBody>
          <a:bodyPr>
            <a:spAutoFit/>
          </a:bodyPr>
          <a:lstStyle/>
          <a:p>
            <a:pPr algn="l">
              <a:spcBef>
                <a:spcPct val="50000"/>
              </a:spcBef>
            </a:pPr>
            <a:r>
              <a:rPr lang="en-US">
                <a:solidFill>
                  <a:schemeClr val="bg1"/>
                </a:solidFill>
                <a:latin typeface="Times New Roman" pitchFamily="18" charset="0"/>
              </a:rPr>
              <a:t>   Uintan North American Land Mammal Age </a:t>
            </a:r>
          </a:p>
        </p:txBody>
      </p:sp>
      <p:sp>
        <p:nvSpPr>
          <p:cNvPr id="25606" name="Rectangle 3"/>
          <p:cNvSpPr>
            <a:spLocks noGrp="1" noChangeArrowheads="1"/>
          </p:cNvSpPr>
          <p:nvPr>
            <p:ph type="body" sz="half" idx="1"/>
          </p:nvPr>
        </p:nvSpPr>
        <p:spPr>
          <a:xfrm>
            <a:off x="381000" y="1905000"/>
            <a:ext cx="8382000" cy="2590800"/>
          </a:xfrm>
          <a:solidFill>
            <a:schemeClr val="tx1"/>
          </a:solidFill>
          <a:ln>
            <a:solidFill>
              <a:schemeClr val="bg1"/>
            </a:solidFill>
          </a:ln>
        </p:spPr>
        <p:txBody>
          <a:bodyPr/>
          <a:lstStyle/>
          <a:p>
            <a:pPr marL="0" indent="0">
              <a:spcBef>
                <a:spcPct val="0"/>
              </a:spcBef>
              <a:buFontTx/>
              <a:buNone/>
            </a:pPr>
            <a:r>
              <a:rPr lang="en-US" sz="1800" smtClean="0">
                <a:solidFill>
                  <a:srgbClr val="FF0000"/>
                </a:solidFill>
                <a:latin typeface="Arial" pitchFamily="34" charset="0"/>
                <a:cs typeface="Arial" pitchFamily="34" charset="0"/>
              </a:rPr>
              <a:t>Uintan Paleontological Highlights: </a:t>
            </a:r>
          </a:p>
          <a:p>
            <a:pPr marL="0" indent="0">
              <a:spcBef>
                <a:spcPct val="0"/>
              </a:spcBef>
            </a:pPr>
            <a:r>
              <a:rPr lang="en-US" sz="1800" smtClean="0">
                <a:solidFill>
                  <a:srgbClr val="FFFF00"/>
                </a:solidFill>
                <a:latin typeface="Arial" pitchFamily="34" charset="0"/>
                <a:cs typeface="Arial" pitchFamily="34" charset="0"/>
              </a:rPr>
              <a:t>Approximately 30% of modern mammalian families appear</a:t>
            </a:r>
          </a:p>
          <a:p>
            <a:pPr marL="0" indent="0">
              <a:spcBef>
                <a:spcPct val="0"/>
              </a:spcBef>
            </a:pPr>
            <a:r>
              <a:rPr lang="en-US" sz="1800" smtClean="0">
                <a:solidFill>
                  <a:schemeClr val="bg1"/>
                </a:solidFill>
                <a:latin typeface="Arial" pitchFamily="34" charset="0"/>
                <a:cs typeface="Arial" pitchFamily="34" charset="0"/>
              </a:rPr>
              <a:t>Fauna reflects transition from climatically stable tropical conditions to more arid conditions</a:t>
            </a:r>
          </a:p>
          <a:p>
            <a:pPr marL="0" indent="0">
              <a:spcBef>
                <a:spcPct val="0"/>
              </a:spcBef>
            </a:pPr>
            <a:r>
              <a:rPr lang="en-US" sz="1800" smtClean="0">
                <a:solidFill>
                  <a:srgbClr val="FFFF00"/>
                </a:solidFill>
                <a:latin typeface="Arial" pitchFamily="34" charset="0"/>
                <a:cs typeface="Arial" pitchFamily="34" charset="0"/>
              </a:rPr>
              <a:t>Origination and radiation of selenodont artiodactyls</a:t>
            </a:r>
          </a:p>
          <a:p>
            <a:pPr marL="0" indent="0">
              <a:spcBef>
                <a:spcPct val="0"/>
              </a:spcBef>
            </a:pPr>
            <a:r>
              <a:rPr lang="en-US" sz="1800" smtClean="0">
                <a:solidFill>
                  <a:schemeClr val="bg1"/>
                </a:solidFill>
                <a:latin typeface="Arial" pitchFamily="34" charset="0"/>
                <a:cs typeface="Arial" pitchFamily="34" charset="0"/>
              </a:rPr>
              <a:t>Family level diversification of rodents</a:t>
            </a:r>
          </a:p>
          <a:p>
            <a:pPr marL="0" indent="0">
              <a:spcBef>
                <a:spcPct val="0"/>
              </a:spcBef>
            </a:pPr>
            <a:r>
              <a:rPr lang="en-US" sz="1800" smtClean="0">
                <a:solidFill>
                  <a:srgbClr val="FFFF00"/>
                </a:solidFill>
                <a:latin typeface="Arial" pitchFamily="34" charset="0"/>
                <a:cs typeface="Arial" pitchFamily="34" charset="0"/>
              </a:rPr>
              <a:t>Diversification of rhinoceratoid perissodactyls</a:t>
            </a:r>
          </a:p>
          <a:p>
            <a:pPr marL="0" indent="0">
              <a:spcBef>
                <a:spcPct val="0"/>
              </a:spcBef>
            </a:pPr>
            <a:r>
              <a:rPr lang="en-US" sz="1800" smtClean="0">
                <a:solidFill>
                  <a:schemeClr val="bg1"/>
                </a:solidFill>
                <a:latin typeface="Arial" pitchFamily="34" charset="0"/>
                <a:cs typeface="Arial" pitchFamily="34" charset="0"/>
              </a:rPr>
              <a:t>Disappearance or decline of some archaic groups including uintatheres, north American primates, hyopsodonid condylarths, and oxyaenid creodonts</a:t>
            </a:r>
          </a:p>
          <a:p>
            <a:pPr marL="0" indent="0">
              <a:lnSpc>
                <a:spcPct val="90000"/>
              </a:lnSpc>
              <a:spcBef>
                <a:spcPct val="50000"/>
              </a:spcBef>
              <a:buFontTx/>
              <a:buNone/>
            </a:pPr>
            <a:endParaRPr lang="en-US" sz="2000" smtClean="0">
              <a:solidFill>
                <a:srgbClr val="FFFF00"/>
              </a:solidFill>
              <a:latin typeface="Arial" pitchFamily="34" charset="0"/>
            </a:endParaRPr>
          </a:p>
        </p:txBody>
      </p:sp>
      <p:sp>
        <p:nvSpPr>
          <p:cNvPr id="2055" name="Text Box 10"/>
          <p:cNvSpPr txBox="1">
            <a:spLocks noChangeArrowheads="1"/>
          </p:cNvSpPr>
          <p:nvPr/>
        </p:nvSpPr>
        <p:spPr bwMode="auto">
          <a:xfrm>
            <a:off x="381000" y="990600"/>
            <a:ext cx="8382000" cy="646113"/>
          </a:xfrm>
          <a:prstGeom prst="rect">
            <a:avLst/>
          </a:prstGeom>
          <a:solidFill>
            <a:schemeClr val="tx1"/>
          </a:solidFill>
          <a:ln w="9525">
            <a:solidFill>
              <a:schemeClr val="bg1"/>
            </a:solidFill>
            <a:miter lim="800000"/>
            <a:headEnd/>
            <a:tailEnd/>
          </a:ln>
        </p:spPr>
        <p:txBody>
          <a:bodyPr>
            <a:spAutoFit/>
          </a:bodyPr>
          <a:lstStyle/>
          <a:p>
            <a:pPr algn="l">
              <a:spcBef>
                <a:spcPts val="0"/>
              </a:spcBef>
              <a:defRPr/>
            </a:pPr>
            <a:r>
              <a:rPr lang="en-US" sz="1800" dirty="0">
                <a:solidFill>
                  <a:schemeClr val="accent1">
                    <a:lumMod val="40000"/>
                    <a:lumOff val="60000"/>
                  </a:schemeClr>
                </a:solidFill>
                <a:latin typeface="Arial" charset="0"/>
              </a:rPr>
              <a:t>Uinta Formation </a:t>
            </a:r>
            <a:r>
              <a:rPr lang="en-US" sz="1800" dirty="0">
                <a:solidFill>
                  <a:srgbClr val="FFFF00"/>
                </a:solidFill>
                <a:latin typeface="Arial" charset="0"/>
              </a:rPr>
              <a:t>is stratotype of </a:t>
            </a:r>
            <a:r>
              <a:rPr lang="en-US" sz="1800" dirty="0" err="1">
                <a:solidFill>
                  <a:schemeClr val="accent1">
                    <a:lumMod val="40000"/>
                    <a:lumOff val="60000"/>
                  </a:schemeClr>
                </a:solidFill>
                <a:latin typeface="Arial" charset="0"/>
              </a:rPr>
              <a:t>Uintan</a:t>
            </a:r>
            <a:r>
              <a:rPr lang="en-US" sz="1800" dirty="0">
                <a:solidFill>
                  <a:schemeClr val="accent1">
                    <a:lumMod val="40000"/>
                    <a:lumOff val="60000"/>
                  </a:schemeClr>
                </a:solidFill>
                <a:latin typeface="Arial" charset="0"/>
              </a:rPr>
              <a:t> </a:t>
            </a:r>
            <a:r>
              <a:rPr lang="en-US" sz="1800" dirty="0">
                <a:solidFill>
                  <a:srgbClr val="FFFF00"/>
                </a:solidFill>
                <a:latin typeface="Arial" charset="0"/>
              </a:rPr>
              <a:t>NALMA, but is both pre- and post-dated by </a:t>
            </a:r>
            <a:r>
              <a:rPr lang="en-US" sz="1800" dirty="0" err="1">
                <a:solidFill>
                  <a:schemeClr val="accent1">
                    <a:lumMod val="40000"/>
                    <a:lumOff val="60000"/>
                  </a:schemeClr>
                </a:solidFill>
                <a:latin typeface="Arial" charset="0"/>
              </a:rPr>
              <a:t>Uintan</a:t>
            </a:r>
            <a:r>
              <a:rPr lang="en-US" sz="1800" dirty="0">
                <a:solidFill>
                  <a:srgbClr val="FFFF00"/>
                </a:solidFill>
                <a:latin typeface="Arial" charset="0"/>
              </a:rPr>
              <a:t>-age faunas as presently defined </a:t>
            </a:r>
          </a:p>
        </p:txBody>
      </p:sp>
      <p:sp>
        <p:nvSpPr>
          <p:cNvPr id="25608" name="Text Box 10"/>
          <p:cNvSpPr txBox="1">
            <a:spLocks noChangeArrowheads="1"/>
          </p:cNvSpPr>
          <p:nvPr/>
        </p:nvSpPr>
        <p:spPr bwMode="auto">
          <a:xfrm>
            <a:off x="381000" y="4724400"/>
            <a:ext cx="8382000" cy="646113"/>
          </a:xfrm>
          <a:prstGeom prst="rect">
            <a:avLst/>
          </a:prstGeom>
          <a:solidFill>
            <a:schemeClr val="tx1"/>
          </a:solidFill>
          <a:ln w="9525">
            <a:solidFill>
              <a:schemeClr val="bg1"/>
            </a:solidFill>
            <a:miter lim="800000"/>
            <a:headEnd/>
            <a:tailEnd/>
          </a:ln>
        </p:spPr>
        <p:txBody>
          <a:bodyPr>
            <a:spAutoFit/>
          </a:bodyPr>
          <a:lstStyle/>
          <a:p>
            <a:pPr indent="166688" algn="l">
              <a:buFont typeface="Arial" pitchFamily="34" charset="0"/>
              <a:buChar char="•"/>
            </a:pPr>
            <a:r>
              <a:rPr lang="en-US" sz="1800">
                <a:solidFill>
                  <a:srgbClr val="00CC00"/>
                </a:solidFill>
              </a:rPr>
              <a:t>The Uinta Formation in the Uinta Basin was designated the type locality of the Uintan NALMA by the Wood Committee (1941).  </a:t>
            </a:r>
          </a:p>
        </p:txBody>
      </p:sp>
    </p:spTree>
  </p:cSld>
  <p:clrMapOvr>
    <a:masterClrMapping/>
  </p:clrMapOvr>
  <p:transition>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8" descr="Uinta-B-Uteland-Butte.jpg"/>
          <p:cNvPicPr>
            <a:picLocks noChangeAspect="1"/>
          </p:cNvPicPr>
          <p:nvPr/>
        </p:nvPicPr>
        <p:blipFill>
          <a:blip r:embed="rId2" cstate="print"/>
          <a:srcRect/>
          <a:stretch>
            <a:fillRect/>
          </a:stretch>
        </p:blipFill>
        <p:spPr bwMode="auto">
          <a:xfrm>
            <a:off x="0" y="0"/>
            <a:ext cx="9144000" cy="6099175"/>
          </a:xfrm>
          <a:prstGeom prst="rect">
            <a:avLst/>
          </a:prstGeom>
          <a:noFill/>
          <a:ln w="9525">
            <a:noFill/>
            <a:miter lim="800000"/>
            <a:headEnd/>
            <a:tailEnd/>
          </a:ln>
        </p:spPr>
      </p:pic>
      <p:sp>
        <p:nvSpPr>
          <p:cNvPr id="65538" name="Text Box 3"/>
          <p:cNvSpPr txBox="1">
            <a:spLocks noChangeArrowheads="1"/>
          </p:cNvSpPr>
          <p:nvPr/>
        </p:nvSpPr>
        <p:spPr bwMode="auto">
          <a:xfrm>
            <a:off x="381000" y="2743200"/>
            <a:ext cx="8382000" cy="2862263"/>
          </a:xfrm>
          <a:prstGeom prst="rect">
            <a:avLst/>
          </a:prstGeom>
          <a:solidFill>
            <a:schemeClr val="tx1"/>
          </a:solidFill>
          <a:ln w="9525">
            <a:solidFill>
              <a:schemeClr val="bg1"/>
            </a:solidFill>
            <a:miter lim="800000"/>
            <a:headEnd/>
            <a:tailEnd/>
          </a:ln>
        </p:spPr>
        <p:txBody>
          <a:bodyPr>
            <a:spAutoFit/>
          </a:bodyPr>
          <a:lstStyle/>
          <a:p>
            <a:pPr indent="228600" algn="l">
              <a:spcBef>
                <a:spcPts val="0"/>
              </a:spcBef>
              <a:buFontTx/>
              <a:buChar char="•"/>
              <a:defRPr/>
            </a:pPr>
            <a:r>
              <a:rPr lang="en-US" sz="2000" dirty="0">
                <a:solidFill>
                  <a:schemeClr val="bg1"/>
                </a:solidFill>
                <a:latin typeface="Calibri" pitchFamily="34" charset="0"/>
                <a:cs typeface="Calibri" pitchFamily="34" charset="0"/>
              </a:rPr>
              <a:t>Conformably overlies and </a:t>
            </a:r>
            <a:r>
              <a:rPr lang="en-US" sz="2000" dirty="0" err="1">
                <a:solidFill>
                  <a:schemeClr val="bg1"/>
                </a:solidFill>
                <a:latin typeface="Calibri" pitchFamily="34" charset="0"/>
                <a:cs typeface="Calibri" pitchFamily="34" charset="0"/>
              </a:rPr>
              <a:t>interfingers</a:t>
            </a:r>
            <a:r>
              <a:rPr lang="en-US" sz="2000" dirty="0">
                <a:solidFill>
                  <a:schemeClr val="bg1"/>
                </a:solidFill>
                <a:latin typeface="Calibri" pitchFamily="34" charset="0"/>
                <a:cs typeface="Calibri" pitchFamily="34" charset="0"/>
              </a:rPr>
              <a:t> with Parachute Creek </a:t>
            </a:r>
            <a:r>
              <a:rPr lang="en-US" sz="2000" dirty="0" err="1">
                <a:solidFill>
                  <a:schemeClr val="bg1"/>
                </a:solidFill>
                <a:latin typeface="Calibri" pitchFamily="34" charset="0"/>
                <a:cs typeface="Calibri" pitchFamily="34" charset="0"/>
              </a:rPr>
              <a:t>Mbr</a:t>
            </a:r>
            <a:r>
              <a:rPr lang="en-US" sz="2000" dirty="0">
                <a:solidFill>
                  <a:schemeClr val="bg1"/>
                </a:solidFill>
                <a:latin typeface="Calibri" pitchFamily="34" charset="0"/>
                <a:cs typeface="Calibri" pitchFamily="34" charset="0"/>
              </a:rPr>
              <a:t>., Green River Formation</a:t>
            </a:r>
          </a:p>
          <a:p>
            <a:pPr indent="228600" algn="l">
              <a:spcBef>
                <a:spcPts val="0"/>
              </a:spcBef>
              <a:buFontTx/>
              <a:buChar char="•"/>
              <a:defRPr/>
            </a:pPr>
            <a:r>
              <a:rPr lang="en-US" sz="2000" dirty="0">
                <a:solidFill>
                  <a:srgbClr val="FFFF00"/>
                </a:solidFill>
                <a:latin typeface="Calibri" pitchFamily="34" charset="0"/>
                <a:cs typeface="Calibri" pitchFamily="34" charset="0"/>
              </a:rPr>
              <a:t>Conformably overlain by Brennan Basin </a:t>
            </a:r>
            <a:r>
              <a:rPr lang="en-US" sz="2000" dirty="0" err="1">
                <a:solidFill>
                  <a:srgbClr val="FFFF00"/>
                </a:solidFill>
                <a:latin typeface="Calibri" pitchFamily="34" charset="0"/>
                <a:cs typeface="Calibri" pitchFamily="34" charset="0"/>
              </a:rPr>
              <a:t>Mbr</a:t>
            </a:r>
            <a:r>
              <a:rPr lang="en-US" sz="2000" dirty="0">
                <a:solidFill>
                  <a:srgbClr val="FFFF00"/>
                </a:solidFill>
                <a:latin typeface="Calibri" pitchFamily="34" charset="0"/>
                <a:cs typeface="Calibri" pitchFamily="34" charset="0"/>
              </a:rPr>
              <a:t>., Duchesne River Fm.</a:t>
            </a:r>
          </a:p>
          <a:p>
            <a:pPr indent="228600" algn="l">
              <a:spcBef>
                <a:spcPts val="0"/>
              </a:spcBef>
              <a:buFontTx/>
              <a:buChar char="•"/>
              <a:defRPr/>
            </a:pPr>
            <a:r>
              <a:rPr lang="en-US" sz="2000" dirty="0">
                <a:solidFill>
                  <a:schemeClr val="accent1"/>
                </a:solidFill>
                <a:latin typeface="Calibri" pitchFamily="34" charset="0"/>
                <a:cs typeface="Calibri" pitchFamily="34" charset="0"/>
              </a:rPr>
              <a:t>Uinta Formation (</a:t>
            </a:r>
            <a:r>
              <a:rPr lang="en-US" sz="2000" dirty="0" err="1">
                <a:solidFill>
                  <a:schemeClr val="accent1"/>
                </a:solidFill>
                <a:latin typeface="Calibri" pitchFamily="34" charset="0"/>
                <a:cs typeface="Calibri" pitchFamily="34" charset="0"/>
              </a:rPr>
              <a:t>Tu</a:t>
            </a:r>
            <a:r>
              <a:rPr lang="en-US" sz="2000" dirty="0">
                <a:solidFill>
                  <a:schemeClr val="accent1"/>
                </a:solidFill>
                <a:latin typeface="Calibri" pitchFamily="34" charset="0"/>
                <a:cs typeface="Calibri" pitchFamily="34" charset="0"/>
              </a:rPr>
              <a:t>) is dominantly fluvial but includes some </a:t>
            </a:r>
            <a:r>
              <a:rPr lang="en-US" sz="2000" dirty="0" err="1">
                <a:solidFill>
                  <a:schemeClr val="accent1"/>
                </a:solidFill>
                <a:latin typeface="Calibri" pitchFamily="34" charset="0"/>
                <a:cs typeface="Calibri" pitchFamily="34" charset="0"/>
              </a:rPr>
              <a:t>lacustrine</a:t>
            </a:r>
            <a:r>
              <a:rPr lang="en-US" sz="2000" dirty="0">
                <a:solidFill>
                  <a:schemeClr val="accent1"/>
                </a:solidFill>
                <a:latin typeface="Calibri" pitchFamily="34" charset="0"/>
                <a:cs typeface="Calibri" pitchFamily="34" charset="0"/>
              </a:rPr>
              <a:t> rocks</a:t>
            </a:r>
          </a:p>
          <a:p>
            <a:pPr indent="228600" algn="l">
              <a:spcBef>
                <a:spcPts val="0"/>
              </a:spcBef>
              <a:buFontTx/>
              <a:buChar char="•"/>
              <a:defRPr/>
            </a:pPr>
            <a:r>
              <a:rPr lang="en-US" sz="2000" dirty="0">
                <a:solidFill>
                  <a:schemeClr val="bg1"/>
                </a:solidFill>
                <a:latin typeface="Calibri" pitchFamily="34" charset="0"/>
                <a:cs typeface="Calibri" pitchFamily="34" charset="0"/>
              </a:rPr>
              <a:t>Maximum thickness of 625 m (</a:t>
            </a:r>
            <a:r>
              <a:rPr lang="en-US" sz="2000" dirty="0" err="1">
                <a:solidFill>
                  <a:schemeClr val="bg1"/>
                </a:solidFill>
                <a:latin typeface="Calibri" pitchFamily="34" charset="0"/>
                <a:cs typeface="Calibri" pitchFamily="34" charset="0"/>
              </a:rPr>
              <a:t>Sprinkel</a:t>
            </a:r>
            <a:r>
              <a:rPr lang="en-US" sz="2000" dirty="0">
                <a:solidFill>
                  <a:schemeClr val="bg1"/>
                </a:solidFill>
                <a:latin typeface="Calibri" pitchFamily="34" charset="0"/>
                <a:cs typeface="Calibri" pitchFamily="34" charset="0"/>
              </a:rPr>
              <a:t>, 2007), but thins to north and east</a:t>
            </a:r>
          </a:p>
          <a:p>
            <a:pPr indent="228600" algn="l">
              <a:spcBef>
                <a:spcPts val="0"/>
              </a:spcBef>
              <a:buFontTx/>
              <a:buChar char="•"/>
              <a:defRPr/>
            </a:pPr>
            <a:r>
              <a:rPr lang="en-US" sz="2000" dirty="0">
                <a:solidFill>
                  <a:srgbClr val="00B0F0"/>
                </a:solidFill>
                <a:latin typeface="Calibri" pitchFamily="34" charset="0"/>
                <a:cs typeface="Calibri" pitchFamily="34" charset="0"/>
              </a:rPr>
              <a:t>Both the </a:t>
            </a:r>
            <a:r>
              <a:rPr lang="en-US" sz="2000" dirty="0" err="1">
                <a:solidFill>
                  <a:srgbClr val="00B0F0"/>
                </a:solidFill>
                <a:latin typeface="Calibri" pitchFamily="34" charset="0"/>
                <a:cs typeface="Calibri" pitchFamily="34" charset="0"/>
              </a:rPr>
              <a:t>Tu</a:t>
            </a:r>
            <a:r>
              <a:rPr lang="en-US" sz="2000" dirty="0">
                <a:solidFill>
                  <a:srgbClr val="00B0F0"/>
                </a:solidFill>
                <a:latin typeface="Calibri" pitchFamily="34" charset="0"/>
                <a:cs typeface="Calibri" pitchFamily="34" charset="0"/>
              </a:rPr>
              <a:t> and 1,350 m thick Duchesne River Formation (</a:t>
            </a:r>
            <a:r>
              <a:rPr lang="en-US" sz="2000" dirty="0" err="1">
                <a:solidFill>
                  <a:srgbClr val="00B0F0"/>
                </a:solidFill>
                <a:latin typeface="Calibri" pitchFamily="34" charset="0"/>
                <a:cs typeface="Calibri" pitchFamily="34" charset="0"/>
              </a:rPr>
              <a:t>Tdr</a:t>
            </a:r>
            <a:r>
              <a:rPr lang="en-US" sz="2000" dirty="0">
                <a:solidFill>
                  <a:srgbClr val="00B0F0"/>
                </a:solidFill>
                <a:latin typeface="Calibri" pitchFamily="34" charset="0"/>
                <a:cs typeface="Calibri" pitchFamily="34" charset="0"/>
              </a:rPr>
              <a:t>) are fining upwards sequences that reflect pulses of uplift in the Uinta Mountains and highlands to the east, followed by erosion as stream gradients were reworked to base level</a:t>
            </a:r>
          </a:p>
        </p:txBody>
      </p:sp>
      <p:sp>
        <p:nvSpPr>
          <p:cNvPr id="27652" name="Text Box 5"/>
          <p:cNvSpPr txBox="1">
            <a:spLocks noChangeArrowheads="1"/>
          </p:cNvSpPr>
          <p:nvPr/>
        </p:nvSpPr>
        <p:spPr bwMode="auto">
          <a:xfrm>
            <a:off x="2743200" y="381000"/>
            <a:ext cx="3657600" cy="430213"/>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en-US" sz="2200" b="1">
                <a:solidFill>
                  <a:schemeClr val="bg1"/>
                </a:solidFill>
                <a:latin typeface="Times New Roman" pitchFamily="18" charset="0"/>
              </a:rPr>
              <a:t>The Uinta Formation</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381000" y="2209800"/>
            <a:ext cx="8382000" cy="4094163"/>
          </a:xfrm>
          <a:prstGeom prst="rect">
            <a:avLst/>
          </a:prstGeom>
          <a:solidFill>
            <a:schemeClr val="tx1"/>
          </a:solidFill>
          <a:ln w="9525">
            <a:solidFill>
              <a:schemeClr val="bg1"/>
            </a:solidFill>
            <a:miter lim="800000"/>
            <a:headEnd/>
            <a:tailEnd/>
          </a:ln>
        </p:spPr>
        <p:txBody>
          <a:bodyPr>
            <a:spAutoFit/>
          </a:bodyPr>
          <a:lstStyle/>
          <a:p>
            <a:pPr indent="292100" algn="l">
              <a:buFont typeface="Arial" charset="0"/>
              <a:buChar char="•"/>
            </a:pPr>
            <a:r>
              <a:rPr lang="en-US" sz="1600">
                <a:solidFill>
                  <a:srgbClr val="FFFF00"/>
                </a:solidFill>
              </a:rPr>
              <a:t>First fossils from Uinta Formation collected by O.C. Marsh in 1870 during his foray into the basin from Fort Bridger in the GRB, described by J. Leidy.  </a:t>
            </a:r>
          </a:p>
          <a:p>
            <a:pPr indent="292100" algn="l">
              <a:buFont typeface="Arial" charset="0"/>
              <a:buChar char="•"/>
            </a:pPr>
            <a:r>
              <a:rPr lang="en-US" sz="1600">
                <a:solidFill>
                  <a:schemeClr val="accent1"/>
                </a:solidFill>
              </a:rPr>
              <a:t>Cope (1884) described fish and crocodilian fossils from rocks now referred to as the Green River Formation in the Uinta Basin.  </a:t>
            </a:r>
          </a:p>
          <a:p>
            <a:pPr indent="292100" algn="l">
              <a:buFont typeface="Arial" charset="0"/>
              <a:buChar char="•"/>
            </a:pPr>
            <a:r>
              <a:rPr lang="en-US" sz="1600">
                <a:solidFill>
                  <a:srgbClr val="FF0000"/>
                </a:solidFill>
              </a:rPr>
              <a:t>W.B. Scott, H.F. Osborn (1988-1878, 1886), and J.B. Hatcher (1895) from Princeton University collected from Uinta and Duchesne River formations.  </a:t>
            </a:r>
          </a:p>
          <a:p>
            <a:pPr indent="292100" algn="l">
              <a:buFont typeface="Arial" charset="0"/>
              <a:buChar char="•"/>
            </a:pPr>
            <a:r>
              <a:rPr lang="en-US" sz="1600">
                <a:solidFill>
                  <a:schemeClr val="bg1"/>
                </a:solidFill>
              </a:rPr>
              <a:t>H.F. Osborn, O.A. Peterson (1893-1894), and W.D. Matthew (1899) of the American Museum of Natural History collected from Uinta and Duchesne River formations.  </a:t>
            </a:r>
          </a:p>
          <a:p>
            <a:pPr indent="292100" algn="l">
              <a:buFont typeface="Arial" charset="0"/>
              <a:buChar char="•"/>
            </a:pPr>
            <a:r>
              <a:rPr lang="en-US" sz="1600">
                <a:solidFill>
                  <a:srgbClr val="FFFF00"/>
                </a:solidFill>
              </a:rPr>
              <a:t>Earl Douglass (1909) of Carnegie Museum discovered the Carnegie Quarry in the Morrison Formation while on an expedition to collect fossils from the Uinta Formation, and worked in the basin for the next 15 years.</a:t>
            </a:r>
          </a:p>
          <a:p>
            <a:pPr indent="292100" algn="l">
              <a:buFont typeface="Arial" charset="0"/>
              <a:buChar char="•"/>
            </a:pPr>
            <a:r>
              <a:rPr lang="en-US" sz="1600">
                <a:solidFill>
                  <a:schemeClr val="accent1"/>
                </a:solidFill>
              </a:rPr>
              <a:t>Major workers of the early-to-mid twentieth century include O.A. Peterson (AMNH), C.W. Gilmore (Smithsonian), E.S. Riggs (Field Museum), J.L. Kay (Carnegie Museum), and J. Clark (then at Carnegie).</a:t>
            </a:r>
          </a:p>
          <a:p>
            <a:pPr indent="292100" algn="l">
              <a:buFont typeface="Arial" charset="0"/>
              <a:buChar char="•"/>
            </a:pPr>
            <a:r>
              <a:rPr lang="en-US" sz="1600">
                <a:solidFill>
                  <a:srgbClr val="FF0000"/>
                </a:solidFill>
              </a:rPr>
              <a:t>The Uinta Formation in the Uinta Basin was designated the type locality of the Uintan NALMA by the Wood Committee (1941).  </a:t>
            </a:r>
          </a:p>
        </p:txBody>
      </p:sp>
      <p:sp>
        <p:nvSpPr>
          <p:cNvPr id="5123" name="Text Box 5"/>
          <p:cNvSpPr txBox="1">
            <a:spLocks noChangeArrowheads="1"/>
          </p:cNvSpPr>
          <p:nvPr/>
        </p:nvSpPr>
        <p:spPr bwMode="auto">
          <a:xfrm>
            <a:off x="381000" y="457200"/>
            <a:ext cx="8382000" cy="436563"/>
          </a:xfrm>
          <a:prstGeom prst="rect">
            <a:avLst/>
          </a:prstGeom>
          <a:solidFill>
            <a:schemeClr val="tx1"/>
          </a:solidFill>
          <a:ln w="9525">
            <a:solidFill>
              <a:schemeClr val="bg1"/>
            </a:solidFill>
            <a:miter lim="800000"/>
            <a:headEnd/>
            <a:tailEnd/>
          </a:ln>
        </p:spPr>
        <p:txBody>
          <a:bodyPr>
            <a:spAutoFit/>
          </a:bodyPr>
          <a:lstStyle/>
          <a:p>
            <a:pPr>
              <a:spcBef>
                <a:spcPct val="50000"/>
              </a:spcBef>
            </a:pPr>
            <a:r>
              <a:rPr lang="en-US" sz="2200" b="1">
                <a:solidFill>
                  <a:srgbClr val="FFFF00"/>
                </a:solidFill>
                <a:latin typeface="Times New Roman" pitchFamily="18" charset="0"/>
              </a:rPr>
              <a:t>Early History of Paleontological Work</a:t>
            </a:r>
          </a:p>
        </p:txBody>
      </p:sp>
      <p:sp>
        <p:nvSpPr>
          <p:cNvPr id="5124" name="TextBox 7"/>
          <p:cNvSpPr txBox="1">
            <a:spLocks noChangeArrowheads="1"/>
          </p:cNvSpPr>
          <p:nvPr/>
        </p:nvSpPr>
        <p:spPr bwMode="auto">
          <a:xfrm>
            <a:off x="381000" y="1143000"/>
            <a:ext cx="8382000" cy="830263"/>
          </a:xfrm>
          <a:prstGeom prst="rect">
            <a:avLst/>
          </a:prstGeom>
          <a:noFill/>
          <a:ln w="9525">
            <a:solidFill>
              <a:schemeClr val="bg1"/>
            </a:solidFill>
            <a:miter lim="800000"/>
            <a:headEnd/>
            <a:tailEnd/>
          </a:ln>
        </p:spPr>
        <p:txBody>
          <a:bodyPr>
            <a:spAutoFit/>
          </a:bodyPr>
          <a:lstStyle/>
          <a:p>
            <a:pPr algn="l"/>
            <a:r>
              <a:rPr lang="en-US" sz="1600" dirty="0">
                <a:solidFill>
                  <a:srgbClr val="00B0F0"/>
                </a:solidFill>
              </a:rPr>
              <a:t>O.C. Marsh is often credited with naming the Uinta Basin and formation, but Wood (1934) credited Comstock (1875) with first using the name Uinta to describe rock units in the Uinta Basin</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1143000" y="-838200"/>
            <a:ext cx="6858000" cy="8001000"/>
          </a:xfrm>
          <a:prstGeom prst="rect">
            <a:avLst/>
          </a:prstGeom>
          <a:noFill/>
          <a:ln w="9525">
            <a:noFill/>
            <a:miter lim="800000"/>
            <a:headEnd/>
            <a:tailEnd/>
          </a:ln>
        </p:spPr>
      </p:pic>
      <p:sp>
        <p:nvSpPr>
          <p:cNvPr id="29699" name="Rectangle 5"/>
          <p:cNvSpPr>
            <a:spLocks noChangeArrowheads="1"/>
          </p:cNvSpPr>
          <p:nvPr/>
        </p:nvSpPr>
        <p:spPr bwMode="auto">
          <a:xfrm>
            <a:off x="0" y="0"/>
            <a:ext cx="23622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9700" name="Rectangle 6"/>
          <p:cNvSpPr>
            <a:spLocks noChangeArrowheads="1"/>
          </p:cNvSpPr>
          <p:nvPr/>
        </p:nvSpPr>
        <p:spPr bwMode="auto">
          <a:xfrm>
            <a:off x="7315200" y="0"/>
            <a:ext cx="18288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9701" name="Rectangle 7"/>
          <p:cNvSpPr>
            <a:spLocks noChangeArrowheads="1"/>
          </p:cNvSpPr>
          <p:nvPr/>
        </p:nvSpPr>
        <p:spPr bwMode="auto">
          <a:xfrm>
            <a:off x="4648200" y="1600200"/>
            <a:ext cx="2667000" cy="533400"/>
          </a:xfrm>
          <a:prstGeom prst="rect">
            <a:avLst/>
          </a:prstGeom>
          <a:solidFill>
            <a:schemeClr val="bg1"/>
          </a:solidFill>
          <a:ln w="9525">
            <a:solidFill>
              <a:schemeClr val="tx1"/>
            </a:solidFill>
            <a:miter lim="800000"/>
            <a:headEnd/>
            <a:tailEnd/>
          </a:ln>
        </p:spPr>
        <p:txBody>
          <a:bodyPr wrap="none" anchor="ctr"/>
          <a:lstStyle/>
          <a:p>
            <a:r>
              <a:rPr lang="en-US" sz="900"/>
              <a:t>Approximate level of </a:t>
            </a:r>
            <a:r>
              <a:rPr lang="en-US" sz="900" i="1"/>
              <a:t>Duchesnehippus intermedius, </a:t>
            </a:r>
          </a:p>
          <a:p>
            <a:r>
              <a:rPr lang="en-US" sz="900"/>
              <a:t>and </a:t>
            </a:r>
            <a:r>
              <a:rPr lang="en-US" sz="900" b="1"/>
              <a:t>Halfway Hollow One</a:t>
            </a:r>
            <a:r>
              <a:rPr lang="en-US" sz="900"/>
              <a:t> (SDSNH Loc. 5939)</a:t>
            </a:r>
            <a:endParaRPr lang="en-US"/>
          </a:p>
        </p:txBody>
      </p:sp>
      <p:sp>
        <p:nvSpPr>
          <p:cNvPr id="29702" name="Rectangle 8"/>
          <p:cNvSpPr>
            <a:spLocks noChangeArrowheads="1"/>
          </p:cNvSpPr>
          <p:nvPr/>
        </p:nvSpPr>
        <p:spPr bwMode="auto">
          <a:xfrm>
            <a:off x="4648200" y="1371600"/>
            <a:ext cx="1600200" cy="228600"/>
          </a:xfrm>
          <a:prstGeom prst="rect">
            <a:avLst/>
          </a:prstGeom>
          <a:solidFill>
            <a:schemeClr val="bg1"/>
          </a:solidFill>
          <a:ln w="9525">
            <a:solidFill>
              <a:schemeClr val="tx1"/>
            </a:solidFill>
            <a:miter lim="800000"/>
            <a:headEnd/>
            <a:tailEnd/>
          </a:ln>
        </p:spPr>
        <p:txBody>
          <a:bodyPr wrap="none" anchor="ctr"/>
          <a:lstStyle/>
          <a:p>
            <a:r>
              <a:rPr lang="en-US" sz="900"/>
              <a:t>Lapoint Tuff (39.74 ± 0.07 Ma)</a:t>
            </a:r>
          </a:p>
        </p:txBody>
      </p:sp>
      <p:sp>
        <p:nvSpPr>
          <p:cNvPr id="29703" name="Rectangle 10"/>
          <p:cNvSpPr>
            <a:spLocks noChangeArrowheads="1"/>
          </p:cNvSpPr>
          <p:nvPr/>
        </p:nvSpPr>
        <p:spPr bwMode="auto">
          <a:xfrm>
            <a:off x="4724400" y="3886200"/>
            <a:ext cx="21336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9704" name="Rectangle 11"/>
          <p:cNvSpPr>
            <a:spLocks noChangeArrowheads="1"/>
          </p:cNvSpPr>
          <p:nvPr/>
        </p:nvSpPr>
        <p:spPr bwMode="auto">
          <a:xfrm>
            <a:off x="4648200" y="3886200"/>
            <a:ext cx="2590800" cy="457200"/>
          </a:xfrm>
          <a:prstGeom prst="rect">
            <a:avLst/>
          </a:prstGeom>
          <a:solidFill>
            <a:schemeClr val="bg1"/>
          </a:solidFill>
          <a:ln w="9525">
            <a:solidFill>
              <a:schemeClr val="bg1"/>
            </a:solidFill>
            <a:miter lim="800000"/>
            <a:headEnd/>
            <a:tailEnd/>
          </a:ln>
        </p:spPr>
        <p:txBody>
          <a:bodyPr wrap="none" anchor="ctr"/>
          <a:lstStyle/>
          <a:p>
            <a:r>
              <a:rPr lang="en-US" sz="900"/>
              <a:t>Approximate level of  Randlett Point local fauna </a:t>
            </a:r>
          </a:p>
          <a:p>
            <a:r>
              <a:rPr lang="en-US" sz="900"/>
              <a:t>reportedly containing </a:t>
            </a:r>
            <a:r>
              <a:rPr lang="en-US" sz="900" i="1"/>
              <a:t>Duchesneodus </a:t>
            </a:r>
            <a:r>
              <a:rPr lang="en-US" sz="900"/>
              <a:t>sp.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3" descr="Strat Nomenclature.jpg"/>
          <p:cNvPicPr>
            <a:picLocks noChangeAspect="1"/>
          </p:cNvPicPr>
          <p:nvPr/>
        </p:nvPicPr>
        <p:blipFill>
          <a:blip r:embed="rId2" cstate="print"/>
          <a:srcRect/>
          <a:stretch>
            <a:fillRect/>
          </a:stretch>
        </p:blipFill>
        <p:spPr bwMode="auto">
          <a:xfrm>
            <a:off x="457200" y="381000"/>
            <a:ext cx="8378825" cy="5854700"/>
          </a:xfrm>
          <a:prstGeom prst="rect">
            <a:avLst/>
          </a:prstGeom>
          <a:noFill/>
          <a:ln w="9525">
            <a:noFill/>
            <a:miter lim="800000"/>
            <a:headEnd/>
            <a:tailEnd/>
          </a:ln>
        </p:spPr>
      </p:pic>
      <p:sp>
        <p:nvSpPr>
          <p:cNvPr id="32771" name="Rectangle 4"/>
          <p:cNvSpPr>
            <a:spLocks noChangeArrowheads="1"/>
          </p:cNvSpPr>
          <p:nvPr/>
        </p:nvSpPr>
        <p:spPr bwMode="auto">
          <a:xfrm>
            <a:off x="381000" y="6019800"/>
            <a:ext cx="8534400" cy="304800"/>
          </a:xfrm>
          <a:prstGeom prst="rect">
            <a:avLst/>
          </a:prstGeom>
          <a:solidFill>
            <a:schemeClr val="tx1"/>
          </a:solidFill>
          <a:ln w="9525" algn="ctr">
            <a:solidFill>
              <a:schemeClr val="tx1"/>
            </a:solidFill>
            <a:round/>
            <a:headEnd/>
            <a:tailEnd/>
          </a:ln>
        </p:spPr>
        <p:txBody>
          <a:bodyPr/>
          <a:lstStyle/>
          <a:p>
            <a:endParaRPr lang="en-US"/>
          </a:p>
        </p:txBody>
      </p:sp>
      <p:sp>
        <p:nvSpPr>
          <p:cNvPr id="32772" name="Rectangle 5"/>
          <p:cNvSpPr>
            <a:spLocks noChangeArrowheads="1"/>
          </p:cNvSpPr>
          <p:nvPr/>
        </p:nvSpPr>
        <p:spPr bwMode="auto">
          <a:xfrm>
            <a:off x="8686800" y="304800"/>
            <a:ext cx="228600" cy="5715000"/>
          </a:xfrm>
          <a:prstGeom prst="rect">
            <a:avLst/>
          </a:prstGeom>
          <a:solidFill>
            <a:schemeClr val="tx1"/>
          </a:solidFill>
          <a:ln w="9525" algn="ctr">
            <a:solidFill>
              <a:schemeClr val="tx1"/>
            </a:solidFill>
            <a:round/>
            <a:headEnd/>
            <a:tailEnd/>
          </a:ln>
        </p:spPr>
        <p:txBody>
          <a:bodyPr/>
          <a:lstStyle/>
          <a:p>
            <a:endParaRPr lang="en-US"/>
          </a:p>
        </p:txBody>
      </p:sp>
      <p:sp>
        <p:nvSpPr>
          <p:cNvPr id="35845" name="TextBox 6"/>
          <p:cNvSpPr txBox="1">
            <a:spLocks noChangeArrowheads="1"/>
          </p:cNvSpPr>
          <p:nvPr/>
        </p:nvSpPr>
        <p:spPr bwMode="auto">
          <a:xfrm>
            <a:off x="457200" y="6172200"/>
            <a:ext cx="8001000" cy="400110"/>
          </a:xfrm>
          <a:prstGeom prst="rect">
            <a:avLst/>
          </a:prstGeom>
          <a:noFill/>
          <a:ln w="9525">
            <a:noFill/>
            <a:miter lim="800000"/>
            <a:headEnd/>
            <a:tailEnd/>
          </a:ln>
        </p:spPr>
        <p:txBody>
          <a:bodyPr>
            <a:spAutoFit/>
          </a:bodyPr>
          <a:lstStyle/>
          <a:p>
            <a:pPr>
              <a:defRPr/>
            </a:pPr>
            <a:r>
              <a:rPr lang="en-US" sz="2000" dirty="0">
                <a:solidFill>
                  <a:srgbClr val="FFFF00"/>
                </a:solidFill>
                <a:latin typeface="+mn-lt"/>
              </a:rPr>
              <a:t>History of Uinta </a:t>
            </a:r>
            <a:r>
              <a:rPr lang="en-US" sz="2000" dirty="0" smtClean="0">
                <a:solidFill>
                  <a:srgbClr val="FFFF00"/>
                </a:solidFill>
                <a:latin typeface="+mn-lt"/>
              </a:rPr>
              <a:t>Formation Stratigraphic </a:t>
            </a:r>
            <a:r>
              <a:rPr lang="en-US" sz="2000" dirty="0">
                <a:solidFill>
                  <a:srgbClr val="FFFF00"/>
                </a:solidFill>
                <a:latin typeface="+mn-lt"/>
              </a:rPr>
              <a:t>Nomenclature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Fireworks</Template>
  <TotalTime>10595</TotalTime>
  <Words>2501</Words>
  <Application>Microsoft Office PowerPoint</Application>
  <PresentationFormat>On-screen Show (4:3)</PresentationFormat>
  <Paragraphs>266</Paragraphs>
  <Slides>40</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5" baseType="lpstr">
      <vt:lpstr>Arial</vt:lpstr>
      <vt:lpstr>Times New Roman</vt:lpstr>
      <vt:lpstr>Calibri</vt:lpstr>
      <vt:lpstr>Default Design</vt:lpstr>
      <vt:lpstr>Corel PHOTO-PAINT 11.0 Image</vt:lpstr>
      <vt:lpstr>THE FAUNA AND CORRELATION OF THE UINTA “A,” UINTA FORMATION (MIDDLE EOCENE), NORTHEASTERN UTAH, USA</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Earliest Uintan Biochron Ui1a (from Gunnell et al., 2009) Biostratigraphic Designation – Hemiacodon engardae Interval Zone </vt:lpstr>
      <vt:lpstr>Earliest Uintan Biochron Ui1a Biostratigraphic Designation – Hemiacodon engardae Interval Zone </vt:lpstr>
      <vt:lpstr>Summary of Revised Uintan Biochronology (from Gunnell et al., 2009)</vt:lpstr>
      <vt:lpstr>Slide 24</vt:lpstr>
      <vt:lpstr>Slide 25</vt:lpstr>
      <vt:lpstr>Slide 26</vt:lpstr>
      <vt:lpstr>Slide 27</vt:lpstr>
      <vt:lpstr>Slide 28</vt:lpstr>
      <vt:lpstr>Slide 29</vt:lpstr>
      <vt:lpstr>Slide 30</vt:lpstr>
      <vt:lpstr>Slide 31</vt:lpstr>
      <vt:lpstr>Slide 32</vt:lpstr>
      <vt:lpstr>CMNH Uinta “A” Localities</vt:lpstr>
      <vt:lpstr>Slide 34</vt:lpstr>
      <vt:lpstr>Fauna of the “lower” Uinta Fm. Based on CMNH, AMNH, UFH records, &amp; *literature </vt:lpstr>
      <vt:lpstr>Fauna of the Uinta “A” Based on CMNH, AMNH, UFH records, &amp; *literature </vt:lpstr>
      <vt:lpstr>Slide 37</vt:lpstr>
      <vt:lpstr>Slide 38</vt:lpstr>
      <vt:lpstr>Slide 39</vt:lpstr>
      <vt:lpstr>Slide 40</vt:lpstr>
    </vt:vector>
  </TitlesOfParts>
  <Company>University of Colorado Museum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Paul Murphey</dc:creator>
  <cp:lastModifiedBy>Paul C. Murphey</cp:lastModifiedBy>
  <cp:revision>854</cp:revision>
  <dcterms:created xsi:type="dcterms:W3CDTF">2000-12-14T22:06:25Z</dcterms:created>
  <dcterms:modified xsi:type="dcterms:W3CDTF">2011-05-20T05:01:43Z</dcterms:modified>
</cp:coreProperties>
</file>