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sldIdLst>
    <p:sldId id="391" r:id="rId2"/>
    <p:sldId id="310" r:id="rId3"/>
    <p:sldId id="303" r:id="rId4"/>
    <p:sldId id="376" r:id="rId5"/>
    <p:sldId id="286" r:id="rId6"/>
    <p:sldId id="289" r:id="rId7"/>
    <p:sldId id="299" r:id="rId8"/>
    <p:sldId id="268" r:id="rId9"/>
    <p:sldId id="269" r:id="rId10"/>
    <p:sldId id="317" r:id="rId11"/>
    <p:sldId id="315" r:id="rId12"/>
    <p:sldId id="291" r:id="rId13"/>
    <p:sldId id="276" r:id="rId14"/>
    <p:sldId id="386" r:id="rId15"/>
    <p:sldId id="383" r:id="rId16"/>
    <p:sldId id="344" r:id="rId17"/>
    <p:sldId id="301" r:id="rId18"/>
    <p:sldId id="372" r:id="rId19"/>
    <p:sldId id="353" r:id="rId20"/>
    <p:sldId id="368" r:id="rId21"/>
    <p:sldId id="351" r:id="rId22"/>
    <p:sldId id="395" r:id="rId23"/>
    <p:sldId id="39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1" autoAdjust="0"/>
    <p:restoredTop sz="97327" autoAdjust="0"/>
  </p:normalViewPr>
  <p:slideViewPr>
    <p:cSldViewPr>
      <p:cViewPr varScale="1">
        <p:scale>
          <a:sx n="106" d="100"/>
          <a:sy n="106" d="100"/>
        </p:scale>
        <p:origin x="-7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C12FC-9AB5-4B53-A49F-C945DABD38A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B34C199E-1D69-45C3-B7DD-7EB95506F69A}">
      <dgm:prSet custT="1"/>
      <dgm:spPr>
        <a:solidFill>
          <a:srgbClr val="FFFF00"/>
        </a:solidFill>
      </dgm:spPr>
      <dgm:t>
        <a:bodyPr/>
        <a:lstStyle/>
        <a:p>
          <a:pPr rtl="0"/>
          <a:r>
            <a:rPr lang="en-US" sz="1600" b="1" dirty="0" smtClean="0">
              <a:solidFill>
                <a:srgbClr val="FF0000"/>
              </a:solidFill>
            </a:rPr>
            <a:t>Upper member</a:t>
          </a:r>
          <a:endParaRPr lang="en-US" sz="1600" b="1" dirty="0">
            <a:solidFill>
              <a:srgbClr val="FF0000"/>
            </a:solidFill>
          </a:endParaRPr>
        </a:p>
      </dgm:t>
    </dgm:pt>
    <dgm:pt modelId="{D493F58A-92B1-483E-A1A4-3A6FAB35F135}" type="parTrans" cxnId="{CEF07CB7-4DF2-4D5C-BE7B-62A4D75CC92D}">
      <dgm:prSet/>
      <dgm:spPr/>
      <dgm:t>
        <a:bodyPr/>
        <a:lstStyle/>
        <a:p>
          <a:endParaRPr lang="en-US"/>
        </a:p>
      </dgm:t>
    </dgm:pt>
    <dgm:pt modelId="{0FA72DC6-512B-4E31-8D78-AE34FFB1EC56}" type="sibTrans" cxnId="{CEF07CB7-4DF2-4D5C-BE7B-62A4D75CC92D}">
      <dgm:prSet/>
      <dgm:spPr/>
      <dgm:t>
        <a:bodyPr/>
        <a:lstStyle/>
        <a:p>
          <a:endParaRPr lang="en-US"/>
        </a:p>
      </dgm:t>
    </dgm:pt>
    <dgm:pt modelId="{CA99A384-88CE-4505-A37A-49378CC52B52}" type="pres">
      <dgm:prSet presAssocID="{820C12FC-9AB5-4B53-A49F-C945DABD38A5}" presName="Name0" presStyleCnt="0">
        <dgm:presLayoutVars>
          <dgm:chPref val="3"/>
          <dgm:dir/>
          <dgm:animLvl val="lvl"/>
          <dgm:resizeHandles/>
        </dgm:presLayoutVars>
      </dgm:prSet>
      <dgm:spPr/>
      <dgm:t>
        <a:bodyPr/>
        <a:lstStyle/>
        <a:p>
          <a:endParaRPr lang="en-US"/>
        </a:p>
      </dgm:t>
    </dgm:pt>
    <dgm:pt modelId="{54760951-88D5-4B8F-85EB-569C27279ABC}" type="pres">
      <dgm:prSet presAssocID="{B34C199E-1D69-45C3-B7DD-7EB95506F69A}" presName="horFlow" presStyleCnt="0"/>
      <dgm:spPr/>
    </dgm:pt>
    <dgm:pt modelId="{EDC472A3-61BC-44F0-86D2-71999CA0B68C}" type="pres">
      <dgm:prSet presAssocID="{B34C199E-1D69-45C3-B7DD-7EB95506F69A}" presName="bigChev" presStyleLbl="node1" presStyleIdx="0" presStyleCnt="1"/>
      <dgm:spPr>
        <a:prstGeom prst="leftArrowCallout">
          <a:avLst/>
        </a:prstGeom>
      </dgm:spPr>
      <dgm:t>
        <a:bodyPr/>
        <a:lstStyle/>
        <a:p>
          <a:endParaRPr lang="en-US"/>
        </a:p>
      </dgm:t>
    </dgm:pt>
  </dgm:ptLst>
  <dgm:cxnLst>
    <dgm:cxn modelId="{CEF07CB7-4DF2-4D5C-BE7B-62A4D75CC92D}" srcId="{820C12FC-9AB5-4B53-A49F-C945DABD38A5}" destId="{B34C199E-1D69-45C3-B7DD-7EB95506F69A}" srcOrd="0" destOrd="0" parTransId="{D493F58A-92B1-483E-A1A4-3A6FAB35F135}" sibTransId="{0FA72DC6-512B-4E31-8D78-AE34FFB1EC56}"/>
    <dgm:cxn modelId="{60CAB425-3C52-4500-A2C9-630E69DC0425}" type="presOf" srcId="{820C12FC-9AB5-4B53-A49F-C945DABD38A5}" destId="{CA99A384-88CE-4505-A37A-49378CC52B52}" srcOrd="0" destOrd="0" presId="urn:microsoft.com/office/officeart/2005/8/layout/lProcess3"/>
    <dgm:cxn modelId="{D2492C7C-450E-4AF2-88AC-FC0C830980BA}" type="presOf" srcId="{B34C199E-1D69-45C3-B7DD-7EB95506F69A}" destId="{EDC472A3-61BC-44F0-86D2-71999CA0B68C}" srcOrd="0" destOrd="0" presId="urn:microsoft.com/office/officeart/2005/8/layout/lProcess3"/>
    <dgm:cxn modelId="{29393BA9-EAC3-4FFB-851F-B2F2F9E043C6}" type="presParOf" srcId="{CA99A384-88CE-4505-A37A-49378CC52B52}" destId="{54760951-88D5-4B8F-85EB-569C27279ABC}" srcOrd="0" destOrd="0" presId="urn:microsoft.com/office/officeart/2005/8/layout/lProcess3"/>
    <dgm:cxn modelId="{ABDD2819-033A-4599-9A23-5CAD2AAC7348}" type="presParOf" srcId="{54760951-88D5-4B8F-85EB-569C27279ABC}" destId="{EDC472A3-61BC-44F0-86D2-71999CA0B68C}" srcOrd="0" destOrd="0" presId="urn:microsoft.com/office/officeart/2005/8/layout/lProcess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DC472A3-61BC-44F0-86D2-71999CA0B68C}">
      <dsp:nvSpPr>
        <dsp:cNvPr id="0" name=""/>
        <dsp:cNvSpPr/>
      </dsp:nvSpPr>
      <dsp:spPr>
        <a:xfrm>
          <a:off x="438968" y="327"/>
          <a:ext cx="1712862" cy="685145"/>
        </a:xfrm>
        <a:prstGeom prst="leftArrowCallout">
          <a:avLst/>
        </a:prstGeom>
        <a:solidFill>
          <a:srgbClr val="FFFF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rgbClr val="FF0000"/>
              </a:solidFill>
            </a:rPr>
            <a:t>Upper member</a:t>
          </a:r>
          <a:endParaRPr lang="en-US" sz="1600" b="1" kern="1200" dirty="0">
            <a:solidFill>
              <a:srgbClr val="FF0000"/>
            </a:solidFill>
          </a:endParaRPr>
        </a:p>
      </dsp:txBody>
      <dsp:txXfrm>
        <a:off x="438968" y="327"/>
        <a:ext cx="1712862" cy="68514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CBA3E6-99E1-4271-9652-A6EE9CC807B2}" type="datetimeFigureOut">
              <a:rPr lang="en-US" smtClean="0"/>
              <a:pPr/>
              <a:t>4/1/2011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C6556-A704-49A1-9D71-044C7938245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723BD0-A8AD-4276-9FEF-657B365535FD}"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741116-9F52-4555-8A47-441830EB7A77}"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649EBD-172E-4E1E-8E05-057FFECCE1AB}"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EBB453-8641-4C90-94FD-4E5DEB76BE5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EBB453-8641-4C90-94FD-4E5DEB76BE5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49B168-F996-4B55-BA25-483B39A3E43F}"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161C66-6900-4940-A65B-5DF1D8A15DE3}"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09D792-F6A3-4ABA-BC08-04A4F500CB7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C6556-A704-49A1-9D71-044C7938245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30AEF3-2249-4176-99AE-1430F0232668}"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23891D-9FA3-423D-A25A-2AF57672B609}"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51BAE8A2-2E1E-4628-B353-E8549B3114C5}"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BAE8A2-2E1E-4628-B353-E8549B3114C5}"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1BAE8A2-2E1E-4628-B353-E8549B3114C5}"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FCBE7B6-7C12-4F5A-B647-13A360ABE87C}" type="datetimeFigureOut">
              <a:rPr lang="en-US" smtClean="0"/>
              <a:pPr/>
              <a:t>4/1/2011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1BAE8A2-2E1E-4628-B353-E8549B3114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FCBE7B6-7C12-4F5A-B647-13A360ABE87C}" type="datetimeFigureOut">
              <a:rPr lang="en-US" smtClean="0"/>
              <a:pPr/>
              <a:t>4/1/2011</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51BAE8A2-2E1E-4628-B353-E8549B3114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FCBE7B6-7C12-4F5A-B647-13A360ABE87C}" type="datetimeFigureOut">
              <a:rPr lang="en-US" smtClean="0"/>
              <a:pPr/>
              <a:t>4/1/2011</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51BAE8A2-2E1E-4628-B353-E8549B3114C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708150"/>
          </a:xfrm>
          <a:solidFill>
            <a:srgbClr val="002060"/>
          </a:solidFill>
        </p:spPr>
        <p:txBody>
          <a:bodyPr/>
          <a:lstStyle/>
          <a:p>
            <a:pPr algn="ctr"/>
            <a:r>
              <a:rPr lang="en-US" b="1" dirty="0" smtClean="0">
                <a:solidFill>
                  <a:srgbClr val="FFFF00"/>
                </a:solidFill>
              </a:rPr>
              <a:t>Provenance of the Upland Complex: </a:t>
            </a:r>
            <a:br>
              <a:rPr lang="en-US" b="1" dirty="0" smtClean="0">
                <a:solidFill>
                  <a:srgbClr val="FFFF00"/>
                </a:solidFill>
              </a:rPr>
            </a:br>
            <a:r>
              <a:rPr lang="en-US" b="1" dirty="0" smtClean="0">
                <a:solidFill>
                  <a:srgbClr val="FFFF00"/>
                </a:solidFill>
              </a:rPr>
              <a:t>Where did all that Pliocene gravel and sand come from?</a:t>
            </a:r>
            <a:endParaRPr lang="en-US" dirty="0"/>
          </a:p>
        </p:txBody>
      </p:sp>
      <p:pic>
        <p:nvPicPr>
          <p:cNvPr id="5" name="Picture Placeholder 6" descr="IMG_0704.JPG"/>
          <p:cNvPicPr>
            <a:picLocks noGrp="1" noChangeAspect="1"/>
          </p:cNvPicPr>
          <p:nvPr>
            <p:ph sz="half" idx="1"/>
          </p:nvPr>
        </p:nvPicPr>
        <p:blipFill>
          <a:blip r:embed="rId3" cstate="print">
            <a:lum bright="-10000"/>
          </a:blip>
          <a:srcRect/>
          <a:stretch>
            <a:fillRect/>
          </a:stretch>
        </p:blipFill>
        <p:spPr>
          <a:xfrm>
            <a:off x="1219200" y="1885950"/>
            <a:ext cx="6629400" cy="4972050"/>
          </a:xfrm>
          <a:prstGeom prst="rect">
            <a:avLst/>
          </a:prstGeom>
        </p:spPr>
      </p:pic>
      <p:sp>
        <p:nvSpPr>
          <p:cNvPr id="4" name="Text Placeholder 3"/>
          <p:cNvSpPr>
            <a:spLocks noGrp="1"/>
          </p:cNvSpPr>
          <p:nvPr>
            <p:ph type="body" idx="2"/>
          </p:nvPr>
        </p:nvSpPr>
        <p:spPr>
          <a:xfrm>
            <a:off x="2895600" y="1905000"/>
            <a:ext cx="3124200" cy="2667000"/>
          </a:xfrm>
          <a:solidFill>
            <a:schemeClr val="accent2"/>
          </a:solidFill>
        </p:spPr>
        <p:txBody>
          <a:bodyPr>
            <a:normAutofit/>
          </a:bodyPr>
          <a:lstStyle/>
          <a:p>
            <a:pPr algn="ctr">
              <a:lnSpc>
                <a:spcPct val="80000"/>
              </a:lnSpc>
            </a:pPr>
            <a:r>
              <a:rPr lang="en-US" sz="2000" b="1" dirty="0" smtClean="0">
                <a:solidFill>
                  <a:srgbClr val="FFFF00"/>
                </a:solidFill>
              </a:rPr>
              <a:t>Dave Lumsden </a:t>
            </a:r>
          </a:p>
          <a:p>
            <a:pPr algn="ctr">
              <a:lnSpc>
                <a:spcPct val="80000"/>
              </a:lnSpc>
            </a:pPr>
            <a:r>
              <a:rPr lang="en-US" sz="2000" b="1" dirty="0" smtClean="0">
                <a:solidFill>
                  <a:srgbClr val="FFFF00"/>
                </a:solidFill>
              </a:rPr>
              <a:t>Randy Cox</a:t>
            </a:r>
          </a:p>
          <a:p>
            <a:pPr algn="ctr">
              <a:lnSpc>
                <a:spcPct val="80000"/>
              </a:lnSpc>
            </a:pPr>
            <a:r>
              <a:rPr lang="en-US" sz="2000" b="1" dirty="0" smtClean="0">
                <a:solidFill>
                  <a:srgbClr val="FFFF00"/>
                </a:solidFill>
              </a:rPr>
              <a:t>Roy VanArsdale</a:t>
            </a:r>
          </a:p>
          <a:p>
            <a:pPr algn="ctr">
              <a:lnSpc>
                <a:spcPct val="80000"/>
              </a:lnSpc>
            </a:pPr>
            <a:r>
              <a:rPr lang="en-US" sz="2000" b="1" dirty="0" smtClean="0">
                <a:solidFill>
                  <a:srgbClr val="FFFF00"/>
                </a:solidFill>
              </a:rPr>
              <a:t>Department of Earth Sciences</a:t>
            </a:r>
          </a:p>
          <a:p>
            <a:pPr algn="ctr">
              <a:lnSpc>
                <a:spcPct val="80000"/>
              </a:lnSpc>
            </a:pPr>
            <a:r>
              <a:rPr lang="en-US" sz="2000" b="1" dirty="0" smtClean="0">
                <a:solidFill>
                  <a:srgbClr val="FFFF00"/>
                </a:solidFill>
              </a:rPr>
              <a:t>The University of Memphis</a:t>
            </a:r>
          </a:p>
          <a:p>
            <a:pPr algn="ctr">
              <a:lnSpc>
                <a:spcPct val="80000"/>
              </a:lnSpc>
            </a:pPr>
            <a:r>
              <a:rPr lang="en-US" sz="2000" b="1" dirty="0" smtClean="0">
                <a:solidFill>
                  <a:srgbClr val="FFFF00"/>
                </a:solidFill>
              </a:rPr>
              <a:t>dlumsden@memphis.edu</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UC Paragould 5.jpg"/>
          <p:cNvPicPr>
            <a:picLocks noGrp="1" noChangeAspect="1"/>
          </p:cNvPicPr>
          <p:nvPr isPhoto="1"/>
        </p:nvPicPr>
        <p:blipFill>
          <a:blip r:embed="rId3" cstate="print"/>
          <a:srcRect/>
          <a:stretch>
            <a:fillRect/>
          </a:stretch>
        </p:blipFill>
        <p:spPr bwMode="auto">
          <a:xfrm>
            <a:off x="609600" y="762000"/>
            <a:ext cx="7924800" cy="5943600"/>
          </a:xfrm>
          <a:prstGeom prst="rect">
            <a:avLst/>
          </a:prstGeom>
          <a:noFill/>
          <a:ln w="9525">
            <a:noFill/>
            <a:miter lim="800000"/>
            <a:headEnd/>
            <a:tailEnd/>
          </a:ln>
        </p:spPr>
      </p:pic>
      <p:sp>
        <p:nvSpPr>
          <p:cNvPr id="3" name="Rectangle 2"/>
          <p:cNvSpPr/>
          <p:nvPr/>
        </p:nvSpPr>
        <p:spPr>
          <a:xfrm>
            <a:off x="6400800" y="5181600"/>
            <a:ext cx="2590800" cy="307777"/>
          </a:xfrm>
          <a:prstGeom prst="rect">
            <a:avLst/>
          </a:prstGeom>
          <a:solidFill>
            <a:schemeClr val="bg1">
              <a:lumMod val="65000"/>
            </a:schemeClr>
          </a:solidFill>
        </p:spPr>
        <p:txBody>
          <a:bodyPr wrap="square">
            <a:spAutoFit/>
          </a:bodyPr>
          <a:lstStyle/>
          <a:p>
            <a:pPr fontAlgn="auto">
              <a:spcBef>
                <a:spcPts val="0"/>
              </a:spcBef>
              <a:spcAft>
                <a:spcPts val="0"/>
              </a:spcAft>
              <a:defRPr/>
            </a:pPr>
            <a:r>
              <a:rPr lang="en-US" sz="1400" dirty="0">
                <a:latin typeface="+mn-lt"/>
                <a:cs typeface="+mn-cs"/>
              </a:rPr>
              <a:t>Upland Complex, Paragould, AR</a:t>
            </a:r>
          </a:p>
        </p:txBody>
      </p:sp>
      <p:sp>
        <p:nvSpPr>
          <p:cNvPr id="4" name="Rectangle 3"/>
          <p:cNvSpPr/>
          <p:nvPr/>
        </p:nvSpPr>
        <p:spPr>
          <a:xfrm>
            <a:off x="4038600" y="2743200"/>
            <a:ext cx="2514600" cy="1981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p:nvPr/>
        </p:nvSpPr>
        <p:spPr>
          <a:xfrm>
            <a:off x="457200" y="6019800"/>
            <a:ext cx="8229600" cy="707886"/>
          </a:xfrm>
          <a:prstGeom prst="rect">
            <a:avLst/>
          </a:prstGeom>
          <a:solidFill>
            <a:schemeClr val="bg1">
              <a:lumMod val="65000"/>
            </a:schemeClr>
          </a:solidFill>
        </p:spPr>
        <p:txBody>
          <a:bodyPr wrap="square">
            <a:spAutoFit/>
          </a:bodyPr>
          <a:lstStyle/>
          <a:p>
            <a:pPr>
              <a:defRPr/>
            </a:pPr>
            <a:r>
              <a:rPr lang="en-US" sz="2000" dirty="0"/>
              <a:t>Complex relation of gravel and poorly sorted sand </a:t>
            </a:r>
            <a:r>
              <a:rPr lang="en-US" sz="2000" dirty="0" smtClean="0"/>
              <a:t>in the northern Crowley’s Ridge suggests </a:t>
            </a:r>
            <a:r>
              <a:rPr lang="en-US" sz="2000" dirty="0"/>
              <a:t>braided river deposition.</a:t>
            </a:r>
          </a:p>
        </p:txBody>
      </p:sp>
      <p:pic>
        <p:nvPicPr>
          <p:cNvPr id="6" name="Picture 2"/>
          <p:cNvPicPr>
            <a:picLocks noChangeAspect="1" noChangeArrowheads="1"/>
          </p:cNvPicPr>
          <p:nvPr/>
        </p:nvPicPr>
        <p:blipFill>
          <a:blip r:embed="rId4" cstate="print"/>
          <a:srcRect l="41667" t="31566" r="20570" b="33081"/>
          <a:stretch>
            <a:fillRect/>
          </a:stretch>
        </p:blipFill>
        <p:spPr bwMode="auto">
          <a:xfrm>
            <a:off x="4800600" y="762000"/>
            <a:ext cx="3906915" cy="2743200"/>
          </a:xfrm>
          <a:prstGeom prst="rect">
            <a:avLst/>
          </a:prstGeom>
          <a:noFill/>
          <a:ln w="25400">
            <a:solidFill>
              <a:srgbClr val="FFFF00"/>
            </a:solidFill>
            <a:miter lim="800000"/>
            <a:headEnd/>
            <a:tailEnd/>
          </a:ln>
        </p:spPr>
      </p:pic>
      <p:pic>
        <p:nvPicPr>
          <p:cNvPr id="7" name="Picture 2" descr="C:\Documents and Settings\dlumsden\My Documents\Word Documents\ArcRiver for Geology\jpg pics\fig1.jpg"/>
          <p:cNvPicPr>
            <a:picLocks noChangeAspect="1" noChangeArrowheads="1"/>
          </p:cNvPicPr>
          <p:nvPr/>
        </p:nvPicPr>
        <p:blipFill>
          <a:blip r:embed="rId5" cstate="print"/>
          <a:srcRect l="27558" t="35669" r="14083" b="12102"/>
          <a:stretch>
            <a:fillRect/>
          </a:stretch>
        </p:blipFill>
        <p:spPr bwMode="auto">
          <a:xfrm>
            <a:off x="0" y="3321050"/>
            <a:ext cx="1981200" cy="2256366"/>
          </a:xfrm>
          <a:prstGeom prst="rect">
            <a:avLst/>
          </a:prstGeom>
          <a:noFill/>
        </p:spPr>
      </p:pic>
      <p:cxnSp>
        <p:nvCxnSpPr>
          <p:cNvPr id="9" name="Straight Arrow Connector 8"/>
          <p:cNvCxnSpPr/>
          <p:nvPr/>
        </p:nvCxnSpPr>
        <p:spPr>
          <a:xfrm flipV="1">
            <a:off x="685800" y="2362200"/>
            <a:ext cx="2514600" cy="1676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 y="0"/>
            <a:ext cx="8305800" cy="830997"/>
          </a:xfrm>
          <a:prstGeom prst="rect">
            <a:avLst/>
          </a:prstGeom>
          <a:solidFill>
            <a:schemeClr val="bg1">
              <a:lumMod val="85000"/>
              <a:lumOff val="15000"/>
            </a:schemeClr>
          </a:solidFill>
        </p:spPr>
        <p:txBody>
          <a:bodyPr wrap="square">
            <a:spAutoFit/>
          </a:bodyPr>
          <a:lstStyle/>
          <a:p>
            <a:pPr>
              <a:defRPr/>
            </a:pPr>
            <a:r>
              <a:rPr lang="en-US" sz="4800" dirty="0" smtClean="0"/>
              <a:t>Results – </a:t>
            </a:r>
            <a:r>
              <a:rPr lang="en-US" sz="3600" dirty="0" smtClean="0"/>
              <a:t>Stratigraphy </a:t>
            </a:r>
            <a:r>
              <a:rPr lang="en-US" sz="3600" b="1" dirty="0" smtClean="0">
                <a:solidFill>
                  <a:srgbClr val="FF0000"/>
                </a:solidFill>
              </a:rPr>
              <a:t>Crowley’s Ridge</a:t>
            </a:r>
            <a:endParaRPr lang="en-US" sz="3600" b="1" dirty="0">
              <a:solidFill>
                <a:srgbClr val="FF0000"/>
              </a:solidFill>
            </a:endParaRPr>
          </a:p>
        </p:txBody>
      </p:sp>
      <p:sp>
        <p:nvSpPr>
          <p:cNvPr id="12" name="Oval 11"/>
          <p:cNvSpPr/>
          <p:nvPr/>
        </p:nvSpPr>
        <p:spPr>
          <a:xfrm>
            <a:off x="2667000" y="1600200"/>
            <a:ext cx="1447800" cy="1447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6629400" y="3505200"/>
            <a:ext cx="1981200" cy="11430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3619500" y="1562100"/>
            <a:ext cx="1600200" cy="6096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457200" y="304800"/>
            <a:ext cx="3048000" cy="609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smtClean="0">
                <a:ln>
                  <a:noFill/>
                </a:ln>
                <a:solidFill>
                  <a:schemeClr val="tx2">
                    <a:satMod val="200000"/>
                  </a:schemeClr>
                </a:solidFill>
                <a:effectLst/>
                <a:uLnTx/>
                <a:uFillTx/>
                <a:latin typeface="Arial" charset="0"/>
                <a:ea typeface="+mj-ea"/>
                <a:cs typeface="+mj-cs"/>
              </a:rPr>
              <a:t>X-bed orientation</a:t>
            </a:r>
            <a:endParaRPr kumimoji="0" lang="en-US" sz="2800" b="0" i="0" u="none" strike="noStrike" kern="1200" cap="none" spc="-100" normalizeH="0" baseline="0" noProof="0" dirty="0" smtClean="0">
              <a:ln>
                <a:noFill/>
              </a:ln>
              <a:solidFill>
                <a:schemeClr val="tx2">
                  <a:satMod val="200000"/>
                </a:schemeClr>
              </a:solidFill>
              <a:effectLst/>
              <a:uLnTx/>
              <a:uFillTx/>
              <a:latin typeface="Arial" charset="0"/>
              <a:ea typeface="+mj-ea"/>
              <a:cs typeface="+mj-cs"/>
            </a:endParaRPr>
          </a:p>
        </p:txBody>
      </p:sp>
      <p:sp>
        <p:nvSpPr>
          <p:cNvPr id="13" name="Rectangle 12"/>
          <p:cNvSpPr/>
          <p:nvPr/>
        </p:nvSpPr>
        <p:spPr>
          <a:xfrm>
            <a:off x="152400" y="990600"/>
            <a:ext cx="4572000" cy="1077218"/>
          </a:xfrm>
          <a:prstGeom prst="rect">
            <a:avLst/>
          </a:prstGeom>
        </p:spPr>
        <p:txBody>
          <a:bodyPr>
            <a:spAutoFit/>
          </a:bodyPr>
          <a:lstStyle/>
          <a:p>
            <a:r>
              <a:rPr lang="en-US" sz="2400" dirty="0" smtClean="0">
                <a:solidFill>
                  <a:schemeClr val="tx2"/>
                </a:solidFill>
                <a:latin typeface="Arial" charset="0"/>
              </a:rPr>
              <a:t>6 x-bed locations</a:t>
            </a:r>
          </a:p>
          <a:p>
            <a:pPr lvl="1"/>
            <a:r>
              <a:rPr lang="en-US" sz="2000" b="1" dirty="0" smtClean="0">
                <a:solidFill>
                  <a:schemeClr val="tx2"/>
                </a:solidFill>
                <a:latin typeface="Arial" charset="0"/>
              </a:rPr>
              <a:t>2 - Crowley’s Ridge, AR</a:t>
            </a:r>
          </a:p>
          <a:p>
            <a:pPr lvl="1"/>
            <a:r>
              <a:rPr lang="en-US" sz="2000" b="1" dirty="0" smtClean="0">
                <a:solidFill>
                  <a:schemeClr val="tx2"/>
                </a:solidFill>
                <a:latin typeface="Arial" charset="0"/>
              </a:rPr>
              <a:t>4 - Chickasaw Bluffs, MS</a:t>
            </a:r>
          </a:p>
        </p:txBody>
      </p:sp>
      <p:sp>
        <p:nvSpPr>
          <p:cNvPr id="14" name="TextBox 24"/>
          <p:cNvSpPr txBox="1">
            <a:spLocks noChangeArrowheads="1"/>
          </p:cNvSpPr>
          <p:nvPr/>
        </p:nvSpPr>
        <p:spPr bwMode="auto">
          <a:xfrm>
            <a:off x="381000" y="2438400"/>
            <a:ext cx="2971800" cy="3539430"/>
          </a:xfrm>
          <a:prstGeom prst="rect">
            <a:avLst/>
          </a:prstGeom>
          <a:solidFill>
            <a:schemeClr val="tx2">
              <a:lumMod val="10000"/>
            </a:schemeClr>
          </a:solidFill>
          <a:ln w="9525">
            <a:noFill/>
            <a:miter lim="800000"/>
            <a:headEnd/>
            <a:tailEnd/>
          </a:ln>
        </p:spPr>
        <p:txBody>
          <a:bodyPr>
            <a:spAutoFit/>
          </a:bodyPr>
          <a:lstStyle/>
          <a:p>
            <a:r>
              <a:rPr lang="en-US" sz="2000" dirty="0" smtClean="0">
                <a:solidFill>
                  <a:srgbClr val="FFFF00"/>
                </a:solidFill>
              </a:rPr>
              <a:t>The distinct </a:t>
            </a:r>
            <a:r>
              <a:rPr lang="en-US" sz="2000" dirty="0">
                <a:solidFill>
                  <a:srgbClr val="FFFF00"/>
                </a:solidFill>
              </a:rPr>
              <a:t>difference between S-oriented </a:t>
            </a:r>
            <a:r>
              <a:rPr lang="en-US" sz="2000" dirty="0" smtClean="0">
                <a:solidFill>
                  <a:srgbClr val="FFFF00"/>
                </a:solidFill>
              </a:rPr>
              <a:t>X-beds </a:t>
            </a:r>
            <a:r>
              <a:rPr lang="en-US" sz="2000" dirty="0">
                <a:solidFill>
                  <a:srgbClr val="FFFF00"/>
                </a:solidFill>
              </a:rPr>
              <a:t>on Crowley’s </a:t>
            </a:r>
            <a:r>
              <a:rPr lang="en-US" sz="2000" dirty="0" smtClean="0">
                <a:solidFill>
                  <a:srgbClr val="FFFF00"/>
                </a:solidFill>
              </a:rPr>
              <a:t>Ridge and the  </a:t>
            </a:r>
            <a:r>
              <a:rPr lang="en-US" sz="2000" dirty="0">
                <a:solidFill>
                  <a:srgbClr val="FFFF00"/>
                </a:solidFill>
              </a:rPr>
              <a:t>NE orientation on Chickasaw </a:t>
            </a:r>
            <a:r>
              <a:rPr lang="en-US" sz="2000" dirty="0" smtClean="0">
                <a:solidFill>
                  <a:srgbClr val="FFFF00"/>
                </a:solidFill>
              </a:rPr>
              <a:t>Bluffs suggests </a:t>
            </a:r>
            <a:r>
              <a:rPr lang="en-US" sz="2800" b="1" dirty="0" smtClean="0">
                <a:solidFill>
                  <a:srgbClr val="FFFF00"/>
                </a:solidFill>
              </a:rPr>
              <a:t>different flow regimes and source areas </a:t>
            </a:r>
          </a:p>
          <a:p>
            <a:r>
              <a:rPr lang="en-US" sz="2000" dirty="0" smtClean="0">
                <a:solidFill>
                  <a:srgbClr val="FFFF00"/>
                </a:solidFill>
              </a:rPr>
              <a:t>(in agreement with Potter, 1955).</a:t>
            </a:r>
            <a:endParaRPr lang="en-US" sz="2000" dirty="0">
              <a:solidFill>
                <a:srgbClr val="FFFF00"/>
              </a:solidFill>
            </a:endParaRPr>
          </a:p>
        </p:txBody>
      </p:sp>
      <p:grpSp>
        <p:nvGrpSpPr>
          <p:cNvPr id="33" name="Group 32"/>
          <p:cNvGrpSpPr/>
          <p:nvPr/>
        </p:nvGrpSpPr>
        <p:grpSpPr>
          <a:xfrm>
            <a:off x="4038600" y="457200"/>
            <a:ext cx="4700587" cy="5981700"/>
            <a:chOff x="4038600" y="457200"/>
            <a:chExt cx="4700587" cy="5981700"/>
          </a:xfrm>
        </p:grpSpPr>
        <p:pic>
          <p:nvPicPr>
            <p:cNvPr id="1026" name="Picture 2" descr="C:\Documents and Settings\dlumsden\Desktop\Upland Complex\ArcRiver for Geology\jpg pics\fig1.jpg"/>
            <p:cNvPicPr>
              <a:picLocks noChangeAspect="1" noChangeArrowheads="1"/>
            </p:cNvPicPr>
            <p:nvPr/>
          </p:nvPicPr>
          <p:blipFill>
            <a:blip r:embed="rId3" cstate="print"/>
            <a:srcRect/>
            <a:stretch>
              <a:fillRect/>
            </a:stretch>
          </p:blipFill>
          <p:spPr bwMode="auto">
            <a:xfrm>
              <a:off x="4038600" y="457200"/>
              <a:ext cx="4700587" cy="5981700"/>
            </a:xfrm>
            <a:prstGeom prst="rect">
              <a:avLst/>
            </a:prstGeom>
            <a:noFill/>
          </p:spPr>
        </p:pic>
        <p:pic>
          <p:nvPicPr>
            <p:cNvPr id="4" name="Picture 17"/>
            <p:cNvPicPr>
              <a:picLocks noChangeAspect="1" noChangeArrowheads="1"/>
            </p:cNvPicPr>
            <p:nvPr/>
          </p:nvPicPr>
          <p:blipFill>
            <a:blip r:embed="rId4" cstate="print"/>
            <a:srcRect/>
            <a:stretch>
              <a:fillRect/>
            </a:stretch>
          </p:blipFill>
          <p:spPr bwMode="auto">
            <a:xfrm>
              <a:off x="6553200" y="1828800"/>
              <a:ext cx="628650" cy="504825"/>
            </a:xfrm>
            <a:prstGeom prst="rect">
              <a:avLst/>
            </a:prstGeom>
            <a:noFill/>
            <a:ln w="9525">
              <a:noFill/>
              <a:miter lim="800000"/>
              <a:headEnd/>
              <a:tailEnd/>
            </a:ln>
          </p:spPr>
        </p:pic>
        <p:grpSp>
          <p:nvGrpSpPr>
            <p:cNvPr id="18" name="Group 17"/>
            <p:cNvGrpSpPr/>
            <p:nvPr/>
          </p:nvGrpSpPr>
          <p:grpSpPr>
            <a:xfrm>
              <a:off x="6477000" y="1066800"/>
              <a:ext cx="1962150" cy="1524000"/>
              <a:chOff x="6477000" y="1066800"/>
              <a:chExt cx="1962150" cy="1524000"/>
            </a:xfrm>
          </p:grpSpPr>
          <p:sp>
            <p:nvSpPr>
              <p:cNvPr id="3" name="TextBox 19"/>
              <p:cNvSpPr txBox="1">
                <a:spLocks noChangeArrowheads="1"/>
              </p:cNvSpPr>
              <p:nvPr/>
            </p:nvSpPr>
            <p:spPr bwMode="auto">
              <a:xfrm>
                <a:off x="6477000" y="1066800"/>
                <a:ext cx="1905000" cy="365760"/>
              </a:xfrm>
              <a:prstGeom prst="rect">
                <a:avLst/>
              </a:prstGeom>
              <a:solidFill>
                <a:schemeClr val="bg1"/>
              </a:solidFill>
              <a:ln w="9525">
                <a:noFill/>
                <a:miter lim="800000"/>
                <a:headEnd/>
                <a:tailEnd/>
              </a:ln>
            </p:spPr>
            <p:txBody>
              <a:bodyPr>
                <a:spAutoFit/>
              </a:bodyPr>
              <a:lstStyle/>
              <a:p>
                <a:r>
                  <a:rPr lang="en-US" dirty="0"/>
                  <a:t>From Potter, 1955</a:t>
                </a:r>
              </a:p>
            </p:txBody>
          </p:sp>
          <p:pic>
            <p:nvPicPr>
              <p:cNvPr id="5" name="Picture 19"/>
              <p:cNvPicPr>
                <a:picLocks noChangeAspect="1" noChangeArrowheads="1"/>
              </p:cNvPicPr>
              <p:nvPr/>
            </p:nvPicPr>
            <p:blipFill>
              <a:blip r:embed="rId5" cstate="print"/>
              <a:srcRect/>
              <a:stretch>
                <a:fillRect/>
              </a:stretch>
            </p:blipFill>
            <p:spPr bwMode="auto">
              <a:xfrm>
                <a:off x="7772400" y="1981200"/>
                <a:ext cx="666750" cy="609600"/>
              </a:xfrm>
              <a:prstGeom prst="rect">
                <a:avLst/>
              </a:prstGeom>
              <a:noFill/>
              <a:ln w="9525">
                <a:noFill/>
                <a:miter lim="800000"/>
                <a:headEnd/>
                <a:tailEnd/>
              </a:ln>
            </p:spPr>
          </p:pic>
          <p:cxnSp>
            <p:nvCxnSpPr>
              <p:cNvPr id="6" name="Straight Arrow Connector 5"/>
              <p:cNvCxnSpPr/>
              <p:nvPr/>
            </p:nvCxnSpPr>
            <p:spPr>
              <a:xfrm rot="5400000">
                <a:off x="6835140" y="1546860"/>
                <a:ext cx="50292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39000" y="1447800"/>
                <a:ext cx="685800" cy="609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553200" y="1752600"/>
                <a:ext cx="609600" cy="6096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Oval 15"/>
          <p:cNvSpPr/>
          <p:nvPr/>
        </p:nvSpPr>
        <p:spPr>
          <a:xfrm>
            <a:off x="7772400" y="1905000"/>
            <a:ext cx="762000" cy="762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4"/>
          <p:cNvPicPr>
            <a:picLocks noChangeAspect="1" noChangeArrowheads="1"/>
          </p:cNvPicPr>
          <p:nvPr/>
        </p:nvPicPr>
        <p:blipFill>
          <a:blip r:embed="rId3" cstate="print"/>
          <a:srcRect/>
          <a:stretch>
            <a:fillRect/>
          </a:stretch>
        </p:blipFill>
        <p:spPr bwMode="auto">
          <a:xfrm>
            <a:off x="1981200" y="1676400"/>
            <a:ext cx="5105400" cy="4219575"/>
          </a:xfrm>
          <a:prstGeom prst="rect">
            <a:avLst/>
          </a:prstGeom>
          <a:noFill/>
          <a:ln w="9525">
            <a:noFill/>
            <a:miter lim="800000"/>
            <a:headEnd/>
            <a:tailEnd/>
          </a:ln>
        </p:spPr>
      </p:pic>
      <p:sp>
        <p:nvSpPr>
          <p:cNvPr id="29699" name="TextBox 2"/>
          <p:cNvSpPr txBox="1">
            <a:spLocks noChangeArrowheads="1"/>
          </p:cNvSpPr>
          <p:nvPr/>
        </p:nvSpPr>
        <p:spPr bwMode="auto">
          <a:xfrm>
            <a:off x="762000" y="5943600"/>
            <a:ext cx="7620000" cy="923330"/>
          </a:xfrm>
          <a:prstGeom prst="rect">
            <a:avLst/>
          </a:prstGeom>
          <a:solidFill>
            <a:schemeClr val="bg1"/>
          </a:solidFill>
          <a:ln w="9525">
            <a:noFill/>
            <a:miter lim="800000"/>
            <a:headEnd/>
            <a:tailEnd/>
          </a:ln>
        </p:spPr>
        <p:txBody>
          <a:bodyPr>
            <a:spAutoFit/>
          </a:bodyPr>
          <a:lstStyle/>
          <a:p>
            <a:r>
              <a:rPr lang="en-US" dirty="0"/>
              <a:t>Grain size distribution for composite samples is distinctly bimodal with strong modes in pebble gravel and medium sand.  </a:t>
            </a:r>
            <a:r>
              <a:rPr lang="en-US" dirty="0" smtClean="0"/>
              <a:t>Silt/clay </a:t>
            </a:r>
            <a:r>
              <a:rPr lang="en-US" dirty="0"/>
              <a:t>are </a:t>
            </a:r>
            <a:r>
              <a:rPr lang="en-US" dirty="0" smtClean="0"/>
              <a:t>~ </a:t>
            </a:r>
            <a:r>
              <a:rPr lang="en-US" dirty="0"/>
              <a:t>1</a:t>
            </a:r>
            <a:r>
              <a:rPr lang="en-US" dirty="0" smtClean="0"/>
              <a:t>%.  (Data from Potter, 1955)</a:t>
            </a:r>
            <a:endParaRPr lang="en-US" dirty="0"/>
          </a:p>
        </p:txBody>
      </p:sp>
      <p:sp>
        <p:nvSpPr>
          <p:cNvPr id="4" name="Title 3"/>
          <p:cNvSpPr>
            <a:spLocks noGrp="1"/>
          </p:cNvSpPr>
          <p:nvPr>
            <p:ph type="title"/>
          </p:nvPr>
        </p:nvSpPr>
        <p:spPr>
          <a:xfrm>
            <a:off x="914400" y="228600"/>
            <a:ext cx="7772400" cy="914400"/>
          </a:xfrm>
        </p:spPr>
        <p:txBody>
          <a:bodyPr/>
          <a:lstStyle/>
          <a:p>
            <a:pPr>
              <a:defRPr/>
            </a:pPr>
            <a:r>
              <a:rPr lang="en-US" b="1" dirty="0" smtClean="0">
                <a:solidFill>
                  <a:srgbClr val="FFFF00"/>
                </a:solidFill>
                <a:latin typeface="Arial" pitchFamily="34" charset="0"/>
                <a:ea typeface="Calibri" pitchFamily="34" charset="0"/>
                <a:cs typeface="Arial" pitchFamily="34" charset="0"/>
              </a:rPr>
              <a:t>RESULTS  - </a:t>
            </a:r>
            <a:r>
              <a:rPr lang="en-US" dirty="0" smtClean="0">
                <a:solidFill>
                  <a:srgbClr val="FFFF00"/>
                </a:solidFill>
              </a:rPr>
              <a:t>GRAIN SIZE</a:t>
            </a:r>
            <a:br>
              <a:rPr lang="en-US" dirty="0" smtClean="0">
                <a:solidFill>
                  <a:srgbClr val="FFFF00"/>
                </a:solidFill>
              </a:rPr>
            </a:br>
            <a:r>
              <a:rPr lang="en-US" sz="2400" dirty="0" smtClean="0">
                <a:solidFill>
                  <a:srgbClr val="FFFF00"/>
                </a:solidFill>
              </a:rPr>
              <a:t>Distinct bimodal size for bulk samples suggests two sources.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UC Jonesboro 5.jpg"/>
          <p:cNvPicPr>
            <a:picLocks noGrp="1" noChangeAspect="1"/>
          </p:cNvPicPr>
          <p:nvPr isPhoto="1"/>
        </p:nvPicPr>
        <p:blipFill>
          <a:blip r:embed="rId3" cstate="print"/>
          <a:srcRect/>
          <a:stretch>
            <a:fillRect/>
          </a:stretch>
        </p:blipFill>
        <p:spPr bwMode="auto">
          <a:xfrm>
            <a:off x="990600" y="914400"/>
            <a:ext cx="7426325" cy="5943600"/>
          </a:xfrm>
          <a:prstGeom prst="rect">
            <a:avLst/>
          </a:prstGeom>
          <a:noFill/>
          <a:ln w="9525">
            <a:noFill/>
            <a:miter lim="800000"/>
            <a:headEnd/>
            <a:tailEnd/>
          </a:ln>
        </p:spPr>
      </p:pic>
      <p:sp>
        <p:nvSpPr>
          <p:cNvPr id="4" name="Content Placeholder 5"/>
          <p:cNvSpPr txBox="1">
            <a:spLocks/>
          </p:cNvSpPr>
          <p:nvPr/>
        </p:nvSpPr>
        <p:spPr>
          <a:xfrm>
            <a:off x="228600" y="152400"/>
            <a:ext cx="8763000" cy="3429000"/>
          </a:xfrm>
          <a:prstGeom prst="rect">
            <a:avLst/>
          </a:prstGeom>
          <a:solidFill>
            <a:schemeClr val="tx2">
              <a:lumMod val="10000"/>
            </a:schemeClr>
          </a:solidFill>
        </p:spPr>
        <p:txBody>
          <a:bodyPr/>
          <a:lstStyle/>
          <a:p>
            <a:pPr marL="411163" indent="-342900">
              <a:spcBef>
                <a:spcPts val="700"/>
              </a:spcBef>
              <a:buClr>
                <a:schemeClr val="tx2"/>
              </a:buClr>
              <a:buSzPct val="95000"/>
              <a:defRPr/>
            </a:pPr>
            <a:r>
              <a:rPr lang="en-US" sz="3200" b="1" dirty="0" smtClean="0">
                <a:solidFill>
                  <a:srgbClr val="FFFF00"/>
                </a:solidFill>
                <a:latin typeface="Arial" pitchFamily="34" charset="0"/>
                <a:ea typeface="Calibri" pitchFamily="34" charset="0"/>
                <a:cs typeface="Arial" pitchFamily="34" charset="0"/>
              </a:rPr>
              <a:t>RESULTS</a:t>
            </a:r>
            <a:r>
              <a:rPr lang="en-US" sz="3200" b="1" dirty="0" smtClean="0">
                <a:solidFill>
                  <a:srgbClr val="FFFF00"/>
                </a:solidFill>
                <a:latin typeface="+mn-lt"/>
              </a:rPr>
              <a:t> - Grain Petrology - </a:t>
            </a:r>
            <a:r>
              <a:rPr lang="en-US" sz="3200" b="1" dirty="0" smtClean="0">
                <a:solidFill>
                  <a:srgbClr val="FFFF00"/>
                </a:solidFill>
              </a:rPr>
              <a:t>Gravel</a:t>
            </a:r>
            <a:r>
              <a:rPr lang="en-US" sz="3200" b="1" dirty="0" smtClean="0">
                <a:solidFill>
                  <a:srgbClr val="FFFF00"/>
                </a:solidFill>
                <a:latin typeface="+mn-lt"/>
              </a:rPr>
              <a:t> fraction</a:t>
            </a:r>
            <a:endParaRPr lang="en-US" sz="3200" b="1" dirty="0">
              <a:solidFill>
                <a:srgbClr val="FFFF00"/>
              </a:solidFill>
              <a:latin typeface="+mn-lt"/>
            </a:endParaRPr>
          </a:p>
          <a:p>
            <a:pPr marL="411163" indent="-342900" eaLnBrk="1" hangingPunct="1">
              <a:spcBef>
                <a:spcPts val="700"/>
              </a:spcBef>
              <a:buClr>
                <a:schemeClr val="tx2"/>
              </a:buClr>
              <a:buSzPct val="95000"/>
              <a:buFont typeface="Wingdings" pitchFamily="2" charset="2"/>
              <a:buChar char=""/>
              <a:defRPr/>
            </a:pPr>
            <a:r>
              <a:rPr lang="en-US" sz="2000" b="1" dirty="0">
                <a:solidFill>
                  <a:srgbClr val="FFFF00"/>
                </a:solidFill>
                <a:latin typeface="+mn-lt"/>
              </a:rPr>
              <a:t>Gravel </a:t>
            </a:r>
            <a:r>
              <a:rPr lang="en-US" sz="2000" b="1" dirty="0" smtClean="0">
                <a:solidFill>
                  <a:srgbClr val="FFFF00"/>
                </a:solidFill>
                <a:latin typeface="+mn-lt"/>
              </a:rPr>
              <a:t>(</a:t>
            </a:r>
            <a:r>
              <a:rPr lang="en-US" sz="2000" b="1" dirty="0" smtClean="0">
                <a:solidFill>
                  <a:srgbClr val="FFFF00"/>
                </a:solidFill>
              </a:rPr>
              <a:t>2 to</a:t>
            </a:r>
            <a:r>
              <a:rPr lang="en-US" sz="2000" b="1" dirty="0" smtClean="0">
                <a:solidFill>
                  <a:srgbClr val="FFFF00"/>
                </a:solidFill>
                <a:latin typeface="+mn-lt"/>
              </a:rPr>
              <a:t> </a:t>
            </a:r>
            <a:r>
              <a:rPr lang="en-US" sz="2000" b="1" dirty="0">
                <a:solidFill>
                  <a:srgbClr val="FFFF00"/>
                </a:solidFill>
                <a:latin typeface="+mn-lt"/>
              </a:rPr>
              <a:t>10 cm)  is </a:t>
            </a:r>
            <a:r>
              <a:rPr lang="en-US" sz="2800" b="1" dirty="0">
                <a:solidFill>
                  <a:srgbClr val="FF0000"/>
                </a:solidFill>
                <a:latin typeface="+mn-lt"/>
              </a:rPr>
              <a:t>80% chert</a:t>
            </a:r>
            <a:r>
              <a:rPr lang="en-US" sz="2000" b="1" dirty="0">
                <a:solidFill>
                  <a:srgbClr val="FFFF00"/>
                </a:solidFill>
                <a:latin typeface="+mn-lt"/>
              </a:rPr>
              <a:t>, the balance is </a:t>
            </a:r>
            <a:r>
              <a:rPr lang="en-US" sz="2000" b="1" dirty="0" smtClean="0">
                <a:solidFill>
                  <a:srgbClr val="FFFF00"/>
                </a:solidFill>
                <a:latin typeface="+mn-lt"/>
              </a:rPr>
              <a:t>polycrystalline </a:t>
            </a:r>
            <a:r>
              <a:rPr lang="en-US" sz="2000" b="1" dirty="0">
                <a:solidFill>
                  <a:srgbClr val="FFFF00"/>
                </a:solidFill>
                <a:latin typeface="+mn-lt"/>
              </a:rPr>
              <a:t>quartz.</a:t>
            </a:r>
          </a:p>
          <a:p>
            <a:pPr marL="411163" indent="-342900" eaLnBrk="1" hangingPunct="1">
              <a:spcBef>
                <a:spcPts val="700"/>
              </a:spcBef>
              <a:buClr>
                <a:schemeClr val="tx2"/>
              </a:buClr>
              <a:buSzPct val="95000"/>
              <a:buFont typeface="Wingdings" pitchFamily="2" charset="2"/>
              <a:buChar char=""/>
              <a:defRPr/>
            </a:pPr>
            <a:r>
              <a:rPr lang="en-US" sz="2000" b="1" dirty="0">
                <a:solidFill>
                  <a:srgbClr val="FFFF00"/>
                </a:solidFill>
                <a:latin typeface="+mn-lt"/>
              </a:rPr>
              <a:t>No </a:t>
            </a:r>
            <a:r>
              <a:rPr lang="en-US" sz="2000" b="1" dirty="0" smtClean="0">
                <a:solidFill>
                  <a:srgbClr val="FFFF00"/>
                </a:solidFill>
                <a:latin typeface="+mn-lt"/>
              </a:rPr>
              <a:t>igneous</a:t>
            </a:r>
            <a:r>
              <a:rPr lang="en-US" sz="2000" b="1" dirty="0">
                <a:solidFill>
                  <a:srgbClr val="FFFF00"/>
                </a:solidFill>
                <a:latin typeface="+mn-lt"/>
              </a:rPr>
              <a:t>, or metamorphic </a:t>
            </a:r>
            <a:r>
              <a:rPr lang="en-US" sz="2000" b="1" dirty="0" smtClean="0">
                <a:solidFill>
                  <a:srgbClr val="FFFF00"/>
                </a:solidFill>
                <a:latin typeface="+mn-lt"/>
              </a:rPr>
              <a:t>lithology was observed.</a:t>
            </a:r>
            <a:endParaRPr lang="en-US" sz="2000" b="1" dirty="0">
              <a:solidFill>
                <a:srgbClr val="FFFF00"/>
              </a:solidFill>
              <a:latin typeface="+mn-lt"/>
            </a:endParaRPr>
          </a:p>
          <a:p>
            <a:pPr marL="411163" indent="-342900" eaLnBrk="1" hangingPunct="1">
              <a:spcBef>
                <a:spcPts val="700"/>
              </a:spcBef>
              <a:buClr>
                <a:schemeClr val="tx2"/>
              </a:buClr>
              <a:buSzPct val="95000"/>
              <a:buFont typeface="Wingdings" pitchFamily="2" charset="2"/>
              <a:buChar char=""/>
              <a:defRPr/>
            </a:pPr>
            <a:r>
              <a:rPr lang="en-US" sz="2000" b="1" dirty="0">
                <a:solidFill>
                  <a:srgbClr val="FFFF00"/>
                </a:solidFill>
                <a:latin typeface="+mn-lt"/>
              </a:rPr>
              <a:t>Modern Mississippi River gravel as far south as Bolivar County, MS contain up to 10% igneous/metamorphic </a:t>
            </a:r>
            <a:r>
              <a:rPr lang="en-US" sz="2000" b="1" dirty="0" smtClean="0">
                <a:solidFill>
                  <a:srgbClr val="FFFF00"/>
                </a:solidFill>
                <a:latin typeface="+mn-lt"/>
              </a:rPr>
              <a:t>rock fragments </a:t>
            </a:r>
            <a:r>
              <a:rPr lang="en-US" sz="2000" b="1" dirty="0">
                <a:solidFill>
                  <a:srgbClr val="FFFF00"/>
                </a:solidFill>
                <a:latin typeface="+mn-lt"/>
              </a:rPr>
              <a:t>derived from the Canadian Shield (Dockery et al., 2008</a:t>
            </a:r>
            <a:r>
              <a:rPr lang="en-US" sz="2000" b="1" dirty="0" smtClean="0">
                <a:solidFill>
                  <a:srgbClr val="FFFF00"/>
                </a:solidFill>
                <a:latin typeface="+mn-lt"/>
              </a:rPr>
              <a:t>).</a:t>
            </a:r>
          </a:p>
          <a:p>
            <a:pPr marL="411163" indent="-342900" eaLnBrk="1" hangingPunct="1">
              <a:spcBef>
                <a:spcPts val="700"/>
              </a:spcBef>
              <a:buClr>
                <a:schemeClr val="tx2"/>
              </a:buClr>
              <a:buSzPct val="95000"/>
              <a:buFont typeface="Wingdings" pitchFamily="2" charset="2"/>
              <a:buChar char=""/>
              <a:defRPr/>
            </a:pPr>
            <a:r>
              <a:rPr lang="en-US" sz="2000" b="1" dirty="0" smtClean="0">
                <a:solidFill>
                  <a:srgbClr val="FFFF00"/>
                </a:solidFill>
              </a:rPr>
              <a:t>The absence of such material in the UC indicates a non-glacial source (Potter, 1955).</a:t>
            </a:r>
            <a:endParaRPr lang="en-US" sz="2000" b="1" dirty="0">
              <a:solidFill>
                <a:srgbClr val="FFFF00"/>
              </a:solidFill>
              <a:latin typeface="+mn-lt"/>
            </a:endParaRPr>
          </a:p>
          <a:p>
            <a:pPr marL="411163" indent="-342900" eaLnBrk="1" hangingPunct="1">
              <a:spcBef>
                <a:spcPts val="700"/>
              </a:spcBef>
              <a:buClr>
                <a:schemeClr val="tx2"/>
              </a:buClr>
              <a:buSzPct val="95000"/>
              <a:buFont typeface="Wingdings" pitchFamily="2" charset="2"/>
              <a:buChar char=""/>
              <a:defRPr/>
            </a:pPr>
            <a:endParaRPr lang="en-US" sz="2000"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762000"/>
            <a:ext cx="7162800" cy="2123658"/>
          </a:xfrm>
          <a:prstGeom prst="rect">
            <a:avLst/>
          </a:prstGeom>
          <a:solidFill>
            <a:srgbClr val="002060"/>
          </a:solidFill>
        </p:spPr>
        <p:txBody>
          <a:bodyPr wrap="square" rtlCol="0">
            <a:spAutoFit/>
          </a:bodyPr>
          <a:lstStyle/>
          <a:p>
            <a:r>
              <a:rPr lang="en-US" sz="3200" dirty="0" smtClean="0"/>
              <a:t>Clasts derived from</a:t>
            </a:r>
          </a:p>
          <a:p>
            <a:pPr marL="514350" indent="-514350">
              <a:buAutoNum type="arabicParenR"/>
            </a:pPr>
            <a:r>
              <a:rPr lang="en-US" sz="3200" dirty="0" smtClean="0"/>
              <a:t>bedded and </a:t>
            </a:r>
          </a:p>
          <a:p>
            <a:pPr marL="514350" indent="-514350">
              <a:buAutoNum type="arabicParenR"/>
            </a:pPr>
            <a:r>
              <a:rPr lang="en-US" sz="3200" dirty="0" smtClean="0"/>
              <a:t>nodular chert are present in the UC</a:t>
            </a:r>
          </a:p>
          <a:p>
            <a:r>
              <a:rPr lang="en-US" dirty="0" smtClean="0"/>
              <a:t>	</a:t>
            </a:r>
          </a:p>
          <a:p>
            <a:endParaRPr lang="en-US" dirty="0"/>
          </a:p>
        </p:txBody>
      </p:sp>
      <p:sp>
        <p:nvSpPr>
          <p:cNvPr id="2" name="Title 1"/>
          <p:cNvSpPr>
            <a:spLocks noGrp="1"/>
          </p:cNvSpPr>
          <p:nvPr>
            <p:ph type="title"/>
          </p:nvPr>
        </p:nvSpPr>
        <p:spPr>
          <a:xfrm>
            <a:off x="914400" y="152400"/>
            <a:ext cx="7772400" cy="914400"/>
          </a:xfrm>
        </p:spPr>
        <p:txBody>
          <a:bodyPr/>
          <a:lstStyle/>
          <a:p>
            <a:r>
              <a:rPr lang="en-US" dirty="0" smtClean="0">
                <a:solidFill>
                  <a:srgbClr val="FFFF00"/>
                </a:solidFill>
              </a:rPr>
              <a:t>RESULTS -</a:t>
            </a:r>
            <a:r>
              <a:rPr lang="en-US" sz="3600" dirty="0" smtClean="0">
                <a:solidFill>
                  <a:srgbClr val="FFFF00"/>
                </a:solidFill>
              </a:rPr>
              <a:t> Chert gravel texture</a:t>
            </a:r>
            <a:endParaRPr lang="en-US" dirty="0">
              <a:solidFill>
                <a:srgbClr val="FFFF00"/>
              </a:solidFill>
            </a:endParaRPr>
          </a:p>
        </p:txBody>
      </p:sp>
      <p:pic>
        <p:nvPicPr>
          <p:cNvPr id="4" name="Picture 3" descr="Jones2a.jpg"/>
          <p:cNvPicPr>
            <a:picLocks noChangeAspect="1"/>
          </p:cNvPicPr>
          <p:nvPr/>
        </p:nvPicPr>
        <p:blipFill>
          <a:blip r:embed="rId3" cstate="print"/>
          <a:stretch>
            <a:fillRect/>
          </a:stretch>
        </p:blipFill>
        <p:spPr>
          <a:xfrm>
            <a:off x="457200" y="2286000"/>
            <a:ext cx="2743200" cy="2057400"/>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3200400" y="2286000"/>
            <a:ext cx="2743200" cy="2204896"/>
          </a:xfrm>
          <a:prstGeom prst="rect">
            <a:avLst/>
          </a:prstGeom>
          <a:noFill/>
          <a:ln w="9525">
            <a:noFill/>
            <a:miter lim="800000"/>
            <a:headEnd/>
            <a:tailEnd/>
          </a:ln>
        </p:spPr>
      </p:pic>
      <p:pic>
        <p:nvPicPr>
          <p:cNvPr id="6" name="Picture 5" descr="D3Ooliteb.jpg"/>
          <p:cNvPicPr>
            <a:picLocks noChangeAspect="1"/>
          </p:cNvPicPr>
          <p:nvPr/>
        </p:nvPicPr>
        <p:blipFill>
          <a:blip r:embed="rId5" cstate="print"/>
          <a:stretch>
            <a:fillRect/>
          </a:stretch>
        </p:blipFill>
        <p:spPr>
          <a:xfrm>
            <a:off x="3200400" y="4495800"/>
            <a:ext cx="2743200" cy="2057400"/>
          </a:xfrm>
          <a:prstGeom prst="rect">
            <a:avLst/>
          </a:prstGeom>
        </p:spPr>
      </p:pic>
      <p:pic>
        <p:nvPicPr>
          <p:cNvPr id="7" name="Picture 6" descr="Lev3oolite.jpg"/>
          <p:cNvPicPr>
            <a:picLocks noChangeAspect="1"/>
          </p:cNvPicPr>
          <p:nvPr/>
        </p:nvPicPr>
        <p:blipFill>
          <a:blip r:embed="rId6" cstate="print"/>
          <a:stretch>
            <a:fillRect/>
          </a:stretch>
        </p:blipFill>
        <p:spPr>
          <a:xfrm>
            <a:off x="457200" y="4419600"/>
            <a:ext cx="2743200" cy="2194560"/>
          </a:xfrm>
          <a:prstGeom prst="rect">
            <a:avLst/>
          </a:prstGeom>
        </p:spPr>
      </p:pic>
      <p:sp>
        <p:nvSpPr>
          <p:cNvPr id="10" name="TextBox 9"/>
          <p:cNvSpPr txBox="1"/>
          <p:nvPr/>
        </p:nvSpPr>
        <p:spPr>
          <a:xfrm>
            <a:off x="990600" y="3962400"/>
            <a:ext cx="1981200" cy="369332"/>
          </a:xfrm>
          <a:prstGeom prst="rect">
            <a:avLst/>
          </a:prstGeom>
          <a:noFill/>
        </p:spPr>
        <p:txBody>
          <a:bodyPr wrap="square" rtlCol="0">
            <a:spAutoFit/>
          </a:bodyPr>
          <a:lstStyle/>
          <a:p>
            <a:r>
              <a:rPr lang="en-US" dirty="0" smtClean="0">
                <a:solidFill>
                  <a:srgbClr val="FFFF00"/>
                </a:solidFill>
              </a:rPr>
              <a:t>uniform fine chert</a:t>
            </a:r>
            <a:endParaRPr lang="en-US" dirty="0">
              <a:solidFill>
                <a:srgbClr val="FFFF00"/>
              </a:solidFill>
            </a:endParaRPr>
          </a:p>
        </p:txBody>
      </p:sp>
      <p:sp>
        <p:nvSpPr>
          <p:cNvPr id="13" name="TextBox 12"/>
          <p:cNvSpPr txBox="1"/>
          <p:nvPr/>
        </p:nvSpPr>
        <p:spPr>
          <a:xfrm>
            <a:off x="3733800" y="3733800"/>
            <a:ext cx="1981200" cy="646331"/>
          </a:xfrm>
          <a:prstGeom prst="rect">
            <a:avLst/>
          </a:prstGeom>
          <a:noFill/>
        </p:spPr>
        <p:txBody>
          <a:bodyPr wrap="square" rtlCol="0">
            <a:spAutoFit/>
          </a:bodyPr>
          <a:lstStyle/>
          <a:p>
            <a:r>
              <a:rPr lang="en-US" b="1" dirty="0" smtClean="0">
                <a:solidFill>
                  <a:srgbClr val="FF0000"/>
                </a:solidFill>
              </a:rPr>
              <a:t>uniform fine chert with dolomolds</a:t>
            </a:r>
            <a:endParaRPr lang="en-US" b="1" dirty="0">
              <a:solidFill>
                <a:srgbClr val="FF0000"/>
              </a:solidFill>
            </a:endParaRPr>
          </a:p>
        </p:txBody>
      </p:sp>
      <p:pic>
        <p:nvPicPr>
          <p:cNvPr id="16" name="Picture 2"/>
          <p:cNvPicPr>
            <a:picLocks noChangeAspect="1" noChangeArrowheads="1"/>
          </p:cNvPicPr>
          <p:nvPr/>
        </p:nvPicPr>
        <p:blipFill>
          <a:blip r:embed="rId7" cstate="print"/>
          <a:srcRect/>
          <a:stretch>
            <a:fillRect/>
          </a:stretch>
        </p:blipFill>
        <p:spPr bwMode="auto">
          <a:xfrm>
            <a:off x="5943600" y="4495800"/>
            <a:ext cx="2743200" cy="2055250"/>
          </a:xfrm>
          <a:prstGeom prst="rect">
            <a:avLst/>
          </a:prstGeom>
          <a:noFill/>
          <a:ln w="9525">
            <a:noFill/>
            <a:miter lim="800000"/>
            <a:headEnd/>
            <a:tailEnd/>
          </a:ln>
        </p:spPr>
      </p:pic>
      <p:pic>
        <p:nvPicPr>
          <p:cNvPr id="17" name="Picture 3"/>
          <p:cNvPicPr>
            <a:picLocks noChangeAspect="1" noChangeArrowheads="1"/>
          </p:cNvPicPr>
          <p:nvPr/>
        </p:nvPicPr>
        <p:blipFill>
          <a:blip r:embed="rId8" cstate="print"/>
          <a:srcRect/>
          <a:stretch>
            <a:fillRect/>
          </a:stretch>
        </p:blipFill>
        <p:spPr bwMode="auto">
          <a:xfrm>
            <a:off x="5943600" y="2286000"/>
            <a:ext cx="2743200" cy="2046651"/>
          </a:xfrm>
          <a:prstGeom prst="rect">
            <a:avLst/>
          </a:prstGeom>
          <a:noFill/>
          <a:ln w="9525">
            <a:noFill/>
            <a:miter lim="800000"/>
            <a:headEnd/>
            <a:tailEnd/>
          </a:ln>
        </p:spPr>
      </p:pic>
      <p:sp>
        <p:nvSpPr>
          <p:cNvPr id="15" name="TextBox 14"/>
          <p:cNvSpPr txBox="1"/>
          <p:nvPr/>
        </p:nvSpPr>
        <p:spPr>
          <a:xfrm>
            <a:off x="6019800" y="4038600"/>
            <a:ext cx="2590800" cy="307777"/>
          </a:xfrm>
          <a:prstGeom prst="rect">
            <a:avLst/>
          </a:prstGeom>
          <a:solidFill>
            <a:srgbClr val="00B0F0"/>
          </a:solidFill>
        </p:spPr>
        <p:txBody>
          <a:bodyPr wrap="square" rtlCol="0">
            <a:spAutoFit/>
          </a:bodyPr>
          <a:lstStyle/>
          <a:p>
            <a:r>
              <a:rPr lang="en-US" sz="1400" dirty="0" smtClean="0">
                <a:solidFill>
                  <a:srgbClr val="FFFF00"/>
                </a:solidFill>
              </a:rPr>
              <a:t>Sponge spicules, goethite </a:t>
            </a:r>
            <a:endParaRPr lang="en-US" sz="1400" dirty="0">
              <a:solidFill>
                <a:srgbClr val="FFFF00"/>
              </a:solidFill>
            </a:endParaRPr>
          </a:p>
        </p:txBody>
      </p:sp>
      <p:sp>
        <p:nvSpPr>
          <p:cNvPr id="18" name="TextBox 17"/>
          <p:cNvSpPr txBox="1"/>
          <p:nvPr/>
        </p:nvSpPr>
        <p:spPr>
          <a:xfrm>
            <a:off x="533400" y="2286000"/>
            <a:ext cx="1676400" cy="338554"/>
          </a:xfrm>
          <a:prstGeom prst="rect">
            <a:avLst/>
          </a:prstGeom>
          <a:solidFill>
            <a:schemeClr val="accent2"/>
          </a:solidFill>
        </p:spPr>
        <p:txBody>
          <a:bodyPr wrap="square" rtlCol="0">
            <a:spAutoFit/>
          </a:bodyPr>
          <a:lstStyle/>
          <a:p>
            <a:r>
              <a:rPr lang="en-US" sz="1600" dirty="0" smtClean="0"/>
              <a:t>Bedded chert</a:t>
            </a:r>
            <a:endParaRPr lang="en-US" sz="1600" dirty="0"/>
          </a:p>
        </p:txBody>
      </p:sp>
      <p:sp>
        <p:nvSpPr>
          <p:cNvPr id="19" name="TextBox 18"/>
          <p:cNvSpPr txBox="1"/>
          <p:nvPr/>
        </p:nvSpPr>
        <p:spPr>
          <a:xfrm>
            <a:off x="3200400" y="2286000"/>
            <a:ext cx="1676400" cy="338554"/>
          </a:xfrm>
          <a:prstGeom prst="rect">
            <a:avLst/>
          </a:prstGeom>
          <a:solidFill>
            <a:schemeClr val="accent2"/>
          </a:solidFill>
        </p:spPr>
        <p:txBody>
          <a:bodyPr wrap="square" rtlCol="0">
            <a:spAutoFit/>
          </a:bodyPr>
          <a:lstStyle/>
          <a:p>
            <a:r>
              <a:rPr lang="en-US" sz="1600" dirty="0" smtClean="0"/>
              <a:t>Bedded chert</a:t>
            </a:r>
            <a:endParaRPr lang="en-US" sz="1600" dirty="0"/>
          </a:p>
        </p:txBody>
      </p:sp>
      <p:sp>
        <p:nvSpPr>
          <p:cNvPr id="20" name="TextBox 19"/>
          <p:cNvSpPr txBox="1"/>
          <p:nvPr/>
        </p:nvSpPr>
        <p:spPr>
          <a:xfrm>
            <a:off x="5943600" y="2286000"/>
            <a:ext cx="1676400" cy="338554"/>
          </a:xfrm>
          <a:prstGeom prst="rect">
            <a:avLst/>
          </a:prstGeom>
          <a:solidFill>
            <a:schemeClr val="accent2"/>
          </a:solidFill>
        </p:spPr>
        <p:txBody>
          <a:bodyPr wrap="square" rtlCol="0">
            <a:spAutoFit/>
          </a:bodyPr>
          <a:lstStyle/>
          <a:p>
            <a:r>
              <a:rPr lang="en-US" sz="1600" dirty="0" smtClean="0"/>
              <a:t>Bedded chert</a:t>
            </a:r>
            <a:endParaRPr lang="en-US" sz="1600" dirty="0"/>
          </a:p>
        </p:txBody>
      </p:sp>
      <p:sp>
        <p:nvSpPr>
          <p:cNvPr id="21" name="TextBox 20"/>
          <p:cNvSpPr txBox="1"/>
          <p:nvPr/>
        </p:nvSpPr>
        <p:spPr>
          <a:xfrm>
            <a:off x="457200" y="4419600"/>
            <a:ext cx="1676400" cy="338554"/>
          </a:xfrm>
          <a:prstGeom prst="rect">
            <a:avLst/>
          </a:prstGeom>
          <a:solidFill>
            <a:schemeClr val="accent2"/>
          </a:solidFill>
        </p:spPr>
        <p:txBody>
          <a:bodyPr wrap="square" rtlCol="0">
            <a:spAutoFit/>
          </a:bodyPr>
          <a:lstStyle/>
          <a:p>
            <a:r>
              <a:rPr lang="en-US" sz="1600" dirty="0" smtClean="0"/>
              <a:t>Nodular chert</a:t>
            </a:r>
            <a:endParaRPr lang="en-US" sz="1600" dirty="0"/>
          </a:p>
        </p:txBody>
      </p:sp>
      <p:sp>
        <p:nvSpPr>
          <p:cNvPr id="22" name="TextBox 21"/>
          <p:cNvSpPr txBox="1"/>
          <p:nvPr/>
        </p:nvSpPr>
        <p:spPr>
          <a:xfrm>
            <a:off x="3200400" y="4495800"/>
            <a:ext cx="1676400" cy="338554"/>
          </a:xfrm>
          <a:prstGeom prst="rect">
            <a:avLst/>
          </a:prstGeom>
          <a:solidFill>
            <a:schemeClr val="accent2"/>
          </a:solidFill>
        </p:spPr>
        <p:txBody>
          <a:bodyPr wrap="square" rtlCol="0">
            <a:spAutoFit/>
          </a:bodyPr>
          <a:lstStyle/>
          <a:p>
            <a:r>
              <a:rPr lang="en-US" sz="1600" dirty="0" smtClean="0"/>
              <a:t>Nodular chert</a:t>
            </a:r>
            <a:endParaRPr lang="en-US" sz="1600" dirty="0"/>
          </a:p>
        </p:txBody>
      </p:sp>
      <p:sp>
        <p:nvSpPr>
          <p:cNvPr id="23" name="TextBox 22"/>
          <p:cNvSpPr txBox="1"/>
          <p:nvPr/>
        </p:nvSpPr>
        <p:spPr>
          <a:xfrm>
            <a:off x="5943600" y="4495800"/>
            <a:ext cx="1676400" cy="338554"/>
          </a:xfrm>
          <a:prstGeom prst="rect">
            <a:avLst/>
          </a:prstGeom>
          <a:solidFill>
            <a:schemeClr val="accent2"/>
          </a:solidFill>
        </p:spPr>
        <p:txBody>
          <a:bodyPr wrap="square" rtlCol="0">
            <a:spAutoFit/>
          </a:bodyPr>
          <a:lstStyle/>
          <a:p>
            <a:r>
              <a:rPr lang="en-US" sz="1600" dirty="0" smtClean="0"/>
              <a:t>Nodular chert</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lstStyle/>
          <a:p>
            <a:pPr algn="ctr"/>
            <a:r>
              <a:rPr lang="en-US" dirty="0" smtClean="0">
                <a:solidFill>
                  <a:srgbClr val="FFFF00"/>
                </a:solidFill>
              </a:rPr>
              <a:t>RESULTS - Sand petrology</a:t>
            </a:r>
            <a:endParaRPr lang="en-US" dirty="0">
              <a:solidFill>
                <a:srgbClr val="FFFF00"/>
              </a:solidFill>
            </a:endParaRPr>
          </a:p>
        </p:txBody>
      </p:sp>
      <p:pic>
        <p:nvPicPr>
          <p:cNvPr id="7" name="Picture 6" descr="LevFeld.jpg"/>
          <p:cNvPicPr>
            <a:picLocks noChangeAspect="1"/>
          </p:cNvPicPr>
          <p:nvPr/>
        </p:nvPicPr>
        <p:blipFill>
          <a:blip r:embed="rId3" cstate="print"/>
          <a:stretch>
            <a:fillRect/>
          </a:stretch>
        </p:blipFill>
        <p:spPr>
          <a:xfrm>
            <a:off x="6019800" y="2057400"/>
            <a:ext cx="2743200" cy="2057400"/>
          </a:xfrm>
          <a:prstGeom prst="rect">
            <a:avLst/>
          </a:prstGeom>
        </p:spPr>
      </p:pic>
      <p:pic>
        <p:nvPicPr>
          <p:cNvPr id="10" name="Picture 2"/>
          <p:cNvPicPr>
            <a:picLocks noChangeAspect="1" noChangeArrowheads="1"/>
          </p:cNvPicPr>
          <p:nvPr/>
        </p:nvPicPr>
        <p:blipFill>
          <a:blip r:embed="rId4" cstate="print"/>
          <a:srcRect/>
          <a:stretch>
            <a:fillRect/>
          </a:stretch>
        </p:blipFill>
        <p:spPr bwMode="auto">
          <a:xfrm>
            <a:off x="381000" y="2057400"/>
            <a:ext cx="2743200" cy="2054190"/>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srcRect/>
          <a:stretch>
            <a:fillRect/>
          </a:stretch>
        </p:blipFill>
        <p:spPr bwMode="auto">
          <a:xfrm>
            <a:off x="381000" y="4191000"/>
            <a:ext cx="2743200" cy="2045407"/>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3200400" y="2057400"/>
            <a:ext cx="2743200" cy="2049080"/>
          </a:xfrm>
          <a:prstGeom prst="rect">
            <a:avLst/>
          </a:prstGeom>
          <a:noFill/>
          <a:ln w="9525">
            <a:noFill/>
            <a:miter lim="800000"/>
            <a:headEnd/>
            <a:tailEnd/>
          </a:ln>
        </p:spPr>
      </p:pic>
      <p:pic>
        <p:nvPicPr>
          <p:cNvPr id="15" name="Picture 5"/>
          <p:cNvPicPr>
            <a:picLocks noChangeAspect="1" noChangeArrowheads="1"/>
          </p:cNvPicPr>
          <p:nvPr/>
        </p:nvPicPr>
        <p:blipFill>
          <a:blip r:embed="rId7" cstate="print"/>
          <a:srcRect/>
          <a:stretch>
            <a:fillRect/>
          </a:stretch>
        </p:blipFill>
        <p:spPr bwMode="auto">
          <a:xfrm>
            <a:off x="5943600" y="4191000"/>
            <a:ext cx="2743200" cy="2045535"/>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3276600" y="4191000"/>
            <a:ext cx="2590800" cy="2078334"/>
          </a:xfrm>
          <a:prstGeom prst="rect">
            <a:avLst/>
          </a:prstGeom>
          <a:noFill/>
          <a:ln w="9525">
            <a:noFill/>
            <a:miter lim="800000"/>
            <a:headEnd/>
            <a:tailEnd/>
          </a:ln>
        </p:spPr>
      </p:pic>
      <p:sp>
        <p:nvSpPr>
          <p:cNvPr id="9" name="TextBox 8"/>
          <p:cNvSpPr txBox="1"/>
          <p:nvPr/>
        </p:nvSpPr>
        <p:spPr>
          <a:xfrm>
            <a:off x="533400" y="6324600"/>
            <a:ext cx="7696200" cy="369332"/>
          </a:xfrm>
          <a:prstGeom prst="rect">
            <a:avLst/>
          </a:prstGeom>
          <a:solidFill>
            <a:schemeClr val="bg1"/>
          </a:solidFill>
        </p:spPr>
        <p:txBody>
          <a:bodyPr wrap="square" rtlCol="0">
            <a:spAutoFit/>
          </a:bodyPr>
          <a:lstStyle/>
          <a:p>
            <a:r>
              <a:rPr lang="en-US" dirty="0" smtClean="0"/>
              <a:t>Q = quartz; F = feldspar; E= epoxy, H = hole in epoxy </a:t>
            </a:r>
            <a:endParaRPr lang="en-US" dirty="0"/>
          </a:p>
        </p:txBody>
      </p:sp>
      <p:sp>
        <p:nvSpPr>
          <p:cNvPr id="11" name="TextBox 10"/>
          <p:cNvSpPr txBox="1"/>
          <p:nvPr/>
        </p:nvSpPr>
        <p:spPr>
          <a:xfrm>
            <a:off x="381000" y="2057400"/>
            <a:ext cx="2743200" cy="338554"/>
          </a:xfrm>
          <a:prstGeom prst="rect">
            <a:avLst/>
          </a:prstGeom>
          <a:solidFill>
            <a:srgbClr val="00B0F0"/>
          </a:solidFill>
        </p:spPr>
        <p:txBody>
          <a:bodyPr wrap="square" rtlCol="0">
            <a:spAutoFit/>
          </a:bodyPr>
          <a:lstStyle/>
          <a:p>
            <a:r>
              <a:rPr lang="en-US" sz="1600" b="1" dirty="0" smtClean="0">
                <a:solidFill>
                  <a:srgbClr val="FFFF00"/>
                </a:solidFill>
              </a:rPr>
              <a:t>Recycled sedimentary quartz</a:t>
            </a:r>
            <a:endParaRPr lang="en-US" sz="1600" b="1" dirty="0">
              <a:solidFill>
                <a:srgbClr val="FFFF00"/>
              </a:solidFill>
            </a:endParaRPr>
          </a:p>
        </p:txBody>
      </p:sp>
      <p:sp>
        <p:nvSpPr>
          <p:cNvPr id="13" name="TextBox 12"/>
          <p:cNvSpPr txBox="1"/>
          <p:nvPr/>
        </p:nvSpPr>
        <p:spPr>
          <a:xfrm>
            <a:off x="3276600" y="2057400"/>
            <a:ext cx="2590800" cy="307777"/>
          </a:xfrm>
          <a:prstGeom prst="rect">
            <a:avLst/>
          </a:prstGeom>
          <a:solidFill>
            <a:srgbClr val="00B0F0"/>
          </a:solidFill>
        </p:spPr>
        <p:txBody>
          <a:bodyPr wrap="square" rtlCol="0">
            <a:spAutoFit/>
          </a:bodyPr>
          <a:lstStyle/>
          <a:p>
            <a:r>
              <a:rPr lang="en-US" sz="1400" b="1" dirty="0" smtClean="0">
                <a:solidFill>
                  <a:srgbClr val="FFFF00"/>
                </a:solidFill>
              </a:rPr>
              <a:t>Well rounded quartz + feldspar </a:t>
            </a:r>
            <a:endParaRPr lang="en-US" sz="1400" b="1" dirty="0">
              <a:solidFill>
                <a:srgbClr val="FFFF00"/>
              </a:solidFill>
            </a:endParaRPr>
          </a:p>
        </p:txBody>
      </p:sp>
      <p:sp>
        <p:nvSpPr>
          <p:cNvPr id="16" name="TextBox 15"/>
          <p:cNvSpPr txBox="1"/>
          <p:nvPr/>
        </p:nvSpPr>
        <p:spPr>
          <a:xfrm>
            <a:off x="6096000" y="2133600"/>
            <a:ext cx="2590800" cy="307777"/>
          </a:xfrm>
          <a:prstGeom prst="rect">
            <a:avLst/>
          </a:prstGeom>
          <a:solidFill>
            <a:srgbClr val="00B0F0"/>
          </a:solidFill>
        </p:spPr>
        <p:txBody>
          <a:bodyPr wrap="square" rtlCol="0">
            <a:spAutoFit/>
          </a:bodyPr>
          <a:lstStyle/>
          <a:p>
            <a:r>
              <a:rPr lang="en-US" sz="1400" b="1" dirty="0" smtClean="0">
                <a:solidFill>
                  <a:srgbClr val="FFFF00"/>
                </a:solidFill>
              </a:rPr>
              <a:t>Angular quartz and feldspar </a:t>
            </a:r>
            <a:endParaRPr lang="en-US" sz="1400" b="1" dirty="0">
              <a:solidFill>
                <a:srgbClr val="FFFF00"/>
              </a:solidFill>
            </a:endParaRPr>
          </a:p>
        </p:txBody>
      </p:sp>
      <p:sp>
        <p:nvSpPr>
          <p:cNvPr id="17" name="TextBox 16"/>
          <p:cNvSpPr txBox="1"/>
          <p:nvPr/>
        </p:nvSpPr>
        <p:spPr>
          <a:xfrm>
            <a:off x="457200" y="4191000"/>
            <a:ext cx="2667000" cy="461665"/>
          </a:xfrm>
          <a:prstGeom prst="rect">
            <a:avLst/>
          </a:prstGeom>
          <a:solidFill>
            <a:srgbClr val="00B0F0"/>
          </a:solidFill>
        </p:spPr>
        <p:txBody>
          <a:bodyPr wrap="square" rtlCol="0">
            <a:spAutoFit/>
          </a:bodyPr>
          <a:lstStyle/>
          <a:p>
            <a:r>
              <a:rPr lang="en-US" sz="1200" b="1" dirty="0" smtClean="0">
                <a:solidFill>
                  <a:srgbClr val="FFFF00"/>
                </a:solidFill>
              </a:rPr>
              <a:t>Angular and embayed quartz, volcanic?</a:t>
            </a:r>
            <a:endParaRPr lang="en-US" sz="1200" b="1" dirty="0">
              <a:solidFill>
                <a:srgbClr val="FFFF00"/>
              </a:solidFill>
            </a:endParaRPr>
          </a:p>
        </p:txBody>
      </p:sp>
      <p:sp>
        <p:nvSpPr>
          <p:cNvPr id="18" name="TextBox 17"/>
          <p:cNvSpPr txBox="1"/>
          <p:nvPr/>
        </p:nvSpPr>
        <p:spPr>
          <a:xfrm>
            <a:off x="3276600" y="4191000"/>
            <a:ext cx="2590800" cy="307777"/>
          </a:xfrm>
          <a:prstGeom prst="rect">
            <a:avLst/>
          </a:prstGeom>
          <a:solidFill>
            <a:srgbClr val="00B0F0"/>
          </a:solidFill>
        </p:spPr>
        <p:txBody>
          <a:bodyPr wrap="square" rtlCol="0">
            <a:spAutoFit/>
          </a:bodyPr>
          <a:lstStyle/>
          <a:p>
            <a:r>
              <a:rPr lang="en-US" sz="1400" b="1" dirty="0" smtClean="0">
                <a:solidFill>
                  <a:srgbClr val="FFFF00"/>
                </a:solidFill>
              </a:rPr>
              <a:t>Polycrystal quartz</a:t>
            </a:r>
            <a:endParaRPr lang="en-US" sz="1400" b="1" dirty="0">
              <a:solidFill>
                <a:srgbClr val="FFFF00"/>
              </a:solidFill>
            </a:endParaRPr>
          </a:p>
        </p:txBody>
      </p:sp>
      <p:sp>
        <p:nvSpPr>
          <p:cNvPr id="19" name="TextBox 18"/>
          <p:cNvSpPr txBox="1"/>
          <p:nvPr/>
        </p:nvSpPr>
        <p:spPr>
          <a:xfrm>
            <a:off x="5943600" y="4267200"/>
            <a:ext cx="2743200" cy="307777"/>
          </a:xfrm>
          <a:prstGeom prst="rect">
            <a:avLst/>
          </a:prstGeom>
          <a:solidFill>
            <a:srgbClr val="00B0F0"/>
          </a:solidFill>
        </p:spPr>
        <p:txBody>
          <a:bodyPr wrap="square" rtlCol="0">
            <a:spAutoFit/>
          </a:bodyPr>
          <a:lstStyle/>
          <a:p>
            <a:r>
              <a:rPr lang="en-US" sz="1400" b="1" dirty="0" smtClean="0">
                <a:solidFill>
                  <a:srgbClr val="FFFF00"/>
                </a:solidFill>
              </a:rPr>
              <a:t>Terminated  vein quartz?</a:t>
            </a:r>
            <a:endParaRPr lang="en-US" sz="1400" b="1" dirty="0">
              <a:solidFill>
                <a:srgbClr val="FFFF00"/>
              </a:solidFill>
            </a:endParaRPr>
          </a:p>
        </p:txBody>
      </p:sp>
      <p:sp>
        <p:nvSpPr>
          <p:cNvPr id="20" name="TextBox 19"/>
          <p:cNvSpPr txBox="1"/>
          <p:nvPr/>
        </p:nvSpPr>
        <p:spPr>
          <a:xfrm>
            <a:off x="533400" y="609600"/>
            <a:ext cx="8229600" cy="1200329"/>
          </a:xfrm>
          <a:prstGeom prst="rect">
            <a:avLst/>
          </a:prstGeom>
          <a:noFill/>
        </p:spPr>
        <p:txBody>
          <a:bodyPr wrap="square" rtlCol="0">
            <a:spAutoFit/>
          </a:bodyPr>
          <a:lstStyle/>
          <a:p>
            <a:r>
              <a:rPr lang="en-US" dirty="0" smtClean="0">
                <a:solidFill>
                  <a:srgbClr val="FFFF00"/>
                </a:solidFill>
              </a:rPr>
              <a:t>Shape</a:t>
            </a:r>
            <a:r>
              <a:rPr lang="en-US" dirty="0" smtClean="0"/>
              <a:t> – subequal rounded and angular, common embayed</a:t>
            </a:r>
          </a:p>
          <a:p>
            <a:r>
              <a:rPr lang="en-US" dirty="0" smtClean="0">
                <a:solidFill>
                  <a:srgbClr val="FFFF00"/>
                </a:solidFill>
              </a:rPr>
              <a:t>Texture</a:t>
            </a:r>
            <a:r>
              <a:rPr lang="en-US" dirty="0" smtClean="0"/>
              <a:t> – monocrystal &gt; polycrystal, great variety of polycrystal textures, some cloudy qtz, some recycled sedimentary qtz, some sand lithoclasts, trace vein qtz</a:t>
            </a:r>
          </a:p>
          <a:p>
            <a:r>
              <a:rPr lang="en-US" dirty="0" smtClean="0">
                <a:solidFill>
                  <a:srgbClr val="FFFF00"/>
                </a:solidFill>
              </a:rPr>
              <a:t>Mineralogy</a:t>
            </a:r>
            <a:r>
              <a:rPr lang="en-US" dirty="0" smtClean="0"/>
              <a:t> – 95+% qtz, feldspar (2 to 7%) present only on Crowley’s Ridge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Documents and Settings\dlumsden\My Documents\Word Documents\DeSoComp.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4419600" y="152400"/>
            <a:ext cx="4183779" cy="3200400"/>
          </a:xfrm>
          <a:prstGeom prst="rect">
            <a:avLst/>
          </a:prstGeom>
          <a:noFill/>
        </p:spPr>
      </p:pic>
      <p:pic>
        <p:nvPicPr>
          <p:cNvPr id="9" name="Picture 2" descr="C:\Documents and Settings\dlumsden\My Documents\LevComp.jp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a:off x="4419600" y="3505200"/>
            <a:ext cx="4183779" cy="3200400"/>
          </a:xfrm>
          <a:prstGeom prst="rect">
            <a:avLst/>
          </a:prstGeom>
          <a:noFill/>
        </p:spPr>
      </p:pic>
      <p:sp>
        <p:nvSpPr>
          <p:cNvPr id="6" name="TextBox 5"/>
          <p:cNvSpPr txBox="1"/>
          <p:nvPr/>
        </p:nvSpPr>
        <p:spPr>
          <a:xfrm>
            <a:off x="6096000" y="1676400"/>
            <a:ext cx="1676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Decreasing grain size</a:t>
            </a:r>
            <a:endParaRPr lang="en-US" sz="1200" dirty="0">
              <a:solidFill>
                <a:schemeClr val="bg1"/>
              </a:solidFill>
              <a:latin typeface="Arial" pitchFamily="34" charset="0"/>
              <a:cs typeface="Arial" pitchFamily="34" charset="0"/>
            </a:endParaRPr>
          </a:p>
        </p:txBody>
      </p:sp>
      <p:sp>
        <p:nvSpPr>
          <p:cNvPr id="10" name="TextBox 9"/>
          <p:cNvSpPr txBox="1"/>
          <p:nvPr/>
        </p:nvSpPr>
        <p:spPr>
          <a:xfrm>
            <a:off x="6400800" y="5029200"/>
            <a:ext cx="16764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Decreasing grain size</a:t>
            </a:r>
            <a:endParaRPr lang="en-US" sz="1200" dirty="0">
              <a:solidFill>
                <a:schemeClr val="bg1"/>
              </a:solidFill>
              <a:latin typeface="Arial" pitchFamily="34" charset="0"/>
              <a:cs typeface="Arial" pitchFamily="34" charset="0"/>
            </a:endParaRPr>
          </a:p>
        </p:txBody>
      </p:sp>
      <p:cxnSp>
        <p:nvCxnSpPr>
          <p:cNvPr id="12" name="Straight Arrow Connector 11"/>
          <p:cNvCxnSpPr/>
          <p:nvPr/>
        </p:nvCxnSpPr>
        <p:spPr>
          <a:xfrm>
            <a:off x="6324600" y="2057400"/>
            <a:ext cx="1219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29400" y="5334000"/>
            <a:ext cx="1219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5"/>
          <p:cNvSpPr txBox="1">
            <a:spLocks/>
          </p:cNvSpPr>
          <p:nvPr/>
        </p:nvSpPr>
        <p:spPr>
          <a:xfrm>
            <a:off x="0" y="914400"/>
            <a:ext cx="4191000" cy="4800600"/>
          </a:xfrm>
          <a:prstGeom prst="rect">
            <a:avLst/>
          </a:prstGeom>
          <a:solidFill>
            <a:schemeClr val="tx2">
              <a:lumMod val="10000"/>
            </a:schemeClr>
          </a:solidFill>
        </p:spPr>
        <p:txBody>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Contrasting sand</a:t>
            </a:r>
            <a:r>
              <a:rPr kumimoji="0" lang="en-US" b="1" i="0" u="none" strike="noStrike" kern="1200" cap="none" spc="0" normalizeH="0" noProof="0" dirty="0" smtClean="0">
                <a:ln>
                  <a:noFill/>
                </a:ln>
                <a:solidFill>
                  <a:schemeClr val="tx1"/>
                </a:solidFill>
                <a:effectLst/>
                <a:uLnTx/>
                <a:uFillTx/>
                <a:latin typeface="+mn-lt"/>
                <a:ea typeface="+mn-ea"/>
                <a:cs typeface="+mn-cs"/>
              </a:rPr>
              <a:t> grain composition</a:t>
            </a: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411480" indent="-342900">
              <a:spcBef>
                <a:spcPts val="700"/>
              </a:spcBef>
              <a:buClr>
                <a:schemeClr val="tx2"/>
              </a:buClr>
              <a:buSzPct val="95000"/>
              <a:buFont typeface="Wingdings"/>
              <a:buChar char=""/>
              <a:defRPr/>
            </a:pPr>
            <a:r>
              <a:rPr lang="en-US" b="1" dirty="0" smtClean="0">
                <a:solidFill>
                  <a:srgbClr val="FFFF00"/>
                </a:solidFill>
              </a:rPr>
              <a:t>Chickasaw Bluff east of Mississippi </a:t>
            </a:r>
            <a:r>
              <a:rPr lang="en-US" dirty="0" smtClean="0"/>
              <a:t>– monocrystalline quartz &gt;&gt;polycrystalline quartz &gt; = chert.  </a:t>
            </a: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b="1" i="0" u="none" strike="noStrike" kern="1200" cap="none" spc="0" normalizeH="0" baseline="0" noProof="0" dirty="0" smtClean="0">
                <a:ln>
                  <a:noFill/>
                </a:ln>
                <a:solidFill>
                  <a:srgbClr val="FFFF00"/>
                </a:solidFill>
                <a:effectLst/>
                <a:uLnTx/>
                <a:uFillTx/>
                <a:latin typeface="+mn-lt"/>
                <a:ea typeface="+mn-ea"/>
                <a:cs typeface="+mn-cs"/>
              </a:rPr>
              <a:t>Crowley’s Ridge west</a:t>
            </a:r>
            <a:r>
              <a:rPr kumimoji="0" lang="en-US" b="1" i="0" u="none" strike="noStrike" kern="1200" cap="none" spc="0" normalizeH="0" noProof="0" dirty="0" smtClean="0">
                <a:ln>
                  <a:noFill/>
                </a:ln>
                <a:solidFill>
                  <a:srgbClr val="FFFF00"/>
                </a:solidFill>
                <a:effectLst/>
                <a:uLnTx/>
                <a:uFillTx/>
                <a:latin typeface="+mn-lt"/>
                <a:ea typeface="+mn-ea"/>
                <a:cs typeface="+mn-cs"/>
              </a:rPr>
              <a:t> of Mississippi </a:t>
            </a:r>
            <a:r>
              <a:rPr kumimoji="0" lang="en-US" b="0" i="0" u="none" strike="noStrike" kern="1200" cap="none" spc="0" normalizeH="0" baseline="0" noProof="0" dirty="0" smtClean="0">
                <a:ln>
                  <a:noFill/>
                </a:ln>
                <a:solidFill>
                  <a:schemeClr val="tx1"/>
                </a:solidFill>
                <a:effectLst/>
                <a:uLnTx/>
                <a:uFillTx/>
                <a:latin typeface="+mn-lt"/>
                <a:ea typeface="+mn-ea"/>
                <a:cs typeface="+mn-cs"/>
              </a:rPr>
              <a:t>has a greater proportion of polycrystalline grains than Chickasaw Bluffs and it </a:t>
            </a:r>
            <a:r>
              <a:rPr kumimoji="0" lang="en-US" b="1" i="0" u="none" strike="noStrike" kern="1200" cap="none" spc="0" normalizeH="0" baseline="0" noProof="0" dirty="0" smtClean="0">
                <a:ln>
                  <a:noFill/>
                </a:ln>
                <a:solidFill>
                  <a:srgbClr val="FFFF00"/>
                </a:solidFill>
                <a:effectLst/>
                <a:uLnTx/>
                <a:uFillTx/>
                <a:latin typeface="+mn-lt"/>
                <a:ea typeface="+mn-ea"/>
                <a:cs typeface="+mn-cs"/>
              </a:rPr>
              <a:t>contains 5 to 7% feldspar </a:t>
            </a:r>
            <a:r>
              <a:rPr kumimoji="0" lang="en-US" b="0" i="0" u="none" strike="noStrike" kern="1200" cap="none" spc="0" normalizeH="0" baseline="0" noProof="0" dirty="0" smtClean="0">
                <a:ln>
                  <a:noFill/>
                </a:ln>
                <a:solidFill>
                  <a:schemeClr val="tx1"/>
                </a:solidFill>
                <a:effectLst/>
                <a:uLnTx/>
                <a:uFillTx/>
                <a:latin typeface="+mn-lt"/>
                <a:ea typeface="+mn-ea"/>
                <a:cs typeface="+mn-cs"/>
              </a:rPr>
              <a:t>(both plagioclase and K-spar).  </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Other details combine to suggest that at least some Crowley’s Ridge sand came from the Ozarks, probably the St. Francois Mountains.</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4" name="Rectangle 13"/>
          <p:cNvSpPr/>
          <p:nvPr/>
        </p:nvSpPr>
        <p:spPr>
          <a:xfrm>
            <a:off x="457200" y="152400"/>
            <a:ext cx="2536656" cy="707886"/>
          </a:xfrm>
          <a:prstGeom prst="rect">
            <a:avLst/>
          </a:prstGeom>
          <a:solidFill>
            <a:schemeClr val="bg1"/>
          </a:solidFill>
        </p:spPr>
        <p:txBody>
          <a:bodyPr wrap="none">
            <a:spAutoFit/>
          </a:bodyPr>
          <a:lstStyle/>
          <a:p>
            <a:r>
              <a:rPr lang="en-US" sz="4000" b="1" dirty="0" smtClean="0">
                <a:solidFill>
                  <a:srgbClr val="FFFF00"/>
                </a:solidFill>
                <a:latin typeface="Arial" pitchFamily="34" charset="0"/>
                <a:ea typeface="Calibri" pitchFamily="34" charset="0"/>
                <a:cs typeface="Arial" pitchFamily="34" charset="0"/>
              </a:rPr>
              <a:t>RESULTS</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914400"/>
          </a:xfrm>
        </p:spPr>
        <p:txBody>
          <a:bodyPr/>
          <a:lstStyle/>
          <a:p>
            <a:pPr algn="ctr"/>
            <a:r>
              <a:rPr lang="en-US" dirty="0" smtClean="0">
                <a:solidFill>
                  <a:srgbClr val="FFFF00"/>
                </a:solidFill>
              </a:rPr>
              <a:t>DISCUSSION</a:t>
            </a:r>
            <a:endParaRPr lang="en-US" dirty="0">
              <a:solidFill>
                <a:srgbClr val="FFFF00"/>
              </a:solidFill>
            </a:endParaRPr>
          </a:p>
        </p:txBody>
      </p:sp>
      <p:sp>
        <p:nvSpPr>
          <p:cNvPr id="3" name="TextBox 2"/>
          <p:cNvSpPr txBox="1"/>
          <p:nvPr/>
        </p:nvSpPr>
        <p:spPr>
          <a:xfrm>
            <a:off x="685800" y="838200"/>
            <a:ext cx="8382000" cy="4832092"/>
          </a:xfrm>
          <a:prstGeom prst="rect">
            <a:avLst/>
          </a:prstGeom>
          <a:solidFill>
            <a:schemeClr val="tx2">
              <a:lumMod val="10000"/>
            </a:schemeClr>
          </a:solidFill>
        </p:spPr>
        <p:txBody>
          <a:bodyPr wrap="square" rtlCol="0">
            <a:spAutoFit/>
          </a:bodyPr>
          <a:lstStyle/>
          <a:p>
            <a:r>
              <a:rPr lang="en-US" sz="2400" dirty="0" smtClean="0"/>
              <a:t>Chert grains and quartz grains are commonly grouped in clastic sedimentary rock classifications (e.g., Dott, 1964) however they differ profoundly in their origin.</a:t>
            </a:r>
          </a:p>
          <a:p>
            <a:r>
              <a:rPr lang="en-US" sz="2800" dirty="0" smtClean="0">
                <a:solidFill>
                  <a:srgbClr val="FFFF00"/>
                </a:solidFill>
              </a:rPr>
              <a:t>Chert is a sedimentary rock</a:t>
            </a:r>
            <a:r>
              <a:rPr lang="en-US" sz="2000" dirty="0" smtClean="0"/>
              <a:t> </a:t>
            </a:r>
            <a:r>
              <a:rPr lang="en-US" sz="2000" b="1" dirty="0" smtClean="0">
                <a:solidFill>
                  <a:srgbClr val="FFFF00"/>
                </a:solidFill>
              </a:rPr>
              <a:t>and chert clasts tend to be gravel size.</a:t>
            </a:r>
          </a:p>
          <a:p>
            <a:r>
              <a:rPr lang="en-US" sz="2000" dirty="0" smtClean="0"/>
              <a:t>	</a:t>
            </a:r>
            <a:r>
              <a:rPr lang="en-US" sz="2000" b="1" dirty="0" smtClean="0">
                <a:solidFill>
                  <a:srgbClr val="FFFF00"/>
                </a:solidFill>
              </a:rPr>
              <a:t>Bedded chert </a:t>
            </a:r>
            <a:r>
              <a:rPr lang="en-US" sz="2000" dirty="0" smtClean="0"/>
              <a:t>texture is commonly a blur of microcrystalline quartz formed of altered biogenic opal, sponge spicules in the case of the UC.  </a:t>
            </a:r>
          </a:p>
          <a:p>
            <a:r>
              <a:rPr lang="en-US" sz="2000" dirty="0" smtClean="0"/>
              <a:t>	</a:t>
            </a:r>
            <a:r>
              <a:rPr lang="en-US" sz="2000" b="1" dirty="0" smtClean="0">
                <a:solidFill>
                  <a:srgbClr val="FFFF00"/>
                </a:solidFill>
              </a:rPr>
              <a:t>Nodular chert </a:t>
            </a:r>
            <a:r>
              <a:rPr lang="en-US" sz="2000" dirty="0" smtClean="0"/>
              <a:t>forms by alteration of carbonate rocks and commonly contains ghosts of recognizable carbonate grains, fossil, oolite , peloid and intraclasts.</a:t>
            </a:r>
          </a:p>
          <a:p>
            <a:r>
              <a:rPr lang="en-US" sz="2800" dirty="0" smtClean="0">
                <a:solidFill>
                  <a:srgbClr val="FFFF00"/>
                </a:solidFill>
              </a:rPr>
              <a:t>Quartz </a:t>
            </a:r>
            <a:r>
              <a:rPr lang="en-US" sz="2000" dirty="0" smtClean="0">
                <a:solidFill>
                  <a:srgbClr val="FFFF00"/>
                </a:solidFill>
              </a:rPr>
              <a:t>grains tend to be sand sized and come from:</a:t>
            </a:r>
            <a:endParaRPr lang="en-US" sz="2000" dirty="0" smtClean="0"/>
          </a:p>
          <a:p>
            <a:pPr marL="800100" lvl="1" indent="-342900">
              <a:buAutoNum type="arabicParenR"/>
            </a:pPr>
            <a:r>
              <a:rPr lang="en-US" sz="2000" dirty="0" smtClean="0"/>
              <a:t>previously deposited sandstone formations,</a:t>
            </a:r>
          </a:p>
          <a:p>
            <a:pPr marL="800100" lvl="1" indent="-342900">
              <a:buAutoNum type="arabicParenR"/>
            </a:pPr>
            <a:r>
              <a:rPr lang="en-US" sz="2000" dirty="0" smtClean="0"/>
              <a:t>“granite” igneous rocks, </a:t>
            </a:r>
          </a:p>
          <a:p>
            <a:pPr marL="800100" lvl="1" indent="-342900">
              <a:buAutoNum type="arabicParenR"/>
            </a:pPr>
            <a:r>
              <a:rPr lang="en-US" sz="2000" dirty="0" smtClean="0"/>
              <a:t>volcanic igneous rocks </a:t>
            </a:r>
          </a:p>
          <a:p>
            <a:pPr marL="342900" indent="-342900"/>
            <a:r>
              <a:rPr lang="en-US" sz="2000" dirty="0" smtClean="0"/>
              <a:t>All textures occur in Upland Complex sand.</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duotone>
              <a:prstClr val="black"/>
              <a:schemeClr val="accent1">
                <a:tint val="45000"/>
                <a:satMod val="400000"/>
              </a:schemeClr>
            </a:duotone>
          </a:blip>
          <a:srcRect l="10667" t="5296" r="13333" b="17994"/>
          <a:stretch>
            <a:fillRect/>
          </a:stretch>
        </p:blipFill>
        <p:spPr bwMode="auto">
          <a:xfrm rot="5400000">
            <a:off x="1957136" y="-509336"/>
            <a:ext cx="4953001" cy="7038473"/>
          </a:xfrm>
          <a:prstGeom prst="rect">
            <a:avLst/>
          </a:prstGeom>
          <a:noFill/>
          <a:ln w="9525">
            <a:noFill/>
            <a:miter lim="800000"/>
            <a:headEnd/>
            <a:tailEnd/>
          </a:ln>
        </p:spPr>
      </p:pic>
      <p:sp>
        <p:nvSpPr>
          <p:cNvPr id="4" name="TextBox 3"/>
          <p:cNvSpPr txBox="1"/>
          <p:nvPr/>
        </p:nvSpPr>
        <p:spPr>
          <a:xfrm>
            <a:off x="381000" y="5638800"/>
            <a:ext cx="8077200" cy="1200329"/>
          </a:xfrm>
          <a:prstGeom prst="rect">
            <a:avLst/>
          </a:prstGeom>
          <a:solidFill>
            <a:schemeClr val="bg1"/>
          </a:solidFill>
        </p:spPr>
        <p:txBody>
          <a:bodyPr wrap="square" rtlCol="0">
            <a:spAutoFit/>
          </a:bodyPr>
          <a:lstStyle/>
          <a:p>
            <a:r>
              <a:rPr lang="en-US" dirty="0" smtClean="0"/>
              <a:t>Most modern river sand is commonly a lithic to sublithic arenite, </a:t>
            </a:r>
          </a:p>
          <a:p>
            <a:r>
              <a:rPr lang="en-US" dirty="0" smtClean="0"/>
              <a:t>quartz arenite rivers are relatively uncommon. </a:t>
            </a:r>
            <a:r>
              <a:rPr lang="en-US" b="1" dirty="0" smtClean="0">
                <a:solidFill>
                  <a:srgbClr val="FFFF00"/>
                </a:solidFill>
              </a:rPr>
              <a:t> </a:t>
            </a:r>
          </a:p>
          <a:p>
            <a:r>
              <a:rPr lang="en-US" b="1" dirty="0" smtClean="0">
                <a:solidFill>
                  <a:srgbClr val="FFFF00"/>
                </a:solidFill>
              </a:rPr>
              <a:t>The UC is a quartz arenite suggesting a dominantly sedimentary source.</a:t>
            </a:r>
            <a:r>
              <a:rPr lang="en-US" dirty="0" smtClean="0">
                <a:solidFill>
                  <a:srgbClr val="FFFF00"/>
                </a:solidFill>
              </a:rPr>
              <a:t> </a:t>
            </a:r>
            <a:endParaRPr lang="en-US" dirty="0" smtClean="0">
              <a:solidFill>
                <a:srgbClr val="FF0000"/>
              </a:solidFill>
            </a:endParaRPr>
          </a:p>
          <a:p>
            <a:endParaRPr lang="en-US" b="1" dirty="0">
              <a:solidFill>
                <a:srgbClr val="FFFF00"/>
              </a:solidFill>
            </a:endParaRPr>
          </a:p>
        </p:txBody>
      </p:sp>
      <p:sp>
        <p:nvSpPr>
          <p:cNvPr id="5" name="Oval 4"/>
          <p:cNvSpPr/>
          <p:nvPr/>
        </p:nvSpPr>
        <p:spPr>
          <a:xfrm>
            <a:off x="6324600" y="9906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8382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19600" y="1371600"/>
            <a:ext cx="1143000" cy="646331"/>
          </a:xfrm>
          <a:prstGeom prst="rect">
            <a:avLst/>
          </a:prstGeom>
          <a:solidFill>
            <a:schemeClr val="accent2"/>
          </a:solidFill>
        </p:spPr>
        <p:txBody>
          <a:bodyPr wrap="square" rtlCol="0">
            <a:spAutoFit/>
          </a:bodyPr>
          <a:lstStyle/>
          <a:p>
            <a:r>
              <a:rPr lang="en-US" dirty="0" smtClean="0">
                <a:solidFill>
                  <a:srgbClr val="FFFF00"/>
                </a:solidFill>
              </a:rPr>
              <a:t>Crowley’s Ridge</a:t>
            </a:r>
            <a:endParaRPr lang="en-US" dirty="0">
              <a:solidFill>
                <a:srgbClr val="FFFF00"/>
              </a:solidFill>
            </a:endParaRPr>
          </a:p>
        </p:txBody>
      </p:sp>
      <p:sp>
        <p:nvSpPr>
          <p:cNvPr id="8" name="TextBox 7"/>
          <p:cNvSpPr txBox="1"/>
          <p:nvPr/>
        </p:nvSpPr>
        <p:spPr>
          <a:xfrm>
            <a:off x="4191000" y="533400"/>
            <a:ext cx="1828800" cy="369332"/>
          </a:xfrm>
          <a:prstGeom prst="rect">
            <a:avLst/>
          </a:prstGeom>
          <a:solidFill>
            <a:schemeClr val="accent2"/>
          </a:solidFill>
        </p:spPr>
        <p:txBody>
          <a:bodyPr wrap="square" rtlCol="0">
            <a:spAutoFit/>
          </a:bodyPr>
          <a:lstStyle/>
          <a:p>
            <a:r>
              <a:rPr lang="en-US" dirty="0" smtClean="0">
                <a:solidFill>
                  <a:srgbClr val="FFFF00"/>
                </a:solidFill>
              </a:rPr>
              <a:t>Chickasaw Bluffs</a:t>
            </a:r>
            <a:endParaRPr lang="en-US" dirty="0">
              <a:solidFill>
                <a:srgbClr val="FFFF00"/>
              </a:solidFill>
            </a:endParaRPr>
          </a:p>
        </p:txBody>
      </p:sp>
      <p:cxnSp>
        <p:nvCxnSpPr>
          <p:cNvPr id="10" name="Straight Arrow Connector 9"/>
          <p:cNvCxnSpPr>
            <a:endCxn id="5" idx="2"/>
          </p:cNvCxnSpPr>
          <p:nvPr/>
        </p:nvCxnSpPr>
        <p:spPr>
          <a:xfrm flipV="1">
            <a:off x="5334000" y="1066800"/>
            <a:ext cx="990600" cy="3810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6" idx="1"/>
          </p:cNvCxnSpPr>
          <p:nvPr/>
        </p:nvCxnSpPr>
        <p:spPr>
          <a:xfrm>
            <a:off x="5867400" y="685800"/>
            <a:ext cx="555718" cy="17471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838200" y="0"/>
            <a:ext cx="7772400" cy="9144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rgbClr val="FFFF00"/>
                </a:solidFill>
                <a:effectLst/>
                <a:uLnTx/>
                <a:uFillTx/>
                <a:latin typeface="+mj-lt"/>
                <a:ea typeface="+mj-ea"/>
                <a:cs typeface="+mj-cs"/>
              </a:rPr>
              <a:t>DISCUSSION</a:t>
            </a:r>
            <a:endParaRPr kumimoji="0" lang="en-US" sz="4000" b="0" i="0" u="none" strike="noStrike" kern="1200" cap="none" spc="-100" normalizeH="0" baseline="0" noProof="0" dirty="0">
              <a:ln>
                <a:noFill/>
              </a:ln>
              <a:solidFill>
                <a:srgbClr val="FFFF00"/>
              </a:solidFill>
              <a:effectLst/>
              <a:uLnTx/>
              <a:uFillTx/>
              <a:latin typeface="+mj-lt"/>
              <a:ea typeface="+mj-ea"/>
              <a:cs typeface="+mj-cs"/>
            </a:endParaRPr>
          </a:p>
        </p:txBody>
      </p:sp>
      <p:sp>
        <p:nvSpPr>
          <p:cNvPr id="13" name="TextBox 12"/>
          <p:cNvSpPr txBox="1"/>
          <p:nvPr/>
        </p:nvSpPr>
        <p:spPr>
          <a:xfrm>
            <a:off x="1143000" y="1447800"/>
            <a:ext cx="1143000" cy="646331"/>
          </a:xfrm>
          <a:prstGeom prst="rect">
            <a:avLst/>
          </a:prstGeom>
          <a:noFill/>
        </p:spPr>
        <p:txBody>
          <a:bodyPr wrap="square" rtlCol="0">
            <a:spAutoFit/>
          </a:bodyPr>
          <a:lstStyle/>
          <a:p>
            <a:r>
              <a:rPr lang="en-US" b="1" dirty="0" smtClean="0">
                <a:solidFill>
                  <a:srgbClr val="FF0000"/>
                </a:solidFill>
              </a:rPr>
              <a:t>Miss. River</a:t>
            </a:r>
            <a:endParaRPr lang="en-US" b="1" dirty="0">
              <a:solidFill>
                <a:srgbClr val="FF0000"/>
              </a:solidFill>
            </a:endParaRPr>
          </a:p>
        </p:txBody>
      </p:sp>
      <p:cxnSp>
        <p:nvCxnSpPr>
          <p:cNvPr id="15" name="Straight Arrow Connector 14"/>
          <p:cNvCxnSpPr/>
          <p:nvPr/>
        </p:nvCxnSpPr>
        <p:spPr>
          <a:xfrm>
            <a:off x="1905000" y="1752600"/>
            <a:ext cx="1752600" cy="7620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86400" y="3810000"/>
            <a:ext cx="1876860" cy="369332"/>
          </a:xfrm>
          <a:prstGeom prst="rect">
            <a:avLst/>
          </a:prstGeom>
          <a:noFill/>
        </p:spPr>
        <p:txBody>
          <a:bodyPr wrap="none" rtlCol="0">
            <a:spAutoFit/>
          </a:bodyPr>
          <a:lstStyle/>
          <a:p>
            <a:r>
              <a:rPr lang="en-US" dirty="0" smtClean="0">
                <a:solidFill>
                  <a:srgbClr val="FF0000"/>
                </a:solidFill>
              </a:rPr>
              <a:t>From Potter, 1978</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8158" t="1739" r="4826" b="29836"/>
          <a:stretch>
            <a:fillRect/>
          </a:stretch>
        </p:blipFill>
        <p:spPr bwMode="auto">
          <a:xfrm>
            <a:off x="1905000" y="762000"/>
            <a:ext cx="5852160" cy="4572000"/>
          </a:xfrm>
          <a:prstGeom prst="rect">
            <a:avLst/>
          </a:prstGeom>
          <a:noFill/>
          <a:ln w="9525">
            <a:noFill/>
            <a:miter lim="800000"/>
            <a:headEnd/>
            <a:tailEnd/>
          </a:ln>
        </p:spPr>
      </p:pic>
      <p:sp>
        <p:nvSpPr>
          <p:cNvPr id="5" name="Freeform 4"/>
          <p:cNvSpPr/>
          <p:nvPr/>
        </p:nvSpPr>
        <p:spPr>
          <a:xfrm>
            <a:off x="4038600" y="3200400"/>
            <a:ext cx="1981200" cy="1636466"/>
          </a:xfrm>
          <a:custGeom>
            <a:avLst/>
            <a:gdLst>
              <a:gd name="connsiteX0" fmla="*/ 1133856 w 1562048"/>
              <a:gd name="connsiteY0" fmla="*/ 969264 h 1047868"/>
              <a:gd name="connsiteX1" fmla="*/ 1078992 w 1562048"/>
              <a:gd name="connsiteY1" fmla="*/ 978408 h 1047868"/>
              <a:gd name="connsiteX2" fmla="*/ 1069848 w 1562048"/>
              <a:gd name="connsiteY2" fmla="*/ 950976 h 1047868"/>
              <a:gd name="connsiteX3" fmla="*/ 1097280 w 1562048"/>
              <a:gd name="connsiteY3" fmla="*/ 923544 h 1047868"/>
              <a:gd name="connsiteX4" fmla="*/ 1161288 w 1562048"/>
              <a:gd name="connsiteY4" fmla="*/ 886968 h 1047868"/>
              <a:gd name="connsiteX5" fmla="*/ 1225296 w 1562048"/>
              <a:gd name="connsiteY5" fmla="*/ 841248 h 1047868"/>
              <a:gd name="connsiteX6" fmla="*/ 1316736 w 1562048"/>
              <a:gd name="connsiteY6" fmla="*/ 740664 h 1047868"/>
              <a:gd name="connsiteX7" fmla="*/ 1380744 w 1562048"/>
              <a:gd name="connsiteY7" fmla="*/ 704088 h 1047868"/>
              <a:gd name="connsiteX8" fmla="*/ 1417320 w 1562048"/>
              <a:gd name="connsiteY8" fmla="*/ 676656 h 1047868"/>
              <a:gd name="connsiteX9" fmla="*/ 1426464 w 1562048"/>
              <a:gd name="connsiteY9" fmla="*/ 649224 h 1047868"/>
              <a:gd name="connsiteX10" fmla="*/ 1444752 w 1562048"/>
              <a:gd name="connsiteY10" fmla="*/ 621792 h 1047868"/>
              <a:gd name="connsiteX11" fmla="*/ 1499616 w 1562048"/>
              <a:gd name="connsiteY11" fmla="*/ 594360 h 1047868"/>
              <a:gd name="connsiteX12" fmla="*/ 1527048 w 1562048"/>
              <a:gd name="connsiteY12" fmla="*/ 530352 h 1047868"/>
              <a:gd name="connsiteX13" fmla="*/ 1545336 w 1562048"/>
              <a:gd name="connsiteY13" fmla="*/ 475488 h 1047868"/>
              <a:gd name="connsiteX14" fmla="*/ 1554480 w 1562048"/>
              <a:gd name="connsiteY14" fmla="*/ 411480 h 1047868"/>
              <a:gd name="connsiteX15" fmla="*/ 1517904 w 1562048"/>
              <a:gd name="connsiteY15" fmla="*/ 402336 h 1047868"/>
              <a:gd name="connsiteX16" fmla="*/ 1463040 w 1562048"/>
              <a:gd name="connsiteY16" fmla="*/ 420624 h 1047868"/>
              <a:gd name="connsiteX17" fmla="*/ 1280160 w 1562048"/>
              <a:gd name="connsiteY17" fmla="*/ 438912 h 1047868"/>
              <a:gd name="connsiteX18" fmla="*/ 1252728 w 1562048"/>
              <a:gd name="connsiteY18" fmla="*/ 420624 h 1047868"/>
              <a:gd name="connsiteX19" fmla="*/ 1207008 w 1562048"/>
              <a:gd name="connsiteY19" fmla="*/ 411480 h 1047868"/>
              <a:gd name="connsiteX20" fmla="*/ 1188720 w 1562048"/>
              <a:gd name="connsiteY20" fmla="*/ 374904 h 1047868"/>
              <a:gd name="connsiteX21" fmla="*/ 1170432 w 1562048"/>
              <a:gd name="connsiteY21" fmla="*/ 347472 h 1047868"/>
              <a:gd name="connsiteX22" fmla="*/ 1161288 w 1562048"/>
              <a:gd name="connsiteY22" fmla="*/ 246888 h 1047868"/>
              <a:gd name="connsiteX23" fmla="*/ 1069848 w 1562048"/>
              <a:gd name="connsiteY23" fmla="*/ 219456 h 1047868"/>
              <a:gd name="connsiteX24" fmla="*/ 1014984 w 1562048"/>
              <a:gd name="connsiteY24" fmla="*/ 182880 h 1047868"/>
              <a:gd name="connsiteX25" fmla="*/ 950976 w 1562048"/>
              <a:gd name="connsiteY25" fmla="*/ 146304 h 1047868"/>
              <a:gd name="connsiteX26" fmla="*/ 923544 w 1562048"/>
              <a:gd name="connsiteY26" fmla="*/ 118872 h 1047868"/>
              <a:gd name="connsiteX27" fmla="*/ 868680 w 1562048"/>
              <a:gd name="connsiteY27" fmla="*/ 91440 h 1047868"/>
              <a:gd name="connsiteX28" fmla="*/ 850392 w 1562048"/>
              <a:gd name="connsiteY28" fmla="*/ 118872 h 1047868"/>
              <a:gd name="connsiteX29" fmla="*/ 841248 w 1562048"/>
              <a:gd name="connsiteY29" fmla="*/ 173736 h 1047868"/>
              <a:gd name="connsiteX30" fmla="*/ 813816 w 1562048"/>
              <a:gd name="connsiteY30" fmla="*/ 201168 h 1047868"/>
              <a:gd name="connsiteX31" fmla="*/ 758952 w 1562048"/>
              <a:gd name="connsiteY31" fmla="*/ 164592 h 1047868"/>
              <a:gd name="connsiteX32" fmla="*/ 731520 w 1562048"/>
              <a:gd name="connsiteY32" fmla="*/ 155448 h 1047868"/>
              <a:gd name="connsiteX33" fmla="*/ 704088 w 1562048"/>
              <a:gd name="connsiteY33" fmla="*/ 137160 h 1047868"/>
              <a:gd name="connsiteX34" fmla="*/ 676656 w 1562048"/>
              <a:gd name="connsiteY34" fmla="*/ 128016 h 1047868"/>
              <a:gd name="connsiteX35" fmla="*/ 640080 w 1562048"/>
              <a:gd name="connsiteY35" fmla="*/ 109728 h 1047868"/>
              <a:gd name="connsiteX36" fmla="*/ 612648 w 1562048"/>
              <a:gd name="connsiteY36" fmla="*/ 91440 h 1047868"/>
              <a:gd name="connsiteX37" fmla="*/ 521208 w 1562048"/>
              <a:gd name="connsiteY37" fmla="*/ 82296 h 1047868"/>
              <a:gd name="connsiteX38" fmla="*/ 402336 w 1562048"/>
              <a:gd name="connsiteY38" fmla="*/ 45720 h 1047868"/>
              <a:gd name="connsiteX39" fmla="*/ 310896 w 1562048"/>
              <a:gd name="connsiteY39" fmla="*/ 9144 h 1047868"/>
              <a:gd name="connsiteX40" fmla="*/ 283464 w 1562048"/>
              <a:gd name="connsiteY40" fmla="*/ 0 h 1047868"/>
              <a:gd name="connsiteX41" fmla="*/ 219456 w 1562048"/>
              <a:gd name="connsiteY41" fmla="*/ 36576 h 1047868"/>
              <a:gd name="connsiteX42" fmla="*/ 164592 w 1562048"/>
              <a:gd name="connsiteY42" fmla="*/ 73152 h 1047868"/>
              <a:gd name="connsiteX43" fmla="*/ 9144 w 1562048"/>
              <a:gd name="connsiteY43" fmla="*/ 64008 h 1047868"/>
              <a:gd name="connsiteX44" fmla="*/ 27432 w 1562048"/>
              <a:gd name="connsiteY44" fmla="*/ 91440 h 1047868"/>
              <a:gd name="connsiteX45" fmla="*/ 45720 w 1562048"/>
              <a:gd name="connsiteY45" fmla="*/ 128016 h 1047868"/>
              <a:gd name="connsiteX46" fmla="*/ 64008 w 1562048"/>
              <a:gd name="connsiteY46" fmla="*/ 155448 h 1047868"/>
              <a:gd name="connsiteX47" fmla="*/ 73152 w 1562048"/>
              <a:gd name="connsiteY47" fmla="*/ 182880 h 1047868"/>
              <a:gd name="connsiteX48" fmla="*/ 164592 w 1562048"/>
              <a:gd name="connsiteY48" fmla="*/ 237744 h 1047868"/>
              <a:gd name="connsiteX49" fmla="*/ 192024 w 1562048"/>
              <a:gd name="connsiteY49" fmla="*/ 265176 h 1047868"/>
              <a:gd name="connsiteX50" fmla="*/ 219456 w 1562048"/>
              <a:gd name="connsiteY50" fmla="*/ 283464 h 1047868"/>
              <a:gd name="connsiteX51" fmla="*/ 246888 w 1562048"/>
              <a:gd name="connsiteY51" fmla="*/ 310896 h 1047868"/>
              <a:gd name="connsiteX52" fmla="*/ 301752 w 1562048"/>
              <a:gd name="connsiteY52" fmla="*/ 356616 h 1047868"/>
              <a:gd name="connsiteX53" fmla="*/ 310896 w 1562048"/>
              <a:gd name="connsiteY53" fmla="*/ 384048 h 1047868"/>
              <a:gd name="connsiteX54" fmla="*/ 356616 w 1562048"/>
              <a:gd name="connsiteY54" fmla="*/ 457200 h 1047868"/>
              <a:gd name="connsiteX55" fmla="*/ 393192 w 1562048"/>
              <a:gd name="connsiteY55" fmla="*/ 539496 h 1047868"/>
              <a:gd name="connsiteX56" fmla="*/ 411480 w 1562048"/>
              <a:gd name="connsiteY56" fmla="*/ 621792 h 1047868"/>
              <a:gd name="connsiteX57" fmla="*/ 429768 w 1562048"/>
              <a:gd name="connsiteY57" fmla="*/ 649224 h 1047868"/>
              <a:gd name="connsiteX58" fmla="*/ 457200 w 1562048"/>
              <a:gd name="connsiteY58" fmla="*/ 676656 h 1047868"/>
              <a:gd name="connsiteX59" fmla="*/ 484632 w 1562048"/>
              <a:gd name="connsiteY59" fmla="*/ 685800 h 1047868"/>
              <a:gd name="connsiteX60" fmla="*/ 566928 w 1562048"/>
              <a:gd name="connsiteY60" fmla="*/ 777240 h 1047868"/>
              <a:gd name="connsiteX61" fmla="*/ 594360 w 1562048"/>
              <a:gd name="connsiteY61" fmla="*/ 804672 h 1047868"/>
              <a:gd name="connsiteX62" fmla="*/ 658368 w 1562048"/>
              <a:gd name="connsiteY62" fmla="*/ 822960 h 1047868"/>
              <a:gd name="connsiteX63" fmla="*/ 694944 w 1562048"/>
              <a:gd name="connsiteY63" fmla="*/ 850392 h 1047868"/>
              <a:gd name="connsiteX64" fmla="*/ 758952 w 1562048"/>
              <a:gd name="connsiteY64" fmla="*/ 859536 h 1047868"/>
              <a:gd name="connsiteX65" fmla="*/ 877824 w 1562048"/>
              <a:gd name="connsiteY65" fmla="*/ 868680 h 1047868"/>
              <a:gd name="connsiteX66" fmla="*/ 905256 w 1562048"/>
              <a:gd name="connsiteY66" fmla="*/ 877824 h 1047868"/>
              <a:gd name="connsiteX67" fmla="*/ 950976 w 1562048"/>
              <a:gd name="connsiteY67" fmla="*/ 950976 h 1047868"/>
              <a:gd name="connsiteX68" fmla="*/ 960120 w 1562048"/>
              <a:gd name="connsiteY68" fmla="*/ 978408 h 1047868"/>
              <a:gd name="connsiteX69" fmla="*/ 978408 w 1562048"/>
              <a:gd name="connsiteY69" fmla="*/ 1005840 h 1047868"/>
              <a:gd name="connsiteX70" fmla="*/ 996696 w 1562048"/>
              <a:gd name="connsiteY70" fmla="*/ 1042416 h 104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62048" h="1047868">
                <a:moveTo>
                  <a:pt x="1133856" y="969264"/>
                </a:moveTo>
                <a:cubicBezTo>
                  <a:pt x="1115568" y="972312"/>
                  <a:pt x="1096819" y="983501"/>
                  <a:pt x="1078992" y="978408"/>
                </a:cubicBezTo>
                <a:cubicBezTo>
                  <a:pt x="1069724" y="975760"/>
                  <a:pt x="1066800" y="960120"/>
                  <a:pt x="1069848" y="950976"/>
                </a:cubicBezTo>
                <a:cubicBezTo>
                  <a:pt x="1073937" y="938708"/>
                  <a:pt x="1087346" y="931823"/>
                  <a:pt x="1097280" y="923544"/>
                </a:cubicBezTo>
                <a:cubicBezTo>
                  <a:pt x="1116667" y="907388"/>
                  <a:pt x="1138929" y="898148"/>
                  <a:pt x="1161288" y="886968"/>
                </a:cubicBezTo>
                <a:cubicBezTo>
                  <a:pt x="1240515" y="781332"/>
                  <a:pt x="1137442" y="902746"/>
                  <a:pt x="1225296" y="841248"/>
                </a:cubicBezTo>
                <a:cubicBezTo>
                  <a:pt x="1283529" y="800485"/>
                  <a:pt x="1271875" y="785525"/>
                  <a:pt x="1316736" y="740664"/>
                </a:cubicBezTo>
                <a:cubicBezTo>
                  <a:pt x="1344415" y="712985"/>
                  <a:pt x="1349358" y="714550"/>
                  <a:pt x="1380744" y="704088"/>
                </a:cubicBezTo>
                <a:cubicBezTo>
                  <a:pt x="1392936" y="694944"/>
                  <a:pt x="1407564" y="688364"/>
                  <a:pt x="1417320" y="676656"/>
                </a:cubicBezTo>
                <a:cubicBezTo>
                  <a:pt x="1423490" y="669251"/>
                  <a:pt x="1422153" y="657845"/>
                  <a:pt x="1426464" y="649224"/>
                </a:cubicBezTo>
                <a:cubicBezTo>
                  <a:pt x="1431379" y="639394"/>
                  <a:pt x="1436981" y="629563"/>
                  <a:pt x="1444752" y="621792"/>
                </a:cubicBezTo>
                <a:cubicBezTo>
                  <a:pt x="1462478" y="604066"/>
                  <a:pt x="1477305" y="601797"/>
                  <a:pt x="1499616" y="594360"/>
                </a:cubicBezTo>
                <a:cubicBezTo>
                  <a:pt x="1528630" y="550839"/>
                  <a:pt x="1510944" y="584031"/>
                  <a:pt x="1527048" y="530352"/>
                </a:cubicBezTo>
                <a:cubicBezTo>
                  <a:pt x="1532587" y="511888"/>
                  <a:pt x="1545336" y="475488"/>
                  <a:pt x="1545336" y="475488"/>
                </a:cubicBezTo>
                <a:cubicBezTo>
                  <a:pt x="1548384" y="454152"/>
                  <a:pt x="1562048" y="431660"/>
                  <a:pt x="1554480" y="411480"/>
                </a:cubicBezTo>
                <a:cubicBezTo>
                  <a:pt x="1550067" y="399713"/>
                  <a:pt x="1530409" y="401086"/>
                  <a:pt x="1517904" y="402336"/>
                </a:cubicBezTo>
                <a:cubicBezTo>
                  <a:pt x="1498722" y="404254"/>
                  <a:pt x="1482238" y="418879"/>
                  <a:pt x="1463040" y="420624"/>
                </a:cubicBezTo>
                <a:cubicBezTo>
                  <a:pt x="1334969" y="432267"/>
                  <a:pt x="1395916" y="426050"/>
                  <a:pt x="1280160" y="438912"/>
                </a:cubicBezTo>
                <a:cubicBezTo>
                  <a:pt x="1271016" y="432816"/>
                  <a:pt x="1263018" y="424483"/>
                  <a:pt x="1252728" y="420624"/>
                </a:cubicBezTo>
                <a:cubicBezTo>
                  <a:pt x="1238176" y="415167"/>
                  <a:pt x="1219655" y="420513"/>
                  <a:pt x="1207008" y="411480"/>
                </a:cubicBezTo>
                <a:cubicBezTo>
                  <a:pt x="1195916" y="403557"/>
                  <a:pt x="1195483" y="386739"/>
                  <a:pt x="1188720" y="374904"/>
                </a:cubicBezTo>
                <a:cubicBezTo>
                  <a:pt x="1183268" y="365362"/>
                  <a:pt x="1176528" y="356616"/>
                  <a:pt x="1170432" y="347472"/>
                </a:cubicBezTo>
                <a:cubicBezTo>
                  <a:pt x="1167384" y="313944"/>
                  <a:pt x="1171189" y="279066"/>
                  <a:pt x="1161288" y="246888"/>
                </a:cubicBezTo>
                <a:cubicBezTo>
                  <a:pt x="1153640" y="222033"/>
                  <a:pt x="1070766" y="219587"/>
                  <a:pt x="1069848" y="219456"/>
                </a:cubicBezTo>
                <a:cubicBezTo>
                  <a:pt x="1051560" y="207264"/>
                  <a:pt x="1034643" y="192710"/>
                  <a:pt x="1014984" y="182880"/>
                </a:cubicBezTo>
                <a:cubicBezTo>
                  <a:pt x="992625" y="171700"/>
                  <a:pt x="970363" y="162460"/>
                  <a:pt x="950976" y="146304"/>
                </a:cubicBezTo>
                <a:cubicBezTo>
                  <a:pt x="941042" y="138025"/>
                  <a:pt x="933478" y="127151"/>
                  <a:pt x="923544" y="118872"/>
                </a:cubicBezTo>
                <a:cubicBezTo>
                  <a:pt x="899909" y="99177"/>
                  <a:pt x="896173" y="100604"/>
                  <a:pt x="868680" y="91440"/>
                </a:cubicBezTo>
                <a:cubicBezTo>
                  <a:pt x="862584" y="100584"/>
                  <a:pt x="853867" y="108446"/>
                  <a:pt x="850392" y="118872"/>
                </a:cubicBezTo>
                <a:cubicBezTo>
                  <a:pt x="844529" y="136461"/>
                  <a:pt x="848778" y="156794"/>
                  <a:pt x="841248" y="173736"/>
                </a:cubicBezTo>
                <a:cubicBezTo>
                  <a:pt x="835996" y="185553"/>
                  <a:pt x="822960" y="192024"/>
                  <a:pt x="813816" y="201168"/>
                </a:cubicBezTo>
                <a:cubicBezTo>
                  <a:pt x="795528" y="188976"/>
                  <a:pt x="779804" y="171543"/>
                  <a:pt x="758952" y="164592"/>
                </a:cubicBezTo>
                <a:cubicBezTo>
                  <a:pt x="749808" y="161544"/>
                  <a:pt x="740141" y="159759"/>
                  <a:pt x="731520" y="155448"/>
                </a:cubicBezTo>
                <a:cubicBezTo>
                  <a:pt x="721690" y="150533"/>
                  <a:pt x="713918" y="142075"/>
                  <a:pt x="704088" y="137160"/>
                </a:cubicBezTo>
                <a:cubicBezTo>
                  <a:pt x="695467" y="132849"/>
                  <a:pt x="685515" y="131813"/>
                  <a:pt x="676656" y="128016"/>
                </a:cubicBezTo>
                <a:cubicBezTo>
                  <a:pt x="664127" y="122646"/>
                  <a:pt x="651915" y="116491"/>
                  <a:pt x="640080" y="109728"/>
                </a:cubicBezTo>
                <a:cubicBezTo>
                  <a:pt x="630538" y="104276"/>
                  <a:pt x="623356" y="93911"/>
                  <a:pt x="612648" y="91440"/>
                </a:cubicBezTo>
                <a:cubicBezTo>
                  <a:pt x="582800" y="84552"/>
                  <a:pt x="551688" y="85344"/>
                  <a:pt x="521208" y="82296"/>
                </a:cubicBezTo>
                <a:cubicBezTo>
                  <a:pt x="481584" y="70104"/>
                  <a:pt x="441492" y="59340"/>
                  <a:pt x="402336" y="45720"/>
                </a:cubicBezTo>
                <a:cubicBezTo>
                  <a:pt x="371330" y="34935"/>
                  <a:pt x="341536" y="20929"/>
                  <a:pt x="310896" y="9144"/>
                </a:cubicBezTo>
                <a:cubicBezTo>
                  <a:pt x="301900" y="5684"/>
                  <a:pt x="292608" y="3048"/>
                  <a:pt x="283464" y="0"/>
                </a:cubicBezTo>
                <a:cubicBezTo>
                  <a:pt x="237755" y="15236"/>
                  <a:pt x="269782" y="1348"/>
                  <a:pt x="219456" y="36576"/>
                </a:cubicBezTo>
                <a:cubicBezTo>
                  <a:pt x="201450" y="49180"/>
                  <a:pt x="164592" y="73152"/>
                  <a:pt x="164592" y="73152"/>
                </a:cubicBezTo>
                <a:cubicBezTo>
                  <a:pt x="128714" y="65179"/>
                  <a:pt x="48611" y="37696"/>
                  <a:pt x="9144" y="64008"/>
                </a:cubicBezTo>
                <a:cubicBezTo>
                  <a:pt x="0" y="70104"/>
                  <a:pt x="21980" y="81898"/>
                  <a:pt x="27432" y="91440"/>
                </a:cubicBezTo>
                <a:cubicBezTo>
                  <a:pt x="34195" y="103275"/>
                  <a:pt x="38957" y="116181"/>
                  <a:pt x="45720" y="128016"/>
                </a:cubicBezTo>
                <a:cubicBezTo>
                  <a:pt x="51172" y="137558"/>
                  <a:pt x="59093" y="145618"/>
                  <a:pt x="64008" y="155448"/>
                </a:cubicBezTo>
                <a:cubicBezTo>
                  <a:pt x="68319" y="164069"/>
                  <a:pt x="66336" y="176064"/>
                  <a:pt x="73152" y="182880"/>
                </a:cubicBezTo>
                <a:cubicBezTo>
                  <a:pt x="130125" y="239853"/>
                  <a:pt x="114083" y="201666"/>
                  <a:pt x="164592" y="237744"/>
                </a:cubicBezTo>
                <a:cubicBezTo>
                  <a:pt x="175115" y="245260"/>
                  <a:pt x="182090" y="256897"/>
                  <a:pt x="192024" y="265176"/>
                </a:cubicBezTo>
                <a:cubicBezTo>
                  <a:pt x="200467" y="272211"/>
                  <a:pt x="211013" y="276429"/>
                  <a:pt x="219456" y="283464"/>
                </a:cubicBezTo>
                <a:cubicBezTo>
                  <a:pt x="229390" y="291743"/>
                  <a:pt x="236954" y="302617"/>
                  <a:pt x="246888" y="310896"/>
                </a:cubicBezTo>
                <a:cubicBezTo>
                  <a:pt x="323271" y="374549"/>
                  <a:pt x="221609" y="276473"/>
                  <a:pt x="301752" y="356616"/>
                </a:cubicBezTo>
                <a:cubicBezTo>
                  <a:pt x="304800" y="365760"/>
                  <a:pt x="306114" y="375679"/>
                  <a:pt x="310896" y="384048"/>
                </a:cubicBezTo>
                <a:cubicBezTo>
                  <a:pt x="347579" y="448244"/>
                  <a:pt x="330553" y="392043"/>
                  <a:pt x="356616" y="457200"/>
                </a:cubicBezTo>
                <a:cubicBezTo>
                  <a:pt x="389261" y="538812"/>
                  <a:pt x="358007" y="486719"/>
                  <a:pt x="393192" y="539496"/>
                </a:cubicBezTo>
                <a:cubicBezTo>
                  <a:pt x="396704" y="560568"/>
                  <a:pt x="400225" y="599282"/>
                  <a:pt x="411480" y="621792"/>
                </a:cubicBezTo>
                <a:cubicBezTo>
                  <a:pt x="416395" y="631622"/>
                  <a:pt x="422733" y="640781"/>
                  <a:pt x="429768" y="649224"/>
                </a:cubicBezTo>
                <a:cubicBezTo>
                  <a:pt x="438047" y="659158"/>
                  <a:pt x="446440" y="669483"/>
                  <a:pt x="457200" y="676656"/>
                </a:cubicBezTo>
                <a:cubicBezTo>
                  <a:pt x="465220" y="682003"/>
                  <a:pt x="475488" y="682752"/>
                  <a:pt x="484632" y="685800"/>
                </a:cubicBezTo>
                <a:cubicBezTo>
                  <a:pt x="519657" y="738338"/>
                  <a:pt x="495149" y="705461"/>
                  <a:pt x="566928" y="777240"/>
                </a:cubicBezTo>
                <a:cubicBezTo>
                  <a:pt x="576072" y="786384"/>
                  <a:pt x="581815" y="801536"/>
                  <a:pt x="594360" y="804672"/>
                </a:cubicBezTo>
                <a:cubicBezTo>
                  <a:pt x="640287" y="816154"/>
                  <a:pt x="619014" y="809842"/>
                  <a:pt x="658368" y="822960"/>
                </a:cubicBezTo>
                <a:cubicBezTo>
                  <a:pt x="670560" y="832104"/>
                  <a:pt x="680622" y="845184"/>
                  <a:pt x="694944" y="850392"/>
                </a:cubicBezTo>
                <a:cubicBezTo>
                  <a:pt x="715199" y="857757"/>
                  <a:pt x="737506" y="857391"/>
                  <a:pt x="758952" y="859536"/>
                </a:cubicBezTo>
                <a:cubicBezTo>
                  <a:pt x="798496" y="863490"/>
                  <a:pt x="838200" y="865632"/>
                  <a:pt x="877824" y="868680"/>
                </a:cubicBezTo>
                <a:cubicBezTo>
                  <a:pt x="886968" y="871728"/>
                  <a:pt x="897851" y="871654"/>
                  <a:pt x="905256" y="877824"/>
                </a:cubicBezTo>
                <a:cubicBezTo>
                  <a:pt x="922759" y="892410"/>
                  <a:pt x="942068" y="930191"/>
                  <a:pt x="950976" y="950976"/>
                </a:cubicBezTo>
                <a:cubicBezTo>
                  <a:pt x="954773" y="959835"/>
                  <a:pt x="955809" y="969787"/>
                  <a:pt x="960120" y="978408"/>
                </a:cubicBezTo>
                <a:cubicBezTo>
                  <a:pt x="965035" y="988238"/>
                  <a:pt x="973493" y="996010"/>
                  <a:pt x="978408" y="1005840"/>
                </a:cubicBezTo>
                <a:cubicBezTo>
                  <a:pt x="999422" y="1047868"/>
                  <a:pt x="976038" y="1021758"/>
                  <a:pt x="996696" y="104241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810000" y="2057400"/>
            <a:ext cx="2590800" cy="1453295"/>
          </a:xfrm>
          <a:custGeom>
            <a:avLst/>
            <a:gdLst>
              <a:gd name="connsiteX0" fmla="*/ 130649 w 1786170"/>
              <a:gd name="connsiteY0" fmla="*/ 690423 h 1083615"/>
              <a:gd name="connsiteX1" fmla="*/ 121505 w 1786170"/>
              <a:gd name="connsiteY1" fmla="*/ 489255 h 1083615"/>
              <a:gd name="connsiteX2" fmla="*/ 112361 w 1786170"/>
              <a:gd name="connsiteY2" fmla="*/ 461823 h 1083615"/>
              <a:gd name="connsiteX3" fmla="*/ 84929 w 1786170"/>
              <a:gd name="connsiteY3" fmla="*/ 443535 h 1083615"/>
              <a:gd name="connsiteX4" fmla="*/ 57497 w 1786170"/>
              <a:gd name="connsiteY4" fmla="*/ 370383 h 1083615"/>
              <a:gd name="connsiteX5" fmla="*/ 48353 w 1786170"/>
              <a:gd name="connsiteY5" fmla="*/ 342951 h 1083615"/>
              <a:gd name="connsiteX6" fmla="*/ 11777 w 1786170"/>
              <a:gd name="connsiteY6" fmla="*/ 288087 h 1083615"/>
              <a:gd name="connsiteX7" fmla="*/ 2633 w 1786170"/>
              <a:gd name="connsiteY7" fmla="*/ 114351 h 1083615"/>
              <a:gd name="connsiteX8" fmla="*/ 48353 w 1786170"/>
              <a:gd name="connsiteY8" fmla="*/ 77775 h 1083615"/>
              <a:gd name="connsiteX9" fmla="*/ 112361 w 1786170"/>
              <a:gd name="connsiteY9" fmla="*/ 41199 h 1083615"/>
              <a:gd name="connsiteX10" fmla="*/ 185513 w 1786170"/>
              <a:gd name="connsiteY10" fmla="*/ 32055 h 1083615"/>
              <a:gd name="connsiteX11" fmla="*/ 441545 w 1786170"/>
              <a:gd name="connsiteY11" fmla="*/ 13767 h 1083615"/>
              <a:gd name="connsiteX12" fmla="*/ 514697 w 1786170"/>
              <a:gd name="connsiteY12" fmla="*/ 32055 h 1083615"/>
              <a:gd name="connsiteX13" fmla="*/ 578705 w 1786170"/>
              <a:gd name="connsiteY13" fmla="*/ 41199 h 1083615"/>
              <a:gd name="connsiteX14" fmla="*/ 651857 w 1786170"/>
              <a:gd name="connsiteY14" fmla="*/ 22911 h 1083615"/>
              <a:gd name="connsiteX15" fmla="*/ 789017 w 1786170"/>
              <a:gd name="connsiteY15" fmla="*/ 32055 h 1083615"/>
              <a:gd name="connsiteX16" fmla="*/ 853025 w 1786170"/>
              <a:gd name="connsiteY16" fmla="*/ 50343 h 1083615"/>
              <a:gd name="connsiteX17" fmla="*/ 917033 w 1786170"/>
              <a:gd name="connsiteY17" fmla="*/ 59487 h 1083615"/>
              <a:gd name="connsiteX18" fmla="*/ 1008473 w 1786170"/>
              <a:gd name="connsiteY18" fmla="*/ 86919 h 1083615"/>
              <a:gd name="connsiteX19" fmla="*/ 1118201 w 1786170"/>
              <a:gd name="connsiteY19" fmla="*/ 96063 h 1083615"/>
              <a:gd name="connsiteX20" fmla="*/ 1191353 w 1786170"/>
              <a:gd name="connsiteY20" fmla="*/ 114351 h 1083615"/>
              <a:gd name="connsiteX21" fmla="*/ 1218785 w 1786170"/>
              <a:gd name="connsiteY21" fmla="*/ 123495 h 1083615"/>
              <a:gd name="connsiteX22" fmla="*/ 1291937 w 1786170"/>
              <a:gd name="connsiteY22" fmla="*/ 141783 h 1083615"/>
              <a:gd name="connsiteX23" fmla="*/ 1328513 w 1786170"/>
              <a:gd name="connsiteY23" fmla="*/ 150927 h 1083615"/>
              <a:gd name="connsiteX24" fmla="*/ 1392521 w 1786170"/>
              <a:gd name="connsiteY24" fmla="*/ 160071 h 1083615"/>
              <a:gd name="connsiteX25" fmla="*/ 1465673 w 1786170"/>
              <a:gd name="connsiteY25" fmla="*/ 178359 h 1083615"/>
              <a:gd name="connsiteX26" fmla="*/ 1547969 w 1786170"/>
              <a:gd name="connsiteY26" fmla="*/ 242367 h 1083615"/>
              <a:gd name="connsiteX27" fmla="*/ 1566257 w 1786170"/>
              <a:gd name="connsiteY27" fmla="*/ 269799 h 1083615"/>
              <a:gd name="connsiteX28" fmla="*/ 1575401 w 1786170"/>
              <a:gd name="connsiteY28" fmla="*/ 297231 h 1083615"/>
              <a:gd name="connsiteX29" fmla="*/ 1630265 w 1786170"/>
              <a:gd name="connsiteY29" fmla="*/ 333807 h 1083615"/>
              <a:gd name="connsiteX30" fmla="*/ 1657697 w 1786170"/>
              <a:gd name="connsiteY30" fmla="*/ 361239 h 1083615"/>
              <a:gd name="connsiteX31" fmla="*/ 1685129 w 1786170"/>
              <a:gd name="connsiteY31" fmla="*/ 370383 h 1083615"/>
              <a:gd name="connsiteX32" fmla="*/ 1721705 w 1786170"/>
              <a:gd name="connsiteY32" fmla="*/ 397815 h 1083615"/>
              <a:gd name="connsiteX33" fmla="*/ 1730849 w 1786170"/>
              <a:gd name="connsiteY33" fmla="*/ 425247 h 1083615"/>
              <a:gd name="connsiteX34" fmla="*/ 1749137 w 1786170"/>
              <a:gd name="connsiteY34" fmla="*/ 452679 h 1083615"/>
              <a:gd name="connsiteX35" fmla="*/ 1767425 w 1786170"/>
              <a:gd name="connsiteY35" fmla="*/ 516687 h 1083615"/>
              <a:gd name="connsiteX36" fmla="*/ 1785713 w 1786170"/>
              <a:gd name="connsiteY36" fmla="*/ 589839 h 1083615"/>
              <a:gd name="connsiteX37" fmla="*/ 1767425 w 1786170"/>
              <a:gd name="connsiteY37" fmla="*/ 690423 h 1083615"/>
              <a:gd name="connsiteX38" fmla="*/ 1749137 w 1786170"/>
              <a:gd name="connsiteY38" fmla="*/ 717855 h 1083615"/>
              <a:gd name="connsiteX39" fmla="*/ 1739993 w 1786170"/>
              <a:gd name="connsiteY39" fmla="*/ 818439 h 1083615"/>
              <a:gd name="connsiteX40" fmla="*/ 1721705 w 1786170"/>
              <a:gd name="connsiteY40" fmla="*/ 845871 h 1083615"/>
              <a:gd name="connsiteX41" fmla="*/ 1703417 w 1786170"/>
              <a:gd name="connsiteY41" fmla="*/ 909879 h 1083615"/>
              <a:gd name="connsiteX42" fmla="*/ 1675985 w 1786170"/>
              <a:gd name="connsiteY42" fmla="*/ 928167 h 1083615"/>
              <a:gd name="connsiteX43" fmla="*/ 1657697 w 1786170"/>
              <a:gd name="connsiteY43" fmla="*/ 964743 h 1083615"/>
              <a:gd name="connsiteX44" fmla="*/ 1630265 w 1786170"/>
              <a:gd name="connsiteY44" fmla="*/ 973887 h 1083615"/>
              <a:gd name="connsiteX45" fmla="*/ 1611977 w 1786170"/>
              <a:gd name="connsiteY45" fmla="*/ 1010463 h 1083615"/>
              <a:gd name="connsiteX46" fmla="*/ 1584545 w 1786170"/>
              <a:gd name="connsiteY46" fmla="*/ 1028751 h 1083615"/>
              <a:gd name="connsiteX47" fmla="*/ 1557113 w 1786170"/>
              <a:gd name="connsiteY47" fmla="*/ 1056183 h 1083615"/>
              <a:gd name="connsiteX48" fmla="*/ 1547969 w 1786170"/>
              <a:gd name="connsiteY48" fmla="*/ 1083615 h 10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6170" h="1083615">
                <a:moveTo>
                  <a:pt x="130649" y="690423"/>
                </a:moveTo>
                <a:cubicBezTo>
                  <a:pt x="127601" y="623367"/>
                  <a:pt x="126858" y="556166"/>
                  <a:pt x="121505" y="489255"/>
                </a:cubicBezTo>
                <a:cubicBezTo>
                  <a:pt x="120736" y="479647"/>
                  <a:pt x="118382" y="469349"/>
                  <a:pt x="112361" y="461823"/>
                </a:cubicBezTo>
                <a:cubicBezTo>
                  <a:pt x="105496" y="453241"/>
                  <a:pt x="94073" y="449631"/>
                  <a:pt x="84929" y="443535"/>
                </a:cubicBezTo>
                <a:cubicBezTo>
                  <a:pt x="67287" y="355326"/>
                  <a:pt x="88891" y="433171"/>
                  <a:pt x="57497" y="370383"/>
                </a:cubicBezTo>
                <a:cubicBezTo>
                  <a:pt x="53186" y="361762"/>
                  <a:pt x="53034" y="351377"/>
                  <a:pt x="48353" y="342951"/>
                </a:cubicBezTo>
                <a:cubicBezTo>
                  <a:pt x="37679" y="323738"/>
                  <a:pt x="11777" y="288087"/>
                  <a:pt x="11777" y="288087"/>
                </a:cubicBezTo>
                <a:cubicBezTo>
                  <a:pt x="8729" y="230175"/>
                  <a:pt x="0" y="172283"/>
                  <a:pt x="2633" y="114351"/>
                </a:cubicBezTo>
                <a:cubicBezTo>
                  <a:pt x="4067" y="82805"/>
                  <a:pt x="29966" y="86968"/>
                  <a:pt x="48353" y="77775"/>
                </a:cubicBezTo>
                <a:cubicBezTo>
                  <a:pt x="75563" y="64170"/>
                  <a:pt x="80299" y="49214"/>
                  <a:pt x="112361" y="41199"/>
                </a:cubicBezTo>
                <a:cubicBezTo>
                  <a:pt x="136201" y="35239"/>
                  <a:pt x="161129" y="35103"/>
                  <a:pt x="185513" y="32055"/>
                </a:cubicBezTo>
                <a:cubicBezTo>
                  <a:pt x="281679" y="0"/>
                  <a:pt x="231902" y="13767"/>
                  <a:pt x="441545" y="13767"/>
                </a:cubicBezTo>
                <a:cubicBezTo>
                  <a:pt x="486883" y="13767"/>
                  <a:pt x="478619" y="24839"/>
                  <a:pt x="514697" y="32055"/>
                </a:cubicBezTo>
                <a:cubicBezTo>
                  <a:pt x="535831" y="36282"/>
                  <a:pt x="557369" y="38151"/>
                  <a:pt x="578705" y="41199"/>
                </a:cubicBezTo>
                <a:cubicBezTo>
                  <a:pt x="603089" y="35103"/>
                  <a:pt x="626746" y="24003"/>
                  <a:pt x="651857" y="22911"/>
                </a:cubicBezTo>
                <a:cubicBezTo>
                  <a:pt x="697635" y="20921"/>
                  <a:pt x="743447" y="27258"/>
                  <a:pt x="789017" y="32055"/>
                </a:cubicBezTo>
                <a:cubicBezTo>
                  <a:pt x="836994" y="37105"/>
                  <a:pt x="812098" y="42158"/>
                  <a:pt x="853025" y="50343"/>
                </a:cubicBezTo>
                <a:cubicBezTo>
                  <a:pt x="874159" y="54570"/>
                  <a:pt x="895697" y="56439"/>
                  <a:pt x="917033" y="59487"/>
                </a:cubicBezTo>
                <a:cubicBezTo>
                  <a:pt x="932944" y="64791"/>
                  <a:pt x="986362" y="84155"/>
                  <a:pt x="1008473" y="86919"/>
                </a:cubicBezTo>
                <a:cubicBezTo>
                  <a:pt x="1044892" y="91471"/>
                  <a:pt x="1081625" y="93015"/>
                  <a:pt x="1118201" y="96063"/>
                </a:cubicBezTo>
                <a:cubicBezTo>
                  <a:pt x="1142585" y="102159"/>
                  <a:pt x="1167508" y="106403"/>
                  <a:pt x="1191353" y="114351"/>
                </a:cubicBezTo>
                <a:cubicBezTo>
                  <a:pt x="1200497" y="117399"/>
                  <a:pt x="1209486" y="120959"/>
                  <a:pt x="1218785" y="123495"/>
                </a:cubicBezTo>
                <a:cubicBezTo>
                  <a:pt x="1243034" y="130108"/>
                  <a:pt x="1267553" y="135687"/>
                  <a:pt x="1291937" y="141783"/>
                </a:cubicBezTo>
                <a:cubicBezTo>
                  <a:pt x="1304129" y="144831"/>
                  <a:pt x="1316072" y="149150"/>
                  <a:pt x="1328513" y="150927"/>
                </a:cubicBezTo>
                <a:cubicBezTo>
                  <a:pt x="1349849" y="153975"/>
                  <a:pt x="1371387" y="155844"/>
                  <a:pt x="1392521" y="160071"/>
                </a:cubicBezTo>
                <a:cubicBezTo>
                  <a:pt x="1417167" y="165000"/>
                  <a:pt x="1465673" y="178359"/>
                  <a:pt x="1465673" y="178359"/>
                </a:cubicBezTo>
                <a:cubicBezTo>
                  <a:pt x="1503906" y="203848"/>
                  <a:pt x="1521110" y="210137"/>
                  <a:pt x="1547969" y="242367"/>
                </a:cubicBezTo>
                <a:cubicBezTo>
                  <a:pt x="1555004" y="250810"/>
                  <a:pt x="1561342" y="259969"/>
                  <a:pt x="1566257" y="269799"/>
                </a:cubicBezTo>
                <a:cubicBezTo>
                  <a:pt x="1570568" y="278420"/>
                  <a:pt x="1568585" y="290415"/>
                  <a:pt x="1575401" y="297231"/>
                </a:cubicBezTo>
                <a:cubicBezTo>
                  <a:pt x="1590943" y="312773"/>
                  <a:pt x="1614723" y="318265"/>
                  <a:pt x="1630265" y="333807"/>
                </a:cubicBezTo>
                <a:cubicBezTo>
                  <a:pt x="1639409" y="342951"/>
                  <a:pt x="1646937" y="354066"/>
                  <a:pt x="1657697" y="361239"/>
                </a:cubicBezTo>
                <a:cubicBezTo>
                  <a:pt x="1665717" y="366586"/>
                  <a:pt x="1675985" y="367335"/>
                  <a:pt x="1685129" y="370383"/>
                </a:cubicBezTo>
                <a:cubicBezTo>
                  <a:pt x="1697321" y="379527"/>
                  <a:pt x="1711949" y="386107"/>
                  <a:pt x="1721705" y="397815"/>
                </a:cubicBezTo>
                <a:cubicBezTo>
                  <a:pt x="1727875" y="405220"/>
                  <a:pt x="1726538" y="416626"/>
                  <a:pt x="1730849" y="425247"/>
                </a:cubicBezTo>
                <a:cubicBezTo>
                  <a:pt x="1735764" y="435077"/>
                  <a:pt x="1744222" y="442849"/>
                  <a:pt x="1749137" y="452679"/>
                </a:cubicBezTo>
                <a:cubicBezTo>
                  <a:pt x="1756445" y="467295"/>
                  <a:pt x="1763519" y="503015"/>
                  <a:pt x="1767425" y="516687"/>
                </a:cubicBezTo>
                <a:cubicBezTo>
                  <a:pt x="1786170" y="582295"/>
                  <a:pt x="1767122" y="496886"/>
                  <a:pt x="1785713" y="589839"/>
                </a:cubicBezTo>
                <a:cubicBezTo>
                  <a:pt x="1782561" y="615056"/>
                  <a:pt x="1781521" y="662231"/>
                  <a:pt x="1767425" y="690423"/>
                </a:cubicBezTo>
                <a:cubicBezTo>
                  <a:pt x="1762510" y="700253"/>
                  <a:pt x="1755233" y="708711"/>
                  <a:pt x="1749137" y="717855"/>
                </a:cubicBezTo>
                <a:cubicBezTo>
                  <a:pt x="1746089" y="751383"/>
                  <a:pt x="1747047" y="785520"/>
                  <a:pt x="1739993" y="818439"/>
                </a:cubicBezTo>
                <a:cubicBezTo>
                  <a:pt x="1737690" y="829185"/>
                  <a:pt x="1726034" y="835770"/>
                  <a:pt x="1721705" y="845871"/>
                </a:cubicBezTo>
                <a:cubicBezTo>
                  <a:pt x="1720189" y="849409"/>
                  <a:pt x="1708892" y="903035"/>
                  <a:pt x="1703417" y="909879"/>
                </a:cubicBezTo>
                <a:cubicBezTo>
                  <a:pt x="1696552" y="918461"/>
                  <a:pt x="1685129" y="922071"/>
                  <a:pt x="1675985" y="928167"/>
                </a:cubicBezTo>
                <a:cubicBezTo>
                  <a:pt x="1669889" y="940359"/>
                  <a:pt x="1667336" y="955104"/>
                  <a:pt x="1657697" y="964743"/>
                </a:cubicBezTo>
                <a:cubicBezTo>
                  <a:pt x="1650881" y="971559"/>
                  <a:pt x="1637081" y="967071"/>
                  <a:pt x="1630265" y="973887"/>
                </a:cubicBezTo>
                <a:cubicBezTo>
                  <a:pt x="1620626" y="983526"/>
                  <a:pt x="1620703" y="999991"/>
                  <a:pt x="1611977" y="1010463"/>
                </a:cubicBezTo>
                <a:cubicBezTo>
                  <a:pt x="1604942" y="1018906"/>
                  <a:pt x="1592988" y="1021716"/>
                  <a:pt x="1584545" y="1028751"/>
                </a:cubicBezTo>
                <a:cubicBezTo>
                  <a:pt x="1574611" y="1037030"/>
                  <a:pt x="1566257" y="1047039"/>
                  <a:pt x="1557113" y="1056183"/>
                </a:cubicBezTo>
                <a:lnTo>
                  <a:pt x="1547969" y="1083615"/>
                </a:lnTo>
              </a:path>
            </a:pathLst>
          </a:cu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48200" y="3657600"/>
            <a:ext cx="990600" cy="646331"/>
          </a:xfrm>
          <a:prstGeom prst="rect">
            <a:avLst/>
          </a:prstGeom>
          <a:solidFill>
            <a:schemeClr val="accent2"/>
          </a:solidFill>
        </p:spPr>
        <p:txBody>
          <a:bodyPr wrap="square" rtlCol="0">
            <a:spAutoFit/>
          </a:bodyPr>
          <a:lstStyle/>
          <a:p>
            <a:r>
              <a:rPr lang="en-US" b="1" dirty="0" smtClean="0">
                <a:solidFill>
                  <a:srgbClr val="FFFF00"/>
                </a:solidFill>
              </a:rPr>
              <a:t>Modern Miss</a:t>
            </a:r>
            <a:endParaRPr lang="en-US" b="1" dirty="0">
              <a:solidFill>
                <a:srgbClr val="FFFF00"/>
              </a:solidFill>
            </a:endParaRPr>
          </a:p>
        </p:txBody>
      </p:sp>
      <p:sp>
        <p:nvSpPr>
          <p:cNvPr id="8" name="TextBox 7"/>
          <p:cNvSpPr txBox="1"/>
          <p:nvPr/>
        </p:nvSpPr>
        <p:spPr>
          <a:xfrm>
            <a:off x="4419600" y="2590800"/>
            <a:ext cx="1371600" cy="400110"/>
          </a:xfrm>
          <a:prstGeom prst="rect">
            <a:avLst/>
          </a:prstGeom>
          <a:solidFill>
            <a:schemeClr val="tx2">
              <a:lumMod val="50000"/>
            </a:schemeClr>
          </a:solidFill>
        </p:spPr>
        <p:txBody>
          <a:bodyPr wrap="square" rtlCol="0">
            <a:spAutoFit/>
          </a:bodyPr>
          <a:lstStyle/>
          <a:p>
            <a:pPr algn="ctr"/>
            <a:r>
              <a:rPr lang="en-US" sz="2000" b="1" dirty="0" smtClean="0">
                <a:solidFill>
                  <a:srgbClr val="FFFF00"/>
                </a:solidFill>
              </a:rPr>
              <a:t>Arc River</a:t>
            </a:r>
            <a:endParaRPr lang="en-US" sz="2000" b="1" dirty="0">
              <a:solidFill>
                <a:srgbClr val="FFFF00"/>
              </a:solidFill>
            </a:endParaRPr>
          </a:p>
        </p:txBody>
      </p:sp>
      <p:sp>
        <p:nvSpPr>
          <p:cNvPr id="9" name="TextBox 8"/>
          <p:cNvSpPr txBox="1"/>
          <p:nvPr/>
        </p:nvSpPr>
        <p:spPr>
          <a:xfrm>
            <a:off x="609600" y="5334000"/>
            <a:ext cx="8305800" cy="1477328"/>
          </a:xfrm>
          <a:prstGeom prst="rect">
            <a:avLst/>
          </a:prstGeom>
          <a:solidFill>
            <a:schemeClr val="tx2">
              <a:lumMod val="10000"/>
            </a:schemeClr>
          </a:solidFill>
          <a:ln>
            <a:solidFill>
              <a:schemeClr val="tx2">
                <a:lumMod val="50000"/>
              </a:schemeClr>
            </a:solidFill>
          </a:ln>
        </p:spPr>
        <p:txBody>
          <a:bodyPr wrap="square" rtlCol="0">
            <a:spAutoFit/>
          </a:bodyPr>
          <a:lstStyle/>
          <a:p>
            <a:r>
              <a:rPr lang="en-US" dirty="0" smtClean="0">
                <a:solidFill>
                  <a:srgbClr val="FFFF00"/>
                </a:solidFill>
              </a:rPr>
              <a:t>If the drainage basin area of the Arc River was twice that of the modern Mississippi River (6 million km</a:t>
            </a:r>
            <a:r>
              <a:rPr lang="en-US" baseline="30000" dirty="0" smtClean="0">
                <a:solidFill>
                  <a:srgbClr val="FFFF00"/>
                </a:solidFill>
              </a:rPr>
              <a:t>2 </a:t>
            </a:r>
            <a:r>
              <a:rPr lang="en-US" dirty="0" smtClean="0">
                <a:solidFill>
                  <a:srgbClr val="FFFF00"/>
                </a:solidFill>
              </a:rPr>
              <a:t> versus 3 million km</a:t>
            </a:r>
            <a:r>
              <a:rPr lang="en-US" baseline="30000" dirty="0" smtClean="0">
                <a:solidFill>
                  <a:srgbClr val="FFFF00"/>
                </a:solidFill>
              </a:rPr>
              <a:t>2</a:t>
            </a:r>
            <a:r>
              <a:rPr lang="en-US" dirty="0" smtClean="0">
                <a:solidFill>
                  <a:srgbClr val="FFFF00"/>
                </a:solidFill>
              </a:rPr>
              <a:t>) then the drainage basin may have extended to the Arctic circle (Lumsden et al., 2010, GSA abs).  </a:t>
            </a:r>
            <a:r>
              <a:rPr lang="en-US" b="1" dirty="0" smtClean="0">
                <a:solidFill>
                  <a:srgbClr val="FF0000"/>
                </a:solidFill>
              </a:rPr>
              <a:t>[Alternatively the large size of Arc River may be a consequence of a much warmer and wetter climate in the Pliocene relative to the Pleistocene (Ballantyne et al., 2010, Geology).]</a:t>
            </a:r>
            <a:endParaRPr lang="en-US" b="1" dirty="0">
              <a:solidFill>
                <a:srgbClr val="FF0000"/>
              </a:solidFill>
            </a:endParaRPr>
          </a:p>
        </p:txBody>
      </p:sp>
      <p:sp>
        <p:nvSpPr>
          <p:cNvPr id="10" name="Title 9"/>
          <p:cNvSpPr>
            <a:spLocks noGrp="1"/>
          </p:cNvSpPr>
          <p:nvPr>
            <p:ph type="title"/>
          </p:nvPr>
        </p:nvSpPr>
        <p:spPr>
          <a:xfrm>
            <a:off x="914400" y="0"/>
            <a:ext cx="7772400" cy="1143000"/>
          </a:xfrm>
          <a:solidFill>
            <a:srgbClr val="002060"/>
          </a:solidFill>
        </p:spPr>
        <p:txBody>
          <a:bodyPr/>
          <a:lstStyle/>
          <a:p>
            <a:pPr algn="ctr"/>
            <a:r>
              <a:rPr lang="en-US" dirty="0" smtClean="0">
                <a:solidFill>
                  <a:srgbClr val="FFFF00"/>
                </a:solidFill>
              </a:rPr>
              <a:t>DISCUSSION </a:t>
            </a:r>
            <a:r>
              <a:rPr lang="en-US" sz="3600" dirty="0" smtClean="0">
                <a:solidFill>
                  <a:srgbClr val="FFFF00"/>
                </a:solidFill>
              </a:rPr>
              <a:t>– </a:t>
            </a:r>
            <a:br>
              <a:rPr lang="en-US" sz="3600" dirty="0" smtClean="0">
                <a:solidFill>
                  <a:srgbClr val="FFFF00"/>
                </a:solidFill>
              </a:rPr>
            </a:br>
            <a:r>
              <a:rPr lang="en-US" sz="3600" dirty="0" smtClean="0">
                <a:solidFill>
                  <a:srgbClr val="FFFF00"/>
                </a:solidFill>
              </a:rPr>
              <a:t>Source of the chert gravel</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UC Jonesboro 6.jpg"/>
          <p:cNvPicPr>
            <a:picLocks noGrp="1" noChangeAspect="1"/>
          </p:cNvPicPr>
          <p:nvPr isPhoto="1"/>
        </p:nvPicPr>
        <p:blipFill>
          <a:blip r:embed="rId3" cstate="print"/>
          <a:srcRect/>
          <a:stretch>
            <a:fillRect/>
          </a:stretch>
        </p:blipFill>
        <p:spPr bwMode="auto">
          <a:xfrm>
            <a:off x="1981200" y="0"/>
            <a:ext cx="5486400" cy="6869926"/>
          </a:xfrm>
          <a:prstGeom prst="rect">
            <a:avLst/>
          </a:prstGeom>
          <a:noFill/>
          <a:ln w="9525">
            <a:noFill/>
            <a:miter lim="800000"/>
            <a:headEnd/>
            <a:tailEnd/>
          </a:ln>
        </p:spPr>
      </p:pic>
      <p:sp>
        <p:nvSpPr>
          <p:cNvPr id="3" name="TextBox 2"/>
          <p:cNvSpPr txBox="1"/>
          <p:nvPr/>
        </p:nvSpPr>
        <p:spPr>
          <a:xfrm>
            <a:off x="685800" y="990600"/>
            <a:ext cx="8229600" cy="830997"/>
          </a:xfrm>
          <a:prstGeom prst="rect">
            <a:avLst/>
          </a:prstGeom>
          <a:solidFill>
            <a:schemeClr val="tx2">
              <a:lumMod val="25000"/>
            </a:schemeClr>
          </a:solidFill>
          <a:ln>
            <a:solidFill>
              <a:srgbClr val="FF0000"/>
            </a:solidFill>
          </a:ln>
        </p:spPr>
        <p:txBody>
          <a:bodyPr wrap="square" rtlCol="0">
            <a:spAutoFit/>
          </a:bodyPr>
          <a:lstStyle/>
          <a:p>
            <a:r>
              <a:rPr lang="en-US" sz="2400" dirty="0" smtClean="0">
                <a:solidFill>
                  <a:srgbClr val="FFFF00"/>
                </a:solidFill>
              </a:rPr>
              <a:t>Where did all the gravel and sand in the Upland Complex (UC) come from?  </a:t>
            </a:r>
            <a:endParaRPr lang="en-US" sz="2400" dirty="0">
              <a:solidFill>
                <a:srgbClr val="FFFF00"/>
              </a:solidFill>
            </a:endParaRPr>
          </a:p>
        </p:txBody>
      </p:sp>
      <p:sp>
        <p:nvSpPr>
          <p:cNvPr id="5" name="Content Placeholder 1"/>
          <p:cNvSpPr txBox="1">
            <a:spLocks/>
          </p:cNvSpPr>
          <p:nvPr/>
        </p:nvSpPr>
        <p:spPr>
          <a:xfrm>
            <a:off x="685800" y="2971800"/>
            <a:ext cx="7772400" cy="1524000"/>
          </a:xfrm>
          <a:prstGeom prst="rect">
            <a:avLst/>
          </a:prstGeom>
          <a:solidFill>
            <a:schemeClr val="bg1">
              <a:lumMod val="95000"/>
              <a:lumOff val="5000"/>
            </a:schemeClr>
          </a:solidFill>
          <a:ln>
            <a:solidFill>
              <a:srgbClr val="FF0000"/>
            </a:solidFill>
          </a:ln>
        </p:spPr>
        <p:txBody>
          <a:bodyPr vert="horz" anchor="t">
            <a:normAutofit lnSpcReduction="10000"/>
          </a:bodyPr>
          <a:lstStyle/>
          <a:p>
            <a:pPr marL="457200" marR="0" lvl="0" indent="-457200" algn="l" defTabSz="914400" rtl="0" eaLnBrk="1" fontAlgn="auto" latinLnBrk="0" hangingPunct="1">
              <a:lnSpc>
                <a:spcPct val="100000"/>
              </a:lnSpc>
              <a:spcBef>
                <a:spcPct val="0"/>
              </a:spcBef>
              <a:spcAft>
                <a:spcPts val="0"/>
              </a:spcAft>
              <a:buClrTx/>
              <a:buSzTx/>
              <a:buFontTx/>
              <a:buAutoNum type="arabicParenR"/>
              <a:tabLst/>
              <a:defRPr/>
            </a:pPr>
            <a:r>
              <a:rPr kumimoji="0" lang="en-US" sz="2400" b="1" i="0" u="none" strike="noStrike" kern="1200" cap="none" spc="-100" normalizeH="0" baseline="0" noProof="0" dirty="0" smtClean="0">
                <a:ln>
                  <a:noFill/>
                </a:ln>
                <a:solidFill>
                  <a:srgbClr val="FFFF00"/>
                </a:solidFill>
                <a:effectLst/>
                <a:uLnTx/>
                <a:uFillTx/>
                <a:ea typeface="+mj-ea"/>
                <a:cs typeface="+mj-cs"/>
              </a:rPr>
              <a:t>Contrary to intuition much of the UC chert gravel came from</a:t>
            </a:r>
            <a:r>
              <a:rPr kumimoji="0" lang="en-US" sz="2400" b="1" i="0" u="none" strike="noStrike" kern="1200" cap="none" spc="-100" normalizeH="0" noProof="0" dirty="0" smtClean="0">
                <a:ln>
                  <a:noFill/>
                </a:ln>
                <a:solidFill>
                  <a:srgbClr val="FFFF00"/>
                </a:solidFill>
                <a:effectLst/>
                <a:uLnTx/>
                <a:uFillTx/>
                <a:ea typeface="+mj-ea"/>
                <a:cs typeface="+mj-cs"/>
              </a:rPr>
              <a:t> </a:t>
            </a:r>
            <a:r>
              <a:rPr kumimoji="0" lang="en-US" sz="2400" b="1" i="0" u="none" strike="noStrike" kern="1200" cap="none" spc="-100" normalizeH="0" baseline="0" noProof="0" dirty="0" smtClean="0">
                <a:ln>
                  <a:noFill/>
                </a:ln>
                <a:solidFill>
                  <a:srgbClr val="FFFF00"/>
                </a:solidFill>
                <a:effectLst/>
                <a:uLnTx/>
                <a:uFillTx/>
                <a:ea typeface="+mj-ea"/>
                <a:cs typeface="+mj-cs"/>
              </a:rPr>
              <a:t>now vanished formations in central Canada whereas </a:t>
            </a:r>
          </a:p>
          <a:p>
            <a:pPr marL="457200" marR="0" lvl="0" indent="-457200" algn="l" defTabSz="914400" rtl="0" eaLnBrk="1" fontAlgn="auto" latinLnBrk="0" hangingPunct="1">
              <a:lnSpc>
                <a:spcPct val="100000"/>
              </a:lnSpc>
              <a:spcBef>
                <a:spcPct val="0"/>
              </a:spcBef>
              <a:spcAft>
                <a:spcPts val="0"/>
              </a:spcAft>
              <a:buClrTx/>
              <a:buSzTx/>
              <a:buFontTx/>
              <a:buAutoNum type="arabicParenR"/>
              <a:tabLst/>
              <a:defRPr/>
            </a:pPr>
            <a:r>
              <a:rPr kumimoji="0" lang="en-US" sz="2400" b="1" i="0" u="none" strike="noStrike" kern="1200" cap="none" spc="-100" normalizeH="0" baseline="0" noProof="0" dirty="0" smtClean="0">
                <a:ln>
                  <a:noFill/>
                </a:ln>
                <a:solidFill>
                  <a:srgbClr val="FFFF00"/>
                </a:solidFill>
                <a:effectLst/>
                <a:uLnTx/>
                <a:uFillTx/>
                <a:ea typeface="+mj-ea"/>
                <a:cs typeface="+mj-cs"/>
              </a:rPr>
              <a:t>the sand fraction came from very different and much</a:t>
            </a:r>
            <a:r>
              <a:rPr kumimoji="0" lang="en-US" sz="2400" b="1" i="0" u="none" strike="noStrike" kern="1200" cap="none" spc="-100" normalizeH="0" noProof="0" dirty="0" smtClean="0">
                <a:ln>
                  <a:noFill/>
                </a:ln>
                <a:solidFill>
                  <a:srgbClr val="FFFF00"/>
                </a:solidFill>
                <a:effectLst/>
                <a:uLnTx/>
                <a:uFillTx/>
                <a:ea typeface="+mj-ea"/>
                <a:cs typeface="+mj-cs"/>
              </a:rPr>
              <a:t> closer </a:t>
            </a:r>
            <a:r>
              <a:rPr kumimoji="0" lang="en-US" sz="2400" b="1" i="0" u="none" strike="noStrike" kern="1200" cap="none" spc="-100" normalizeH="0" baseline="0" noProof="0" dirty="0" smtClean="0">
                <a:ln>
                  <a:noFill/>
                </a:ln>
                <a:solidFill>
                  <a:srgbClr val="FFFF00"/>
                </a:solidFill>
                <a:effectLst/>
                <a:uLnTx/>
                <a:uFillTx/>
                <a:ea typeface="+mj-ea"/>
                <a:cs typeface="+mj-cs"/>
              </a:rPr>
              <a:t> sources,  most</a:t>
            </a:r>
            <a:r>
              <a:rPr lang="en-US" sz="2400" b="1" spc="-100" dirty="0" smtClean="0">
                <a:solidFill>
                  <a:srgbClr val="FFFF00"/>
                </a:solidFill>
                <a:ea typeface="+mj-ea"/>
                <a:cs typeface="+mj-cs"/>
              </a:rPr>
              <a:t> likely the St. François Mountains of Missouri.</a:t>
            </a:r>
            <a:endParaRPr kumimoji="0" lang="en-US" sz="2400" b="1" i="0" u="none" strike="noStrike" kern="1200" cap="none" spc="-100" normalizeH="0" baseline="0" noProof="0" dirty="0" smtClean="0">
              <a:ln>
                <a:noFill/>
              </a:ln>
              <a:solidFill>
                <a:srgbClr val="FFFF00"/>
              </a:solidFill>
              <a:effectLst/>
              <a:uLnTx/>
              <a:uFillTx/>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400" b="0" i="0" u="none" strike="noStrike" kern="1200" cap="none" spc="-100" normalizeH="0" baseline="0" noProof="0" dirty="0" smtClean="0">
              <a:ln>
                <a:noFill/>
              </a:ln>
              <a:solidFill>
                <a:schemeClr val="tx2"/>
              </a:solidFill>
              <a:effectLst/>
              <a:uLnTx/>
              <a:uFillTx/>
              <a:latin typeface="Calibri" pitchFamily="34" charset="0"/>
              <a:ea typeface="+mj-ea"/>
              <a:cs typeface="+mj-cs"/>
            </a:endParaRPr>
          </a:p>
        </p:txBody>
      </p:sp>
      <p:sp>
        <p:nvSpPr>
          <p:cNvPr id="4" name="TextBox 2"/>
          <p:cNvSpPr txBox="1">
            <a:spLocks noChangeArrowheads="1"/>
          </p:cNvSpPr>
          <p:nvPr/>
        </p:nvSpPr>
        <p:spPr bwMode="auto">
          <a:xfrm>
            <a:off x="3124200" y="1981200"/>
            <a:ext cx="3048000" cy="769441"/>
          </a:xfrm>
          <a:prstGeom prst="rect">
            <a:avLst/>
          </a:prstGeom>
          <a:solidFill>
            <a:schemeClr val="tx2">
              <a:lumMod val="25000"/>
            </a:schemeClr>
          </a:solidFill>
          <a:ln w="9525">
            <a:solidFill>
              <a:srgbClr val="FF0000"/>
            </a:solidFill>
            <a:miter lim="800000"/>
            <a:headEnd/>
            <a:tailEnd/>
          </a:ln>
        </p:spPr>
        <p:txBody>
          <a:bodyPr wrap="square">
            <a:spAutoFit/>
          </a:bodyPr>
          <a:lstStyle/>
          <a:p>
            <a:pPr algn="ctr"/>
            <a:r>
              <a:rPr lang="en-US" sz="4400" b="1" dirty="0" smtClean="0">
                <a:solidFill>
                  <a:srgbClr val="FFFF00"/>
                </a:solidFill>
              </a:rPr>
              <a:t>Hypothesis</a:t>
            </a:r>
            <a:endParaRPr lang="en-US" sz="4400" dirty="0">
              <a:solidFill>
                <a:srgbClr val="FFFF00"/>
              </a:solidFill>
            </a:endParaRPr>
          </a:p>
        </p:txBody>
      </p:sp>
      <p:sp>
        <p:nvSpPr>
          <p:cNvPr id="2" name="Title 1"/>
          <p:cNvSpPr>
            <a:spLocks noGrp="1"/>
          </p:cNvSpPr>
          <p:nvPr>
            <p:ph type="title"/>
          </p:nvPr>
        </p:nvSpPr>
        <p:spPr>
          <a:xfrm>
            <a:off x="1905000" y="0"/>
            <a:ext cx="5638800" cy="914400"/>
          </a:xfrm>
          <a:ln>
            <a:solidFill>
              <a:srgbClr val="FF0000"/>
            </a:solidFill>
          </a:ln>
        </p:spPr>
        <p:txBody>
          <a:bodyPr/>
          <a:lstStyle/>
          <a:p>
            <a:pPr algn="ctr"/>
            <a:r>
              <a:rPr lang="en-US" b="1" dirty="0" smtClean="0">
                <a:solidFill>
                  <a:srgbClr val="FFFF00"/>
                </a:solidFill>
                <a:latin typeface="+mn-lt"/>
              </a:rPr>
              <a:t>THE PROBLEM</a:t>
            </a:r>
            <a:endParaRPr lang="en-US" b="1" dirty="0">
              <a:solidFill>
                <a:srgbClr val="FFFF00"/>
              </a:solidFill>
              <a:latin typeface="+mn-lt"/>
            </a:endParaRPr>
          </a:p>
        </p:txBody>
      </p:sp>
      <p:sp>
        <p:nvSpPr>
          <p:cNvPr id="7" name="TextBox 6"/>
          <p:cNvSpPr txBox="1"/>
          <p:nvPr/>
        </p:nvSpPr>
        <p:spPr>
          <a:xfrm>
            <a:off x="533400" y="5105400"/>
            <a:ext cx="8458200" cy="954107"/>
          </a:xfrm>
          <a:prstGeom prst="rect">
            <a:avLst/>
          </a:prstGeom>
          <a:solidFill>
            <a:srgbClr val="002060"/>
          </a:solidFill>
          <a:ln w="57150">
            <a:solidFill>
              <a:srgbClr val="FF0000"/>
            </a:solidFill>
          </a:ln>
        </p:spPr>
        <p:txBody>
          <a:bodyPr wrap="square" rtlCol="0">
            <a:spAutoFit/>
          </a:bodyPr>
          <a:lstStyle/>
          <a:p>
            <a:pPr algn="ctr"/>
            <a:r>
              <a:rPr lang="en-US" sz="2800" b="1" dirty="0" smtClean="0">
                <a:solidFill>
                  <a:srgbClr val="FFFF00"/>
                </a:solidFill>
              </a:rPr>
              <a:t>To test this hypothesis we analyzed the petrology of the Upland Complex in the Mississippi Embayment</a:t>
            </a:r>
            <a:r>
              <a:rPr lang="en-US" sz="2800" dirty="0" smtClean="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2895600" cy="1569660"/>
          </a:xfrm>
          <a:prstGeom prst="rect">
            <a:avLst/>
          </a:prstGeom>
          <a:noFill/>
        </p:spPr>
        <p:txBody>
          <a:bodyPr wrap="square" rtlCol="0">
            <a:spAutoFit/>
          </a:bodyPr>
          <a:lstStyle/>
          <a:p>
            <a:r>
              <a:rPr lang="en-US" sz="3200" dirty="0" smtClean="0">
                <a:solidFill>
                  <a:srgbClr val="FFFF00"/>
                </a:solidFill>
              </a:rPr>
              <a:t>Discussion Source of the chert gravel</a:t>
            </a:r>
            <a:endParaRPr lang="en-US" sz="3200" dirty="0"/>
          </a:p>
        </p:txBody>
      </p:sp>
      <p:cxnSp>
        <p:nvCxnSpPr>
          <p:cNvPr id="16" name="Straight Connector 15"/>
          <p:cNvCxnSpPr/>
          <p:nvPr/>
        </p:nvCxnSpPr>
        <p:spPr>
          <a:xfrm rot="5400000">
            <a:off x="4686300" y="3009900"/>
            <a:ext cx="2286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352800" y="228600"/>
            <a:ext cx="5334000" cy="6353733"/>
            <a:chOff x="3352800" y="228600"/>
            <a:chExt cx="5334000" cy="6353733"/>
          </a:xfrm>
        </p:grpSpPr>
        <p:pic>
          <p:nvPicPr>
            <p:cNvPr id="1027" name="Picture 3"/>
            <p:cNvPicPr>
              <a:picLocks noChangeAspect="1" noChangeArrowheads="1"/>
            </p:cNvPicPr>
            <p:nvPr/>
          </p:nvPicPr>
          <p:blipFill>
            <a:blip r:embed="rId3" cstate="print"/>
            <a:srcRect l="51959" t="30833" r="26241" b="40000"/>
            <a:stretch>
              <a:fillRect/>
            </a:stretch>
          </p:blipFill>
          <p:spPr bwMode="auto">
            <a:xfrm>
              <a:off x="3352800" y="228600"/>
              <a:ext cx="5334000" cy="6353733"/>
            </a:xfrm>
            <a:prstGeom prst="rect">
              <a:avLst/>
            </a:prstGeom>
            <a:noFill/>
            <a:ln w="9525">
              <a:noFill/>
              <a:miter lim="800000"/>
              <a:headEnd/>
              <a:tailEnd/>
            </a:ln>
          </p:spPr>
        </p:pic>
        <p:sp>
          <p:nvSpPr>
            <p:cNvPr id="8" name="TextBox 7"/>
            <p:cNvSpPr txBox="1"/>
            <p:nvPr/>
          </p:nvSpPr>
          <p:spPr>
            <a:xfrm rot="1902396">
              <a:off x="4338030" y="1494344"/>
              <a:ext cx="2184188" cy="646331"/>
            </a:xfrm>
            <a:prstGeom prst="rect">
              <a:avLst/>
            </a:prstGeom>
            <a:noFill/>
            <a:ln w="28575">
              <a:solidFill>
                <a:srgbClr val="FFFF00"/>
              </a:solidFill>
            </a:ln>
          </p:spPr>
          <p:txBody>
            <a:bodyPr wrap="none" rtlCol="0">
              <a:spAutoFit/>
            </a:bodyPr>
            <a:lstStyle/>
            <a:p>
              <a:r>
                <a:rPr lang="en-US" b="1" spc="-100" dirty="0" smtClean="0"/>
                <a:t>Cambrian, Ordovician, </a:t>
              </a:r>
            </a:p>
            <a:p>
              <a:r>
                <a:rPr lang="en-US" b="1" spc="-100" dirty="0" smtClean="0"/>
                <a:t>Silurian, Devonian</a:t>
              </a:r>
              <a:endParaRPr lang="en-US" b="1" dirty="0"/>
            </a:p>
          </p:txBody>
        </p:sp>
        <p:sp>
          <p:nvSpPr>
            <p:cNvPr id="9" name="TextBox 8"/>
            <p:cNvSpPr txBox="1"/>
            <p:nvPr/>
          </p:nvSpPr>
          <p:spPr>
            <a:xfrm rot="180611">
              <a:off x="5432931" y="4781320"/>
              <a:ext cx="2192075" cy="923330"/>
            </a:xfrm>
            <a:prstGeom prst="rect">
              <a:avLst/>
            </a:prstGeom>
            <a:noFill/>
            <a:ln w="28575">
              <a:solidFill>
                <a:srgbClr val="FFFF00"/>
              </a:solidFill>
            </a:ln>
          </p:spPr>
          <p:txBody>
            <a:bodyPr wrap="none" rtlCol="0">
              <a:spAutoFit/>
            </a:bodyPr>
            <a:lstStyle/>
            <a:p>
              <a:r>
                <a:rPr lang="en-US" b="1" spc="-100" dirty="0" smtClean="0"/>
                <a:t>Cambrian, Ordovician, </a:t>
              </a:r>
            </a:p>
            <a:p>
              <a:r>
                <a:rPr lang="en-US" b="1" spc="-100" dirty="0" smtClean="0"/>
                <a:t>Silurian, Devonian, </a:t>
              </a:r>
            </a:p>
            <a:p>
              <a:r>
                <a:rPr lang="en-US" b="1" spc="-100" dirty="0" smtClean="0"/>
                <a:t>Mississippian</a:t>
              </a:r>
              <a:endParaRPr lang="en-US" b="1" dirty="0"/>
            </a:p>
          </p:txBody>
        </p:sp>
        <p:cxnSp>
          <p:nvCxnSpPr>
            <p:cNvPr id="12" name="Straight Connector 11"/>
            <p:cNvCxnSpPr/>
            <p:nvPr/>
          </p:nvCxnSpPr>
          <p:spPr>
            <a:xfrm rot="5400000">
              <a:off x="3657600" y="2514600"/>
              <a:ext cx="1676400" cy="1066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657600" y="2667000"/>
              <a:ext cx="1828800" cy="121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771900" y="2857500"/>
              <a:ext cx="1905000" cy="121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4229100" y="3924300"/>
              <a:ext cx="68580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4495800" y="4114800"/>
              <a:ext cx="4572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914900" y="4076700"/>
              <a:ext cx="60960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5029200" y="4114800"/>
              <a:ext cx="76200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6438900" y="2933700"/>
              <a:ext cx="2286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896100" y="2247900"/>
              <a:ext cx="106680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7124700" y="2324100"/>
              <a:ext cx="106680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553200" y="2057400"/>
              <a:ext cx="129540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695700" y="2324100"/>
              <a:ext cx="144780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657600" y="2209800"/>
              <a:ext cx="121920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733800" y="2057400"/>
              <a:ext cx="838200"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53000" y="3124200"/>
              <a:ext cx="2895600" cy="923330"/>
            </a:xfrm>
            <a:prstGeom prst="rect">
              <a:avLst/>
            </a:prstGeom>
            <a:solidFill>
              <a:schemeClr val="tx1">
                <a:lumMod val="50000"/>
              </a:schemeClr>
            </a:solidFill>
            <a:ln w="38100">
              <a:solidFill>
                <a:srgbClr val="FFFF00"/>
              </a:solidFill>
            </a:ln>
          </p:spPr>
          <p:txBody>
            <a:bodyPr wrap="square" rtlCol="0">
              <a:spAutoFit/>
            </a:bodyPr>
            <a:lstStyle/>
            <a:p>
              <a:r>
                <a:rPr lang="en-US" b="1" dirty="0" smtClean="0"/>
                <a:t>Inferred extent of Paleozoic sedimentary rocks prior to glaciations</a:t>
              </a:r>
              <a:endParaRPr lang="en-US" b="1" dirty="0"/>
            </a:p>
          </p:txBody>
        </p:sp>
      </p:grpSp>
      <p:sp>
        <p:nvSpPr>
          <p:cNvPr id="23" name="TextBox 22"/>
          <p:cNvSpPr txBox="1"/>
          <p:nvPr/>
        </p:nvSpPr>
        <p:spPr>
          <a:xfrm>
            <a:off x="4419600" y="6172200"/>
            <a:ext cx="3200400" cy="369332"/>
          </a:xfrm>
          <a:prstGeom prst="rect">
            <a:avLst/>
          </a:prstGeom>
          <a:noFill/>
        </p:spPr>
        <p:txBody>
          <a:bodyPr wrap="square" rtlCol="0">
            <a:spAutoFit/>
          </a:bodyPr>
          <a:lstStyle/>
          <a:p>
            <a:r>
              <a:rPr lang="en-US" dirty="0" smtClean="0"/>
              <a:t>Nationalatlas.gov</a:t>
            </a:r>
            <a:endParaRPr lang="en-US" dirty="0"/>
          </a:p>
        </p:txBody>
      </p:sp>
      <p:sp>
        <p:nvSpPr>
          <p:cNvPr id="6" name="Title 1"/>
          <p:cNvSpPr txBox="1">
            <a:spLocks/>
          </p:cNvSpPr>
          <p:nvPr/>
        </p:nvSpPr>
        <p:spPr>
          <a:xfrm>
            <a:off x="0" y="1828800"/>
            <a:ext cx="3886200" cy="3221736"/>
          </a:xfrm>
          <a:prstGeom prst="rect">
            <a:avLst/>
          </a:prstGeom>
          <a:solidFill>
            <a:schemeClr val="tx2">
              <a:lumMod val="25000"/>
            </a:schemeClr>
          </a:solidFill>
        </p:spPr>
        <p:txBody>
          <a:bodyPr/>
          <a:lstStyle/>
          <a:p>
            <a:pPr lvl="0">
              <a:spcBef>
                <a:spcPct val="0"/>
              </a:spcBef>
              <a:defRPr/>
            </a:pPr>
            <a:r>
              <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rPr>
              <a:t>Chert, both bedded and nodular, is common in Mid-Paleozoic rocks of the North American craton from Canada to  the southern U.S. </a:t>
            </a:r>
          </a:p>
          <a:p>
            <a:pPr lvl="0">
              <a:spcBef>
                <a:spcPct val="0"/>
              </a:spcBef>
              <a:defRPr/>
            </a:pPr>
            <a:r>
              <a:rPr lang="en-US" spc="-100" dirty="0" smtClean="0">
                <a:solidFill>
                  <a:srgbClr val="FFFF00"/>
                </a:solidFill>
                <a:latin typeface="Arial" pitchFamily="34" charset="0"/>
                <a:ea typeface="+mj-ea"/>
                <a:cs typeface="Arial" pitchFamily="34" charset="0"/>
              </a:rPr>
              <a:t>W</a:t>
            </a:r>
            <a:r>
              <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rPr>
              <a:t>e hypothesize that</a:t>
            </a:r>
            <a:r>
              <a:rPr kumimoji="0" lang="en-US" b="0" i="0" u="none" strike="noStrike" kern="1200" cap="none" spc="-100" normalizeH="0" noProof="0" dirty="0" smtClean="0">
                <a:ln>
                  <a:noFill/>
                </a:ln>
                <a:solidFill>
                  <a:srgbClr val="FFFF00"/>
                </a:solidFill>
                <a:effectLst/>
                <a:uLnTx/>
                <a:uFillTx/>
                <a:latin typeface="Arial" pitchFamily="34" charset="0"/>
                <a:ea typeface="+mj-ea"/>
                <a:cs typeface="Arial" pitchFamily="34" charset="0"/>
              </a:rPr>
              <a:t> </a:t>
            </a:r>
            <a:r>
              <a:rPr lang="en-US" spc="-100" dirty="0" smtClean="0">
                <a:solidFill>
                  <a:srgbClr val="FFFF00"/>
                </a:solidFill>
                <a:latin typeface="Arial" pitchFamily="34" charset="0"/>
                <a:ea typeface="+mj-ea"/>
                <a:cs typeface="Arial" pitchFamily="34" charset="0"/>
              </a:rPr>
              <a:t>t</a:t>
            </a:r>
            <a:r>
              <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rPr>
              <a:t>he Cambrian</a:t>
            </a:r>
            <a:r>
              <a:rPr lang="en-US" spc="-100" dirty="0" smtClean="0">
                <a:solidFill>
                  <a:srgbClr val="FFFF00"/>
                </a:solidFill>
                <a:latin typeface="Arial" pitchFamily="34" charset="0"/>
                <a:ea typeface="+mj-ea"/>
                <a:cs typeface="Arial" pitchFamily="34" charset="0"/>
              </a:rPr>
              <a:t> to Mississippian</a:t>
            </a:r>
            <a:r>
              <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rPr>
              <a:t> sedimentary rocks that once covered central Canada were an important source of the chert gravel in the Pliocene.  </a:t>
            </a:r>
          </a:p>
          <a:p>
            <a:pPr lvl="0">
              <a:spcBef>
                <a:spcPct val="0"/>
              </a:spcBef>
              <a:defRPr/>
            </a:pPr>
            <a:r>
              <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rPr>
              <a:t>They were subsequently eroded by Pleistocene</a:t>
            </a:r>
            <a:r>
              <a:rPr lang="en-US" spc="-100" dirty="0" smtClean="0">
                <a:solidFill>
                  <a:srgbClr val="FFFF00"/>
                </a:solidFill>
                <a:latin typeface="Arial" pitchFamily="34" charset="0"/>
                <a:ea typeface="+mj-ea"/>
                <a:cs typeface="Arial" pitchFamily="34" charset="0"/>
              </a:rPr>
              <a:t> </a:t>
            </a:r>
            <a:r>
              <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rPr>
              <a:t>glaciation.</a:t>
            </a:r>
          </a:p>
          <a:p>
            <a:pPr lvl="0">
              <a:spcBef>
                <a:spcPct val="0"/>
              </a:spcBef>
              <a:defRPr/>
            </a:pPr>
            <a:endParaRPr kumimoji="0" lang="en-US" b="0" i="0" u="none" strike="noStrike" kern="1200" cap="none" spc="-100" normalizeH="0" baseline="0" noProof="0" dirty="0" smtClean="0">
              <a:ln>
                <a:noFill/>
              </a:ln>
              <a:solidFill>
                <a:srgbClr val="FFFF00"/>
              </a:solidFill>
              <a:effectLst/>
              <a:uLnTx/>
              <a:uFillTx/>
              <a:latin typeface="Arial" pitchFamily="34" charset="0"/>
              <a:ea typeface="+mj-ea"/>
              <a:cs typeface="Arial" pitchFamily="34" charset="0"/>
            </a:endParaRPr>
          </a:p>
        </p:txBody>
      </p:sp>
      <p:cxnSp>
        <p:nvCxnSpPr>
          <p:cNvPr id="30" name="Straight Connector 29"/>
          <p:cNvCxnSpPr/>
          <p:nvPr/>
        </p:nvCxnSpPr>
        <p:spPr>
          <a:xfrm rot="5400000">
            <a:off x="5295900" y="2857500"/>
            <a:ext cx="30480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143000"/>
          </a:xfrm>
          <a:solidFill>
            <a:srgbClr val="002060"/>
          </a:solidFill>
        </p:spPr>
        <p:txBody>
          <a:bodyPr/>
          <a:lstStyle/>
          <a:p>
            <a:pPr algn="ctr"/>
            <a:r>
              <a:rPr lang="en-US" dirty="0" smtClean="0">
                <a:solidFill>
                  <a:srgbClr val="FFFF00"/>
                </a:solidFill>
              </a:rPr>
              <a:t>DISCUSSION </a:t>
            </a:r>
            <a:r>
              <a:rPr lang="en-US" sz="3600" dirty="0" smtClean="0">
                <a:solidFill>
                  <a:srgbClr val="FFFF00"/>
                </a:solidFill>
              </a:rPr>
              <a:t>– sand source</a:t>
            </a:r>
            <a:r>
              <a:rPr lang="en-US" dirty="0" smtClean="0">
                <a:solidFill>
                  <a:srgbClr val="FFFF00"/>
                </a:solidFill>
              </a:rPr>
              <a:t/>
            </a:r>
            <a:br>
              <a:rPr lang="en-US" dirty="0" smtClean="0">
                <a:solidFill>
                  <a:srgbClr val="FFFF00"/>
                </a:solidFill>
              </a:rPr>
            </a:br>
            <a:endParaRPr lang="en-US" dirty="0">
              <a:solidFill>
                <a:srgbClr val="FFFF00"/>
              </a:solidFill>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609600" y="1219200"/>
            <a:ext cx="4636010" cy="41148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66524" t="45972" r="3182" b="5694"/>
          <a:stretch>
            <a:fillRect/>
          </a:stretch>
        </p:blipFill>
        <p:spPr bwMode="auto">
          <a:xfrm>
            <a:off x="5105400" y="1219200"/>
            <a:ext cx="3121573" cy="4114800"/>
          </a:xfrm>
          <a:prstGeom prst="rect">
            <a:avLst/>
          </a:prstGeom>
          <a:noFill/>
          <a:ln w="9525">
            <a:noFill/>
            <a:miter lim="800000"/>
            <a:headEnd/>
            <a:tailEnd/>
          </a:ln>
        </p:spPr>
      </p:pic>
      <p:sp>
        <p:nvSpPr>
          <p:cNvPr id="5" name="TextBox 4"/>
          <p:cNvSpPr txBox="1"/>
          <p:nvPr/>
        </p:nvSpPr>
        <p:spPr>
          <a:xfrm>
            <a:off x="381000" y="5257800"/>
            <a:ext cx="8534400" cy="1200329"/>
          </a:xfrm>
          <a:prstGeom prst="rect">
            <a:avLst/>
          </a:prstGeom>
          <a:solidFill>
            <a:schemeClr val="tx2">
              <a:lumMod val="25000"/>
            </a:schemeClr>
          </a:solidFill>
        </p:spPr>
        <p:txBody>
          <a:bodyPr wrap="square" rtlCol="0">
            <a:spAutoFit/>
          </a:bodyPr>
          <a:lstStyle/>
          <a:p>
            <a:r>
              <a:rPr lang="en-US" dirty="0" smtClean="0">
                <a:solidFill>
                  <a:srgbClr val="FFFF00"/>
                </a:solidFill>
              </a:rPr>
              <a:t>The St. Francois Mountains that core the Ozark Uplift expose “granite” sources of feldspar, monocrystalline and polycrystalline quartz, volcanic sources of embayed and vacuole-rich quartz, and sandstone sources of recycled grains.  It may be the source of alluvial fan and braided deposits in the northern Crowley’s Ridge (Guccione et al., 1986).</a:t>
            </a:r>
            <a:endParaRPr lang="en-US" dirty="0"/>
          </a:p>
        </p:txBody>
      </p:sp>
      <p:sp>
        <p:nvSpPr>
          <p:cNvPr id="7" name="TextBox 6"/>
          <p:cNvSpPr txBox="1"/>
          <p:nvPr/>
        </p:nvSpPr>
        <p:spPr>
          <a:xfrm>
            <a:off x="1600200" y="3581400"/>
            <a:ext cx="1752600" cy="381000"/>
          </a:xfrm>
          <a:prstGeom prst="rect">
            <a:avLst/>
          </a:prstGeom>
          <a:noFill/>
        </p:spPr>
        <p:txBody>
          <a:bodyPr wrap="square" rtlCol="0">
            <a:spAutoFit/>
          </a:bodyPr>
          <a:lstStyle/>
          <a:p>
            <a:r>
              <a:rPr lang="en-US" dirty="0" smtClean="0"/>
              <a:t>Ozark Plateau </a:t>
            </a:r>
            <a:endParaRPr lang="en-US" dirty="0"/>
          </a:p>
        </p:txBody>
      </p:sp>
      <p:sp>
        <p:nvSpPr>
          <p:cNvPr id="9" name="TextBox 8"/>
          <p:cNvSpPr txBox="1"/>
          <p:nvPr/>
        </p:nvSpPr>
        <p:spPr>
          <a:xfrm>
            <a:off x="3124200" y="3276600"/>
            <a:ext cx="1752600" cy="646331"/>
          </a:xfrm>
          <a:prstGeom prst="rect">
            <a:avLst/>
          </a:prstGeom>
          <a:noFill/>
        </p:spPr>
        <p:txBody>
          <a:bodyPr wrap="square" rtlCol="0">
            <a:spAutoFit/>
          </a:bodyPr>
          <a:lstStyle/>
          <a:p>
            <a:r>
              <a:rPr lang="en-US" dirty="0" smtClean="0">
                <a:solidFill>
                  <a:srgbClr val="FFFF00"/>
                </a:solidFill>
              </a:rPr>
              <a:t>St. Francois Mountains</a:t>
            </a:r>
            <a:endParaRPr lang="en-US" dirty="0"/>
          </a:p>
        </p:txBody>
      </p:sp>
      <p:pic>
        <p:nvPicPr>
          <p:cNvPr id="10" name="Picture 2"/>
          <p:cNvPicPr>
            <a:picLocks noChangeAspect="1" noChangeArrowheads="1"/>
          </p:cNvPicPr>
          <p:nvPr/>
        </p:nvPicPr>
        <p:blipFill>
          <a:blip r:embed="rId5" cstate="print"/>
          <a:srcRect l="9131" t="20972" r="7721" b="7361"/>
          <a:stretch>
            <a:fillRect/>
          </a:stretch>
        </p:blipFill>
        <p:spPr bwMode="auto">
          <a:xfrm>
            <a:off x="609600" y="914400"/>
            <a:ext cx="3032052" cy="2209800"/>
          </a:xfrm>
          <a:prstGeom prst="rect">
            <a:avLst/>
          </a:prstGeom>
          <a:noFill/>
          <a:ln w="9525">
            <a:noFill/>
            <a:miter lim="800000"/>
            <a:headEnd/>
            <a:tailEnd/>
          </a:ln>
        </p:spPr>
      </p:pic>
      <p:sp>
        <p:nvSpPr>
          <p:cNvPr id="11" name="Rectangle 10"/>
          <p:cNvSpPr/>
          <p:nvPr/>
        </p:nvSpPr>
        <p:spPr>
          <a:xfrm>
            <a:off x="4038600" y="1371600"/>
            <a:ext cx="1295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dlumsden\Desktop\Upland Complex\pics 12.21.09\Dec 21 field trip pics\12.21.09 UC Jonesboro4.jpg"/>
          <p:cNvPicPr>
            <a:picLocks noChangeAspect="1" noChangeArrowheads="1"/>
          </p:cNvPicPr>
          <p:nvPr/>
        </p:nvPicPr>
        <p:blipFill>
          <a:blip r:embed="rId2" cstate="print"/>
          <a:srcRect/>
          <a:stretch>
            <a:fillRect/>
          </a:stretch>
        </p:blipFill>
        <p:spPr bwMode="auto">
          <a:xfrm>
            <a:off x="990600" y="685800"/>
            <a:ext cx="7315200" cy="5866036"/>
          </a:xfrm>
          <a:prstGeom prst="rect">
            <a:avLst/>
          </a:prstGeom>
          <a:noFill/>
        </p:spPr>
      </p:pic>
      <p:sp>
        <p:nvSpPr>
          <p:cNvPr id="4" name="TextBox 3"/>
          <p:cNvSpPr txBox="1"/>
          <p:nvPr/>
        </p:nvSpPr>
        <p:spPr>
          <a:xfrm>
            <a:off x="381000" y="2286000"/>
            <a:ext cx="8458200" cy="2031325"/>
          </a:xfrm>
          <a:prstGeom prst="rect">
            <a:avLst/>
          </a:prstGeom>
          <a:solidFill>
            <a:schemeClr val="tx2">
              <a:lumMod val="25000"/>
            </a:schemeClr>
          </a:solidFill>
        </p:spPr>
        <p:txBody>
          <a:bodyPr wrap="square" rtlCol="0">
            <a:spAutoFit/>
          </a:bodyPr>
          <a:lstStyle/>
          <a:p>
            <a:pPr marL="342900" indent="-342900">
              <a:buAutoNum type="arabicParenR"/>
            </a:pPr>
            <a:r>
              <a:rPr lang="en-US" dirty="0" smtClean="0">
                <a:solidFill>
                  <a:srgbClr val="FFFF00"/>
                </a:solidFill>
              </a:rPr>
              <a:t>Gravel -  Bedded chert and nodular chert formations in central Canada were the source of much of the UC gravel.  These formations were subsequently removed by glacial erosion.  Some of the chert probably came from southern, American, sources.  The relative proportion of northern and southern sources is undetermined.</a:t>
            </a:r>
          </a:p>
          <a:p>
            <a:pPr marL="342900" indent="-342900">
              <a:buAutoNum type="arabicParenR"/>
            </a:pPr>
            <a:r>
              <a:rPr lang="en-US" dirty="0" smtClean="0">
                <a:solidFill>
                  <a:srgbClr val="FFFF00"/>
                </a:solidFill>
              </a:rPr>
              <a:t>Sand - In contrast to the chert the monocrystalline quartz, polycrystalline quartz and the small amount of feldspar of the sand fraction came from more proximal sources, most likely the St. Francois Mountains in the Ozark Uplift of Missouri.</a:t>
            </a:r>
          </a:p>
        </p:txBody>
      </p:sp>
      <p:sp>
        <p:nvSpPr>
          <p:cNvPr id="5" name="Title 1"/>
          <p:cNvSpPr txBox="1">
            <a:spLocks/>
          </p:cNvSpPr>
          <p:nvPr/>
        </p:nvSpPr>
        <p:spPr>
          <a:xfrm>
            <a:off x="762000" y="0"/>
            <a:ext cx="77724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100" normalizeH="0" baseline="0" noProof="0" dirty="0" smtClean="0">
                <a:ln>
                  <a:noFill/>
                </a:ln>
                <a:solidFill>
                  <a:srgbClr val="FFFF00"/>
                </a:solidFill>
                <a:effectLst/>
                <a:uLnTx/>
                <a:uFillTx/>
                <a:latin typeface="+mj-lt"/>
                <a:ea typeface="+mj-ea"/>
                <a:cs typeface="+mj-cs"/>
              </a:rPr>
              <a:t>CONCLUSIONS</a:t>
            </a:r>
            <a:endParaRPr kumimoji="0" lang="en-US" sz="6000" b="0" i="0" u="none" strike="noStrike" kern="1200" cap="none" spc="-100" normalizeH="0" baseline="0" noProof="0" dirty="0">
              <a:ln>
                <a:noFill/>
              </a:ln>
              <a:solidFill>
                <a:srgbClr val="FFFF00"/>
              </a:solidFill>
              <a:effectLst/>
              <a:uLnTx/>
              <a:uFillTx/>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lumsden\Desktop\Upland Complex\pics 12.21.09\Dec 21 field trip pics\12.21.09 UC Jonesboro.jpg"/>
          <p:cNvPicPr>
            <a:picLocks noChangeAspect="1" noChangeArrowheads="1"/>
          </p:cNvPicPr>
          <p:nvPr/>
        </p:nvPicPr>
        <p:blipFill>
          <a:blip r:embed="rId2" cstate="print"/>
          <a:srcRect/>
          <a:stretch>
            <a:fillRect/>
          </a:stretch>
        </p:blipFill>
        <p:spPr bwMode="auto">
          <a:xfrm>
            <a:off x="457790" y="304800"/>
            <a:ext cx="8000410" cy="6402806"/>
          </a:xfrm>
          <a:prstGeom prst="rect">
            <a:avLst/>
          </a:prstGeom>
          <a:noFill/>
        </p:spPr>
      </p:pic>
      <p:sp>
        <p:nvSpPr>
          <p:cNvPr id="4" name="TextBox 3"/>
          <p:cNvSpPr txBox="1"/>
          <p:nvPr/>
        </p:nvSpPr>
        <p:spPr>
          <a:xfrm>
            <a:off x="1447800" y="228600"/>
            <a:ext cx="6172200" cy="769441"/>
          </a:xfrm>
          <a:prstGeom prst="rect">
            <a:avLst/>
          </a:prstGeom>
          <a:solidFill>
            <a:srgbClr val="002060"/>
          </a:solidFill>
        </p:spPr>
        <p:txBody>
          <a:bodyPr wrap="square" rtlCol="0">
            <a:spAutoFit/>
          </a:bodyPr>
          <a:lstStyle/>
          <a:p>
            <a:pPr algn="ctr"/>
            <a:r>
              <a:rPr lang="en-US" sz="4400" b="1" dirty="0" smtClean="0">
                <a:solidFill>
                  <a:srgbClr val="FFFF00"/>
                </a:solidFill>
              </a:rPr>
              <a:t>ANY QUESTIONS?</a:t>
            </a:r>
            <a:endParaRPr lang="en-US" sz="4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914400"/>
          </a:xfrm>
        </p:spPr>
        <p:txBody>
          <a:bodyPr/>
          <a:lstStyle/>
          <a:p>
            <a:r>
              <a:rPr lang="en-US" dirty="0" smtClean="0">
                <a:solidFill>
                  <a:srgbClr val="FFFF00"/>
                </a:solidFill>
              </a:rPr>
              <a:t>What is the Upland Complex?</a:t>
            </a:r>
            <a:endParaRPr lang="en-US" dirty="0">
              <a:solidFill>
                <a:srgbClr val="FFFF00"/>
              </a:solidFill>
            </a:endParaRPr>
          </a:p>
        </p:txBody>
      </p:sp>
      <p:sp>
        <p:nvSpPr>
          <p:cNvPr id="3" name="Rectangle 2"/>
          <p:cNvSpPr/>
          <p:nvPr/>
        </p:nvSpPr>
        <p:spPr>
          <a:xfrm>
            <a:off x="457200" y="1371600"/>
            <a:ext cx="4495800" cy="4846320"/>
          </a:xfrm>
          <a:prstGeom prst="rect">
            <a:avLst/>
          </a:prstGeom>
          <a:solidFill>
            <a:schemeClr val="tx2">
              <a:lumMod val="25000"/>
            </a:schemeClr>
          </a:solidFill>
        </p:spPr>
        <p:txBody>
          <a:bodyPr wrap="square">
            <a:spAutoFit/>
          </a:bodyPr>
          <a:lstStyle/>
          <a:p>
            <a:r>
              <a:rPr lang="en-US" sz="2000" dirty="0" smtClean="0">
                <a:solidFill>
                  <a:srgbClr val="FFFF00"/>
                </a:solidFill>
              </a:rPr>
              <a:t>The UC is a terrace gravel and sand deposited by a south flowing ancestor to the modern Mississippi system.  </a:t>
            </a:r>
          </a:p>
          <a:p>
            <a:r>
              <a:rPr lang="en-US" sz="2000" dirty="0" smtClean="0">
                <a:solidFill>
                  <a:srgbClr val="FFFF00"/>
                </a:solidFill>
              </a:rPr>
              <a:t>We call this ancestor </a:t>
            </a:r>
            <a:r>
              <a:rPr lang="en-US" sz="2800" b="1" dirty="0" smtClean="0">
                <a:solidFill>
                  <a:srgbClr val="FF0000"/>
                </a:solidFill>
              </a:rPr>
              <a:t>Arc River</a:t>
            </a:r>
            <a:r>
              <a:rPr lang="en-US" sz="2000" dirty="0" smtClean="0">
                <a:solidFill>
                  <a:srgbClr val="FFFF00"/>
                </a:solidFill>
              </a:rPr>
              <a:t>. </a:t>
            </a:r>
          </a:p>
          <a:p>
            <a:r>
              <a:rPr lang="en-US" sz="1400" dirty="0" smtClean="0"/>
              <a:t>Lumsden, D.N., Cox, R.T., VanArsdale, R.V., and Parks, A., 2010, Ancestral Mississippi River: Discharge evidence from the Upland Complex: Geological Society of America Abstracts with Programs, v. 42, n. 2, p. 69</a:t>
            </a:r>
          </a:p>
          <a:p>
            <a:endParaRPr lang="en-US" sz="2000" dirty="0" smtClean="0">
              <a:solidFill>
                <a:srgbClr val="FFFF00"/>
              </a:solidFill>
            </a:endParaRPr>
          </a:p>
          <a:p>
            <a:r>
              <a:rPr lang="en-US" sz="2000" dirty="0" smtClean="0">
                <a:solidFill>
                  <a:srgbClr val="FFFF00"/>
                </a:solidFill>
              </a:rPr>
              <a:t>In the Mississippi Embayment the UC is exposed under the Chickasaw Bluffs (KY, TN, MS) and Crowley’s Ridge (MO, AR).  </a:t>
            </a:r>
          </a:p>
          <a:p>
            <a:endParaRPr lang="en-US" sz="2000" dirty="0" smtClean="0">
              <a:solidFill>
                <a:srgbClr val="FFFF00"/>
              </a:solidFill>
            </a:endParaRPr>
          </a:p>
          <a:p>
            <a:r>
              <a:rPr lang="en-US" sz="2000" dirty="0" smtClean="0">
                <a:solidFill>
                  <a:srgbClr val="FFFF00"/>
                </a:solidFill>
              </a:rPr>
              <a:t>The UC extent in the study area is enclosed by the white lines in this figure.</a:t>
            </a:r>
          </a:p>
          <a:p>
            <a:endParaRPr lang="en-US" sz="2000" dirty="0" smtClean="0">
              <a:solidFill>
                <a:srgbClr val="FFFF00"/>
              </a:solidFill>
            </a:endParaRPr>
          </a:p>
          <a:p>
            <a:endParaRPr lang="en-US" sz="2000" dirty="0" smtClean="0">
              <a:solidFill>
                <a:srgbClr val="FFFF00"/>
              </a:solidFill>
            </a:endParaRPr>
          </a:p>
          <a:p>
            <a:endParaRPr lang="en-US" sz="2400" dirty="0" smtClean="0">
              <a:solidFill>
                <a:srgbClr val="FFFF00"/>
              </a:solidFill>
            </a:endParaRPr>
          </a:p>
          <a:p>
            <a:endParaRPr lang="en-US" sz="2400" dirty="0" smtClean="0">
              <a:solidFill>
                <a:srgbClr val="FFFF00"/>
              </a:solidFill>
            </a:endParaRPr>
          </a:p>
          <a:p>
            <a:endParaRPr lang="en-US" dirty="0" smtClean="0"/>
          </a:p>
        </p:txBody>
      </p:sp>
      <p:pic>
        <p:nvPicPr>
          <p:cNvPr id="4" name="Picture 2" descr="C:\Documents and Settings\dlumsden\My Documents\Word Documents\ArcRiver for Geology\jpg pics\fig1.jpg"/>
          <p:cNvPicPr>
            <a:picLocks noChangeAspect="1" noChangeArrowheads="1"/>
          </p:cNvPicPr>
          <p:nvPr/>
        </p:nvPicPr>
        <p:blipFill>
          <a:blip r:embed="rId3" cstate="print"/>
          <a:srcRect/>
          <a:stretch>
            <a:fillRect/>
          </a:stretch>
        </p:blipFill>
        <p:spPr bwMode="auto">
          <a:xfrm>
            <a:off x="4922454" y="990600"/>
            <a:ext cx="4221546" cy="53721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
          <p:cNvSpPr txBox="1">
            <a:spLocks noChangeArrowheads="1"/>
          </p:cNvSpPr>
          <p:nvPr/>
        </p:nvSpPr>
        <p:spPr bwMode="auto">
          <a:xfrm>
            <a:off x="685800" y="301625"/>
            <a:ext cx="7772400" cy="1462088"/>
          </a:xfrm>
          <a:prstGeom prst="rect">
            <a:avLst/>
          </a:prstGeom>
          <a:noFill/>
          <a:ln w="9525">
            <a:noFill/>
            <a:miter lim="800000"/>
            <a:headEnd/>
            <a:tailEnd/>
          </a:ln>
        </p:spPr>
        <p:txBody>
          <a:bodyPr/>
          <a:lstStyle/>
          <a:p>
            <a:pPr eaLnBrk="1" hangingPunct="1"/>
            <a:endParaRPr lang="en-US" sz="4400">
              <a:solidFill>
                <a:schemeClr val="tx2"/>
              </a:solidFill>
            </a:endParaRPr>
          </a:p>
        </p:txBody>
      </p:sp>
      <p:sp>
        <p:nvSpPr>
          <p:cNvPr id="12297" name="Rectangle 13"/>
          <p:cNvSpPr>
            <a:spLocks noGrp="1" noChangeArrowheads="1"/>
          </p:cNvSpPr>
          <p:nvPr>
            <p:ph type="title" idx="4294967295"/>
          </p:nvPr>
        </p:nvSpPr>
        <p:spPr>
          <a:xfrm>
            <a:off x="0" y="0"/>
            <a:ext cx="5638800" cy="762000"/>
          </a:xfrm>
        </p:spPr>
        <p:txBody>
          <a:bodyPr>
            <a:normAutofit fontScale="90000"/>
          </a:bodyPr>
          <a:lstStyle/>
          <a:p>
            <a:pPr eaLnBrk="1" fontAlgn="auto" hangingPunct="1">
              <a:spcAft>
                <a:spcPts val="0"/>
              </a:spcAft>
              <a:defRPr/>
            </a:pPr>
            <a:r>
              <a:rPr lang="en-US" dirty="0" smtClean="0">
                <a:solidFill>
                  <a:schemeClr val="tx2">
                    <a:satMod val="200000"/>
                  </a:schemeClr>
                </a:solidFill>
              </a:rPr>
              <a:t> </a:t>
            </a:r>
            <a:r>
              <a:rPr lang="en-US" dirty="0" smtClean="0">
                <a:solidFill>
                  <a:srgbClr val="FFFF00"/>
                </a:solidFill>
              </a:rPr>
              <a:t>RELEVANT </a:t>
            </a:r>
            <a:br>
              <a:rPr lang="en-US" dirty="0" smtClean="0">
                <a:solidFill>
                  <a:srgbClr val="FFFF00"/>
                </a:solidFill>
              </a:rPr>
            </a:br>
            <a:r>
              <a:rPr lang="en-US" dirty="0" smtClean="0">
                <a:solidFill>
                  <a:srgbClr val="FFFF00"/>
                </a:solidFill>
              </a:rPr>
              <a:t>STRATIGRAPHY</a:t>
            </a:r>
          </a:p>
        </p:txBody>
      </p:sp>
      <p:cxnSp>
        <p:nvCxnSpPr>
          <p:cNvPr id="28" name="Straight Arrow Connector 27"/>
          <p:cNvCxnSpPr/>
          <p:nvPr/>
        </p:nvCxnSpPr>
        <p:spPr>
          <a:xfrm rot="5400000" flipH="1" flipV="1">
            <a:off x="6781800" y="3200400"/>
            <a:ext cx="1588"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46400" y="152400"/>
            <a:ext cx="6197600" cy="4648200"/>
            <a:chOff x="2667000" y="914400"/>
            <a:chExt cx="6197600" cy="4648200"/>
          </a:xfrm>
        </p:grpSpPr>
        <p:pic>
          <p:nvPicPr>
            <p:cNvPr id="13315" name="Picture 15" descr="UGravelPerry14"/>
            <p:cNvPicPr>
              <a:picLocks noChangeAspect="1" noChangeArrowheads="1"/>
            </p:cNvPicPr>
            <p:nvPr/>
          </p:nvPicPr>
          <p:blipFill>
            <a:blip r:embed="rId3" cstate="print"/>
            <a:srcRect/>
            <a:stretch>
              <a:fillRect/>
            </a:stretch>
          </p:blipFill>
          <p:spPr bwMode="auto">
            <a:xfrm>
              <a:off x="2667000" y="914400"/>
              <a:ext cx="6197600" cy="4648200"/>
            </a:xfrm>
            <a:prstGeom prst="rect">
              <a:avLst/>
            </a:prstGeom>
            <a:noFill/>
            <a:ln w="9525">
              <a:noFill/>
              <a:miter lim="800000"/>
              <a:headEnd/>
              <a:tailEnd/>
            </a:ln>
          </p:spPr>
        </p:pic>
        <p:sp>
          <p:nvSpPr>
            <p:cNvPr id="13321" name="Line 16"/>
            <p:cNvSpPr>
              <a:spLocks noChangeShapeType="1"/>
            </p:cNvSpPr>
            <p:nvPr/>
          </p:nvSpPr>
          <p:spPr bwMode="auto">
            <a:xfrm flipH="1">
              <a:off x="7848600" y="2971800"/>
              <a:ext cx="990600" cy="76200"/>
            </a:xfrm>
            <a:prstGeom prst="line">
              <a:avLst/>
            </a:prstGeom>
            <a:noFill/>
            <a:ln w="38100">
              <a:solidFill>
                <a:schemeClr val="tx1"/>
              </a:solidFill>
              <a:prstDash val="dash"/>
              <a:round/>
              <a:headEnd/>
              <a:tailEnd/>
            </a:ln>
          </p:spPr>
          <p:txBody>
            <a:bodyPr/>
            <a:lstStyle/>
            <a:p>
              <a:endParaRPr lang="en-US"/>
            </a:p>
          </p:txBody>
        </p:sp>
        <p:sp>
          <p:nvSpPr>
            <p:cNvPr id="13324" name="Line 20"/>
            <p:cNvSpPr>
              <a:spLocks noChangeShapeType="1"/>
            </p:cNvSpPr>
            <p:nvPr/>
          </p:nvSpPr>
          <p:spPr bwMode="auto">
            <a:xfrm flipH="1">
              <a:off x="3429000" y="3352800"/>
              <a:ext cx="1219200" cy="76200"/>
            </a:xfrm>
            <a:prstGeom prst="line">
              <a:avLst/>
            </a:prstGeom>
            <a:noFill/>
            <a:ln w="38100">
              <a:solidFill>
                <a:schemeClr val="tx1"/>
              </a:solidFill>
              <a:prstDash val="dash"/>
              <a:round/>
              <a:headEnd/>
              <a:tailEnd/>
            </a:ln>
          </p:spPr>
          <p:txBody>
            <a:bodyPr/>
            <a:lstStyle/>
            <a:p>
              <a:endParaRPr lang="en-US"/>
            </a:p>
          </p:txBody>
        </p:sp>
        <p:sp>
          <p:nvSpPr>
            <p:cNvPr id="4" name="Text Box 21"/>
            <p:cNvSpPr txBox="1">
              <a:spLocks noChangeArrowheads="1"/>
            </p:cNvSpPr>
            <p:nvPr/>
          </p:nvSpPr>
          <p:spPr bwMode="auto">
            <a:xfrm>
              <a:off x="3505200" y="1981200"/>
              <a:ext cx="1691617" cy="400110"/>
            </a:xfrm>
            <a:prstGeom prst="rect">
              <a:avLst/>
            </a:prstGeom>
            <a:noFill/>
            <a:ln w="9525">
              <a:noFill/>
              <a:miter lim="800000"/>
              <a:headEnd/>
              <a:tailEnd/>
            </a:ln>
          </p:spPr>
          <p:txBody>
            <a:bodyPr wrap="none">
              <a:spAutoFit/>
            </a:bodyPr>
            <a:lstStyle/>
            <a:p>
              <a:pPr>
                <a:defRPr/>
              </a:pPr>
              <a:r>
                <a:rPr lang="en-US" sz="2000" b="1" dirty="0">
                  <a:latin typeface="+mn-lt"/>
                </a:rPr>
                <a:t>Farmdale Soil</a:t>
              </a:r>
            </a:p>
          </p:txBody>
        </p:sp>
        <p:sp>
          <p:nvSpPr>
            <p:cNvPr id="12306" name="Line 22"/>
            <p:cNvSpPr>
              <a:spLocks noChangeShapeType="1"/>
            </p:cNvSpPr>
            <p:nvPr/>
          </p:nvSpPr>
          <p:spPr bwMode="auto">
            <a:xfrm>
              <a:off x="4114800" y="2362200"/>
              <a:ext cx="25400" cy="990600"/>
            </a:xfrm>
            <a:prstGeom prst="line">
              <a:avLst/>
            </a:prstGeom>
            <a:noFill/>
            <a:ln w="38100">
              <a:solidFill>
                <a:schemeClr val="tx1"/>
              </a:solidFill>
              <a:round/>
              <a:headEnd type="triangle" w="med" len="med"/>
              <a:tailEnd type="triangle" w="med" len="med"/>
            </a:ln>
          </p:spPr>
          <p:txBody>
            <a:bodyPr/>
            <a:lstStyle/>
            <a:p>
              <a:pPr>
                <a:defRPr/>
              </a:pPr>
              <a:endParaRPr lang="en-US"/>
            </a:p>
          </p:txBody>
        </p:sp>
        <p:sp>
          <p:nvSpPr>
            <p:cNvPr id="13337" name="Line 22"/>
            <p:cNvSpPr>
              <a:spLocks noChangeShapeType="1"/>
            </p:cNvSpPr>
            <p:nvPr/>
          </p:nvSpPr>
          <p:spPr bwMode="auto">
            <a:xfrm>
              <a:off x="4114800" y="990600"/>
              <a:ext cx="0" cy="990600"/>
            </a:xfrm>
            <a:prstGeom prst="line">
              <a:avLst/>
            </a:prstGeom>
            <a:noFill/>
            <a:ln w="38100">
              <a:solidFill>
                <a:schemeClr val="tx1"/>
              </a:solidFill>
              <a:round/>
              <a:headEnd type="triangle" w="med" len="med"/>
              <a:tailEnd type="triangle" w="med" len="med"/>
            </a:ln>
          </p:spPr>
          <p:txBody>
            <a:bodyPr/>
            <a:lstStyle/>
            <a:p>
              <a:endParaRPr lang="en-US"/>
            </a:p>
          </p:txBody>
        </p:sp>
        <p:sp>
          <p:nvSpPr>
            <p:cNvPr id="27" name="Rectangle 26"/>
            <p:cNvSpPr/>
            <p:nvPr/>
          </p:nvSpPr>
          <p:spPr>
            <a:xfrm>
              <a:off x="5562600" y="3505200"/>
              <a:ext cx="2817181" cy="445635"/>
            </a:xfrm>
            <a:prstGeom prst="rect">
              <a:avLst/>
            </a:prstGeom>
          </p:spPr>
          <p:txBody>
            <a:bodyPr wrap="none">
              <a:spAutoFit/>
            </a:bodyPr>
            <a:lstStyle/>
            <a:p>
              <a:pPr>
                <a:lnSpc>
                  <a:spcPct val="80000"/>
                </a:lnSpc>
              </a:pPr>
              <a:r>
                <a:rPr lang="en-US" sz="2800" b="1" dirty="0" smtClean="0"/>
                <a:t>Upland Complex </a:t>
              </a:r>
            </a:p>
          </p:txBody>
        </p:sp>
        <p:sp>
          <p:nvSpPr>
            <p:cNvPr id="24" name="TextBox 23"/>
            <p:cNvSpPr txBox="1"/>
            <p:nvPr/>
          </p:nvSpPr>
          <p:spPr>
            <a:xfrm>
              <a:off x="4191000" y="1219200"/>
              <a:ext cx="1752600" cy="677108"/>
            </a:xfrm>
            <a:prstGeom prst="rect">
              <a:avLst/>
            </a:prstGeom>
            <a:noFill/>
          </p:spPr>
          <p:txBody>
            <a:bodyPr wrap="square" rtlCol="0">
              <a:spAutoFit/>
            </a:bodyPr>
            <a:lstStyle/>
            <a:p>
              <a:r>
                <a:rPr lang="en-US" sz="2000" b="1" dirty="0" smtClean="0"/>
                <a:t>Peoria Loess</a:t>
              </a:r>
            </a:p>
            <a:p>
              <a:endParaRPr lang="en-US" dirty="0"/>
            </a:p>
          </p:txBody>
        </p:sp>
        <p:sp>
          <p:nvSpPr>
            <p:cNvPr id="30" name="TextBox 29"/>
            <p:cNvSpPr txBox="1"/>
            <p:nvPr/>
          </p:nvSpPr>
          <p:spPr>
            <a:xfrm>
              <a:off x="4343400" y="2514600"/>
              <a:ext cx="2057400" cy="677108"/>
            </a:xfrm>
            <a:prstGeom prst="rect">
              <a:avLst/>
            </a:prstGeom>
            <a:noFill/>
          </p:spPr>
          <p:txBody>
            <a:bodyPr wrap="square" rtlCol="0">
              <a:spAutoFit/>
            </a:bodyPr>
            <a:lstStyle/>
            <a:p>
              <a:r>
                <a:rPr lang="en-US" sz="2000" b="1" dirty="0" smtClean="0"/>
                <a:t>Roxanna Loess</a:t>
              </a:r>
            </a:p>
            <a:p>
              <a:endParaRPr lang="en-US" dirty="0"/>
            </a:p>
          </p:txBody>
        </p:sp>
        <p:sp>
          <p:nvSpPr>
            <p:cNvPr id="31" name="TextBox 30"/>
            <p:cNvSpPr txBox="1"/>
            <p:nvPr/>
          </p:nvSpPr>
          <p:spPr>
            <a:xfrm rot="21363534">
              <a:off x="6248400" y="2971800"/>
              <a:ext cx="2057400" cy="400110"/>
            </a:xfrm>
            <a:prstGeom prst="rect">
              <a:avLst/>
            </a:prstGeom>
            <a:noFill/>
          </p:spPr>
          <p:txBody>
            <a:bodyPr wrap="square" rtlCol="0">
              <a:spAutoFit/>
            </a:bodyPr>
            <a:lstStyle/>
            <a:p>
              <a:r>
                <a:rPr lang="en-US" sz="2000" b="1" dirty="0" smtClean="0"/>
                <a:t>Disconformity</a:t>
              </a:r>
              <a:endParaRPr lang="en-US" sz="2000" b="1" dirty="0"/>
            </a:p>
          </p:txBody>
        </p:sp>
        <p:sp>
          <p:nvSpPr>
            <p:cNvPr id="32" name="Line 16"/>
            <p:cNvSpPr>
              <a:spLocks noChangeShapeType="1"/>
            </p:cNvSpPr>
            <p:nvPr/>
          </p:nvSpPr>
          <p:spPr bwMode="auto">
            <a:xfrm flipH="1">
              <a:off x="5334000" y="3200400"/>
              <a:ext cx="990600" cy="76200"/>
            </a:xfrm>
            <a:prstGeom prst="line">
              <a:avLst/>
            </a:prstGeom>
            <a:noFill/>
            <a:ln w="38100">
              <a:solidFill>
                <a:schemeClr val="tx1"/>
              </a:solidFill>
              <a:prstDash val="dash"/>
              <a:round/>
              <a:headEnd/>
              <a:tailEnd/>
            </a:ln>
          </p:spPr>
          <p:txBody>
            <a:bodyPr/>
            <a:lstStyle/>
            <a:p>
              <a:endParaRPr lang="en-US"/>
            </a:p>
          </p:txBody>
        </p:sp>
        <p:sp>
          <p:nvSpPr>
            <p:cNvPr id="33" name="TextBox 32"/>
            <p:cNvSpPr txBox="1"/>
            <p:nvPr/>
          </p:nvSpPr>
          <p:spPr>
            <a:xfrm>
              <a:off x="4292600" y="5029200"/>
              <a:ext cx="4419600" cy="338554"/>
            </a:xfrm>
            <a:prstGeom prst="rect">
              <a:avLst/>
            </a:prstGeom>
            <a:solidFill>
              <a:schemeClr val="accent1">
                <a:lumMod val="60000"/>
                <a:lumOff val="40000"/>
              </a:schemeClr>
            </a:solidFill>
          </p:spPr>
          <p:txBody>
            <a:bodyPr wrap="square" rtlCol="0">
              <a:spAutoFit/>
            </a:bodyPr>
            <a:lstStyle/>
            <a:p>
              <a:pPr>
                <a:lnSpc>
                  <a:spcPct val="80000"/>
                </a:lnSpc>
              </a:pPr>
              <a:r>
                <a:rPr lang="en-US" dirty="0" smtClean="0">
                  <a:solidFill>
                    <a:srgbClr val="FF0000"/>
                  </a:solidFill>
                </a:rPr>
                <a:t>Base</a:t>
              </a:r>
              <a:r>
                <a:rPr lang="en-US" sz="2000" b="1" dirty="0" smtClean="0">
                  <a:solidFill>
                    <a:srgbClr val="FF0000"/>
                  </a:solidFill>
                </a:rPr>
                <a:t> DISCONFORMITY</a:t>
              </a:r>
              <a:r>
                <a:rPr lang="en-US" dirty="0" smtClean="0">
                  <a:solidFill>
                    <a:srgbClr val="FF0000"/>
                  </a:solidFill>
                </a:rPr>
                <a:t>  not exposed</a:t>
              </a:r>
            </a:p>
          </p:txBody>
        </p:sp>
      </p:grpSp>
      <p:sp>
        <p:nvSpPr>
          <p:cNvPr id="13320" name="Rectangle 14"/>
          <p:cNvSpPr>
            <a:spLocks noGrp="1" noChangeArrowheads="1"/>
          </p:cNvSpPr>
          <p:nvPr>
            <p:ph type="body" sz="half" idx="4294967295"/>
          </p:nvPr>
        </p:nvSpPr>
        <p:spPr>
          <a:xfrm>
            <a:off x="0" y="1219200"/>
            <a:ext cx="3505200" cy="4114800"/>
          </a:xfrm>
          <a:solidFill>
            <a:schemeClr val="bg1"/>
          </a:solidFill>
        </p:spPr>
        <p:txBody>
          <a:bodyPr>
            <a:normAutofit fontScale="92500" lnSpcReduction="20000"/>
          </a:bodyPr>
          <a:lstStyle/>
          <a:p>
            <a:pPr eaLnBrk="1" hangingPunct="1">
              <a:lnSpc>
                <a:spcPct val="80000"/>
              </a:lnSpc>
              <a:buNone/>
            </a:pPr>
            <a:r>
              <a:rPr lang="en-US" sz="2000" dirty="0" smtClean="0"/>
              <a:t>Holocene Epoch</a:t>
            </a:r>
          </a:p>
          <a:p>
            <a:pPr eaLnBrk="1" hangingPunct="1">
              <a:lnSpc>
                <a:spcPct val="80000"/>
              </a:lnSpc>
              <a:buNone/>
            </a:pPr>
            <a:r>
              <a:rPr lang="en-US" sz="2000" dirty="0" smtClean="0"/>
              <a:t>	Mississippi River alluvium</a:t>
            </a:r>
          </a:p>
          <a:p>
            <a:pPr eaLnBrk="1" hangingPunct="1">
              <a:lnSpc>
                <a:spcPct val="80000"/>
              </a:lnSpc>
              <a:buNone/>
            </a:pPr>
            <a:r>
              <a:rPr lang="en-US" sz="2200" dirty="0" smtClean="0"/>
              <a:t>Pleistocene Epoch</a:t>
            </a:r>
          </a:p>
          <a:p>
            <a:pPr eaLnBrk="1" hangingPunct="1">
              <a:lnSpc>
                <a:spcPct val="80000"/>
              </a:lnSpc>
              <a:buNone/>
            </a:pPr>
            <a:r>
              <a:rPr lang="en-US" sz="2000" dirty="0" smtClean="0"/>
              <a:t>	</a:t>
            </a:r>
            <a:r>
              <a:rPr lang="en-US" sz="2100" dirty="0" smtClean="0"/>
              <a:t>Peoria Loess</a:t>
            </a:r>
            <a:endParaRPr lang="en-US" sz="1600" dirty="0" smtClean="0"/>
          </a:p>
          <a:p>
            <a:pPr eaLnBrk="1" hangingPunct="1">
              <a:lnSpc>
                <a:spcPct val="80000"/>
              </a:lnSpc>
              <a:buNone/>
            </a:pPr>
            <a:r>
              <a:rPr lang="en-US" sz="1600" dirty="0" smtClean="0"/>
              <a:t>	</a:t>
            </a:r>
            <a:r>
              <a:rPr lang="en-US" sz="2100" dirty="0" smtClean="0"/>
              <a:t>Roxanna Loess</a:t>
            </a:r>
            <a:endParaRPr lang="en-US" sz="2800" dirty="0" smtClean="0">
              <a:solidFill>
                <a:srgbClr val="FF0000"/>
              </a:solidFill>
            </a:endParaRPr>
          </a:p>
          <a:p>
            <a:pPr>
              <a:lnSpc>
                <a:spcPct val="80000"/>
              </a:lnSpc>
              <a:buNone/>
            </a:pPr>
            <a:r>
              <a:rPr lang="en-US" sz="2000" b="1" dirty="0" smtClean="0">
                <a:solidFill>
                  <a:schemeClr val="accent6">
                    <a:lumMod val="20000"/>
                    <a:lumOff val="80000"/>
                  </a:schemeClr>
                </a:solidFill>
              </a:rPr>
              <a:t>~~~~DISCONFORMITY~~~~~~</a:t>
            </a:r>
            <a:endParaRPr lang="en-US" sz="2800" b="1" dirty="0" smtClean="0">
              <a:solidFill>
                <a:schemeClr val="accent6">
                  <a:lumMod val="20000"/>
                  <a:lumOff val="80000"/>
                </a:schemeClr>
              </a:solidFill>
            </a:endParaRPr>
          </a:p>
          <a:p>
            <a:pPr>
              <a:lnSpc>
                <a:spcPct val="80000"/>
              </a:lnSpc>
              <a:buNone/>
            </a:pPr>
            <a:r>
              <a:rPr lang="en-US" sz="2200" dirty="0" smtClean="0"/>
              <a:t>Pliocene Epoch (?)</a:t>
            </a:r>
          </a:p>
          <a:p>
            <a:pPr>
              <a:lnSpc>
                <a:spcPct val="80000"/>
              </a:lnSpc>
              <a:buNone/>
            </a:pPr>
            <a:r>
              <a:rPr lang="en-US" sz="3200" b="1" dirty="0" smtClean="0">
                <a:solidFill>
                  <a:srgbClr val="FF0000"/>
                </a:solidFill>
              </a:rPr>
              <a:t>	Upland Complex</a:t>
            </a:r>
            <a:r>
              <a:rPr lang="en-US" sz="1800" b="1" dirty="0" smtClean="0">
                <a:solidFill>
                  <a:srgbClr val="FF0000"/>
                </a:solidFill>
              </a:rPr>
              <a:t> </a:t>
            </a:r>
            <a:endParaRPr lang="en-US" sz="1600" b="1" dirty="0" smtClean="0"/>
          </a:p>
          <a:p>
            <a:pPr>
              <a:lnSpc>
                <a:spcPct val="80000"/>
              </a:lnSpc>
              <a:buNone/>
            </a:pPr>
            <a:r>
              <a:rPr lang="en-US" sz="2000" b="1" dirty="0" smtClean="0">
                <a:solidFill>
                  <a:schemeClr val="accent6">
                    <a:lumMod val="20000"/>
                    <a:lumOff val="80000"/>
                  </a:schemeClr>
                </a:solidFill>
              </a:rPr>
              <a:t>~~~~DISCONFORMITY~~~~~~</a:t>
            </a:r>
            <a:endParaRPr lang="en-US" sz="2800" b="1" dirty="0" smtClean="0">
              <a:solidFill>
                <a:schemeClr val="accent6">
                  <a:lumMod val="20000"/>
                  <a:lumOff val="80000"/>
                </a:schemeClr>
              </a:solidFill>
            </a:endParaRPr>
          </a:p>
          <a:p>
            <a:pPr eaLnBrk="1" hangingPunct="1">
              <a:lnSpc>
                <a:spcPct val="80000"/>
              </a:lnSpc>
              <a:buNone/>
            </a:pPr>
            <a:r>
              <a:rPr lang="en-US" sz="2000" dirty="0" smtClean="0"/>
              <a:t>Eocene Epoch</a:t>
            </a:r>
          </a:p>
          <a:p>
            <a:pPr lvl="1" eaLnBrk="1" hangingPunct="1">
              <a:lnSpc>
                <a:spcPct val="80000"/>
              </a:lnSpc>
              <a:buNone/>
            </a:pPr>
            <a:r>
              <a:rPr lang="en-US" sz="2000" dirty="0" smtClean="0"/>
              <a:t>Claiborne Group</a:t>
            </a:r>
          </a:p>
          <a:p>
            <a:pPr lvl="1">
              <a:lnSpc>
                <a:spcPct val="80000"/>
              </a:lnSpc>
              <a:buNone/>
            </a:pPr>
            <a:r>
              <a:rPr lang="en-US" sz="1600" dirty="0" smtClean="0"/>
              <a:t>	Jackson Formation</a:t>
            </a:r>
          </a:p>
          <a:p>
            <a:pPr lvl="1">
              <a:lnSpc>
                <a:spcPct val="80000"/>
              </a:lnSpc>
              <a:buNone/>
            </a:pPr>
            <a:r>
              <a:rPr lang="en-US" sz="1600" dirty="0" smtClean="0"/>
              <a:t>	Cockfield Formation</a:t>
            </a:r>
          </a:p>
          <a:p>
            <a:pPr lvl="1">
              <a:lnSpc>
                <a:spcPct val="80000"/>
              </a:lnSpc>
              <a:buNone/>
            </a:pPr>
            <a:r>
              <a:rPr lang="en-US" sz="1600" dirty="0" smtClean="0"/>
              <a:t>	Cook Mountain Formation</a:t>
            </a:r>
          </a:p>
          <a:p>
            <a:pPr lvl="1">
              <a:lnSpc>
                <a:spcPct val="80000"/>
              </a:lnSpc>
              <a:buNone/>
            </a:pPr>
            <a:r>
              <a:rPr lang="en-US" sz="1600" dirty="0" smtClean="0"/>
              <a:t>	Memphis Sand Formation</a:t>
            </a:r>
          </a:p>
          <a:p>
            <a:pPr lvl="1" eaLnBrk="1" hangingPunct="1">
              <a:lnSpc>
                <a:spcPct val="80000"/>
              </a:lnSpc>
              <a:buNone/>
            </a:pPr>
            <a:endParaRPr lang="en-US" sz="2000" dirty="0" smtClean="0"/>
          </a:p>
        </p:txBody>
      </p:sp>
      <p:cxnSp>
        <p:nvCxnSpPr>
          <p:cNvPr id="21" name="Straight Connector 20"/>
          <p:cNvCxnSpPr/>
          <p:nvPr/>
        </p:nvCxnSpPr>
        <p:spPr>
          <a:xfrm>
            <a:off x="3505200" y="3581400"/>
            <a:ext cx="9906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ontent Placeholder 5"/>
          <p:cNvSpPr txBox="1">
            <a:spLocks/>
          </p:cNvSpPr>
          <p:nvPr/>
        </p:nvSpPr>
        <p:spPr>
          <a:xfrm>
            <a:off x="0" y="5029200"/>
            <a:ext cx="8991600" cy="1524000"/>
          </a:xfrm>
          <a:prstGeom prst="rect">
            <a:avLst/>
          </a:prstGeom>
          <a:solidFill>
            <a:schemeClr val="tx2">
              <a:lumMod val="25000"/>
            </a:schemeClr>
          </a:solidFill>
        </p:spPr>
        <p:txBody>
          <a:bodyPr>
            <a:normAutofit fontScale="85000" lnSpcReduction="10000"/>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Upland Complex gravel and sand disconformably underlies Pleistocene loess and disconformably overlies Eocene formations on the Chickasaw Bluffs and Crowley’s Ridge. </a:t>
            </a:r>
          </a:p>
          <a:p>
            <a:pPr marL="411480" indent="-342900">
              <a:spcBef>
                <a:spcPts val="700"/>
              </a:spcBef>
              <a:buClr>
                <a:schemeClr val="tx2"/>
              </a:buClr>
              <a:buSzPct val="95000"/>
              <a:buFont typeface="Wingdings"/>
              <a:buChar char=""/>
              <a:defRPr/>
            </a:pPr>
            <a:r>
              <a:rPr lang="en-US" sz="2000" dirty="0" smtClean="0"/>
              <a:t>Indirect evidence favors a </a:t>
            </a:r>
            <a:r>
              <a:rPr lang="en-US" sz="3200" b="1" dirty="0" smtClean="0">
                <a:solidFill>
                  <a:srgbClr val="FF0000"/>
                </a:solidFill>
              </a:rPr>
              <a:t>Pliocene age </a:t>
            </a:r>
            <a:r>
              <a:rPr lang="en-US" sz="2000" dirty="0" smtClean="0"/>
              <a:t>(2.6 to 5.4 MYBP) for the UC</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90000"/>
              </a:lnSpc>
              <a:spcBef>
                <a:spcPts val="700"/>
              </a:spcBef>
              <a:spcAft>
                <a:spcPts val="0"/>
              </a:spcAft>
              <a:buClr>
                <a:schemeClr val="tx2"/>
              </a:buClr>
              <a:buSzPct val="95000"/>
              <a:buFont typeface="Wingdings"/>
              <a:buChar char=""/>
              <a:tabLst/>
              <a:defRPr/>
            </a:pPr>
            <a:r>
              <a:rPr kumimoji="0" lang="en-US" sz="2000" b="1" i="0" u="none" strike="noStrike" kern="1200" cap="none" spc="0" normalizeH="0" baseline="0" noProof="0" dirty="0" smtClean="0">
                <a:ln>
                  <a:noFill/>
                </a:ln>
                <a:solidFill>
                  <a:srgbClr val="FFC000"/>
                </a:solidFill>
                <a:effectLst/>
                <a:uLnTx/>
                <a:uFillTx/>
                <a:latin typeface="+mn-lt"/>
                <a:ea typeface="+mn-ea"/>
                <a:cs typeface="+mn-cs"/>
              </a:rPr>
              <a:t>UC thickness varies from 0 to 30 m within its outcrop belt (VanArsdale et al., 2007).</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2" name="Left Brace 21"/>
          <p:cNvSpPr/>
          <p:nvPr/>
        </p:nvSpPr>
        <p:spPr>
          <a:xfrm>
            <a:off x="3276600" y="2667000"/>
            <a:ext cx="457200" cy="9144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2"/>
          <p:cNvSpPr txBox="1">
            <a:spLocks noChangeArrowheads="1"/>
          </p:cNvSpPr>
          <p:nvPr/>
        </p:nvSpPr>
        <p:spPr bwMode="auto">
          <a:xfrm>
            <a:off x="685800" y="4272677"/>
            <a:ext cx="8458200" cy="2523768"/>
          </a:xfrm>
          <a:prstGeom prst="rect">
            <a:avLst/>
          </a:prstGeom>
          <a:solidFill>
            <a:schemeClr val="bg1">
              <a:lumMod val="50000"/>
            </a:schemeClr>
          </a:solidFill>
          <a:ln w="9525">
            <a:noFill/>
            <a:miter lim="800000"/>
            <a:headEnd/>
            <a:tailEnd/>
          </a:ln>
        </p:spPr>
        <p:txBody>
          <a:bodyPr wrap="square">
            <a:spAutoFit/>
          </a:bodyPr>
          <a:lstStyle/>
          <a:p>
            <a:r>
              <a:rPr lang="en-US" sz="1600" dirty="0" smtClean="0"/>
              <a:t>Our story begins with Potter’s </a:t>
            </a:r>
            <a:r>
              <a:rPr lang="en-US" sz="1600" dirty="0"/>
              <a:t>(1955) observations in western </a:t>
            </a:r>
            <a:r>
              <a:rPr lang="en-US" sz="1600" dirty="0" smtClean="0"/>
              <a:t>KY </a:t>
            </a:r>
            <a:r>
              <a:rPr lang="en-US" sz="1600" dirty="0"/>
              <a:t>and southeast </a:t>
            </a:r>
            <a:r>
              <a:rPr lang="en-US" sz="1600" dirty="0" smtClean="0"/>
              <a:t>MO.  </a:t>
            </a:r>
          </a:p>
          <a:p>
            <a:pPr marL="342900" indent="-342900"/>
            <a:r>
              <a:rPr lang="en-US" sz="1600" dirty="0" smtClean="0"/>
              <a:t>1) There are no clasts associated with glacial outwash, i.e., the source was not glacial.</a:t>
            </a:r>
          </a:p>
          <a:p>
            <a:pPr marL="342900" indent="-342900"/>
            <a:r>
              <a:rPr lang="en-US" sz="1600" dirty="0" smtClean="0"/>
              <a:t>2) The mineral association of the Upland Complex on </a:t>
            </a:r>
            <a:r>
              <a:rPr lang="en-US" sz="1600" dirty="0"/>
              <a:t>Crowley’s Ridge differs from that on the Chickasaw Bluffs. </a:t>
            </a:r>
            <a:r>
              <a:rPr lang="en-US" sz="1600" dirty="0" smtClean="0"/>
              <a:t> </a:t>
            </a:r>
          </a:p>
          <a:p>
            <a:pPr marL="342900" indent="-342900"/>
            <a:r>
              <a:rPr lang="en-US" sz="1600" dirty="0" smtClean="0"/>
              <a:t>3) The cross bed orientation also differs between the two region.  </a:t>
            </a:r>
          </a:p>
          <a:p>
            <a:pPr marL="342900" indent="-342900"/>
            <a:r>
              <a:rPr lang="en-US" sz="2000" dirty="0" smtClean="0"/>
              <a:t>This suggests that the two areas differed in their </a:t>
            </a:r>
            <a:r>
              <a:rPr lang="en-US" sz="2000" dirty="0" smtClean="0">
                <a:solidFill>
                  <a:srgbClr val="FFFF00"/>
                </a:solidFill>
              </a:rPr>
              <a:t>sand source </a:t>
            </a:r>
            <a:r>
              <a:rPr lang="en-US" sz="2000" dirty="0" smtClean="0"/>
              <a:t>(but not necessarily their </a:t>
            </a:r>
            <a:r>
              <a:rPr lang="en-US" sz="2000" dirty="0" smtClean="0">
                <a:solidFill>
                  <a:srgbClr val="FFFF00"/>
                </a:solidFill>
              </a:rPr>
              <a:t>gravel source</a:t>
            </a:r>
            <a:r>
              <a:rPr lang="en-US" sz="2000" dirty="0" smtClean="0"/>
              <a:t>) despite their close proximity and overall similarity.  </a:t>
            </a:r>
            <a:endParaRPr lang="en-US" sz="2000" dirty="0"/>
          </a:p>
          <a:p>
            <a:endParaRPr lang="en-US" dirty="0"/>
          </a:p>
        </p:txBody>
      </p:sp>
      <p:sp>
        <p:nvSpPr>
          <p:cNvPr id="4" name="Title 3"/>
          <p:cNvSpPr>
            <a:spLocks noGrp="1"/>
          </p:cNvSpPr>
          <p:nvPr>
            <p:ph type="title"/>
          </p:nvPr>
        </p:nvSpPr>
        <p:spPr>
          <a:xfrm>
            <a:off x="914400" y="152400"/>
            <a:ext cx="7772400" cy="914400"/>
          </a:xfrm>
        </p:spPr>
        <p:txBody>
          <a:bodyPr/>
          <a:lstStyle/>
          <a:p>
            <a:pPr algn="ctr"/>
            <a:r>
              <a:rPr lang="en-US" dirty="0" smtClean="0">
                <a:solidFill>
                  <a:srgbClr val="FFFF00"/>
                </a:solidFill>
              </a:rPr>
              <a:t>Previous Results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600200" y="762000"/>
            <a:ext cx="60960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pPr algn="ctr">
              <a:defRPr/>
            </a:pPr>
            <a:r>
              <a:rPr lang="en-US" dirty="0" smtClean="0">
                <a:solidFill>
                  <a:srgbClr val="FFFF00"/>
                </a:solidFill>
              </a:rPr>
              <a:t>Previous Results</a:t>
            </a:r>
            <a:endParaRPr lang="en-US" dirty="0">
              <a:solidFill>
                <a:srgbClr val="FFFF00"/>
              </a:solidFill>
            </a:endParaRPr>
          </a:p>
        </p:txBody>
      </p:sp>
      <p:sp>
        <p:nvSpPr>
          <p:cNvPr id="51203" name="Content Placeholder 2"/>
          <p:cNvSpPr>
            <a:spLocks noGrp="1"/>
          </p:cNvSpPr>
          <p:nvPr>
            <p:ph idx="1"/>
          </p:nvPr>
        </p:nvSpPr>
        <p:spPr>
          <a:xfrm>
            <a:off x="838200" y="838200"/>
            <a:ext cx="7772400" cy="4495800"/>
          </a:xfrm>
          <a:solidFill>
            <a:schemeClr val="tx2">
              <a:lumMod val="25000"/>
            </a:schemeClr>
          </a:solidFill>
        </p:spPr>
        <p:txBody>
          <a:bodyPr>
            <a:normAutofit fontScale="25000" lnSpcReduction="20000"/>
          </a:bodyPr>
          <a:lstStyle/>
          <a:p>
            <a:pPr>
              <a:defRPr/>
            </a:pPr>
            <a:r>
              <a:rPr lang="en-US" sz="2400" dirty="0" smtClean="0"/>
              <a:t>  </a:t>
            </a:r>
          </a:p>
          <a:p>
            <a:pPr lvl="1">
              <a:defRPr/>
            </a:pPr>
            <a:r>
              <a:rPr lang="en-US" sz="6400" dirty="0" smtClean="0"/>
              <a:t>Based on empirical formulas, Lumsden, Cox , VanArsdale and Parks (2010) * proposed that the UC was deposited by </a:t>
            </a:r>
            <a:r>
              <a:rPr lang="en-US" sz="9600" b="1" dirty="0" smtClean="0">
                <a:solidFill>
                  <a:srgbClr val="FFFF00"/>
                </a:solidFill>
              </a:rPr>
              <a:t>ARC RIVER</a:t>
            </a:r>
            <a:r>
              <a:rPr lang="en-US" sz="6400" dirty="0" smtClean="0"/>
              <a:t>, a Pliocene ancestor to the modern Mississippi River.</a:t>
            </a:r>
          </a:p>
          <a:p>
            <a:pPr lvl="1">
              <a:defRPr/>
            </a:pPr>
            <a:r>
              <a:rPr lang="en-US" sz="6400" b="1" dirty="0" smtClean="0">
                <a:solidFill>
                  <a:srgbClr val="FFFF00"/>
                </a:solidFill>
              </a:rPr>
              <a:t>ARC RIVER </a:t>
            </a:r>
            <a:r>
              <a:rPr lang="en-US" sz="6400" dirty="0" smtClean="0"/>
              <a:t>had</a:t>
            </a:r>
          </a:p>
          <a:p>
            <a:pPr marL="911225" lvl="1" indent="-457200">
              <a:buFont typeface="+mj-lt"/>
              <a:buAutoNum type="arabicPeriod"/>
              <a:defRPr/>
            </a:pPr>
            <a:r>
              <a:rPr lang="en-US" sz="6400" dirty="0" smtClean="0"/>
              <a:t>a velocity of 18 km/hr (11 mph), </a:t>
            </a:r>
            <a:r>
              <a:rPr lang="en-US" sz="6400" b="1" dirty="0" smtClean="0">
                <a:solidFill>
                  <a:srgbClr val="FFFF00"/>
                </a:solidFill>
              </a:rPr>
              <a:t>2 times </a:t>
            </a:r>
            <a:r>
              <a:rPr lang="en-US" sz="6400" dirty="0" smtClean="0"/>
              <a:t>that of the modern Mississippi.</a:t>
            </a:r>
          </a:p>
          <a:p>
            <a:pPr marL="911225" lvl="1" indent="-457200">
              <a:buFont typeface="+mj-lt"/>
              <a:buAutoNum type="arabicPeriod"/>
              <a:defRPr/>
            </a:pPr>
            <a:r>
              <a:rPr lang="en-US" sz="6400" dirty="0" smtClean="0"/>
              <a:t>a discharge of  94,000 m</a:t>
            </a:r>
            <a:r>
              <a:rPr lang="en-US" sz="6400" baseline="30000" dirty="0" smtClean="0"/>
              <a:t>3</a:t>
            </a:r>
            <a:r>
              <a:rPr lang="en-US" sz="6400" dirty="0" smtClean="0"/>
              <a:t>/s (3 to 4 million cfs) , </a:t>
            </a:r>
            <a:r>
              <a:rPr lang="en-US" sz="6400" b="1" dirty="0" smtClean="0">
                <a:solidFill>
                  <a:srgbClr val="FFFF00"/>
                </a:solidFill>
              </a:rPr>
              <a:t>5 times </a:t>
            </a:r>
            <a:r>
              <a:rPr lang="en-US" sz="6400" dirty="0" smtClean="0"/>
              <a:t>the volume of the modern Mississippi.</a:t>
            </a:r>
          </a:p>
          <a:p>
            <a:pPr marL="911225" lvl="1" indent="-457200">
              <a:buNone/>
              <a:defRPr/>
            </a:pPr>
            <a:r>
              <a:rPr lang="en-US" sz="6400" dirty="0" smtClean="0"/>
              <a:t>Such a giant river may be due to</a:t>
            </a:r>
          </a:p>
          <a:p>
            <a:pPr marL="911225" lvl="1" indent="-457200">
              <a:buNone/>
              <a:defRPr/>
            </a:pPr>
            <a:r>
              <a:rPr lang="en-US" sz="6400" dirty="0" smtClean="0"/>
              <a:t>	</a:t>
            </a:r>
            <a:r>
              <a:rPr lang="en-US" sz="14400" dirty="0" smtClean="0"/>
              <a:t>1. </a:t>
            </a:r>
            <a:r>
              <a:rPr lang="en-US" sz="6400" dirty="0" smtClean="0"/>
              <a:t>a much wetter pre-glacial climate or (our currently preferred alternative)</a:t>
            </a:r>
          </a:p>
          <a:p>
            <a:pPr marL="911225" lvl="1" indent="-457200">
              <a:buNone/>
              <a:defRPr/>
            </a:pPr>
            <a:r>
              <a:rPr lang="en-US" sz="6400" dirty="0" smtClean="0"/>
              <a:t>	</a:t>
            </a:r>
            <a:r>
              <a:rPr lang="en-US" sz="11200" dirty="0" smtClean="0"/>
              <a:t>2. </a:t>
            </a:r>
            <a:r>
              <a:rPr lang="en-US" sz="9600" dirty="0" smtClean="0"/>
              <a:t>a much larger drainage basin</a:t>
            </a:r>
            <a:endParaRPr lang="en-US" sz="6400" dirty="0" smtClean="0"/>
          </a:p>
          <a:p>
            <a:pPr marL="911225" lvl="1" indent="-457200">
              <a:buNone/>
              <a:defRPr/>
            </a:pPr>
            <a:r>
              <a:rPr lang="en-US" sz="7200" b="1" dirty="0" smtClean="0">
                <a:solidFill>
                  <a:srgbClr val="FFFF00"/>
                </a:solidFill>
              </a:rPr>
              <a:t>a drainage basin of 6,000,000 km</a:t>
            </a:r>
            <a:r>
              <a:rPr lang="en-US" sz="7200" b="1" baseline="30000" dirty="0" smtClean="0">
                <a:solidFill>
                  <a:srgbClr val="FFFF00"/>
                </a:solidFill>
              </a:rPr>
              <a:t>2</a:t>
            </a:r>
            <a:r>
              <a:rPr lang="en-US" sz="7200" b="1" dirty="0" smtClean="0">
                <a:solidFill>
                  <a:srgbClr val="FFFF00"/>
                </a:solidFill>
              </a:rPr>
              <a:t> , twice that of the modern Mississippi.</a:t>
            </a:r>
          </a:p>
          <a:p>
            <a:pPr marL="911225" lvl="1" indent="-457200">
              <a:buNone/>
              <a:defRPr/>
            </a:pPr>
            <a:endParaRPr lang="en-US" sz="7200" b="1" dirty="0" smtClean="0">
              <a:solidFill>
                <a:srgbClr val="FFFF00"/>
              </a:solidFill>
            </a:endParaRPr>
          </a:p>
          <a:p>
            <a:pPr marL="911225" lvl="1" indent="-457200">
              <a:buNone/>
              <a:defRPr/>
            </a:pPr>
            <a:endParaRPr lang="en-US" sz="2800" dirty="0" smtClean="0"/>
          </a:p>
          <a:p>
            <a:pPr marL="911225" lvl="1" indent="-457200">
              <a:buNone/>
              <a:defRPr/>
            </a:pPr>
            <a:r>
              <a:rPr lang="en-US" sz="4400" dirty="0" smtClean="0"/>
              <a:t>*</a:t>
            </a:r>
            <a:r>
              <a:rPr lang="en-US" sz="4000" dirty="0" smtClean="0"/>
              <a:t>Lumsden, D.N., Cox, R.T., VanArsdale, R.V., and Parks, A., 2010, Ancestral Mississippi River: Discharge evidence from the Upland Complex: Geological Society of America Abstracts with Programs, v. 42, n. 2, p. 69</a:t>
            </a:r>
            <a:endParaRPr lang="en-US" sz="800" dirty="0" smtClean="0"/>
          </a:p>
          <a:p>
            <a:pPr marL="911225" lvl="1" indent="-457200">
              <a:buNone/>
              <a:defRPr/>
            </a:pPr>
            <a:endParaRPr lang="en-US" sz="4400" dirty="0" smtClean="0"/>
          </a:p>
          <a:p>
            <a:pPr marL="911225" lvl="1" indent="-457200">
              <a:buNone/>
              <a:defRPr/>
            </a:pPr>
            <a:endParaRPr lang="en-US" sz="2000" dirty="0" smtClean="0"/>
          </a:p>
          <a:p>
            <a:pPr>
              <a:defRPr/>
            </a:pPr>
            <a:endParaRPr lang="en-US" sz="24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lumsden\My Documents\Word Documents\ArcRiver for Geology\jpg pics\fig1.jpg"/>
          <p:cNvPicPr>
            <a:picLocks noChangeAspect="1" noChangeArrowheads="1"/>
          </p:cNvPicPr>
          <p:nvPr/>
        </p:nvPicPr>
        <p:blipFill>
          <a:blip r:embed="rId3" cstate="print"/>
          <a:srcRect/>
          <a:stretch>
            <a:fillRect/>
          </a:stretch>
        </p:blipFill>
        <p:spPr bwMode="auto">
          <a:xfrm>
            <a:off x="3733800" y="304800"/>
            <a:ext cx="4700587" cy="5981700"/>
          </a:xfrm>
          <a:prstGeom prst="rect">
            <a:avLst/>
          </a:prstGeom>
          <a:noFill/>
        </p:spPr>
      </p:pic>
      <p:sp>
        <p:nvSpPr>
          <p:cNvPr id="6" name="Rectangle 2"/>
          <p:cNvSpPr txBox="1">
            <a:spLocks noChangeArrowheads="1"/>
          </p:cNvSpPr>
          <p:nvPr/>
        </p:nvSpPr>
        <p:spPr>
          <a:xfrm>
            <a:off x="228600" y="533400"/>
            <a:ext cx="35052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smtClean="0">
                <a:ln>
                  <a:noFill/>
                </a:ln>
                <a:solidFill>
                  <a:srgbClr val="FFFF00"/>
                </a:solidFill>
                <a:effectLst/>
                <a:uLnTx/>
                <a:uFillTx/>
                <a:latin typeface="Arial" charset="0"/>
                <a:ea typeface="+mj-ea"/>
                <a:cs typeface="+mj-cs"/>
              </a:rPr>
              <a:t>METHODS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smtClean="0">
                <a:ln>
                  <a:noFill/>
                </a:ln>
                <a:solidFill>
                  <a:srgbClr val="FFFF00"/>
                </a:solidFill>
                <a:effectLst/>
                <a:uLnTx/>
                <a:uFillTx/>
                <a:latin typeface="Arial" charset="0"/>
                <a:ea typeface="+mj-ea"/>
                <a:cs typeface="+mj-cs"/>
              </a:rPr>
              <a:t>10 sample locations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spc="-100" dirty="0" smtClean="0">
                <a:solidFill>
                  <a:srgbClr val="FFFF00"/>
                </a:solidFill>
                <a:latin typeface="Arial" charset="0"/>
                <a:ea typeface="+mj-ea"/>
                <a:cs typeface="+mj-cs"/>
              </a:rPr>
              <a:t>5 on Chickasaw Bluffs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smtClean="0">
                <a:ln>
                  <a:noFill/>
                </a:ln>
                <a:solidFill>
                  <a:srgbClr val="FFFF00"/>
                </a:solidFill>
                <a:effectLst/>
                <a:uLnTx/>
                <a:uFillTx/>
                <a:latin typeface="Arial" charset="0"/>
                <a:ea typeface="+mj-ea"/>
                <a:cs typeface="+mj-cs"/>
              </a:rPr>
              <a:t>5 on Crowley’s Ridge</a:t>
            </a:r>
          </a:p>
        </p:txBody>
      </p:sp>
      <p:sp>
        <p:nvSpPr>
          <p:cNvPr id="8" name="Rectangle 7"/>
          <p:cNvSpPr/>
          <p:nvPr/>
        </p:nvSpPr>
        <p:spPr>
          <a:xfrm>
            <a:off x="4876800" y="6165503"/>
            <a:ext cx="3733800" cy="707886"/>
          </a:xfrm>
          <a:prstGeom prst="rect">
            <a:avLst/>
          </a:prstGeom>
          <a:solidFill>
            <a:schemeClr val="tx2">
              <a:lumMod val="25000"/>
            </a:schemeClr>
          </a:solidFill>
        </p:spPr>
        <p:txBody>
          <a:bodyPr wrap="square">
            <a:spAutoFit/>
          </a:bodyPr>
          <a:lstStyle/>
          <a:p>
            <a:r>
              <a:rPr lang="en-US" sz="1000" dirty="0" smtClean="0"/>
              <a:t>Lumsden, D.N., Cox, R.T., VanArsdale, R.V., and Parks, A., 2010, Ancestral Mississippi River: Discharge evidence from the Upland Complex: Geological Society of America Abstracts with Programs, v. 42, n. 2, p. 69</a:t>
            </a:r>
            <a:endParaRPr lang="en-US" sz="1000" dirty="0"/>
          </a:p>
        </p:txBody>
      </p:sp>
      <p:sp>
        <p:nvSpPr>
          <p:cNvPr id="9" name="Text Placeholder 6"/>
          <p:cNvSpPr txBox="1">
            <a:spLocks/>
          </p:cNvSpPr>
          <p:nvPr/>
        </p:nvSpPr>
        <p:spPr>
          <a:xfrm>
            <a:off x="0" y="2590800"/>
            <a:ext cx="4419600" cy="3733800"/>
          </a:xfrm>
          <a:prstGeom prst="rect">
            <a:avLst/>
          </a:prstGeom>
          <a:solidFill>
            <a:schemeClr val="tx2">
              <a:lumMod val="25000"/>
            </a:schemeClr>
          </a:solidFill>
        </p:spPr>
        <p:txBody>
          <a:bodyPr vert="horz">
            <a:normAutofit/>
          </a:bodyPr>
          <a:lstStyle/>
          <a:p>
            <a:pPr marL="168275" marR="0" lvl="0" indent="-457200" algn="l" defTabSz="914400" rtl="0" eaLnBrk="1" fontAlgn="auto" latinLnBrk="0" hangingPunct="1">
              <a:lnSpc>
                <a:spcPct val="90000"/>
              </a:lnSpc>
              <a:spcBef>
                <a:spcPts val="700"/>
              </a:spcBef>
              <a:spcAft>
                <a:spcPts val="0"/>
              </a:spcAft>
              <a:buClr>
                <a:schemeClr val="tx2"/>
              </a:buClr>
              <a:buSzPct val="95000"/>
              <a:buFont typeface="+mj-lt"/>
              <a:buAutoNum type="arabicPeriod"/>
              <a:tabLst/>
              <a:defRPr/>
            </a:pPr>
            <a:r>
              <a:rPr kumimoji="0" lang="en-US" b="0" i="0" u="none" strike="noStrike" kern="1200" cap="none" spc="0" normalizeH="0" baseline="0" noProof="0" dirty="0" smtClean="0">
                <a:ln>
                  <a:noFill/>
                </a:ln>
                <a:solidFill>
                  <a:srgbClr val="FFFF00"/>
                </a:solidFill>
                <a:effectLst/>
                <a:uLnTx/>
                <a:uFillTx/>
                <a:latin typeface="+mn-lt"/>
                <a:ea typeface="+mn-ea"/>
                <a:cs typeface="+mn-cs"/>
              </a:rPr>
              <a:t>were searched to determine</a:t>
            </a:r>
          </a:p>
          <a:p>
            <a:pPr marL="552450" marR="0" lvl="1" indent="-457200" algn="l" defTabSz="914400" rtl="0" eaLnBrk="1" fontAlgn="auto" latinLnBrk="0" hangingPunct="1">
              <a:lnSpc>
                <a:spcPct val="90000"/>
              </a:lnSpc>
              <a:spcBef>
                <a:spcPct val="20000"/>
              </a:spcBef>
              <a:spcAft>
                <a:spcPts val="0"/>
              </a:spcAft>
              <a:buClr>
                <a:schemeClr val="accent2"/>
              </a:buClr>
              <a:buSzPct val="90000"/>
              <a:buFont typeface="+mj-lt"/>
              <a:buAutoNum type="alphaLcParenR"/>
              <a:tabLst/>
              <a:defRPr/>
            </a:pPr>
            <a:r>
              <a:rPr kumimoji="0" lang="en-US" b="0" i="0" u="none" strike="noStrike" kern="1200" cap="none" spc="0" normalizeH="0" baseline="0" noProof="0" dirty="0" smtClean="0">
                <a:ln>
                  <a:noFill/>
                </a:ln>
                <a:solidFill>
                  <a:srgbClr val="FFC000"/>
                </a:solidFill>
                <a:effectLst/>
                <a:uLnTx/>
                <a:uFillTx/>
                <a:latin typeface="+mn-lt"/>
                <a:ea typeface="+mn-ea"/>
                <a:cs typeface="+mn-cs"/>
              </a:rPr>
              <a:t>Stratigraphy</a:t>
            </a:r>
          </a:p>
          <a:p>
            <a:pPr marL="552450" marR="0" lvl="1" indent="-457200" algn="l" defTabSz="914400" rtl="0" eaLnBrk="1" fontAlgn="auto" latinLnBrk="0" hangingPunct="1">
              <a:lnSpc>
                <a:spcPct val="90000"/>
              </a:lnSpc>
              <a:spcBef>
                <a:spcPct val="20000"/>
              </a:spcBef>
              <a:spcAft>
                <a:spcPts val="0"/>
              </a:spcAft>
              <a:buClr>
                <a:schemeClr val="accent2"/>
              </a:buClr>
              <a:buSzPct val="90000"/>
              <a:buFont typeface="+mj-lt"/>
              <a:buAutoNum type="alphaLcParenR"/>
              <a:tabLst/>
              <a:defRPr/>
            </a:pPr>
            <a:r>
              <a:rPr kumimoji="0" lang="en-US" b="0" i="0" u="none" strike="noStrike" kern="1200" cap="none" spc="0" normalizeH="0" baseline="0" noProof="0" dirty="0" smtClean="0">
                <a:ln>
                  <a:noFill/>
                </a:ln>
                <a:solidFill>
                  <a:srgbClr val="FFC000"/>
                </a:solidFill>
                <a:effectLst/>
                <a:uLnTx/>
                <a:uFillTx/>
                <a:latin typeface="+mn-lt"/>
                <a:ea typeface="+mn-ea"/>
                <a:cs typeface="+mn-cs"/>
              </a:rPr>
              <a:t>Structures, sedimentary and tectonic</a:t>
            </a:r>
          </a:p>
          <a:p>
            <a:pPr marL="168275" marR="0" lvl="0" indent="-457200" algn="l" defTabSz="914400" rtl="0" eaLnBrk="1" fontAlgn="auto" latinLnBrk="0" hangingPunct="1">
              <a:lnSpc>
                <a:spcPct val="90000"/>
              </a:lnSpc>
              <a:spcBef>
                <a:spcPts val="700"/>
              </a:spcBef>
              <a:spcAft>
                <a:spcPts val="0"/>
              </a:spcAft>
              <a:buClr>
                <a:schemeClr val="tx2"/>
              </a:buClr>
              <a:buSzPct val="95000"/>
              <a:buFont typeface="+mj-lt"/>
              <a:buAutoNum type="arabicPeriod"/>
              <a:tabLst/>
              <a:defRPr/>
            </a:pPr>
            <a:r>
              <a:rPr kumimoji="0" lang="en-US" b="0" i="0" u="none" strike="noStrike" kern="1200" cap="none" spc="0" normalizeH="0" baseline="0" noProof="0" dirty="0" smtClean="0">
                <a:ln>
                  <a:noFill/>
                </a:ln>
                <a:solidFill>
                  <a:srgbClr val="FFFF00"/>
                </a:solidFill>
                <a:effectLst/>
                <a:uLnTx/>
                <a:uFillTx/>
                <a:latin typeface="+mn-lt"/>
                <a:ea typeface="+mn-ea"/>
                <a:cs typeface="+mn-cs"/>
              </a:rPr>
              <a:t>Samples were analyzed for </a:t>
            </a:r>
          </a:p>
          <a:p>
            <a:pPr marL="552450" marR="0" lvl="1" indent="-457200" algn="l" defTabSz="914400" rtl="0" eaLnBrk="1" fontAlgn="auto" latinLnBrk="0" hangingPunct="1">
              <a:lnSpc>
                <a:spcPct val="90000"/>
              </a:lnSpc>
              <a:spcBef>
                <a:spcPct val="20000"/>
              </a:spcBef>
              <a:spcAft>
                <a:spcPts val="0"/>
              </a:spcAft>
              <a:buClr>
                <a:schemeClr val="accent2"/>
              </a:buClr>
              <a:buSzPct val="90000"/>
              <a:buFont typeface="+mj-lt"/>
              <a:buAutoNum type="alphaLcParenR"/>
              <a:tabLst/>
              <a:defRPr/>
            </a:pPr>
            <a:r>
              <a:rPr kumimoji="0" lang="en-US" b="0" i="0" u="none" strike="noStrike" kern="1200" cap="none" spc="0" normalizeH="0" baseline="0" noProof="0" dirty="0" smtClean="0">
                <a:ln>
                  <a:noFill/>
                </a:ln>
                <a:solidFill>
                  <a:srgbClr val="FFFF00"/>
                </a:solidFill>
                <a:effectLst/>
                <a:uLnTx/>
                <a:uFillTx/>
                <a:latin typeface="+mn-lt"/>
                <a:ea typeface="+mn-ea"/>
                <a:cs typeface="+mn-cs"/>
              </a:rPr>
              <a:t>Grain size - sieving of disaggregated samples</a:t>
            </a:r>
          </a:p>
          <a:p>
            <a:pPr marL="552450" marR="0" lvl="1" indent="-457200" algn="l" defTabSz="914400" rtl="0" eaLnBrk="1" fontAlgn="auto" latinLnBrk="0" hangingPunct="1">
              <a:lnSpc>
                <a:spcPct val="90000"/>
              </a:lnSpc>
              <a:spcBef>
                <a:spcPct val="20000"/>
              </a:spcBef>
              <a:spcAft>
                <a:spcPts val="0"/>
              </a:spcAft>
              <a:buClr>
                <a:schemeClr val="accent2"/>
              </a:buClr>
              <a:buSzPct val="90000"/>
              <a:buFont typeface="+mj-lt"/>
              <a:buAutoNum type="alphaLcParenR"/>
              <a:tabLst/>
              <a:defRPr/>
            </a:pPr>
            <a:r>
              <a:rPr kumimoji="0" lang="en-US" b="0" i="0" u="none" strike="noStrike" kern="1200" cap="none" spc="0" normalizeH="0" baseline="0" noProof="0" dirty="0" smtClean="0">
                <a:ln>
                  <a:noFill/>
                </a:ln>
                <a:solidFill>
                  <a:srgbClr val="FFFF00"/>
                </a:solidFill>
                <a:effectLst/>
                <a:uLnTx/>
                <a:uFillTx/>
                <a:latin typeface="+mn-lt"/>
                <a:ea typeface="+mn-ea"/>
                <a:cs typeface="+mn-cs"/>
              </a:rPr>
              <a:t>Petrography – optical and infrared analysis of</a:t>
            </a:r>
            <a:r>
              <a:rPr kumimoji="0" lang="en-US" b="0" i="0" u="none" strike="noStrike" kern="1200" cap="none" spc="0" normalizeH="0" noProof="0" dirty="0" smtClean="0">
                <a:ln>
                  <a:noFill/>
                </a:ln>
                <a:solidFill>
                  <a:srgbClr val="FFFF00"/>
                </a:solidFill>
                <a:effectLst/>
                <a:uLnTx/>
                <a:uFillTx/>
                <a:latin typeface="+mn-lt"/>
                <a:ea typeface="+mn-ea"/>
                <a:cs typeface="+mn-cs"/>
              </a:rPr>
              <a:t> </a:t>
            </a:r>
            <a:r>
              <a:rPr kumimoji="0" lang="en-US" b="0" i="0" u="none" strike="noStrike" kern="1200" cap="none" spc="0" normalizeH="0" baseline="0" noProof="0" dirty="0" smtClean="0">
                <a:ln>
                  <a:noFill/>
                </a:ln>
                <a:solidFill>
                  <a:srgbClr val="FFFF00"/>
                </a:solidFill>
                <a:effectLst/>
                <a:uLnTx/>
                <a:uFillTx/>
                <a:latin typeface="+mn-lt"/>
                <a:ea typeface="+mn-ea"/>
                <a:cs typeface="+mn-cs"/>
              </a:rPr>
              <a:t>epoxy impregnated thin sections</a:t>
            </a:r>
          </a:p>
          <a:p>
            <a:pPr marL="552450" marR="0" lvl="1" indent="-457200" algn="l" defTabSz="914400" rtl="0" eaLnBrk="1" fontAlgn="auto" latinLnBrk="0" hangingPunct="1">
              <a:lnSpc>
                <a:spcPct val="90000"/>
              </a:lnSpc>
              <a:spcBef>
                <a:spcPct val="20000"/>
              </a:spcBef>
              <a:spcAft>
                <a:spcPts val="0"/>
              </a:spcAft>
              <a:buClr>
                <a:schemeClr val="accent2"/>
              </a:buClr>
              <a:buSzPct val="90000"/>
              <a:buFont typeface="+mj-lt"/>
              <a:buAutoNum type="alphaLcParenR"/>
              <a:tabLst/>
              <a:defRPr/>
            </a:pPr>
            <a:r>
              <a:rPr kumimoji="0" lang="en-US" b="0" i="0" u="none" strike="noStrike" kern="1200" cap="none" spc="0" normalizeH="0" baseline="0" noProof="0" dirty="0" smtClean="0">
                <a:ln>
                  <a:noFill/>
                </a:ln>
                <a:solidFill>
                  <a:srgbClr val="FFFF00"/>
                </a:solidFill>
                <a:effectLst/>
                <a:uLnTx/>
                <a:uFillTx/>
                <a:latin typeface="+mn-lt"/>
                <a:ea typeface="+mn-ea"/>
                <a:cs typeface="+mn-cs"/>
              </a:rPr>
              <a:t>Mineralogy – fines were XRD scanned from 4 to 40 degrees two-theta.</a:t>
            </a:r>
          </a:p>
          <a:p>
            <a:pPr marL="53975" marR="0" lvl="0" indent="-342900" algn="l" defTabSz="914400" rtl="0" eaLnBrk="1" fontAlgn="auto" latinLnBrk="0" hangingPunct="1">
              <a:lnSpc>
                <a:spcPct val="90000"/>
              </a:lnSpc>
              <a:spcBef>
                <a:spcPts val="700"/>
              </a:spcBef>
              <a:spcAft>
                <a:spcPts val="0"/>
              </a:spcAft>
              <a:buClr>
                <a:schemeClr val="tx2"/>
              </a:buClr>
              <a:buSzPct val="95000"/>
              <a:buFont typeface="Wingdings"/>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rot="16600377">
            <a:off x="4441100" y="3590371"/>
            <a:ext cx="1918343" cy="369332"/>
          </a:xfrm>
          <a:prstGeom prst="rect">
            <a:avLst/>
          </a:prstGeom>
          <a:solidFill>
            <a:srgbClr val="00B0F0"/>
          </a:solidFill>
        </p:spPr>
        <p:txBody>
          <a:bodyPr wrap="square" rtlCol="0">
            <a:spAutoFit/>
          </a:bodyPr>
          <a:lstStyle/>
          <a:p>
            <a:r>
              <a:rPr lang="en-US" b="1" dirty="0" smtClean="0">
                <a:solidFill>
                  <a:srgbClr val="FFFF00"/>
                </a:solidFill>
              </a:rPr>
              <a:t>Locations 6 to 10</a:t>
            </a:r>
            <a:endParaRPr lang="en-US" b="1" dirty="0">
              <a:solidFill>
                <a:srgbClr val="FFFF00"/>
              </a:solidFill>
            </a:endParaRPr>
          </a:p>
        </p:txBody>
      </p:sp>
      <p:sp>
        <p:nvSpPr>
          <p:cNvPr id="11" name="TextBox 10"/>
          <p:cNvSpPr txBox="1"/>
          <p:nvPr/>
        </p:nvSpPr>
        <p:spPr>
          <a:xfrm rot="16600377">
            <a:off x="6159634" y="4856917"/>
            <a:ext cx="1823000" cy="369332"/>
          </a:xfrm>
          <a:prstGeom prst="rect">
            <a:avLst/>
          </a:prstGeom>
          <a:solidFill>
            <a:srgbClr val="00B0F0"/>
          </a:solidFill>
        </p:spPr>
        <p:txBody>
          <a:bodyPr wrap="square" rtlCol="0">
            <a:spAutoFit/>
          </a:bodyPr>
          <a:lstStyle/>
          <a:p>
            <a:r>
              <a:rPr lang="en-US" b="1" dirty="0" smtClean="0">
                <a:solidFill>
                  <a:srgbClr val="FFFF00"/>
                </a:solidFill>
              </a:rPr>
              <a:t>Locations 1 to 5</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6" descr="IMG_0704.JPG"/>
          <p:cNvPicPr>
            <a:picLocks noGrp="1" noChangeAspect="1"/>
          </p:cNvPicPr>
          <p:nvPr>
            <p:ph type="pic" idx="4294967295"/>
          </p:nvPr>
        </p:nvPicPr>
        <p:blipFill>
          <a:blip r:embed="rId3" cstate="print">
            <a:lum bright="-10000"/>
          </a:blip>
          <a:srcRect/>
          <a:stretch>
            <a:fillRect/>
          </a:stretch>
        </p:blipFill>
        <p:spPr>
          <a:xfrm>
            <a:off x="914400" y="838200"/>
            <a:ext cx="7416800" cy="5562600"/>
          </a:xfrm>
        </p:spPr>
      </p:pic>
      <p:graphicFrame>
        <p:nvGraphicFramePr>
          <p:cNvPr id="9" name="Diagram 8"/>
          <p:cNvGraphicFramePr/>
          <p:nvPr/>
        </p:nvGraphicFramePr>
        <p:xfrm>
          <a:off x="5105400" y="1066800"/>
          <a:ext cx="2590800" cy="68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676" name="TextBox 5"/>
          <p:cNvSpPr txBox="1">
            <a:spLocks noChangeArrowheads="1"/>
          </p:cNvSpPr>
          <p:nvPr/>
        </p:nvSpPr>
        <p:spPr bwMode="auto">
          <a:xfrm rot="16200000">
            <a:off x="4961890" y="3297228"/>
            <a:ext cx="2484122" cy="461665"/>
          </a:xfrm>
          <a:prstGeom prst="rect">
            <a:avLst/>
          </a:prstGeom>
          <a:solidFill>
            <a:srgbClr val="FFFF00"/>
          </a:solidFill>
          <a:ln w="9525">
            <a:noFill/>
            <a:miter lim="800000"/>
            <a:headEnd/>
            <a:tailEnd/>
          </a:ln>
        </p:spPr>
        <p:txBody>
          <a:bodyPr wrap="square">
            <a:spAutoFit/>
          </a:bodyPr>
          <a:lstStyle/>
          <a:p>
            <a:pPr>
              <a:defRPr/>
            </a:pPr>
            <a:r>
              <a:rPr lang="en-US" sz="2400" b="1" dirty="0">
                <a:solidFill>
                  <a:srgbClr val="FF0000"/>
                </a:solidFill>
              </a:rPr>
              <a:t>Lower member</a:t>
            </a:r>
          </a:p>
        </p:txBody>
      </p:sp>
      <p:sp>
        <p:nvSpPr>
          <p:cNvPr id="6" name="TextBox 5"/>
          <p:cNvSpPr txBox="1"/>
          <p:nvPr/>
        </p:nvSpPr>
        <p:spPr>
          <a:xfrm>
            <a:off x="228600" y="0"/>
            <a:ext cx="8534400" cy="830997"/>
          </a:xfrm>
          <a:prstGeom prst="rect">
            <a:avLst/>
          </a:prstGeom>
          <a:solidFill>
            <a:schemeClr val="bg1">
              <a:lumMod val="85000"/>
              <a:lumOff val="15000"/>
            </a:schemeClr>
          </a:solidFill>
        </p:spPr>
        <p:txBody>
          <a:bodyPr wrap="square">
            <a:spAutoFit/>
          </a:bodyPr>
          <a:lstStyle/>
          <a:p>
            <a:pPr>
              <a:defRPr/>
            </a:pPr>
            <a:r>
              <a:rPr lang="en-US" sz="4800" dirty="0" smtClean="0"/>
              <a:t>Results – </a:t>
            </a:r>
            <a:r>
              <a:rPr lang="en-US" sz="3600" dirty="0" smtClean="0"/>
              <a:t>Stratigraphy </a:t>
            </a:r>
            <a:r>
              <a:rPr lang="en-US" sz="3600" b="1" dirty="0" smtClean="0">
                <a:solidFill>
                  <a:srgbClr val="FF0000"/>
                </a:solidFill>
              </a:rPr>
              <a:t>Chickasaw Bluffs</a:t>
            </a:r>
            <a:endParaRPr lang="en-US" sz="3600" b="1" dirty="0">
              <a:solidFill>
                <a:srgbClr val="FF0000"/>
              </a:solidFill>
            </a:endParaRPr>
          </a:p>
        </p:txBody>
      </p:sp>
      <p:sp>
        <p:nvSpPr>
          <p:cNvPr id="26630" name="Text Placeholder 5"/>
          <p:cNvSpPr>
            <a:spLocks noGrp="1"/>
          </p:cNvSpPr>
          <p:nvPr>
            <p:ph type="body" sz="half" idx="4294967295"/>
          </p:nvPr>
        </p:nvSpPr>
        <p:spPr>
          <a:xfrm>
            <a:off x="533400" y="5638800"/>
            <a:ext cx="7924800" cy="1066800"/>
          </a:xfrm>
          <a:solidFill>
            <a:schemeClr val="bg1"/>
          </a:solidFill>
        </p:spPr>
        <p:txBody>
          <a:bodyPr>
            <a:normAutofit fontScale="85000" lnSpcReduction="10000"/>
          </a:bodyPr>
          <a:lstStyle/>
          <a:p>
            <a:pPr eaLnBrk="1" hangingPunct="1"/>
            <a:r>
              <a:rPr lang="en-US" sz="1800" dirty="0" smtClean="0">
                <a:solidFill>
                  <a:srgbClr val="FFFF00"/>
                </a:solidFill>
              </a:rPr>
              <a:t>Upper member </a:t>
            </a:r>
            <a:r>
              <a:rPr lang="en-US" sz="1800" dirty="0" smtClean="0"/>
              <a:t>- massive bedded “dumped in” grain supported gravel  (braided river)</a:t>
            </a:r>
          </a:p>
          <a:p>
            <a:pPr eaLnBrk="1" hangingPunct="1"/>
            <a:r>
              <a:rPr lang="en-US" sz="1800" dirty="0" smtClean="0"/>
              <a:t> contrasts with the </a:t>
            </a:r>
          </a:p>
          <a:p>
            <a:pPr eaLnBrk="1" hangingPunct="1"/>
            <a:r>
              <a:rPr lang="en-US" sz="1800" dirty="0" smtClean="0">
                <a:solidFill>
                  <a:srgbClr val="FFFF00"/>
                </a:solidFill>
              </a:rPr>
              <a:t>Lower members </a:t>
            </a:r>
            <a:r>
              <a:rPr lang="en-US" sz="1800" dirty="0" smtClean="0"/>
              <a:t>- cross bedded, poorly stratified sand and gravel (meandering river) . </a:t>
            </a:r>
          </a:p>
          <a:p>
            <a:pPr eaLnBrk="1" hangingPunct="1"/>
            <a:endParaRPr lang="en-US" sz="1800" dirty="0" smtClean="0"/>
          </a:p>
        </p:txBody>
      </p:sp>
      <p:sp>
        <p:nvSpPr>
          <p:cNvPr id="7" name="TextBox 6"/>
          <p:cNvSpPr txBox="1"/>
          <p:nvPr/>
        </p:nvSpPr>
        <p:spPr>
          <a:xfrm>
            <a:off x="1143000" y="1447800"/>
            <a:ext cx="5181600" cy="461665"/>
          </a:xfrm>
          <a:prstGeom prst="rect">
            <a:avLst/>
          </a:prstGeom>
          <a:noFill/>
        </p:spPr>
        <p:txBody>
          <a:bodyPr wrap="square" rtlCol="0">
            <a:spAutoFit/>
          </a:bodyPr>
          <a:lstStyle/>
          <a:p>
            <a:r>
              <a:rPr lang="en-US" sz="2400" b="1" dirty="0" smtClean="0"/>
              <a:t> transitional  contact</a:t>
            </a:r>
            <a:endParaRPr lang="en-US" sz="2400" b="1" dirty="0"/>
          </a:p>
        </p:txBody>
      </p:sp>
      <p:sp>
        <p:nvSpPr>
          <p:cNvPr id="8" name="TextBox 7"/>
          <p:cNvSpPr txBox="1"/>
          <p:nvPr/>
        </p:nvSpPr>
        <p:spPr>
          <a:xfrm>
            <a:off x="914400" y="5334000"/>
            <a:ext cx="4114800" cy="365760"/>
          </a:xfrm>
          <a:prstGeom prst="rect">
            <a:avLst/>
          </a:prstGeom>
          <a:solidFill>
            <a:schemeClr val="bg1">
              <a:lumMod val="65000"/>
              <a:lumOff val="35000"/>
            </a:schemeClr>
          </a:solidFill>
        </p:spPr>
        <p:txBody>
          <a:bodyPr wrap="square" rtlCol="0">
            <a:spAutoFit/>
          </a:bodyPr>
          <a:lstStyle/>
          <a:p>
            <a:r>
              <a:rPr lang="en-US" sz="1400" dirty="0" smtClean="0"/>
              <a:t>Chickasaw Bluffs, Love Quarry, DeSoto Co., MS.</a:t>
            </a:r>
          </a:p>
          <a:p>
            <a:endParaRPr lang="en-US" dirty="0"/>
          </a:p>
        </p:txBody>
      </p:sp>
      <p:pic>
        <p:nvPicPr>
          <p:cNvPr id="10" name="Picture 2" descr="C:\Documents and Settings\dlumsden\My Documents\Word Documents\ArcRiver for Geology\jpg pics\fig1.jpg"/>
          <p:cNvPicPr>
            <a:picLocks noChangeAspect="1" noChangeArrowheads="1"/>
          </p:cNvPicPr>
          <p:nvPr/>
        </p:nvPicPr>
        <p:blipFill>
          <a:blip r:embed="rId9" cstate="print"/>
          <a:srcRect l="27558" t="35669" r="14083" b="12102"/>
          <a:stretch>
            <a:fillRect/>
          </a:stretch>
        </p:blipFill>
        <p:spPr bwMode="auto">
          <a:xfrm>
            <a:off x="152400" y="2286000"/>
            <a:ext cx="1981200" cy="2256366"/>
          </a:xfrm>
          <a:prstGeom prst="rect">
            <a:avLst/>
          </a:prstGeom>
          <a:noFill/>
        </p:spPr>
      </p:pic>
      <p:cxnSp>
        <p:nvCxnSpPr>
          <p:cNvPr id="12" name="Straight Arrow Connector 11"/>
          <p:cNvCxnSpPr/>
          <p:nvPr/>
        </p:nvCxnSpPr>
        <p:spPr>
          <a:xfrm flipV="1">
            <a:off x="1219200" y="2895600"/>
            <a:ext cx="2286000" cy="1143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667000" y="2133600"/>
            <a:ext cx="1447800" cy="1447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7" descr="UpGravelHernando2"/>
          <p:cNvPicPr>
            <a:picLocks noGrp="1" noChangeAspect="1" noChangeArrowheads="1"/>
          </p:cNvPicPr>
          <p:nvPr>
            <p:ph sz="half" idx="2"/>
          </p:nvPr>
        </p:nvPicPr>
        <p:blipFill>
          <a:blip r:embed="rId3" cstate="print">
            <a:lum contrast="20000"/>
          </a:blip>
          <a:srcRect/>
          <a:stretch>
            <a:fillRect/>
          </a:stretch>
        </p:blipFill>
        <p:spPr>
          <a:xfrm>
            <a:off x="3810000" y="1524000"/>
            <a:ext cx="5181600" cy="3886200"/>
          </a:xfrm>
          <a:noFill/>
        </p:spPr>
      </p:pic>
      <p:sp>
        <p:nvSpPr>
          <p:cNvPr id="27653" name="Text Box 6"/>
          <p:cNvSpPr txBox="1">
            <a:spLocks noChangeArrowheads="1"/>
          </p:cNvSpPr>
          <p:nvPr/>
        </p:nvSpPr>
        <p:spPr bwMode="auto">
          <a:xfrm>
            <a:off x="5486400" y="4648200"/>
            <a:ext cx="1905000" cy="641350"/>
          </a:xfrm>
          <a:prstGeom prst="rect">
            <a:avLst/>
          </a:prstGeom>
          <a:noFill/>
          <a:ln w="9525">
            <a:noFill/>
            <a:miter lim="800000"/>
            <a:headEnd/>
            <a:tailEnd/>
          </a:ln>
        </p:spPr>
        <p:txBody>
          <a:bodyPr>
            <a:spAutoFit/>
          </a:bodyPr>
          <a:lstStyle/>
          <a:p>
            <a:pPr>
              <a:spcBef>
                <a:spcPct val="50000"/>
              </a:spcBef>
            </a:pPr>
            <a:r>
              <a:rPr lang="en-US"/>
              <a:t>Red band = 10 cm (4 in)</a:t>
            </a:r>
          </a:p>
        </p:txBody>
      </p:sp>
      <p:pic>
        <p:nvPicPr>
          <p:cNvPr id="9" name="Picture 2" descr="IMG_0705.JPG"/>
          <p:cNvPicPr>
            <a:picLocks noChangeAspect="1"/>
          </p:cNvPicPr>
          <p:nvPr/>
        </p:nvPicPr>
        <p:blipFill>
          <a:blip r:embed="rId4" cstate="print"/>
          <a:srcRect/>
          <a:stretch>
            <a:fillRect/>
          </a:stretch>
        </p:blipFill>
        <p:spPr bwMode="auto">
          <a:xfrm>
            <a:off x="152400" y="3124200"/>
            <a:ext cx="4419600" cy="3314700"/>
          </a:xfrm>
          <a:prstGeom prst="rect">
            <a:avLst/>
          </a:prstGeom>
          <a:noFill/>
          <a:ln w="9525">
            <a:noFill/>
            <a:miter lim="800000"/>
            <a:headEnd/>
            <a:tailEnd/>
          </a:ln>
        </p:spPr>
      </p:pic>
      <p:sp>
        <p:nvSpPr>
          <p:cNvPr id="10" name="Rectangle 9"/>
          <p:cNvSpPr/>
          <p:nvPr/>
        </p:nvSpPr>
        <p:spPr>
          <a:xfrm>
            <a:off x="457200" y="5257800"/>
            <a:ext cx="45719" cy="9839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2400" y="5562600"/>
            <a:ext cx="685800" cy="338554"/>
          </a:xfrm>
          <a:prstGeom prst="rect">
            <a:avLst/>
          </a:prstGeom>
          <a:solidFill>
            <a:schemeClr val="tx2">
              <a:lumMod val="25000"/>
            </a:schemeClr>
          </a:solidFill>
        </p:spPr>
        <p:txBody>
          <a:bodyPr wrap="square" rtlCol="0">
            <a:spAutoFit/>
          </a:bodyPr>
          <a:lstStyle/>
          <a:p>
            <a:r>
              <a:rPr lang="en-US" sz="1600" dirty="0" smtClean="0"/>
              <a:t>1.0 m</a:t>
            </a:r>
            <a:endParaRPr lang="en-US" sz="1600" dirty="0"/>
          </a:p>
        </p:txBody>
      </p:sp>
      <p:pic>
        <p:nvPicPr>
          <p:cNvPr id="12" name="Picture 2" descr="C:\Documents and Settings\dlumsden\My Documents\Word Documents\ArcRiver for Geology\jpg pics\fig1.jpg"/>
          <p:cNvPicPr>
            <a:picLocks noChangeAspect="1" noChangeArrowheads="1"/>
          </p:cNvPicPr>
          <p:nvPr/>
        </p:nvPicPr>
        <p:blipFill>
          <a:blip r:embed="rId5" cstate="print"/>
          <a:srcRect l="27558" t="35669" r="14083" b="12102"/>
          <a:stretch>
            <a:fillRect/>
          </a:stretch>
        </p:blipFill>
        <p:spPr bwMode="auto">
          <a:xfrm>
            <a:off x="304800" y="1676400"/>
            <a:ext cx="1524000" cy="1735666"/>
          </a:xfrm>
          <a:prstGeom prst="rect">
            <a:avLst/>
          </a:prstGeom>
          <a:noFill/>
        </p:spPr>
      </p:pic>
      <p:sp>
        <p:nvSpPr>
          <p:cNvPr id="25602" name="Rectangle 13"/>
          <p:cNvSpPr>
            <a:spLocks noGrp="1" noChangeArrowheads="1"/>
          </p:cNvSpPr>
          <p:nvPr>
            <p:ph type="title"/>
          </p:nvPr>
        </p:nvSpPr>
        <p:spPr>
          <a:xfrm>
            <a:off x="304800" y="152400"/>
            <a:ext cx="8001000" cy="1295400"/>
          </a:xfrm>
        </p:spPr>
        <p:txBody>
          <a:bodyPr/>
          <a:lstStyle/>
          <a:p>
            <a:pPr eaLnBrk="1" fontAlgn="auto" hangingPunct="1">
              <a:spcAft>
                <a:spcPts val="0"/>
              </a:spcAft>
              <a:defRPr/>
            </a:pPr>
            <a:r>
              <a:rPr lang="en-US" dirty="0" smtClean="0">
                <a:solidFill>
                  <a:srgbClr val="FFFF00"/>
                </a:solidFill>
              </a:rPr>
              <a:t>Results </a:t>
            </a:r>
            <a:r>
              <a:rPr lang="en-US" sz="2400" dirty="0" smtClean="0">
                <a:solidFill>
                  <a:srgbClr val="FFFF00"/>
                </a:solidFill>
              </a:rPr>
              <a:t>Sedimentary structures, Lower member, torrential cross bed suggest a powerful meandering river</a:t>
            </a:r>
            <a:r>
              <a:rPr lang="en-US" dirty="0" smtClean="0">
                <a:solidFill>
                  <a:schemeClr val="tx2">
                    <a:satMod val="200000"/>
                  </a:schemeClr>
                </a:solidFill>
              </a:rPr>
              <a:t/>
            </a:r>
            <a:br>
              <a:rPr lang="en-US" dirty="0" smtClean="0">
                <a:solidFill>
                  <a:schemeClr val="tx2">
                    <a:satMod val="200000"/>
                  </a:schemeClr>
                </a:solidFill>
              </a:rPr>
            </a:br>
            <a:r>
              <a:rPr lang="en-US" sz="2400" dirty="0" smtClean="0">
                <a:solidFill>
                  <a:schemeClr val="tx2">
                    <a:satMod val="200000"/>
                  </a:schemeClr>
                </a:solidFill>
              </a:rPr>
              <a:t/>
            </a:r>
            <a:br>
              <a:rPr lang="en-US" sz="2400" dirty="0" smtClean="0">
                <a:solidFill>
                  <a:schemeClr val="tx2">
                    <a:satMod val="200000"/>
                  </a:schemeClr>
                </a:solidFill>
              </a:rPr>
            </a:br>
            <a:r>
              <a:rPr lang="en-US" dirty="0" smtClean="0">
                <a:solidFill>
                  <a:schemeClr val="tx2">
                    <a:satMod val="200000"/>
                  </a:schemeClr>
                </a:solidFill>
              </a:rPr>
              <a:t/>
            </a:r>
            <a:br>
              <a:rPr lang="en-US" dirty="0" smtClean="0">
                <a:solidFill>
                  <a:schemeClr val="tx2">
                    <a:satMod val="200000"/>
                  </a:schemeClr>
                </a:solidFill>
              </a:rPr>
            </a:br>
            <a:endParaRPr lang="en-US" dirty="0" smtClean="0">
              <a:solidFill>
                <a:schemeClr val="tx2">
                  <a:satMod val="200000"/>
                </a:schemeClr>
              </a:solidFill>
            </a:endParaRPr>
          </a:p>
        </p:txBody>
      </p:sp>
      <p:cxnSp>
        <p:nvCxnSpPr>
          <p:cNvPr id="14" name="Straight Arrow Connector 13"/>
          <p:cNvCxnSpPr/>
          <p:nvPr/>
        </p:nvCxnSpPr>
        <p:spPr>
          <a:xfrm flipV="1">
            <a:off x="1143000" y="2971800"/>
            <a:ext cx="43434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18034</TotalTime>
  <Words>1471</Words>
  <Application>Microsoft Office PowerPoint</Application>
  <PresentationFormat>On-screen Show (4:3)</PresentationFormat>
  <Paragraphs>205</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Metro</vt:lpstr>
      <vt:lpstr>Provenance of the Upland Complex:  Where did all that Pliocene gravel and sand come from?</vt:lpstr>
      <vt:lpstr>THE PROBLEM</vt:lpstr>
      <vt:lpstr>What is the Upland Complex?</vt:lpstr>
      <vt:lpstr> RELEVANT  STRATIGRAPHY</vt:lpstr>
      <vt:lpstr>Previous Results</vt:lpstr>
      <vt:lpstr>Previous Results</vt:lpstr>
      <vt:lpstr>Slide 7</vt:lpstr>
      <vt:lpstr>Slide 8</vt:lpstr>
      <vt:lpstr>Results Sedimentary structures, Lower member, torrential cross bed suggest a powerful meandering river   </vt:lpstr>
      <vt:lpstr>Slide 10</vt:lpstr>
      <vt:lpstr>Slide 11</vt:lpstr>
      <vt:lpstr>RESULTS  - GRAIN SIZE Distinct bimodal size for bulk samples suggests two sources.</vt:lpstr>
      <vt:lpstr>Slide 13</vt:lpstr>
      <vt:lpstr>RESULTS - Chert gravel texture</vt:lpstr>
      <vt:lpstr>RESULTS - Sand petrology</vt:lpstr>
      <vt:lpstr>Slide 16</vt:lpstr>
      <vt:lpstr>DISCUSSION</vt:lpstr>
      <vt:lpstr>Slide 18</vt:lpstr>
      <vt:lpstr>DISCUSSION –  Source of the chert gravel</vt:lpstr>
      <vt:lpstr>Slide 20</vt:lpstr>
      <vt:lpstr>DISCUSSION – sand source </vt:lpstr>
      <vt:lpstr>Slide 22</vt:lpstr>
      <vt:lpstr>Slide 23</vt:lpstr>
    </vt:vector>
  </TitlesOfParts>
  <Company>The University of Memphis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lumsden</dc:creator>
  <cp:lastModifiedBy>lumsden</cp:lastModifiedBy>
  <cp:revision>1114</cp:revision>
  <dcterms:created xsi:type="dcterms:W3CDTF">2010-03-02T15:30:37Z</dcterms:created>
  <dcterms:modified xsi:type="dcterms:W3CDTF">2011-04-01T13:32:19Z</dcterms:modified>
</cp:coreProperties>
</file>