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76" r:id="rId6"/>
    <p:sldId id="262" r:id="rId7"/>
    <p:sldId id="258" r:id="rId8"/>
    <p:sldId id="274" r:id="rId9"/>
    <p:sldId id="261" r:id="rId10"/>
    <p:sldId id="259" r:id="rId11"/>
    <p:sldId id="277" r:id="rId12"/>
    <p:sldId id="278" r:id="rId13"/>
    <p:sldId id="279" r:id="rId14"/>
    <p:sldId id="280" r:id="rId15"/>
    <p:sldId id="260" r:id="rId16"/>
    <p:sldId id="271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D1B0D-6FB8-43D9-BD36-0858BD1C38EA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349FE-B47A-4B35-B1CE-98CE2DD4F9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TRANS-PECOS MAGMATIC PROVINCE, TEXAS: AN EXAMPLE OF MAGMATISM IN A TRANSITIONAL TECTONIC SETTING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John C. White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Eastern Kentucky </a:t>
            </a:r>
            <a:r>
              <a:rPr lang="en-US" dirty="0" smtClean="0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ugan"/>
          <p:cNvPicPr>
            <a:picLocks noChangeAspect="1" noChangeArrowheads="1"/>
          </p:cNvPicPr>
          <p:nvPr/>
        </p:nvPicPr>
        <p:blipFill>
          <a:blip r:embed="rId2" cstate="print"/>
          <a:srcRect l="13333" t="14349" r="4167" b="34314"/>
          <a:stretch>
            <a:fillRect/>
          </a:stretch>
        </p:blipFill>
        <p:spPr bwMode="auto">
          <a:xfrm>
            <a:off x="1143000" y="152400"/>
            <a:ext cx="7289141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743200" y="6400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Damon et al. (1981) Arizona Geol. Soc. Digest 14, 137-154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Age of normal faults (&lt;28 Ma).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Volcanism </a:t>
            </a:r>
            <a:r>
              <a:rPr lang="en-US" dirty="0" smtClean="0">
                <a:solidFill>
                  <a:schemeClr val="bg1"/>
                </a:solidFill>
              </a:rPr>
              <a:t>preceded faulting by ~20 Ma in Ethiopia, and by ~8 Ma in northern Kenya (</a:t>
            </a:r>
            <a:r>
              <a:rPr lang="en-US" dirty="0" err="1" smtClean="0">
                <a:solidFill>
                  <a:schemeClr val="bg1"/>
                </a:solidFill>
              </a:rPr>
              <a:t>Ebinger</a:t>
            </a:r>
            <a:r>
              <a:rPr lang="en-US" dirty="0" smtClean="0">
                <a:solidFill>
                  <a:schemeClr val="bg1"/>
                </a:solidFill>
              </a:rPr>
              <a:t> et al., </a:t>
            </a:r>
            <a:r>
              <a:rPr lang="en-US" dirty="0" smtClean="0">
                <a:solidFill>
                  <a:schemeClr val="bg1"/>
                </a:solidFill>
              </a:rPr>
              <a:t>2000, GSA Bull 112, 163-176).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Geophysical studies of the lower Rio Grande rift have shown that extension in the lower crust is distributed over a region four times as wide as the crustal expression of extension.  In the early stages of rifting, continental extension may have triggered </a:t>
            </a:r>
            <a:r>
              <a:rPr lang="en-US" dirty="0" err="1" smtClean="0">
                <a:solidFill>
                  <a:schemeClr val="bg1"/>
                </a:solidFill>
              </a:rPr>
              <a:t>magmatism</a:t>
            </a:r>
            <a:r>
              <a:rPr lang="en-US" dirty="0" smtClean="0">
                <a:solidFill>
                  <a:schemeClr val="bg1"/>
                </a:solidFill>
              </a:rPr>
              <a:t> in the upper mantle/lower crust long before that extension was manifested at the surface (Wilson et al., 2005, Nature 433, 851-855).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Supporting Evidence for Extensional </a:t>
            </a:r>
            <a:r>
              <a:rPr lang="en-US" dirty="0" err="1" smtClean="0">
                <a:solidFill>
                  <a:schemeClr val="bg1"/>
                </a:solidFill>
              </a:rPr>
              <a:t>Magmatism</a:t>
            </a:r>
            <a:r>
              <a:rPr lang="en-US" dirty="0" smtClean="0">
                <a:solidFill>
                  <a:schemeClr val="bg1"/>
                </a:solidFill>
              </a:rPr>
              <a:t> in the TPMP prior to 31 Ma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Supporting Evidence for Extensional </a:t>
            </a:r>
            <a:r>
              <a:rPr lang="en-US" dirty="0" err="1" smtClean="0">
                <a:solidFill>
                  <a:schemeClr val="bg1"/>
                </a:solidFill>
              </a:rPr>
              <a:t>Magmatism</a:t>
            </a:r>
            <a:r>
              <a:rPr lang="en-US" dirty="0" smtClean="0">
                <a:solidFill>
                  <a:schemeClr val="bg1"/>
                </a:solidFill>
              </a:rPr>
              <a:t> in the TPMP prior to 31 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Paleostress</a:t>
            </a:r>
            <a:r>
              <a:rPr lang="en-US" dirty="0" smtClean="0">
                <a:solidFill>
                  <a:schemeClr val="bg1"/>
                </a:solidFill>
              </a:rPr>
              <a:t> analysis (Henry et al., 1991).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Paleostress</a:t>
            </a:r>
            <a:r>
              <a:rPr lang="en-US" dirty="0" smtClean="0">
                <a:solidFill>
                  <a:schemeClr val="bg1"/>
                </a:solidFill>
              </a:rPr>
              <a:t> analysis of dikes does not provide a unique solution; Henry et al. note that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could</a:t>
            </a:r>
            <a:r>
              <a:rPr lang="en-US" dirty="0" smtClean="0">
                <a:solidFill>
                  <a:schemeClr val="bg1"/>
                </a:solidFill>
              </a:rPr>
              <a:t> range between east-northeast and vertical, which </a:t>
            </a:r>
            <a:r>
              <a:rPr lang="en-US" i="1" dirty="0" smtClean="0">
                <a:solidFill>
                  <a:schemeClr val="bg1"/>
                </a:solidFill>
              </a:rPr>
              <a:t>could</a:t>
            </a:r>
            <a:r>
              <a:rPr lang="en-US" dirty="0" smtClean="0">
                <a:solidFill>
                  <a:schemeClr val="bg1"/>
                </a:solidFill>
              </a:rPr>
              <a:t> be consistent with north-northwest extension.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Henry et al. also note considerable scatter in their data, which indicates a small difference in magnitude between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, typical of tectonically “neutral” or “near-neutral” regions (Cf. Chapin et al., 2004, NMBG Bull 160-13-40, for the northern RGR from 45-36 Ma.)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Trace-element geochemistry (James and Henry, 1991).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Nb</a:t>
            </a:r>
            <a:r>
              <a:rPr lang="en-US" dirty="0" smtClean="0">
                <a:solidFill>
                  <a:schemeClr val="bg1"/>
                </a:solidFill>
              </a:rPr>
              <a:t> anomalies, other arc signatures in basalts, could be due to a previously </a:t>
            </a:r>
            <a:r>
              <a:rPr lang="en-US" dirty="0" err="1" smtClean="0">
                <a:solidFill>
                  <a:schemeClr val="bg1"/>
                </a:solidFill>
              </a:rPr>
              <a:t>metasomatized</a:t>
            </a:r>
            <a:r>
              <a:rPr lang="en-US" dirty="0" smtClean="0">
                <a:solidFill>
                  <a:schemeClr val="bg1"/>
                </a:solidFill>
              </a:rPr>
              <a:t> mantle (e.g., Taos Plateau Volcanic Field, northern RGR; </a:t>
            </a:r>
            <a:r>
              <a:rPr lang="en-US" dirty="0" err="1" smtClean="0">
                <a:solidFill>
                  <a:schemeClr val="bg1"/>
                </a:solidFill>
              </a:rPr>
              <a:t>Dungan</a:t>
            </a:r>
            <a:r>
              <a:rPr lang="en-US" dirty="0" smtClean="0">
                <a:solidFill>
                  <a:schemeClr val="bg1"/>
                </a:solidFill>
              </a:rPr>
              <a:t> et al., 1986, JGR 91, 5999-6028).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Trace-element tectonic discrimination diagrams suggest these are </a:t>
            </a:r>
            <a:r>
              <a:rPr lang="en-US" dirty="0" err="1" smtClean="0">
                <a:solidFill>
                  <a:schemeClr val="bg1"/>
                </a:solidFill>
              </a:rPr>
              <a:t>anorogenic</a:t>
            </a:r>
            <a:r>
              <a:rPr lang="en-US" dirty="0" smtClean="0">
                <a:solidFill>
                  <a:schemeClr val="bg1"/>
                </a:solidFill>
              </a:rPr>
              <a:t> (A-type) magmas.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Supporting Evidence for Extensional </a:t>
            </a:r>
            <a:r>
              <a:rPr lang="en-US" dirty="0" err="1" smtClean="0">
                <a:solidFill>
                  <a:schemeClr val="bg1"/>
                </a:solidFill>
              </a:rPr>
              <a:t>Magmatism</a:t>
            </a:r>
            <a:r>
              <a:rPr lang="en-US" dirty="0" smtClean="0">
                <a:solidFill>
                  <a:schemeClr val="bg1"/>
                </a:solidFill>
              </a:rPr>
              <a:t> in the TPMP prior to 31 Ma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800600" y="304800"/>
          <a:ext cx="2144713" cy="4064000"/>
        </p:xfrm>
        <a:graphic>
          <a:graphicData uri="http://schemas.openxmlformats.org/presentationml/2006/ole">
            <p:oleObj spid="_x0000_s7170" name="SPW 10.0 Graph" r:id="rId3" imgW="4322160" imgH="8191080" progId="SigmaPlotGraphicObject.9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838200" y="304800"/>
          <a:ext cx="2144713" cy="4064000"/>
        </p:xfrm>
        <a:graphic>
          <a:graphicData uri="http://schemas.openxmlformats.org/presentationml/2006/ole">
            <p:oleObj spid="_x0000_s7171" name="SPW 10.0 Graph" r:id="rId4" imgW="4322160" imgH="8191080" progId="SigmaPlotGraphicObject.9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4495800"/>
            <a:ext cx="33851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39-37 Ma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Buckhorn Caldera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Flood </a:t>
            </a:r>
            <a:r>
              <a:rPr lang="en-US" sz="2400" dirty="0" err="1" smtClean="0">
                <a:solidFill>
                  <a:schemeClr val="bg1"/>
                </a:solidFill>
              </a:rPr>
              <a:t>Trachytes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r>
              <a:rPr lang="en-US" sz="2400" dirty="0" err="1" smtClean="0">
                <a:solidFill>
                  <a:schemeClr val="bg1"/>
                </a:solidFill>
              </a:rPr>
              <a:t>Rhyolites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(Parker and White, 2008,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Bull </a:t>
            </a:r>
            <a:r>
              <a:rPr lang="en-US" sz="2400" dirty="0" err="1" smtClean="0">
                <a:solidFill>
                  <a:schemeClr val="bg1"/>
                </a:solidFill>
              </a:rPr>
              <a:t>Volc</a:t>
            </a:r>
            <a:r>
              <a:rPr lang="en-US" sz="2400" dirty="0" smtClean="0">
                <a:solidFill>
                  <a:schemeClr val="bg1"/>
                </a:solidFill>
              </a:rPr>
              <a:t> 70, 403-415).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4495800"/>
            <a:ext cx="27403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33-31 Ma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Pine Canyon Caldera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(White et al., 2006,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Lithos</a:t>
            </a:r>
            <a:r>
              <a:rPr lang="en-US" sz="2400" dirty="0" smtClean="0">
                <a:solidFill>
                  <a:schemeClr val="bg1"/>
                </a:solidFill>
              </a:rPr>
              <a:t> 91, 74-94).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est Fig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5448"/>
            <a:ext cx="879919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467600" y="6581001"/>
            <a:ext cx="1440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White et al</a:t>
            </a:r>
            <a:r>
              <a:rPr lang="en-US" sz="1200" dirty="0" smtClean="0">
                <a:solidFill>
                  <a:schemeClr val="bg1"/>
                </a:solidFill>
              </a:rPr>
              <a:t>., </a:t>
            </a:r>
            <a:r>
              <a:rPr lang="en-US" sz="1200" i="1" dirty="0" smtClean="0">
                <a:solidFill>
                  <a:schemeClr val="bg1"/>
                </a:solidFill>
              </a:rPr>
              <a:t>Op. Cit.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5800" y="685800"/>
            <a:ext cx="2494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…or the Rio Grande Rift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5715000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Big Bend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5334000"/>
            <a:ext cx="87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Davis </a:t>
            </a:r>
            <a:r>
              <a:rPr lang="en-US" sz="1200" dirty="0" err="1" smtClean="0"/>
              <a:t>Mtns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5029200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Boot Heel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4191000"/>
            <a:ext cx="829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Mogollon-</a:t>
            </a:r>
          </a:p>
          <a:p>
            <a:r>
              <a:rPr lang="en-US" sz="1200" dirty="0" err="1" smtClean="0"/>
              <a:t>Datil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4267200"/>
            <a:ext cx="595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Sierra</a:t>
            </a:r>
          </a:p>
          <a:p>
            <a:r>
              <a:rPr lang="en-US" sz="1200" dirty="0" smtClean="0"/>
              <a:t>Blanca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2667000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San Juan</a:t>
            </a:r>
          </a:p>
          <a:p>
            <a:r>
              <a:rPr lang="en-US" sz="1200" dirty="0" err="1" smtClean="0"/>
              <a:t>Mtns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2514600"/>
            <a:ext cx="75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Central</a:t>
            </a:r>
          </a:p>
          <a:p>
            <a:r>
              <a:rPr lang="en-US" sz="1200" dirty="0" smtClean="0"/>
              <a:t>Colorado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taceou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13" y="0"/>
            <a:ext cx="62679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52400"/>
            <a:ext cx="2470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100-50 Ma</a:t>
            </a:r>
          </a:p>
          <a:p>
            <a:r>
              <a:rPr lang="en-US" sz="2400" dirty="0" err="1" smtClean="0"/>
              <a:t>Laramide</a:t>
            </a:r>
            <a:r>
              <a:rPr lang="en-US" sz="2400" dirty="0" smtClean="0"/>
              <a:t> </a:t>
            </a:r>
            <a:r>
              <a:rPr lang="en-US" sz="2400" dirty="0" err="1" smtClean="0"/>
              <a:t>Orogeny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8-3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13" y="0"/>
            <a:ext cx="62679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4876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533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152400"/>
            <a:ext cx="441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48-39 Ma</a:t>
            </a:r>
          </a:p>
          <a:p>
            <a:r>
              <a:rPr lang="en-US" sz="2400" dirty="0" smtClean="0"/>
              <a:t>Post-collision, “Early Slab Retreat”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4800600"/>
            <a:ext cx="3147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Christmas Mountains</a:t>
            </a:r>
          </a:p>
          <a:p>
            <a:pPr marL="800100" lvl="1" indent="-342900"/>
            <a:r>
              <a:rPr lang="en-US" dirty="0" err="1" smtClean="0"/>
              <a:t>Peralkaline</a:t>
            </a:r>
            <a:r>
              <a:rPr lang="en-US" dirty="0" smtClean="0"/>
              <a:t> domes, caldera</a:t>
            </a:r>
          </a:p>
          <a:p>
            <a:pPr marL="342900" indent="-342900">
              <a:buAutoNum type="arabicPeriod"/>
            </a:pPr>
            <a:r>
              <a:rPr lang="en-US" dirty="0" smtClean="0"/>
              <a:t>Alamo Creek Basalt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-3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13" y="0"/>
            <a:ext cx="62679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228600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39-37 Ma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590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971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2819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3352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3657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4038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2743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47800" y="4495800"/>
            <a:ext cx="32287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Buckhorn Caldera</a:t>
            </a:r>
          </a:p>
          <a:p>
            <a:pPr marL="800100" lvl="1" indent="-342900"/>
            <a:r>
              <a:rPr lang="en-US" dirty="0" err="1" smtClean="0"/>
              <a:t>Pantelleritic</a:t>
            </a:r>
            <a:r>
              <a:rPr lang="en-US" dirty="0" smtClean="0"/>
              <a:t> ignimbrite</a:t>
            </a:r>
          </a:p>
          <a:p>
            <a:pPr marL="342900" indent="-342900">
              <a:buAutoNum type="arabicPeriod"/>
            </a:pPr>
            <a:r>
              <a:rPr lang="en-US" dirty="0" smtClean="0"/>
              <a:t>Flood </a:t>
            </a:r>
            <a:r>
              <a:rPr lang="en-US" dirty="0" err="1" smtClean="0"/>
              <a:t>Trachytes</a:t>
            </a:r>
            <a:r>
              <a:rPr lang="en-US" dirty="0" smtClean="0"/>
              <a:t>/</a:t>
            </a:r>
            <a:r>
              <a:rPr lang="en-US" dirty="0" err="1" smtClean="0"/>
              <a:t>Rhyolites</a:t>
            </a:r>
            <a:endParaRPr lang="en-US" dirty="0" smtClean="0"/>
          </a:p>
          <a:p>
            <a:pPr marL="800100" lvl="1" indent="-342900"/>
            <a:r>
              <a:rPr lang="en-US" dirty="0" err="1" smtClean="0"/>
              <a:t>Comendite</a:t>
            </a:r>
            <a:r>
              <a:rPr lang="en-US" dirty="0" smtClean="0"/>
              <a:t> lavas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Infiernito</a:t>
            </a:r>
            <a:r>
              <a:rPr lang="en-US" dirty="0" smtClean="0"/>
              <a:t> Caldera</a:t>
            </a:r>
          </a:p>
          <a:p>
            <a:pPr marL="800100" lvl="1" indent="-342900"/>
            <a:r>
              <a:rPr lang="en-US" dirty="0" err="1" smtClean="0"/>
              <a:t>Metaluminous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Van Horn Mountains Caldera</a:t>
            </a:r>
          </a:p>
          <a:p>
            <a:pPr marL="800100" lvl="1" indent="-342900"/>
            <a:r>
              <a:rPr lang="en-US" dirty="0" err="1" smtClean="0"/>
              <a:t>Metaluminous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7-3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13" y="0"/>
            <a:ext cx="62679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52400"/>
            <a:ext cx="4916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37-35 Ma</a:t>
            </a:r>
          </a:p>
          <a:p>
            <a:r>
              <a:rPr lang="en-US" sz="2400" dirty="0" smtClean="0"/>
              <a:t>Post-</a:t>
            </a:r>
            <a:r>
              <a:rPr lang="en-US" sz="2400" dirty="0" err="1" smtClean="0"/>
              <a:t>orogenic</a:t>
            </a:r>
            <a:r>
              <a:rPr lang="en-US" sz="2400" dirty="0" smtClean="0"/>
              <a:t>, “Early </a:t>
            </a:r>
            <a:r>
              <a:rPr lang="en-US" sz="2400" dirty="0" err="1" smtClean="0"/>
              <a:t>Asthenospheric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3581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4876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3200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236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2209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4572000"/>
            <a:ext cx="36145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Paisano</a:t>
            </a:r>
            <a:r>
              <a:rPr lang="en-US" dirty="0" smtClean="0"/>
              <a:t> Volcano</a:t>
            </a:r>
          </a:p>
          <a:p>
            <a:pPr marL="800100" lvl="1" indent="-342900"/>
            <a:r>
              <a:rPr lang="en-US" dirty="0" err="1" smtClean="0"/>
              <a:t>Peralkaline</a:t>
            </a:r>
            <a:r>
              <a:rPr lang="en-US" dirty="0" smtClean="0"/>
              <a:t> q-</a:t>
            </a:r>
            <a:r>
              <a:rPr lang="en-US" dirty="0" err="1" smtClean="0"/>
              <a:t>trachyte</a:t>
            </a:r>
            <a:endParaRPr lang="en-US" dirty="0" smtClean="0"/>
          </a:p>
          <a:p>
            <a:pPr marL="800100" lvl="1" indent="-342900"/>
            <a:r>
              <a:rPr lang="en-US" dirty="0" smtClean="0"/>
              <a:t>shield volcano with caldera.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Solitario</a:t>
            </a:r>
            <a:r>
              <a:rPr lang="en-US" dirty="0" smtClean="0"/>
              <a:t> (q-</a:t>
            </a:r>
            <a:r>
              <a:rPr lang="en-US" dirty="0" err="1" smtClean="0"/>
              <a:t>trachyte</a:t>
            </a:r>
            <a:r>
              <a:rPr lang="en-US" dirty="0" smtClean="0"/>
              <a:t>/</a:t>
            </a:r>
            <a:r>
              <a:rPr lang="en-US" dirty="0" err="1" smtClean="0"/>
              <a:t>rhyolite</a:t>
            </a:r>
            <a:r>
              <a:rPr lang="en-US" dirty="0" smtClean="0"/>
              <a:t>)</a:t>
            </a:r>
          </a:p>
          <a:p>
            <a:pPr marL="342900" indent="-342900">
              <a:buAutoNum type="arabicPeriod"/>
            </a:pPr>
            <a:r>
              <a:rPr lang="en-US" dirty="0" smtClean="0"/>
              <a:t>Paradise Mountain Caldera</a:t>
            </a:r>
          </a:p>
          <a:p>
            <a:pPr marL="342900" indent="-342900">
              <a:buAutoNum type="arabicPeriod"/>
            </a:pPr>
            <a:r>
              <a:rPr lang="en-US" dirty="0" smtClean="0"/>
              <a:t>Eagle Mountains Caldera</a:t>
            </a:r>
          </a:p>
          <a:p>
            <a:pPr marL="342900" indent="-342900">
              <a:buAutoNum type="arabicPeriod"/>
            </a:pPr>
            <a:r>
              <a:rPr lang="en-US" dirty="0" smtClean="0"/>
              <a:t>Quitman Mountains Caldera</a:t>
            </a:r>
          </a:p>
          <a:p>
            <a:pPr marL="342900" indent="-342900">
              <a:buAutoNum type="arabicPeriod"/>
            </a:pPr>
            <a:r>
              <a:rPr lang="en-US" dirty="0" smtClean="0"/>
              <a:t>Ne-</a:t>
            </a:r>
            <a:r>
              <a:rPr lang="en-US" dirty="0" err="1" smtClean="0"/>
              <a:t>trachyte</a:t>
            </a:r>
            <a:r>
              <a:rPr lang="en-US" dirty="0" smtClean="0"/>
              <a:t>/</a:t>
            </a:r>
            <a:r>
              <a:rPr lang="en-US" dirty="0" err="1" smtClean="0"/>
              <a:t>phonolite</a:t>
            </a:r>
            <a:r>
              <a:rPr lang="en-US" dirty="0" smtClean="0"/>
              <a:t> intrusions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0200" y="4038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0"/>
            <a:ext cx="3871912" cy="382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962400"/>
            <a:ext cx="69437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553200" y="3352800"/>
            <a:ext cx="1692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James and Henry (1993)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GSA Bull. 105, 116-126.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5-3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13" y="0"/>
            <a:ext cx="62679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52400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35-33 Ma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4495800"/>
            <a:ext cx="36113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Chisos</a:t>
            </a:r>
            <a:r>
              <a:rPr lang="en-US" dirty="0" smtClean="0"/>
              <a:t> Group</a:t>
            </a:r>
          </a:p>
          <a:p>
            <a:pPr marL="342900" indent="-342900"/>
            <a:r>
              <a:rPr lang="en-US" dirty="0" smtClean="0"/>
              <a:t>	</a:t>
            </a:r>
            <a:r>
              <a:rPr lang="en-US" dirty="0" smtClean="0"/>
              <a:t>Basalt to </a:t>
            </a:r>
            <a:r>
              <a:rPr lang="en-US" dirty="0" err="1" smtClean="0"/>
              <a:t>Trachyandesite</a:t>
            </a:r>
            <a:endParaRPr lang="en-US" dirty="0" smtClean="0"/>
          </a:p>
          <a:p>
            <a:pPr marL="342900" indent="-342900"/>
            <a:r>
              <a:rPr lang="en-US" dirty="0" smtClean="0"/>
              <a:t>	</a:t>
            </a:r>
            <a:r>
              <a:rPr lang="en-US" dirty="0" smtClean="0"/>
              <a:t>lavas.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Pre-caldera lavas (</a:t>
            </a:r>
            <a:r>
              <a:rPr lang="en-US" dirty="0" err="1" smtClean="0"/>
              <a:t>Chinati</a:t>
            </a:r>
            <a:r>
              <a:rPr lang="en-US" dirty="0" smtClean="0"/>
              <a:t>)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Sierra </a:t>
            </a:r>
            <a:r>
              <a:rPr lang="en-US" dirty="0" err="1" smtClean="0"/>
              <a:t>Quemada</a:t>
            </a:r>
            <a:r>
              <a:rPr lang="en-US" dirty="0" smtClean="0"/>
              <a:t> Caldera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Ne-</a:t>
            </a:r>
            <a:r>
              <a:rPr lang="en-US" dirty="0" err="1" smtClean="0"/>
              <a:t>trachyte</a:t>
            </a:r>
            <a:r>
              <a:rPr lang="en-US" dirty="0" smtClean="0"/>
              <a:t>/</a:t>
            </a:r>
            <a:r>
              <a:rPr lang="en-US" dirty="0" err="1" smtClean="0"/>
              <a:t>Phonolite</a:t>
            </a:r>
            <a:r>
              <a:rPr lang="en-US" dirty="0" smtClean="0"/>
              <a:t> intrusions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5257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4114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5029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3733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3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13" y="0"/>
            <a:ext cx="62679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152400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33-31 Ma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5029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4191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4495800"/>
            <a:ext cx="38485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Pine Canyon Caldera</a:t>
            </a:r>
          </a:p>
          <a:p>
            <a:pPr marL="342900" indent="-342900"/>
            <a:r>
              <a:rPr lang="en-US" dirty="0" smtClean="0"/>
              <a:t>	</a:t>
            </a:r>
            <a:r>
              <a:rPr lang="en-US" dirty="0" smtClean="0"/>
              <a:t>and domes.  </a:t>
            </a:r>
            <a:r>
              <a:rPr lang="en-US" dirty="0" err="1" smtClean="0"/>
              <a:t>Peralkaine</a:t>
            </a:r>
            <a:endParaRPr lang="en-US" dirty="0" smtClean="0"/>
          </a:p>
          <a:p>
            <a:pPr marL="342900" indent="-342900"/>
            <a:r>
              <a:rPr lang="en-US" dirty="0" smtClean="0"/>
              <a:t>	</a:t>
            </a:r>
            <a:r>
              <a:rPr lang="en-US" dirty="0" smtClean="0"/>
              <a:t>q-</a:t>
            </a:r>
            <a:r>
              <a:rPr lang="en-US" dirty="0" err="1" smtClean="0"/>
              <a:t>trachyte</a:t>
            </a:r>
            <a:r>
              <a:rPr lang="en-US" dirty="0" smtClean="0"/>
              <a:t>/</a:t>
            </a:r>
            <a:r>
              <a:rPr lang="en-US" dirty="0" err="1" smtClean="0"/>
              <a:t>rhyolite</a:t>
            </a:r>
            <a:r>
              <a:rPr lang="en-US" dirty="0" smtClean="0"/>
              <a:t>.</a:t>
            </a:r>
          </a:p>
          <a:p>
            <a:pPr marL="342900" indent="-342900">
              <a:buAutoNum type="arabicPeriod" startAt="2"/>
            </a:pPr>
            <a:r>
              <a:rPr lang="en-US" dirty="0" err="1" smtClean="0"/>
              <a:t>Chinati</a:t>
            </a:r>
            <a:r>
              <a:rPr lang="en-US" dirty="0" smtClean="0"/>
              <a:t> Mountains Caldera</a:t>
            </a:r>
          </a:p>
          <a:p>
            <a:pPr marL="342900" indent="-342900"/>
            <a:r>
              <a:rPr lang="en-US" dirty="0" smtClean="0"/>
              <a:t>	</a:t>
            </a:r>
            <a:r>
              <a:rPr lang="en-US" dirty="0" err="1" smtClean="0"/>
              <a:t>Metaluminous</a:t>
            </a:r>
            <a:r>
              <a:rPr lang="en-US" dirty="0" smtClean="0"/>
              <a:t> to mildly </a:t>
            </a:r>
            <a:r>
              <a:rPr lang="en-US" dirty="0" err="1" smtClean="0"/>
              <a:t>peralkaline</a:t>
            </a:r>
            <a:endParaRPr lang="en-US" dirty="0" smtClean="0"/>
          </a:p>
          <a:p>
            <a:pPr marL="800100" lvl="1" indent="-342900"/>
            <a:r>
              <a:rPr lang="en-US" dirty="0" smtClean="0"/>
              <a:t>q-</a:t>
            </a:r>
            <a:r>
              <a:rPr lang="en-US" dirty="0" err="1" smtClean="0"/>
              <a:t>trachyte</a:t>
            </a:r>
            <a:r>
              <a:rPr lang="en-US" dirty="0" smtClean="0"/>
              <a:t>/</a:t>
            </a:r>
            <a:r>
              <a:rPr lang="en-US" dirty="0" err="1" smtClean="0"/>
              <a:t>rhyolite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2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13" y="0"/>
            <a:ext cx="62679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152400"/>
            <a:ext cx="1483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31-24 Ma</a:t>
            </a:r>
          </a:p>
          <a:p>
            <a:r>
              <a:rPr lang="en-US" sz="2400" dirty="0" smtClean="0"/>
              <a:t>Relaxation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4826675"/>
            <a:ext cx="37619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Burro Mesa dome field</a:t>
            </a:r>
          </a:p>
          <a:p>
            <a:pPr marL="342900" indent="-342900"/>
            <a:r>
              <a:rPr lang="en-US" dirty="0" smtClean="0"/>
              <a:t>	</a:t>
            </a:r>
            <a:r>
              <a:rPr lang="en-US" dirty="0" err="1" smtClean="0"/>
              <a:t>Peralkaline</a:t>
            </a:r>
            <a:r>
              <a:rPr lang="en-US" dirty="0" smtClean="0"/>
              <a:t> </a:t>
            </a:r>
            <a:r>
              <a:rPr lang="en-US" dirty="0" err="1" smtClean="0"/>
              <a:t>rhyolite</a:t>
            </a:r>
            <a:r>
              <a:rPr lang="en-US" dirty="0" smtClean="0"/>
              <a:t>	</a:t>
            </a:r>
            <a:endParaRPr lang="en-US" dirty="0" smtClean="0"/>
          </a:p>
          <a:p>
            <a:pPr marL="342900" indent="-342900">
              <a:buAutoNum type="arabicPeriod" startAt="2"/>
            </a:pPr>
            <a:r>
              <a:rPr lang="en-US" dirty="0" err="1" smtClean="0"/>
              <a:t>Bofecillos</a:t>
            </a:r>
            <a:r>
              <a:rPr lang="en-US" dirty="0" smtClean="0"/>
              <a:t> Mountains</a:t>
            </a:r>
          </a:p>
          <a:p>
            <a:pPr marL="800100" lvl="1" indent="-342900"/>
            <a:r>
              <a:rPr lang="en-US" dirty="0" err="1" smtClean="0"/>
              <a:t>Peralkaline</a:t>
            </a:r>
            <a:r>
              <a:rPr lang="en-US" dirty="0" smtClean="0"/>
              <a:t> </a:t>
            </a:r>
            <a:r>
              <a:rPr lang="en-US" dirty="0" err="1" smtClean="0"/>
              <a:t>trachyte</a:t>
            </a:r>
            <a:r>
              <a:rPr lang="en-US" dirty="0" smtClean="0"/>
              <a:t> shield</a:t>
            </a:r>
          </a:p>
          <a:p>
            <a:pPr marL="800100" lvl="1" indent="-342900"/>
            <a:r>
              <a:rPr lang="en-US" dirty="0" smtClean="0"/>
              <a:t>Basalt to q- and ne-</a:t>
            </a:r>
            <a:r>
              <a:rPr lang="en-US" dirty="0" err="1" smtClean="0"/>
              <a:t>trachyte</a:t>
            </a:r>
            <a:r>
              <a:rPr lang="en-US" dirty="0" smtClean="0"/>
              <a:t> lavas</a:t>
            </a:r>
          </a:p>
          <a:p>
            <a:pPr marL="342900" indent="-342900">
              <a:buAutoNum type="arabicPeriod" startAt="2"/>
            </a:pPr>
            <a:r>
              <a:rPr lang="en-US" dirty="0" smtClean="0"/>
              <a:t>San Carlos and Santana</a:t>
            </a:r>
          </a:p>
          <a:p>
            <a:pPr marL="342900" indent="-342900"/>
            <a:r>
              <a:rPr lang="en-US" dirty="0" smtClean="0"/>
              <a:t>	</a:t>
            </a:r>
            <a:r>
              <a:rPr lang="en-US" dirty="0" smtClean="0"/>
              <a:t>Calderas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5181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472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5257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4-1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13" y="0"/>
            <a:ext cx="62679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0"/>
            <a:ext cx="2232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24-17 Ma</a:t>
            </a:r>
          </a:p>
          <a:p>
            <a:r>
              <a:rPr lang="en-US" sz="2400" dirty="0" smtClean="0"/>
              <a:t>Basin and Range</a:t>
            </a:r>
          </a:p>
          <a:p>
            <a:r>
              <a:rPr lang="en-US" sz="2400" dirty="0" err="1" smtClean="0"/>
              <a:t>Orogeny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4953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4724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5486400"/>
            <a:ext cx="2742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Basalts</a:t>
            </a:r>
          </a:p>
          <a:p>
            <a:pPr marL="342900" indent="-342900">
              <a:buAutoNum type="arabicPeriod"/>
            </a:pPr>
            <a:r>
              <a:rPr lang="en-US" dirty="0" smtClean="0"/>
              <a:t>Closed Canyon Fm</a:t>
            </a:r>
          </a:p>
          <a:p>
            <a:pPr marL="342900" indent="-342900">
              <a:buAutoNum type="arabicPeriod"/>
            </a:pPr>
            <a:r>
              <a:rPr lang="en-US" dirty="0" smtClean="0"/>
              <a:t>Black Gap WMA</a:t>
            </a:r>
          </a:p>
          <a:p>
            <a:pPr marL="342900" indent="-342900">
              <a:buAutoNum type="arabicPeriod"/>
            </a:pPr>
            <a:r>
              <a:rPr lang="en-US" dirty="0" smtClean="0"/>
              <a:t>Van Horn Dikes (17 Ma)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5943600"/>
            <a:ext cx="86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Sunken</a:t>
            </a:r>
          </a:p>
          <a:p>
            <a:pPr marL="342900" indent="-342900"/>
            <a:r>
              <a:rPr lang="en-US" dirty="0" smtClean="0"/>
              <a:t>Block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4038600"/>
            <a:ext cx="935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Presidio</a:t>
            </a:r>
          </a:p>
          <a:p>
            <a:pPr marL="342900" indent="-342900"/>
            <a:r>
              <a:rPr lang="en-US" dirty="0" err="1" smtClean="0"/>
              <a:t>Graben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1524000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Salt</a:t>
            </a:r>
          </a:p>
          <a:p>
            <a:pPr marL="342900" indent="-342900"/>
            <a:r>
              <a:rPr lang="en-US" dirty="0" smtClean="0"/>
              <a:t>Basin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228600"/>
            <a:ext cx="57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RGR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hitej\Pictures\Kenya 2011\HPIM1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86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67722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4600" y="0"/>
            <a:ext cx="386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 Pecos Magmatic Province (TPMP)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Barker (1977) GSA Bull 88, 1421-1427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5" y="971550"/>
            <a:ext cx="672465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77000" y="5943600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Barker, </a:t>
            </a:r>
            <a:r>
              <a:rPr lang="en-US" i="1" dirty="0" smtClean="0">
                <a:solidFill>
                  <a:schemeClr val="bg1"/>
                </a:solidFill>
              </a:rPr>
              <a:t>Op. cit.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74000" contrast="100000"/>
          </a:blip>
          <a:srcRect/>
          <a:stretch>
            <a:fillRect/>
          </a:stretch>
        </p:blipFill>
        <p:spPr bwMode="auto">
          <a:xfrm>
            <a:off x="1153026" y="1066799"/>
            <a:ext cx="6847974" cy="473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050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Coney and Reynolds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1977)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Nature 270, 403-406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2233"/>
            <a:ext cx="5334000" cy="668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562600" y="60960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Keith (1978)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Geology 6, 516-521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533400"/>
            <a:ext cx="3429000" cy="396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399"/>
            <a:ext cx="880129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495800" y="685800"/>
            <a:ext cx="3191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Part of a far-inland volcanic arc?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6581001"/>
            <a:ext cx="317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White and Urbanczyk (2001) </a:t>
            </a:r>
            <a:r>
              <a:rPr lang="en-US" sz="1200" dirty="0" smtClean="0">
                <a:solidFill>
                  <a:schemeClr val="bg1"/>
                </a:solidFill>
              </a:rPr>
              <a:t>JVGR 111, 155-182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Supporting Evidence for Arc </a:t>
            </a:r>
            <a:r>
              <a:rPr lang="en-US" dirty="0" err="1" smtClean="0">
                <a:solidFill>
                  <a:schemeClr val="bg1"/>
                </a:solidFill>
              </a:rPr>
              <a:t>Magmatism</a:t>
            </a:r>
            <a:r>
              <a:rPr lang="en-US" dirty="0" smtClean="0">
                <a:solidFill>
                  <a:schemeClr val="bg1"/>
                </a:solidFill>
              </a:rPr>
              <a:t> in the TPMP to 31 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Space-time patterns of “arc” </a:t>
            </a:r>
            <a:r>
              <a:rPr lang="en-US" dirty="0" err="1" smtClean="0">
                <a:solidFill>
                  <a:schemeClr val="bg1"/>
                </a:solidFill>
              </a:rPr>
              <a:t>magmatism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Age of normal faults (&lt;28 Ma).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Paleostress</a:t>
            </a:r>
            <a:r>
              <a:rPr lang="en-US" dirty="0" smtClean="0">
                <a:solidFill>
                  <a:schemeClr val="bg1"/>
                </a:solidFill>
              </a:rPr>
              <a:t> analysis (Henry et al., 1991).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Trace-element geochemistry (James and Henry, 1991).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04800"/>
            <a:ext cx="4191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638800" y="5410200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McDowell and </a:t>
            </a:r>
            <a:r>
              <a:rPr lang="en-US" dirty="0" err="1" smtClean="0">
                <a:solidFill>
                  <a:schemeClr val="bg1"/>
                </a:solidFill>
              </a:rPr>
              <a:t>Clabaugh</a:t>
            </a:r>
            <a:r>
              <a:rPr lang="en-US" dirty="0" smtClean="0">
                <a:solidFill>
                  <a:schemeClr val="bg1"/>
                </a:solidFill>
              </a:rPr>
              <a:t> (1979)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GSA Special Paper 180, 113-124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41814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4495800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Barker, </a:t>
            </a:r>
            <a:r>
              <a:rPr lang="en-US" i="1" dirty="0" smtClean="0">
                <a:solidFill>
                  <a:schemeClr val="bg1"/>
                </a:solidFill>
              </a:rPr>
              <a:t>Op. cit.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4572000"/>
            <a:ext cx="1783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Calc-Alkaline</a:t>
            </a:r>
          </a:p>
          <a:p>
            <a:pPr marL="400050" indent="-400050">
              <a:buAutoNum type="romanUcPeriod"/>
            </a:pPr>
            <a:r>
              <a:rPr lang="en-US" dirty="0" smtClean="0">
                <a:solidFill>
                  <a:schemeClr val="bg1"/>
                </a:solidFill>
              </a:rPr>
              <a:t>Alkali-</a:t>
            </a:r>
            <a:r>
              <a:rPr lang="en-US" dirty="0" err="1" smtClean="0">
                <a:solidFill>
                  <a:schemeClr val="bg1"/>
                </a:solidFill>
              </a:rPr>
              <a:t>Calcic</a:t>
            </a:r>
            <a:endParaRPr lang="en-US" dirty="0" smtClean="0">
              <a:solidFill>
                <a:schemeClr val="bg1"/>
              </a:solidFill>
            </a:endParaRPr>
          </a:p>
          <a:p>
            <a:pPr marL="400050" indent="-400050">
              <a:buAutoNum type="romanUcPeriod"/>
            </a:pPr>
            <a:r>
              <a:rPr lang="en-US" dirty="0" err="1" smtClean="0">
                <a:solidFill>
                  <a:schemeClr val="bg1"/>
                </a:solidFill>
              </a:rPr>
              <a:t>Alkalic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689</Words>
  <Application>Microsoft Office PowerPoint</Application>
  <PresentationFormat>On-screen Show (4:3)</PresentationFormat>
  <Paragraphs>151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SigmaPlot 10.0 Graph</vt:lpstr>
      <vt:lpstr>THE TRANS-PECOS MAGMATIC PROVINCE, TEXAS: AN EXAMPLE OF MAGMATISM IN A TRANSITIONAL TECTONIC SETTING </vt:lpstr>
      <vt:lpstr>Slide 2</vt:lpstr>
      <vt:lpstr>Slide 3</vt:lpstr>
      <vt:lpstr>Slide 4</vt:lpstr>
      <vt:lpstr>Slide 5</vt:lpstr>
      <vt:lpstr>Slide 6</vt:lpstr>
      <vt:lpstr>Slide 7</vt:lpstr>
      <vt:lpstr>Supporting Evidence for Arc Magmatism in the TPMP to 31 Ma</vt:lpstr>
      <vt:lpstr>Slide 9</vt:lpstr>
      <vt:lpstr>Slide 10</vt:lpstr>
      <vt:lpstr>Supporting Evidence for Extensional Magmatism in the TPMP prior to 31 Ma</vt:lpstr>
      <vt:lpstr>Supporting Evidence for Extensional Magmatism in the TPMP prior to 31 Ma</vt:lpstr>
      <vt:lpstr>Supporting Evidence for Extensional Magmatism in the TPMP prior to 31 Ma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Eastern Kentucky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TRANS-PECOS MAGMATIC PROVINCE, TEXAS: AN EXAMPLE OF MAGMATISM IN A TRANSITIONAL TECTONIC SETTING</dc:title>
  <dc:creator>whitej</dc:creator>
  <cp:lastModifiedBy>whitej</cp:lastModifiedBy>
  <cp:revision>21</cp:revision>
  <dcterms:created xsi:type="dcterms:W3CDTF">2011-03-17T15:27:56Z</dcterms:created>
  <dcterms:modified xsi:type="dcterms:W3CDTF">2011-03-23T19:01:05Z</dcterms:modified>
</cp:coreProperties>
</file>