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0" r:id="rId3"/>
    <p:sldId id="292" r:id="rId4"/>
    <p:sldId id="293" r:id="rId5"/>
    <p:sldId id="288" r:id="rId6"/>
    <p:sldId id="284" r:id="rId7"/>
    <p:sldId id="289" r:id="rId8"/>
    <p:sldId id="297" r:id="rId9"/>
    <p:sldId id="296" r:id="rId10"/>
    <p:sldId id="295" r:id="rId11"/>
    <p:sldId id="294" r:id="rId12"/>
    <p:sldId id="287" r:id="rId13"/>
    <p:sldId id="302" r:id="rId14"/>
    <p:sldId id="301" r:id="rId15"/>
    <p:sldId id="300" r:id="rId16"/>
    <p:sldId id="299" r:id="rId17"/>
    <p:sldId id="305" r:id="rId18"/>
    <p:sldId id="298" r:id="rId19"/>
    <p:sldId id="304" r:id="rId20"/>
    <p:sldId id="303" r:id="rId21"/>
    <p:sldId id="285" r:id="rId22"/>
    <p:sldId id="306" r:id="rId23"/>
    <p:sldId id="307" r:id="rId24"/>
    <p:sldId id="259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78"/>
    <a:srgbClr val="FFFF99"/>
    <a:srgbClr val="9D9A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7" autoAdjust="0"/>
  </p:normalViewPr>
  <p:slideViewPr>
    <p:cSldViewPr>
      <p:cViewPr>
        <p:scale>
          <a:sx n="90" d="100"/>
          <a:sy n="90" d="100"/>
        </p:scale>
        <p:origin x="-1002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9E403-DA5D-4220-97C4-687CFB9AF926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8C32C-42BD-437B-A8FE-E998062208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Cover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Precautions for utilizing </a:t>
            </a:r>
            <a:r>
              <a:rPr lang="en-US" dirty="0" err="1" smtClean="0"/>
              <a:t>gaging</a:t>
            </a:r>
            <a:r>
              <a:rPr lang="en-US" dirty="0" smtClean="0"/>
              <a:t>-station data for geomorphic analyses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Precautions for utilizing </a:t>
            </a:r>
            <a:r>
              <a:rPr lang="en-US" dirty="0" err="1" smtClean="0"/>
              <a:t>gaging</a:t>
            </a:r>
            <a:r>
              <a:rPr lang="en-US" dirty="0" smtClean="0"/>
              <a:t>-station data for geomorphic analyses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Precautions for utilizing </a:t>
            </a:r>
            <a:r>
              <a:rPr lang="en-US" dirty="0" err="1" smtClean="0"/>
              <a:t>gaging</a:t>
            </a:r>
            <a:r>
              <a:rPr lang="en-US" dirty="0" smtClean="0"/>
              <a:t>-station data for geomorphic analyses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Precautions for utilizing </a:t>
            </a:r>
            <a:r>
              <a:rPr lang="en-US" dirty="0" err="1" smtClean="0"/>
              <a:t>gaging</a:t>
            </a:r>
            <a:r>
              <a:rPr lang="en-US" dirty="0" smtClean="0"/>
              <a:t>-station data for geomorphic analyses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Precautions for utilizing </a:t>
            </a:r>
            <a:r>
              <a:rPr lang="en-US" dirty="0" err="1" smtClean="0"/>
              <a:t>gaging</a:t>
            </a:r>
            <a:r>
              <a:rPr lang="en-US" dirty="0" smtClean="0"/>
              <a:t>-station data for geomorphic analyses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Precautions for utilizing </a:t>
            </a:r>
            <a:r>
              <a:rPr lang="en-US" dirty="0" err="1" smtClean="0"/>
              <a:t>gaging</a:t>
            </a:r>
            <a:r>
              <a:rPr lang="en-US" dirty="0" smtClean="0"/>
              <a:t>-station data for geomorphic analyses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Precautions for utilizing </a:t>
            </a:r>
            <a:r>
              <a:rPr lang="en-US" dirty="0" err="1" smtClean="0"/>
              <a:t>gaging</a:t>
            </a:r>
            <a:r>
              <a:rPr lang="en-US" dirty="0" smtClean="0"/>
              <a:t>-station data for geomorphic analyses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Brazos and Sabine River study</a:t>
            </a:r>
            <a:r>
              <a:rPr lang="en-US" baseline="0" dirty="0" smtClean="0"/>
              <a:t>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Brazos and Sabine River study</a:t>
            </a:r>
            <a:r>
              <a:rPr lang="en-US" baseline="0" dirty="0" smtClean="0"/>
              <a:t>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Sabine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Downstream</a:t>
            </a:r>
            <a:r>
              <a:rPr lang="en-US" baseline="0" dirty="0" smtClean="0"/>
              <a:t> assessments of fluvial sediment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Sabine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</a:t>
            </a:r>
            <a:r>
              <a:rPr lang="en-US" baseline="0" dirty="0" smtClean="0"/>
              <a:t> Brazos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Brazos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Texas </a:t>
            </a:r>
            <a:r>
              <a:rPr lang="en-US" dirty="0" err="1" smtClean="0"/>
              <a:t>Instream</a:t>
            </a:r>
            <a:r>
              <a:rPr lang="en-US" dirty="0" smtClean="0"/>
              <a:t> Flow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USGS </a:t>
            </a:r>
            <a:r>
              <a:rPr lang="en-US" dirty="0" err="1" smtClean="0"/>
              <a:t>streamflow-gaging</a:t>
            </a:r>
            <a:r>
              <a:rPr lang="en-US" baseline="0" dirty="0" smtClean="0"/>
              <a:t> station records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geomorphic investigations utilizing historical stream-</a:t>
            </a:r>
            <a:r>
              <a:rPr lang="en-US" dirty="0" err="1" smtClean="0"/>
              <a:t>gaging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geomorphic investigations utilizing historical stream-</a:t>
            </a:r>
            <a:r>
              <a:rPr lang="en-US" dirty="0" err="1" smtClean="0"/>
              <a:t>gaging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USGS </a:t>
            </a:r>
            <a:r>
              <a:rPr lang="en-US" dirty="0" err="1" smtClean="0"/>
              <a:t>streamflow-gaging</a:t>
            </a:r>
            <a:r>
              <a:rPr lang="en-US" baseline="0" dirty="0" smtClean="0"/>
              <a:t> station records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USGS </a:t>
            </a:r>
            <a:r>
              <a:rPr lang="en-US" dirty="0" err="1" smtClean="0"/>
              <a:t>streamflow-gaging</a:t>
            </a:r>
            <a:r>
              <a:rPr lang="en-US" baseline="0" dirty="0" smtClean="0"/>
              <a:t> station records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Techniques</a:t>
            </a:r>
            <a:r>
              <a:rPr lang="en-US" baseline="0" dirty="0" smtClean="0"/>
              <a:t> to render historical cross 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Techniques</a:t>
            </a:r>
            <a:r>
              <a:rPr lang="en-US" baseline="0" dirty="0" smtClean="0"/>
              <a:t> to render historical cross 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8C32C-42BD-437B-A8FE-E9980622089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40000">
              <a:schemeClr val="bg2">
                <a:lumMod val="40000"/>
                <a:lumOff val="60000"/>
              </a:schemeClr>
            </a:gs>
            <a:gs pos="100000">
              <a:schemeClr val="bg2">
                <a:lumMod val="5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64801-7FE6-47C1-B78B-79D4EBCA58FE}" type="datetimeFigureOut">
              <a:rPr lang="en-US" smtClean="0"/>
              <a:pPr/>
              <a:t>3/27/2011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4E0F9-6A4F-4DF8-9305-B6AEC5EB0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mailto:Franklin.Heitmuller@usm.edu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ationalbridges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a.water.usgs.gov/edu/measureflow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tceq.state.tx.us/assets/public/permitting/watersupply/water_rights/eflows/hydrologicmethods04202009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08109000_gage6_0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542" y="15240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08109000_195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3581400"/>
            <a:ext cx="5486411" cy="308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1763486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Franklin T. Heitmuller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Assistant Professor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Department of Geography and Geology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University of Southern Mississippi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5"/>
              </a:rPr>
              <a:t>Franklin.Heitmuller@usm.edu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5" descr="USMLetterhea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056" y="5584976"/>
            <a:ext cx="3091544" cy="611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752600" y="16764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Brazos River near Bryan, Texas – 2008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52400" y="115824"/>
            <a:ext cx="88392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Utility of USGS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Streamflow</a:t>
            </a:r>
            <a:r>
              <a:rPr lang="en-US" sz="2800" b="1" kern="0" noProof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-Gaging</a:t>
            </a:r>
            <a:r>
              <a:rPr lang="en-US" sz="2800" b="1" kern="0" noProof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Station Records to Assess Historical Geomorphic Adjustments along the Lower Brazos and Sabine Rivers, Texas and Louisiana, USA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6482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FT Heitmuller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1400" y="3730823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Brazos River near Bryan, Texas – 1954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 Historical Cross Sections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187301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Precaution #1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→ 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Unique 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location and 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condition</a:t>
            </a:r>
            <a:endParaRPr lang="en-US" sz="2800" i="1" kern="0" dirty="0" smtClean="0">
              <a:solidFill>
                <a:srgbClr val="FFFF00"/>
              </a:solidFill>
              <a:latin typeface="Calibri"/>
            </a:endParaRP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err="1" smtClean="0"/>
              <a:t>Streamflow-gaging</a:t>
            </a:r>
            <a:r>
              <a:rPr lang="en-US" sz="2800" kern="0" dirty="0" smtClean="0"/>
              <a:t> locations selected for presence of </a:t>
            </a:r>
            <a:r>
              <a:rPr lang="en-US" sz="2800" i="1" kern="0" dirty="0" smtClean="0">
                <a:solidFill>
                  <a:srgbClr val="FFFF00"/>
                </a:solidFill>
              </a:rPr>
              <a:t>“controls”</a:t>
            </a:r>
            <a:r>
              <a:rPr lang="en-US" sz="2800" kern="0" dirty="0" smtClean="0"/>
              <a:t> (e.g., submerged bedrock shelves, confined valleys)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Possibly not representative of typical hydraulics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Commonly zone of </a:t>
            </a:r>
            <a:r>
              <a:rPr lang="en-US" sz="2800" i="1" kern="0" dirty="0" smtClean="0">
                <a:solidFill>
                  <a:srgbClr val="FFFF00"/>
                </a:solidFill>
              </a:rPr>
              <a:t>minimal alluvial adjustment</a:t>
            </a:r>
            <a:r>
              <a:rPr lang="en-US" sz="2800" kern="0" dirty="0" smtClean="0"/>
              <a:t> </a:t>
            </a:r>
            <a:r>
              <a:rPr lang="en-US" sz="2800" kern="0" dirty="0" smtClean="0">
                <a:latin typeface="Calibri"/>
              </a:rPr>
              <a:t>→ stable stage-discharge relations through time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Calibri"/>
              </a:rPr>
              <a:t>Possibly represents a 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“conservative” estimate of channel change</a:t>
            </a:r>
            <a:endParaRPr lang="en-US" sz="2800" i="1" kern="0" dirty="0" smtClean="0">
              <a:solidFill>
                <a:srgbClr val="FFFF00"/>
              </a:solidFill>
            </a:endParaRPr>
          </a:p>
        </p:txBody>
      </p:sp>
      <p:pic>
        <p:nvPicPr>
          <p:cNvPr id="8" name="Picture 7" descr="llano_jnct1_08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600" y="5087672"/>
            <a:ext cx="86868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04800" y="64770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FT Heitmuller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48768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Llano River near Junction, Texas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 Historical Cross Sections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187301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Precaution #2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→ 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Consistent horizontal sectioning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Arbitrary horizontal distance across channel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Commonly marked with paint on bridges or cables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If section numbers change, some inferences can still be made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Wading measurements not possible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299" y="3886200"/>
            <a:ext cx="4356100" cy="285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8833" y="3886200"/>
            <a:ext cx="4300538" cy="284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57600"/>
            <a:ext cx="4419600" cy="21851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041614"/>
            <a:ext cx="4491383" cy="34357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" y="6535579"/>
            <a:ext cx="8915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Juracek, K.E., and Fitzpatrick, F.A., 2009, Geomorphic applications of stream-gage information: River Research and Applications, v. 25, p. 329–347.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437706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Juracek and Fitzpatrick (2009)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 Historical Cross Sections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187301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Precaution #3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→ 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Vertical stage datum shifts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New gage construction / replacement / relocation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USGS </a:t>
            </a:r>
            <a:r>
              <a:rPr lang="en-US" sz="2800" i="1" kern="0" dirty="0" smtClean="0">
                <a:solidFill>
                  <a:srgbClr val="FFFF00"/>
                </a:solidFill>
              </a:rPr>
              <a:t>Station Description sheets</a:t>
            </a:r>
            <a:r>
              <a:rPr lang="en-US" sz="2800" kern="0" dirty="0" smtClean="0"/>
              <a:t> contain necessary information for corrections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5638800"/>
            <a:ext cx="403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 Historical Cross Sections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143000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Precaution #4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→ 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Bridge hydraulics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Highway embankments </a:t>
            </a:r>
            <a:r>
              <a:rPr lang="en-US" sz="2800" kern="0" dirty="0" smtClean="0">
                <a:latin typeface="Calibri"/>
              </a:rPr>
              <a:t>→ concentrate flow energy through the measurement section</a:t>
            </a:r>
            <a:endParaRPr lang="en-US" sz="2800" kern="0" dirty="0" smtClean="0"/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Bridge piers and abutments </a:t>
            </a:r>
            <a:r>
              <a:rPr lang="en-US" sz="2800" kern="0" dirty="0" smtClean="0">
                <a:latin typeface="Calibri"/>
              </a:rPr>
              <a:t>→ increase flow resistance at the measurement section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Cableways optimal</a:t>
            </a:r>
            <a:endParaRPr lang="en-US" sz="2800" i="1" kern="0" dirty="0" smtClean="0">
              <a:solidFill>
                <a:srgbClr val="FFFF00"/>
              </a:solidFill>
            </a:endParaRPr>
          </a:p>
        </p:txBody>
      </p:sp>
      <p:pic>
        <p:nvPicPr>
          <p:cNvPr id="8" name="Picture 7" descr="08106500_gage3_0408_G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866" y="3818417"/>
            <a:ext cx="3886200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llanorv_llanogage2_02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364666" y="3439633"/>
            <a:ext cx="4533900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04800" y="63246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FT Heitmuller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031" y="60198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Little River near Cameron, Texas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1000" y="64770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FT Heitmuller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9600" y="35052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Llano River at Llano, Texas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 Historical Cross Sections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079202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Precaution #5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→ 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Bridge construction and repair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/>
              <a:t>Construction activities involving considerable excavation and changes to channel configuration</a:t>
            </a:r>
            <a:endParaRPr lang="en-US" sz="2800" kern="0" dirty="0" smtClean="0">
              <a:latin typeface="Calibri"/>
            </a:endParaRP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National Bridge Inventory</a:t>
            </a:r>
            <a:r>
              <a:rPr lang="en-US" sz="2800" kern="0" dirty="0" smtClean="0">
                <a:latin typeface="Calibri"/>
              </a:rPr>
              <a:t> → provides date of last replacement or rehabilitation project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i="1" kern="0" dirty="0" smtClean="0">
                <a:solidFill>
                  <a:srgbClr val="FFFF00"/>
                </a:solidFill>
                <a:hlinkClick r:id="rId3"/>
              </a:rPr>
              <a:t>http://nationalbridges.com/</a:t>
            </a:r>
            <a:endParaRPr lang="en-US" sz="2800" i="1" kern="0" dirty="0" smtClean="0">
              <a:solidFill>
                <a:srgbClr val="FFFF00"/>
              </a:solidFill>
            </a:endParaRPr>
          </a:p>
        </p:txBody>
      </p:sp>
      <p:pic>
        <p:nvPicPr>
          <p:cNvPr id="7" name="Picture 6" descr="08110500_gage1_0408_G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810000"/>
            <a:ext cx="386080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08110500_1941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7200" y="3810000"/>
            <a:ext cx="4191000" cy="2868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772400" y="63246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FT Heitmuller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9624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Navasota River near </a:t>
            </a:r>
            <a:r>
              <a:rPr lang="en-US" sz="1400" b="1" kern="0" dirty="0" smtClean="0">
                <a:solidFill>
                  <a:sysClr val="windowText" lastClr="000000"/>
                </a:solidFill>
              </a:rPr>
              <a:t>Easterly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Texas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38862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Navasota River near </a:t>
            </a:r>
            <a:r>
              <a:rPr lang="en-US" sz="1400" b="1" kern="0" dirty="0" smtClean="0">
                <a:solidFill>
                  <a:sysClr val="windowText" lastClr="000000"/>
                </a:solidFill>
              </a:rPr>
              <a:t>Easterly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Texas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0631" y="412543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1941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162800" y="5029200"/>
            <a:ext cx="914400" cy="533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 Historical Cross Sections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14300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Precaution #6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→ </a:t>
            </a:r>
            <a:r>
              <a:rPr lang="en-US" sz="2800" i="1" kern="0" dirty="0" err="1" smtClean="0">
                <a:solidFill>
                  <a:srgbClr val="FFFF00"/>
                </a:solidFill>
                <a:latin typeface="Calibri"/>
              </a:rPr>
              <a:t>Baseflow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 / low-flow measurements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err="1" smtClean="0"/>
              <a:t>Baseflow</a:t>
            </a:r>
            <a:r>
              <a:rPr lang="en-US" sz="2800" kern="0" dirty="0" smtClean="0"/>
              <a:t> and low-flow measurements </a:t>
            </a:r>
            <a:r>
              <a:rPr lang="en-US" sz="2800" kern="0" dirty="0" smtClean="0">
                <a:latin typeface="Calibri"/>
              </a:rPr>
              <a:t>→</a:t>
            </a:r>
            <a:r>
              <a:rPr lang="en-US" sz="2800" kern="0" dirty="0" smtClean="0"/>
              <a:t> only channel-bed geometry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i="1" kern="0" dirty="0" smtClean="0">
                <a:solidFill>
                  <a:srgbClr val="FFFF00"/>
                </a:solidFill>
              </a:rPr>
              <a:t>Little to no channel bank geometry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971800"/>
            <a:ext cx="4724400" cy="312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733800"/>
            <a:ext cx="4857750" cy="299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 Historical Cross Sections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14300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Precaution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#7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→ 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Scour-and-fill processes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i="1" kern="0" dirty="0" smtClean="0">
                <a:solidFill>
                  <a:srgbClr val="FFFF00"/>
                </a:solidFill>
              </a:rPr>
              <a:t>Sand-bed channels</a:t>
            </a:r>
            <a:r>
              <a:rPr lang="en-US" sz="2800" kern="0" dirty="0" smtClean="0"/>
              <a:t> especially susceptible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Exacerbated during high flows</a:t>
            </a:r>
          </a:p>
          <a:p>
            <a:pPr marL="971550" lvl="1" indent="-514350"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Calibri"/>
              </a:rPr>
              <a:t>Post-flood</a:t>
            </a:r>
            <a:r>
              <a:rPr lang="en-US" sz="2800" i="1" kern="0" dirty="0" smtClean="0">
                <a:solidFill>
                  <a:srgbClr val="FFFF00"/>
                </a:solidFill>
                <a:latin typeface="Calibri"/>
              </a:rPr>
              <a:t> recovery time</a:t>
            </a:r>
            <a:endParaRPr lang="en-US" sz="2800" i="1" kern="0" dirty="0" smtClean="0">
              <a:solidFill>
                <a:srgbClr val="FFFF00"/>
              </a:solidFill>
            </a:endParaRPr>
          </a:p>
        </p:txBody>
      </p:sp>
      <p:pic>
        <p:nvPicPr>
          <p:cNvPr id="7" name="Picture 6" descr="ScourFillDiagr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3045080"/>
            <a:ext cx="5715000" cy="31789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6200" y="6400800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Heitmuller, F.T., and Greene, L.E., 2009, Historical channel adjustment and estimates of selected hydraulic values in the lower Sabine River and lower Brazos River Basins, Texas and Louisiana: U.S. Geological Survey Scientific-Investigations Report 2009–5174, 143 p.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58674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Heitmuller</a:t>
            </a:r>
            <a:r>
              <a:rPr lang="en-US" sz="1200" b="1" kern="0" dirty="0" smtClean="0">
                <a:solidFill>
                  <a:sysClr val="windowText" lastClr="000000"/>
                </a:solidFill>
              </a:rPr>
              <a:t> 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 Greene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(2009)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Study Area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Brazos and Sabine Rivers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4243388" cy="544419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6019800"/>
            <a:ext cx="441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Heitmuller, F.T., and Greene, L.E., 2009, Historical channel adjustment and estimates of selected hydraulic values in the lower Sabine River and lower Brazos River Basins, Texas and Louisiana: U.S. Geological Survey Scientific-Investigations Report 2009–5174, 143 p.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486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Heitmuller</a:t>
            </a:r>
            <a:r>
              <a:rPr lang="en-US" sz="1200" b="1" kern="0" dirty="0" smtClean="0">
                <a:solidFill>
                  <a:sysClr val="windowText" lastClr="000000"/>
                </a:solidFill>
              </a:rPr>
              <a:t> 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 Greene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(2009)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1447800"/>
            <a:ext cx="4267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 i="1" kern="0" dirty="0" smtClean="0">
                <a:solidFill>
                  <a:srgbClr val="FFFF00"/>
                </a:solidFill>
                <a:latin typeface="Calibri" pitchFamily="34" charset="0"/>
              </a:rPr>
              <a:t>Upper Brazos River</a:t>
            </a:r>
            <a:r>
              <a:rPr lang="en-US" sz="20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→ considerable </a:t>
            </a:r>
            <a:r>
              <a:rPr lang="en-US" sz="2000" i="1" kern="0" dirty="0" smtClean="0">
                <a:solidFill>
                  <a:srgbClr val="FFFF00"/>
                </a:solidFill>
                <a:latin typeface="Calibri"/>
              </a:rPr>
              <a:t>impoundment</a:t>
            </a: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 along main stem channel</a:t>
            </a:r>
          </a:p>
          <a:p>
            <a:endParaRPr lang="en-US" sz="2000" kern="0" dirty="0" smtClean="0">
              <a:solidFill>
                <a:srgbClr val="FFFFFF"/>
              </a:solid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000" i="1" kern="0" dirty="0" smtClean="0">
                <a:solidFill>
                  <a:srgbClr val="FFFF00"/>
                </a:solidFill>
                <a:latin typeface="Calibri"/>
              </a:rPr>
              <a:t>Lower Brazos River</a:t>
            </a: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 → </a:t>
            </a:r>
            <a:r>
              <a:rPr lang="en-US" sz="2000" i="1" kern="0" dirty="0" smtClean="0">
                <a:solidFill>
                  <a:srgbClr val="FFFF00"/>
                </a:solidFill>
                <a:latin typeface="Calibri"/>
              </a:rPr>
              <a:t>NO impoundments</a:t>
            </a: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 along main stem</a:t>
            </a:r>
          </a:p>
          <a:p>
            <a:endParaRPr lang="en-US" sz="2000" kern="0" dirty="0" smtClean="0">
              <a:solidFill>
                <a:srgbClr val="FFFFFF"/>
              </a:solid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000" kern="0" dirty="0" smtClean="0">
                <a:latin typeface="Calibri"/>
              </a:rPr>
              <a:t>Lower</a:t>
            </a:r>
            <a:r>
              <a:rPr lang="en-US" sz="2000" i="1" kern="0" dirty="0" smtClean="0">
                <a:solidFill>
                  <a:srgbClr val="FFFF00"/>
                </a:solidFill>
                <a:latin typeface="Calibri"/>
              </a:rPr>
              <a:t> Brazos tributaries</a:t>
            </a: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 → considerable </a:t>
            </a:r>
            <a:r>
              <a:rPr lang="en-US" sz="2000" i="1" kern="0" dirty="0" smtClean="0">
                <a:solidFill>
                  <a:srgbClr val="FFFF00"/>
                </a:solidFill>
                <a:latin typeface="Calibri"/>
              </a:rPr>
              <a:t>impoundment</a:t>
            </a:r>
          </a:p>
          <a:p>
            <a:endParaRPr lang="en-US" sz="2000" i="1" kern="0" dirty="0" smtClean="0">
              <a:solidFill>
                <a:srgbClr val="FFFF00"/>
              </a:solid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 Lower </a:t>
            </a:r>
            <a:r>
              <a:rPr lang="en-US" sz="2000" i="1" kern="0" dirty="0" smtClean="0">
                <a:solidFill>
                  <a:srgbClr val="FFFF00"/>
                </a:solidFill>
                <a:latin typeface="Calibri"/>
              </a:rPr>
              <a:t>Sabine River</a:t>
            </a: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 → Toledo Bend </a:t>
            </a:r>
            <a:r>
              <a:rPr lang="en-US" sz="2000" i="1" kern="0" dirty="0" smtClean="0">
                <a:solidFill>
                  <a:srgbClr val="FFFF00"/>
                </a:solidFill>
                <a:latin typeface="Calibri"/>
              </a:rPr>
              <a:t>Reservoir</a:t>
            </a:r>
          </a:p>
          <a:p>
            <a:endParaRPr lang="en-US" sz="2000" i="1" kern="0" dirty="0" smtClean="0">
              <a:solidFill>
                <a:srgbClr val="FFFF00"/>
              </a:solid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Calibri"/>
              </a:rPr>
              <a:t> Both primarily </a:t>
            </a:r>
            <a:r>
              <a:rPr lang="en-US" sz="2000" i="1" kern="0" dirty="0" smtClean="0">
                <a:solidFill>
                  <a:srgbClr val="FFFF00"/>
                </a:solidFill>
                <a:latin typeface="Calibri"/>
              </a:rPr>
              <a:t>sand bed</a:t>
            </a:r>
            <a:endParaRPr lang="en-US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Study Area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869" y="3242695"/>
            <a:ext cx="3124199" cy="28247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219200"/>
            <a:ext cx="2438400" cy="20349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Dunn and Raines (2001)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6172200"/>
            <a:ext cx="8915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Dunn, D.D., and Raines, T.H., 2001, Indications and potential sources of change in sand transport in the Brazos River, Texas: U.S. Geological Survey Water-Resources Investigations Report 01–4057, 32 p.</a:t>
            </a:r>
          </a:p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Phillips, J.D., 2003, Toledo Bend Reservoir and geomorphic response in the lower Sabine River: River Research and Applications, v. 19, p. 137–159.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Brazos and Sabine Rivers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1143000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00" i="1" kern="0" dirty="0" smtClean="0">
                <a:solidFill>
                  <a:srgbClr val="FFFF00"/>
                </a:solidFill>
                <a:latin typeface="Calibri" pitchFamily="34" charset="0"/>
              </a:rPr>
              <a:t>Lower Brazos River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00" kern="0" dirty="0" smtClean="0">
                <a:solidFill>
                  <a:srgbClr val="FFFFFF"/>
                </a:solidFill>
                <a:latin typeface="Calibri"/>
              </a:rPr>
              <a:t>→ channel-bed incision documented (Dunn and Raines, 2001)</a:t>
            </a:r>
          </a:p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400" i="1" kern="0" dirty="0" smtClean="0">
                <a:solidFill>
                  <a:srgbClr val="FFFF00"/>
                </a:solidFill>
                <a:latin typeface="Calibri"/>
              </a:rPr>
              <a:t>Lower Sabine River</a:t>
            </a:r>
            <a:r>
              <a:rPr lang="en-US" sz="2400" kern="0" dirty="0" smtClean="0">
                <a:solidFill>
                  <a:srgbClr val="FFFFFF"/>
                </a:solidFill>
                <a:latin typeface="Calibri"/>
              </a:rPr>
              <a:t> → incision only documented immediately downstream of Toledo Bend (Phillips, 2003)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267736"/>
            <a:ext cx="3657600" cy="2796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596268" y="3810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Dunn and Raines (2001)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571500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Phillips (2003)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5977268" y="5562600"/>
            <a:ext cx="3048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1981994" y="2132806"/>
            <a:ext cx="12192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96268" y="4267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Lower Brazos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Lower Brazos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4267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Lower Sabine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Example Results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08030500 Sabine River near </a:t>
            </a:r>
            <a:r>
              <a:rPr lang="en-US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Ruliff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8" name="Picture 7" descr="08030500_OldHighSections.jpg"/>
          <p:cNvPicPr>
            <a:picLocks noChangeAspect="1"/>
          </p:cNvPicPr>
          <p:nvPr/>
        </p:nvPicPr>
        <p:blipFill>
          <a:blip r:embed="rId3" cstate="print"/>
          <a:srcRect l="15523" t="7778" r="6904" b="55556"/>
          <a:stretch>
            <a:fillRect/>
          </a:stretch>
        </p:blipFill>
        <p:spPr>
          <a:xfrm>
            <a:off x="4322616" y="3657600"/>
            <a:ext cx="4364183" cy="2667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08030500_SabineRuliff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295400"/>
            <a:ext cx="3657600" cy="5029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114800" y="1219200"/>
            <a:ext cx="472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Lowermost </a:t>
            </a:r>
            <a:r>
              <a:rPr lang="en-US" sz="2400" kern="0" dirty="0" err="1" smtClean="0">
                <a:solidFill>
                  <a:srgbClr val="FFFFFF"/>
                </a:solidFill>
                <a:latin typeface="Calibri" pitchFamily="34" charset="0"/>
              </a:rPr>
              <a:t>gaging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station</a:t>
            </a:r>
          </a:p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Measurement section relocated in late 1970s</a:t>
            </a:r>
          </a:p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1961 – 1979 </a:t>
            </a:r>
            <a:r>
              <a:rPr lang="en-US" sz="2400" kern="0" dirty="0" smtClean="0">
                <a:solidFill>
                  <a:srgbClr val="FFFFFF"/>
                </a:solidFill>
                <a:latin typeface="Calibri"/>
              </a:rPr>
              <a:t>→ Stable cross section</a:t>
            </a:r>
          </a:p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FFFFFF"/>
                </a:solidFill>
                <a:latin typeface="Calibri"/>
              </a:rPr>
              <a:t> 1977 – present → Scour and fill, but </a:t>
            </a:r>
            <a:r>
              <a:rPr lang="en-US" sz="2400" i="1" kern="0" dirty="0" smtClean="0">
                <a:solidFill>
                  <a:srgbClr val="FFFF00"/>
                </a:solidFill>
                <a:latin typeface="Calibri"/>
              </a:rPr>
              <a:t>overall stability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" y="6400800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Heitmuller, F.T., and Greene, L.E., 2009, Historical channel adjustment and estimates of selected hydraulic values in the lower Sabine River and lower Brazos River Basins, Texas and Louisiana: U.S. Geological Survey Scientific-Investigations Report 2009–5174, 143 p.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57150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Heitmuller</a:t>
            </a:r>
            <a:r>
              <a:rPr lang="en-US" sz="1200" b="1" kern="0" dirty="0" smtClean="0">
                <a:solidFill>
                  <a:sysClr val="windowText" lastClr="000000"/>
                </a:solidFill>
              </a:rPr>
              <a:t> 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 Greene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(2009)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Background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04800" y="1002268"/>
            <a:ext cx="8686800" cy="3493532"/>
            <a:chOff x="304800" y="2057400"/>
            <a:chExt cx="8686800" cy="3493532"/>
          </a:xfrm>
        </p:grpSpPr>
        <p:sp>
          <p:nvSpPr>
            <p:cNvPr id="50" name="Freeform 49"/>
            <p:cNvSpPr/>
            <p:nvPr/>
          </p:nvSpPr>
          <p:spPr bwMode="auto">
            <a:xfrm>
              <a:off x="304800" y="2057400"/>
              <a:ext cx="8503920" cy="3233928"/>
            </a:xfrm>
            <a:custGeom>
              <a:avLst/>
              <a:gdLst>
                <a:gd name="connsiteX0" fmla="*/ 0 w 8503920"/>
                <a:gd name="connsiteY0" fmla="*/ 402336 h 3233928"/>
                <a:gd name="connsiteX1" fmla="*/ 704088 w 8503920"/>
                <a:gd name="connsiteY1" fmla="*/ 429768 h 3233928"/>
                <a:gd name="connsiteX2" fmla="*/ 2039112 w 8503920"/>
                <a:gd name="connsiteY2" fmla="*/ 2807208 h 3233928"/>
                <a:gd name="connsiteX3" fmla="*/ 4617720 w 8503920"/>
                <a:gd name="connsiteY3" fmla="*/ 2834640 h 3233928"/>
                <a:gd name="connsiteX4" fmla="*/ 7379208 w 8503920"/>
                <a:gd name="connsiteY4" fmla="*/ 411480 h 3233928"/>
                <a:gd name="connsiteX5" fmla="*/ 8503920 w 8503920"/>
                <a:gd name="connsiteY5" fmla="*/ 365760 h 323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03920" h="3233928">
                  <a:moveTo>
                    <a:pt x="0" y="402336"/>
                  </a:moveTo>
                  <a:cubicBezTo>
                    <a:pt x="182118" y="215646"/>
                    <a:pt x="364236" y="28956"/>
                    <a:pt x="704088" y="429768"/>
                  </a:cubicBezTo>
                  <a:cubicBezTo>
                    <a:pt x="1043940" y="830580"/>
                    <a:pt x="1386840" y="2406396"/>
                    <a:pt x="2039112" y="2807208"/>
                  </a:cubicBezTo>
                  <a:cubicBezTo>
                    <a:pt x="2691384" y="3208020"/>
                    <a:pt x="3727704" y="3233928"/>
                    <a:pt x="4617720" y="2834640"/>
                  </a:cubicBezTo>
                  <a:cubicBezTo>
                    <a:pt x="5507736" y="2435352"/>
                    <a:pt x="6731508" y="822960"/>
                    <a:pt x="7379208" y="411480"/>
                  </a:cubicBezTo>
                  <a:cubicBezTo>
                    <a:pt x="8026908" y="0"/>
                    <a:pt x="8265414" y="182880"/>
                    <a:pt x="8503920" y="365760"/>
                  </a:cubicBezTo>
                </a:path>
              </a:pathLst>
            </a:cu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1219200" y="2819400"/>
              <a:ext cx="6019800" cy="1588"/>
            </a:xfrm>
            <a:prstGeom prst="line">
              <a:avLst/>
            </a:prstGeom>
            <a:noFill/>
            <a:ln w="254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rot="5400000">
              <a:off x="1258094" y="3771900"/>
              <a:ext cx="1904206" cy="794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rot="5400000">
              <a:off x="2058194" y="3962400"/>
              <a:ext cx="2285206" cy="794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rot="5400000">
              <a:off x="3048000" y="3962400"/>
              <a:ext cx="2286000" cy="1588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 rot="5400000">
              <a:off x="4229100" y="3771900"/>
              <a:ext cx="1905000" cy="1588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rot="5400000">
              <a:off x="5638800" y="3352800"/>
              <a:ext cx="1066800" cy="1588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295400" y="2438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</a:rPr>
                <a:t>5.0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62200" y="2438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</a:rPr>
                <a:t>5.0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352800" y="2438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</a:rPr>
                <a:t>5.0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43400" y="2438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</a:rPr>
                <a:t>5.0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334000" y="2438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</a:rPr>
                <a:t>5.0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400800" y="2438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</a:rPr>
                <a:t>5.0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1000" y="25908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0.0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391400" y="25908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0.0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05000" y="48768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1.0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819400" y="5181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1.2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886200" y="5105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1.1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876800" y="477926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1.0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943600" y="3962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0.5 m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 bwMode="auto">
            <a:xfrm rot="5400000">
              <a:off x="1333500" y="3390900"/>
              <a:ext cx="8382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diamond" w="lg" len="med"/>
              <a:tailEnd type="oval" w="lg" len="med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 rot="5400000">
              <a:off x="1945418" y="3885406"/>
              <a:ext cx="15240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diamond" w="lg" len="med"/>
              <a:tailEnd type="oval" w="lg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rot="5400000">
              <a:off x="2884932" y="4000500"/>
              <a:ext cx="16002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diamond" w="lg" len="med"/>
              <a:tailEnd type="oval" w="lg" len="med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rot="5400000">
              <a:off x="3925824" y="3886200"/>
              <a:ext cx="15240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diamond" w="lg" len="med"/>
              <a:tailEnd type="oval" w="lg" len="med"/>
            </a:ln>
            <a:effectLst/>
          </p:spPr>
        </p:cxnSp>
        <p:cxnSp>
          <p:nvCxnSpPr>
            <p:cNvPr id="74" name="Straight Arrow Connector 73"/>
            <p:cNvCxnSpPr/>
            <p:nvPr/>
          </p:nvCxnSpPr>
          <p:spPr bwMode="auto">
            <a:xfrm rot="5400000">
              <a:off x="5133626" y="3572256"/>
              <a:ext cx="1066006" cy="794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diamond" w="lg" len="med"/>
              <a:tailEnd type="oval" w="lg" len="med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 rot="5400000">
              <a:off x="6514370" y="3123406"/>
              <a:ext cx="3048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diamond" w="lg" len="med"/>
              <a:tailEnd type="oval" w="lg" len="med"/>
            </a:ln>
            <a:effectLst/>
          </p:spPr>
        </p:cxnSp>
        <p:sp>
          <p:nvSpPr>
            <p:cNvPr id="76" name="Diamond 75"/>
            <p:cNvSpPr/>
            <p:nvPr/>
          </p:nvSpPr>
          <p:spPr bwMode="auto">
            <a:xfrm>
              <a:off x="7010400" y="3848876"/>
              <a:ext cx="152400" cy="76200"/>
            </a:xfrm>
            <a:prstGeom prst="diamond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010400" y="4153676"/>
              <a:ext cx="1524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162800" y="3715138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Velocity at 0.2 depth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162800" y="4038600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Velocity at 0.8 depth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828800" y="28194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0.5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828800" y="36576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0.2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743200" y="29718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0.7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743200" y="44958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0.3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733800" y="30480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0.8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733800" y="4648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0.3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724400" y="29718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0.7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724400" y="44958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0.3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15000" y="28956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0.4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687007" y="3791338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0.2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05600" y="28194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0.2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705600" y="31242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0.1 m/s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USGS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Streamflow-Gaging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Station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Operations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93" name="Picture 92" descr="CurrentMeter_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3699662"/>
            <a:ext cx="2686050" cy="2986888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6324600" y="3733800"/>
            <a:ext cx="266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4"/>
              </a:rPr>
              <a:t>http://ga.water.usgs.gov/edu/measureflow.html</a:t>
            </a:r>
            <a:endParaRPr lang="en-US" sz="1100" dirty="0" smtClean="0"/>
          </a:p>
          <a:p>
            <a:r>
              <a:rPr lang="en-US" sz="1100" dirty="0" smtClean="0"/>
              <a:t>Viewed on September 20, 2007</a:t>
            </a:r>
            <a:endParaRPr lang="en-US" sz="1100" dirty="0"/>
          </a:p>
        </p:txBody>
      </p:sp>
      <p:grpSp>
        <p:nvGrpSpPr>
          <p:cNvPr id="95" name="Group 94"/>
          <p:cNvGrpSpPr/>
          <p:nvPr/>
        </p:nvGrpSpPr>
        <p:grpSpPr>
          <a:xfrm>
            <a:off x="381000" y="4724400"/>
            <a:ext cx="2209800" cy="1600200"/>
            <a:chOff x="2514600" y="5105400"/>
            <a:chExt cx="2209800" cy="1600200"/>
          </a:xfrm>
        </p:grpSpPr>
        <p:sp>
          <p:nvSpPr>
            <p:cNvPr id="96" name="Round Same Side Corner Rectangle 95"/>
            <p:cNvSpPr/>
            <p:nvPr/>
          </p:nvSpPr>
          <p:spPr bwMode="auto">
            <a:xfrm rot="10800000">
              <a:off x="3200400" y="5638800"/>
              <a:ext cx="1524000" cy="10668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97" name="Round Same Side Corner Rectangle 96"/>
            <p:cNvSpPr/>
            <p:nvPr/>
          </p:nvSpPr>
          <p:spPr bwMode="auto">
            <a:xfrm rot="10800000">
              <a:off x="2514600" y="5105400"/>
              <a:ext cx="1524000" cy="10668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2514600" y="5105400"/>
              <a:ext cx="685800" cy="533400"/>
            </a:xfrm>
            <a:prstGeom prst="lin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4038600" y="5105400"/>
              <a:ext cx="685800" cy="533400"/>
            </a:xfrm>
            <a:prstGeom prst="lin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2971800" y="6172200"/>
              <a:ext cx="685800" cy="533400"/>
            </a:xfrm>
            <a:prstGeom prst="lin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3581400" y="6172200"/>
              <a:ext cx="685800" cy="533400"/>
            </a:xfrm>
            <a:prstGeom prst="lin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2514600" y="5638800"/>
              <a:ext cx="685800" cy="533400"/>
            </a:xfrm>
            <a:prstGeom prst="lin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4038600" y="5715000"/>
              <a:ext cx="685800" cy="533400"/>
            </a:xfrm>
            <a:prstGeom prst="lin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3505200" y="5486400"/>
              <a:ext cx="685800" cy="53340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3124200" y="5486400"/>
              <a:ext cx="685800" cy="53340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106" name="TextBox 105"/>
            <p:cNvSpPr txBox="1"/>
            <p:nvPr/>
          </p:nvSpPr>
          <p:spPr>
            <a:xfrm>
              <a:off x="3733800" y="59436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124200" y="51054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114800" y="57150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</a:t>
              </a:r>
              <a:endPara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535680" y="5263896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</a:t>
              </a:r>
              <a:endPara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0" name="Text Box 7"/>
          <p:cNvSpPr txBox="1">
            <a:spLocks noChangeArrowheads="1"/>
          </p:cNvSpPr>
          <p:nvPr/>
        </p:nvSpPr>
        <p:spPr bwMode="auto">
          <a:xfrm>
            <a:off x="2743200" y="4612719"/>
            <a:ext cx="3429000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en-US" sz="2000" dirty="0" smtClean="0">
                <a:solidFill>
                  <a:schemeClr val="bg1"/>
                </a:solidFill>
              </a:rPr>
              <a:t>,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where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2000" dirty="0" smtClean="0">
                <a:solidFill>
                  <a:schemeClr val="bg1"/>
                </a:solidFill>
              </a:rPr>
              <a:t> is </a:t>
            </a:r>
            <a:r>
              <a:rPr lang="en-US" sz="2000" b="1" dirty="0" smtClean="0">
                <a:solidFill>
                  <a:schemeClr val="bg1"/>
                </a:solidFill>
              </a:rPr>
              <a:t>discharge</a:t>
            </a:r>
            <a:r>
              <a:rPr lang="en-US" sz="2000" dirty="0" smtClean="0">
                <a:solidFill>
                  <a:schemeClr val="bg1"/>
                </a:solidFill>
              </a:rPr>
              <a:t> (m</a:t>
            </a:r>
            <a:r>
              <a:rPr lang="en-US" sz="2000" baseline="30000" dirty="0" smtClean="0">
                <a:solidFill>
                  <a:schemeClr val="bg1"/>
                </a:solidFill>
              </a:rPr>
              <a:t>3</a:t>
            </a:r>
            <a:r>
              <a:rPr lang="en-US" sz="2000" dirty="0" smtClean="0">
                <a:solidFill>
                  <a:schemeClr val="bg1"/>
                </a:solidFill>
              </a:rPr>
              <a:t>/s);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dirty="0" smtClean="0">
                <a:solidFill>
                  <a:schemeClr val="bg1"/>
                </a:solidFill>
              </a:rPr>
              <a:t> is </a:t>
            </a:r>
            <a:r>
              <a:rPr lang="en-US" sz="2000" b="1" dirty="0" smtClean="0">
                <a:solidFill>
                  <a:schemeClr val="bg1"/>
                </a:solidFill>
              </a:rPr>
              <a:t>cross-sectional area</a:t>
            </a:r>
            <a:r>
              <a:rPr lang="en-US" sz="2000" dirty="0" smtClean="0">
                <a:solidFill>
                  <a:schemeClr val="bg1"/>
                </a:solidFill>
              </a:rPr>
              <a:t> (m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); and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dirty="0" smtClean="0">
                <a:solidFill>
                  <a:schemeClr val="bg1"/>
                </a:solidFill>
              </a:rPr>
              <a:t> is </a:t>
            </a:r>
            <a:r>
              <a:rPr lang="en-US" sz="2000" b="1" dirty="0" smtClean="0">
                <a:solidFill>
                  <a:schemeClr val="bg1"/>
                </a:solidFill>
              </a:rPr>
              <a:t>mean flow velocity</a:t>
            </a:r>
            <a:r>
              <a:rPr lang="en-US" sz="2000" dirty="0" smtClean="0">
                <a:solidFill>
                  <a:schemeClr val="bg1"/>
                </a:solidFill>
              </a:rPr>
              <a:t> (m/s).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8030500_NewOldModSections.jpg"/>
          <p:cNvPicPr>
            <a:picLocks noChangeAspect="1"/>
          </p:cNvPicPr>
          <p:nvPr/>
        </p:nvPicPr>
        <p:blipFill>
          <a:blip r:embed="rId3" cstate="print"/>
          <a:srcRect l="15523" t="7778" r="8341" b="55556"/>
          <a:stretch>
            <a:fillRect/>
          </a:stretch>
        </p:blipFill>
        <p:spPr>
          <a:xfrm>
            <a:off x="4572000" y="1219200"/>
            <a:ext cx="4038600" cy="25146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Example Results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5" name="Picture 4" descr="08030500_SabineRuliff2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637" y="1219200"/>
            <a:ext cx="3713018" cy="5105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08030500_IndianHighSections.jpg"/>
          <p:cNvPicPr>
            <a:picLocks noChangeAspect="1"/>
          </p:cNvPicPr>
          <p:nvPr/>
        </p:nvPicPr>
        <p:blipFill>
          <a:blip r:embed="rId5" cstate="print"/>
          <a:srcRect l="15523" t="7778" r="6904" b="55556"/>
          <a:stretch>
            <a:fillRect/>
          </a:stretch>
        </p:blipFill>
        <p:spPr>
          <a:xfrm>
            <a:off x="4572000" y="3856566"/>
            <a:ext cx="4038600" cy="24680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08030500 Sabine River near </a:t>
            </a:r>
            <a:r>
              <a:rPr lang="en-US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Ruliff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6400800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Heitmuller, F.T., and Greene, L.E., 2009, Historical channel adjustment and estimates of selected hydraulic values in the lower Sabine River and lower Brazos River Basins, Texas and Louisiana: U.S. Geological Survey Scientific-Investigations Report 2009–5174, 143 p.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57150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Heitmuller</a:t>
            </a:r>
            <a:r>
              <a:rPr lang="en-US" sz="1200" b="1" kern="0" dirty="0" smtClean="0">
                <a:solidFill>
                  <a:sysClr val="windowText" lastClr="000000"/>
                </a:solidFill>
              </a:rPr>
              <a:t> 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 Greene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(2009)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1981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Temporary </a:t>
            </a:r>
            <a:r>
              <a:rPr lang="en-US" b="1" dirty="0" err="1" smtClean="0">
                <a:solidFill>
                  <a:srgbClr val="FF0000"/>
                </a:solidFill>
              </a:rPr>
              <a:t>aggradation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6401594" y="2894806"/>
            <a:ext cx="3048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249194" y="2971006"/>
            <a:ext cx="3048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8116650_NewHighSect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46405" y="2873599"/>
            <a:ext cx="2771706" cy="40729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Example Results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08114000 Brazos River near Rosharon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Picture 5" descr="08116650_BrazosRosharon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295401"/>
            <a:ext cx="3657599" cy="50291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6200" y="6400800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Heitmuller, F.T., and Greene, L.E., 2009, Historical channel adjustment and estimates of selected hydraulic values in the lower Sabine River and lower Brazos River Basins, Texas and Louisiana: U.S. Geological Survey Scientific-Investigations Report 2009–5174, 143 p.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5638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Heitmuller</a:t>
            </a:r>
            <a:r>
              <a:rPr lang="en-US" sz="1200" b="1" kern="0" dirty="0" smtClean="0">
                <a:solidFill>
                  <a:sysClr val="windowText" lastClr="000000"/>
                </a:solidFill>
              </a:rPr>
              <a:t> 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 Greene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(2009)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9" descr="08116650_OldHighSectio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140922" y="497876"/>
            <a:ext cx="2748354" cy="403860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rot="5400000">
            <a:off x="7505700" y="3467100"/>
            <a:ext cx="2286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7354094" y="5828506"/>
            <a:ext cx="2286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24400" y="4191000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1967 – 2000 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en-US" b="1" dirty="0" smtClean="0">
                <a:solidFill>
                  <a:srgbClr val="FF0000"/>
                </a:solidFill>
              </a:rPr>
              <a:t>10.5 </a:t>
            </a:r>
            <a:r>
              <a:rPr lang="en-US" b="1" dirty="0" smtClean="0">
                <a:solidFill>
                  <a:srgbClr val="FF0000"/>
                </a:solidFill>
              </a:rPr>
              <a:t>feet (3.2 meters) </a:t>
            </a:r>
            <a:r>
              <a:rPr lang="en-US" b="1" dirty="0" smtClean="0">
                <a:solidFill>
                  <a:srgbClr val="FF0000"/>
                </a:solidFill>
              </a:rPr>
              <a:t>of </a:t>
            </a:r>
            <a:r>
              <a:rPr lang="en-US" b="1" dirty="0" err="1" smtClean="0">
                <a:solidFill>
                  <a:srgbClr val="FF0000"/>
                </a:solidFill>
              </a:rPr>
              <a:t>thalweg</a:t>
            </a:r>
            <a:r>
              <a:rPr lang="en-US" b="1" dirty="0" smtClean="0">
                <a:solidFill>
                  <a:srgbClr val="FF0000"/>
                </a:solidFill>
              </a:rPr>
              <a:t> incision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24384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Channel bench development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Example Results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08114000 Brazos River near Rosharon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Picture 5" descr="LowerBrazos_FreeportChannel_GoogleEar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219200"/>
            <a:ext cx="8077200" cy="544392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15000" y="51054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Upstream propagation of incision from dredging operations at Freeport?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5410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1929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524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Summary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126153"/>
            <a:ext cx="8610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kern="0" dirty="0" smtClean="0"/>
              <a:t>Historical USGS </a:t>
            </a:r>
            <a:r>
              <a:rPr lang="en-US" sz="2400" i="1" kern="0" dirty="0" err="1" smtClean="0">
                <a:solidFill>
                  <a:srgbClr val="FFFF00"/>
                </a:solidFill>
              </a:rPr>
              <a:t>streamflow-gaging</a:t>
            </a:r>
            <a:r>
              <a:rPr lang="en-US" sz="2400" i="1" kern="0" dirty="0" smtClean="0">
                <a:solidFill>
                  <a:srgbClr val="FFFF00"/>
                </a:solidFill>
              </a:rPr>
              <a:t> station records</a:t>
            </a:r>
            <a:r>
              <a:rPr lang="en-US" sz="2400" kern="0" dirty="0" smtClean="0"/>
              <a:t> can be effectively utilized to assess geomorphic adjustments of rivers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400" kern="0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kern="0" dirty="0" smtClean="0"/>
              <a:t>Hard-copy digitization of </a:t>
            </a:r>
            <a:r>
              <a:rPr lang="en-US" sz="2400" i="1" kern="0" dirty="0" err="1" smtClean="0">
                <a:solidFill>
                  <a:srgbClr val="FFFF00"/>
                </a:solidFill>
              </a:rPr>
              <a:t>streamflow</a:t>
            </a:r>
            <a:r>
              <a:rPr lang="en-US" sz="2400" i="1" kern="0" dirty="0" smtClean="0">
                <a:solidFill>
                  <a:srgbClr val="FFFF00"/>
                </a:solidFill>
              </a:rPr>
              <a:t> measurements</a:t>
            </a:r>
            <a:r>
              <a:rPr lang="en-US" sz="2400" kern="0" dirty="0" smtClean="0"/>
              <a:t> permits a more comprehensive evaluation of </a:t>
            </a:r>
            <a:r>
              <a:rPr lang="en-US" sz="2400" i="1" kern="0" dirty="0" smtClean="0">
                <a:solidFill>
                  <a:srgbClr val="FFFF00"/>
                </a:solidFill>
              </a:rPr>
              <a:t>cross-sectional adjustment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400" kern="0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u="none" strike="noStrike" kern="0" cap="none" spc="0" normalizeH="0" baseline="0" noProof="0" dirty="0" smtClean="0">
                <a:ln>
                  <a:noFill/>
                </a:ln>
                <a:uLnTx/>
                <a:uFillTx/>
              </a:rPr>
              <a:t> </a:t>
            </a:r>
            <a:r>
              <a:rPr kumimoji="0" lang="en-US" sz="240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uLnTx/>
                <a:uFillTx/>
              </a:rPr>
              <a:t>Precautions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uLnTx/>
                <a:uFillTx/>
              </a:rPr>
              <a:t> should be taken to eliminate alternative explanations for change and ensure accurate interpretations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i="0" u="none" strike="noStrike" kern="0" cap="none" spc="0" normalizeH="0" noProof="0" dirty="0" smtClean="0">
              <a:ln>
                <a:noFill/>
              </a:ln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kern="0" dirty="0" smtClean="0"/>
              <a:t>Despite the presence of a large, main-stem reservoir, the lowermost Sabine River displays geomorphic stability relative to the lower Brazos River, which has incised </a:t>
            </a:r>
            <a:r>
              <a:rPr lang="en-US" sz="2400" kern="0" dirty="0" smtClean="0">
                <a:latin typeface="Calibri"/>
              </a:rPr>
              <a:t>→ </a:t>
            </a:r>
            <a:r>
              <a:rPr lang="en-US" sz="2400" kern="0" dirty="0" smtClean="0"/>
              <a:t>probably because of downstream dredging operations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08109000_gage3_04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227" y="645528"/>
            <a:ext cx="8354773" cy="508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5657671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Support for this research came from the following:</a:t>
            </a:r>
          </a:p>
          <a:p>
            <a:pPr marL="91440" indent="-91440">
              <a:buFont typeface="Arial" pitchFamily="34" charset="0"/>
              <a:buChar char="•"/>
            </a:pPr>
            <a:r>
              <a:rPr lang="en-US" sz="1600" dirty="0" smtClean="0"/>
              <a:t> Texas Water Development Board (TWDB)</a:t>
            </a:r>
          </a:p>
          <a:p>
            <a:pPr marL="91440" indent="-91440">
              <a:buFont typeface="Arial" pitchFamily="34" charset="0"/>
              <a:buChar char="•"/>
            </a:pPr>
            <a:r>
              <a:rPr lang="en-US" sz="1600" dirty="0" smtClean="0"/>
              <a:t> U.S. Geological Survey (USGS) Texas Water Science Center</a:t>
            </a:r>
          </a:p>
          <a:p>
            <a:pPr marL="91440" indent="-91440">
              <a:buFont typeface="Arial" pitchFamily="34" charset="0"/>
              <a:buChar char="•"/>
            </a:pPr>
            <a:r>
              <a:rPr lang="en-US" sz="1600" dirty="0" smtClean="0"/>
              <a:t> Lauren E. Greene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09600" y="8382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Brazos River near Bryan, Texas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1524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Acknowledgments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0" y="53340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FT Heitmuller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4" name="Picture 23" descr="USMLetterhe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5943600"/>
            <a:ext cx="3091544" cy="611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08109000_1954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200400"/>
            <a:ext cx="4129734" cy="231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Background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</a:t>
            </a:r>
            <a:r>
              <a:rPr lang="en-US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Instream</a:t>
            </a: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 Program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Texas Senate Bill 2 (2001) → “conduct studies and analyses to determine appropriate methodologies for determining flow conditions in the state’s rivers and streams necessary to support a </a:t>
            </a:r>
            <a:r>
              <a:rPr lang="en-US" sz="2400" i="1" kern="0" dirty="0" smtClean="0">
                <a:solidFill>
                  <a:srgbClr val="FFFF00"/>
                </a:solidFill>
                <a:latin typeface="Calibri" pitchFamily="34" charset="0"/>
              </a:rPr>
              <a:t>sound ecological environment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”</a:t>
            </a:r>
          </a:p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 focused investigations of hydrology, biology, </a:t>
            </a:r>
            <a:r>
              <a:rPr lang="en-US" sz="2400" i="1" kern="0" dirty="0" smtClean="0">
                <a:solidFill>
                  <a:srgbClr val="FFFF00"/>
                </a:solidFill>
                <a:latin typeface="Calibri" pitchFamily="34" charset="0"/>
              </a:rPr>
              <a:t>geomorphology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, and water quality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2674" y="3342351"/>
            <a:ext cx="5798926" cy="336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3581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Geomorphic “flows”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2514600" y="3429000"/>
            <a:ext cx="533400" cy="337066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3"/>
          </p:cNvCxnSpPr>
          <p:nvPr/>
        </p:nvCxnSpPr>
        <p:spPr>
          <a:xfrm>
            <a:off x="2514600" y="3766066"/>
            <a:ext cx="533400" cy="27253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5433" y="4038600"/>
            <a:ext cx="25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should the channel geometry be?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" y="5612249"/>
            <a:ext cx="3657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/>
              <a:t>Texas Environmental Flows Science Advisory Committee, 2009, Use of hydrologic data in the development of </a:t>
            </a:r>
            <a:r>
              <a:rPr lang="en-US" sz="1000" dirty="0" err="1" smtClean="0"/>
              <a:t>instream</a:t>
            </a:r>
            <a:r>
              <a:rPr lang="en-US" sz="1000" dirty="0" smtClean="0"/>
              <a:t> flow recommendations for the environmental flows allocation process and the hydrology-based environmental flow regime (HEFR) methodology: Austin, Tex., accessed  on September 9, 2009, at </a:t>
            </a:r>
            <a:r>
              <a:rPr lang="en-US" sz="1000" u="sng" dirty="0" smtClean="0">
                <a:hlinkClick r:id="rId4"/>
              </a:rPr>
              <a:t>http://www.tceq.state.tx.us/assets/public/permitting/watersupply/water_rights/eflows/hydrologicmethods04202009.pdf</a:t>
            </a:r>
            <a:endParaRPr lang="en-US" sz="10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30480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From </a:t>
            </a:r>
            <a:r>
              <a:rPr lang="en-US" sz="1200" b="1" kern="0" dirty="0" smtClean="0"/>
              <a:t>Texas Environmental Flows Science Advisory Committee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(</a:t>
            </a:r>
            <a:r>
              <a:rPr lang="en-US" sz="1200" b="1" kern="0" dirty="0" smtClean="0"/>
              <a:t>2009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Background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028" y="1247775"/>
            <a:ext cx="8610600" cy="5381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USGS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Streamflow-Gaging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Station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Records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238397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This is what the public can access from the web.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2819400"/>
            <a:ext cx="175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Used to have total water-surface width, mean depth, and mean velocity.</a:t>
            </a:r>
          </a:p>
          <a:p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What if divided among multiple channels?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5638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USGS Form 9–207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Background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5" name="Picture 4" descr="ColoradoScourFill_D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901" y="1220969"/>
            <a:ext cx="5033326" cy="30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HydraulicGeometry_Di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30701" y="2059169"/>
            <a:ext cx="3400378" cy="37688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091068" y="34077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Leopold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200" b="1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 al</a:t>
            </a:r>
            <a:r>
              <a:rPr kumimoji="0" lang="en-US" sz="1200" b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(1964)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535579"/>
            <a:ext cx="7696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Leopold, L.B., Wolman, M.G., and Miller, J.P., 1964, Fluvial processes in geomorphology: San Francisco, W.H. Freeman and Company, 522 p.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Investigations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4222446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Scour-and-Fill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7901" y="1068569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Hydraulic Geometry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7400" y="2135369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Leopold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200" b="1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 al</a:t>
            </a:r>
            <a:r>
              <a:rPr kumimoji="0" lang="en-US" sz="1200" b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(1964)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14" descr="08114000_gage2_08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94167" y="4603899"/>
            <a:ext cx="50292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81000" y="6230779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FT Heitmuller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47244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Brazos River at Richmond, Texas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Background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Methods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5061906" cy="312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Investigations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6172200"/>
            <a:ext cx="8915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Juracek, K.E., 2001, Channel-bed elevation changes downstream from large reservoirs in Kansas: U.S. Geological Survey Water-Resources Investigations Report 2001–4205, 24 p.</a:t>
            </a:r>
          </a:p>
          <a:p>
            <a:pPr lvl="0">
              <a:spcBef>
                <a:spcPct val="50000"/>
              </a:spcBef>
            </a:pP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Juracek, K.E., and Fitzpatrick, F.A., 2009, Geomorphic applications of stream-gage information: River Research and Applications, v. 25, p. 329–347.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3939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 at mean annual discharge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34290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Juracek and Fitzpatrick (2009)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1524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Channel incision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SmokyHillLangley_StageChan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2514600"/>
            <a:ext cx="4364220" cy="361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781800" y="27432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From Juracek (</a:t>
            </a:r>
            <a:r>
              <a:rPr lang="en-US" sz="1200" b="1" kern="0" dirty="0" smtClean="0">
                <a:solidFill>
                  <a:sysClr val="windowText" lastClr="000000"/>
                </a:solidFill>
              </a:rPr>
              <a:t>2001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Picture 13" descr="08098290_gage3_04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76532" y="914400"/>
            <a:ext cx="35814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096000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Channel incision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2057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FT Heitmuller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6858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Brazos River near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Highbank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Texas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5" name="Picture 4" descr="08109000_MeasureSheetFront_Ex.jpg"/>
          <p:cNvPicPr>
            <a:picLocks noChangeAspect="1"/>
          </p:cNvPicPr>
          <p:nvPr/>
        </p:nvPicPr>
        <p:blipFill>
          <a:blip r:embed="rId3" cstate="print"/>
          <a:srcRect r="3803" b="6383"/>
          <a:stretch>
            <a:fillRect/>
          </a:stretch>
        </p:blipFill>
        <p:spPr>
          <a:xfrm rot="5400000">
            <a:off x="840919" y="2283281"/>
            <a:ext cx="5328562" cy="3352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08109000_MeasureSheetData_Ex.jpg"/>
          <p:cNvPicPr>
            <a:picLocks noChangeAspect="1"/>
          </p:cNvPicPr>
          <p:nvPr/>
        </p:nvPicPr>
        <p:blipFill>
          <a:blip r:embed="rId4" cstate="print"/>
          <a:srcRect l="3631" t="775" r="1953" b="6258"/>
          <a:stretch>
            <a:fillRect/>
          </a:stretch>
        </p:blipFill>
        <p:spPr>
          <a:xfrm rot="5400000">
            <a:off x="4517292" y="2264508"/>
            <a:ext cx="5333998" cy="33957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USGS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Streamflow-Gaging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Station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Records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350" y="2590800"/>
            <a:ext cx="160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the Scenes of USGS NWIS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71675" y="3981450"/>
            <a:ext cx="15240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15000" y="2133600"/>
            <a:ext cx="838200" cy="396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167114"/>
            <a:ext cx="5181600" cy="55095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USGS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Streamflow-Gaging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Station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Records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0" y="6400800"/>
            <a:ext cx="5029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200" y="182880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810000" y="4267200"/>
            <a:ext cx="5029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4724400"/>
            <a:ext cx="5029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0000" y="5181600"/>
            <a:ext cx="50292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1295400"/>
            <a:ext cx="3124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 Line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→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If…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kern="0" dirty="0" smtClean="0"/>
              <a:t>A measurement section has maintained </a:t>
            </a:r>
            <a:r>
              <a:rPr lang="en-US" sz="2000" i="1" kern="0" dirty="0" smtClean="0">
                <a:solidFill>
                  <a:srgbClr val="FFFF00"/>
                </a:solidFill>
              </a:rPr>
              <a:t>consistent horizontal sectioning</a:t>
            </a:r>
            <a:r>
              <a:rPr lang="en-US" sz="2000" kern="0" dirty="0" smtClean="0"/>
              <a:t> across the channel AND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kern="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kern="0" dirty="0" smtClean="0"/>
              <a:t>The WGH can be corrected for </a:t>
            </a:r>
            <a:r>
              <a:rPr lang="en-US" sz="2000" i="1" kern="0" dirty="0" smtClean="0">
                <a:solidFill>
                  <a:srgbClr val="FFFF00"/>
                </a:solidFill>
              </a:rPr>
              <a:t>adjustments to local vertical gage datum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65" y="5244405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→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historical cross-section geometry can be reconstructed.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8763000" cy="5476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 Historical Cross Sections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2766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Data digitized directly from hard-copy measurement notes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1600200" y="2950534"/>
            <a:ext cx="7620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13499" y="33160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WGH (water surface) – water depth = gage height of channel boundary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200" y="2438400"/>
            <a:ext cx="106680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8800" y="2438400"/>
            <a:ext cx="129540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25633" y="5202866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Plot gage height of channel boundary and section distance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ckThin" algn="ctr">
            <a:solidFill>
              <a:srgbClr val="FAFA7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52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Background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Methods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	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</a:rPr>
              <a:t>Study Area		Example Results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87366"/>
            <a:ext cx="7924800" cy="54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58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 Historical Cross Sections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5943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Section distance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1715</Words>
  <Application>Microsoft Office PowerPoint</Application>
  <PresentationFormat>On-screen Show (4:3)</PresentationFormat>
  <Paragraphs>271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Franklin Heitmuller</dc:creator>
  <cp:lastModifiedBy>Franklin Heitmuller</cp:lastModifiedBy>
  <cp:revision>128</cp:revision>
  <dcterms:created xsi:type="dcterms:W3CDTF">2010-03-08T15:38:44Z</dcterms:created>
  <dcterms:modified xsi:type="dcterms:W3CDTF">2011-03-27T15:21:46Z</dcterms:modified>
</cp:coreProperties>
</file>