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Default Extension="pict" ContentType="image/pict"/>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Default Extension="pdf" ContentType="application/pdf"/>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notesSlides/notesSlide14.xml" ContentType="application/vnd.openxmlformats-officedocument.presentationml.notesSlide+xml"/>
  <Override PartName="/ppt/slideLayouts/slideLayout3.xml" ContentType="application/vnd.openxmlformats-officedocument.presentationml.slideLayout+xml"/>
  <Override PartName="/ppt/embeddings/Microsoft_Equation1.bin" ContentType="application/vnd.openxmlformats-officedocument.oleObject"/>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embeddings/Microsoft_Equation2.bin" ContentType="application/vnd.openxmlformats-officedocument.oleObject"/>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75" r:id="rId1"/>
  </p:sldMasterIdLst>
  <p:notesMasterIdLst>
    <p:notesMasterId r:id="rId25"/>
  </p:notesMasterIdLst>
  <p:sldIdLst>
    <p:sldId id="256" r:id="rId2"/>
    <p:sldId id="278" r:id="rId3"/>
    <p:sldId id="265" r:id="rId4"/>
    <p:sldId id="258" r:id="rId5"/>
    <p:sldId id="263" r:id="rId6"/>
    <p:sldId id="257" r:id="rId7"/>
    <p:sldId id="266" r:id="rId8"/>
    <p:sldId id="268" r:id="rId9"/>
    <p:sldId id="269" r:id="rId10"/>
    <p:sldId id="281" r:id="rId11"/>
    <p:sldId id="270" r:id="rId12"/>
    <p:sldId id="280" r:id="rId13"/>
    <p:sldId id="271" r:id="rId14"/>
    <p:sldId id="275" r:id="rId15"/>
    <p:sldId id="279" r:id="rId16"/>
    <p:sldId id="283" r:id="rId17"/>
    <p:sldId id="284" r:id="rId18"/>
    <p:sldId id="285" r:id="rId19"/>
    <p:sldId id="286" r:id="rId20"/>
    <p:sldId id="282" r:id="rId21"/>
    <p:sldId id="272" r:id="rId22"/>
    <p:sldId id="267" r:id="rId23"/>
    <p:sldId id="287"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79605" autoAdjust="0"/>
  </p:normalViewPr>
  <p:slideViewPr>
    <p:cSldViewPr snapToGrid="0" showGuides="1">
      <p:cViewPr>
        <p:scale>
          <a:sx n="165" d="100"/>
          <a:sy n="165" d="100"/>
        </p:scale>
        <p:origin x="-3120" y="-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ict"/><Relationship Id="rId2" Type="http://schemas.openxmlformats.org/officeDocument/2006/relationships/image" Target="../media/image15.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4D51FB-426E-824D-9D19-8BCF19F27B3D}" type="datetimeFigureOut">
              <a:rPr lang="en-US" smtClean="0"/>
              <a:pPr/>
              <a:t>3/25/11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5031C8-1A3C-8749-9F32-60067C723A5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Marshes</a:t>
            </a:r>
            <a:r>
              <a:rPr lang="en-US" baseline="0" dirty="0" smtClean="0"/>
              <a:t> sit at the forefront of a ever-growing problem, sea-level rise.  With growing human-infrastructure within and modification of these coastal wetland ecosystems, the fine balance between marsh accretion and their ability to migrate with sea-level transgression is of concern.  Here we see a highly fragmented marsh environment along the coast here in </a:t>
            </a:r>
            <a:r>
              <a:rPr lang="en-US" baseline="0" dirty="0" err="1" smtClean="0"/>
              <a:t>Louisana</a:t>
            </a:r>
            <a:r>
              <a:rPr lang="en-US" baseline="0" dirty="0" smtClean="0"/>
              <a:t> where dredging and ditching has increased the flood frequency of this coastal wetland, converting a portion of the marsh into open-water.  One potential positive observation that has been made by Cherry et al. in laboratory experiments, is that the drivers of sea-level rise (global warming due to increases in atm. CO2) may actual stimulate below ground production within the root zone, providing a feedback mechanism for coastal wetlands to maintain their position relative to sea-level rise.</a:t>
            </a:r>
            <a:endParaRPr lang="en-US" dirty="0"/>
          </a:p>
        </p:txBody>
      </p:sp>
      <p:sp>
        <p:nvSpPr>
          <p:cNvPr id="4" name="Slide Number Placeholder 3"/>
          <p:cNvSpPr>
            <a:spLocks noGrp="1"/>
          </p:cNvSpPr>
          <p:nvPr>
            <p:ph type="sldNum" sz="quarter" idx="10"/>
          </p:nvPr>
        </p:nvSpPr>
        <p:spPr/>
        <p:txBody>
          <a:bodyPr/>
          <a:lstStyle/>
          <a:p>
            <a:fld id="{0A5031C8-1A3C-8749-9F32-60067C723A57}"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common source of these inorganic sediment pulses is overbank flow.  We</a:t>
            </a:r>
            <a:r>
              <a:rPr lang="en-US" baseline="0" dirty="0" smtClean="0"/>
              <a:t> compared the mass accumulation rates for two of the fresh water marsh cores with stream discharge from Chickasaw Creek, tributary to the Mobile River just north of Mobile.  As you can see notable changes in MAR occasional coincide with peak discharge but the relationship is far from quantitative.  One possible explanation could be that the sediment load moving down the river system has been greatly retarded by lock-dams.  All and all, notable episodic deposition with the marshes in the bay-head delta can not be definitively tied to anything in the instrumented record at this point.</a:t>
            </a:r>
            <a:endParaRPr lang="en-US" dirty="0"/>
          </a:p>
        </p:txBody>
      </p:sp>
      <p:sp>
        <p:nvSpPr>
          <p:cNvPr id="4" name="Slide Number Placeholder 3"/>
          <p:cNvSpPr>
            <a:spLocks noGrp="1"/>
          </p:cNvSpPr>
          <p:nvPr>
            <p:ph type="sldNum" sz="quarter" idx="10"/>
          </p:nvPr>
        </p:nvSpPr>
        <p:spPr/>
        <p:txBody>
          <a:bodyPr/>
          <a:lstStyle/>
          <a:p>
            <a:fld id="{0A5031C8-1A3C-8749-9F32-60067C723A57}"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Again,</a:t>
            </a:r>
            <a:r>
              <a:rPr lang="en-US" baseline="0" dirty="0" smtClean="0"/>
              <a:t> we see the collocated changes in %OC and bulk density in the slat marsh cores.  This core was collected from a large marsh system where the Fowl River and Mobile Bay are connected.  Pb-210 activities respond to the influx of coarser grained sediments diluting the activity.  Unlike the freshwater marshes, the Cs-137 peak which dates to somewhere </a:t>
            </a:r>
            <a:r>
              <a:rPr lang="en-US" baseline="0" dirty="0" err="1" smtClean="0"/>
              <a:t>betwene</a:t>
            </a:r>
            <a:r>
              <a:rPr lang="en-US" baseline="0" dirty="0" smtClean="0"/>
              <a:t> 1954 and 1965 (often assumed to be 1963) is well-preserved and allows us to refine the geochronology.</a:t>
            </a:r>
            <a:endParaRPr lang="en-US" dirty="0"/>
          </a:p>
        </p:txBody>
      </p:sp>
      <p:sp>
        <p:nvSpPr>
          <p:cNvPr id="4" name="Slide Number Placeholder 3"/>
          <p:cNvSpPr>
            <a:spLocks noGrp="1"/>
          </p:cNvSpPr>
          <p:nvPr>
            <p:ph type="sldNum" sz="quarter" idx="10"/>
          </p:nvPr>
        </p:nvSpPr>
        <p:spPr/>
        <p:txBody>
          <a:bodyPr/>
          <a:lstStyle/>
          <a:p>
            <a:fld id="{0A5031C8-1A3C-8749-9F32-60067C723A57}"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Also, unlike the freshwater marshes we see a strong correlation with inorganic pulses</a:t>
            </a:r>
            <a:r>
              <a:rPr lang="en-US" baseline="0" dirty="0" smtClean="0"/>
              <a:t> and documented driver (tropical cyclones).  The figure to the right shows the total mass accumulation and the organic and inorganic fractions over the last 120 yrs.  Also plotted is the Cs-137 specific activity versus time; error bars on this plot reflect the uncertainty in the CRS derived ages.  The bars on the graph show documented tropical cyclones (&gt; cat. 2 = blue; &lt; cat. 3 = green).  Of the six spikes in mass accumulation, four of those correspond to document tropical cyclones.  These spikes in mass accumulation tend to be dominated by inorganic sediment, removing these layers from age-depth analyses results in linear sedimentation rates approximately 30 to 40% less than modern sea-level rise.</a:t>
            </a:r>
            <a:endParaRPr lang="en-US" dirty="0"/>
          </a:p>
        </p:txBody>
      </p:sp>
      <p:sp>
        <p:nvSpPr>
          <p:cNvPr id="4" name="Slide Number Placeholder 3"/>
          <p:cNvSpPr>
            <a:spLocks noGrp="1"/>
          </p:cNvSpPr>
          <p:nvPr>
            <p:ph type="sldNum" sz="quarter" idx="10"/>
          </p:nvPr>
        </p:nvSpPr>
        <p:spPr/>
        <p:txBody>
          <a:bodyPr/>
          <a:lstStyle/>
          <a:p>
            <a:fld id="{0A5031C8-1A3C-8749-9F32-60067C723A57}"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to summarize </a:t>
            </a:r>
            <a:r>
              <a:rPr lang="en-US" smtClean="0"/>
              <a:t>our findings:</a:t>
            </a:r>
            <a:endParaRPr lang="en-US"/>
          </a:p>
        </p:txBody>
      </p:sp>
      <p:sp>
        <p:nvSpPr>
          <p:cNvPr id="4" name="Slide Number Placeholder 3"/>
          <p:cNvSpPr>
            <a:spLocks noGrp="1"/>
          </p:cNvSpPr>
          <p:nvPr>
            <p:ph type="sldNum" sz="quarter" idx="10"/>
          </p:nvPr>
        </p:nvSpPr>
        <p:spPr/>
        <p:txBody>
          <a:bodyPr/>
          <a:lstStyle/>
          <a:p>
            <a:fld id="{0A5031C8-1A3C-8749-9F32-60067C723A57}"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A5031C8-1A3C-8749-9F32-60067C723A57}" type="slidenum">
              <a:rPr lang="en-US" smtClean="0"/>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final example of event-deposition</a:t>
            </a:r>
            <a:r>
              <a:rPr lang="en-US" baseline="0" dirty="0" smtClean="0"/>
              <a:t> I would like to leave you with is an example from the east side of the bay.  The core was collected from a modern platform marsh.  </a:t>
            </a:r>
            <a:r>
              <a:rPr lang="en-US" baseline="0" dirty="0" err="1" smtClean="0"/>
              <a:t>Unfornately</a:t>
            </a:r>
            <a:r>
              <a:rPr lang="en-US" baseline="0" dirty="0" smtClean="0"/>
              <a:t>, the </a:t>
            </a:r>
            <a:r>
              <a:rPr lang="en-US" baseline="0" dirty="0" err="1" smtClean="0"/>
              <a:t>stratigraphy</a:t>
            </a:r>
            <a:r>
              <a:rPr lang="en-US" baseline="0" dirty="0" smtClean="0"/>
              <a:t> did not allow us to get geochronology on the core, but some relative age assignments are possible based on Cs-137.  The core has a very unique </a:t>
            </a:r>
            <a:r>
              <a:rPr lang="en-US" baseline="0" dirty="0" err="1" smtClean="0"/>
              <a:t>stratigraphy</a:t>
            </a:r>
            <a:r>
              <a:rPr lang="en-US" baseline="0" dirty="0" smtClean="0"/>
              <a:t>:  modern marsh sitting on top of 15 cm of sand, sitting on top of 8 to 9 cm of marsh peat, on top of a basal sand.  What we see is that Cs-137 is accumulated in the lower peat, and a concentration when compared to the core from the west side of the bay, is indicative of the peak in atmospheric testing, putting the deposition of the sand layer sometime around the 1960s.  </a:t>
            </a:r>
          </a:p>
          <a:p>
            <a:endParaRPr lang="en-US" baseline="0" dirty="0" smtClean="0"/>
          </a:p>
          <a:p>
            <a:r>
              <a:rPr lang="en-US" baseline="0" dirty="0" smtClean="0"/>
              <a:t>The upper sand layer could have been emplaced on top of a marsh by Camille, Fredrick.  If this is the case then it would seem that the platform was actually stranded for a period of time and marsh grass could not establish itself until sea level </a:t>
            </a:r>
            <a:r>
              <a:rPr lang="en-US" baseline="0" dirty="0" err="1" smtClean="0"/>
              <a:t>roseenough</a:t>
            </a:r>
            <a:r>
              <a:rPr lang="en-US" baseline="0" dirty="0" smtClean="0"/>
              <a:t> to allow roots to become established.</a:t>
            </a:r>
          </a:p>
          <a:p>
            <a:endParaRPr lang="en-US" baseline="0" dirty="0" smtClean="0"/>
          </a:p>
          <a:p>
            <a:r>
              <a:rPr lang="en-US" baseline="0" dirty="0" smtClean="0"/>
              <a:t>An alternative explanation would be that all this is response to say Fredrick and Ivan where a large section of the peat platform was eroded, sand deposited in its place, and now the marsh is finally re-colonizing the platform.  </a:t>
            </a:r>
            <a:endParaRPr lang="en-US" dirty="0"/>
          </a:p>
        </p:txBody>
      </p:sp>
      <p:sp>
        <p:nvSpPr>
          <p:cNvPr id="4" name="Slide Number Placeholder 3"/>
          <p:cNvSpPr>
            <a:spLocks noGrp="1"/>
          </p:cNvSpPr>
          <p:nvPr>
            <p:ph type="sldNum" sz="quarter" idx="10"/>
          </p:nvPr>
        </p:nvSpPr>
        <p:spPr/>
        <p:txBody>
          <a:bodyPr/>
          <a:lstStyle/>
          <a:p>
            <a:fld id="{0A5031C8-1A3C-8749-9F32-60067C723A57}" type="slidenum">
              <a:rPr lang="en-US" smtClean="0"/>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the west side,</a:t>
            </a:r>
            <a:r>
              <a:rPr lang="en-US" baseline="0" dirty="0" smtClean="0"/>
              <a:t> terraces do occur but are slightly inland and do not crop out as frequently as they do on the west side.  Interior freshwater marshes are a little more common within the bay-head delta and along the bay shoreline.   </a:t>
            </a:r>
            <a:endParaRPr lang="en-US" dirty="0"/>
          </a:p>
        </p:txBody>
      </p:sp>
      <p:sp>
        <p:nvSpPr>
          <p:cNvPr id="4" name="Slide Number Placeholder 3"/>
          <p:cNvSpPr>
            <a:spLocks noGrp="1"/>
          </p:cNvSpPr>
          <p:nvPr>
            <p:ph type="sldNum" sz="quarter" idx="10"/>
          </p:nvPr>
        </p:nvSpPr>
        <p:spPr/>
        <p:txBody>
          <a:bodyPr/>
          <a:lstStyle/>
          <a:p>
            <a:fld id="{0A5031C8-1A3C-8749-9F32-60067C723A57}"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we</a:t>
            </a:r>
            <a:r>
              <a:rPr lang="en-US" baseline="0" dirty="0" smtClean="0"/>
              <a:t> see a conceptual model presented by Swanson et al. (2011) for the day to day processes that help marshes maintain their vertical position relative to mean sea-level.  Deposition occurs via organic matter accumulation due to root growth and above ground production as well as inorganic sediment input; opposing non-depositional or anti-depositional terms occur as OM degrades, sediments compact, and sea-level rises.  </a:t>
            </a:r>
            <a:endParaRPr lang="en-US" dirty="0"/>
          </a:p>
        </p:txBody>
      </p:sp>
      <p:sp>
        <p:nvSpPr>
          <p:cNvPr id="4" name="Slide Number Placeholder 3"/>
          <p:cNvSpPr>
            <a:spLocks noGrp="1"/>
          </p:cNvSpPr>
          <p:nvPr>
            <p:ph type="sldNum" sz="quarter" idx="10"/>
          </p:nvPr>
        </p:nvSpPr>
        <p:spPr/>
        <p:txBody>
          <a:bodyPr/>
          <a:lstStyle/>
          <a:p>
            <a:fld id="{0A5031C8-1A3C-8749-9F32-60067C723A57}" type="slidenum">
              <a:rPr lang="en-US" smtClean="0"/>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Adding to the supply of inorganic sediment</a:t>
            </a:r>
            <a:r>
              <a:rPr lang="en-US" baseline="0" dirty="0" smtClean="0"/>
              <a:t> is event-deposition associated with tropical cyclones and large frontal systems.  While these high-energy events can erode marshes along the shoreline, often times, there is a actual net transport of sediment to the interior portions of the marsh, as we see here in Pea Island, NC and Fowl River, AL.  This additional sediment supply when incorporated into the marsh sedimentary record can help to maintain the marshes vertical position as well as transgress.</a:t>
            </a:r>
            <a:endParaRPr lang="en-US" dirty="0"/>
          </a:p>
        </p:txBody>
      </p:sp>
      <p:sp>
        <p:nvSpPr>
          <p:cNvPr id="4" name="Slide Number Placeholder 3"/>
          <p:cNvSpPr>
            <a:spLocks noGrp="1"/>
          </p:cNvSpPr>
          <p:nvPr>
            <p:ph type="sldNum" sz="quarter" idx="10"/>
          </p:nvPr>
        </p:nvSpPr>
        <p:spPr/>
        <p:txBody>
          <a:bodyPr/>
          <a:lstStyle/>
          <a:p>
            <a:fld id="{0A5031C8-1A3C-8749-9F32-60067C723A57}"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Hurricanes have included Camille-1969,</a:t>
            </a:r>
            <a:r>
              <a:rPr lang="en-US" baseline="0" dirty="0" smtClean="0"/>
              <a:t> Fredrick-1979, and Ivan-2004.</a:t>
            </a:r>
          </a:p>
          <a:p>
            <a:endParaRPr lang="en-US" baseline="0" dirty="0" smtClean="0"/>
          </a:p>
          <a:p>
            <a:r>
              <a:rPr lang="en-US" baseline="0" dirty="0" smtClean="0"/>
              <a:t>What you may notice from the image on the left is that the gradient along the east and west sides are remarkably different.</a:t>
            </a:r>
            <a:endParaRPr lang="en-US" dirty="0"/>
          </a:p>
        </p:txBody>
      </p:sp>
      <p:sp>
        <p:nvSpPr>
          <p:cNvPr id="4" name="Slide Number Placeholder 3"/>
          <p:cNvSpPr>
            <a:spLocks noGrp="1"/>
          </p:cNvSpPr>
          <p:nvPr>
            <p:ph type="sldNum" sz="quarter" idx="10"/>
          </p:nvPr>
        </p:nvSpPr>
        <p:spPr/>
        <p:txBody>
          <a:bodyPr/>
          <a:lstStyle/>
          <a:p>
            <a:fld id="{0A5031C8-1A3C-8749-9F32-60067C723A57}"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Along the East</a:t>
            </a:r>
            <a:r>
              <a:rPr lang="en-US" baseline="0" dirty="0" smtClean="0"/>
              <a:t> Bank, fluvial and marine terraces are common and crop out along riverbanks and bay providing coarser-grained sediments for </a:t>
            </a:r>
            <a:r>
              <a:rPr lang="en-US" baseline="0" dirty="0" err="1" smtClean="0"/>
              <a:t>bedload</a:t>
            </a:r>
            <a:r>
              <a:rPr lang="en-US" baseline="0" dirty="0" smtClean="0"/>
              <a:t> transport.  </a:t>
            </a:r>
            <a:r>
              <a:rPr lang="en-US" baseline="0" dirty="0" err="1" smtClean="0"/>
              <a:t>Strandplain</a:t>
            </a:r>
            <a:r>
              <a:rPr lang="en-US" baseline="0" dirty="0" smtClean="0"/>
              <a:t> </a:t>
            </a:r>
            <a:r>
              <a:rPr lang="en-US" baseline="0" dirty="0" err="1" smtClean="0"/>
              <a:t>beachs</a:t>
            </a:r>
            <a:r>
              <a:rPr lang="en-US" baseline="0" dirty="0" smtClean="0"/>
              <a:t> are common along eastern bank of the bay, bordered by small bluffs in the north and hardwood pine forest and marsh systems in the south.</a:t>
            </a:r>
            <a:endParaRPr lang="en-US" dirty="0"/>
          </a:p>
        </p:txBody>
      </p:sp>
      <p:sp>
        <p:nvSpPr>
          <p:cNvPr id="4" name="Slide Number Placeholder 3"/>
          <p:cNvSpPr>
            <a:spLocks noGrp="1"/>
          </p:cNvSpPr>
          <p:nvPr>
            <p:ph type="sldNum" sz="quarter" idx="10"/>
          </p:nvPr>
        </p:nvSpPr>
        <p:spPr/>
        <p:txBody>
          <a:bodyPr/>
          <a:lstStyle/>
          <a:p>
            <a:fld id="{0A5031C8-1A3C-8749-9F32-60067C723A57}"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A5031C8-1A3C-8749-9F32-60067C723A57}"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my two allotted</a:t>
            </a:r>
            <a:r>
              <a:rPr lang="en-US" baseline="0" dirty="0" smtClean="0"/>
              <a:t> equations for this talk.  Basically they are the mathematical </a:t>
            </a:r>
            <a:r>
              <a:rPr lang="en-US" baseline="0" dirty="0" err="1" smtClean="0"/>
              <a:t>respresentation</a:t>
            </a:r>
            <a:r>
              <a:rPr lang="en-US" baseline="0" dirty="0" smtClean="0"/>
              <a:t> of a exponential decay model, referred to as the CRS or Constant Rate of Supply model, applied to excess lead-210 profiles obtained from the sediment cores.  Simplifying assumption for this model is that the atmospheric flux or supply of Pb-210 to the marsh remained constant over the last 150 years.  It allows for variation in sedimentation rates.  Top equation is for mass accumulation rates; the bottom for age.</a:t>
            </a:r>
            <a:endParaRPr lang="en-US" dirty="0"/>
          </a:p>
        </p:txBody>
      </p:sp>
      <p:sp>
        <p:nvSpPr>
          <p:cNvPr id="4" name="Slide Number Placeholder 3"/>
          <p:cNvSpPr>
            <a:spLocks noGrp="1"/>
          </p:cNvSpPr>
          <p:nvPr>
            <p:ph type="sldNum" sz="quarter" idx="10"/>
          </p:nvPr>
        </p:nvSpPr>
        <p:spPr/>
        <p:txBody>
          <a:bodyPr/>
          <a:lstStyle/>
          <a:p>
            <a:fld id="{0A5031C8-1A3C-8749-9F32-60067C723A57}"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question we wanted to address how these marshes are responding</a:t>
            </a:r>
            <a:r>
              <a:rPr lang="en-US" baseline="0" dirty="0" smtClean="0"/>
              <a:t> to sea-level rise over the long-term.  </a:t>
            </a:r>
          </a:p>
          <a:p>
            <a:endParaRPr lang="en-US" baseline="0" dirty="0" smtClean="0"/>
          </a:p>
          <a:p>
            <a:r>
              <a:rPr lang="en-US" dirty="0" smtClean="0"/>
              <a:t>The figure to the right shows</a:t>
            </a:r>
            <a:r>
              <a:rPr lang="en-US" baseline="0" dirty="0" smtClean="0"/>
              <a:t> the age-depth relationship for four cores from the region with there position on the figure reflective to some degree of there position within the bay and </a:t>
            </a:r>
            <a:r>
              <a:rPr lang="en-US" baseline="0" dirty="0" err="1" smtClean="0"/>
              <a:t>bayhead</a:t>
            </a:r>
            <a:r>
              <a:rPr lang="en-US" baseline="0" dirty="0" smtClean="0"/>
              <a:t> delta complex.  (Top row – </a:t>
            </a:r>
            <a:r>
              <a:rPr lang="en-US" baseline="0" dirty="0" err="1" smtClean="0"/>
              <a:t>Bayhead</a:t>
            </a:r>
            <a:r>
              <a:rPr lang="en-US" baseline="0" dirty="0" smtClean="0"/>
              <a:t> delta marshes, Mobile and Tensaw Rivers left and right, respect.  Bottom row – brackish marshes along the bay </a:t>
            </a:r>
            <a:r>
              <a:rPr lang="en-US" baseline="0" dirty="0" err="1" smtClean="0"/>
              <a:t>perphyery</a:t>
            </a:r>
            <a:r>
              <a:rPr lang="en-US" baseline="0" dirty="0" smtClean="0"/>
              <a:t>).  Also plotted on each is the average annual sea-level from the tidal station at Dauphin Island.  The 40-y average RSL rise rate for Dauphin Island is 2.98 mm/</a:t>
            </a:r>
            <a:r>
              <a:rPr lang="en-US" baseline="0" dirty="0" err="1" smtClean="0"/>
              <a:t>y</a:t>
            </a:r>
            <a:r>
              <a:rPr lang="en-US" baseline="0" dirty="0" smtClean="0"/>
              <a:t>.  </a:t>
            </a:r>
          </a:p>
          <a:p>
            <a:endParaRPr lang="en-US" baseline="0" dirty="0" smtClean="0"/>
          </a:p>
          <a:p>
            <a:r>
              <a:rPr lang="en-US" baseline="0" dirty="0" smtClean="0"/>
              <a:t>As you can see all the marshes we sampled have linear sedimentation rates that are either very close to or exceed this rate of sea-level rise.  The salt marshes appear to be coupled with sea-level as the long-term linear accretion rates are comparable to SLR rates.  With that said, recent accretion rates in the salt marshes are higher than the long-term trend.  A couple explanations exist, 1) compaction and decay are not as complete in this section, providing an apparent higher accretion rate.  2) biological mixing gives the perception of accelerated accretion rates, or 3) there has actually been a higher rate of accretion.  </a:t>
            </a:r>
          </a:p>
          <a:p>
            <a:endParaRPr lang="en-US" baseline="0" dirty="0" smtClean="0"/>
          </a:p>
          <a:p>
            <a:r>
              <a:rPr lang="en-US" baseline="0" dirty="0" smtClean="0"/>
              <a:t>Fresh water marshes all in all have accretion rates that are 2 to 3 times that of sea-level rise, which would suggest they are somewhat decoupled from SLR pressures.</a:t>
            </a:r>
          </a:p>
        </p:txBody>
      </p:sp>
      <p:sp>
        <p:nvSpPr>
          <p:cNvPr id="4" name="Slide Number Placeholder 3"/>
          <p:cNvSpPr>
            <a:spLocks noGrp="1"/>
          </p:cNvSpPr>
          <p:nvPr>
            <p:ph type="sldNum" sz="quarter" idx="10"/>
          </p:nvPr>
        </p:nvSpPr>
        <p:spPr/>
        <p:txBody>
          <a:bodyPr/>
          <a:lstStyle/>
          <a:p>
            <a:fld id="{0A5031C8-1A3C-8749-9F32-60067C723A57}"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Taking a step back and looking</a:t>
            </a:r>
            <a:r>
              <a:rPr lang="en-US" baseline="0" dirty="0" smtClean="0"/>
              <a:t> at more of the raw data used, here we present %OC, bulk density, xsPb210, and Cs137 for a freshwater marsh core MB-09-MC-04B.  The site is an interior grass flat.  We collected the core approximately 100 </a:t>
            </a:r>
            <a:r>
              <a:rPr lang="en-US" baseline="0" dirty="0" err="1" smtClean="0"/>
              <a:t>m</a:t>
            </a:r>
            <a:r>
              <a:rPr lang="en-US" baseline="0" dirty="0" smtClean="0"/>
              <a:t> from the river bank.  As you can see the core has quite a variable depositional history as suggested by bulk density and %OC.  The top 30 cm reflect the </a:t>
            </a:r>
            <a:r>
              <a:rPr lang="en-US" baseline="0" dirty="0" err="1" smtClean="0"/>
              <a:t>establshment</a:t>
            </a:r>
            <a:r>
              <a:rPr lang="en-US" baseline="0" dirty="0" smtClean="0"/>
              <a:t> of the marsh within the region with ever gradual increase in organic matter.  However, occasional pulses of inorganic sediment (id by the collocated decreases in OC and increases in bulk density) are apparent.  Below 30 cm is a sl. sandy mud that contains low amounts of xsPb210.  The other fresh water marshes have a very similar shallow </a:t>
            </a:r>
            <a:r>
              <a:rPr lang="en-US" baseline="0" dirty="0" err="1" smtClean="0"/>
              <a:t>stratigraphy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0A5031C8-1A3C-8749-9F32-60067C723A57}"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164866" name="Rectangle 2"/>
          <p:cNvSpPr>
            <a:spLocks noGrp="1" noChangeArrowheads="1"/>
          </p:cNvSpPr>
          <p:nvPr>
            <p:ph type="ctrTitle"/>
          </p:nvPr>
        </p:nvSpPr>
        <p:spPr>
          <a:xfrm>
            <a:off x="381000" y="2286000"/>
            <a:ext cx="8305800" cy="1143000"/>
          </a:xfrm>
        </p:spPr>
        <p:txBody>
          <a:bodyPr/>
          <a:lstStyle>
            <a:lvl1pPr>
              <a:defRPr sz="4400"/>
            </a:lvl1pPr>
          </a:lstStyle>
          <a:p>
            <a:r>
              <a:rPr lang="en-US" altLang="en-US" smtClean="0"/>
              <a:t>Click to edit Master title style</a:t>
            </a:r>
            <a:endParaRPr lang="en-US" altLang="en-US"/>
          </a:p>
        </p:txBody>
      </p:sp>
      <p:sp>
        <p:nvSpPr>
          <p:cNvPr id="164867" name="Rectangle 3"/>
          <p:cNvSpPr>
            <a:spLocks noGrp="1" noChangeArrowheads="1"/>
          </p:cNvSpPr>
          <p:nvPr>
            <p:ph type="subTitle" idx="1"/>
          </p:nvPr>
        </p:nvSpPr>
        <p:spPr>
          <a:xfrm>
            <a:off x="381000" y="3886200"/>
            <a:ext cx="8305800" cy="1752600"/>
          </a:xfrm>
        </p:spPr>
        <p:txBody>
          <a:bodyPr/>
          <a:lstStyle>
            <a:lvl1pPr marL="0" indent="0">
              <a:buFontTx/>
              <a:buNone/>
              <a:defRPr/>
            </a:lvl1pPr>
          </a:lstStyle>
          <a:p>
            <a:r>
              <a:rPr lang="en-US" altLang="en-US" smtClean="0"/>
              <a:t>Click to edit Master subtitle style</a:t>
            </a:r>
            <a:endParaRPr lang="en-US" altLang="en-US"/>
          </a:p>
        </p:txBody>
      </p:sp>
      <p:sp>
        <p:nvSpPr>
          <p:cNvPr id="164868" name="Rectangle 4"/>
          <p:cNvSpPr>
            <a:spLocks noChangeArrowheads="1"/>
          </p:cNvSpPr>
          <p:nvPr/>
        </p:nvSpPr>
        <p:spPr bwMode="auto">
          <a:xfrm>
            <a:off x="404813" y="6083300"/>
            <a:ext cx="2016125" cy="393700"/>
          </a:xfrm>
          <a:prstGeom prst="rect">
            <a:avLst/>
          </a:prstGeom>
          <a:noFill/>
          <a:ln w="12700">
            <a:noFill/>
            <a:miter lim="800000"/>
            <a:headEnd/>
            <a:tailEnd/>
          </a:ln>
          <a:effectLst/>
        </p:spPr>
        <p:txBody>
          <a:bodyPr wrap="none" lIns="88900" tIns="44450" rIns="88900" bIns="44450">
            <a:prstTxWarp prst="textNoShape">
              <a:avLst/>
            </a:prstTxWarp>
            <a:spAutoFit/>
          </a:bodyPr>
          <a:lstStyle/>
          <a:p>
            <a:pPr defTabSz="885825"/>
            <a:r>
              <a:rPr lang="en-US" altLang="en-US" sz="1000" b="1">
                <a:solidFill>
                  <a:schemeClr val="bg1"/>
                </a:solidFill>
              </a:rPr>
              <a:t>U.S. Department of the Interior</a:t>
            </a:r>
          </a:p>
          <a:p>
            <a:pPr defTabSz="885825"/>
            <a:r>
              <a:rPr lang="en-US" altLang="en-US" sz="1000" b="1">
                <a:solidFill>
                  <a:schemeClr val="bg1"/>
                </a:solidFill>
              </a:rPr>
              <a:t>U.S. Geological Survey</a:t>
            </a:r>
          </a:p>
        </p:txBody>
      </p:sp>
      <p:pic>
        <p:nvPicPr>
          <p:cNvPr id="164869" name="Picture 5" descr="D:\Vugraph Info\Vugraph Templates\Templates-NEW-NMP and Bureau\ident_4_onscreen_png.png"/>
          <p:cNvPicPr>
            <a:picLocks noChangeAspect="1" noChangeArrowheads="1"/>
          </p:cNvPicPr>
          <p:nvPr/>
        </p:nvPicPr>
        <p:blipFill>
          <a:blip r:embed="rId2">
            <a:lum bright="100000"/>
          </a:blip>
          <a:srcRect/>
          <a:stretch>
            <a:fillRect/>
          </a:stretch>
        </p:blipFill>
        <p:spPr bwMode="black">
          <a:xfrm>
            <a:off x="457200" y="461963"/>
            <a:ext cx="2057400" cy="757237"/>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52400"/>
            <a:ext cx="20764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52400"/>
            <a:ext cx="60769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66A48B">
                <a:gamma/>
                <a:shade val="46275"/>
                <a:invGamma/>
              </a:srgbClr>
            </a:gs>
            <a:gs pos="100000">
              <a:srgbClr val="66A48B"/>
            </a:gs>
          </a:gsLst>
          <a:lin ang="189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152400"/>
            <a:ext cx="83058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ltLang="en-US"/>
              <a:t>Click to edit Master </a:t>
            </a:r>
          </a:p>
        </p:txBody>
      </p:sp>
      <p:sp>
        <p:nvSpPr>
          <p:cNvPr id="1027" name="Rectangle 3"/>
          <p:cNvSpPr>
            <a:spLocks noGrp="1" noChangeArrowheads="1"/>
          </p:cNvSpPr>
          <p:nvPr>
            <p:ph type="body" idx="1"/>
          </p:nvPr>
        </p:nvSpPr>
        <p:spPr bwMode="auto">
          <a:xfrm>
            <a:off x="381000" y="1371600"/>
            <a:ext cx="8305800" cy="4495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ltLang="en-US"/>
              <a:t>First level</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5" descr="D:\Vugraph Info\Vugraph Templates\Templates-NEW-NMP and Bureau\ident-small_4_onscreen_png.png"/>
          <p:cNvPicPr>
            <a:picLocks noChangeAspect="1" noChangeArrowheads="1"/>
          </p:cNvPicPr>
          <p:nvPr/>
        </p:nvPicPr>
        <p:blipFill>
          <a:blip r:embed="rId13">
            <a:lum bright="100000"/>
          </a:blip>
          <a:srcRect/>
          <a:stretch>
            <a:fillRect/>
          </a:stretch>
        </p:blipFill>
        <p:spPr bwMode="black">
          <a:xfrm>
            <a:off x="457200" y="6107113"/>
            <a:ext cx="1143000" cy="420687"/>
          </a:xfrm>
          <a:prstGeom prst="rect">
            <a:avLst/>
          </a:prstGeom>
          <a:noFill/>
          <a:ln w="9525">
            <a:noFill/>
            <a:miter lim="800000"/>
            <a:headEnd/>
            <a:tailEnd/>
          </a:ln>
        </p:spPr>
      </p:pic>
      <p:sp>
        <p:nvSpPr>
          <p:cNvPr id="1030" name="Line 6"/>
          <p:cNvSpPr>
            <a:spLocks noChangeShapeType="1"/>
          </p:cNvSpPr>
          <p:nvPr/>
        </p:nvSpPr>
        <p:spPr bwMode="auto">
          <a:xfrm>
            <a:off x="457200" y="1371600"/>
            <a:ext cx="8229600" cy="0"/>
          </a:xfrm>
          <a:prstGeom prst="line">
            <a:avLst/>
          </a:prstGeom>
          <a:noFill/>
          <a:ln w="25400">
            <a:solidFill>
              <a:schemeClr val="bg1"/>
            </a:solidFill>
            <a:round/>
            <a:headEnd/>
            <a:tailEnd/>
          </a:ln>
          <a:effectLst/>
        </p:spPr>
        <p:txBody>
          <a:bodyPr>
            <a:prstTxWarp prst="textNoShape">
              <a:avLst/>
            </a:prstTxWarp>
          </a:bodyPr>
          <a:lstStyle/>
          <a:p>
            <a:endParaRPr lang="en-US"/>
          </a:p>
        </p:txBody>
      </p:sp>
      <p:sp>
        <p:nvSpPr>
          <p:cNvPr id="1031" name="Line 7"/>
          <p:cNvSpPr>
            <a:spLocks noChangeShapeType="1"/>
          </p:cNvSpPr>
          <p:nvPr/>
        </p:nvSpPr>
        <p:spPr bwMode="auto">
          <a:xfrm>
            <a:off x="457200" y="5867400"/>
            <a:ext cx="8229600" cy="0"/>
          </a:xfrm>
          <a:prstGeom prst="line">
            <a:avLst/>
          </a:prstGeom>
          <a:noFill/>
          <a:ln w="25400">
            <a:solidFill>
              <a:schemeClr val="bg1"/>
            </a:solidFill>
            <a:round/>
            <a:headEnd/>
            <a:tailEnd/>
          </a:ln>
          <a:effectLst/>
        </p:spPr>
        <p:txBody>
          <a:bodyPr>
            <a:prstTxWarp prst="textNoShape">
              <a:avLst/>
            </a:prstTxWarp>
          </a:bodyPr>
          <a:lstStyle/>
          <a:p>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rtl="0" eaLnBrk="1" fontAlgn="base" hangingPunct="1">
        <a:spcBef>
          <a:spcPct val="0"/>
        </a:spcBef>
        <a:spcAft>
          <a:spcPct val="0"/>
        </a:spcAft>
        <a:defRPr sz="3600" b="1">
          <a:solidFill>
            <a:srgbClr val="FFFF99"/>
          </a:solidFill>
          <a:latin typeface="+mj-lt"/>
          <a:ea typeface="+mj-ea"/>
          <a:cs typeface="+mj-cs"/>
        </a:defRPr>
      </a:lvl1pPr>
      <a:lvl2pPr algn="l" rtl="0" eaLnBrk="1" fontAlgn="base" hangingPunct="1">
        <a:spcBef>
          <a:spcPct val="0"/>
        </a:spcBef>
        <a:spcAft>
          <a:spcPct val="0"/>
        </a:spcAft>
        <a:defRPr sz="3600" b="1">
          <a:solidFill>
            <a:srgbClr val="FFFF99"/>
          </a:solidFill>
          <a:latin typeface="Arial" charset="0"/>
        </a:defRPr>
      </a:lvl2pPr>
      <a:lvl3pPr algn="l" rtl="0" eaLnBrk="1" fontAlgn="base" hangingPunct="1">
        <a:spcBef>
          <a:spcPct val="0"/>
        </a:spcBef>
        <a:spcAft>
          <a:spcPct val="0"/>
        </a:spcAft>
        <a:defRPr sz="3600" b="1">
          <a:solidFill>
            <a:srgbClr val="FFFF99"/>
          </a:solidFill>
          <a:latin typeface="Arial" charset="0"/>
        </a:defRPr>
      </a:lvl3pPr>
      <a:lvl4pPr algn="l" rtl="0" eaLnBrk="1" fontAlgn="base" hangingPunct="1">
        <a:spcBef>
          <a:spcPct val="0"/>
        </a:spcBef>
        <a:spcAft>
          <a:spcPct val="0"/>
        </a:spcAft>
        <a:defRPr sz="3600" b="1">
          <a:solidFill>
            <a:srgbClr val="FFFF99"/>
          </a:solidFill>
          <a:latin typeface="Arial" charset="0"/>
        </a:defRPr>
      </a:lvl4pPr>
      <a:lvl5pPr algn="l" rtl="0" eaLnBrk="1" fontAlgn="base" hangingPunct="1">
        <a:spcBef>
          <a:spcPct val="0"/>
        </a:spcBef>
        <a:spcAft>
          <a:spcPct val="0"/>
        </a:spcAft>
        <a:defRPr sz="3600" b="1">
          <a:solidFill>
            <a:srgbClr val="FFFF99"/>
          </a:solidFill>
          <a:latin typeface="Arial" charset="0"/>
        </a:defRPr>
      </a:lvl5pPr>
      <a:lvl6pPr marL="457200" algn="l" rtl="0" eaLnBrk="1" fontAlgn="base" hangingPunct="1">
        <a:spcBef>
          <a:spcPct val="0"/>
        </a:spcBef>
        <a:spcAft>
          <a:spcPct val="0"/>
        </a:spcAft>
        <a:defRPr sz="3600" b="1">
          <a:solidFill>
            <a:srgbClr val="FFFF99"/>
          </a:solidFill>
          <a:latin typeface="Arial" charset="0"/>
        </a:defRPr>
      </a:lvl6pPr>
      <a:lvl7pPr marL="914400" algn="l" rtl="0" eaLnBrk="1" fontAlgn="base" hangingPunct="1">
        <a:spcBef>
          <a:spcPct val="0"/>
        </a:spcBef>
        <a:spcAft>
          <a:spcPct val="0"/>
        </a:spcAft>
        <a:defRPr sz="3600" b="1">
          <a:solidFill>
            <a:srgbClr val="FFFF99"/>
          </a:solidFill>
          <a:latin typeface="Arial" charset="0"/>
        </a:defRPr>
      </a:lvl7pPr>
      <a:lvl8pPr marL="1371600" algn="l" rtl="0" eaLnBrk="1" fontAlgn="base" hangingPunct="1">
        <a:spcBef>
          <a:spcPct val="0"/>
        </a:spcBef>
        <a:spcAft>
          <a:spcPct val="0"/>
        </a:spcAft>
        <a:defRPr sz="3600" b="1">
          <a:solidFill>
            <a:srgbClr val="FFFF99"/>
          </a:solidFill>
          <a:latin typeface="Arial" charset="0"/>
        </a:defRPr>
      </a:lvl8pPr>
      <a:lvl9pPr marL="1828800" algn="l" rtl="0" eaLnBrk="1" fontAlgn="base" hangingPunct="1">
        <a:spcBef>
          <a:spcPct val="0"/>
        </a:spcBef>
        <a:spcAft>
          <a:spcPct val="0"/>
        </a:spcAft>
        <a:defRPr sz="3600" b="1">
          <a:solidFill>
            <a:srgbClr val="FFFF99"/>
          </a:solidFill>
          <a:latin typeface="Arial" charset="0"/>
        </a:defRPr>
      </a:lvl9pPr>
    </p:titleStyle>
    <p:bodyStyle>
      <a:lvl1pPr marL="342900" indent="-342900" algn="l" rtl="0" eaLnBrk="1" fontAlgn="base" hangingPunct="1">
        <a:spcBef>
          <a:spcPct val="20000"/>
        </a:spcBef>
        <a:spcAft>
          <a:spcPct val="0"/>
        </a:spcAft>
        <a:buClr>
          <a:srgbClr val="FFFF99"/>
        </a:buClr>
        <a:buSzPct val="150000"/>
        <a:buChar char="·"/>
        <a:defRPr sz="2800" b="1">
          <a:solidFill>
            <a:schemeClr val="bg1"/>
          </a:solidFill>
          <a:latin typeface="+mn-lt"/>
          <a:ea typeface="+mn-ea"/>
          <a:cs typeface="+mn-cs"/>
        </a:defRPr>
      </a:lvl1pPr>
      <a:lvl2pPr marL="742950" indent="-285750" algn="l" rtl="0" eaLnBrk="1" fontAlgn="base" hangingPunct="1">
        <a:spcBef>
          <a:spcPct val="20000"/>
        </a:spcBef>
        <a:spcAft>
          <a:spcPct val="0"/>
        </a:spcAft>
        <a:buClr>
          <a:srgbClr val="FFFF99"/>
        </a:buClr>
        <a:buSzPct val="150000"/>
        <a:buChar char="·"/>
        <a:defRPr sz="2400" b="1">
          <a:solidFill>
            <a:schemeClr val="bg1"/>
          </a:solidFill>
          <a:latin typeface="+mn-lt"/>
          <a:ea typeface="ＭＳ Ｐゴシック" charset="-128"/>
        </a:defRPr>
      </a:lvl2pPr>
      <a:lvl3pPr marL="1143000" indent="-228600" algn="l" rtl="0" eaLnBrk="1" fontAlgn="base" hangingPunct="1">
        <a:spcBef>
          <a:spcPct val="20000"/>
        </a:spcBef>
        <a:spcAft>
          <a:spcPct val="0"/>
        </a:spcAft>
        <a:buClr>
          <a:srgbClr val="FFFF99"/>
        </a:buClr>
        <a:buSzPct val="150000"/>
        <a:buChar char="·"/>
        <a:defRPr sz="2000" b="1">
          <a:solidFill>
            <a:schemeClr val="bg1"/>
          </a:solidFill>
          <a:latin typeface="+mn-lt"/>
          <a:ea typeface="ＭＳ Ｐゴシック" charset="-128"/>
        </a:defRPr>
      </a:lvl3pPr>
      <a:lvl4pPr marL="1600200" indent="-228600" algn="l" rtl="0" eaLnBrk="1" fontAlgn="base" hangingPunct="1">
        <a:spcBef>
          <a:spcPct val="20000"/>
        </a:spcBef>
        <a:spcAft>
          <a:spcPct val="0"/>
        </a:spcAft>
        <a:buClr>
          <a:srgbClr val="FFFF99"/>
        </a:buClr>
        <a:buSzPct val="150000"/>
        <a:buChar char="·"/>
        <a:defRPr b="1">
          <a:solidFill>
            <a:schemeClr val="bg1"/>
          </a:solidFill>
          <a:latin typeface="+mn-lt"/>
          <a:ea typeface="ＭＳ Ｐゴシック" charset="-128"/>
        </a:defRPr>
      </a:lvl4pPr>
      <a:lvl5pPr marL="2057400" indent="-228600" algn="l" rtl="0" eaLnBrk="1" fontAlgn="base" hangingPunct="1">
        <a:spcBef>
          <a:spcPct val="20000"/>
        </a:spcBef>
        <a:spcAft>
          <a:spcPct val="0"/>
        </a:spcAft>
        <a:buClr>
          <a:srgbClr val="FFFF99"/>
        </a:buClr>
        <a:buSzPct val="150000"/>
        <a:buChar char="·"/>
        <a:defRPr b="1">
          <a:solidFill>
            <a:schemeClr val="bg1"/>
          </a:solidFill>
          <a:latin typeface="+mn-lt"/>
          <a:ea typeface="ＭＳ Ｐゴシック" charset="-128"/>
        </a:defRPr>
      </a:lvl5pPr>
      <a:lvl6pPr marL="2514600" indent="-228600" algn="l" rtl="0" eaLnBrk="1" fontAlgn="base" hangingPunct="1">
        <a:spcBef>
          <a:spcPct val="20000"/>
        </a:spcBef>
        <a:spcAft>
          <a:spcPct val="0"/>
        </a:spcAft>
        <a:buClr>
          <a:srgbClr val="FFFF99"/>
        </a:buClr>
        <a:buSzPct val="150000"/>
        <a:buChar char="·"/>
        <a:defRPr b="1">
          <a:solidFill>
            <a:schemeClr val="bg1"/>
          </a:solidFill>
          <a:latin typeface="+mn-lt"/>
          <a:ea typeface="ＭＳ Ｐゴシック" charset="-128"/>
        </a:defRPr>
      </a:lvl6pPr>
      <a:lvl7pPr marL="2971800" indent="-228600" algn="l" rtl="0" eaLnBrk="1" fontAlgn="base" hangingPunct="1">
        <a:spcBef>
          <a:spcPct val="20000"/>
        </a:spcBef>
        <a:spcAft>
          <a:spcPct val="0"/>
        </a:spcAft>
        <a:buClr>
          <a:srgbClr val="FFFF99"/>
        </a:buClr>
        <a:buSzPct val="150000"/>
        <a:buChar char="·"/>
        <a:defRPr b="1">
          <a:solidFill>
            <a:schemeClr val="bg1"/>
          </a:solidFill>
          <a:latin typeface="+mn-lt"/>
          <a:ea typeface="ＭＳ Ｐゴシック" charset="-128"/>
        </a:defRPr>
      </a:lvl7pPr>
      <a:lvl8pPr marL="3429000" indent="-228600" algn="l" rtl="0" eaLnBrk="1" fontAlgn="base" hangingPunct="1">
        <a:spcBef>
          <a:spcPct val="20000"/>
        </a:spcBef>
        <a:spcAft>
          <a:spcPct val="0"/>
        </a:spcAft>
        <a:buClr>
          <a:srgbClr val="FFFF99"/>
        </a:buClr>
        <a:buSzPct val="150000"/>
        <a:buChar char="·"/>
        <a:defRPr b="1">
          <a:solidFill>
            <a:schemeClr val="bg1"/>
          </a:solidFill>
          <a:latin typeface="+mn-lt"/>
          <a:ea typeface="ＭＳ Ｐゴシック" charset="-128"/>
        </a:defRPr>
      </a:lvl8pPr>
      <a:lvl9pPr marL="3886200" indent="-228600" algn="l" rtl="0" eaLnBrk="1" fontAlgn="base" hangingPunct="1">
        <a:spcBef>
          <a:spcPct val="20000"/>
        </a:spcBef>
        <a:spcAft>
          <a:spcPct val="0"/>
        </a:spcAft>
        <a:buClr>
          <a:srgbClr val="FFFF99"/>
        </a:buClr>
        <a:buSzPct val="150000"/>
        <a:buChar char="·"/>
        <a:defRPr b="1">
          <a:solidFill>
            <a:schemeClr val="bg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df"/><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6.png"/><Relationship Id="rId5" Type="http://schemas.openxmlformats.org/officeDocument/2006/relationships/oleObject" Target="../embeddings/Microsoft_Equation1.bin"/><Relationship Id="rId6" Type="http://schemas.openxmlformats.org/officeDocument/2006/relationships/oleObject" Target="../embeddings/Microsoft_Equation2.bin"/><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703397"/>
            <a:ext cx="8305800" cy="4278923"/>
          </a:xfrm>
        </p:spPr>
        <p:txBody>
          <a:bodyPr/>
          <a:lstStyle/>
          <a:p>
            <a:pPr algn="ctr"/>
            <a:r>
              <a:rPr lang="en-US" sz="3600" cap="all" dirty="0" smtClean="0"/>
              <a:t>EVENT sedimentation IN EMERGENT and Salt MARSHES AROUND Mobile-Tensaw River Delta and mobile Bay region </a:t>
            </a:r>
            <a:r>
              <a:rPr lang="en-US" sz="3600" dirty="0" smtClean="0"/>
              <a:t/>
            </a:r>
            <a:br>
              <a:rPr lang="en-US" sz="3600" dirty="0" smtClean="0"/>
            </a:br>
            <a:endParaRPr lang="en-US" sz="3600" dirty="0"/>
          </a:p>
        </p:txBody>
      </p:sp>
      <p:sp>
        <p:nvSpPr>
          <p:cNvPr id="3" name="Subtitle 2"/>
          <p:cNvSpPr>
            <a:spLocks noGrp="1"/>
          </p:cNvSpPr>
          <p:nvPr>
            <p:ph type="subTitle" idx="1"/>
          </p:nvPr>
        </p:nvSpPr>
        <p:spPr>
          <a:xfrm>
            <a:off x="381000" y="4249615"/>
            <a:ext cx="8305800" cy="1752600"/>
          </a:xfrm>
        </p:spPr>
        <p:txBody>
          <a:bodyPr/>
          <a:lstStyle/>
          <a:p>
            <a:r>
              <a:rPr lang="en-US" sz="2400" dirty="0" smtClean="0"/>
              <a:t>Christopher G. Smith, Lisa </a:t>
            </a:r>
            <a:r>
              <a:rPr lang="en-US" sz="2400" dirty="0" err="1" smtClean="0"/>
              <a:t>Osterman</a:t>
            </a:r>
            <a:r>
              <a:rPr lang="en-US" sz="2400" dirty="0" smtClean="0"/>
              <a:t>, Richard Z. </a:t>
            </a:r>
            <a:r>
              <a:rPr lang="en-US" sz="2400" dirty="0" err="1" smtClean="0"/>
              <a:t>Poore</a:t>
            </a:r>
            <a:endParaRPr lang="en-US" sz="2400" dirty="0" smtClean="0"/>
          </a:p>
          <a:p>
            <a:r>
              <a:rPr lang="en-US" sz="2000" dirty="0" smtClean="0"/>
              <a:t>USGS St. Petersburg Coastal and Marine Science Center</a:t>
            </a:r>
            <a:endParaRPr lang="en-US"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 name="TextBox 55"/>
          <p:cNvSpPr txBox="1"/>
          <p:nvPr/>
        </p:nvSpPr>
        <p:spPr>
          <a:xfrm>
            <a:off x="3738419" y="6113703"/>
            <a:ext cx="5235377" cy="246221"/>
          </a:xfrm>
          <a:prstGeom prst="rect">
            <a:avLst/>
          </a:prstGeom>
          <a:noFill/>
        </p:spPr>
        <p:txBody>
          <a:bodyPr wrap="none" rtlCol="0">
            <a:spAutoFit/>
          </a:bodyPr>
          <a:lstStyle/>
          <a:p>
            <a:r>
              <a:rPr lang="en-US" sz="1000" dirty="0" smtClean="0">
                <a:solidFill>
                  <a:schemeClr val="bg1"/>
                </a:solidFill>
              </a:rPr>
              <a:t>*source:  </a:t>
            </a:r>
            <a:r>
              <a:rPr lang="en-US" sz="1000" dirty="0" err="1" smtClean="0">
                <a:solidFill>
                  <a:schemeClr val="bg1"/>
                </a:solidFill>
              </a:rPr>
              <a:t>http://tidesandcurrents.noaa.gov/sltrends/sltrends_station.shtml?stnid</a:t>
            </a:r>
            <a:r>
              <a:rPr lang="en-US" sz="1000" dirty="0" smtClean="0">
                <a:solidFill>
                  <a:schemeClr val="bg1"/>
                </a:solidFill>
              </a:rPr>
              <a:t>=8735180</a:t>
            </a:r>
            <a:endParaRPr lang="en-US" sz="1000" dirty="0">
              <a:solidFill>
                <a:schemeClr val="bg1"/>
              </a:solidFill>
            </a:endParaRPr>
          </a:p>
        </p:txBody>
      </p:sp>
      <p:sp>
        <p:nvSpPr>
          <p:cNvPr id="112" name="Title 1"/>
          <p:cNvSpPr>
            <a:spLocks noGrp="1"/>
          </p:cNvSpPr>
          <p:nvPr>
            <p:ph type="title"/>
          </p:nvPr>
        </p:nvSpPr>
        <p:spPr>
          <a:xfrm>
            <a:off x="381000" y="152400"/>
            <a:ext cx="8305800" cy="1143000"/>
          </a:xfrm>
        </p:spPr>
        <p:txBody>
          <a:bodyPr/>
          <a:lstStyle/>
          <a:p>
            <a:r>
              <a:rPr lang="en-US" sz="3600" dirty="0" smtClean="0"/>
              <a:t>Big Picture:  Sea-Level Rise (SLR)?</a:t>
            </a:r>
            <a:endParaRPr lang="en-US" sz="3600" dirty="0"/>
          </a:p>
        </p:txBody>
      </p:sp>
      <p:graphicFrame>
        <p:nvGraphicFramePr>
          <p:cNvPr id="39" name="Table 38"/>
          <p:cNvGraphicFramePr>
            <a:graphicFrameLocks noGrp="1"/>
          </p:cNvGraphicFramePr>
          <p:nvPr/>
        </p:nvGraphicFramePr>
        <p:xfrm>
          <a:off x="1747212" y="1473201"/>
          <a:ext cx="5811212" cy="4208780"/>
        </p:xfrm>
        <a:graphic>
          <a:graphicData uri="http://schemas.openxmlformats.org/drawingml/2006/table">
            <a:tbl>
              <a:tblPr firstRow="1" bandRow="1">
                <a:tableStyleId>{5202B0CA-FC54-4496-8BCA-5EF66A818D29}</a:tableStyleId>
              </a:tblPr>
              <a:tblGrid>
                <a:gridCol w="3645025"/>
                <a:gridCol w="2166187"/>
              </a:tblGrid>
              <a:tr h="671407">
                <a:tc>
                  <a:txBody>
                    <a:bodyPr/>
                    <a:lstStyle/>
                    <a:p>
                      <a:endParaRPr lang="en-US" sz="1400" dirty="0"/>
                    </a:p>
                  </a:txBody>
                  <a:tcPr/>
                </a:tc>
                <a:tc>
                  <a:txBody>
                    <a:bodyPr/>
                    <a:lstStyle/>
                    <a:p>
                      <a:pPr algn="ctr"/>
                      <a:r>
                        <a:rPr lang="en-US" sz="1400" dirty="0" smtClean="0"/>
                        <a:t>Rate of Change</a:t>
                      </a:r>
                    </a:p>
                    <a:p>
                      <a:pPr algn="ctr"/>
                      <a:r>
                        <a:rPr lang="en-US" sz="1400" baseline="0" dirty="0" smtClean="0"/>
                        <a:t>(mm y</a:t>
                      </a:r>
                      <a:r>
                        <a:rPr lang="en-US" sz="1400" baseline="30000" dirty="0" smtClean="0"/>
                        <a:t>-1</a:t>
                      </a:r>
                      <a:r>
                        <a:rPr lang="en-US" sz="1400" baseline="0" dirty="0" smtClean="0"/>
                        <a:t>)</a:t>
                      </a:r>
                      <a:r>
                        <a:rPr lang="en-US" sz="1400" dirty="0" smtClean="0"/>
                        <a:t> </a:t>
                      </a:r>
                    </a:p>
                    <a:p>
                      <a:pPr algn="ctr"/>
                      <a:r>
                        <a:rPr lang="en-US" sz="1400" baseline="0" dirty="0" smtClean="0"/>
                        <a:t>(1966 – 2006)</a:t>
                      </a:r>
                      <a:endParaRPr lang="en-US" sz="1400" dirty="0"/>
                    </a:p>
                  </a:txBody>
                  <a:tcPr anchor="ctr"/>
                </a:tc>
              </a:tr>
              <a:tr h="671407">
                <a:tc>
                  <a:txBody>
                    <a:bodyPr/>
                    <a:lstStyle/>
                    <a:p>
                      <a:r>
                        <a:rPr lang="en-US" sz="1400" dirty="0" smtClean="0"/>
                        <a:t>Sea-level</a:t>
                      </a:r>
                      <a:r>
                        <a:rPr lang="en-US" sz="1400" baseline="0" dirty="0" smtClean="0"/>
                        <a:t> </a:t>
                      </a:r>
                      <a:r>
                        <a:rPr lang="en-US" sz="1400" baseline="0" smtClean="0"/>
                        <a:t>rise Dauphin </a:t>
                      </a:r>
                      <a:r>
                        <a:rPr lang="en-US" sz="1400" baseline="0" dirty="0" smtClean="0"/>
                        <a:t>Island Tidal Station</a:t>
                      </a:r>
                      <a:endParaRPr lang="en-US" sz="1400" dirty="0"/>
                    </a:p>
                  </a:txBody>
                  <a:tcPr>
                    <a:solidFill>
                      <a:schemeClr val="accent1">
                        <a:lumMod val="40000"/>
                        <a:lumOff val="60000"/>
                      </a:schemeClr>
                    </a:solidFill>
                  </a:tcPr>
                </a:tc>
                <a:tc>
                  <a:txBody>
                    <a:bodyPr/>
                    <a:lstStyle/>
                    <a:p>
                      <a:pPr algn="ctr"/>
                      <a:r>
                        <a:rPr lang="en-US" sz="1400" dirty="0" smtClean="0"/>
                        <a:t>2.98 ± 0.87</a:t>
                      </a:r>
                      <a:endParaRPr lang="en-US" sz="1400" dirty="0"/>
                    </a:p>
                  </a:txBody>
                  <a:tcPr anchor="ctr">
                    <a:solidFill>
                      <a:schemeClr val="accent1">
                        <a:lumMod val="40000"/>
                        <a:lumOff val="60000"/>
                      </a:schemeClr>
                    </a:solidFill>
                  </a:tcPr>
                </a:tc>
              </a:tr>
              <a:tr h="671407">
                <a:tc>
                  <a:txBody>
                    <a:bodyPr/>
                    <a:lstStyle/>
                    <a:p>
                      <a:r>
                        <a:rPr lang="en-US" sz="1400" dirty="0" smtClean="0"/>
                        <a:t>Mobile</a:t>
                      </a:r>
                      <a:r>
                        <a:rPr lang="en-US" sz="1400" baseline="0" dirty="0" smtClean="0"/>
                        <a:t> River </a:t>
                      </a:r>
                      <a:r>
                        <a:rPr lang="en-US" sz="1400" dirty="0" smtClean="0"/>
                        <a:t>Freshwater</a:t>
                      </a:r>
                      <a:r>
                        <a:rPr lang="en-US" sz="1400" baseline="0" dirty="0" smtClean="0"/>
                        <a:t> Marsh</a:t>
                      </a:r>
                    </a:p>
                    <a:p>
                      <a:r>
                        <a:rPr lang="en-US" sz="1400" baseline="0" dirty="0" smtClean="0"/>
                        <a:t>(MB-09-MC-04B)</a:t>
                      </a:r>
                      <a:endParaRPr lang="en-US" sz="1400" dirty="0"/>
                    </a:p>
                  </a:txBody>
                  <a:tcPr>
                    <a:solidFill>
                      <a:schemeClr val="bg2">
                        <a:lumMod val="40000"/>
                        <a:lumOff val="60000"/>
                      </a:schemeClr>
                    </a:solidFill>
                  </a:tcPr>
                </a:tc>
                <a:tc>
                  <a:txBody>
                    <a:bodyPr/>
                    <a:lstStyle/>
                    <a:p>
                      <a:pPr algn="ctr"/>
                      <a:r>
                        <a:rPr lang="en-US" sz="1400" dirty="0" smtClean="0"/>
                        <a:t>6.3 ± 0.1</a:t>
                      </a:r>
                      <a:endParaRPr lang="en-US" sz="1400" dirty="0"/>
                    </a:p>
                  </a:txBody>
                  <a:tcPr anchor="ctr">
                    <a:solidFill>
                      <a:schemeClr val="bg2">
                        <a:lumMod val="40000"/>
                        <a:lumOff val="60000"/>
                      </a:schemeClr>
                    </a:solidFill>
                  </a:tcPr>
                </a:tc>
              </a:tr>
              <a:tr h="671407">
                <a:tc>
                  <a:txBody>
                    <a:bodyPr/>
                    <a:lstStyle/>
                    <a:p>
                      <a:r>
                        <a:rPr lang="en-US" sz="1400" dirty="0" smtClean="0"/>
                        <a:t>Tensaw</a:t>
                      </a:r>
                      <a:r>
                        <a:rPr lang="en-US" sz="1400" baseline="0" dirty="0" smtClean="0"/>
                        <a:t> River Freshwater Marsh</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smtClean="0"/>
                        <a:t>(MB-09-MC-03A)</a:t>
                      </a:r>
                      <a:endParaRPr lang="en-US" sz="1400" dirty="0" smtClean="0"/>
                    </a:p>
                  </a:txBody>
                  <a:tcPr>
                    <a:solidFill>
                      <a:schemeClr val="bg2">
                        <a:lumMod val="40000"/>
                        <a:lumOff val="60000"/>
                      </a:schemeClr>
                    </a:solidFill>
                  </a:tcPr>
                </a:tc>
                <a:tc>
                  <a:txBody>
                    <a:bodyPr/>
                    <a:lstStyle/>
                    <a:p>
                      <a:pPr algn="ctr"/>
                      <a:r>
                        <a:rPr lang="en-US" sz="1400" dirty="0" smtClean="0"/>
                        <a:t>8.0 ± 0.2</a:t>
                      </a:r>
                      <a:endParaRPr lang="en-US" sz="1400" dirty="0"/>
                    </a:p>
                  </a:txBody>
                  <a:tcPr anchor="ctr">
                    <a:solidFill>
                      <a:schemeClr val="bg2">
                        <a:lumMod val="40000"/>
                        <a:lumOff val="60000"/>
                      </a:schemeClr>
                    </a:solidFill>
                  </a:tcPr>
                </a:tc>
              </a:tr>
              <a:tr h="671407">
                <a:tc>
                  <a:txBody>
                    <a:bodyPr/>
                    <a:lstStyle/>
                    <a:p>
                      <a:r>
                        <a:rPr lang="en-US" sz="1400" dirty="0" smtClean="0"/>
                        <a:t>Mobile Bay Interior Brackish</a:t>
                      </a:r>
                      <a:r>
                        <a:rPr lang="en-US" sz="1400" baseline="0" dirty="0" smtClean="0"/>
                        <a:t> Marsh</a:t>
                      </a:r>
                    </a:p>
                    <a:p>
                      <a:r>
                        <a:rPr lang="en-US" sz="1400" baseline="0" dirty="0" smtClean="0"/>
                        <a:t>(MB-09-MC-08A)</a:t>
                      </a:r>
                      <a:endParaRPr lang="en-US" sz="1400" dirty="0" smtClean="0"/>
                    </a:p>
                    <a:p>
                      <a:endParaRPr lang="en-US" sz="1400" dirty="0"/>
                    </a:p>
                  </a:txBody>
                  <a:tcPr>
                    <a:solidFill>
                      <a:schemeClr val="bg1"/>
                    </a:solidFill>
                  </a:tcPr>
                </a:tc>
                <a:tc>
                  <a:txBody>
                    <a:bodyPr/>
                    <a:lstStyle/>
                    <a:p>
                      <a:pPr algn="ctr"/>
                      <a:r>
                        <a:rPr lang="en-US" sz="1400" dirty="0" smtClean="0"/>
                        <a:t>3.1 ± 0.1</a:t>
                      </a:r>
                      <a:endParaRPr lang="en-US" sz="1400" dirty="0"/>
                    </a:p>
                  </a:txBody>
                  <a:tcPr anchor="ctr">
                    <a:solidFill>
                      <a:schemeClr val="bg1"/>
                    </a:solidFill>
                  </a:tcPr>
                </a:tc>
              </a:tr>
              <a:tr h="671407">
                <a:tc>
                  <a:txBody>
                    <a:bodyPr/>
                    <a:lstStyle/>
                    <a:p>
                      <a:r>
                        <a:rPr lang="en-US" sz="1400" dirty="0" smtClean="0"/>
                        <a:t>Mobile Bay Interior Brackish</a:t>
                      </a:r>
                      <a:r>
                        <a:rPr lang="en-US" sz="1400" baseline="0" dirty="0" smtClean="0"/>
                        <a:t> Marsh</a:t>
                      </a:r>
                    </a:p>
                    <a:p>
                      <a:r>
                        <a:rPr lang="en-US" sz="1400" baseline="0" dirty="0" smtClean="0"/>
                        <a:t>(MB-09-MC-09)</a:t>
                      </a:r>
                      <a:endParaRPr lang="en-US" sz="1400" dirty="0" smtClean="0"/>
                    </a:p>
                    <a:p>
                      <a:endParaRPr lang="en-US" sz="1400" dirty="0"/>
                    </a:p>
                  </a:txBody>
                  <a:tcPr>
                    <a:solidFill>
                      <a:schemeClr val="bg1"/>
                    </a:solidFill>
                  </a:tcPr>
                </a:tc>
                <a:tc>
                  <a:txBody>
                    <a:bodyPr/>
                    <a:lstStyle/>
                    <a:p>
                      <a:pPr algn="ctr"/>
                      <a:r>
                        <a:rPr lang="en-US" sz="1400" dirty="0" smtClean="0"/>
                        <a:t>4.0 ± 0.2</a:t>
                      </a:r>
                      <a:endParaRPr lang="en-US" sz="1400" dirty="0"/>
                    </a:p>
                  </a:txBody>
                  <a:tcPr anchor="ctr">
                    <a:solidFill>
                      <a:schemeClr val="bg1"/>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04B.JPG"/>
          <p:cNvPicPr>
            <a:picLocks noChangeAspect="1"/>
          </p:cNvPicPr>
          <p:nvPr/>
        </p:nvPicPr>
        <p:blipFill>
          <a:blip r:embed="rId3"/>
          <a:srcRect l="26756" t="17571" r="26525" b="9434"/>
          <a:stretch>
            <a:fillRect/>
          </a:stretch>
        </p:blipFill>
        <p:spPr>
          <a:xfrm>
            <a:off x="4334256" y="1435608"/>
            <a:ext cx="4272028" cy="4352430"/>
          </a:xfrm>
          <a:prstGeom prst="rect">
            <a:avLst/>
          </a:prstGeom>
        </p:spPr>
      </p:pic>
      <p:sp>
        <p:nvSpPr>
          <p:cNvPr id="2" name="Title 1"/>
          <p:cNvSpPr>
            <a:spLocks noGrp="1"/>
          </p:cNvSpPr>
          <p:nvPr>
            <p:ph type="title"/>
          </p:nvPr>
        </p:nvSpPr>
        <p:spPr/>
        <p:txBody>
          <a:bodyPr/>
          <a:lstStyle/>
          <a:p>
            <a:r>
              <a:rPr lang="en-US" sz="3200" dirty="0" err="1" smtClean="0"/>
              <a:t>BayHead</a:t>
            </a:r>
            <a:r>
              <a:rPr lang="en-US" sz="3200" dirty="0" smtClean="0"/>
              <a:t> Delta FW Marsh – </a:t>
            </a:r>
            <a:br>
              <a:rPr lang="en-US" sz="3200" dirty="0" smtClean="0"/>
            </a:br>
            <a:r>
              <a:rPr lang="en-US" sz="3200" dirty="0" smtClean="0"/>
              <a:t>MB-</a:t>
            </a:r>
            <a:r>
              <a:rPr lang="en-US" sz="3200" dirty="0" smtClean="0"/>
              <a:t>09-MC-</a:t>
            </a:r>
            <a:r>
              <a:rPr lang="en-US" sz="3200" dirty="0" smtClean="0"/>
              <a:t>04B </a:t>
            </a:r>
            <a:endParaRPr lang="en-US" sz="3200" dirty="0"/>
          </a:p>
        </p:txBody>
      </p:sp>
      <p:sp>
        <p:nvSpPr>
          <p:cNvPr id="6" name="Text Placeholder 54"/>
          <p:cNvSpPr txBox="1">
            <a:spLocks/>
          </p:cNvSpPr>
          <p:nvPr/>
        </p:nvSpPr>
        <p:spPr bwMode="auto">
          <a:xfrm>
            <a:off x="365903" y="1819366"/>
            <a:ext cx="3737174" cy="4003104"/>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FFFF99"/>
              </a:buClr>
              <a:buSzPct val="150000"/>
              <a:buFont typeface="Arial"/>
              <a:buChar char="•"/>
              <a:tabLst/>
              <a:defRPr/>
            </a:pPr>
            <a:r>
              <a:rPr kumimoji="0" lang="en-US" b="1" i="0" u="none" strike="noStrike" kern="0" cap="none" spc="0" normalizeH="0" baseline="0" noProof="0" dirty="0" smtClean="0">
                <a:ln>
                  <a:noFill/>
                </a:ln>
                <a:solidFill>
                  <a:schemeClr val="bg1"/>
                </a:solidFill>
                <a:effectLst/>
                <a:uLnTx/>
                <a:uFillTx/>
                <a:latin typeface="+mn-lt"/>
                <a:ea typeface="+mn-ea"/>
                <a:cs typeface="+mn-cs"/>
              </a:rPr>
              <a:t> Collocated</a:t>
            </a:r>
            <a:r>
              <a:rPr kumimoji="0" lang="en-US" b="1" i="0" u="none" strike="noStrike" kern="0" cap="none" spc="0" normalizeH="0" noProof="0" dirty="0" smtClean="0">
                <a:ln>
                  <a:noFill/>
                </a:ln>
                <a:solidFill>
                  <a:schemeClr val="bg1"/>
                </a:solidFill>
                <a:effectLst/>
                <a:uLnTx/>
                <a:uFillTx/>
                <a:latin typeface="+mn-lt"/>
                <a:ea typeface="+mn-ea"/>
                <a:cs typeface="+mn-cs"/>
              </a:rPr>
              <a:t> decreases in % OC and increases in bulk density are indicative of pulses </a:t>
            </a:r>
            <a:r>
              <a:rPr lang="en-US" b="1" kern="0" dirty="0" smtClean="0">
                <a:solidFill>
                  <a:schemeClr val="bg1"/>
                </a:solidFill>
              </a:rPr>
              <a:t>of inorganic sediment</a:t>
            </a:r>
          </a:p>
          <a:p>
            <a:pPr marL="0" marR="0" lvl="0" indent="0" algn="l" defTabSz="914400" rtl="0" eaLnBrk="1" fontAlgn="base" latinLnBrk="0" hangingPunct="1">
              <a:lnSpc>
                <a:spcPct val="100000"/>
              </a:lnSpc>
              <a:spcBef>
                <a:spcPct val="20000"/>
              </a:spcBef>
              <a:spcAft>
                <a:spcPct val="0"/>
              </a:spcAft>
              <a:buClr>
                <a:srgbClr val="FFFF99"/>
              </a:buClr>
              <a:buSzPct val="150000"/>
              <a:buFont typeface="Arial"/>
              <a:buChar char="•"/>
              <a:tabLst/>
              <a:defRPr/>
            </a:pPr>
            <a:endParaRPr kumimoji="0" lang="en-US" b="1" i="0" u="none" strike="noStrike" kern="0" cap="none" spc="0" normalizeH="0" baseline="30000" noProof="0" dirty="0" smtClean="0">
              <a:ln>
                <a:noFill/>
              </a:ln>
              <a:solidFill>
                <a:schemeClr val="bg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
                <a:srgbClr val="FFFF99"/>
              </a:buClr>
              <a:buSzPct val="150000"/>
              <a:buFont typeface="Arial"/>
              <a:buChar char="•"/>
              <a:tabLst/>
              <a:defRPr/>
            </a:pPr>
            <a:r>
              <a:rPr lang="en-US" b="1" kern="0" dirty="0" smtClean="0">
                <a:solidFill>
                  <a:schemeClr val="bg1"/>
                </a:solidFill>
              </a:rPr>
              <a:t> More uniform sediment type (sl. sandy mud) encountered below 30 cm</a:t>
            </a:r>
            <a:endParaRPr kumimoji="0" lang="en-US" b="1" i="0" u="none" strike="noStrike" kern="0" cap="none" spc="0" normalizeH="0" noProof="0" dirty="0" smtClean="0">
              <a:ln>
                <a:noFill/>
              </a:ln>
              <a:solidFill>
                <a:schemeClr val="bg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
                <a:srgbClr val="FFFF99"/>
              </a:buClr>
              <a:buSzPct val="150000"/>
              <a:buFont typeface="Arial"/>
              <a:buChar char="•"/>
              <a:tabLst/>
              <a:defRPr/>
            </a:pPr>
            <a:endParaRPr kumimoji="0" lang="en-US" b="1" i="0" u="none" strike="noStrike" kern="0" cap="none" spc="0" normalizeH="0" baseline="0" noProof="0" dirty="0" smtClean="0">
              <a:ln>
                <a:noFill/>
              </a:ln>
              <a:solidFill>
                <a:schemeClr val="bg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
                <a:srgbClr val="FFFF99"/>
              </a:buClr>
              <a:buSzPct val="150000"/>
              <a:buFont typeface="Arial"/>
              <a:buChar char="•"/>
              <a:tabLst/>
              <a:defRPr/>
            </a:pPr>
            <a:r>
              <a:rPr lang="en-US" b="1" kern="0" dirty="0" smtClean="0">
                <a:solidFill>
                  <a:schemeClr val="bg1"/>
                </a:solidFill>
              </a:rPr>
              <a:t> Excess </a:t>
            </a:r>
            <a:r>
              <a:rPr lang="en-US" b="1" kern="0" baseline="30000" dirty="0" smtClean="0">
                <a:solidFill>
                  <a:schemeClr val="bg1"/>
                </a:solidFill>
              </a:rPr>
              <a:t>210</a:t>
            </a:r>
            <a:r>
              <a:rPr lang="en-US" b="1" kern="0" dirty="0" smtClean="0">
                <a:solidFill>
                  <a:schemeClr val="bg1"/>
                </a:solidFill>
              </a:rPr>
              <a:t>Pb specific activity also vary with sediment type</a:t>
            </a:r>
            <a:endParaRPr kumimoji="0" lang="en-US" b="1" i="0" u="none" strike="noStrike" kern="0" cap="none" spc="0" normalizeH="0" baseline="0" noProof="0" dirty="0" smtClean="0">
              <a:ln>
                <a:noFill/>
              </a:ln>
              <a:solidFill>
                <a:schemeClr val="bg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
                <a:srgbClr val="FFFF99"/>
              </a:buClr>
              <a:buSzPct val="150000"/>
              <a:buFont typeface="Arial"/>
              <a:buChar char="•"/>
              <a:tabLst/>
              <a:defRPr/>
            </a:pPr>
            <a:endParaRPr kumimoji="0" lang="en-US" b="1" i="0" u="none" strike="noStrike" kern="0" cap="none" spc="0" normalizeH="0" baseline="0" noProof="0" dirty="0" smtClean="0">
              <a:ln>
                <a:noFill/>
              </a:ln>
              <a:solidFill>
                <a:schemeClr val="bg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
                <a:srgbClr val="FFFF99"/>
              </a:buClr>
              <a:buSzPct val="150000"/>
              <a:tabLst/>
              <a:defRPr/>
            </a:pPr>
            <a:endParaRPr kumimoji="0" lang="en-US"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descr="QvsMAR.JPG"/>
          <p:cNvPicPr>
            <a:picLocks noChangeAspect="1"/>
          </p:cNvPicPr>
          <p:nvPr/>
        </p:nvPicPr>
        <p:blipFill>
          <a:blip r:embed="rId3"/>
          <a:srcRect l="15930" t="31588" r="33903" b="36874"/>
          <a:stretch>
            <a:fillRect/>
          </a:stretch>
        </p:blipFill>
        <p:spPr>
          <a:xfrm>
            <a:off x="4087090" y="1639455"/>
            <a:ext cx="4492290" cy="3648364"/>
          </a:xfrm>
          <a:prstGeom prst="rect">
            <a:avLst/>
          </a:prstGeom>
        </p:spPr>
      </p:pic>
      <p:sp>
        <p:nvSpPr>
          <p:cNvPr id="2" name="Title 1"/>
          <p:cNvSpPr>
            <a:spLocks noGrp="1"/>
          </p:cNvSpPr>
          <p:nvPr>
            <p:ph type="title"/>
          </p:nvPr>
        </p:nvSpPr>
        <p:spPr/>
        <p:txBody>
          <a:bodyPr/>
          <a:lstStyle/>
          <a:p>
            <a:r>
              <a:rPr lang="en-US" dirty="0" smtClean="0"/>
              <a:t>Overbank </a:t>
            </a:r>
            <a:r>
              <a:rPr lang="en-US" dirty="0" smtClean="0"/>
              <a:t>Flow to FW Marshes</a:t>
            </a:r>
            <a:endParaRPr lang="en-US" dirty="0"/>
          </a:p>
        </p:txBody>
      </p:sp>
      <p:sp>
        <p:nvSpPr>
          <p:cNvPr id="5" name="Text Placeholder 54"/>
          <p:cNvSpPr txBox="1">
            <a:spLocks/>
          </p:cNvSpPr>
          <p:nvPr/>
        </p:nvSpPr>
        <p:spPr bwMode="auto">
          <a:xfrm>
            <a:off x="246653" y="1705616"/>
            <a:ext cx="3878921" cy="4053258"/>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FFFF99"/>
              </a:buClr>
              <a:buSzPct val="150000"/>
              <a:buFont typeface="Arial"/>
              <a:buChar char="•"/>
              <a:tabLst/>
              <a:defRPr/>
            </a:pPr>
            <a:r>
              <a:rPr kumimoji="0" lang="en-US" b="1" i="0" u="none" strike="noStrike" kern="0" cap="none" spc="0" normalizeH="0" baseline="0" noProof="0" dirty="0" smtClean="0">
                <a:ln>
                  <a:noFill/>
                </a:ln>
                <a:solidFill>
                  <a:schemeClr val="bg1"/>
                </a:solidFill>
                <a:effectLst/>
                <a:uLnTx/>
                <a:uFillTx/>
                <a:latin typeface="+mn-lt"/>
                <a:ea typeface="+mn-ea"/>
                <a:cs typeface="+mn-cs"/>
              </a:rPr>
              <a:t> Mass Accumulation Rates (MAR) highly variable</a:t>
            </a:r>
            <a:r>
              <a:rPr kumimoji="0" lang="en-US" b="1" i="0" u="none" strike="noStrike" kern="0" cap="none" spc="0" normalizeH="0" noProof="0" dirty="0" smtClean="0">
                <a:ln>
                  <a:noFill/>
                </a:ln>
                <a:solidFill>
                  <a:schemeClr val="bg1"/>
                </a:solidFill>
                <a:effectLst/>
                <a:uLnTx/>
                <a:uFillTx/>
                <a:latin typeface="+mn-lt"/>
                <a:ea typeface="+mn-ea"/>
                <a:cs typeface="+mn-cs"/>
              </a:rPr>
              <a:t> during </a:t>
            </a:r>
            <a:r>
              <a:rPr lang="en-US" b="1" kern="0" dirty="0" smtClean="0">
                <a:solidFill>
                  <a:schemeClr val="bg1"/>
                </a:solidFill>
              </a:rPr>
              <a:t>the last 50 </a:t>
            </a:r>
            <a:r>
              <a:rPr lang="en-US" b="1" kern="0" dirty="0" err="1" smtClean="0">
                <a:solidFill>
                  <a:schemeClr val="bg1"/>
                </a:solidFill>
              </a:rPr>
              <a:t>y</a:t>
            </a:r>
            <a:r>
              <a:rPr lang="en-US" b="1" kern="0" dirty="0" smtClean="0">
                <a:solidFill>
                  <a:schemeClr val="bg1"/>
                </a:solidFill>
              </a:rPr>
              <a:t>.</a:t>
            </a:r>
          </a:p>
          <a:p>
            <a:pPr marL="0" marR="0" lvl="0" indent="0" algn="l" defTabSz="914400" rtl="0" eaLnBrk="1" fontAlgn="base" latinLnBrk="0" hangingPunct="1">
              <a:lnSpc>
                <a:spcPct val="100000"/>
              </a:lnSpc>
              <a:spcBef>
                <a:spcPct val="20000"/>
              </a:spcBef>
              <a:spcAft>
                <a:spcPct val="0"/>
              </a:spcAft>
              <a:buClr>
                <a:srgbClr val="FFFF99"/>
              </a:buClr>
              <a:buSzPct val="150000"/>
              <a:buFont typeface="Arial"/>
              <a:buChar char="•"/>
              <a:tabLst/>
              <a:defRPr/>
            </a:pPr>
            <a:endParaRPr lang="en-US" sz="1000" b="1" kern="0" dirty="0" smtClean="0">
              <a:solidFill>
                <a:schemeClr val="bg1"/>
              </a:solidFill>
            </a:endParaRPr>
          </a:p>
          <a:p>
            <a:pPr marL="0" marR="0" lvl="0" indent="0" algn="l" defTabSz="914400" rtl="0" eaLnBrk="1" fontAlgn="base" latinLnBrk="0" hangingPunct="1">
              <a:lnSpc>
                <a:spcPct val="100000"/>
              </a:lnSpc>
              <a:spcBef>
                <a:spcPct val="20000"/>
              </a:spcBef>
              <a:spcAft>
                <a:spcPct val="0"/>
              </a:spcAft>
              <a:buClr>
                <a:srgbClr val="FFFF99"/>
              </a:buClr>
              <a:buSzPct val="150000"/>
              <a:buFont typeface="Arial"/>
              <a:buChar char="•"/>
              <a:tabLst/>
              <a:defRPr/>
            </a:pPr>
            <a:r>
              <a:rPr lang="en-US" b="1" kern="0" dirty="0" smtClean="0">
                <a:solidFill>
                  <a:schemeClr val="bg1"/>
                </a:solidFill>
              </a:rPr>
              <a:t> Qualitative comparison </a:t>
            </a:r>
            <a:r>
              <a:rPr lang="en-US" b="1" kern="0" dirty="0" smtClean="0">
                <a:solidFill>
                  <a:schemeClr val="bg1"/>
                </a:solidFill>
              </a:rPr>
              <a:t>of MAR </a:t>
            </a:r>
            <a:r>
              <a:rPr lang="en-US" b="1" kern="0" dirty="0" smtClean="0">
                <a:solidFill>
                  <a:schemeClr val="bg1"/>
                </a:solidFill>
              </a:rPr>
              <a:t>and river discharge suggest potential causal relationship,</a:t>
            </a:r>
            <a:r>
              <a:rPr lang="en-US" b="1" kern="0" dirty="0" smtClean="0">
                <a:solidFill>
                  <a:schemeClr val="bg1"/>
                </a:solidFill>
              </a:rPr>
              <a:t>                              but </a:t>
            </a:r>
            <a:r>
              <a:rPr lang="en-US" b="1" kern="0" dirty="0" smtClean="0">
                <a:solidFill>
                  <a:schemeClr val="bg1"/>
                </a:solidFill>
              </a:rPr>
              <a:t>not consistent</a:t>
            </a:r>
          </a:p>
          <a:p>
            <a:pPr marL="0" marR="0" lvl="0" indent="0" algn="l" defTabSz="914400" rtl="0" eaLnBrk="1" fontAlgn="base" latinLnBrk="0" hangingPunct="1">
              <a:lnSpc>
                <a:spcPct val="100000"/>
              </a:lnSpc>
              <a:spcBef>
                <a:spcPct val="20000"/>
              </a:spcBef>
              <a:spcAft>
                <a:spcPct val="0"/>
              </a:spcAft>
              <a:buClr>
                <a:srgbClr val="FFFF99"/>
              </a:buClr>
              <a:buSzPct val="150000"/>
              <a:buFont typeface="Arial"/>
              <a:buChar char="•"/>
              <a:tabLst/>
              <a:defRPr/>
            </a:pPr>
            <a:endParaRPr lang="en-US" sz="1000" b="1" kern="0" dirty="0" smtClean="0">
              <a:solidFill>
                <a:schemeClr val="bg1"/>
              </a:solidFill>
            </a:endParaRPr>
          </a:p>
          <a:p>
            <a:pPr marL="0" marR="0" lvl="0" indent="0" algn="l" defTabSz="914400" rtl="0" eaLnBrk="1" fontAlgn="base" latinLnBrk="0" hangingPunct="1">
              <a:lnSpc>
                <a:spcPct val="100000"/>
              </a:lnSpc>
              <a:spcBef>
                <a:spcPct val="20000"/>
              </a:spcBef>
              <a:spcAft>
                <a:spcPct val="0"/>
              </a:spcAft>
              <a:buClr>
                <a:srgbClr val="FFFF99"/>
              </a:buClr>
              <a:buSzPct val="150000"/>
              <a:buFont typeface="Arial"/>
              <a:buChar char="•"/>
              <a:tabLst/>
              <a:defRPr/>
            </a:pPr>
            <a:r>
              <a:rPr lang="en-US" b="1" kern="0" dirty="0" smtClean="0">
                <a:solidFill>
                  <a:schemeClr val="bg1"/>
                </a:solidFill>
              </a:rPr>
              <a:t> High discharge may</a:t>
            </a:r>
            <a:r>
              <a:rPr lang="en-US" b="1" kern="0" dirty="0" smtClean="0">
                <a:solidFill>
                  <a:schemeClr val="bg1"/>
                </a:solidFill>
              </a:rPr>
              <a:t> be depositional </a:t>
            </a:r>
            <a:r>
              <a:rPr lang="en-US" b="1" kern="0" dirty="0" smtClean="0">
                <a:solidFill>
                  <a:schemeClr val="bg1"/>
                </a:solidFill>
              </a:rPr>
              <a:t>at</a:t>
            </a:r>
            <a:r>
              <a:rPr lang="en-US" b="1" kern="0" dirty="0" smtClean="0">
                <a:solidFill>
                  <a:schemeClr val="bg1"/>
                </a:solidFill>
              </a:rPr>
              <a:t> certain </a:t>
            </a:r>
            <a:r>
              <a:rPr lang="en-US" b="1" kern="0" dirty="0" smtClean="0">
                <a:solidFill>
                  <a:schemeClr val="bg1"/>
                </a:solidFill>
              </a:rPr>
              <a:t>times </a:t>
            </a:r>
            <a:r>
              <a:rPr lang="en-US" b="1" kern="0" dirty="0" smtClean="0">
                <a:solidFill>
                  <a:schemeClr val="bg1"/>
                </a:solidFill>
              </a:rPr>
              <a:t>and </a:t>
            </a:r>
            <a:r>
              <a:rPr lang="en-US" b="1" kern="0" dirty="0" err="1" smtClean="0">
                <a:solidFill>
                  <a:schemeClr val="bg1"/>
                </a:solidFill>
              </a:rPr>
              <a:t>erosional</a:t>
            </a:r>
            <a:r>
              <a:rPr lang="en-US" b="1" kern="0" dirty="0" smtClean="0">
                <a:solidFill>
                  <a:schemeClr val="bg1"/>
                </a:solidFill>
              </a:rPr>
              <a:t> </a:t>
            </a:r>
            <a:r>
              <a:rPr lang="en-US" b="1" kern="0" dirty="0" smtClean="0">
                <a:solidFill>
                  <a:schemeClr val="bg1"/>
                </a:solidFill>
              </a:rPr>
              <a:t>at others. </a:t>
            </a:r>
            <a:endParaRPr kumimoji="0" lang="en-US" b="1" i="0" u="none" strike="noStrike" kern="0" cap="none" spc="0" normalizeH="0" baseline="0" noProof="0" dirty="0" smtClean="0">
              <a:ln>
                <a:noFill/>
              </a:ln>
              <a:solidFill>
                <a:schemeClr val="bg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
                <a:srgbClr val="FFFF99"/>
              </a:buClr>
              <a:buSzPct val="150000"/>
              <a:tabLst/>
              <a:defRPr/>
            </a:pPr>
            <a:endParaRPr kumimoji="0" lang="en-US" b="1" i="0" u="none" strike="noStrike" kern="0" cap="none" spc="0" normalizeH="0" baseline="0" noProof="0" dirty="0">
              <a:ln>
                <a:noFill/>
              </a:ln>
              <a:solidFill>
                <a:schemeClr val="bg1"/>
              </a:solidFill>
              <a:effectLst/>
              <a:uLnTx/>
              <a:uFillTx/>
              <a:latin typeface="+mn-lt"/>
              <a:ea typeface="+mn-ea"/>
              <a:cs typeface="+mn-cs"/>
            </a:endParaRPr>
          </a:p>
        </p:txBody>
      </p:sp>
      <p:sp>
        <p:nvSpPr>
          <p:cNvPr id="7" name="TextBox 6"/>
          <p:cNvSpPr txBox="1"/>
          <p:nvPr/>
        </p:nvSpPr>
        <p:spPr>
          <a:xfrm>
            <a:off x="4148668" y="5361828"/>
            <a:ext cx="4423358" cy="523220"/>
          </a:xfrm>
          <a:prstGeom prst="rect">
            <a:avLst/>
          </a:prstGeom>
          <a:noFill/>
        </p:spPr>
        <p:txBody>
          <a:bodyPr wrap="square" rtlCol="0">
            <a:spAutoFit/>
          </a:bodyPr>
          <a:lstStyle/>
          <a:p>
            <a:r>
              <a:rPr lang="en-US" sz="1400" dirty="0" smtClean="0">
                <a:solidFill>
                  <a:schemeClr val="bg1"/>
                </a:solidFill>
              </a:rPr>
              <a:t>Discharge data for Chickasaw</a:t>
            </a:r>
            <a:r>
              <a:rPr lang="en-US" sz="1400" dirty="0" smtClean="0">
                <a:solidFill>
                  <a:schemeClr val="bg1"/>
                </a:solidFill>
              </a:rPr>
              <a:t> Creek</a:t>
            </a:r>
            <a:r>
              <a:rPr lang="en-US" sz="1400" dirty="0" smtClean="0">
                <a:solidFill>
                  <a:schemeClr val="bg1"/>
                </a:solidFill>
              </a:rPr>
              <a:t>, a tributary of the </a:t>
            </a:r>
            <a:r>
              <a:rPr lang="en-US" sz="1400" dirty="0" smtClean="0">
                <a:solidFill>
                  <a:schemeClr val="bg1"/>
                </a:solidFill>
              </a:rPr>
              <a:t>Mobile River </a:t>
            </a:r>
            <a:r>
              <a:rPr lang="en-US" sz="1400" dirty="0" smtClean="0">
                <a:solidFill>
                  <a:schemeClr val="bg1"/>
                </a:solidFill>
              </a:rPr>
              <a:t>near Mobile, AL</a:t>
            </a:r>
            <a:endParaRPr lang="en-US" sz="1400" dirty="0">
              <a:solidFill>
                <a:schemeClr val="bg1"/>
              </a:solidFill>
            </a:endParaRPr>
          </a:p>
        </p:txBody>
      </p:sp>
      <p:grpSp>
        <p:nvGrpSpPr>
          <p:cNvPr id="13" name="Group 12"/>
          <p:cNvGrpSpPr/>
          <p:nvPr/>
        </p:nvGrpSpPr>
        <p:grpSpPr>
          <a:xfrm>
            <a:off x="5156967" y="1890468"/>
            <a:ext cx="2301394" cy="2838835"/>
            <a:chOff x="6487406" y="1811867"/>
            <a:chExt cx="1436899" cy="1788935"/>
          </a:xfrm>
        </p:grpSpPr>
        <p:sp>
          <p:nvSpPr>
            <p:cNvPr id="9" name="Rectangle 8"/>
            <p:cNvSpPr/>
            <p:nvPr/>
          </p:nvSpPr>
          <p:spPr bwMode="auto">
            <a:xfrm>
              <a:off x="6487406" y="1831268"/>
              <a:ext cx="67279" cy="1769534"/>
            </a:xfrm>
            <a:prstGeom prst="rect">
              <a:avLst/>
            </a:prstGeom>
            <a:solidFill>
              <a:schemeClr val="accent1">
                <a:alpha val="25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10" name="Rectangle 9"/>
            <p:cNvSpPr/>
            <p:nvPr/>
          </p:nvSpPr>
          <p:spPr bwMode="auto">
            <a:xfrm>
              <a:off x="7323595" y="1811867"/>
              <a:ext cx="110531" cy="1769534"/>
            </a:xfrm>
            <a:prstGeom prst="rect">
              <a:avLst/>
            </a:prstGeom>
            <a:solidFill>
              <a:schemeClr val="accent1">
                <a:alpha val="25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11" name="Rectangle 10"/>
            <p:cNvSpPr/>
            <p:nvPr/>
          </p:nvSpPr>
          <p:spPr bwMode="auto">
            <a:xfrm>
              <a:off x="7813774" y="1811867"/>
              <a:ext cx="110531" cy="1769534"/>
            </a:xfrm>
            <a:prstGeom prst="rect">
              <a:avLst/>
            </a:prstGeom>
            <a:solidFill>
              <a:schemeClr val="accent1">
                <a:alpha val="25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08A.JPG"/>
          <p:cNvPicPr>
            <a:picLocks noChangeAspect="1"/>
          </p:cNvPicPr>
          <p:nvPr/>
        </p:nvPicPr>
        <p:blipFill>
          <a:blip r:embed="rId3"/>
          <a:srcRect l="32071" t="18278" r="10085" b="9080"/>
          <a:stretch>
            <a:fillRect/>
          </a:stretch>
        </p:blipFill>
        <p:spPr>
          <a:xfrm>
            <a:off x="4133088" y="1399032"/>
            <a:ext cx="4527597" cy="4379976"/>
          </a:xfrm>
          <a:prstGeom prst="rect">
            <a:avLst/>
          </a:prstGeom>
        </p:spPr>
      </p:pic>
      <p:sp>
        <p:nvSpPr>
          <p:cNvPr id="2" name="Title 1"/>
          <p:cNvSpPr>
            <a:spLocks noGrp="1"/>
          </p:cNvSpPr>
          <p:nvPr>
            <p:ph type="title"/>
          </p:nvPr>
        </p:nvSpPr>
        <p:spPr/>
        <p:txBody>
          <a:bodyPr/>
          <a:lstStyle/>
          <a:p>
            <a:r>
              <a:rPr lang="en-US" dirty="0" smtClean="0"/>
              <a:t>Interior Salt Marsh:  MC-09-MC-08A</a:t>
            </a:r>
            <a:endParaRPr lang="en-US" dirty="0"/>
          </a:p>
        </p:txBody>
      </p:sp>
      <p:sp>
        <p:nvSpPr>
          <p:cNvPr id="4" name="Text Placeholder 54"/>
          <p:cNvSpPr txBox="1">
            <a:spLocks/>
          </p:cNvSpPr>
          <p:nvPr/>
        </p:nvSpPr>
        <p:spPr bwMode="auto">
          <a:xfrm>
            <a:off x="515699" y="1734692"/>
            <a:ext cx="3140362" cy="4074743"/>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FFFF99"/>
              </a:buClr>
              <a:buSzPct val="150000"/>
              <a:buFont typeface="Arial"/>
              <a:buChar char="•"/>
              <a:tabLst/>
              <a:defRPr/>
            </a:pPr>
            <a:r>
              <a:rPr kumimoji="0" lang="en-US" b="1" i="0" u="none" strike="noStrike" kern="0" cap="none" spc="0" normalizeH="0" baseline="0" noProof="0" dirty="0" smtClean="0">
                <a:ln>
                  <a:noFill/>
                </a:ln>
                <a:solidFill>
                  <a:schemeClr val="bg1"/>
                </a:solidFill>
                <a:effectLst/>
                <a:uLnTx/>
                <a:uFillTx/>
                <a:latin typeface="+mn-lt"/>
                <a:ea typeface="+mn-ea"/>
                <a:cs typeface="+mn-cs"/>
              </a:rPr>
              <a:t> Collocated</a:t>
            </a:r>
            <a:r>
              <a:rPr kumimoji="0" lang="en-US" b="1" i="0" u="none" strike="noStrike" kern="0" cap="none" spc="0" normalizeH="0" noProof="0" dirty="0" smtClean="0">
                <a:ln>
                  <a:noFill/>
                </a:ln>
                <a:solidFill>
                  <a:schemeClr val="bg1"/>
                </a:solidFill>
                <a:effectLst/>
                <a:uLnTx/>
                <a:uFillTx/>
                <a:latin typeface="+mn-lt"/>
                <a:ea typeface="+mn-ea"/>
                <a:cs typeface="+mn-cs"/>
              </a:rPr>
              <a:t> decreases in % OC and increases bulk density indicative of pulses </a:t>
            </a:r>
            <a:r>
              <a:rPr lang="en-US" b="1" kern="0" dirty="0" smtClean="0">
                <a:solidFill>
                  <a:schemeClr val="bg1"/>
                </a:solidFill>
              </a:rPr>
              <a:t>of inorganic sediment</a:t>
            </a:r>
          </a:p>
          <a:p>
            <a:pPr marL="0" marR="0" lvl="0" indent="0" algn="l" defTabSz="914400" rtl="0" eaLnBrk="1" fontAlgn="base" latinLnBrk="0" hangingPunct="1">
              <a:lnSpc>
                <a:spcPct val="100000"/>
              </a:lnSpc>
              <a:spcBef>
                <a:spcPct val="20000"/>
              </a:spcBef>
              <a:spcAft>
                <a:spcPct val="0"/>
              </a:spcAft>
              <a:buClr>
                <a:srgbClr val="FFFF99"/>
              </a:buClr>
              <a:buSzPct val="150000"/>
              <a:buFont typeface="Arial"/>
              <a:buChar char="•"/>
              <a:tabLst/>
              <a:defRPr/>
            </a:pPr>
            <a:endParaRPr kumimoji="0" lang="en-US" b="1" i="0" u="none" strike="noStrike" kern="0" cap="none" spc="0" normalizeH="0" baseline="30000" noProof="0" dirty="0" smtClean="0">
              <a:ln>
                <a:noFill/>
              </a:ln>
              <a:solidFill>
                <a:schemeClr val="bg1"/>
              </a:solidFill>
              <a:effectLst/>
              <a:uLnTx/>
              <a:uFillTx/>
              <a:latin typeface="+mn-lt"/>
              <a:ea typeface="+mn-ea"/>
              <a:cs typeface="+mn-cs"/>
            </a:endParaRPr>
          </a:p>
          <a:p>
            <a:pPr defTabSz="914400" fontAlgn="base">
              <a:spcBef>
                <a:spcPct val="20000"/>
              </a:spcBef>
              <a:spcAft>
                <a:spcPct val="0"/>
              </a:spcAft>
              <a:buClr>
                <a:srgbClr val="FFFF99"/>
              </a:buClr>
              <a:buSzPct val="150000"/>
              <a:buFont typeface="Arial"/>
              <a:buChar char="•"/>
            </a:pPr>
            <a:r>
              <a:rPr lang="en-US" b="1" kern="0" dirty="0" smtClean="0">
                <a:solidFill>
                  <a:schemeClr val="bg1"/>
                </a:solidFill>
              </a:rPr>
              <a:t> Excess </a:t>
            </a:r>
            <a:r>
              <a:rPr lang="en-US" b="1" kern="0" baseline="30000" dirty="0" smtClean="0">
                <a:solidFill>
                  <a:schemeClr val="bg1"/>
                </a:solidFill>
              </a:rPr>
              <a:t>210</a:t>
            </a:r>
            <a:r>
              <a:rPr lang="en-US" b="1" kern="0" dirty="0" smtClean="0">
                <a:solidFill>
                  <a:schemeClr val="bg1"/>
                </a:solidFill>
              </a:rPr>
              <a:t>Pb specific activity also vary with sediment type</a:t>
            </a:r>
          </a:p>
          <a:p>
            <a:pPr defTabSz="914400" fontAlgn="base">
              <a:spcBef>
                <a:spcPct val="20000"/>
              </a:spcBef>
              <a:spcAft>
                <a:spcPct val="0"/>
              </a:spcAft>
              <a:buClr>
                <a:srgbClr val="FFFF99"/>
              </a:buClr>
              <a:buSzPct val="150000"/>
              <a:buFont typeface="Arial"/>
              <a:buChar char="•"/>
            </a:pPr>
            <a:endParaRPr lang="en-US" b="1" kern="0" dirty="0" smtClean="0">
              <a:solidFill>
                <a:schemeClr val="bg1"/>
              </a:solidFill>
            </a:endParaRPr>
          </a:p>
          <a:p>
            <a:pPr defTabSz="914400" fontAlgn="base">
              <a:spcBef>
                <a:spcPct val="20000"/>
              </a:spcBef>
              <a:spcAft>
                <a:spcPct val="0"/>
              </a:spcAft>
              <a:buClr>
                <a:srgbClr val="FFFF99"/>
              </a:buClr>
              <a:buSzPct val="150000"/>
              <a:buFont typeface="Arial"/>
              <a:buChar char="•"/>
            </a:pPr>
            <a:r>
              <a:rPr lang="en-US" b="1" kern="0" dirty="0" smtClean="0">
                <a:solidFill>
                  <a:schemeClr val="bg1"/>
                </a:solidFill>
              </a:rPr>
              <a:t>Relatively well preserved </a:t>
            </a:r>
            <a:r>
              <a:rPr lang="en-US" b="1" kern="0" baseline="30000" dirty="0" smtClean="0">
                <a:solidFill>
                  <a:schemeClr val="bg1"/>
                </a:solidFill>
              </a:rPr>
              <a:t>137</a:t>
            </a:r>
            <a:r>
              <a:rPr lang="en-US" b="1" kern="0" dirty="0" smtClean="0">
                <a:solidFill>
                  <a:schemeClr val="bg1"/>
                </a:solidFill>
              </a:rPr>
              <a:t>Cs peak helps to further refine the geochronology.</a:t>
            </a:r>
          </a:p>
          <a:p>
            <a:pPr defTabSz="914400" fontAlgn="base">
              <a:spcBef>
                <a:spcPct val="20000"/>
              </a:spcBef>
              <a:spcAft>
                <a:spcPct val="0"/>
              </a:spcAft>
              <a:buClr>
                <a:srgbClr val="FFFF99"/>
              </a:buClr>
              <a:buSzPct val="150000"/>
            </a:pPr>
            <a:endParaRPr lang="en-US" b="1" kern="0" dirty="0" smtClean="0">
              <a:solidFill>
                <a:schemeClr val="bg1"/>
              </a:solidFill>
            </a:endParaRPr>
          </a:p>
          <a:p>
            <a:pPr marL="0" marR="0" lvl="0" indent="0" algn="l" defTabSz="914400" rtl="0" eaLnBrk="1" fontAlgn="base" latinLnBrk="0" hangingPunct="1">
              <a:lnSpc>
                <a:spcPct val="100000"/>
              </a:lnSpc>
              <a:spcBef>
                <a:spcPct val="20000"/>
              </a:spcBef>
              <a:spcAft>
                <a:spcPct val="0"/>
              </a:spcAft>
              <a:buClr>
                <a:srgbClr val="FFFF99"/>
              </a:buClr>
              <a:buSzPct val="150000"/>
              <a:buFont typeface="Arial"/>
              <a:buChar char="•"/>
              <a:tabLst/>
              <a:defRPr/>
            </a:pPr>
            <a:endParaRPr kumimoji="0" lang="en-US" b="1" i="0" u="none" strike="noStrike" kern="0" cap="none" spc="0" normalizeH="0" baseline="0" noProof="0" dirty="0" smtClean="0">
              <a:ln>
                <a:noFill/>
              </a:ln>
              <a:solidFill>
                <a:schemeClr val="bg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
                <a:srgbClr val="FFFF99"/>
              </a:buClr>
              <a:buSzPct val="150000"/>
              <a:tabLst/>
              <a:defRPr/>
            </a:pPr>
            <a:endParaRPr kumimoji="0" lang="en-US" b="1" i="0"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1"/>
          <p:cNvSpPr txBox="1">
            <a:spLocks/>
          </p:cNvSpPr>
          <p:nvPr/>
        </p:nvSpPr>
        <p:spPr bwMode="auto">
          <a:xfrm>
            <a:off x="483986" y="175172"/>
            <a:ext cx="83058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FFFF99"/>
                </a:solidFill>
                <a:effectLst/>
                <a:uLnTx/>
                <a:uFillTx/>
                <a:latin typeface="+mj-lt"/>
                <a:ea typeface="+mj-ea"/>
                <a:cs typeface="+mj-cs"/>
              </a:rPr>
              <a:t>Hurricane Deposition</a:t>
            </a:r>
            <a:endParaRPr kumimoji="0" lang="en-US" sz="3600" b="1" i="0" u="none" strike="noStrike" kern="0" cap="none" spc="0" normalizeH="0" baseline="0" noProof="0" dirty="0">
              <a:ln>
                <a:noFill/>
              </a:ln>
              <a:solidFill>
                <a:srgbClr val="FFFF99"/>
              </a:solidFill>
              <a:effectLst/>
              <a:uLnTx/>
              <a:uFillTx/>
              <a:latin typeface="+mj-lt"/>
              <a:ea typeface="+mj-ea"/>
              <a:cs typeface="+mj-cs"/>
            </a:endParaRPr>
          </a:p>
        </p:txBody>
      </p:sp>
      <p:sp>
        <p:nvSpPr>
          <p:cNvPr id="10" name="Text Placeholder 54"/>
          <p:cNvSpPr txBox="1">
            <a:spLocks/>
          </p:cNvSpPr>
          <p:nvPr/>
        </p:nvSpPr>
        <p:spPr bwMode="auto">
          <a:xfrm>
            <a:off x="522212" y="1526278"/>
            <a:ext cx="3140362" cy="4061719"/>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FFFF99"/>
              </a:buClr>
              <a:buSzPct val="150000"/>
              <a:buFont typeface="Arial"/>
              <a:buChar char="•"/>
              <a:tabLst/>
              <a:defRPr/>
            </a:pPr>
            <a:r>
              <a:rPr kumimoji="0" lang="en-US" b="1" i="0" u="none" strike="noStrike" kern="0" cap="none" spc="0" normalizeH="0" baseline="0" noProof="0" dirty="0" smtClean="0">
                <a:ln>
                  <a:noFill/>
                </a:ln>
                <a:solidFill>
                  <a:schemeClr val="bg1"/>
                </a:solidFill>
                <a:effectLst/>
                <a:uLnTx/>
                <a:uFillTx/>
                <a:latin typeface="+mn-lt"/>
                <a:ea typeface="+mn-ea"/>
                <a:cs typeface="+mn-cs"/>
              </a:rPr>
              <a:t>Qualitatively, </a:t>
            </a:r>
            <a:r>
              <a:rPr lang="en-US" b="1" kern="0" dirty="0" smtClean="0">
                <a:solidFill>
                  <a:schemeClr val="bg1"/>
                </a:solidFill>
              </a:rPr>
              <a:t>increases in mass accumulation rates in the salt marsh often coincide with hurricane landfall near Mobile Bay.</a:t>
            </a:r>
          </a:p>
          <a:p>
            <a:pPr marL="0" marR="0" lvl="0" indent="0" algn="l" defTabSz="914400" rtl="0" eaLnBrk="1" fontAlgn="base" latinLnBrk="0" hangingPunct="1">
              <a:lnSpc>
                <a:spcPct val="100000"/>
              </a:lnSpc>
              <a:spcBef>
                <a:spcPct val="20000"/>
              </a:spcBef>
              <a:spcAft>
                <a:spcPct val="0"/>
              </a:spcAft>
              <a:buClr>
                <a:srgbClr val="FFFF99"/>
              </a:buClr>
              <a:buSzPct val="150000"/>
              <a:buFont typeface="Arial"/>
              <a:buChar char="•"/>
              <a:tabLst/>
              <a:defRPr/>
            </a:pPr>
            <a:endParaRPr lang="en-US" b="1" kern="0" dirty="0" smtClean="0">
              <a:solidFill>
                <a:schemeClr val="bg1"/>
              </a:solidFill>
            </a:endParaRPr>
          </a:p>
          <a:p>
            <a:pPr marL="0" marR="0" lvl="0" indent="0" algn="l" defTabSz="914400" rtl="0" eaLnBrk="1" fontAlgn="base" latinLnBrk="0" hangingPunct="1">
              <a:lnSpc>
                <a:spcPct val="100000"/>
              </a:lnSpc>
              <a:spcBef>
                <a:spcPct val="20000"/>
              </a:spcBef>
              <a:spcAft>
                <a:spcPct val="0"/>
              </a:spcAft>
              <a:buClr>
                <a:srgbClr val="FFFF99"/>
              </a:buClr>
              <a:buSzPct val="150000"/>
              <a:buFont typeface="Arial"/>
              <a:buChar char="•"/>
              <a:tabLst/>
              <a:defRPr/>
            </a:pPr>
            <a:r>
              <a:rPr lang="en-US" b="1" kern="0" dirty="0" smtClean="0">
                <a:solidFill>
                  <a:schemeClr val="bg1"/>
                </a:solidFill>
              </a:rPr>
              <a:t> Lower OM in these layers indicate dilution of organic marsh sediments by inorganic sediment</a:t>
            </a:r>
          </a:p>
          <a:p>
            <a:pPr marL="0" marR="0" lvl="0" indent="0" algn="l" defTabSz="914400" rtl="0" eaLnBrk="1" fontAlgn="base" latinLnBrk="0" hangingPunct="1">
              <a:lnSpc>
                <a:spcPct val="100000"/>
              </a:lnSpc>
              <a:spcBef>
                <a:spcPct val="20000"/>
              </a:spcBef>
              <a:spcAft>
                <a:spcPct val="0"/>
              </a:spcAft>
              <a:buClr>
                <a:srgbClr val="FFFF99"/>
              </a:buClr>
              <a:buSzPct val="150000"/>
              <a:buFont typeface="Arial"/>
              <a:buChar char="•"/>
              <a:tabLst/>
              <a:defRPr/>
            </a:pPr>
            <a:endParaRPr lang="en-US" b="1" kern="0" dirty="0" smtClean="0">
              <a:solidFill>
                <a:schemeClr val="bg1"/>
              </a:solidFill>
            </a:endParaRPr>
          </a:p>
          <a:p>
            <a:pPr marL="0" marR="0" lvl="0" indent="0" algn="l" defTabSz="914400" rtl="0" eaLnBrk="1" fontAlgn="base" latinLnBrk="0" hangingPunct="1">
              <a:lnSpc>
                <a:spcPct val="100000"/>
              </a:lnSpc>
              <a:spcBef>
                <a:spcPct val="20000"/>
              </a:spcBef>
              <a:spcAft>
                <a:spcPct val="0"/>
              </a:spcAft>
              <a:buClr>
                <a:srgbClr val="FFFF99"/>
              </a:buClr>
              <a:buSzPct val="150000"/>
              <a:buFont typeface="Arial"/>
              <a:buChar char="•"/>
              <a:tabLst/>
              <a:defRPr/>
            </a:pPr>
            <a:r>
              <a:rPr lang="en-US" b="1" kern="0" dirty="0" smtClean="0">
                <a:solidFill>
                  <a:schemeClr val="bg1"/>
                </a:solidFill>
              </a:rPr>
              <a:t>Critical balance between organic and inorganic sediment accumulation</a:t>
            </a:r>
          </a:p>
          <a:p>
            <a:pPr marL="0" marR="0" lvl="0" indent="0" algn="l" defTabSz="914400" rtl="0" eaLnBrk="1" fontAlgn="base" latinLnBrk="0" hangingPunct="1">
              <a:lnSpc>
                <a:spcPct val="100000"/>
              </a:lnSpc>
              <a:spcBef>
                <a:spcPct val="20000"/>
              </a:spcBef>
              <a:spcAft>
                <a:spcPct val="0"/>
              </a:spcAft>
              <a:buClr>
                <a:srgbClr val="FFFF99"/>
              </a:buClr>
              <a:buSzPct val="150000"/>
              <a:buFont typeface="Arial"/>
              <a:buChar char="•"/>
              <a:tabLst/>
              <a:defRPr/>
            </a:pPr>
            <a:endParaRPr lang="en-US" b="1" kern="0" dirty="0" smtClean="0">
              <a:solidFill>
                <a:schemeClr val="bg1"/>
              </a:solidFill>
            </a:endParaRPr>
          </a:p>
          <a:p>
            <a:pPr marL="0" marR="0" lvl="0" indent="0" algn="l" defTabSz="914400" rtl="0" eaLnBrk="1" fontAlgn="base" latinLnBrk="0" hangingPunct="1">
              <a:lnSpc>
                <a:spcPct val="100000"/>
              </a:lnSpc>
              <a:spcBef>
                <a:spcPct val="20000"/>
              </a:spcBef>
              <a:spcAft>
                <a:spcPct val="0"/>
              </a:spcAft>
              <a:buClr>
                <a:srgbClr val="FFFF99"/>
              </a:buClr>
              <a:buSzPct val="150000"/>
              <a:buFont typeface="Arial"/>
              <a:buChar char="•"/>
              <a:tabLst/>
              <a:defRPr/>
            </a:pPr>
            <a:endParaRPr lang="en-US" b="1" kern="0" dirty="0" smtClean="0">
              <a:solidFill>
                <a:schemeClr val="bg1"/>
              </a:solidFill>
            </a:endParaRPr>
          </a:p>
          <a:p>
            <a:pPr marL="0" marR="0" lvl="0" indent="0" algn="l" defTabSz="914400" rtl="0" eaLnBrk="1" fontAlgn="base" latinLnBrk="0" hangingPunct="1">
              <a:lnSpc>
                <a:spcPct val="100000"/>
              </a:lnSpc>
              <a:spcBef>
                <a:spcPct val="20000"/>
              </a:spcBef>
              <a:spcAft>
                <a:spcPct val="0"/>
              </a:spcAft>
              <a:buClr>
                <a:srgbClr val="FFFF99"/>
              </a:buClr>
              <a:buSzPct val="150000"/>
              <a:buFont typeface="Arial"/>
              <a:buChar char="•"/>
              <a:tabLst/>
              <a:defRPr/>
            </a:pPr>
            <a:endParaRPr kumimoji="0" lang="en-US" b="1" i="0" u="none" strike="noStrike" kern="0" cap="none" spc="0" normalizeH="0" baseline="0" noProof="0" dirty="0" smtClean="0">
              <a:ln>
                <a:noFill/>
              </a:ln>
              <a:solidFill>
                <a:schemeClr val="bg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
                <a:srgbClr val="FFFF99"/>
              </a:buClr>
              <a:buSzPct val="150000"/>
              <a:buFont typeface="Arial"/>
              <a:buChar char="•"/>
              <a:tabLst/>
              <a:defRPr/>
            </a:pPr>
            <a:endParaRPr kumimoji="0" lang="en-US" b="1" i="0" u="none" strike="noStrike" kern="0" cap="none" spc="0" normalizeH="0" baseline="0" noProof="0" dirty="0" smtClean="0">
              <a:ln>
                <a:noFill/>
              </a:ln>
              <a:solidFill>
                <a:schemeClr val="bg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
                <a:srgbClr val="FFFF99"/>
              </a:buClr>
              <a:buSzPct val="150000"/>
              <a:tabLst/>
              <a:defRPr/>
            </a:pPr>
            <a:endParaRPr kumimoji="0" lang="en-US" b="1" i="0" u="none" strike="noStrike" kern="0" cap="none" spc="0" normalizeH="0" baseline="0" noProof="0" dirty="0">
              <a:ln>
                <a:noFill/>
              </a:ln>
              <a:solidFill>
                <a:schemeClr val="bg1"/>
              </a:solidFill>
              <a:effectLst/>
              <a:uLnTx/>
              <a:uFillTx/>
              <a:latin typeface="+mn-lt"/>
              <a:ea typeface="+mn-ea"/>
              <a:cs typeface="+mn-cs"/>
            </a:endParaRPr>
          </a:p>
        </p:txBody>
      </p:sp>
      <p:pic>
        <p:nvPicPr>
          <p:cNvPr id="6" name="Picture 5" descr="hurricanes+MAR.JPG"/>
          <p:cNvPicPr>
            <a:picLocks noChangeAspect="1"/>
          </p:cNvPicPr>
          <p:nvPr/>
        </p:nvPicPr>
        <p:blipFill>
          <a:blip r:embed="rId3"/>
          <a:srcRect l="13628" t="10613" r="14627" b="11321"/>
          <a:stretch>
            <a:fillRect/>
          </a:stretch>
        </p:blipFill>
        <p:spPr>
          <a:xfrm>
            <a:off x="3730752" y="1545336"/>
            <a:ext cx="4937760" cy="413883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sz="2000" dirty="0" smtClean="0"/>
              <a:t>Salt marshes along the periphery of Mobile Bay are accreting at rates comparable to sea-level rise.</a:t>
            </a:r>
          </a:p>
          <a:p>
            <a:endParaRPr lang="en-US" sz="1000" dirty="0" smtClean="0"/>
          </a:p>
          <a:p>
            <a:r>
              <a:rPr lang="en-US" sz="2000" dirty="0" smtClean="0"/>
              <a:t>A large fraction of accretion is due to inorganic sediment accumulation.</a:t>
            </a:r>
          </a:p>
          <a:p>
            <a:endParaRPr lang="en-US" sz="1000" dirty="0" smtClean="0"/>
          </a:p>
          <a:p>
            <a:r>
              <a:rPr lang="en-US" sz="2000" dirty="0" smtClean="0"/>
              <a:t>Episodic deposition of inorganic sediment provide additional substrate for long-term accretion.</a:t>
            </a:r>
          </a:p>
          <a:p>
            <a:endParaRPr lang="en-US" sz="1000" dirty="0" smtClean="0"/>
          </a:p>
          <a:p>
            <a:r>
              <a:rPr lang="en-US" sz="2000" dirty="0" smtClean="0"/>
              <a:t>Freshwater marshes studied are decoupled from local sea-level and appear to be controlled partially by overbank sediment input.</a:t>
            </a:r>
          </a:p>
          <a:p>
            <a:endParaRPr lang="en-US" sz="1000" dirty="0" smtClean="0"/>
          </a:p>
          <a:p>
            <a:r>
              <a:rPr lang="en-US" sz="2000" dirty="0" smtClean="0"/>
              <a:t>Historic floods within the bay-head delta are not well preserved in the marshes we examined.</a:t>
            </a:r>
          </a:p>
          <a:p>
            <a:endParaRPr lang="en-US" sz="2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p:txBody>
          <a:bodyPr/>
          <a:lstStyle/>
          <a:p>
            <a:r>
              <a:rPr lang="en-US" sz="2400" dirty="0" smtClean="0"/>
              <a:t>USGS Coastal &amp; Marine Geology Program</a:t>
            </a:r>
          </a:p>
          <a:p>
            <a:r>
              <a:rPr lang="en-US" sz="2400" dirty="0" smtClean="0"/>
              <a:t>Northern Gulf of Mexico (NGOM) Ecosystem Change and Hazard Susceptibility</a:t>
            </a:r>
          </a:p>
          <a:p>
            <a:r>
              <a:rPr lang="en-US" sz="2400" dirty="0" smtClean="0"/>
              <a:t>Thomas Harmon (USF-SP)</a:t>
            </a:r>
          </a:p>
          <a:p>
            <a:r>
              <a:rPr lang="en-US" sz="2400" dirty="0" smtClean="0"/>
              <a:t>Marci Marot (USGS)</a:t>
            </a:r>
          </a:p>
          <a:p>
            <a:r>
              <a:rPr lang="en-US" sz="2400" dirty="0" err="1" smtClean="0"/>
              <a:t>Adis</a:t>
            </a:r>
            <a:r>
              <a:rPr lang="en-US" sz="2400" dirty="0" smtClean="0"/>
              <a:t> </a:t>
            </a:r>
            <a:r>
              <a:rPr lang="en-US" sz="2400" dirty="0" err="1" smtClean="0"/>
              <a:t>Muslic</a:t>
            </a:r>
            <a:r>
              <a:rPr lang="en-US" sz="2400" dirty="0" smtClean="0"/>
              <a:t> (USGS)</a:t>
            </a:r>
          </a:p>
          <a:p>
            <a:r>
              <a:rPr lang="en-US" sz="2400" dirty="0" smtClean="0"/>
              <a:t>Chris Reich (USGS)</a:t>
            </a:r>
          </a:p>
          <a:p>
            <a:r>
              <a:rPr lang="en-US" sz="2400" dirty="0" smtClean="0"/>
              <a:t>Kathy </a:t>
            </a:r>
            <a:r>
              <a:rPr lang="en-US" sz="2400" dirty="0" err="1" smtClean="0"/>
              <a:t>Richwine</a:t>
            </a:r>
            <a:r>
              <a:rPr lang="en-US" sz="2400" dirty="0" smtClean="0"/>
              <a:t> (USGS)</a:t>
            </a:r>
          </a:p>
          <a:p>
            <a:r>
              <a:rPr lang="en-US" sz="2400" dirty="0" smtClean="0"/>
              <a:t>Dr. Donny </a:t>
            </a:r>
            <a:r>
              <a:rPr lang="en-US" sz="2400" dirty="0" err="1" smtClean="0"/>
              <a:t>Smoak</a:t>
            </a:r>
            <a:r>
              <a:rPr lang="en-US" sz="2400" dirty="0" smtClean="0"/>
              <a:t> (USF-SP)</a:t>
            </a:r>
          </a:p>
          <a:p>
            <a:pPr lvl="1"/>
            <a:endParaRPr lang="en-US" dirty="0"/>
          </a:p>
        </p:txBody>
      </p:sp>
      <p:pic>
        <p:nvPicPr>
          <p:cNvPr id="4" name="Picture 3" descr="NGOM_NLCD_logo-3-17.pdf"/>
          <p:cNvPicPr>
            <a:picLocks noChangeAspect="1"/>
          </p:cNvPicPr>
          <p:nvPr/>
        </p:nvPicPr>
        <mc:AlternateContent xmlns:ma="http://schemas.microsoft.com/office/mac/drawingml/2008/main">
          <mc:Choice Requires="ma">
            <p:blipFill>
              <a:blip r:embed="rId2"/>
              <a:srcRect l="26782" t="12778" r="23289" b="39087"/>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3"/>
              <a:srcRect l="26782" t="12778" r="23289" b="39087"/>
              <a:stretch>
                <a:fillRect/>
              </a:stretch>
            </p:blipFill>
          </mc:Fallback>
        </mc:AlternateContent>
        <p:spPr>
          <a:xfrm>
            <a:off x="6672945" y="5581486"/>
            <a:ext cx="2204030" cy="109415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PA010054red.jpg"/>
          <p:cNvPicPr>
            <a:picLocks noGrp="1" noChangeAspect="1"/>
          </p:cNvPicPr>
          <p:nvPr>
            <p:ph idx="1"/>
          </p:nvPr>
        </p:nvPicPr>
        <p:blipFill>
          <a:blip r:embed="rId2"/>
          <a:srcRect l="-90" r="193"/>
          <a:stretch>
            <a:fillRect/>
          </a:stretch>
        </p:blipFill>
        <p:spPr>
          <a:xfrm>
            <a:off x="0" y="-1"/>
            <a:ext cx="9144000" cy="6867701"/>
          </a:xfrm>
        </p:spPr>
      </p:pic>
      <p:sp>
        <p:nvSpPr>
          <p:cNvPr id="2" name="Title 1"/>
          <p:cNvSpPr>
            <a:spLocks noGrp="1"/>
          </p:cNvSpPr>
          <p:nvPr>
            <p:ph type="title"/>
          </p:nvPr>
        </p:nvSpPr>
        <p:spPr/>
        <p:txBody>
          <a:bodyPr/>
          <a:lstStyle/>
          <a:p>
            <a:r>
              <a:rPr lang="en-US" dirty="0" smtClean="0"/>
              <a:t>Questions</a:t>
            </a:r>
            <a:endParaRPr lang="en-US" dirty="0"/>
          </a:p>
        </p:txBody>
      </p:sp>
      <p:pic>
        <p:nvPicPr>
          <p:cNvPr id="5" name="Picture 5" descr="ident-small_4_onscreen_png"/>
          <p:cNvPicPr>
            <a:picLocks noChangeAspect="1" noChangeArrowheads="1"/>
          </p:cNvPicPr>
          <p:nvPr/>
        </p:nvPicPr>
        <p:blipFill>
          <a:blip r:embed="rId3">
            <a:lum bright="-100000"/>
          </a:blip>
          <a:srcRect l="-12546" t="-23935" r="-13379" b="-376"/>
          <a:stretch>
            <a:fillRect/>
          </a:stretch>
        </p:blipFill>
        <p:spPr bwMode="auto">
          <a:xfrm>
            <a:off x="118533" y="6104467"/>
            <a:ext cx="1439334" cy="524933"/>
          </a:xfrm>
          <a:prstGeom prst="rect">
            <a:avLst/>
          </a:prstGeom>
          <a:solidFill>
            <a:schemeClr val="bg1"/>
          </a:solidFill>
          <a:ln w="9525">
            <a:noFill/>
            <a:miter lim="800000"/>
            <a:headEnd/>
            <a:tailEnd/>
          </a:ln>
        </p:spPr>
      </p:pic>
      <p:sp>
        <p:nvSpPr>
          <p:cNvPr id="6" name="TextBox 5"/>
          <p:cNvSpPr txBox="1"/>
          <p:nvPr/>
        </p:nvSpPr>
        <p:spPr>
          <a:xfrm>
            <a:off x="6451600" y="4851399"/>
            <a:ext cx="355837" cy="461665"/>
          </a:xfrm>
          <a:prstGeom prst="rect">
            <a:avLst/>
          </a:prstGeom>
          <a:noFill/>
        </p:spPr>
        <p:txBody>
          <a:bodyPr wrap="none" rtlCol="0">
            <a:spAutoFit/>
          </a:bodyPr>
          <a:lstStyle/>
          <a:p>
            <a:r>
              <a:rPr lang="en-US" sz="2400" dirty="0" smtClean="0"/>
              <a:t>?</a:t>
            </a:r>
            <a:endParaRPr lang="en-US" sz="2400" dirty="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375356" y="2252133"/>
            <a:ext cx="8305800" cy="2731911"/>
          </a:xfrm>
        </p:spPr>
        <p:txBody>
          <a:bodyPr/>
          <a:lstStyle/>
          <a:p>
            <a:r>
              <a:rPr lang="en-US" dirty="0" smtClean="0"/>
              <a:t>Problem and Background</a:t>
            </a:r>
          </a:p>
          <a:p>
            <a:r>
              <a:rPr lang="en-US" dirty="0" smtClean="0"/>
              <a:t>Setting</a:t>
            </a:r>
          </a:p>
          <a:p>
            <a:r>
              <a:rPr lang="en-US" dirty="0" smtClean="0"/>
              <a:t>Methods and Models</a:t>
            </a:r>
          </a:p>
          <a:p>
            <a:r>
              <a:rPr lang="en-US" dirty="0" smtClean="0"/>
              <a:t>Results and Discussions</a:t>
            </a:r>
          </a:p>
          <a:p>
            <a:r>
              <a:rPr lang="en-US" dirty="0" smtClean="0"/>
              <a:t>Conclusions</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Excess </a:t>
            </a:r>
            <a:r>
              <a:rPr lang="en-US" baseline="30000" dirty="0" smtClean="0"/>
              <a:t>210</a:t>
            </a:r>
            <a:r>
              <a:rPr lang="en-US" dirty="0" smtClean="0"/>
              <a:t>Pb Inventories</a:t>
            </a:r>
            <a:endParaRPr lang="en-US" dirty="0"/>
          </a:p>
        </p:txBody>
      </p:sp>
      <p:graphicFrame>
        <p:nvGraphicFramePr>
          <p:cNvPr id="18" name="Table 17"/>
          <p:cNvGraphicFramePr>
            <a:graphicFrameLocks noGrp="1"/>
          </p:cNvGraphicFramePr>
          <p:nvPr/>
        </p:nvGraphicFramePr>
        <p:xfrm>
          <a:off x="489400" y="1601755"/>
          <a:ext cx="8168589" cy="4043680"/>
        </p:xfrm>
        <a:graphic>
          <a:graphicData uri="http://schemas.openxmlformats.org/drawingml/2006/table">
            <a:tbl>
              <a:tblPr firstRow="1" bandRow="1">
                <a:tableStyleId>{8FD4443E-F989-4FC4-A0C8-D5A2AF1F390B}</a:tableStyleId>
              </a:tblPr>
              <a:tblGrid>
                <a:gridCol w="1770690"/>
                <a:gridCol w="982960"/>
                <a:gridCol w="1973790"/>
                <a:gridCol w="1836597"/>
                <a:gridCol w="1604552"/>
              </a:tblGrid>
              <a:tr h="370840">
                <a:tc>
                  <a:txBody>
                    <a:bodyPr/>
                    <a:lstStyle/>
                    <a:p>
                      <a:pPr algn="ctr"/>
                      <a:r>
                        <a:rPr lang="en-US" dirty="0" smtClean="0"/>
                        <a:t>Core ID</a:t>
                      </a:r>
                      <a:endParaRPr lang="en-US" dirty="0"/>
                    </a:p>
                  </a:txBody>
                  <a:tcPr/>
                </a:tc>
                <a:tc>
                  <a:txBody>
                    <a:bodyPr/>
                    <a:lstStyle/>
                    <a:p>
                      <a:pPr algn="ctr"/>
                      <a:r>
                        <a:rPr lang="en-US" dirty="0" smtClean="0"/>
                        <a:t>Core Length</a:t>
                      </a:r>
                      <a:endParaRPr lang="en-US" dirty="0"/>
                    </a:p>
                  </a:txBody>
                  <a:tcPr/>
                </a:tc>
                <a:tc>
                  <a:txBody>
                    <a:bodyPr/>
                    <a:lstStyle/>
                    <a:p>
                      <a:pPr algn="ctr"/>
                      <a:r>
                        <a:rPr lang="en-US" dirty="0" smtClean="0"/>
                        <a:t>Excess </a:t>
                      </a:r>
                      <a:r>
                        <a:rPr lang="en-US" baseline="30000" dirty="0" smtClean="0"/>
                        <a:t>210</a:t>
                      </a:r>
                      <a:r>
                        <a:rPr lang="en-US" dirty="0" smtClean="0"/>
                        <a:t>Pb Surface Activity</a:t>
                      </a:r>
                      <a:endParaRPr lang="en-US" dirty="0"/>
                    </a:p>
                  </a:txBody>
                  <a:tcPr/>
                </a:tc>
                <a:tc>
                  <a:txBody>
                    <a:bodyPr/>
                    <a:lstStyle/>
                    <a:p>
                      <a:pPr algn="ctr"/>
                      <a:r>
                        <a:rPr lang="en-US" dirty="0" smtClean="0"/>
                        <a:t>Excess </a:t>
                      </a:r>
                      <a:r>
                        <a:rPr lang="en-US" baseline="30000" dirty="0" smtClean="0"/>
                        <a:t>210</a:t>
                      </a:r>
                      <a:r>
                        <a:rPr lang="en-US" dirty="0" smtClean="0"/>
                        <a:t>Pb Inventory</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Excess </a:t>
                      </a:r>
                      <a:r>
                        <a:rPr lang="en-US" baseline="30000" dirty="0" smtClean="0"/>
                        <a:t>210</a:t>
                      </a:r>
                      <a:r>
                        <a:rPr lang="en-US" dirty="0" smtClean="0"/>
                        <a:t>Pb Inventory</a:t>
                      </a:r>
                      <a:r>
                        <a:rPr lang="en-US" baseline="0" dirty="0" smtClean="0"/>
                        <a:t> Err</a:t>
                      </a:r>
                      <a:endParaRPr lang="en-US" dirty="0" smtClean="0"/>
                    </a:p>
                  </a:txBody>
                  <a:tcPr/>
                </a:tc>
              </a:tr>
              <a:tr h="370840">
                <a:tc>
                  <a:txBody>
                    <a:bodyPr/>
                    <a:lstStyle/>
                    <a:p>
                      <a:pPr algn="ctr"/>
                      <a:endParaRPr lang="en-US" dirty="0"/>
                    </a:p>
                  </a:txBody>
                  <a:tcPr>
                    <a:solidFill>
                      <a:schemeClr val="tx1"/>
                    </a:solidFill>
                  </a:tcPr>
                </a:tc>
                <a:tc>
                  <a:txBody>
                    <a:bodyPr/>
                    <a:lstStyle/>
                    <a:p>
                      <a:pPr algn="ctr"/>
                      <a:r>
                        <a:rPr lang="en-US" dirty="0" smtClean="0"/>
                        <a:t>(cm)</a:t>
                      </a:r>
                      <a:endParaRPr lang="en-US" dirty="0"/>
                    </a:p>
                  </a:txBody>
                  <a:tcPr>
                    <a:solidFill>
                      <a:schemeClr val="tx1"/>
                    </a:solidFill>
                  </a:tcPr>
                </a:tc>
                <a:tc>
                  <a:txBody>
                    <a:bodyPr/>
                    <a:lstStyle/>
                    <a:p>
                      <a:pPr algn="ctr"/>
                      <a:r>
                        <a:rPr lang="en-US" dirty="0" smtClean="0"/>
                        <a:t>(</a:t>
                      </a:r>
                      <a:r>
                        <a:rPr lang="en-US" dirty="0" err="1" smtClean="0"/>
                        <a:t>dpm</a:t>
                      </a:r>
                      <a:r>
                        <a:rPr lang="en-US" dirty="0" smtClean="0"/>
                        <a:t> g</a:t>
                      </a:r>
                      <a:r>
                        <a:rPr lang="en-US" baseline="30000" dirty="0" smtClean="0"/>
                        <a:t>-1</a:t>
                      </a:r>
                      <a:r>
                        <a:rPr lang="en-US" dirty="0" smtClean="0"/>
                        <a:t>)</a:t>
                      </a:r>
                      <a:endParaRPr lang="en-US" dirty="0"/>
                    </a:p>
                  </a:txBody>
                  <a:tcPr>
                    <a:solidFill>
                      <a:schemeClr val="tx1"/>
                    </a:solidFill>
                  </a:tcPr>
                </a:tc>
                <a:tc>
                  <a:txBody>
                    <a:bodyPr/>
                    <a:lstStyle/>
                    <a:p>
                      <a:pPr algn="ctr"/>
                      <a:r>
                        <a:rPr lang="en-US" dirty="0" smtClean="0"/>
                        <a:t>(</a:t>
                      </a:r>
                      <a:r>
                        <a:rPr lang="en-US" dirty="0" err="1" smtClean="0"/>
                        <a:t>dpm</a:t>
                      </a:r>
                      <a:r>
                        <a:rPr lang="en-US" baseline="0" dirty="0" smtClean="0"/>
                        <a:t> cm</a:t>
                      </a:r>
                      <a:r>
                        <a:rPr lang="en-US" baseline="30000" dirty="0" smtClean="0"/>
                        <a:t>-2</a:t>
                      </a:r>
                      <a:r>
                        <a:rPr lang="en-US" baseline="0" dirty="0" smtClean="0"/>
                        <a:t>)</a:t>
                      </a:r>
                      <a:endParaRPr lang="en-US" dirty="0"/>
                    </a:p>
                  </a:txBody>
                  <a:tcPr>
                    <a:solidFill>
                      <a:schemeClr val="tx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a:t>
                      </a:r>
                      <a:r>
                        <a:rPr lang="en-US" dirty="0" err="1" smtClean="0"/>
                        <a:t>dpm</a:t>
                      </a:r>
                      <a:r>
                        <a:rPr lang="en-US" baseline="0" dirty="0" smtClean="0"/>
                        <a:t> cm</a:t>
                      </a:r>
                      <a:r>
                        <a:rPr lang="en-US" baseline="30000" dirty="0" smtClean="0"/>
                        <a:t>-2</a:t>
                      </a:r>
                      <a:r>
                        <a:rPr lang="en-US" baseline="0" dirty="0" smtClean="0"/>
                        <a:t>)</a:t>
                      </a:r>
                      <a:endParaRPr lang="en-US" dirty="0" smtClean="0"/>
                    </a:p>
                    <a:p>
                      <a:pPr algn="ctr"/>
                      <a:endParaRPr lang="en-US" dirty="0"/>
                    </a:p>
                  </a:txBody>
                  <a:tcPr>
                    <a:solidFill>
                      <a:schemeClr val="tx1"/>
                    </a:solidFill>
                  </a:tcPr>
                </a:tc>
              </a:tr>
              <a:tr h="370840">
                <a:tc>
                  <a:txBody>
                    <a:bodyPr/>
                    <a:lstStyle/>
                    <a:p>
                      <a:r>
                        <a:rPr lang="en-US" dirty="0" smtClean="0"/>
                        <a:t>MB-09-MC-04B</a:t>
                      </a:r>
                      <a:endParaRPr lang="en-US" dirty="0"/>
                    </a:p>
                  </a:txBody>
                  <a:tcPr/>
                </a:tc>
                <a:tc>
                  <a:txBody>
                    <a:bodyPr/>
                    <a:lstStyle/>
                    <a:p>
                      <a:pPr algn="ctr"/>
                      <a:r>
                        <a:rPr lang="en-US" dirty="0" smtClean="0"/>
                        <a:t>62</a:t>
                      </a:r>
                      <a:endParaRPr lang="en-US" dirty="0"/>
                    </a:p>
                  </a:txBody>
                  <a:tcPr anchor="ctr"/>
                </a:tc>
                <a:tc>
                  <a:txBody>
                    <a:bodyPr/>
                    <a:lstStyle/>
                    <a:p>
                      <a:pPr algn="ctr"/>
                      <a:r>
                        <a:rPr lang="en-US" dirty="0" smtClean="0"/>
                        <a:t>4.13</a:t>
                      </a:r>
                      <a:endParaRPr lang="en-US" dirty="0"/>
                    </a:p>
                  </a:txBody>
                  <a:tcPr anchor="ctr"/>
                </a:tc>
                <a:tc>
                  <a:txBody>
                    <a:bodyPr/>
                    <a:lstStyle/>
                    <a:p>
                      <a:pPr algn="ctr"/>
                      <a:r>
                        <a:rPr lang="en-US" dirty="0" smtClean="0"/>
                        <a:t>36.23</a:t>
                      </a:r>
                      <a:endParaRPr lang="en-US" dirty="0"/>
                    </a:p>
                  </a:txBody>
                  <a:tcPr anchor="ctr"/>
                </a:tc>
                <a:tc>
                  <a:txBody>
                    <a:bodyPr/>
                    <a:lstStyle/>
                    <a:p>
                      <a:pPr algn="ctr"/>
                      <a:r>
                        <a:rPr lang="en-US" dirty="0" smtClean="0"/>
                        <a:t>5.69</a:t>
                      </a:r>
                      <a:endParaRPr lang="en-US" dirty="0"/>
                    </a:p>
                  </a:txBody>
                  <a:tcPr anchor="ct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MB-09-MC-03A</a:t>
                      </a:r>
                    </a:p>
                  </a:txBody>
                  <a:tcPr/>
                </a:tc>
                <a:tc>
                  <a:txBody>
                    <a:bodyPr/>
                    <a:lstStyle/>
                    <a:p>
                      <a:pPr algn="ctr"/>
                      <a:r>
                        <a:rPr lang="en-US" dirty="0" smtClean="0"/>
                        <a:t>54</a:t>
                      </a:r>
                      <a:endParaRPr lang="en-US" dirty="0"/>
                    </a:p>
                  </a:txBody>
                  <a:tcPr anchor="ctr"/>
                </a:tc>
                <a:tc>
                  <a:txBody>
                    <a:bodyPr/>
                    <a:lstStyle/>
                    <a:p>
                      <a:pPr algn="ctr"/>
                      <a:r>
                        <a:rPr lang="en-US" dirty="0" smtClean="0"/>
                        <a:t>2.56</a:t>
                      </a:r>
                    </a:p>
                  </a:txBody>
                  <a:tcPr anchor="ctr"/>
                </a:tc>
                <a:tc>
                  <a:txBody>
                    <a:bodyPr/>
                    <a:lstStyle/>
                    <a:p>
                      <a:pPr algn="ctr"/>
                      <a:r>
                        <a:rPr lang="en-US" dirty="0" smtClean="0"/>
                        <a:t>32.30</a:t>
                      </a:r>
                      <a:endParaRPr lang="en-US" dirty="0"/>
                    </a:p>
                  </a:txBody>
                  <a:tcPr anchor="ctr"/>
                </a:tc>
                <a:tc>
                  <a:txBody>
                    <a:bodyPr/>
                    <a:lstStyle/>
                    <a:p>
                      <a:pPr algn="ctr"/>
                      <a:r>
                        <a:rPr lang="en-US" dirty="0" smtClean="0"/>
                        <a:t>3.425</a:t>
                      </a:r>
                      <a:endParaRPr lang="en-US" dirty="0"/>
                    </a:p>
                  </a:txBody>
                  <a:tcPr anchor="ct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MB-09-MC-08A</a:t>
                      </a:r>
                    </a:p>
                  </a:txBody>
                  <a:tcPr/>
                </a:tc>
                <a:tc>
                  <a:txBody>
                    <a:bodyPr/>
                    <a:lstStyle/>
                    <a:p>
                      <a:pPr algn="ctr"/>
                      <a:r>
                        <a:rPr lang="en-US" dirty="0" smtClean="0"/>
                        <a:t>42</a:t>
                      </a:r>
                      <a:endParaRPr lang="en-US" dirty="0"/>
                    </a:p>
                  </a:txBody>
                  <a:tcPr anchor="ctr"/>
                </a:tc>
                <a:tc>
                  <a:txBody>
                    <a:bodyPr/>
                    <a:lstStyle/>
                    <a:p>
                      <a:pPr algn="ctr"/>
                      <a:r>
                        <a:rPr lang="en-US" dirty="0" smtClean="0"/>
                        <a:t>4.17</a:t>
                      </a:r>
                      <a:endParaRPr lang="en-US" dirty="0"/>
                    </a:p>
                  </a:txBody>
                  <a:tcPr anchor="ctr"/>
                </a:tc>
                <a:tc>
                  <a:txBody>
                    <a:bodyPr/>
                    <a:lstStyle/>
                    <a:p>
                      <a:pPr algn="ctr"/>
                      <a:r>
                        <a:rPr lang="en-US" dirty="0" smtClean="0"/>
                        <a:t>23.29</a:t>
                      </a:r>
                      <a:endParaRPr lang="en-US" dirty="0"/>
                    </a:p>
                  </a:txBody>
                  <a:tcPr anchor="ctr"/>
                </a:tc>
                <a:tc>
                  <a:txBody>
                    <a:bodyPr/>
                    <a:lstStyle/>
                    <a:p>
                      <a:pPr algn="ctr"/>
                      <a:r>
                        <a:rPr lang="en-US" dirty="0" smtClean="0"/>
                        <a:t>3.34</a:t>
                      </a:r>
                      <a:endParaRPr lang="en-US" dirty="0"/>
                    </a:p>
                  </a:txBody>
                  <a:tcPr anchor="ctr"/>
                </a:tc>
              </a:tr>
              <a:tr h="370840">
                <a:tc>
                  <a:txBody>
                    <a:bodyPr/>
                    <a:lstStyle/>
                    <a:p>
                      <a:r>
                        <a:rPr lang="en-US" dirty="0" smtClean="0"/>
                        <a:t>MB-09-MC-09</a:t>
                      </a:r>
                      <a:endParaRPr lang="en-US" dirty="0"/>
                    </a:p>
                  </a:txBody>
                  <a:tcPr/>
                </a:tc>
                <a:tc>
                  <a:txBody>
                    <a:bodyPr/>
                    <a:lstStyle/>
                    <a:p>
                      <a:pPr algn="ctr"/>
                      <a:r>
                        <a:rPr lang="en-US" dirty="0" smtClean="0"/>
                        <a:t>36</a:t>
                      </a:r>
                      <a:endParaRPr lang="en-US" dirty="0"/>
                    </a:p>
                  </a:txBody>
                  <a:tcPr anchor="ctr"/>
                </a:tc>
                <a:tc>
                  <a:txBody>
                    <a:bodyPr/>
                    <a:lstStyle/>
                    <a:p>
                      <a:pPr algn="ctr"/>
                      <a:r>
                        <a:rPr lang="en-US" dirty="0" smtClean="0"/>
                        <a:t>1.9</a:t>
                      </a:r>
                      <a:endParaRPr lang="en-US" dirty="0"/>
                    </a:p>
                  </a:txBody>
                  <a:tcPr anchor="ctr"/>
                </a:tc>
                <a:tc>
                  <a:txBody>
                    <a:bodyPr/>
                    <a:lstStyle/>
                    <a:p>
                      <a:pPr algn="ctr"/>
                      <a:r>
                        <a:rPr lang="en-US" dirty="0" smtClean="0"/>
                        <a:t>34.09</a:t>
                      </a:r>
                      <a:endParaRPr lang="en-US" dirty="0"/>
                    </a:p>
                  </a:txBody>
                  <a:tcPr anchor="ctr"/>
                </a:tc>
                <a:tc>
                  <a:txBody>
                    <a:bodyPr/>
                    <a:lstStyle/>
                    <a:p>
                      <a:pPr algn="ctr"/>
                      <a:r>
                        <a:rPr lang="en-US" dirty="0" smtClean="0"/>
                        <a:t>7.39</a:t>
                      </a:r>
                      <a:endParaRPr lang="en-US" dirty="0"/>
                    </a:p>
                  </a:txBody>
                  <a:tcPr anchor="ctr"/>
                </a:tc>
              </a:tr>
              <a:tr h="370840">
                <a:tc>
                  <a:txBody>
                    <a:bodyPr/>
                    <a:lstStyle/>
                    <a:p>
                      <a:r>
                        <a:rPr lang="en-US" dirty="0" smtClean="0"/>
                        <a:t>Central</a:t>
                      </a:r>
                      <a:r>
                        <a:rPr lang="en-US" baseline="0" dirty="0" smtClean="0"/>
                        <a:t> North America*</a:t>
                      </a:r>
                      <a:endParaRPr lang="en-US" dirty="0"/>
                    </a:p>
                  </a:txBody>
                  <a:tcPr/>
                </a:tc>
                <a:tc>
                  <a:txBody>
                    <a:bodyPr/>
                    <a:lstStyle/>
                    <a:p>
                      <a:pPr algn="ctr"/>
                      <a:r>
                        <a:rPr lang="en-US" dirty="0" smtClean="0"/>
                        <a:t>-</a:t>
                      </a:r>
                      <a:endParaRPr lang="en-US" dirty="0"/>
                    </a:p>
                  </a:txBody>
                  <a:tcPr anchor="ctr"/>
                </a:tc>
                <a:tc>
                  <a:txBody>
                    <a:bodyPr/>
                    <a:lstStyle/>
                    <a:p>
                      <a:pPr algn="ctr"/>
                      <a:r>
                        <a:rPr lang="en-US" dirty="0" smtClean="0"/>
                        <a:t>-</a:t>
                      </a:r>
                      <a:endParaRPr lang="en-US" dirty="0"/>
                    </a:p>
                  </a:txBody>
                  <a:tcPr anchor="ctr"/>
                </a:tc>
                <a:tc>
                  <a:txBody>
                    <a:bodyPr/>
                    <a:lstStyle/>
                    <a:p>
                      <a:pPr algn="ctr"/>
                      <a:r>
                        <a:rPr lang="en-US" dirty="0" smtClean="0"/>
                        <a:t>35.96</a:t>
                      </a:r>
                      <a:endParaRPr lang="en-US" dirty="0"/>
                    </a:p>
                  </a:txBody>
                  <a:tcPr anchor="ctr"/>
                </a:tc>
                <a:tc>
                  <a:txBody>
                    <a:bodyPr/>
                    <a:lstStyle/>
                    <a:p>
                      <a:pPr algn="ctr"/>
                      <a:r>
                        <a:rPr lang="en-US" dirty="0" smtClean="0"/>
                        <a:t>14.81</a:t>
                      </a:r>
                      <a:endParaRPr lang="en-US" dirty="0"/>
                    </a:p>
                  </a:txBody>
                  <a:tcPr anchor="ct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Eastern </a:t>
                      </a:r>
                      <a:r>
                        <a:rPr lang="en-US" baseline="0" dirty="0" smtClean="0"/>
                        <a:t>North America*</a:t>
                      </a:r>
                      <a:endParaRPr lang="en-US" dirty="0"/>
                    </a:p>
                  </a:txBody>
                  <a:tcPr/>
                </a:tc>
                <a:tc>
                  <a:txBody>
                    <a:bodyPr/>
                    <a:lstStyle/>
                    <a:p>
                      <a:pPr algn="ctr"/>
                      <a:r>
                        <a:rPr lang="en-US" dirty="0" smtClean="0"/>
                        <a:t>-</a:t>
                      </a:r>
                      <a:endParaRPr lang="en-US" dirty="0"/>
                    </a:p>
                  </a:txBody>
                  <a:tcPr anchor="ctr"/>
                </a:tc>
                <a:tc>
                  <a:txBody>
                    <a:bodyPr/>
                    <a:lstStyle/>
                    <a:p>
                      <a:pPr algn="ctr"/>
                      <a:r>
                        <a:rPr lang="en-US" dirty="0" smtClean="0"/>
                        <a:t>-</a:t>
                      </a:r>
                      <a:endParaRPr lang="en-US" dirty="0"/>
                    </a:p>
                  </a:txBody>
                  <a:tcPr anchor="ctr"/>
                </a:tc>
                <a:tc>
                  <a:txBody>
                    <a:bodyPr/>
                    <a:lstStyle/>
                    <a:p>
                      <a:pPr algn="ctr"/>
                      <a:r>
                        <a:rPr lang="en-US" dirty="0" smtClean="0"/>
                        <a:t>29.67</a:t>
                      </a:r>
                      <a:endParaRPr lang="en-US" dirty="0"/>
                    </a:p>
                  </a:txBody>
                  <a:tcPr anchor="ctr"/>
                </a:tc>
                <a:tc>
                  <a:txBody>
                    <a:bodyPr/>
                    <a:lstStyle/>
                    <a:p>
                      <a:pPr algn="ctr"/>
                      <a:r>
                        <a:rPr lang="en-US" dirty="0" smtClean="0"/>
                        <a:t>12.77</a:t>
                      </a:r>
                      <a:endParaRPr lang="en-US" dirty="0"/>
                    </a:p>
                  </a:txBody>
                  <a:tcPr anchor="ctr"/>
                </a:tc>
              </a:tr>
            </a:tbl>
          </a:graphicData>
        </a:graphic>
      </p:graphicFrame>
      <p:sp>
        <p:nvSpPr>
          <p:cNvPr id="19" name="TextBox 18"/>
          <p:cNvSpPr txBox="1"/>
          <p:nvPr/>
        </p:nvSpPr>
        <p:spPr>
          <a:xfrm>
            <a:off x="5555436" y="5985282"/>
            <a:ext cx="3157297" cy="246221"/>
          </a:xfrm>
          <a:prstGeom prst="rect">
            <a:avLst/>
          </a:prstGeom>
          <a:noFill/>
        </p:spPr>
        <p:txBody>
          <a:bodyPr wrap="none" rtlCol="0">
            <a:spAutoFit/>
          </a:bodyPr>
          <a:lstStyle/>
          <a:p>
            <a:r>
              <a:rPr lang="en-US" sz="1000" dirty="0" smtClean="0">
                <a:solidFill>
                  <a:schemeClr val="bg1"/>
                </a:solidFill>
              </a:rPr>
              <a:t>*Source:  modified from </a:t>
            </a:r>
            <a:r>
              <a:rPr lang="en-US" sz="1000" dirty="0" err="1" smtClean="0">
                <a:solidFill>
                  <a:schemeClr val="bg1"/>
                </a:solidFill>
              </a:rPr>
              <a:t>Appleyby</a:t>
            </a:r>
            <a:r>
              <a:rPr lang="en-US" sz="1000" dirty="0" smtClean="0">
                <a:solidFill>
                  <a:schemeClr val="bg1"/>
                </a:solidFill>
              </a:rPr>
              <a:t> and Oldfield, 1992</a:t>
            </a:r>
            <a:endParaRPr lang="en-US" sz="1000" dirty="0">
              <a:solidFill>
                <a:schemeClr val="bg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Marsh Platform: MB-09-MC10</a:t>
            </a:r>
            <a:endParaRPr lang="en-US" dirty="0"/>
          </a:p>
        </p:txBody>
      </p:sp>
      <p:pic>
        <p:nvPicPr>
          <p:cNvPr id="7" name="Picture 5" descr="P9300044red.jpg"/>
          <p:cNvPicPr>
            <a:picLocks noChangeAspect="1"/>
          </p:cNvPicPr>
          <p:nvPr/>
        </p:nvPicPr>
        <p:blipFill>
          <a:blip r:embed="rId3"/>
          <a:srcRect l="48414" t="15886" r="13915" b="27328"/>
          <a:stretch>
            <a:fillRect/>
          </a:stretch>
        </p:blipFill>
        <p:spPr bwMode="auto">
          <a:xfrm>
            <a:off x="148967" y="1137746"/>
            <a:ext cx="3137899" cy="3548125"/>
          </a:xfrm>
          <a:prstGeom prst="rect">
            <a:avLst/>
          </a:prstGeom>
          <a:noFill/>
          <a:ln w="9525">
            <a:noFill/>
            <a:miter lim="800000"/>
            <a:headEnd/>
            <a:tailEnd/>
          </a:ln>
        </p:spPr>
      </p:pic>
      <p:pic>
        <p:nvPicPr>
          <p:cNvPr id="11" name="Content Placeholder 10" descr="mb0810mc10.JPG"/>
          <p:cNvPicPr>
            <a:picLocks noGrp="1" noChangeAspect="1"/>
          </p:cNvPicPr>
          <p:nvPr>
            <p:ph idx="1"/>
          </p:nvPr>
        </p:nvPicPr>
        <p:blipFill>
          <a:blip r:embed="rId4"/>
          <a:srcRect l="32" t="12351" r="18878" b="5046"/>
          <a:stretch>
            <a:fillRect/>
          </a:stretch>
        </p:blipFill>
        <p:spPr>
          <a:xfrm>
            <a:off x="3021702" y="1652752"/>
            <a:ext cx="5157076" cy="4047359"/>
          </a:xfrm>
        </p:spPr>
      </p:pic>
      <p:sp>
        <p:nvSpPr>
          <p:cNvPr id="12" name="Rectangle 11"/>
          <p:cNvSpPr/>
          <p:nvPr/>
        </p:nvSpPr>
        <p:spPr>
          <a:xfrm>
            <a:off x="3485462" y="3109311"/>
            <a:ext cx="4502399" cy="261007"/>
          </a:xfrm>
          <a:prstGeom prst="rect">
            <a:avLst/>
          </a:prstGeom>
          <a:solidFill>
            <a:srgbClr val="948A54">
              <a:alpha val="3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r">
              <a:defRPr/>
            </a:pPr>
            <a:endParaRPr lang="en-US" sz="1800" dirty="0">
              <a:solidFill>
                <a:srgbClr val="000000"/>
              </a:solidFill>
            </a:endParaRPr>
          </a:p>
        </p:txBody>
      </p:sp>
      <p:sp>
        <p:nvSpPr>
          <p:cNvPr id="16" name="Rectangle 15"/>
          <p:cNvSpPr/>
          <p:nvPr/>
        </p:nvSpPr>
        <p:spPr>
          <a:xfrm>
            <a:off x="3485462" y="2468618"/>
            <a:ext cx="4519075" cy="141451"/>
          </a:xfrm>
          <a:prstGeom prst="rect">
            <a:avLst/>
          </a:prstGeom>
          <a:solidFill>
            <a:srgbClr val="948A54">
              <a:alpha val="3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r">
              <a:defRPr/>
            </a:pPr>
            <a:endParaRPr lang="en-US" sz="1800" dirty="0">
              <a:solidFill>
                <a:srgbClr val="000000"/>
              </a:solidFill>
            </a:endParaRPr>
          </a:p>
        </p:txBody>
      </p:sp>
      <p:sp>
        <p:nvSpPr>
          <p:cNvPr id="17" name="Rectangle 16"/>
          <p:cNvSpPr/>
          <p:nvPr/>
        </p:nvSpPr>
        <p:spPr>
          <a:xfrm>
            <a:off x="3485462" y="2610069"/>
            <a:ext cx="4502399" cy="499241"/>
          </a:xfrm>
          <a:prstGeom prst="rect">
            <a:avLst/>
          </a:prstGeom>
          <a:solidFill>
            <a:srgbClr val="FFFF00">
              <a:alpha val="3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r">
              <a:defRPr/>
            </a:pPr>
            <a:endParaRPr lang="en-US" sz="1800" dirty="0">
              <a:solidFill>
                <a:srgbClr val="000000"/>
              </a:solidFill>
            </a:endParaRPr>
          </a:p>
        </p:txBody>
      </p:sp>
      <p:sp>
        <p:nvSpPr>
          <p:cNvPr id="18" name="Rectangle 17"/>
          <p:cNvSpPr/>
          <p:nvPr/>
        </p:nvSpPr>
        <p:spPr>
          <a:xfrm>
            <a:off x="3479563" y="3359813"/>
            <a:ext cx="4502399" cy="914400"/>
          </a:xfrm>
          <a:prstGeom prst="rect">
            <a:avLst/>
          </a:prstGeom>
          <a:solidFill>
            <a:srgbClr val="FFFF00">
              <a:alpha val="3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r">
              <a:defRPr/>
            </a:pPr>
            <a:endParaRPr lang="en-US" sz="1800" dirty="0">
              <a:solidFill>
                <a:srgbClr val="000000"/>
              </a:solidFill>
            </a:endParaRPr>
          </a:p>
        </p:txBody>
      </p:sp>
      <p:cxnSp>
        <p:nvCxnSpPr>
          <p:cNvPr id="19" name="Straight Arrow Connector 18"/>
          <p:cNvCxnSpPr/>
          <p:nvPr/>
        </p:nvCxnSpPr>
        <p:spPr>
          <a:xfrm flipV="1">
            <a:off x="2338552" y="2468619"/>
            <a:ext cx="1141011" cy="217650"/>
          </a:xfrm>
          <a:prstGeom prst="straightConnector1">
            <a:avLst/>
          </a:prstGeom>
          <a:ln>
            <a:solidFill>
              <a:srgbClr val="0D121F"/>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2215931" y="2621019"/>
            <a:ext cx="1263632" cy="365671"/>
          </a:xfrm>
          <a:prstGeom prst="straightConnector1">
            <a:avLst/>
          </a:prstGeom>
          <a:ln>
            <a:solidFill>
              <a:srgbClr val="0D121F"/>
            </a:solidFill>
            <a:tailEnd type="arrow"/>
          </a:ln>
        </p:spPr>
        <p:style>
          <a:lnRef idx="2">
            <a:schemeClr val="accent1"/>
          </a:lnRef>
          <a:fillRef idx="0">
            <a:schemeClr val="accent1"/>
          </a:fillRef>
          <a:effectRef idx="1">
            <a:schemeClr val="accent1"/>
          </a:effectRef>
          <a:fontRef idx="minor">
            <a:schemeClr val="tx1"/>
          </a:fontRef>
        </p:style>
      </p:cxnSp>
      <p:sp>
        <p:nvSpPr>
          <p:cNvPr id="13" name="Right Brace 12"/>
          <p:cNvSpPr/>
          <p:nvPr/>
        </p:nvSpPr>
        <p:spPr bwMode="auto">
          <a:xfrm>
            <a:off x="7967127" y="3081867"/>
            <a:ext cx="127000" cy="338666"/>
          </a:xfrm>
          <a:prstGeom prst="rightBrac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14" name="TextBox 13"/>
          <p:cNvSpPr txBox="1"/>
          <p:nvPr/>
        </p:nvSpPr>
        <p:spPr>
          <a:xfrm rot="5400000">
            <a:off x="7552260" y="3090333"/>
            <a:ext cx="1532466" cy="369332"/>
          </a:xfrm>
          <a:prstGeom prst="rect">
            <a:avLst/>
          </a:prstGeom>
          <a:noFill/>
        </p:spPr>
        <p:txBody>
          <a:bodyPr wrap="none" rtlCol="0">
            <a:spAutoFit/>
          </a:bodyPr>
          <a:lstStyle/>
          <a:p>
            <a:r>
              <a:rPr lang="en-US" dirty="0" smtClean="0"/>
              <a:t>1954 to 1963</a:t>
            </a:r>
            <a:endParaRPr lang="en-US" dirty="0"/>
          </a:p>
        </p:txBody>
      </p:sp>
      <p:sp>
        <p:nvSpPr>
          <p:cNvPr id="15" name="TextBox 14"/>
          <p:cNvSpPr txBox="1"/>
          <p:nvPr/>
        </p:nvSpPr>
        <p:spPr>
          <a:xfrm>
            <a:off x="3818467" y="2683934"/>
            <a:ext cx="4031873" cy="369332"/>
          </a:xfrm>
          <a:prstGeom prst="rect">
            <a:avLst/>
          </a:prstGeom>
          <a:noFill/>
        </p:spPr>
        <p:txBody>
          <a:bodyPr wrap="none" rtlCol="0">
            <a:spAutoFit/>
          </a:bodyPr>
          <a:lstStyle/>
          <a:p>
            <a:r>
              <a:rPr lang="en-US" b="1" dirty="0" smtClean="0"/>
              <a:t>Hurricanes Camille and/or Fredrick</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PA010055red.jpg"/>
          <p:cNvPicPr>
            <a:picLocks noChangeAspect="1"/>
          </p:cNvPicPr>
          <p:nvPr/>
        </p:nvPicPr>
        <p:blipFill>
          <a:blip r:embed="rId3"/>
          <a:stretch>
            <a:fillRect/>
          </a:stretch>
        </p:blipFill>
        <p:spPr>
          <a:xfrm>
            <a:off x="3776012" y="2753776"/>
            <a:ext cx="4824327" cy="3618246"/>
          </a:xfrm>
          <a:prstGeom prst="rect">
            <a:avLst/>
          </a:prstGeom>
        </p:spPr>
      </p:pic>
      <p:pic>
        <p:nvPicPr>
          <p:cNvPr id="11" name="Picture 10" descr="PA010050red.jpg"/>
          <p:cNvPicPr>
            <a:picLocks noChangeAspect="1"/>
          </p:cNvPicPr>
          <p:nvPr/>
        </p:nvPicPr>
        <p:blipFill>
          <a:blip r:embed="rId4"/>
          <a:stretch>
            <a:fillRect/>
          </a:stretch>
        </p:blipFill>
        <p:spPr>
          <a:xfrm>
            <a:off x="217001" y="1699846"/>
            <a:ext cx="4077616" cy="3056797"/>
          </a:xfrm>
          <a:prstGeom prst="rect">
            <a:avLst/>
          </a:prstGeom>
        </p:spPr>
      </p:pic>
      <p:sp>
        <p:nvSpPr>
          <p:cNvPr id="7" name="Title 1"/>
          <p:cNvSpPr>
            <a:spLocks noGrp="1"/>
          </p:cNvSpPr>
          <p:nvPr>
            <p:ph type="title"/>
          </p:nvPr>
        </p:nvSpPr>
        <p:spPr>
          <a:xfrm>
            <a:off x="449385" y="169008"/>
            <a:ext cx="8229600" cy="1143000"/>
          </a:xfrm>
        </p:spPr>
        <p:txBody>
          <a:bodyPr>
            <a:normAutofit/>
          </a:bodyPr>
          <a:lstStyle/>
          <a:p>
            <a:pPr algn="l"/>
            <a:r>
              <a:rPr lang="en-US" dirty="0" smtClean="0"/>
              <a:t>West Bank</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pSp>
        <p:nvGrpSpPr>
          <p:cNvPr id="4" name="Group 3"/>
          <p:cNvGrpSpPr/>
          <p:nvPr/>
        </p:nvGrpSpPr>
        <p:grpSpPr>
          <a:xfrm>
            <a:off x="2169775" y="845127"/>
            <a:ext cx="5049213" cy="4747408"/>
            <a:chOff x="3432848" y="1069879"/>
            <a:chExt cx="5049213" cy="4747408"/>
          </a:xfrm>
        </p:grpSpPr>
        <p:grpSp>
          <p:nvGrpSpPr>
            <p:cNvPr id="5" name="Group 75"/>
            <p:cNvGrpSpPr/>
            <p:nvPr/>
          </p:nvGrpSpPr>
          <p:grpSpPr>
            <a:xfrm>
              <a:off x="3432848" y="1069879"/>
              <a:ext cx="5049213" cy="4518121"/>
              <a:chOff x="3432848" y="1069879"/>
              <a:chExt cx="5049213" cy="4518121"/>
            </a:xfrm>
          </p:grpSpPr>
          <p:sp>
            <p:nvSpPr>
              <p:cNvPr id="7" name="Rectangle 6"/>
              <p:cNvSpPr/>
              <p:nvPr/>
            </p:nvSpPr>
            <p:spPr bwMode="auto">
              <a:xfrm>
                <a:off x="3432848" y="1069879"/>
                <a:ext cx="5049213" cy="4518121"/>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grpSp>
            <p:nvGrpSpPr>
              <p:cNvPr id="8" name="Group 72"/>
              <p:cNvGrpSpPr/>
              <p:nvPr/>
            </p:nvGrpSpPr>
            <p:grpSpPr>
              <a:xfrm>
                <a:off x="6384123" y="1427016"/>
                <a:ext cx="1714055" cy="1580867"/>
                <a:chOff x="64911" y="3843865"/>
                <a:chExt cx="1714055" cy="1580867"/>
              </a:xfrm>
            </p:grpSpPr>
            <p:cxnSp>
              <p:nvCxnSpPr>
                <p:cNvPr id="28" name="Straight Connector 27"/>
                <p:cNvCxnSpPr/>
                <p:nvPr/>
              </p:nvCxnSpPr>
              <p:spPr bwMode="auto">
                <a:xfrm flipV="1">
                  <a:off x="151560" y="4303694"/>
                  <a:ext cx="1261241" cy="107731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29" name="Straight Connector 28"/>
                <p:cNvCxnSpPr/>
                <p:nvPr/>
              </p:nvCxnSpPr>
              <p:spPr bwMode="auto">
                <a:xfrm rot="5400000" flipH="1" flipV="1">
                  <a:off x="1315594" y="3912554"/>
                  <a:ext cx="409029" cy="288582"/>
                </a:xfrm>
                <a:prstGeom prst="line">
                  <a:avLst/>
                </a:prstGeom>
                <a:solidFill>
                  <a:schemeClr val="accent1"/>
                </a:solidFill>
                <a:ln w="19050" cap="flat" cmpd="sng" algn="ctr">
                  <a:solidFill>
                    <a:srgbClr val="0000FF"/>
                  </a:solidFill>
                  <a:prstDash val="solid"/>
                  <a:round/>
                  <a:headEnd type="none" w="med" len="med"/>
                  <a:tailEnd type="none" w="med" len="med"/>
                </a:ln>
                <a:effectLst/>
              </p:spPr>
            </p:cxnSp>
            <p:cxnSp>
              <p:nvCxnSpPr>
                <p:cNvPr id="30" name="Straight Connector 29"/>
                <p:cNvCxnSpPr/>
                <p:nvPr/>
              </p:nvCxnSpPr>
              <p:spPr bwMode="auto">
                <a:xfrm flipV="1">
                  <a:off x="98776" y="4157133"/>
                  <a:ext cx="1583267" cy="846666"/>
                </a:xfrm>
                <a:prstGeom prst="line">
                  <a:avLst/>
                </a:prstGeom>
                <a:solidFill>
                  <a:schemeClr val="accent1"/>
                </a:solidFill>
                <a:ln w="19050" cap="flat" cmpd="sng" algn="ctr">
                  <a:solidFill>
                    <a:schemeClr val="tx1"/>
                  </a:solidFill>
                  <a:prstDash val="dash"/>
                  <a:round/>
                  <a:headEnd type="none" w="med" len="med"/>
                  <a:tailEnd type="none" w="med" len="med"/>
                </a:ln>
                <a:effectLst/>
              </p:spPr>
            </p:cxnSp>
            <p:sp>
              <p:nvSpPr>
                <p:cNvPr id="31" name="TextBox 30"/>
                <p:cNvSpPr txBox="1"/>
                <p:nvPr/>
              </p:nvSpPr>
              <p:spPr>
                <a:xfrm>
                  <a:off x="361240" y="5147733"/>
                  <a:ext cx="1417726" cy="276999"/>
                </a:xfrm>
                <a:prstGeom prst="rect">
                  <a:avLst/>
                </a:prstGeom>
                <a:noFill/>
              </p:spPr>
              <p:txBody>
                <a:bodyPr wrap="square" rtlCol="0">
                  <a:spAutoFit/>
                </a:bodyPr>
                <a:lstStyle/>
                <a:p>
                  <a:r>
                    <a:rPr lang="en-US" sz="1200" dirty="0" smtClean="0">
                      <a:solidFill>
                        <a:srgbClr val="FF0000"/>
                      </a:solidFill>
                    </a:rPr>
                    <a:t>LSR = 1.16 cm y</a:t>
                  </a:r>
                  <a:r>
                    <a:rPr lang="en-US" sz="1200" baseline="30000" dirty="0" smtClean="0">
                      <a:solidFill>
                        <a:srgbClr val="FF0000"/>
                      </a:solidFill>
                    </a:rPr>
                    <a:t>-1</a:t>
                  </a:r>
                  <a:endParaRPr lang="en-US" sz="1200" baseline="30000" dirty="0">
                    <a:solidFill>
                      <a:srgbClr val="FF0000"/>
                    </a:solidFill>
                  </a:endParaRPr>
                </a:p>
              </p:txBody>
            </p:sp>
            <p:sp>
              <p:nvSpPr>
                <p:cNvPr id="32" name="TextBox 31"/>
                <p:cNvSpPr txBox="1"/>
                <p:nvPr/>
              </p:nvSpPr>
              <p:spPr>
                <a:xfrm>
                  <a:off x="64911" y="3843865"/>
                  <a:ext cx="1417726" cy="276999"/>
                </a:xfrm>
                <a:prstGeom prst="rect">
                  <a:avLst/>
                </a:prstGeom>
                <a:noFill/>
              </p:spPr>
              <p:txBody>
                <a:bodyPr wrap="square" rtlCol="0">
                  <a:spAutoFit/>
                </a:bodyPr>
                <a:lstStyle/>
                <a:p>
                  <a:r>
                    <a:rPr lang="en-US" sz="1200" dirty="0" smtClean="0">
                      <a:solidFill>
                        <a:srgbClr val="0000FF"/>
                      </a:solidFill>
                    </a:rPr>
                    <a:t>LSR = 0.74 cm y</a:t>
                  </a:r>
                  <a:r>
                    <a:rPr lang="en-US" sz="1200" baseline="30000" dirty="0" smtClean="0">
                      <a:solidFill>
                        <a:srgbClr val="0000FF"/>
                      </a:solidFill>
                    </a:rPr>
                    <a:t>-1</a:t>
                  </a:r>
                  <a:endParaRPr lang="en-US" sz="1200" dirty="0">
                    <a:solidFill>
                      <a:srgbClr val="0000FF"/>
                    </a:solidFill>
                  </a:endParaRPr>
                </a:p>
              </p:txBody>
            </p:sp>
          </p:grpSp>
          <p:grpSp>
            <p:nvGrpSpPr>
              <p:cNvPr id="9" name="Group 60"/>
              <p:cNvGrpSpPr/>
              <p:nvPr/>
            </p:nvGrpSpPr>
            <p:grpSpPr>
              <a:xfrm>
                <a:off x="5968261" y="3314131"/>
                <a:ext cx="2506103" cy="2219991"/>
                <a:chOff x="3959352" y="1389888"/>
                <a:chExt cx="2506103" cy="2219991"/>
              </a:xfrm>
            </p:grpSpPr>
            <p:pic>
              <p:nvPicPr>
                <p:cNvPr id="22" name="Picture 21" descr="all_SLR.JPG"/>
                <p:cNvPicPr>
                  <a:picLocks noChangeAspect="1"/>
                </p:cNvPicPr>
                <p:nvPr/>
              </p:nvPicPr>
              <p:blipFill>
                <a:blip r:embed="rId2"/>
                <a:srcRect l="11357" t="3184" r="48614" b="50785"/>
                <a:stretch>
                  <a:fillRect/>
                </a:stretch>
              </p:blipFill>
              <p:spPr>
                <a:xfrm>
                  <a:off x="3959352" y="1389888"/>
                  <a:ext cx="2506103" cy="2219991"/>
                </a:xfrm>
                <a:prstGeom prst="rect">
                  <a:avLst/>
                </a:prstGeom>
              </p:spPr>
            </p:pic>
            <p:cxnSp>
              <p:nvCxnSpPr>
                <p:cNvPr id="23" name="Straight Connector 22"/>
                <p:cNvCxnSpPr/>
                <p:nvPr/>
              </p:nvCxnSpPr>
              <p:spPr bwMode="auto">
                <a:xfrm flipV="1">
                  <a:off x="4501931" y="2110828"/>
                  <a:ext cx="1261241" cy="107731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24" name="Straight Connector 23"/>
                <p:cNvCxnSpPr/>
                <p:nvPr/>
              </p:nvCxnSpPr>
              <p:spPr bwMode="auto">
                <a:xfrm rot="5400000" flipH="1" flipV="1">
                  <a:off x="5612576" y="1788984"/>
                  <a:ext cx="409028" cy="234661"/>
                </a:xfrm>
                <a:prstGeom prst="line">
                  <a:avLst/>
                </a:prstGeom>
                <a:solidFill>
                  <a:schemeClr val="accent1"/>
                </a:solidFill>
                <a:ln w="19050" cap="flat" cmpd="sng" algn="ctr">
                  <a:solidFill>
                    <a:srgbClr val="0000FF"/>
                  </a:solidFill>
                  <a:prstDash val="solid"/>
                  <a:round/>
                  <a:headEnd type="none" w="med" len="med"/>
                  <a:tailEnd type="none" w="med" len="med"/>
                </a:ln>
                <a:effectLst/>
              </p:spPr>
            </p:cxnSp>
            <p:cxnSp>
              <p:nvCxnSpPr>
                <p:cNvPr id="25" name="Straight Connector 24"/>
                <p:cNvCxnSpPr/>
                <p:nvPr/>
              </p:nvCxnSpPr>
              <p:spPr bwMode="auto">
                <a:xfrm flipV="1">
                  <a:off x="4394200" y="1989667"/>
                  <a:ext cx="1583267" cy="846666"/>
                </a:xfrm>
                <a:prstGeom prst="line">
                  <a:avLst/>
                </a:prstGeom>
                <a:solidFill>
                  <a:schemeClr val="accent1"/>
                </a:solidFill>
                <a:ln w="19050" cap="flat" cmpd="sng" algn="ctr">
                  <a:solidFill>
                    <a:schemeClr val="tx1"/>
                  </a:solidFill>
                  <a:prstDash val="dash"/>
                  <a:round/>
                  <a:headEnd type="none" w="med" len="med"/>
                  <a:tailEnd type="none" w="med" len="med"/>
                </a:ln>
                <a:effectLst/>
              </p:spPr>
            </p:cxnSp>
            <p:sp>
              <p:nvSpPr>
                <p:cNvPr id="26" name="TextBox 25"/>
                <p:cNvSpPr txBox="1"/>
                <p:nvPr/>
              </p:nvSpPr>
              <p:spPr>
                <a:xfrm>
                  <a:off x="4724397" y="2954867"/>
                  <a:ext cx="1417726" cy="276999"/>
                </a:xfrm>
                <a:prstGeom prst="rect">
                  <a:avLst/>
                </a:prstGeom>
                <a:noFill/>
              </p:spPr>
              <p:txBody>
                <a:bodyPr wrap="none" rtlCol="0">
                  <a:spAutoFit/>
                </a:bodyPr>
                <a:lstStyle/>
                <a:p>
                  <a:r>
                    <a:rPr lang="en-US" sz="1200" dirty="0" smtClean="0">
                      <a:solidFill>
                        <a:srgbClr val="FF0000"/>
                      </a:solidFill>
                    </a:rPr>
                    <a:t>LSR = 0.37 cm y</a:t>
                  </a:r>
                  <a:r>
                    <a:rPr lang="en-US" sz="1200" baseline="30000" dirty="0" smtClean="0">
                      <a:solidFill>
                        <a:srgbClr val="FF0000"/>
                      </a:solidFill>
                    </a:rPr>
                    <a:t>-1</a:t>
                  </a:r>
                  <a:endParaRPr lang="en-US" sz="1200" baseline="30000" dirty="0">
                    <a:solidFill>
                      <a:srgbClr val="FF0000"/>
                    </a:solidFill>
                  </a:endParaRPr>
                </a:p>
              </p:txBody>
            </p:sp>
            <p:sp>
              <p:nvSpPr>
                <p:cNvPr id="27" name="TextBox 26"/>
                <p:cNvSpPr txBox="1"/>
                <p:nvPr/>
              </p:nvSpPr>
              <p:spPr>
                <a:xfrm>
                  <a:off x="4334931" y="1650998"/>
                  <a:ext cx="1417726" cy="461665"/>
                </a:xfrm>
                <a:prstGeom prst="rect">
                  <a:avLst/>
                </a:prstGeom>
                <a:noFill/>
              </p:spPr>
              <p:txBody>
                <a:bodyPr wrap="none" rtlCol="0">
                  <a:spAutoFit/>
                </a:bodyPr>
                <a:lstStyle/>
                <a:p>
                  <a:r>
                    <a:rPr lang="en-US" sz="1200" dirty="0" smtClean="0">
                      <a:solidFill>
                        <a:srgbClr val="0000FF"/>
                      </a:solidFill>
                    </a:rPr>
                    <a:t>LSR = 0.75 cm y</a:t>
                  </a:r>
                  <a:r>
                    <a:rPr lang="en-US" sz="1200" baseline="30000" dirty="0" smtClean="0">
                      <a:solidFill>
                        <a:srgbClr val="0000FF"/>
                      </a:solidFill>
                    </a:rPr>
                    <a:t>-1</a:t>
                  </a:r>
                </a:p>
                <a:p>
                  <a:endParaRPr lang="en-US" sz="1200" dirty="0">
                    <a:solidFill>
                      <a:srgbClr val="0000FF"/>
                    </a:solidFill>
                  </a:endParaRPr>
                </a:p>
              </p:txBody>
            </p:sp>
          </p:grpSp>
          <p:grpSp>
            <p:nvGrpSpPr>
              <p:cNvPr id="10" name="Group 61"/>
              <p:cNvGrpSpPr/>
              <p:nvPr/>
            </p:nvGrpSpPr>
            <p:grpSpPr>
              <a:xfrm>
                <a:off x="3494424" y="3312591"/>
                <a:ext cx="2480963" cy="2219991"/>
                <a:chOff x="6419273" y="3928349"/>
                <a:chExt cx="2480963" cy="2219991"/>
              </a:xfrm>
            </p:grpSpPr>
            <p:pic>
              <p:nvPicPr>
                <p:cNvPr id="16" name="Picture 15" descr="all_SLR.JPG"/>
                <p:cNvPicPr>
                  <a:picLocks noChangeAspect="1"/>
                </p:cNvPicPr>
                <p:nvPr/>
              </p:nvPicPr>
              <p:blipFill>
                <a:blip r:embed="rId2"/>
                <a:srcRect l="51288" t="3184" r="9085" b="50785"/>
                <a:stretch>
                  <a:fillRect/>
                </a:stretch>
              </p:blipFill>
              <p:spPr>
                <a:xfrm>
                  <a:off x="6419273" y="3928349"/>
                  <a:ext cx="2480963" cy="2219991"/>
                </a:xfrm>
                <a:prstGeom prst="rect">
                  <a:avLst/>
                </a:prstGeom>
              </p:spPr>
            </p:pic>
            <p:cxnSp>
              <p:nvCxnSpPr>
                <p:cNvPr id="17" name="Straight Connector 16"/>
                <p:cNvCxnSpPr/>
                <p:nvPr/>
              </p:nvCxnSpPr>
              <p:spPr bwMode="auto">
                <a:xfrm flipV="1">
                  <a:off x="7038109" y="4530757"/>
                  <a:ext cx="1147147" cy="725505"/>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18" name="Straight Connector 17"/>
                <p:cNvCxnSpPr/>
                <p:nvPr/>
              </p:nvCxnSpPr>
              <p:spPr bwMode="auto">
                <a:xfrm rot="5400000" flipH="1" flipV="1">
                  <a:off x="8157340" y="4268181"/>
                  <a:ext cx="290495" cy="234659"/>
                </a:xfrm>
                <a:prstGeom prst="line">
                  <a:avLst/>
                </a:prstGeom>
                <a:solidFill>
                  <a:schemeClr val="accent1"/>
                </a:solidFill>
                <a:ln w="19050" cap="flat" cmpd="sng" algn="ctr">
                  <a:solidFill>
                    <a:srgbClr val="0000FF"/>
                  </a:solidFill>
                  <a:prstDash val="solid"/>
                  <a:round/>
                  <a:headEnd type="none" w="med" len="med"/>
                  <a:tailEnd type="none" w="med" len="med"/>
                </a:ln>
                <a:effectLst/>
              </p:spPr>
            </p:cxnSp>
            <p:cxnSp>
              <p:nvCxnSpPr>
                <p:cNvPr id="19" name="Straight Connector 18"/>
                <p:cNvCxnSpPr/>
                <p:nvPr/>
              </p:nvCxnSpPr>
              <p:spPr bwMode="auto">
                <a:xfrm flipV="1">
                  <a:off x="6902643" y="4528129"/>
                  <a:ext cx="1583267" cy="846666"/>
                </a:xfrm>
                <a:prstGeom prst="line">
                  <a:avLst/>
                </a:prstGeom>
                <a:solidFill>
                  <a:schemeClr val="accent1"/>
                </a:solidFill>
                <a:ln w="19050" cap="flat" cmpd="sng" algn="ctr">
                  <a:solidFill>
                    <a:schemeClr val="tx1"/>
                  </a:solidFill>
                  <a:prstDash val="dash"/>
                  <a:round/>
                  <a:headEnd type="none" w="med" len="med"/>
                  <a:tailEnd type="none" w="med" len="med"/>
                </a:ln>
                <a:effectLst/>
              </p:spPr>
            </p:cxnSp>
            <p:sp>
              <p:nvSpPr>
                <p:cNvPr id="20" name="TextBox 19"/>
                <p:cNvSpPr txBox="1"/>
                <p:nvPr/>
              </p:nvSpPr>
              <p:spPr>
                <a:xfrm>
                  <a:off x="7156640" y="5450995"/>
                  <a:ext cx="1417726" cy="276999"/>
                </a:xfrm>
                <a:prstGeom prst="rect">
                  <a:avLst/>
                </a:prstGeom>
                <a:noFill/>
              </p:spPr>
              <p:txBody>
                <a:bodyPr wrap="square" rtlCol="0">
                  <a:spAutoFit/>
                </a:bodyPr>
                <a:lstStyle/>
                <a:p>
                  <a:r>
                    <a:rPr lang="en-US" sz="1200" dirty="0" smtClean="0">
                      <a:solidFill>
                        <a:srgbClr val="FF0000"/>
                      </a:solidFill>
                    </a:rPr>
                    <a:t>LSR = 0.28 cm y</a:t>
                  </a:r>
                  <a:r>
                    <a:rPr lang="en-US" sz="1200" baseline="30000" dirty="0" smtClean="0">
                      <a:solidFill>
                        <a:srgbClr val="FF0000"/>
                      </a:solidFill>
                    </a:rPr>
                    <a:t>-1</a:t>
                  </a:r>
                  <a:endParaRPr lang="en-US" sz="1200" baseline="30000" dirty="0">
                    <a:solidFill>
                      <a:srgbClr val="FF0000"/>
                    </a:solidFill>
                  </a:endParaRPr>
                </a:p>
              </p:txBody>
            </p:sp>
            <p:sp>
              <p:nvSpPr>
                <p:cNvPr id="21" name="TextBox 20"/>
                <p:cNvSpPr txBox="1"/>
                <p:nvPr/>
              </p:nvSpPr>
              <p:spPr>
                <a:xfrm>
                  <a:off x="6877245" y="4147127"/>
                  <a:ext cx="1417726" cy="276999"/>
                </a:xfrm>
                <a:prstGeom prst="rect">
                  <a:avLst/>
                </a:prstGeom>
                <a:noFill/>
              </p:spPr>
              <p:txBody>
                <a:bodyPr wrap="square" rtlCol="0">
                  <a:spAutoFit/>
                </a:bodyPr>
                <a:lstStyle/>
                <a:p>
                  <a:r>
                    <a:rPr lang="en-US" sz="1200" dirty="0" smtClean="0">
                      <a:solidFill>
                        <a:srgbClr val="0000FF"/>
                      </a:solidFill>
                    </a:rPr>
                    <a:t>LSR = 0.48 cm y</a:t>
                  </a:r>
                  <a:r>
                    <a:rPr lang="en-US" sz="1200" baseline="30000" dirty="0" smtClean="0">
                      <a:solidFill>
                        <a:srgbClr val="0000FF"/>
                      </a:solidFill>
                    </a:rPr>
                    <a:t>-1</a:t>
                  </a:r>
                  <a:endParaRPr lang="en-US" sz="1200" dirty="0">
                    <a:solidFill>
                      <a:srgbClr val="0000FF"/>
                    </a:solidFill>
                  </a:endParaRPr>
                </a:p>
              </p:txBody>
            </p:sp>
          </p:grpSp>
          <p:grpSp>
            <p:nvGrpSpPr>
              <p:cNvPr id="11" name="Group 73"/>
              <p:cNvGrpSpPr/>
              <p:nvPr/>
            </p:nvGrpSpPr>
            <p:grpSpPr>
              <a:xfrm>
                <a:off x="3494424" y="1099126"/>
                <a:ext cx="2458126" cy="2223901"/>
                <a:chOff x="2416848" y="560338"/>
                <a:chExt cx="2458126" cy="2223901"/>
              </a:xfrm>
            </p:grpSpPr>
            <p:pic>
              <p:nvPicPr>
                <p:cNvPr id="12" name="Picture 11" descr="all_SLR.JPG"/>
                <p:cNvPicPr>
                  <a:picLocks noChangeAspect="1"/>
                </p:cNvPicPr>
                <p:nvPr/>
              </p:nvPicPr>
              <p:blipFill>
                <a:blip r:embed="rId2"/>
                <a:srcRect l="51652" t="49407" r="9085" b="4481"/>
                <a:stretch>
                  <a:fillRect/>
                </a:stretch>
              </p:blipFill>
              <p:spPr>
                <a:xfrm>
                  <a:off x="2416848" y="560338"/>
                  <a:ext cx="2458126" cy="2223901"/>
                </a:xfrm>
                <a:prstGeom prst="rect">
                  <a:avLst/>
                </a:prstGeom>
              </p:spPr>
            </p:pic>
            <p:cxnSp>
              <p:nvCxnSpPr>
                <p:cNvPr id="13" name="Straight Connector 12"/>
                <p:cNvCxnSpPr/>
                <p:nvPr/>
              </p:nvCxnSpPr>
              <p:spPr bwMode="auto">
                <a:xfrm flipV="1">
                  <a:off x="2902781" y="929025"/>
                  <a:ext cx="1540933" cy="1464731"/>
                </a:xfrm>
                <a:prstGeom prst="line">
                  <a:avLst/>
                </a:prstGeom>
                <a:solidFill>
                  <a:schemeClr val="accent1"/>
                </a:solidFill>
                <a:ln w="19050" cap="flat" cmpd="sng" algn="ctr">
                  <a:solidFill>
                    <a:srgbClr val="0000FF"/>
                  </a:solidFill>
                  <a:prstDash val="solid"/>
                  <a:round/>
                  <a:headEnd type="none" w="med" len="med"/>
                  <a:tailEnd type="none" w="med" len="med"/>
                </a:ln>
                <a:effectLst/>
              </p:spPr>
            </p:cxnSp>
            <p:cxnSp>
              <p:nvCxnSpPr>
                <p:cNvPr id="14" name="Straight Connector 13"/>
                <p:cNvCxnSpPr/>
                <p:nvPr/>
              </p:nvCxnSpPr>
              <p:spPr bwMode="auto">
                <a:xfrm flipV="1">
                  <a:off x="2885849" y="1199959"/>
                  <a:ext cx="1583267" cy="846666"/>
                </a:xfrm>
                <a:prstGeom prst="line">
                  <a:avLst/>
                </a:prstGeom>
                <a:solidFill>
                  <a:schemeClr val="accent1"/>
                </a:solidFill>
                <a:ln w="19050" cap="flat" cmpd="sng" algn="ctr">
                  <a:solidFill>
                    <a:schemeClr val="tx1"/>
                  </a:solidFill>
                  <a:prstDash val="dash"/>
                  <a:round/>
                  <a:headEnd type="none" w="med" len="med"/>
                  <a:tailEnd type="none" w="med" len="med"/>
                </a:ln>
                <a:effectLst/>
              </p:spPr>
            </p:cxnSp>
            <p:sp>
              <p:nvSpPr>
                <p:cNvPr id="15" name="TextBox 14"/>
                <p:cNvSpPr txBox="1"/>
                <p:nvPr/>
              </p:nvSpPr>
              <p:spPr>
                <a:xfrm>
                  <a:off x="2860450" y="861289"/>
                  <a:ext cx="1417726" cy="276999"/>
                </a:xfrm>
                <a:prstGeom prst="rect">
                  <a:avLst/>
                </a:prstGeom>
                <a:noFill/>
              </p:spPr>
              <p:txBody>
                <a:bodyPr wrap="square" rtlCol="0">
                  <a:spAutoFit/>
                </a:bodyPr>
                <a:lstStyle/>
                <a:p>
                  <a:r>
                    <a:rPr lang="en-US" sz="1200" dirty="0" smtClean="0">
                      <a:solidFill>
                        <a:srgbClr val="0000FF"/>
                      </a:solidFill>
                    </a:rPr>
                    <a:t>LSR = 0.65 cm y</a:t>
                  </a:r>
                  <a:r>
                    <a:rPr lang="en-US" sz="1200" baseline="30000" dirty="0" smtClean="0">
                      <a:solidFill>
                        <a:srgbClr val="0000FF"/>
                      </a:solidFill>
                    </a:rPr>
                    <a:t>-1</a:t>
                  </a:r>
                  <a:endParaRPr lang="en-US" sz="1200" dirty="0">
                    <a:solidFill>
                      <a:srgbClr val="0000FF"/>
                    </a:solidFill>
                  </a:endParaRPr>
                </a:p>
              </p:txBody>
            </p:sp>
          </p:grpSp>
        </p:grpSp>
        <p:sp>
          <p:nvSpPr>
            <p:cNvPr id="6" name="TextBox 5"/>
            <p:cNvSpPr txBox="1"/>
            <p:nvPr/>
          </p:nvSpPr>
          <p:spPr>
            <a:xfrm>
              <a:off x="6086248" y="5571066"/>
              <a:ext cx="2098752" cy="246221"/>
            </a:xfrm>
            <a:prstGeom prst="rect">
              <a:avLst/>
            </a:prstGeom>
            <a:noFill/>
          </p:spPr>
          <p:txBody>
            <a:bodyPr wrap="none" rtlCol="0">
              <a:spAutoFit/>
            </a:bodyPr>
            <a:lstStyle/>
            <a:p>
              <a:r>
                <a:rPr lang="en-US" sz="1000" dirty="0" smtClean="0"/>
                <a:t>LSR = Linear Sedimentation Rate</a:t>
              </a:r>
              <a:endParaRPr lang="en-US" sz="1000" dirty="0"/>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Problem:</a:t>
            </a:r>
            <a:endParaRPr lang="en-US" dirty="0"/>
          </a:p>
        </p:txBody>
      </p:sp>
      <p:grpSp>
        <p:nvGrpSpPr>
          <p:cNvPr id="31" name="Group 30"/>
          <p:cNvGrpSpPr/>
          <p:nvPr/>
        </p:nvGrpSpPr>
        <p:grpSpPr>
          <a:xfrm>
            <a:off x="4644781" y="99846"/>
            <a:ext cx="3873367" cy="1234827"/>
            <a:chOff x="161325" y="1490780"/>
            <a:chExt cx="3873367" cy="1234827"/>
          </a:xfrm>
        </p:grpSpPr>
        <p:sp>
          <p:nvSpPr>
            <p:cNvPr id="9" name="Isosceles Triangle 8"/>
            <p:cNvSpPr/>
            <p:nvPr/>
          </p:nvSpPr>
          <p:spPr bwMode="auto">
            <a:xfrm>
              <a:off x="1693634" y="2373920"/>
              <a:ext cx="367674" cy="351687"/>
            </a:xfrm>
            <a:prstGeom prst="triangle">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cxnSp>
          <p:nvCxnSpPr>
            <p:cNvPr id="11" name="Straight Connector 10"/>
            <p:cNvCxnSpPr/>
            <p:nvPr/>
          </p:nvCxnSpPr>
          <p:spPr bwMode="auto">
            <a:xfrm>
              <a:off x="210170" y="2365736"/>
              <a:ext cx="3257042"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3" name="TextBox 12"/>
            <p:cNvSpPr txBox="1"/>
            <p:nvPr/>
          </p:nvSpPr>
          <p:spPr>
            <a:xfrm>
              <a:off x="161325" y="1729174"/>
              <a:ext cx="1108446" cy="646331"/>
            </a:xfrm>
            <a:prstGeom prst="rect">
              <a:avLst/>
            </a:prstGeom>
            <a:noFill/>
          </p:spPr>
          <p:txBody>
            <a:bodyPr wrap="none" rtlCol="0">
              <a:spAutoFit/>
            </a:bodyPr>
            <a:lstStyle/>
            <a:p>
              <a:r>
                <a:rPr lang="en-US" dirty="0" smtClean="0"/>
                <a:t>sea-level</a:t>
              </a:r>
            </a:p>
            <a:p>
              <a:r>
                <a:rPr lang="en-US" dirty="0" smtClean="0"/>
                <a:t> rise</a:t>
              </a:r>
              <a:endParaRPr lang="en-US" dirty="0"/>
            </a:p>
          </p:txBody>
        </p:sp>
        <p:sp>
          <p:nvSpPr>
            <p:cNvPr id="14" name="TextBox 13"/>
            <p:cNvSpPr txBox="1"/>
            <p:nvPr/>
          </p:nvSpPr>
          <p:spPr>
            <a:xfrm>
              <a:off x="2471622" y="1490780"/>
              <a:ext cx="1563070" cy="923330"/>
            </a:xfrm>
            <a:prstGeom prst="rect">
              <a:avLst/>
            </a:prstGeom>
            <a:noFill/>
          </p:spPr>
          <p:txBody>
            <a:bodyPr wrap="square" rtlCol="0">
              <a:spAutoFit/>
            </a:bodyPr>
            <a:lstStyle/>
            <a:p>
              <a:r>
                <a:rPr lang="en-US" dirty="0" smtClean="0"/>
                <a:t>Marsh accretion and transgression</a:t>
              </a:r>
              <a:endParaRPr lang="en-US" dirty="0"/>
            </a:p>
          </p:txBody>
        </p:sp>
      </p:grpSp>
      <p:grpSp>
        <p:nvGrpSpPr>
          <p:cNvPr id="12" name="Group 11"/>
          <p:cNvGrpSpPr/>
          <p:nvPr/>
        </p:nvGrpSpPr>
        <p:grpSpPr>
          <a:xfrm>
            <a:off x="4836565" y="2138779"/>
            <a:ext cx="4009292" cy="3006969"/>
            <a:chOff x="4572000" y="2725607"/>
            <a:chExt cx="4009292" cy="3006969"/>
          </a:xfrm>
        </p:grpSpPr>
        <p:pic>
          <p:nvPicPr>
            <p:cNvPr id="19" name="Picture 18"/>
            <p:cNvPicPr>
              <a:picLocks noChangeAspect="1"/>
            </p:cNvPicPr>
            <p:nvPr/>
          </p:nvPicPr>
          <p:blipFill>
            <a:blip r:embed="rId3"/>
            <a:stretch>
              <a:fillRect/>
            </a:stretch>
          </p:blipFill>
          <p:spPr>
            <a:xfrm>
              <a:off x="4572000" y="2725607"/>
              <a:ext cx="4009292" cy="3006969"/>
            </a:xfrm>
            <a:prstGeom prst="rect">
              <a:avLst/>
            </a:prstGeom>
          </p:spPr>
        </p:pic>
        <p:sp>
          <p:nvSpPr>
            <p:cNvPr id="10" name="TextBox 9"/>
            <p:cNvSpPr txBox="1"/>
            <p:nvPr/>
          </p:nvSpPr>
          <p:spPr>
            <a:xfrm>
              <a:off x="7476695" y="5439444"/>
              <a:ext cx="1091465" cy="276999"/>
            </a:xfrm>
            <a:prstGeom prst="rect">
              <a:avLst/>
            </a:prstGeom>
            <a:noFill/>
          </p:spPr>
          <p:txBody>
            <a:bodyPr wrap="none" rtlCol="0">
              <a:spAutoFit/>
            </a:bodyPr>
            <a:lstStyle/>
            <a:p>
              <a:r>
                <a:rPr lang="en-US" sz="1200" dirty="0" smtClean="0">
                  <a:solidFill>
                    <a:schemeClr val="bg1"/>
                  </a:solidFill>
                </a:rPr>
                <a:t>McKee, 2009</a:t>
              </a:r>
              <a:endParaRPr lang="en-US" sz="1200" dirty="0">
                <a:solidFill>
                  <a:schemeClr val="bg1"/>
                </a:solidFill>
              </a:endParaRPr>
            </a:p>
          </p:txBody>
        </p:sp>
      </p:grpSp>
      <p:pic>
        <p:nvPicPr>
          <p:cNvPr id="16" name="Picture 15"/>
          <p:cNvPicPr>
            <a:picLocks noChangeAspect="1"/>
          </p:cNvPicPr>
          <p:nvPr/>
        </p:nvPicPr>
        <p:blipFill>
          <a:blip r:embed="rId4"/>
          <a:srcRect l="15175"/>
          <a:stretch>
            <a:fillRect/>
          </a:stretch>
        </p:blipFill>
        <p:spPr>
          <a:xfrm>
            <a:off x="534276" y="2111047"/>
            <a:ext cx="4159350" cy="3076905"/>
          </a:xfrm>
          <a:prstGeom prst="rect">
            <a:avLst/>
          </a:prstGeom>
        </p:spPr>
      </p:pic>
      <p:sp>
        <p:nvSpPr>
          <p:cNvPr id="17" name="TextBox 16"/>
          <p:cNvSpPr txBox="1"/>
          <p:nvPr/>
        </p:nvSpPr>
        <p:spPr>
          <a:xfrm>
            <a:off x="534276" y="4910953"/>
            <a:ext cx="3161743" cy="276999"/>
          </a:xfrm>
          <a:prstGeom prst="rect">
            <a:avLst/>
          </a:prstGeom>
          <a:noFill/>
        </p:spPr>
        <p:txBody>
          <a:bodyPr wrap="none" rtlCol="0">
            <a:spAutoFit/>
          </a:bodyPr>
          <a:lstStyle/>
          <a:p>
            <a:r>
              <a:rPr lang="en-US" sz="1200" dirty="0" smtClean="0">
                <a:solidFill>
                  <a:srgbClr val="FFFFFF"/>
                </a:solidFill>
              </a:rPr>
              <a:t>http://</a:t>
            </a:r>
            <a:r>
              <a:rPr lang="en-US" sz="1200" dirty="0" err="1" smtClean="0">
                <a:solidFill>
                  <a:srgbClr val="FFFFFF"/>
                </a:solidFill>
              </a:rPr>
              <a:t>www.clear.lsu.edu/needs_in_louisiana</a:t>
            </a:r>
            <a:endParaRPr lang="en-US" sz="1200" dirty="0">
              <a:solidFill>
                <a:srgbClr val="FFFFFF"/>
              </a:solidFill>
            </a:endParaRPr>
          </a:p>
        </p:txBody>
      </p:sp>
      <p:sp>
        <p:nvSpPr>
          <p:cNvPr id="15" name="TextBox 14"/>
          <p:cNvSpPr txBox="1"/>
          <p:nvPr/>
        </p:nvSpPr>
        <p:spPr>
          <a:xfrm>
            <a:off x="7442200" y="5139267"/>
            <a:ext cx="1407882" cy="276999"/>
          </a:xfrm>
          <a:prstGeom prst="rect">
            <a:avLst/>
          </a:prstGeom>
          <a:noFill/>
        </p:spPr>
        <p:txBody>
          <a:bodyPr wrap="none" rtlCol="0">
            <a:spAutoFit/>
          </a:bodyPr>
          <a:lstStyle/>
          <a:p>
            <a:r>
              <a:rPr lang="en-US" sz="1200" dirty="0" smtClean="0">
                <a:solidFill>
                  <a:schemeClr val="bg1"/>
                </a:solidFill>
              </a:rPr>
              <a:t>Cherry et al. 2009</a:t>
            </a:r>
            <a:endParaRPr lang="en-US" sz="1200"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 to Day Accretion</a:t>
            </a:r>
            <a:endParaRPr lang="en-US" dirty="0"/>
          </a:p>
        </p:txBody>
      </p:sp>
      <p:grpSp>
        <p:nvGrpSpPr>
          <p:cNvPr id="10" name="Group 9"/>
          <p:cNvGrpSpPr/>
          <p:nvPr/>
        </p:nvGrpSpPr>
        <p:grpSpPr>
          <a:xfrm>
            <a:off x="5864260" y="1413281"/>
            <a:ext cx="2761272" cy="4357258"/>
            <a:chOff x="381000" y="635000"/>
            <a:chExt cx="3318118" cy="4759719"/>
          </a:xfrm>
        </p:grpSpPr>
        <p:pic>
          <p:nvPicPr>
            <p:cNvPr id="6" name="Picture 5"/>
            <p:cNvPicPr>
              <a:picLocks noChangeAspect="1"/>
            </p:cNvPicPr>
            <p:nvPr/>
          </p:nvPicPr>
          <p:blipFill>
            <a:blip r:embed="rId3"/>
            <a:stretch>
              <a:fillRect/>
            </a:stretch>
          </p:blipFill>
          <p:spPr>
            <a:xfrm>
              <a:off x="381000" y="635000"/>
              <a:ext cx="3241918" cy="4736977"/>
            </a:xfrm>
            <a:prstGeom prst="rect">
              <a:avLst/>
            </a:prstGeom>
          </p:spPr>
        </p:pic>
        <p:sp>
          <p:nvSpPr>
            <p:cNvPr id="9" name="TextBox 8"/>
            <p:cNvSpPr txBox="1"/>
            <p:nvPr/>
          </p:nvSpPr>
          <p:spPr>
            <a:xfrm>
              <a:off x="2054889" y="5125756"/>
              <a:ext cx="1644229" cy="268963"/>
            </a:xfrm>
            <a:prstGeom prst="rect">
              <a:avLst/>
            </a:prstGeom>
            <a:noFill/>
          </p:spPr>
          <p:txBody>
            <a:bodyPr wrap="square" rtlCol="0">
              <a:spAutoFit/>
            </a:bodyPr>
            <a:lstStyle/>
            <a:p>
              <a:r>
                <a:rPr lang="en-US" sz="1000" dirty="0" smtClean="0"/>
                <a:t>Swanson et al. 2011</a:t>
              </a:r>
              <a:endParaRPr lang="en-US" sz="1000" dirty="0"/>
            </a:p>
          </p:txBody>
        </p:sp>
      </p:grpSp>
      <p:sp>
        <p:nvSpPr>
          <p:cNvPr id="12" name="Content Placeholder 2"/>
          <p:cNvSpPr>
            <a:spLocks noGrp="1"/>
          </p:cNvSpPr>
          <p:nvPr>
            <p:ph idx="1"/>
          </p:nvPr>
        </p:nvSpPr>
        <p:spPr>
          <a:xfrm>
            <a:off x="532188" y="1521583"/>
            <a:ext cx="4674810" cy="4134150"/>
          </a:xfrm>
        </p:spPr>
        <p:txBody>
          <a:bodyPr/>
          <a:lstStyle/>
          <a:p>
            <a:pPr>
              <a:buNone/>
            </a:pPr>
            <a:r>
              <a:rPr lang="en-US" sz="2400" dirty="0" smtClean="0"/>
              <a:t>Marsh Accretion</a:t>
            </a:r>
            <a:endParaRPr lang="en-US" sz="2400" baseline="30000" dirty="0" smtClean="0"/>
          </a:p>
          <a:p>
            <a:pPr lvl="1"/>
            <a:r>
              <a:rPr lang="en-US" sz="1800" dirty="0" smtClean="0"/>
              <a:t>Inorganic Sediment Input</a:t>
            </a:r>
          </a:p>
          <a:p>
            <a:pPr lvl="1"/>
            <a:r>
              <a:rPr lang="en-US" sz="1800" dirty="0" smtClean="0"/>
              <a:t>Above Ground Productivity</a:t>
            </a:r>
          </a:p>
          <a:p>
            <a:pPr lvl="1"/>
            <a:r>
              <a:rPr lang="en-US" sz="1800" dirty="0" smtClean="0"/>
              <a:t>Below Ground Productivity</a:t>
            </a:r>
            <a:endParaRPr lang="en-US" sz="1800" dirty="0" smtClean="0"/>
          </a:p>
          <a:p>
            <a:endParaRPr lang="en-US" sz="1000" dirty="0" smtClean="0"/>
          </a:p>
          <a:p>
            <a:pPr>
              <a:buNone/>
            </a:pPr>
            <a:r>
              <a:rPr lang="en-US" sz="2400" dirty="0" smtClean="0"/>
              <a:t>Removal or Subsidence</a:t>
            </a:r>
          </a:p>
          <a:p>
            <a:pPr lvl="1"/>
            <a:r>
              <a:rPr lang="en-US" sz="1800" dirty="0" smtClean="0"/>
              <a:t>Sediment Compaction</a:t>
            </a:r>
          </a:p>
          <a:p>
            <a:pPr lvl="1"/>
            <a:r>
              <a:rPr lang="en-US" sz="1800" dirty="0" smtClean="0"/>
              <a:t>Organic Matter Degradation</a:t>
            </a:r>
          </a:p>
          <a:p>
            <a:pPr lvl="1">
              <a:buNone/>
            </a:pPr>
            <a:endParaRPr lang="en-US" sz="1000" dirty="0" smtClean="0"/>
          </a:p>
          <a:p>
            <a:pPr>
              <a:buNone/>
            </a:pPr>
            <a:r>
              <a:rPr lang="en-US" sz="2400" dirty="0" smtClean="0"/>
              <a:t>Sea-level</a:t>
            </a:r>
          </a:p>
          <a:p>
            <a:pPr>
              <a:buNone/>
            </a:pPr>
            <a:endParaRPr lang="en-US" sz="2400" dirty="0" smtClean="0"/>
          </a:p>
          <a:p>
            <a:pPr>
              <a:buNone/>
            </a:pPr>
            <a:r>
              <a:rPr lang="en-US" sz="2400" dirty="0" smtClean="0"/>
              <a:t>	</a:t>
            </a:r>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Episodic Events</a:t>
            </a:r>
            <a:endParaRPr lang="en-US" dirty="0"/>
          </a:p>
        </p:txBody>
      </p:sp>
      <p:grpSp>
        <p:nvGrpSpPr>
          <p:cNvPr id="19" name="Group 18"/>
          <p:cNvGrpSpPr/>
          <p:nvPr/>
        </p:nvGrpSpPr>
        <p:grpSpPr>
          <a:xfrm>
            <a:off x="668868" y="1778002"/>
            <a:ext cx="3740844" cy="3064606"/>
            <a:chOff x="4800600" y="1786467"/>
            <a:chExt cx="3740844" cy="3064606"/>
          </a:xfrm>
        </p:grpSpPr>
        <p:pic>
          <p:nvPicPr>
            <p:cNvPr id="4" name="Content Placeholder 3" descr="PI distal OW fan, hvy mineral deposit 2.JPG"/>
            <p:cNvPicPr>
              <a:picLocks noChangeAspect="1"/>
            </p:cNvPicPr>
            <p:nvPr/>
          </p:nvPicPr>
          <p:blipFill>
            <a:blip r:embed="rId3"/>
            <a:srcRect l="179" r="733"/>
            <a:stretch>
              <a:fillRect/>
            </a:stretch>
          </p:blipFill>
          <p:spPr bwMode="auto">
            <a:xfrm>
              <a:off x="4800600" y="1786467"/>
              <a:ext cx="3740844" cy="3064606"/>
            </a:xfrm>
            <a:prstGeom prst="rect">
              <a:avLst/>
            </a:prstGeom>
            <a:noFill/>
            <a:ln w="12700">
              <a:noFill/>
              <a:miter lim="800000"/>
              <a:headEnd/>
              <a:tailEnd/>
            </a:ln>
            <a:effectLst/>
          </p:spPr>
        </p:pic>
        <p:sp>
          <p:nvSpPr>
            <p:cNvPr id="16" name="TextBox 15"/>
            <p:cNvSpPr txBox="1"/>
            <p:nvPr/>
          </p:nvSpPr>
          <p:spPr>
            <a:xfrm>
              <a:off x="4868333" y="1837266"/>
              <a:ext cx="1211239" cy="369332"/>
            </a:xfrm>
            <a:prstGeom prst="rect">
              <a:avLst/>
            </a:prstGeom>
            <a:noFill/>
          </p:spPr>
          <p:txBody>
            <a:bodyPr wrap="none" rtlCol="0">
              <a:spAutoFit/>
            </a:bodyPr>
            <a:lstStyle/>
            <a:p>
              <a:r>
                <a:rPr lang="en-US" dirty="0" smtClean="0"/>
                <a:t>The Good</a:t>
              </a:r>
              <a:endParaRPr lang="en-US" dirty="0"/>
            </a:p>
          </p:txBody>
        </p:sp>
      </p:grpSp>
      <p:grpSp>
        <p:nvGrpSpPr>
          <p:cNvPr id="18" name="Group 17"/>
          <p:cNvGrpSpPr/>
          <p:nvPr/>
        </p:nvGrpSpPr>
        <p:grpSpPr>
          <a:xfrm>
            <a:off x="4639734" y="1773766"/>
            <a:ext cx="3714045" cy="3052233"/>
            <a:chOff x="770466" y="1782233"/>
            <a:chExt cx="3714045" cy="3052233"/>
          </a:xfrm>
        </p:grpSpPr>
        <p:pic>
          <p:nvPicPr>
            <p:cNvPr id="13" name="Picture 12" descr="P9300044red.jpg"/>
            <p:cNvPicPr>
              <a:picLocks noChangeAspect="1"/>
            </p:cNvPicPr>
            <p:nvPr/>
          </p:nvPicPr>
          <p:blipFill>
            <a:blip r:embed="rId4"/>
            <a:srcRect l="8738"/>
            <a:stretch>
              <a:fillRect/>
            </a:stretch>
          </p:blipFill>
          <p:spPr>
            <a:xfrm>
              <a:off x="770466" y="1782233"/>
              <a:ext cx="3714045" cy="3052233"/>
            </a:xfrm>
            <a:prstGeom prst="rect">
              <a:avLst/>
            </a:prstGeom>
          </p:spPr>
        </p:pic>
        <p:sp>
          <p:nvSpPr>
            <p:cNvPr id="17" name="TextBox 16"/>
            <p:cNvSpPr txBox="1"/>
            <p:nvPr/>
          </p:nvSpPr>
          <p:spPr>
            <a:xfrm>
              <a:off x="3327400" y="1828800"/>
              <a:ext cx="1057276" cy="369332"/>
            </a:xfrm>
            <a:prstGeom prst="rect">
              <a:avLst/>
            </a:prstGeom>
            <a:noFill/>
          </p:spPr>
          <p:txBody>
            <a:bodyPr wrap="none" rtlCol="0">
              <a:spAutoFit/>
            </a:bodyPr>
            <a:lstStyle/>
            <a:p>
              <a:r>
                <a:rPr lang="en-US" dirty="0" smtClean="0"/>
                <a:t>The Bad</a:t>
              </a:r>
              <a:endParaRPr lang="en-US" dirty="0"/>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Mobile-Tensaw Delta and Mobile Bay</a:t>
            </a:r>
            <a:endParaRPr lang="en-US" dirty="0"/>
          </a:p>
        </p:txBody>
      </p:sp>
      <p:sp>
        <p:nvSpPr>
          <p:cNvPr id="3" name="Content Placeholder 2"/>
          <p:cNvSpPr>
            <a:spLocks noGrp="1"/>
          </p:cNvSpPr>
          <p:nvPr>
            <p:ph idx="1"/>
          </p:nvPr>
        </p:nvSpPr>
        <p:spPr>
          <a:xfrm>
            <a:off x="278188" y="1530050"/>
            <a:ext cx="4674810" cy="4134150"/>
          </a:xfrm>
        </p:spPr>
        <p:txBody>
          <a:bodyPr/>
          <a:lstStyle/>
          <a:p>
            <a:pPr>
              <a:buNone/>
            </a:pPr>
            <a:r>
              <a:rPr lang="en-US" sz="2400" dirty="0" smtClean="0"/>
              <a:t>2</a:t>
            </a:r>
            <a:r>
              <a:rPr lang="en-US" sz="2400" baseline="30000" dirty="0" smtClean="0"/>
              <a:t>nd</a:t>
            </a:r>
            <a:r>
              <a:rPr lang="en-US" sz="2400" dirty="0" smtClean="0"/>
              <a:t> largest river-feed delta</a:t>
            </a:r>
            <a:r>
              <a:rPr lang="en-US" sz="2400" baseline="30000" dirty="0" smtClean="0"/>
              <a:t>1</a:t>
            </a:r>
          </a:p>
          <a:p>
            <a:pPr lvl="1"/>
            <a:r>
              <a:rPr lang="en-US" sz="1800" dirty="0" smtClean="0"/>
              <a:t>16 km wide </a:t>
            </a:r>
            <a:r>
              <a:rPr lang="en-US" sz="1800" dirty="0" err="1" smtClean="0"/>
              <a:t>x</a:t>
            </a:r>
            <a:r>
              <a:rPr lang="en-US" sz="1800" dirty="0" smtClean="0"/>
              <a:t> 64.5 km long</a:t>
            </a:r>
            <a:r>
              <a:rPr lang="en-US" sz="1800" baseline="30000" dirty="0" smtClean="0"/>
              <a:t>1</a:t>
            </a:r>
            <a:endParaRPr lang="en-US" sz="1800" dirty="0" smtClean="0"/>
          </a:p>
          <a:p>
            <a:pPr lvl="1"/>
            <a:r>
              <a:rPr lang="en-US" sz="1800" dirty="0" smtClean="0"/>
              <a:t>Wetland Habitat</a:t>
            </a:r>
            <a:r>
              <a:rPr lang="en-US" sz="1800" baseline="30000" dirty="0" smtClean="0"/>
              <a:t>1</a:t>
            </a:r>
            <a:r>
              <a:rPr lang="en-US" sz="1800" dirty="0" smtClean="0"/>
              <a:t> ~ 1,000 km</a:t>
            </a:r>
            <a:r>
              <a:rPr lang="en-US" sz="1800" baseline="30000" dirty="0" smtClean="0"/>
              <a:t>2</a:t>
            </a:r>
            <a:endParaRPr lang="en-US" sz="1800" dirty="0" smtClean="0"/>
          </a:p>
          <a:p>
            <a:pPr lvl="1"/>
            <a:r>
              <a:rPr lang="en-US" sz="1800" dirty="0" smtClean="0"/>
              <a:t>Drainage Basin</a:t>
            </a:r>
            <a:r>
              <a:rPr lang="en-US" sz="1800" baseline="30000" dirty="0" smtClean="0"/>
              <a:t>1</a:t>
            </a:r>
            <a:r>
              <a:rPr lang="en-US" sz="1800" dirty="0" smtClean="0"/>
              <a:t> =  115,000 km</a:t>
            </a:r>
            <a:r>
              <a:rPr lang="en-US" sz="1800" baseline="30000" dirty="0" smtClean="0"/>
              <a:t>2</a:t>
            </a:r>
          </a:p>
          <a:p>
            <a:endParaRPr lang="en-US" sz="1000" dirty="0" smtClean="0"/>
          </a:p>
          <a:p>
            <a:pPr>
              <a:buNone/>
            </a:pPr>
            <a:r>
              <a:rPr lang="en-US" sz="2400" dirty="0" smtClean="0"/>
              <a:t>4</a:t>
            </a:r>
            <a:r>
              <a:rPr lang="en-US" sz="2400" baseline="30000" dirty="0" smtClean="0"/>
              <a:t>th</a:t>
            </a:r>
            <a:r>
              <a:rPr lang="en-US" sz="2400" dirty="0" smtClean="0"/>
              <a:t> largest estuary in the US</a:t>
            </a:r>
            <a:r>
              <a:rPr lang="en-US" sz="2400" baseline="30000" dirty="0" smtClean="0"/>
              <a:t>1</a:t>
            </a:r>
            <a:endParaRPr lang="en-US" sz="2400" dirty="0" smtClean="0"/>
          </a:p>
          <a:p>
            <a:pPr lvl="1"/>
            <a:r>
              <a:rPr lang="en-US" sz="1800" dirty="0" smtClean="0"/>
              <a:t>Total Area</a:t>
            </a:r>
            <a:r>
              <a:rPr lang="en-US" sz="1800" baseline="30000" dirty="0" smtClean="0"/>
              <a:t>2</a:t>
            </a:r>
            <a:r>
              <a:rPr lang="en-US" sz="1800" dirty="0" smtClean="0"/>
              <a:t> = 1070 km</a:t>
            </a:r>
            <a:r>
              <a:rPr lang="en-US" sz="1800" baseline="30000" dirty="0" smtClean="0"/>
              <a:t>2</a:t>
            </a:r>
            <a:endParaRPr lang="en-US" sz="1800" dirty="0" smtClean="0"/>
          </a:p>
          <a:p>
            <a:pPr lvl="1"/>
            <a:r>
              <a:rPr lang="en-US" sz="1800" dirty="0" smtClean="0"/>
              <a:t>Average depth = 3 </a:t>
            </a:r>
            <a:r>
              <a:rPr lang="en-US" sz="1800" dirty="0" err="1" smtClean="0"/>
              <a:t>m</a:t>
            </a:r>
            <a:r>
              <a:rPr lang="en-US" sz="1800" dirty="0" smtClean="0"/>
              <a:t> (max 23 </a:t>
            </a:r>
            <a:r>
              <a:rPr lang="en-US" sz="1800" dirty="0" err="1" smtClean="0"/>
              <a:t>m</a:t>
            </a:r>
            <a:r>
              <a:rPr lang="en-US" sz="1800" dirty="0" smtClean="0"/>
              <a:t>)</a:t>
            </a:r>
          </a:p>
          <a:p>
            <a:pPr lvl="1"/>
            <a:r>
              <a:rPr lang="en-US" sz="1800" dirty="0" smtClean="0"/>
              <a:t>Tidal Amplitude</a:t>
            </a:r>
            <a:r>
              <a:rPr lang="en-US" sz="1800" baseline="30000" dirty="0" smtClean="0"/>
              <a:t>2</a:t>
            </a:r>
            <a:r>
              <a:rPr lang="en-US" sz="1800" dirty="0" smtClean="0"/>
              <a:t>  = 15 – 45 cm</a:t>
            </a:r>
          </a:p>
          <a:p>
            <a:pPr lvl="1">
              <a:buNone/>
            </a:pPr>
            <a:endParaRPr lang="en-US" sz="1000" dirty="0" smtClean="0"/>
          </a:p>
          <a:p>
            <a:pPr>
              <a:buNone/>
            </a:pPr>
            <a:r>
              <a:rPr lang="en-US" sz="2200" dirty="0" smtClean="0"/>
              <a:t>6+ major storms have influenced the bay over the last 100 </a:t>
            </a:r>
            <a:r>
              <a:rPr lang="en-US" sz="2200" dirty="0" err="1" smtClean="0"/>
              <a:t>y</a:t>
            </a:r>
            <a:endParaRPr lang="en-US" sz="2200" dirty="0" smtClean="0"/>
          </a:p>
          <a:p>
            <a:pPr>
              <a:buNone/>
            </a:pPr>
            <a:endParaRPr lang="en-US" sz="2400" dirty="0" smtClean="0"/>
          </a:p>
          <a:p>
            <a:pPr>
              <a:buNone/>
            </a:pPr>
            <a:r>
              <a:rPr lang="en-US" sz="2400" dirty="0" smtClean="0"/>
              <a:t>	</a:t>
            </a:r>
          </a:p>
          <a:p>
            <a:endParaRPr lang="en-US" dirty="0"/>
          </a:p>
        </p:txBody>
      </p:sp>
      <p:pic>
        <p:nvPicPr>
          <p:cNvPr id="9" name="Picture 8" descr="MB_bathy_v3.png"/>
          <p:cNvPicPr>
            <a:picLocks noChangeAspect="1"/>
          </p:cNvPicPr>
          <p:nvPr/>
        </p:nvPicPr>
        <p:blipFill>
          <a:blip r:embed="rId3"/>
          <a:srcRect l="6988" t="3819" r="7153" b="5742"/>
          <a:stretch>
            <a:fillRect/>
          </a:stretch>
        </p:blipFill>
        <p:spPr>
          <a:xfrm>
            <a:off x="4900252" y="1127054"/>
            <a:ext cx="3800104" cy="5180378"/>
          </a:xfrm>
          <a:prstGeom prst="rect">
            <a:avLst/>
          </a:prstGeom>
        </p:spPr>
      </p:pic>
      <p:sp>
        <p:nvSpPr>
          <p:cNvPr id="5" name="TextBox 4"/>
          <p:cNvSpPr txBox="1"/>
          <p:nvPr/>
        </p:nvSpPr>
        <p:spPr>
          <a:xfrm>
            <a:off x="2336800" y="5896439"/>
            <a:ext cx="2389947" cy="415498"/>
          </a:xfrm>
          <a:prstGeom prst="rect">
            <a:avLst/>
          </a:prstGeom>
          <a:noFill/>
        </p:spPr>
        <p:txBody>
          <a:bodyPr wrap="none" rtlCol="0">
            <a:spAutoFit/>
          </a:bodyPr>
          <a:lstStyle/>
          <a:p>
            <a:r>
              <a:rPr lang="en-US" sz="1050" baseline="30000" dirty="0" smtClean="0">
                <a:solidFill>
                  <a:srgbClr val="FFFFFF"/>
                </a:solidFill>
              </a:rPr>
              <a:t>1</a:t>
            </a:r>
            <a:r>
              <a:rPr lang="en-US" sz="1050" dirty="0" smtClean="0">
                <a:solidFill>
                  <a:srgbClr val="FFFFFF"/>
                </a:solidFill>
              </a:rPr>
              <a:t>http://estuarium.disl.org/exhibits.htm</a:t>
            </a:r>
          </a:p>
          <a:p>
            <a:r>
              <a:rPr lang="en-US" sz="1050" baseline="30000" dirty="0" smtClean="0">
                <a:solidFill>
                  <a:srgbClr val="FFFFFF"/>
                </a:solidFill>
              </a:rPr>
              <a:t>2</a:t>
            </a:r>
            <a:r>
              <a:rPr lang="en-US" sz="1050" dirty="0" smtClean="0">
                <a:solidFill>
                  <a:srgbClr val="FFFFFF"/>
                </a:solidFill>
              </a:rPr>
              <a:t>Noble et al., 1996</a:t>
            </a:r>
            <a:endParaRPr lang="en-US" sz="1050" dirty="0">
              <a:solidFill>
                <a:srgbClr val="FFFFFF"/>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49385" y="169008"/>
            <a:ext cx="8229600" cy="1143000"/>
          </a:xfrm>
        </p:spPr>
        <p:txBody>
          <a:bodyPr>
            <a:normAutofit/>
          </a:bodyPr>
          <a:lstStyle/>
          <a:p>
            <a:pPr algn="l"/>
            <a:r>
              <a:rPr lang="en-US" dirty="0" smtClean="0"/>
              <a:t>River and Bay Shorelines</a:t>
            </a:r>
            <a:endParaRPr lang="en-US" dirty="0"/>
          </a:p>
        </p:txBody>
      </p:sp>
      <p:pic>
        <p:nvPicPr>
          <p:cNvPr id="4" name="Picture 3" descr="P9290036.JPG"/>
          <p:cNvPicPr>
            <a:picLocks noChangeAspect="1"/>
          </p:cNvPicPr>
          <p:nvPr/>
        </p:nvPicPr>
        <p:blipFill>
          <a:blip r:embed="rId3"/>
          <a:stretch>
            <a:fillRect/>
          </a:stretch>
        </p:blipFill>
        <p:spPr>
          <a:xfrm>
            <a:off x="5205586" y="1418166"/>
            <a:ext cx="3035809" cy="2276856"/>
          </a:xfrm>
          <a:prstGeom prst="rect">
            <a:avLst/>
          </a:prstGeom>
        </p:spPr>
      </p:pic>
      <p:pic>
        <p:nvPicPr>
          <p:cNvPr id="7" name="Picture 6" descr="PA010050red.jpg"/>
          <p:cNvPicPr>
            <a:picLocks noChangeAspect="1"/>
          </p:cNvPicPr>
          <p:nvPr/>
        </p:nvPicPr>
        <p:blipFill>
          <a:blip r:embed="rId4"/>
          <a:stretch>
            <a:fillRect/>
          </a:stretch>
        </p:blipFill>
        <p:spPr>
          <a:xfrm>
            <a:off x="936668" y="1395044"/>
            <a:ext cx="3037213" cy="2276856"/>
          </a:xfrm>
          <a:prstGeom prst="rect">
            <a:avLst/>
          </a:prstGeom>
        </p:spPr>
      </p:pic>
      <p:pic>
        <p:nvPicPr>
          <p:cNvPr id="8" name="Picture 7" descr="P9280019red.jpg"/>
          <p:cNvPicPr>
            <a:picLocks noChangeAspect="1"/>
          </p:cNvPicPr>
          <p:nvPr/>
        </p:nvPicPr>
        <p:blipFill>
          <a:blip r:embed="rId5"/>
          <a:stretch>
            <a:fillRect/>
          </a:stretch>
        </p:blipFill>
        <p:spPr>
          <a:xfrm>
            <a:off x="931334" y="3574256"/>
            <a:ext cx="3037214" cy="2276856"/>
          </a:xfrm>
          <a:prstGeom prst="rect">
            <a:avLst/>
          </a:prstGeom>
        </p:spPr>
      </p:pic>
      <p:sp>
        <p:nvSpPr>
          <p:cNvPr id="9" name="TextBox 8"/>
          <p:cNvSpPr txBox="1"/>
          <p:nvPr/>
        </p:nvSpPr>
        <p:spPr>
          <a:xfrm>
            <a:off x="948267" y="1388534"/>
            <a:ext cx="706293" cy="369332"/>
          </a:xfrm>
          <a:prstGeom prst="rect">
            <a:avLst/>
          </a:prstGeom>
          <a:noFill/>
        </p:spPr>
        <p:txBody>
          <a:bodyPr wrap="none" rtlCol="0">
            <a:spAutoFit/>
          </a:bodyPr>
          <a:lstStyle/>
          <a:p>
            <a:r>
              <a:rPr lang="en-US" dirty="0" smtClean="0"/>
              <a:t>West</a:t>
            </a:r>
            <a:endParaRPr lang="en-US" dirty="0"/>
          </a:p>
        </p:txBody>
      </p:sp>
      <p:sp>
        <p:nvSpPr>
          <p:cNvPr id="10" name="TextBox 9"/>
          <p:cNvSpPr txBox="1"/>
          <p:nvPr/>
        </p:nvSpPr>
        <p:spPr>
          <a:xfrm>
            <a:off x="7518400" y="1422400"/>
            <a:ext cx="646556" cy="369332"/>
          </a:xfrm>
          <a:prstGeom prst="rect">
            <a:avLst/>
          </a:prstGeom>
          <a:noFill/>
        </p:spPr>
        <p:txBody>
          <a:bodyPr wrap="none" rtlCol="0">
            <a:spAutoFit/>
          </a:bodyPr>
          <a:lstStyle/>
          <a:p>
            <a:r>
              <a:rPr lang="en-US" dirty="0" smtClean="0">
                <a:solidFill>
                  <a:schemeClr val="bg1"/>
                </a:solidFill>
              </a:rPr>
              <a:t>East</a:t>
            </a:r>
            <a:endParaRPr lang="en-US" dirty="0">
              <a:solidFill>
                <a:schemeClr val="bg1"/>
              </a:solidFill>
            </a:endParaRPr>
          </a:p>
        </p:txBody>
      </p:sp>
      <p:pic>
        <p:nvPicPr>
          <p:cNvPr id="11" name="Picture 10" descr="P9300037red.jpg"/>
          <p:cNvPicPr>
            <a:picLocks noChangeAspect="1"/>
          </p:cNvPicPr>
          <p:nvPr/>
        </p:nvPicPr>
        <p:blipFill>
          <a:blip r:embed="rId6"/>
          <a:stretch>
            <a:fillRect/>
          </a:stretch>
        </p:blipFill>
        <p:spPr>
          <a:xfrm>
            <a:off x="5182125" y="3573463"/>
            <a:ext cx="3035808" cy="2276856"/>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100_1894red.jpg"/>
          <p:cNvPicPr>
            <a:picLocks noChangeAspect="1"/>
          </p:cNvPicPr>
          <p:nvPr/>
        </p:nvPicPr>
        <p:blipFill>
          <a:blip r:embed="rId3"/>
          <a:stretch>
            <a:fillRect/>
          </a:stretch>
        </p:blipFill>
        <p:spPr>
          <a:xfrm>
            <a:off x="6523645" y="1502497"/>
            <a:ext cx="2163155" cy="2884207"/>
          </a:xfrm>
          <a:prstGeom prst="rect">
            <a:avLst/>
          </a:prstGeom>
        </p:spPr>
      </p:pic>
      <p:sp>
        <p:nvSpPr>
          <p:cNvPr id="5" name="Content Placeholder 4"/>
          <p:cNvSpPr>
            <a:spLocks noGrp="1"/>
          </p:cNvSpPr>
          <p:nvPr>
            <p:ph idx="1"/>
          </p:nvPr>
        </p:nvSpPr>
        <p:spPr>
          <a:xfrm>
            <a:off x="230006" y="1522460"/>
            <a:ext cx="8736802" cy="4495800"/>
          </a:xfrm>
        </p:spPr>
        <p:txBody>
          <a:bodyPr/>
          <a:lstStyle/>
          <a:p>
            <a:pPr>
              <a:buNone/>
            </a:pPr>
            <a:r>
              <a:rPr lang="en-US" sz="2600" dirty="0" smtClean="0"/>
              <a:t>Physical Properties:       </a:t>
            </a:r>
          </a:p>
          <a:p>
            <a:r>
              <a:rPr lang="en-US" sz="2600" dirty="0" smtClean="0"/>
              <a:t>Bulk Density, Porosity, %OC (GC)</a:t>
            </a:r>
          </a:p>
          <a:p>
            <a:endParaRPr lang="en-US" sz="1000" dirty="0" smtClean="0"/>
          </a:p>
          <a:p>
            <a:pPr>
              <a:buNone/>
            </a:pPr>
            <a:r>
              <a:rPr lang="en-US" sz="2600" dirty="0" smtClean="0"/>
              <a:t>Geochemical Properties:  </a:t>
            </a:r>
            <a:endParaRPr lang="en-US" sz="2600" dirty="0" smtClean="0"/>
          </a:p>
          <a:p>
            <a:r>
              <a:rPr lang="en-US" sz="2600" dirty="0" smtClean="0"/>
              <a:t>δ</a:t>
            </a:r>
            <a:r>
              <a:rPr lang="en-US" sz="2600" baseline="30000" dirty="0" smtClean="0"/>
              <a:t>13</a:t>
            </a:r>
            <a:r>
              <a:rPr lang="en-US" sz="2600" dirty="0" smtClean="0"/>
              <a:t>C, δ</a:t>
            </a:r>
            <a:r>
              <a:rPr lang="en-US" sz="2600" baseline="30000" dirty="0" smtClean="0"/>
              <a:t>15</a:t>
            </a:r>
            <a:r>
              <a:rPr lang="en-US" sz="2600" dirty="0" smtClean="0"/>
              <a:t>N, and C:N </a:t>
            </a:r>
            <a:r>
              <a:rPr lang="en-US" sz="2600" dirty="0" smtClean="0"/>
              <a:t>of bulk</a:t>
            </a:r>
            <a:r>
              <a:rPr lang="en-US" sz="2600" dirty="0" smtClean="0"/>
              <a:t>                                   </a:t>
            </a:r>
            <a:r>
              <a:rPr lang="en-US" sz="2600" dirty="0" smtClean="0"/>
              <a:t>organic matter</a:t>
            </a:r>
          </a:p>
          <a:p>
            <a:pPr>
              <a:buNone/>
            </a:pPr>
            <a:endParaRPr lang="en-US" sz="1000" dirty="0" smtClean="0"/>
          </a:p>
          <a:p>
            <a:pPr>
              <a:buNone/>
            </a:pPr>
            <a:r>
              <a:rPr lang="en-US" sz="2600" dirty="0" smtClean="0"/>
              <a:t>Geochronology, Mass Accretion Rates, Inventories:  </a:t>
            </a:r>
          </a:p>
          <a:p>
            <a:r>
              <a:rPr lang="en-US" sz="2600" dirty="0" smtClean="0"/>
              <a:t>Pb-210 and Cs-137 </a:t>
            </a:r>
          </a:p>
          <a:p>
            <a:endParaRPr lang="en-US" sz="2600" dirty="0"/>
          </a:p>
        </p:txBody>
      </p:sp>
      <p:sp>
        <p:nvSpPr>
          <p:cNvPr id="6" name="Title 5"/>
          <p:cNvSpPr>
            <a:spLocks noGrp="1"/>
          </p:cNvSpPr>
          <p:nvPr>
            <p:ph type="title"/>
          </p:nvPr>
        </p:nvSpPr>
        <p:spPr/>
        <p:txBody>
          <a:bodyPr/>
          <a:lstStyle/>
          <a:p>
            <a:r>
              <a:rPr lang="en-US" dirty="0" smtClean="0"/>
              <a:t>Measured Parameters</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Fall-out </a:t>
            </a:r>
            <a:r>
              <a:rPr lang="en-US" dirty="0" err="1" smtClean="0"/>
              <a:t>Radionuclides</a:t>
            </a:r>
            <a:endParaRPr lang="en-US" dirty="0"/>
          </a:p>
        </p:txBody>
      </p:sp>
      <p:grpSp>
        <p:nvGrpSpPr>
          <p:cNvPr id="20" name="Group 19"/>
          <p:cNvGrpSpPr/>
          <p:nvPr/>
        </p:nvGrpSpPr>
        <p:grpSpPr>
          <a:xfrm>
            <a:off x="224693" y="1449766"/>
            <a:ext cx="4826000" cy="3389572"/>
            <a:chOff x="381000" y="1612031"/>
            <a:chExt cx="4826000" cy="3389571"/>
          </a:xfrm>
        </p:grpSpPr>
        <p:grpSp>
          <p:nvGrpSpPr>
            <p:cNvPr id="12" name="Group 11"/>
            <p:cNvGrpSpPr/>
            <p:nvPr/>
          </p:nvGrpSpPr>
          <p:grpSpPr>
            <a:xfrm>
              <a:off x="381000" y="1612031"/>
              <a:ext cx="4826000" cy="3389571"/>
              <a:chOff x="1067037" y="1609970"/>
              <a:chExt cx="6471877" cy="3759510"/>
            </a:xfrm>
          </p:grpSpPr>
          <p:grpSp>
            <p:nvGrpSpPr>
              <p:cNvPr id="5" name="Group 4"/>
              <p:cNvGrpSpPr/>
              <p:nvPr/>
            </p:nvGrpSpPr>
            <p:grpSpPr>
              <a:xfrm>
                <a:off x="1067037" y="1609970"/>
                <a:ext cx="6471877" cy="3759510"/>
                <a:chOff x="2268653" y="1209431"/>
                <a:chExt cx="6471877" cy="3759510"/>
              </a:xfrm>
            </p:grpSpPr>
            <p:pic>
              <p:nvPicPr>
                <p:cNvPr id="3" name="Picture 2"/>
                <p:cNvPicPr>
                  <a:picLocks noChangeAspect="1"/>
                </p:cNvPicPr>
                <p:nvPr/>
              </p:nvPicPr>
              <p:blipFill>
                <a:blip r:embed="rId4"/>
                <a:stretch>
                  <a:fillRect/>
                </a:stretch>
              </p:blipFill>
              <p:spPr>
                <a:xfrm>
                  <a:off x="2268653" y="1209431"/>
                  <a:ext cx="6471877" cy="3753337"/>
                </a:xfrm>
                <a:prstGeom prst="rect">
                  <a:avLst/>
                </a:prstGeom>
              </p:spPr>
            </p:pic>
            <p:sp>
              <p:nvSpPr>
                <p:cNvPr id="4" name="TextBox 3"/>
                <p:cNvSpPr txBox="1"/>
                <p:nvPr/>
              </p:nvSpPr>
              <p:spPr>
                <a:xfrm>
                  <a:off x="2268653" y="4593437"/>
                  <a:ext cx="6471877" cy="375504"/>
                </a:xfrm>
                <a:prstGeom prst="rect">
                  <a:avLst/>
                </a:prstGeom>
                <a:noFill/>
              </p:spPr>
              <p:txBody>
                <a:bodyPr wrap="square" rtlCol="0">
                  <a:spAutoFit/>
                </a:bodyPr>
                <a:lstStyle/>
                <a:p>
                  <a:r>
                    <a:rPr lang="en-US" sz="1600" dirty="0" smtClean="0"/>
                    <a:t>modified from Oldfield and Appleby, 1984</a:t>
                  </a:r>
                  <a:endParaRPr lang="en-US" sz="1600" dirty="0"/>
                </a:p>
              </p:txBody>
            </p:sp>
          </p:grpSp>
          <p:sp>
            <p:nvSpPr>
              <p:cNvPr id="10" name="Freeform 9"/>
              <p:cNvSpPr/>
              <p:nvPr/>
            </p:nvSpPr>
            <p:spPr bwMode="auto">
              <a:xfrm>
                <a:off x="2383692" y="3367128"/>
                <a:ext cx="517770" cy="149795"/>
              </a:xfrm>
              <a:custGeom>
                <a:avLst/>
                <a:gdLst>
                  <a:gd name="connsiteX0" fmla="*/ 0 w 517770"/>
                  <a:gd name="connsiteY0" fmla="*/ 13026 h 149795"/>
                  <a:gd name="connsiteX1" fmla="*/ 293077 w 517770"/>
                  <a:gd name="connsiteY1" fmla="*/ 13026 h 149795"/>
                  <a:gd name="connsiteX2" fmla="*/ 449385 w 517770"/>
                  <a:gd name="connsiteY2" fmla="*/ 91180 h 149795"/>
                  <a:gd name="connsiteX3" fmla="*/ 517770 w 517770"/>
                  <a:gd name="connsiteY3" fmla="*/ 149795 h 149795"/>
                </a:gdLst>
                <a:ahLst/>
                <a:cxnLst>
                  <a:cxn ang="0">
                    <a:pos x="connsiteX0" y="connsiteY0"/>
                  </a:cxn>
                  <a:cxn ang="0">
                    <a:pos x="connsiteX1" y="connsiteY1"/>
                  </a:cxn>
                  <a:cxn ang="0">
                    <a:pos x="connsiteX2" y="connsiteY2"/>
                  </a:cxn>
                  <a:cxn ang="0">
                    <a:pos x="connsiteX3" y="connsiteY3"/>
                  </a:cxn>
                </a:cxnLst>
                <a:rect l="l" t="t" r="r" b="b"/>
                <a:pathLst>
                  <a:path w="517770" h="149795">
                    <a:moveTo>
                      <a:pt x="0" y="13026"/>
                    </a:moveTo>
                    <a:cubicBezTo>
                      <a:pt x="109090" y="6513"/>
                      <a:pt x="218180" y="0"/>
                      <a:pt x="293077" y="13026"/>
                    </a:cubicBezTo>
                    <a:cubicBezTo>
                      <a:pt x="367975" y="26052"/>
                      <a:pt x="411936" y="68385"/>
                      <a:pt x="449385" y="91180"/>
                    </a:cubicBezTo>
                    <a:cubicBezTo>
                      <a:pt x="486834" y="113975"/>
                      <a:pt x="502302" y="131885"/>
                      <a:pt x="517770" y="149795"/>
                    </a:cubicBezTo>
                  </a:path>
                </a:pathLst>
              </a:cu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11" name="TextBox 10"/>
              <p:cNvSpPr txBox="1"/>
              <p:nvPr/>
            </p:nvSpPr>
            <p:spPr>
              <a:xfrm>
                <a:off x="2219920" y="3090129"/>
                <a:ext cx="1008355" cy="273094"/>
              </a:xfrm>
              <a:prstGeom prst="rect">
                <a:avLst/>
              </a:prstGeom>
              <a:noFill/>
            </p:spPr>
            <p:txBody>
              <a:bodyPr wrap="square" rtlCol="0">
                <a:spAutoFit/>
              </a:bodyPr>
              <a:lstStyle/>
              <a:p>
                <a:r>
                  <a:rPr lang="en-US" sz="1000" dirty="0" smtClean="0"/>
                  <a:t>eroded</a:t>
                </a:r>
                <a:endParaRPr lang="en-US" sz="1000" dirty="0"/>
              </a:p>
            </p:txBody>
          </p:sp>
        </p:grpSp>
        <p:cxnSp>
          <p:nvCxnSpPr>
            <p:cNvPr id="15" name="Straight Arrow Connector 14"/>
            <p:cNvCxnSpPr/>
            <p:nvPr/>
          </p:nvCxnSpPr>
          <p:spPr bwMode="auto">
            <a:xfrm rot="16200000" flipH="1">
              <a:off x="3516036" y="3428112"/>
              <a:ext cx="470699" cy="1"/>
            </a:xfrm>
            <a:prstGeom prst="straightConnector1">
              <a:avLst/>
            </a:prstGeom>
            <a:solidFill>
              <a:schemeClr val="accent1"/>
            </a:solidFill>
            <a:ln w="41275" cap="flat" cmpd="sng" algn="ctr">
              <a:solidFill>
                <a:schemeClr val="bg1">
                  <a:lumMod val="50000"/>
                </a:schemeClr>
              </a:solidFill>
              <a:prstDash val="solid"/>
              <a:round/>
              <a:headEnd type="none" w="med" len="med"/>
              <a:tailEnd type="triangle" w="med" len="lg"/>
            </a:ln>
            <a:effectLst/>
          </p:spPr>
        </p:cxnSp>
        <p:sp>
          <p:nvSpPr>
            <p:cNvPr id="17" name="TextBox 16"/>
            <p:cNvSpPr txBox="1"/>
            <p:nvPr/>
          </p:nvSpPr>
          <p:spPr>
            <a:xfrm>
              <a:off x="2991292" y="2698849"/>
              <a:ext cx="1396686" cy="461665"/>
            </a:xfrm>
            <a:prstGeom prst="rect">
              <a:avLst/>
            </a:prstGeom>
            <a:noFill/>
          </p:spPr>
          <p:txBody>
            <a:bodyPr wrap="none" rtlCol="0">
              <a:spAutoFit/>
            </a:bodyPr>
            <a:lstStyle/>
            <a:p>
              <a:pPr algn="ctr"/>
              <a:r>
                <a:rPr lang="en-US" sz="1400" baseline="30000" dirty="0" smtClean="0">
                  <a:solidFill>
                    <a:schemeClr val="bg1">
                      <a:lumMod val="50000"/>
                    </a:schemeClr>
                  </a:solidFill>
                </a:rPr>
                <a:t>137</a:t>
              </a:r>
              <a:r>
                <a:rPr lang="en-US" sz="1400" dirty="0" smtClean="0">
                  <a:solidFill>
                    <a:schemeClr val="bg1">
                      <a:lumMod val="50000"/>
                    </a:schemeClr>
                  </a:solidFill>
                </a:rPr>
                <a:t>Cs</a:t>
              </a:r>
            </a:p>
            <a:p>
              <a:pPr algn="ctr"/>
              <a:r>
                <a:rPr lang="en-US" sz="1000" dirty="0" smtClean="0">
                  <a:solidFill>
                    <a:schemeClr val="bg1">
                      <a:lumMod val="50000"/>
                    </a:schemeClr>
                  </a:solidFill>
                </a:rPr>
                <a:t> (peaks 1958 – 1963)</a:t>
              </a:r>
              <a:endParaRPr lang="en-US" sz="1000" dirty="0">
                <a:solidFill>
                  <a:schemeClr val="bg1">
                    <a:lumMod val="50000"/>
                  </a:schemeClr>
                </a:solidFill>
              </a:endParaRPr>
            </a:p>
          </p:txBody>
        </p:sp>
      </p:grpSp>
      <p:graphicFrame>
        <p:nvGraphicFramePr>
          <p:cNvPr id="25603" name="Object 3"/>
          <p:cNvGraphicFramePr>
            <a:graphicFrameLocks noChangeAspect="1"/>
          </p:cNvGraphicFramePr>
          <p:nvPr/>
        </p:nvGraphicFramePr>
        <p:xfrm>
          <a:off x="5312146" y="2593868"/>
          <a:ext cx="2032120" cy="1279281"/>
        </p:xfrm>
        <a:graphic>
          <a:graphicData uri="http://schemas.openxmlformats.org/presentationml/2006/ole">
            <p:oleObj spid="_x0000_s25603" name="Equation" r:id="rId5" imgW="1028700" imgH="647700" progId="Equation.3">
              <p:embed/>
            </p:oleObj>
          </a:graphicData>
        </a:graphic>
      </p:graphicFrame>
      <p:sp>
        <p:nvSpPr>
          <p:cNvPr id="21" name="TextBox 20"/>
          <p:cNvSpPr txBox="1"/>
          <p:nvPr/>
        </p:nvSpPr>
        <p:spPr>
          <a:xfrm>
            <a:off x="5312146" y="1670538"/>
            <a:ext cx="2930197" cy="923330"/>
          </a:xfrm>
          <a:prstGeom prst="rect">
            <a:avLst/>
          </a:prstGeom>
          <a:noFill/>
        </p:spPr>
        <p:txBody>
          <a:bodyPr wrap="none" rtlCol="0">
            <a:spAutoFit/>
          </a:bodyPr>
          <a:lstStyle/>
          <a:p>
            <a:r>
              <a:rPr lang="en-US" dirty="0" smtClean="0"/>
              <a:t>Mass Accumulation Model:</a:t>
            </a:r>
          </a:p>
          <a:p>
            <a:endParaRPr lang="en-US" dirty="0" smtClean="0"/>
          </a:p>
          <a:p>
            <a:r>
              <a:rPr lang="en-US" dirty="0" smtClean="0"/>
              <a:t>Constant </a:t>
            </a:r>
            <a:r>
              <a:rPr lang="en-US" baseline="30000" dirty="0" smtClean="0"/>
              <a:t>210</a:t>
            </a:r>
            <a:r>
              <a:rPr lang="en-US" dirty="0" smtClean="0"/>
              <a:t>Pb Flux</a:t>
            </a:r>
            <a:endParaRPr lang="en-US" dirty="0"/>
          </a:p>
        </p:txBody>
      </p:sp>
      <p:graphicFrame>
        <p:nvGraphicFramePr>
          <p:cNvPr id="25604" name="Object 4"/>
          <p:cNvGraphicFramePr>
            <a:graphicFrameLocks noChangeAspect="1"/>
          </p:cNvGraphicFramePr>
          <p:nvPr/>
        </p:nvGraphicFramePr>
        <p:xfrm>
          <a:off x="5312146" y="4030329"/>
          <a:ext cx="3213772" cy="1606886"/>
        </p:xfrm>
        <a:graphic>
          <a:graphicData uri="http://schemas.openxmlformats.org/presentationml/2006/ole">
            <p:oleObj spid="_x0000_s25604" name="Equation" r:id="rId6" imgW="1651000" imgH="825500" progId="Equation.3">
              <p:embed/>
            </p:oleObj>
          </a:graphicData>
        </a:graphic>
      </p:graphicFrame>
    </p:spTree>
  </p:cSld>
  <p:clrMapOvr>
    <a:masterClrMapping/>
  </p:clrMapOvr>
</p:sld>
</file>

<file path=ppt/theme/theme1.xml><?xml version="1.0" encoding="utf-8"?>
<a:theme xmlns:a="http://schemas.openxmlformats.org/drawingml/2006/main" name="green-gray-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green-gray-template.pot</Template>
  <TotalTime>2456</TotalTime>
  <Words>2571</Words>
  <Application>Microsoft Macintosh PowerPoint</Application>
  <PresentationFormat>On-screen Show (4:3)</PresentationFormat>
  <Paragraphs>233</Paragraphs>
  <Slides>23</Slides>
  <Notes>16</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green-gray-template</vt:lpstr>
      <vt:lpstr>Equation</vt:lpstr>
      <vt:lpstr>EVENT sedimentation IN EMERGENT and Salt MARSHES AROUND Mobile-Tensaw River Delta and mobile Bay region  </vt:lpstr>
      <vt:lpstr>Outline</vt:lpstr>
      <vt:lpstr>The Problem:</vt:lpstr>
      <vt:lpstr>Day to Day Accretion</vt:lpstr>
      <vt:lpstr>Episodic Events</vt:lpstr>
      <vt:lpstr>Mobile-Tensaw Delta and Mobile Bay</vt:lpstr>
      <vt:lpstr>River and Bay Shorelines</vt:lpstr>
      <vt:lpstr>Measured Parameters</vt:lpstr>
      <vt:lpstr>Fall-out Radionuclides</vt:lpstr>
      <vt:lpstr>Big Picture:  Sea-Level Rise (SLR)?</vt:lpstr>
      <vt:lpstr>BayHead Delta FW Marsh –  MB-09-MC-04B </vt:lpstr>
      <vt:lpstr>Overbank Flow to FW Marshes</vt:lpstr>
      <vt:lpstr>Interior Salt Marsh:  MC-09-MC-08A</vt:lpstr>
      <vt:lpstr>Slide 14</vt:lpstr>
      <vt:lpstr>Summary</vt:lpstr>
      <vt:lpstr>Acknowledgements</vt:lpstr>
      <vt:lpstr>Questions</vt:lpstr>
      <vt:lpstr>Slide 18</vt:lpstr>
      <vt:lpstr>Slide 19</vt:lpstr>
      <vt:lpstr>Excess 210Pb Inventories</vt:lpstr>
      <vt:lpstr>Marsh Platform: MB-09-MC10</vt:lpstr>
      <vt:lpstr>West Bank</vt:lpstr>
      <vt:lpstr>Slide 23</vt:lpstr>
    </vt:vector>
  </TitlesOfParts>
  <Company>USGS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Christopher Smith</dc:creator>
  <cp:lastModifiedBy>Christopher Smith</cp:lastModifiedBy>
  <cp:revision>64</cp:revision>
  <cp:lastPrinted>2011-03-23T18:35:33Z</cp:lastPrinted>
  <dcterms:created xsi:type="dcterms:W3CDTF">2011-03-25T13:11:14Z</dcterms:created>
  <dcterms:modified xsi:type="dcterms:W3CDTF">2011-03-25T15:03:28Z</dcterms:modified>
</cp:coreProperties>
</file>