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29"/>
  </p:notesMasterIdLst>
  <p:sldIdLst>
    <p:sldId id="256" r:id="rId2"/>
    <p:sldId id="260" r:id="rId3"/>
    <p:sldId id="380" r:id="rId4"/>
    <p:sldId id="371" r:id="rId5"/>
    <p:sldId id="370" r:id="rId6"/>
    <p:sldId id="369" r:id="rId7"/>
    <p:sldId id="368" r:id="rId8"/>
    <p:sldId id="328" r:id="rId9"/>
    <p:sldId id="383" r:id="rId10"/>
    <p:sldId id="365" r:id="rId11"/>
    <p:sldId id="385" r:id="rId12"/>
    <p:sldId id="384" r:id="rId13"/>
    <p:sldId id="374" r:id="rId14"/>
    <p:sldId id="375" r:id="rId15"/>
    <p:sldId id="376" r:id="rId16"/>
    <p:sldId id="377" r:id="rId17"/>
    <p:sldId id="378" r:id="rId18"/>
    <p:sldId id="386" r:id="rId19"/>
    <p:sldId id="372" r:id="rId20"/>
    <p:sldId id="362" r:id="rId21"/>
    <p:sldId id="358" r:id="rId22"/>
    <p:sldId id="344" r:id="rId23"/>
    <p:sldId id="345" r:id="rId24"/>
    <p:sldId id="359" r:id="rId25"/>
    <p:sldId id="265" r:id="rId26"/>
    <p:sldId id="267" r:id="rId27"/>
    <p:sldId id="381" r:id="rId28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5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5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5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500" kern="1200">
        <a:solidFill>
          <a:srgbClr val="0000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00"/>
    <a:srgbClr val="FF3399"/>
    <a:srgbClr val="FF00FF"/>
    <a:srgbClr val="0000FF"/>
    <a:srgbClr val="000000"/>
    <a:srgbClr val="CCEC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40" autoAdjust="0"/>
    <p:restoredTop sz="99855" autoAdjust="0"/>
  </p:normalViewPr>
  <p:slideViewPr>
    <p:cSldViewPr snapToGrid="0" showGuides="1">
      <p:cViewPr>
        <p:scale>
          <a:sx n="90" d="100"/>
          <a:sy n="90" d="100"/>
        </p:scale>
        <p:origin x="-2160" y="-546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96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C2F8F35-27D1-49F0-AC4C-84575B002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1E56B-E8C4-47F4-9321-A33822C155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1FCA5-6B6E-4A65-87ED-1AE82F360C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6B0E0-E506-4381-8B84-FC747E3832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5613" y="273050"/>
            <a:ext cx="8226425" cy="5822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4FAD3-9FDD-42E4-8C98-C423A4721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0A684-E8CE-4456-BE48-1A0E9243AF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A2117-154F-4250-BEAF-7E6BB2995C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522D4E-E816-4E74-A3AE-9C75EB5DFB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EBA44B-328C-4259-AD43-1467BDF8AC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C718C-884C-49F7-BBF5-AEBB1CD94E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B44ED-F2B4-43DF-B3C0-F6FA7E859B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5CE7A8-A8FC-4CAE-9D20-956ED33FD6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63877FAA-E431-4F79-8BD3-2942599716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86A2347-A821-42D4-813B-C44602B7BC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1143000" y="1524000"/>
          <a:ext cx="6858000" cy="4924425"/>
        </p:xfrm>
        <a:graphic>
          <a:graphicData uri="http://schemas.openxmlformats.org/presentationml/2006/ole">
            <p:oleObj spid="_x0000_s1026" name="Image" r:id="rId3" imgW="9149312" imgH="6569714" progId="">
              <p:embed/>
            </p:oleObj>
          </a:graphicData>
        </a:graphic>
      </p:graphicFrame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-70446" y="268288"/>
            <a:ext cx="92144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Assessment of </a:t>
            </a:r>
            <a:r>
              <a:rPr lang="en-US" sz="27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Sr</a:t>
            </a:r>
            <a:r>
              <a:rPr lang="en-US" sz="2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Isotopes as an Anthropogenic</a:t>
            </a:r>
            <a:endParaRPr lang="en-US" sz="27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2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Tracer in Stream Water from the Austin, Texas, Area</a:t>
            </a:r>
            <a:endParaRPr lang="en-US" sz="27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/>
          <a:srcRect t="11689" b="2338"/>
          <a:stretch>
            <a:fillRect/>
          </a:stretch>
        </p:blipFill>
        <p:spPr bwMode="auto">
          <a:xfrm>
            <a:off x="99594" y="1340096"/>
            <a:ext cx="8938076" cy="5245888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679" y="497439"/>
            <a:ext cx="8226425" cy="76517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Geochemical Reservoirs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423012"/>
            <a:ext cx="8226425" cy="765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Geochemical Results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6" y="1069127"/>
            <a:ext cx="8479713" cy="5788873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263525"/>
            <a:ext cx="8226425" cy="765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Geochemical Results</a:t>
            </a:r>
            <a:endParaRPr lang="en-US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694" y="998499"/>
            <a:ext cx="8365123" cy="5710645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miter lim="800000"/>
            <a:headEnd/>
            <a:tailEnd/>
          </a:ln>
          <a:effectLst/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973771" y="5498656"/>
          <a:ext cx="4195668" cy="413045"/>
        </p:xfrm>
        <a:graphic>
          <a:graphicData uri="http://schemas.openxmlformats.org/presentationml/2006/ole">
            <p:oleObj spid="_x0000_s95235" name="Equation" r:id="rId4" imgW="245088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423012"/>
            <a:ext cx="8226425" cy="765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Geochemical Results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6" y="1069127"/>
            <a:ext cx="8479713" cy="5788873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423013"/>
            <a:ext cx="8226425" cy="765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Geochemical Results</a:t>
            </a:r>
            <a:endParaRPr lang="en-US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" y="1069848"/>
            <a:ext cx="8479713" cy="5788873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" y="1069848"/>
            <a:ext cx="8479713" cy="5788873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420624"/>
            <a:ext cx="8226425" cy="765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Geochemical Modeling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" y="1069848"/>
            <a:ext cx="8479713" cy="5788873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420624"/>
            <a:ext cx="8226425" cy="765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Geochemical Modeling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" y="1069848"/>
            <a:ext cx="8479713" cy="5788873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420624"/>
            <a:ext cx="8226425" cy="765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Geochemical Modeling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" y="1069848"/>
            <a:ext cx="8479713" cy="5788873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420624"/>
            <a:ext cx="8226425" cy="765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Geochemical Modeling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5061097" y="5103628"/>
            <a:ext cx="1222745" cy="127590"/>
          </a:xfrm>
          <a:prstGeom prst="leftArrow">
            <a:avLst/>
          </a:prstGeom>
          <a:solidFill>
            <a:srgbClr val="FF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0903" y="4423144"/>
            <a:ext cx="12458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Calcite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Precipitation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 rot="13188441">
            <a:off x="1640956" y="2151321"/>
            <a:ext cx="1222745" cy="127590"/>
          </a:xfrm>
          <a:prstGeom prst="leftArrow">
            <a:avLst/>
          </a:prstGeom>
          <a:solidFill>
            <a:srgbClr val="FF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65813" y="2417136"/>
            <a:ext cx="11288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Calcite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Dissolution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139700"/>
            <a:ext cx="8226425" cy="765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of Geochemistry</a:t>
            </a:r>
            <a:endParaRPr lang="en-US" dirty="0"/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29" y="1134830"/>
            <a:ext cx="8135941" cy="5599345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421906"/>
            <a:ext cx="8226425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800" dirty="0" smtClean="0"/>
              <a:t>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39434"/>
            <a:ext cx="8305800" cy="4774018"/>
          </a:xfrm>
        </p:spPr>
        <p:txBody>
          <a:bodyPr>
            <a:normAutofit/>
          </a:bodyPr>
          <a:lstStyle/>
          <a:p>
            <a:pPr marL="533400" indent="-533400" eaLnBrk="1" hangingPunct="1">
              <a:lnSpc>
                <a:spcPct val="90000"/>
              </a:lnSpc>
              <a:defRPr/>
            </a:pPr>
            <a:r>
              <a:rPr lang="en-US" sz="3000" dirty="0" smtClean="0">
                <a:latin typeface="Calibri" pitchFamily="34" charset="0"/>
                <a:cs typeface="Calibri" pitchFamily="34" charset="0"/>
              </a:rPr>
              <a:t>What are the sources contributing to stream water in urban watersheds versus natural (‘less developed’) systems?</a:t>
            </a:r>
          </a:p>
          <a:p>
            <a:pPr marL="1295400" lvl="2" indent="-381000" eaLnBrk="1" hangingPunct="1">
              <a:lnSpc>
                <a:spcPct val="90000"/>
              </a:lnSpc>
              <a:defRPr/>
            </a:pPr>
            <a:endParaRPr lang="en-US" sz="1600" dirty="0" smtClean="0"/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en-US" sz="3000" dirty="0" smtClean="0">
                <a:latin typeface="Calibri" pitchFamily="34" charset="0"/>
                <a:cs typeface="Calibri" pitchFamily="34" charset="0"/>
              </a:rPr>
              <a:t>Are the input sources </a:t>
            </a: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isotopically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 distinguishable from one another?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en-US" sz="1400" dirty="0" smtClean="0"/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en-US" sz="3000" dirty="0" smtClean="0">
                <a:latin typeface="Calibri" pitchFamily="34" charset="0"/>
                <a:cs typeface="Calibri" pitchFamily="34" charset="0"/>
              </a:rPr>
              <a:t>Are strontium isotopes an effective environmental tracer in Austin-area urban watershed systems?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en-US" sz="1000" dirty="0" smtClean="0"/>
          </a:p>
          <a:p>
            <a:pPr marL="1173480" lvl="2" indent="-533400">
              <a:lnSpc>
                <a:spcPct val="90000"/>
              </a:lnSpc>
              <a:defRPr/>
            </a:pPr>
            <a:r>
              <a:rPr lang="en-US" sz="3000" dirty="0" smtClean="0">
                <a:latin typeface="Calibri" pitchFamily="34" charset="0"/>
                <a:cs typeface="Calibri" pitchFamily="34" charset="0"/>
              </a:rPr>
              <a:t>Why use </a:t>
            </a: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Sr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 isotopes?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marL="914400" lvl="1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47650" y="219075"/>
            <a:ext cx="8591550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1096895" y="1341229"/>
          <a:ext cx="6994483" cy="5357283"/>
        </p:xfrm>
        <a:graphic>
          <a:graphicData uri="http://schemas.openxmlformats.org/presentationml/2006/ole">
            <p:oleObj spid="_x0000_s15362" name="Image" r:id="rId3" imgW="9765079" imgH="7479365" progId="">
              <p:embed/>
            </p:oleObj>
          </a:graphicData>
        </a:graphic>
      </p:graphicFrame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448056" y="512064"/>
            <a:ext cx="822642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eaLnBrk="1" hangingPunct="1">
              <a:defRPr/>
            </a:pPr>
            <a:r>
              <a:rPr lang="en-US" sz="4400" dirty="0" smtClean="0">
                <a:solidFill>
                  <a:schemeClr val="tx2"/>
                </a:solidFill>
              </a:rPr>
              <a:t>Building Area Index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287" y="1147355"/>
            <a:ext cx="8365123" cy="5710645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48056" y="512064"/>
            <a:ext cx="822642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eaLnBrk="1" hangingPunct="1">
              <a:defRPr/>
            </a:pPr>
            <a:r>
              <a:rPr lang="en-US" sz="4400" dirty="0" smtClean="0">
                <a:solidFill>
                  <a:schemeClr val="tx2"/>
                </a:solidFill>
              </a:rPr>
              <a:t>Building Area Index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3" name="Rectangle 9"/>
          <p:cNvSpPr>
            <a:spLocks noChangeArrowheads="1"/>
          </p:cNvSpPr>
          <p:nvPr/>
        </p:nvSpPr>
        <p:spPr bwMode="auto">
          <a:xfrm>
            <a:off x="448056" y="512064"/>
            <a:ext cx="822642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eaLnBrk="1" hangingPunct="1">
              <a:defRPr/>
            </a:pPr>
            <a:r>
              <a:rPr lang="en-US" sz="4400" dirty="0">
                <a:solidFill>
                  <a:schemeClr val="tx2"/>
                </a:solidFill>
              </a:rPr>
              <a:t>Age of Development</a:t>
            </a:r>
          </a:p>
        </p:txBody>
      </p:sp>
      <p:pic>
        <p:nvPicPr>
          <p:cNvPr id="5" name="Picture 2" descr="age data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b="5576"/>
          <a:stretch>
            <a:fillRect/>
          </a:stretch>
        </p:blipFill>
        <p:spPr>
          <a:xfrm>
            <a:off x="801688" y="1674813"/>
            <a:ext cx="7534275" cy="4956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554" y="1225583"/>
            <a:ext cx="8250532" cy="5632417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447195" y="505342"/>
            <a:ext cx="822642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eaLnBrk="1" hangingPunct="1">
              <a:defRPr/>
            </a:pPr>
            <a:r>
              <a:rPr lang="en-US" sz="4400" dirty="0">
                <a:solidFill>
                  <a:schemeClr val="tx2"/>
                </a:solidFill>
              </a:rPr>
              <a:t>Age of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7" name="Rectangle 5"/>
          <p:cNvSpPr>
            <a:spLocks noChangeArrowheads="1"/>
          </p:cNvSpPr>
          <p:nvPr/>
        </p:nvSpPr>
        <p:spPr bwMode="auto">
          <a:xfrm>
            <a:off x="285750" y="765175"/>
            <a:ext cx="865822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2"/>
                </a:solidFill>
              </a:rPr>
              <a:t>Stream Water-Urban Indices Analysis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9694" y="1704975"/>
            <a:ext cx="6705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latin typeface="Calibri" pitchFamily="34" charset="0"/>
                <a:cs typeface="Calibri" pitchFamily="34" charset="0"/>
              </a:rPr>
              <a:t>Index	                          R</a:t>
            </a:r>
            <a:r>
              <a:rPr lang="en-US" sz="3600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Value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283" y="2400300"/>
            <a:ext cx="7109703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>
                <a:latin typeface="Calibri" pitchFamily="34" charset="0"/>
                <a:cs typeface="Calibri" pitchFamily="34" charset="0"/>
              </a:rPr>
              <a:t>Percent Urbanized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Area</a:t>
            </a:r>
            <a:r>
              <a:rPr lang="en-US" sz="2800" baseline="30000" dirty="0" err="1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                        0.95</a:t>
            </a:r>
          </a:p>
          <a:p>
            <a:pPr algn="l"/>
            <a:r>
              <a:rPr lang="en-US" sz="2800" dirty="0" smtClean="0">
                <a:latin typeface="Calibri" pitchFamily="34" charset="0"/>
                <a:cs typeface="Calibri" pitchFamily="34" charset="0"/>
              </a:rPr>
              <a:t>Percent Urbanized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Area</a:t>
            </a:r>
            <a:r>
              <a:rPr lang="en-US" sz="2800" baseline="30000" dirty="0" err="1" smtClean="0">
                <a:latin typeface="Calibri" pitchFamily="34" charset="0"/>
                <a:cs typeface="Calibri" pitchFamily="34" charset="0"/>
              </a:rPr>
              <a:t>b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                          0.97</a:t>
            </a:r>
          </a:p>
          <a:p>
            <a:pPr algn="l"/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US" sz="2800" dirty="0" smtClean="0">
                <a:latin typeface="Calibri" pitchFamily="34" charset="0"/>
                <a:cs typeface="Calibri" pitchFamily="34" charset="0"/>
              </a:rPr>
              <a:t>Population Density                                          0.93</a:t>
            </a:r>
          </a:p>
          <a:p>
            <a:pPr algn="l"/>
            <a:r>
              <a:rPr lang="en-US" sz="2800" dirty="0" smtClean="0">
                <a:latin typeface="Calibri" pitchFamily="34" charset="0"/>
                <a:cs typeface="Calibri" pitchFamily="34" charset="0"/>
              </a:rPr>
              <a:t>Median Structure Age                                     0.95</a:t>
            </a:r>
          </a:p>
          <a:p>
            <a:pPr algn="l"/>
            <a:r>
              <a:rPr lang="en-US" sz="2800" dirty="0" smtClean="0">
                <a:latin typeface="Calibri" pitchFamily="34" charset="0"/>
                <a:cs typeface="Calibri" pitchFamily="34" charset="0"/>
              </a:rPr>
              <a:t>Roadway Index                                                 0.95</a:t>
            </a:r>
          </a:p>
          <a:p>
            <a:pPr algn="l"/>
            <a:r>
              <a:rPr lang="en-US" sz="2800" dirty="0" smtClean="0">
                <a:latin typeface="Calibri" pitchFamily="34" charset="0"/>
                <a:cs typeface="Calibri" pitchFamily="34" charset="0"/>
              </a:rPr>
              <a:t>Municipal-water Pipe Index                           0.86</a:t>
            </a:r>
          </a:p>
          <a:p>
            <a:pPr algn="l"/>
            <a:r>
              <a:rPr lang="en-US" sz="2800" dirty="0" smtClean="0">
                <a:latin typeface="Calibri" pitchFamily="34" charset="0"/>
                <a:cs typeface="Calibri" pitchFamily="34" charset="0"/>
              </a:rPr>
              <a:t>Sewage Pipe Index                                           0.86</a:t>
            </a:r>
          </a:p>
          <a:p>
            <a:pPr algn="l"/>
            <a:r>
              <a:rPr lang="en-US" sz="2800" dirty="0" smtClean="0">
                <a:latin typeface="Calibri" pitchFamily="34" charset="0"/>
                <a:cs typeface="Calibri" pitchFamily="34" charset="0"/>
              </a:rPr>
              <a:t>Percent Impervious Cover                              0.86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393" y="6267450"/>
            <a:ext cx="69958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aseline="30000" dirty="0" smtClean="0"/>
              <a:t>a</a:t>
            </a:r>
            <a:r>
              <a:rPr lang="en-US" dirty="0" smtClean="0"/>
              <a:t> City of Austin (2001) Land Use-Land Cover Digital Dataset</a:t>
            </a:r>
          </a:p>
          <a:p>
            <a:pPr algn="l"/>
            <a:r>
              <a:rPr lang="en-US" sz="1800" baseline="30000" dirty="0"/>
              <a:t>b</a:t>
            </a:r>
            <a:r>
              <a:rPr lang="en-US" dirty="0" smtClean="0"/>
              <a:t> United States Geological Survey (1990) Land Use-Land Cover Digital Dataset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474663" y="24765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Conclusions</a:t>
            </a:r>
          </a:p>
        </p:txBody>
      </p:sp>
      <p:sp>
        <p:nvSpPr>
          <p:cNvPr id="16394" name="Rectangle 10"/>
          <p:cNvSpPr>
            <a:spLocks noGrp="1" noChangeArrowheads="1"/>
          </p:cNvSpPr>
          <p:nvPr>
            <p:ph sz="half" idx="1"/>
          </p:nvPr>
        </p:nvSpPr>
        <p:spPr>
          <a:xfrm>
            <a:off x="322262" y="1985964"/>
            <a:ext cx="8383588" cy="444341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All seven watersheds display a downstream 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increase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en-US" sz="2800" baseline="30000" dirty="0" smtClean="0">
                <a:latin typeface="Calibri" pitchFamily="34" charset="0"/>
                <a:cs typeface="Calibri" pitchFamily="34" charset="0"/>
              </a:rPr>
              <a:t>87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Sr/</a:t>
            </a:r>
            <a:r>
              <a:rPr lang="en-US" sz="2800" baseline="30000" dirty="0" smtClean="0">
                <a:latin typeface="Calibri" pitchFamily="34" charset="0"/>
                <a:cs typeface="Calibri" pitchFamily="34" charset="0"/>
              </a:rPr>
              <a:t>86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Sr.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9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Urbanized watersheds have 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higher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average </a:t>
            </a:r>
            <a:r>
              <a:rPr lang="en-US" sz="2800" baseline="30000" dirty="0" smtClean="0">
                <a:latin typeface="Calibri" pitchFamily="34" charset="0"/>
                <a:cs typeface="Calibri" pitchFamily="34" charset="0"/>
              </a:rPr>
              <a:t>87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Sr/</a:t>
            </a:r>
            <a:r>
              <a:rPr lang="en-US" sz="2800" baseline="30000" dirty="0" smtClean="0">
                <a:latin typeface="Calibri" pitchFamily="34" charset="0"/>
                <a:cs typeface="Calibri" pitchFamily="34" charset="0"/>
              </a:rPr>
              <a:t>86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Sr values compared to ‘less developed’ watersheds.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9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Urbanized watersheds have 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steeper-sloped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linear regression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trendlines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indicating a 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larger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aseline="30000" dirty="0" smtClean="0">
                <a:latin typeface="Calibri" pitchFamily="34" charset="0"/>
                <a:cs typeface="Calibri" pitchFamily="34" charset="0"/>
              </a:rPr>
              <a:t>87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Sr/</a:t>
            </a:r>
            <a:r>
              <a:rPr lang="en-US" sz="2800" baseline="30000" dirty="0" smtClean="0">
                <a:latin typeface="Calibri" pitchFamily="34" charset="0"/>
                <a:cs typeface="Calibri" pitchFamily="34" charset="0"/>
              </a:rPr>
              <a:t>86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Sr  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gradient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from upstream to downstream.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sz="9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There is a strong correlation between high </a:t>
            </a:r>
            <a:r>
              <a:rPr lang="en-US" sz="2800" baseline="30000" dirty="0" smtClean="0">
                <a:latin typeface="Calibri" pitchFamily="34" charset="0"/>
                <a:cs typeface="Calibri" pitchFamily="34" charset="0"/>
              </a:rPr>
              <a:t>87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Sr/</a:t>
            </a:r>
            <a:r>
              <a:rPr lang="en-US" sz="2800" baseline="30000" dirty="0" smtClean="0">
                <a:latin typeface="Calibri" pitchFamily="34" charset="0"/>
                <a:cs typeface="Calibri" pitchFamily="34" charset="0"/>
              </a:rPr>
              <a:t>86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Sr ratios and several indices of urbanization.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421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Implications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41325" y="1627188"/>
            <a:ext cx="8226425" cy="4497387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z="3600" smtClean="0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36563" y="1557338"/>
            <a:ext cx="8240712" cy="489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endParaRPr lang="en-US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Strontium isotopes 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are effective in </a:t>
            </a:r>
            <a:r>
              <a:rPr lang="en-US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distinguishing anthropogenic 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inputs in the Austin, </a:t>
            </a:r>
            <a:r>
              <a:rPr lang="en-US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exas area.</a:t>
            </a:r>
            <a:endParaRPr lang="en-US" sz="3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/>
            </a:pPr>
            <a:endParaRPr lang="en-US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strontium isotope system </a:t>
            </a:r>
            <a:r>
              <a:rPr lang="en-US" sz="32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can be 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potentially applied as an isotopic tracer to other areas where a differentiation in the various sources to the hydrological system exists.</a:t>
            </a:r>
            <a:endParaRPr lang="en-US" sz="3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endParaRPr lang="en-US" sz="3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35934" y="385111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Acknowledgements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41325" y="1871330"/>
            <a:ext cx="8226425" cy="463579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Jackson School of Geosciences, University of Texas at Austin</a:t>
            </a:r>
          </a:p>
          <a:p>
            <a:pPr eaLnBrk="1" hangingPunct="1">
              <a:defRPr/>
            </a:pPr>
            <a:r>
              <a:rPr lang="en-US" dirty="0" smtClean="0"/>
              <a:t>Environmental Science Institute, University of Texas</a:t>
            </a:r>
          </a:p>
          <a:p>
            <a:pPr eaLnBrk="1" hangingPunct="1">
              <a:defRPr/>
            </a:pPr>
            <a:r>
              <a:rPr lang="en-US" dirty="0" smtClean="0"/>
              <a:t>Dr. Larry Mack</a:t>
            </a:r>
          </a:p>
          <a:p>
            <a:pPr eaLnBrk="1" hangingPunct="1">
              <a:defRPr/>
            </a:pPr>
            <a:r>
              <a:rPr lang="en-US" dirty="0" smtClean="0"/>
              <a:t>Field Assistants: Julia Guerrero, Danielle Bailey, Amy Hobbs</a:t>
            </a:r>
          </a:p>
          <a:p>
            <a:pPr eaLnBrk="1" hangingPunct="1">
              <a:defRPr/>
            </a:pPr>
            <a:r>
              <a:rPr lang="en-US" dirty="0" smtClean="0"/>
              <a:t>City of Austin: </a:t>
            </a:r>
            <a:r>
              <a:rPr lang="en-US" dirty="0" err="1" smtClean="0"/>
              <a:t>Nico</a:t>
            </a:r>
            <a:r>
              <a:rPr lang="en-US" dirty="0" smtClean="0"/>
              <a:t> </a:t>
            </a:r>
            <a:r>
              <a:rPr lang="en-US" dirty="0" err="1" smtClean="0"/>
              <a:t>Hauwert</a:t>
            </a:r>
            <a:r>
              <a:rPr lang="en-US" dirty="0" smtClean="0"/>
              <a:t>, PhD., David Johns</a:t>
            </a:r>
          </a:p>
          <a:p>
            <a:pPr eaLnBrk="1" hangingPunct="1">
              <a:defRPr/>
            </a:pPr>
            <a:r>
              <a:rPr lang="en-US" dirty="0" smtClean="0"/>
              <a:t>Bureau of Economic Geology: Dr. Steve </a:t>
            </a:r>
            <a:r>
              <a:rPr lang="en-US" dirty="0" err="1" smtClean="0"/>
              <a:t>Ruppel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Dr. Jay Banner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2280" y="790501"/>
            <a:ext cx="8226425" cy="77248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800" dirty="0" smtClean="0"/>
              <a:t>Outline of Presentation</a:t>
            </a: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1345757" y="2095501"/>
            <a:ext cx="6531417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en-US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Site Description</a:t>
            </a:r>
          </a:p>
          <a:p>
            <a:pPr algn="l">
              <a:buFontTx/>
              <a:buChar char="•"/>
            </a:pPr>
            <a:endParaRPr lang="en-US" sz="1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buFontTx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Sampling Methodology</a:t>
            </a:r>
            <a:endParaRPr lang="en-US" sz="3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buFontTx/>
              <a:buChar char="•"/>
            </a:pPr>
            <a:endParaRPr lang="en-US" sz="1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buFontTx/>
              <a:buChar char="•"/>
            </a:pPr>
            <a:r>
              <a:rPr lang="en-US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Results</a:t>
            </a:r>
          </a:p>
          <a:p>
            <a:pPr algn="l">
              <a:buFontTx/>
              <a:buChar char="•"/>
            </a:pPr>
            <a:endParaRPr lang="en-US" sz="1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buFontTx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Modeling</a:t>
            </a:r>
          </a:p>
          <a:p>
            <a:pPr algn="l">
              <a:buFontTx/>
              <a:buChar char="•"/>
            </a:pPr>
            <a:endParaRPr lang="en-US" sz="1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buFontTx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Stream Water/Urban Data Analysis</a:t>
            </a:r>
            <a:endParaRPr lang="en-US" sz="3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buFontTx/>
              <a:buChar char="•"/>
            </a:pPr>
            <a:endParaRPr lang="en-US" sz="1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buFontTx/>
              <a:buChar char="•"/>
            </a:pPr>
            <a:r>
              <a:rPr lang="en-US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Conclusions and Implications</a:t>
            </a:r>
            <a:endParaRPr lang="en-US" sz="3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l="173" t="223" r="346" b="557"/>
          <a:stretch>
            <a:fillRect/>
          </a:stretch>
        </p:blipFill>
        <p:spPr bwMode="auto">
          <a:xfrm>
            <a:off x="633922" y="916391"/>
            <a:ext cx="7672480" cy="594160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70515" y="288075"/>
            <a:ext cx="822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eaLnBrk="1" hangingPunct="1">
              <a:defRPr/>
            </a:pPr>
            <a:r>
              <a:rPr lang="en-US" sz="4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Physographic</a:t>
            </a: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 Setting</a:t>
            </a: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885825"/>
            <a:ext cx="8191500" cy="59721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70515" y="288075"/>
            <a:ext cx="822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Sample Sites</a:t>
            </a: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457" y="1005840"/>
            <a:ext cx="8134350" cy="58388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81148" y="394400"/>
            <a:ext cx="822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eaLnBrk="1" hangingPunct="1"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Distribution </a:t>
            </a: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of Development</a:t>
            </a: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696" y="971550"/>
            <a:ext cx="8143875" cy="58864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81148" y="394400"/>
            <a:ext cx="822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Geologic Setting</a:t>
            </a: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5" descr="burk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8382000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Line 8"/>
          <p:cNvSpPr>
            <a:spLocks noChangeShapeType="1"/>
          </p:cNvSpPr>
          <p:nvPr/>
        </p:nvSpPr>
        <p:spPr bwMode="auto">
          <a:xfrm flipH="1">
            <a:off x="1171575" y="3569956"/>
            <a:ext cx="8477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98" name="Line 9"/>
          <p:cNvSpPr>
            <a:spLocks noChangeShapeType="1"/>
          </p:cNvSpPr>
          <p:nvPr/>
        </p:nvSpPr>
        <p:spPr bwMode="auto">
          <a:xfrm flipH="1">
            <a:off x="1181100" y="4352925"/>
            <a:ext cx="13049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0779" name="Rectangle 11"/>
          <p:cNvSpPr>
            <a:spLocks noChangeArrowheads="1"/>
          </p:cNvSpPr>
          <p:nvPr/>
        </p:nvSpPr>
        <p:spPr bwMode="auto">
          <a:xfrm>
            <a:off x="465138" y="425450"/>
            <a:ext cx="822642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eaLnBrk="1" hangingPunct="1">
              <a:defRPr/>
            </a:pPr>
            <a:r>
              <a:rPr lang="en-US" sz="45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Strontium Seawater Curve</a:t>
            </a:r>
          </a:p>
        </p:txBody>
      </p:sp>
      <p:sp>
        <p:nvSpPr>
          <p:cNvPr id="12" name="Freeform 11"/>
          <p:cNvSpPr/>
          <p:nvPr/>
        </p:nvSpPr>
        <p:spPr>
          <a:xfrm>
            <a:off x="1973017" y="3976719"/>
            <a:ext cx="653582" cy="1451380"/>
          </a:xfrm>
          <a:custGeom>
            <a:avLst/>
            <a:gdLst>
              <a:gd name="connsiteX0" fmla="*/ 0 w 653582"/>
              <a:gd name="connsiteY0" fmla="*/ 1448312 h 1451380"/>
              <a:gd name="connsiteX1" fmla="*/ 650513 w 653582"/>
              <a:gd name="connsiteY1" fmla="*/ 1451380 h 1451380"/>
              <a:gd name="connsiteX2" fmla="*/ 653582 w 653582"/>
              <a:gd name="connsiteY2" fmla="*/ 309915 h 1451380"/>
              <a:gd name="connsiteX3" fmla="*/ 619829 w 653582"/>
              <a:gd name="connsiteY3" fmla="*/ 294572 h 1451380"/>
              <a:gd name="connsiteX4" fmla="*/ 586076 w 653582"/>
              <a:gd name="connsiteY4" fmla="*/ 297641 h 1451380"/>
              <a:gd name="connsiteX5" fmla="*/ 561528 w 653582"/>
              <a:gd name="connsiteY5" fmla="*/ 322188 h 1451380"/>
              <a:gd name="connsiteX6" fmla="*/ 552323 w 653582"/>
              <a:gd name="connsiteY6" fmla="*/ 352873 h 1451380"/>
              <a:gd name="connsiteX7" fmla="*/ 530843 w 653582"/>
              <a:gd name="connsiteY7" fmla="*/ 374352 h 1451380"/>
              <a:gd name="connsiteX8" fmla="*/ 509364 w 653582"/>
              <a:gd name="connsiteY8" fmla="*/ 368215 h 1451380"/>
              <a:gd name="connsiteX9" fmla="*/ 472543 w 653582"/>
              <a:gd name="connsiteY9" fmla="*/ 355941 h 1451380"/>
              <a:gd name="connsiteX10" fmla="*/ 451064 w 653582"/>
              <a:gd name="connsiteY10" fmla="*/ 312983 h 1451380"/>
              <a:gd name="connsiteX11" fmla="*/ 426516 w 653582"/>
              <a:gd name="connsiteY11" fmla="*/ 276162 h 1451380"/>
              <a:gd name="connsiteX12" fmla="*/ 395831 w 653582"/>
              <a:gd name="connsiteY12" fmla="*/ 263888 h 1451380"/>
              <a:gd name="connsiteX13" fmla="*/ 359010 w 653582"/>
              <a:gd name="connsiteY13" fmla="*/ 257751 h 1451380"/>
              <a:gd name="connsiteX14" fmla="*/ 316051 w 653582"/>
              <a:gd name="connsiteY14" fmla="*/ 245477 h 1451380"/>
              <a:gd name="connsiteX15" fmla="*/ 276162 w 653582"/>
              <a:gd name="connsiteY15" fmla="*/ 266956 h 1451380"/>
              <a:gd name="connsiteX16" fmla="*/ 223998 w 653582"/>
              <a:gd name="connsiteY16" fmla="*/ 294572 h 1451380"/>
              <a:gd name="connsiteX17" fmla="*/ 187176 w 653582"/>
              <a:gd name="connsiteY17" fmla="*/ 306846 h 1451380"/>
              <a:gd name="connsiteX18" fmla="*/ 174902 w 653582"/>
              <a:gd name="connsiteY18" fmla="*/ 306846 h 1451380"/>
              <a:gd name="connsiteX19" fmla="*/ 153423 w 653582"/>
              <a:gd name="connsiteY19" fmla="*/ 270025 h 1451380"/>
              <a:gd name="connsiteX20" fmla="*/ 113533 w 653582"/>
              <a:gd name="connsiteY20" fmla="*/ 193313 h 1451380"/>
              <a:gd name="connsiteX21" fmla="*/ 82849 w 653582"/>
              <a:gd name="connsiteY21" fmla="*/ 119670 h 1451380"/>
              <a:gd name="connsiteX22" fmla="*/ 52164 w 653582"/>
              <a:gd name="connsiteY22" fmla="*/ 85917 h 1451380"/>
              <a:gd name="connsiteX23" fmla="*/ 30685 w 653582"/>
              <a:gd name="connsiteY23" fmla="*/ 39890 h 1451380"/>
              <a:gd name="connsiteX24" fmla="*/ 6137 w 653582"/>
              <a:gd name="connsiteY24" fmla="*/ 0 h 1451380"/>
              <a:gd name="connsiteX25" fmla="*/ 0 w 653582"/>
              <a:gd name="connsiteY25" fmla="*/ 1448312 h 145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53582" h="1451380">
                <a:moveTo>
                  <a:pt x="0" y="1448312"/>
                </a:moveTo>
                <a:lnTo>
                  <a:pt x="650513" y="1451380"/>
                </a:lnTo>
                <a:lnTo>
                  <a:pt x="653582" y="309915"/>
                </a:lnTo>
                <a:lnTo>
                  <a:pt x="619829" y="294572"/>
                </a:lnTo>
                <a:lnTo>
                  <a:pt x="586076" y="297641"/>
                </a:lnTo>
                <a:lnTo>
                  <a:pt x="561528" y="322188"/>
                </a:lnTo>
                <a:lnTo>
                  <a:pt x="552323" y="352873"/>
                </a:lnTo>
                <a:lnTo>
                  <a:pt x="530843" y="374352"/>
                </a:lnTo>
                <a:lnTo>
                  <a:pt x="509364" y="368215"/>
                </a:lnTo>
                <a:lnTo>
                  <a:pt x="472543" y="355941"/>
                </a:lnTo>
                <a:lnTo>
                  <a:pt x="451064" y="312983"/>
                </a:lnTo>
                <a:lnTo>
                  <a:pt x="426516" y="276162"/>
                </a:lnTo>
                <a:lnTo>
                  <a:pt x="395831" y="263888"/>
                </a:lnTo>
                <a:lnTo>
                  <a:pt x="359010" y="257751"/>
                </a:lnTo>
                <a:lnTo>
                  <a:pt x="316051" y="245477"/>
                </a:lnTo>
                <a:lnTo>
                  <a:pt x="276162" y="266956"/>
                </a:lnTo>
                <a:lnTo>
                  <a:pt x="223998" y="294572"/>
                </a:lnTo>
                <a:lnTo>
                  <a:pt x="187176" y="306846"/>
                </a:lnTo>
                <a:lnTo>
                  <a:pt x="174902" y="306846"/>
                </a:lnTo>
                <a:lnTo>
                  <a:pt x="153423" y="270025"/>
                </a:lnTo>
                <a:lnTo>
                  <a:pt x="113533" y="193313"/>
                </a:lnTo>
                <a:lnTo>
                  <a:pt x="82849" y="119670"/>
                </a:lnTo>
                <a:lnTo>
                  <a:pt x="52164" y="85917"/>
                </a:lnTo>
                <a:lnTo>
                  <a:pt x="30685" y="39890"/>
                </a:lnTo>
                <a:lnTo>
                  <a:pt x="6137" y="0"/>
                </a:lnTo>
                <a:cubicBezTo>
                  <a:pt x="4091" y="482771"/>
                  <a:pt x="2046" y="965541"/>
                  <a:pt x="0" y="1448312"/>
                </a:cubicBezTo>
                <a:close/>
              </a:path>
            </a:pathLst>
          </a:custGeom>
          <a:solidFill>
            <a:srgbClr val="FF0000">
              <a:alpha val="39000"/>
            </a:srgb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9" y="614398"/>
            <a:ext cx="8226425" cy="765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Sampling Methodology</a:t>
            </a:r>
            <a:endParaRPr lang="en-US" dirty="0"/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 cstate="print"/>
          <a:srcRect l="8373" t="9039" b="12052"/>
          <a:stretch>
            <a:fillRect/>
          </a:stretch>
        </p:blipFill>
        <p:spPr bwMode="auto">
          <a:xfrm>
            <a:off x="5728651" y="2770679"/>
            <a:ext cx="3415349" cy="4087321"/>
          </a:xfrm>
          <a:prstGeom prst="rect">
            <a:avLst/>
          </a:prstGeom>
          <a:noFill/>
        </p:spPr>
      </p:pic>
      <p:pic>
        <p:nvPicPr>
          <p:cNvPr id="5" name="Picture 4" descr="P8120004.JPG"/>
          <p:cNvPicPr>
            <a:picLocks noChangeAspect="1"/>
          </p:cNvPicPr>
          <p:nvPr/>
        </p:nvPicPr>
        <p:blipFill>
          <a:blip r:embed="rId3" cstate="print"/>
          <a:srcRect l="19688" t="15000" r="24258"/>
          <a:stretch>
            <a:fillRect/>
          </a:stretch>
        </p:blipFill>
        <p:spPr>
          <a:xfrm>
            <a:off x="0" y="3707587"/>
            <a:ext cx="2770003" cy="3150413"/>
          </a:xfrm>
          <a:prstGeom prst="rect">
            <a:avLst/>
          </a:prstGeom>
        </p:spPr>
      </p:pic>
      <p:pic>
        <p:nvPicPr>
          <p:cNvPr id="6" name="Picture 5" descr="Barton Watershed - Glen Rose Outcrop - Bell Springs Rd L (1).JPG"/>
          <p:cNvPicPr>
            <a:picLocks noChangeAspect="1"/>
          </p:cNvPicPr>
          <p:nvPr/>
        </p:nvPicPr>
        <p:blipFill>
          <a:blip r:embed="rId4" cstate="print"/>
          <a:srcRect l="4219" t="5625" r="7734" b="12187"/>
          <a:stretch>
            <a:fillRect/>
          </a:stretch>
        </p:blipFill>
        <p:spPr>
          <a:xfrm>
            <a:off x="2411080" y="1496754"/>
            <a:ext cx="4122121" cy="28858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9313" y="4457343"/>
            <a:ext cx="292419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 Well flowing areas</a:t>
            </a:r>
          </a:p>
          <a:p>
            <a:pPr algn="l">
              <a:buFont typeface="Arial" pitchFamily="34" charset="0"/>
              <a:buChar char="•"/>
            </a:pPr>
            <a:endParaRPr lang="en-US" sz="1000" dirty="0">
              <a:solidFill>
                <a:schemeClr val="tx2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Center stream</a:t>
            </a:r>
          </a:p>
          <a:p>
            <a:pPr algn="l">
              <a:buFont typeface="Arial" pitchFamily="34" charset="0"/>
              <a:buChar char="•"/>
            </a:pPr>
            <a:endParaRPr lang="en-US" sz="1000" dirty="0">
              <a:solidFill>
                <a:schemeClr val="tx2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 Acid-cleaned</a:t>
            </a:r>
          </a:p>
          <a:p>
            <a:pPr algn="l"/>
            <a:r>
              <a:rPr lang="en-US" sz="2400" dirty="0" smtClean="0">
                <a:solidFill>
                  <a:schemeClr val="tx2"/>
                </a:solidFill>
              </a:rPr>
              <a:t>bottles and syringes</a:t>
            </a:r>
          </a:p>
          <a:p>
            <a:pPr algn="l"/>
            <a:endParaRPr lang="en-US" sz="1000" dirty="0">
              <a:solidFill>
                <a:schemeClr val="tx2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 Gloved hands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4500</TotalTime>
  <Words>375</Words>
  <Application>Microsoft Office PowerPoint</Application>
  <PresentationFormat>On-screen Show (4:3)</PresentationFormat>
  <Paragraphs>88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Flow</vt:lpstr>
      <vt:lpstr>Image</vt:lpstr>
      <vt:lpstr>Equation</vt:lpstr>
      <vt:lpstr>Slide 1</vt:lpstr>
      <vt:lpstr>Objectives</vt:lpstr>
      <vt:lpstr>Outline of Presentation</vt:lpstr>
      <vt:lpstr>Slide 4</vt:lpstr>
      <vt:lpstr>Slide 5</vt:lpstr>
      <vt:lpstr>Slide 6</vt:lpstr>
      <vt:lpstr>Slide 7</vt:lpstr>
      <vt:lpstr>Slide 8</vt:lpstr>
      <vt:lpstr>Sampling Methodology</vt:lpstr>
      <vt:lpstr>Slide 10</vt:lpstr>
      <vt:lpstr>Geochemical Results</vt:lpstr>
      <vt:lpstr>Geochemical Results</vt:lpstr>
      <vt:lpstr>Geochemical Results</vt:lpstr>
      <vt:lpstr>Geochemical Results</vt:lpstr>
      <vt:lpstr>Geochemical Modeling</vt:lpstr>
      <vt:lpstr>Geochemical Modeling</vt:lpstr>
      <vt:lpstr>Geochemical Modeling</vt:lpstr>
      <vt:lpstr>Geochemical Modeling</vt:lpstr>
      <vt:lpstr>Summary of Geochemistry</vt:lpstr>
      <vt:lpstr>Slide 20</vt:lpstr>
      <vt:lpstr>Slide 21</vt:lpstr>
      <vt:lpstr>Slide 22</vt:lpstr>
      <vt:lpstr>Slide 23</vt:lpstr>
      <vt:lpstr>Slide 24</vt:lpstr>
      <vt:lpstr>Conclusions</vt:lpstr>
      <vt:lpstr>Implications</vt:lpstr>
      <vt:lpstr>Acknowledgements</vt:lpstr>
    </vt:vector>
  </TitlesOfParts>
  <Company>UT Austin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Assessment of Sr Isotopes as an Anthropogenic Tracer Stream Water from the Austin, Texas, Area</dc:title>
  <dc:subject>Strontium in Stream Water in Austin, Texas, Area</dc:subject>
  <dc:creator>Lance N Christian</dc:creator>
  <cp:keywords>Sr, Anthropogenic, strontium, stream water</cp:keywords>
  <dc:description>Lance N Christian: Permanent Email Addresses:
geochristian2001@yahoo.com
lancenchristian@yahoo.com</dc:description>
  <cp:lastModifiedBy>lchristi</cp:lastModifiedBy>
  <cp:revision>196</cp:revision>
  <dcterms:created xsi:type="dcterms:W3CDTF">2002-04-22T23:12:31Z</dcterms:created>
  <dcterms:modified xsi:type="dcterms:W3CDTF">2011-04-02T00:40:09Z</dcterms:modified>
  <cp:contentStatus>Final</cp:contentStatus>
</cp:coreProperties>
</file>