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2" r:id="rId3"/>
    <p:sldId id="273" r:id="rId4"/>
    <p:sldId id="279" r:id="rId5"/>
    <p:sldId id="274" r:id="rId6"/>
    <p:sldId id="257" r:id="rId7"/>
    <p:sldId id="258" r:id="rId8"/>
    <p:sldId id="259" r:id="rId9"/>
    <p:sldId id="275" r:id="rId10"/>
    <p:sldId id="277" r:id="rId11"/>
    <p:sldId id="260" r:id="rId12"/>
    <p:sldId id="264" r:id="rId13"/>
    <p:sldId id="278" r:id="rId14"/>
    <p:sldId id="280" r:id="rId15"/>
    <p:sldId id="281" r:id="rId16"/>
    <p:sldId id="282" r:id="rId17"/>
    <p:sldId id="293" r:id="rId18"/>
    <p:sldId id="292" r:id="rId19"/>
    <p:sldId id="296" r:id="rId20"/>
    <p:sldId id="295" r:id="rId21"/>
    <p:sldId id="294"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0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79298" autoAdjust="0"/>
  </p:normalViewPr>
  <p:slideViewPr>
    <p:cSldViewPr>
      <p:cViewPr varScale="1">
        <p:scale>
          <a:sx n="57" d="100"/>
          <a:sy n="57"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03F07-9462-4675-8FB2-F2359A562FAD}" type="datetimeFigureOut">
              <a:rPr lang="en-US" smtClean="0"/>
              <a:pPr/>
              <a:t>3/24/2011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4D04E-A5DE-42EA-A878-49DC200ACC0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two</a:t>
            </a:r>
            <a:r>
              <a:rPr lang="en-US" baseline="0" dirty="0" smtClean="0"/>
              <a:t>-part </a:t>
            </a:r>
            <a:r>
              <a:rPr lang="en-US" dirty="0" smtClean="0"/>
              <a:t>saga of Ediacaran fossils</a:t>
            </a:r>
            <a:r>
              <a:rPr lang="en-US" baseline="0" dirty="0" smtClean="0"/>
              <a:t> in Stanly County NC……..a saga that began with the discovery of body fossil impressions on a stream-worn cobble of argillite in the bed of Island Creek, Stanly County……….a saga that continued via the recovery of another body fossil impression in 1980 -- from what would now have been a 200-year-old  native rock chimney – rock that was originally quarried along Little Bear Creek……… then yet another impression on a stream-worn argillite cobble discovered in Rock Hole Creek in the early 1980s…………………and the unexpected discovery of body fossils in excavated rock from a construction project at the Gleaning Mission Church, in Oakboro.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closest “we” came</a:t>
            </a:r>
            <a:r>
              <a:rPr lang="en-US" baseline="0" dirty="0" smtClean="0"/>
              <a:t> to finding </a:t>
            </a:r>
            <a:r>
              <a:rPr lang="en-US" baseline="0" dirty="0" err="1" smtClean="0"/>
              <a:t>Ediacaran</a:t>
            </a:r>
            <a:r>
              <a:rPr lang="en-US" baseline="0" dirty="0" smtClean="0"/>
              <a:t> fossils in outcrop in Stanly County is at Gleaning Mission Church, Oakboro.  The church had built a meeting room addition ……………………site prep ripped up some of the bedrock, pushing it into an adjacent topographic low to create additional parking space…………..still no fossils in place, but the source of the angular boulders was well documented…………………so the question of local provenance was addressed.</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Christmas tree shaped impression is one of two such impressions collected by Teeter</a:t>
            </a:r>
            <a:r>
              <a:rPr lang="en-US" baseline="0" dirty="0" smtClean="0"/>
              <a:t> &amp; Gibson, from the argillite……….. The ovoid example is on a very thin layer of water laid tuff was discovered in </a:t>
            </a:r>
            <a:r>
              <a:rPr lang="en-US" dirty="0" smtClean="0"/>
              <a:t>1987,  by Ruffin Tucker, a wedding guest at the church</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Subsequent</a:t>
            </a:r>
            <a:r>
              <a:rPr lang="en-US" baseline="0" dirty="0" smtClean="0"/>
              <a:t> to the discovery of the “chimney fossil”, we also discovered </a:t>
            </a:r>
            <a:r>
              <a:rPr lang="en-US" baseline="0" dirty="0" err="1" smtClean="0"/>
              <a:t>ichnofossils</a:t>
            </a:r>
            <a:r>
              <a:rPr lang="en-US" baseline="0" dirty="0" smtClean="0"/>
              <a:t> at several localities in Stanly County.</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Geologic significance</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middle school science teacher with</a:t>
            </a:r>
            <a:r>
              <a:rPr lang="en-US" baseline="0" dirty="0" smtClean="0"/>
              <a:t> an intense interest in geology, the “Chimney Fossil” led to the research effort to earn the Masters Degree in Geology………………..and fueled a thirst to continue that research, translating the results into the classroom &amp; to instill similar interests for learning in my students and my colleagues (field-oriented, hands-on teacher in-service) ---------------------------STEVE, someplace, we had a </a:t>
            </a:r>
            <a:r>
              <a:rPr lang="en-US" baseline="0" dirty="0" err="1" smtClean="0"/>
              <a:t>pic</a:t>
            </a:r>
            <a:r>
              <a:rPr lang="en-US" baseline="0" dirty="0" smtClean="0"/>
              <a:t> of you and friend standing next to a slab of rock next to Island Creek.  We were looking for trace fossils at the time ------------- I am thinking of that image in terms of continuing research.</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Hands-on; going places, seeing things; learning</a:t>
            </a:r>
            <a:r>
              <a:rPr lang="en-US" baseline="0" dirty="0" smtClean="0"/>
              <a:t> by doing; </a:t>
            </a:r>
            <a:r>
              <a:rPr lang="en-US" dirty="0" smtClean="0"/>
              <a:t>field-oriented teacher in-service…….. Helping to organize, present information in</a:t>
            </a:r>
            <a:r>
              <a:rPr lang="en-US" baseline="0" dirty="0" smtClean="0"/>
              <a:t> format teacher participants could use, and conduct teacher in-service programs</a:t>
            </a:r>
            <a:r>
              <a:rPr lang="en-US" dirty="0" smtClean="0"/>
              <a:t>?  </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by being</a:t>
            </a:r>
            <a:r>
              <a:rPr lang="en-US" baseline="0" dirty="0" smtClean="0"/>
              <a:t> in a place and learning by doing – coast environments? preparing to snorkel at Whalebone Bay, Bermuda; </a:t>
            </a:r>
            <a:r>
              <a:rPr lang="en-US" baseline="0" dirty="0" err="1" smtClean="0"/>
              <a:t>volcanics</a:t>
            </a:r>
            <a:r>
              <a:rPr lang="en-US" baseline="0" dirty="0" smtClean="0"/>
              <a:t> and groundwater? West Thumb, Yellowstone;  minerals &amp; rocks?  Quarries. Learning by doing and visiting and collecting (Martin Marietta Baker Quarry); The </a:t>
            </a:r>
            <a:r>
              <a:rPr lang="en-US" baseline="0" smtClean="0"/>
              <a:t>Grand Canyon</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keys to our successes?  Ongoing</a:t>
            </a:r>
            <a:r>
              <a:rPr lang="en-US" baseline="0" dirty="0" smtClean="0"/>
              <a:t> partnership between professionals &amp; teachers with mutual interests and dedication;  A hook – our case the “Chimney Fossil”; Ability &amp; willingness to learn from each other;  Dedication and long term commitment;</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part of this saga began with this lonesome chimney…………that in turn resulted in these two guys getting together……………..and the pedagogical aspect of the saga………………. So, </a:t>
            </a:r>
            <a:r>
              <a:rPr lang="en-US" dirty="0" smtClean="0"/>
              <a:t>Steve &amp;</a:t>
            </a:r>
            <a:r>
              <a:rPr lang="en-US" baseline="0" dirty="0" smtClean="0"/>
              <a:t> I will ‘tag team’ this presentation. Scientific method inquiry, information gathering,. etc.  So here we are in 2009, with a group of high students, teachers, &amp; parents island-hopping in Hawaii; and one of our geological – biological – oceanographic – meteorological teacher workshops in Puerto Rico.</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orientation --- Stanly County within the Carolina Slate</a:t>
            </a:r>
            <a:r>
              <a:rPr lang="en-US" baseline="0" dirty="0" smtClean="0"/>
              <a:t> Belt (Carolina </a:t>
            </a:r>
            <a:r>
              <a:rPr lang="en-US" baseline="0" dirty="0" err="1" smtClean="0"/>
              <a:t>Terrane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Pertinent</a:t>
            </a:r>
            <a:r>
              <a:rPr lang="en-US" baseline="0" dirty="0" smtClean="0"/>
              <a:t> part of NC Geologic Map…………………….a bit more detail, though the geologic time symbols are incorrect</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Known </a:t>
            </a:r>
            <a:r>
              <a:rPr lang="en-US" i="1" dirty="0" err="1" smtClean="0"/>
              <a:t>Pteridinium</a:t>
            </a:r>
            <a:r>
              <a:rPr lang="en-US" dirty="0" smtClean="0"/>
              <a:t> locations in Stanly County</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stream worn, flattened</a:t>
            </a:r>
            <a:r>
              <a:rPr lang="en-US" baseline="0" dirty="0" smtClean="0"/>
              <a:t> boulder with impressions of body fossils was discovered in Island Creek in 1966, by Johnny Brattain, a West Stanly High School student.  The initial publication in AJS, 1973,  tentatively classified these fossils as the Cambrian trilobite </a:t>
            </a:r>
            <a:r>
              <a:rPr lang="en-US" i="1" baseline="0" dirty="0" smtClean="0"/>
              <a:t>?Paradoxides</a:t>
            </a:r>
            <a:r>
              <a:rPr lang="en-US" baseline="0" dirty="0" smtClean="0"/>
              <a:t>, with possible age range of earliest Early Cambrian to middle Middle Cambrian…..an identification that generally corroborated  thinking and radiometric dates in the area at the time……………………….significant effort was expended to correlate the lithology of this boulder with </a:t>
            </a:r>
            <a:r>
              <a:rPr lang="en-US" baseline="0" dirty="0" err="1" smtClean="0"/>
              <a:t>lithologies</a:t>
            </a:r>
            <a:r>
              <a:rPr lang="en-US" baseline="0" dirty="0" smtClean="0"/>
              <a:t>  in the Island Creek drainage basin.  </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chimney?  This is one of two chimneys</a:t>
            </a:r>
            <a:r>
              <a:rPr lang="en-US" baseline="0" dirty="0" smtClean="0"/>
              <a:t> that marked the location of Steve’s ancestral homestead in Stanly County.  Having a sense of history, Steve gained permission from the landowner to raze the chimneys…….utilizing the stone to construct a chimney and fireplace in a home he and his wife were building in Oakboro.  This was in 1980.  Steve learned more than he wanted to know about sizing stone for his new chimney…………………….., but remembering the comment of one of his geology faculty at UNCC “……..a case of beer to anyone who finds a fossil in the slate belt…..” he kept an eye out for fossils.  Late one day, one of the rocks split along a bedding surface and ……………………………………the ‘chimney fossil’…….  In the spring of 1982, my telephone rang…………………..did I know anything about fossils?………yes………….what about the Carolina  Slate Belt?……………………..very little……………….after all I had recently moved from West Texas, where I worked Cretaceous carbonates……………………….and………………… by the way, would I be willing to conduct a workshop for some elementary grades teachers?………………….Most definitely…………….The first teacher field-oriented in-service I conducted was in 1971……………a couple of our young teachers crossing the Colorado River at Phantom Ranch……………. Anyway, for the CSB, another fossil, not in place……………………after searching historic records…………..we were able to identify the quarry site for rock used in construction of the homestead, along Little Bear Creek, about 0.25 miles from the chimney site.</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Shortly after the “Chimney Fossil” made the local newspapers, the telephone rang……………another</a:t>
            </a:r>
            <a:r>
              <a:rPr lang="en-US" baseline="0" dirty="0" smtClean="0"/>
              <a:t> creek, another stream-worn, flattened boulder……..another body fossil impression……….this time from Rock Hole Creek………………………a find made by a middle school student investigating a creek.</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comparisons</a:t>
            </a:r>
            <a:r>
              <a:rPr lang="en-US" baseline="0" dirty="0" smtClean="0"/>
              <a:t>……….the Rock Hole Creek example……………..the Island Creek samples…………….the “Chimney Fossil” from Little Bear Creek…………………..at this point the evidence was overwhelming that these body fossil impressions definitely did not represent trilobites…………………but what?....................this was 1982, no computers or internet at that time.  And no fossils exposed in outcrop…….so still questions about their provenance.</a:t>
            </a:r>
            <a:endParaRPr lang="en-US" dirty="0"/>
          </a:p>
        </p:txBody>
      </p:sp>
      <p:sp>
        <p:nvSpPr>
          <p:cNvPr id="4" name="Slide Number Placeholder 3"/>
          <p:cNvSpPr>
            <a:spLocks noGrp="1"/>
          </p:cNvSpPr>
          <p:nvPr>
            <p:ph type="sldNum" sz="quarter" idx="10"/>
          </p:nvPr>
        </p:nvSpPr>
        <p:spPr/>
        <p:txBody>
          <a:bodyPr/>
          <a:lstStyle/>
          <a:p>
            <a:fld id="{F674D04E-A5DE-42EA-A878-49DC200ACC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F23A48D5-6DFD-472A-B6E1-516377692A01}"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F23A48D5-6DFD-472A-B6E1-516377692A0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897EE0-1F59-4E9E-AF98-C5E841F1F0BB}" type="datetimeFigureOut">
              <a:rPr lang="en-US" smtClean="0"/>
              <a:pPr/>
              <a:t>3/24/2011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3A48D5-6DFD-472A-B6E1-516377692A0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897EE0-1F59-4E9E-AF98-C5E841F1F0BB}" type="datetimeFigureOut">
              <a:rPr lang="en-US" smtClean="0"/>
              <a:pPr/>
              <a:t>3/24/2011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3A48D5-6DFD-472A-B6E1-516377692A0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752600"/>
          </a:xfrm>
        </p:spPr>
        <p:txBody>
          <a:bodyPr>
            <a:normAutofit/>
          </a:bodyPr>
          <a:lstStyle/>
          <a:p>
            <a:r>
              <a:rPr lang="en-US" sz="3600" b="1" dirty="0" smtClean="0">
                <a:solidFill>
                  <a:schemeClr val="tx1"/>
                </a:solidFill>
              </a:rPr>
              <a:t>Significance </a:t>
            </a:r>
            <a:r>
              <a:rPr lang="en-US" sz="3600" b="1" dirty="0">
                <a:solidFill>
                  <a:schemeClr val="tx1"/>
                </a:solidFill>
              </a:rPr>
              <a:t>of </a:t>
            </a:r>
            <a:r>
              <a:rPr lang="en-US" sz="3600" b="1" dirty="0" err="1">
                <a:solidFill>
                  <a:schemeClr val="tx1"/>
                </a:solidFill>
              </a:rPr>
              <a:t>Ediacaran</a:t>
            </a:r>
            <a:r>
              <a:rPr lang="en-US" sz="3600" b="1" dirty="0">
                <a:solidFill>
                  <a:schemeClr val="tx1"/>
                </a:solidFill>
              </a:rPr>
              <a:t> </a:t>
            </a:r>
            <a:r>
              <a:rPr lang="en-US" sz="3600" b="1" dirty="0" smtClean="0">
                <a:solidFill>
                  <a:schemeClr val="tx1"/>
                </a:solidFill>
              </a:rPr>
              <a:t>Fossils, </a:t>
            </a:r>
            <a:r>
              <a:rPr lang="en-US" sz="3600" b="1" dirty="0">
                <a:solidFill>
                  <a:schemeClr val="tx1"/>
                </a:solidFill>
              </a:rPr>
              <a:t>Stanly County, NC</a:t>
            </a:r>
            <a:r>
              <a:rPr lang="en-US" sz="3600" b="1" dirty="0" smtClean="0">
                <a:solidFill>
                  <a:schemeClr val="tx1"/>
                </a:solidFill>
              </a:rPr>
              <a:t>:</a:t>
            </a:r>
            <a:r>
              <a:rPr lang="en-US" sz="3600" b="1" dirty="0">
                <a:solidFill>
                  <a:schemeClr val="tx1"/>
                </a:solidFill>
              </a:rPr>
              <a:t/>
            </a:r>
            <a:br>
              <a:rPr lang="en-US" sz="3600" b="1" dirty="0">
                <a:solidFill>
                  <a:schemeClr val="tx1"/>
                </a:solidFill>
              </a:rPr>
            </a:br>
            <a:r>
              <a:rPr lang="en-US" sz="3600" b="1" dirty="0" smtClean="0">
                <a:solidFill>
                  <a:schemeClr val="tx1"/>
                </a:solidFill>
              </a:rPr>
              <a:t> </a:t>
            </a:r>
            <a:r>
              <a:rPr lang="en-US" sz="3600" b="1" dirty="0">
                <a:solidFill>
                  <a:schemeClr val="tx1"/>
                </a:solidFill>
              </a:rPr>
              <a:t>Geological </a:t>
            </a:r>
            <a:r>
              <a:rPr lang="en-US" sz="3600" b="1" dirty="0" smtClean="0">
                <a:solidFill>
                  <a:schemeClr val="tx1"/>
                </a:solidFill>
              </a:rPr>
              <a:t>&amp; Pedagogical</a:t>
            </a:r>
            <a:endParaRPr lang="en-US" sz="3600" dirty="0">
              <a:solidFill>
                <a:schemeClr val="tx1"/>
              </a:solidFill>
            </a:endParaRPr>
          </a:p>
        </p:txBody>
      </p:sp>
      <p:sp>
        <p:nvSpPr>
          <p:cNvPr id="3" name="Subtitle 2"/>
          <p:cNvSpPr>
            <a:spLocks noGrp="1"/>
          </p:cNvSpPr>
          <p:nvPr>
            <p:ph type="subTitle" idx="1"/>
          </p:nvPr>
        </p:nvSpPr>
        <p:spPr>
          <a:xfrm>
            <a:off x="457200" y="5257800"/>
            <a:ext cx="8229600" cy="1066800"/>
          </a:xfrm>
        </p:spPr>
        <p:txBody>
          <a:bodyPr/>
          <a:lstStyle/>
          <a:p>
            <a:pPr algn="l"/>
            <a:r>
              <a:rPr lang="en-US" dirty="0" smtClean="0"/>
              <a:t>Gail G. Gibson – The Geologist</a:t>
            </a:r>
          </a:p>
          <a:p>
            <a:pPr algn="r"/>
            <a:r>
              <a:rPr lang="en-US" dirty="0" smtClean="0"/>
              <a:t>Steven A. Teeter – The Science Teacher</a:t>
            </a:r>
            <a:endParaRPr lang="en-US" dirty="0"/>
          </a:p>
        </p:txBody>
      </p:sp>
      <p:pic>
        <p:nvPicPr>
          <p:cNvPr id="4" name="Picture 3" descr="CSB917.jpg"/>
          <p:cNvPicPr>
            <a:picLocks noChangeAspect="1"/>
          </p:cNvPicPr>
          <p:nvPr/>
        </p:nvPicPr>
        <p:blipFill>
          <a:blip r:embed="rId3" cstate="print"/>
          <a:stretch>
            <a:fillRect/>
          </a:stretch>
        </p:blipFill>
        <p:spPr>
          <a:xfrm>
            <a:off x="1066800" y="457200"/>
            <a:ext cx="7095066" cy="4672361"/>
          </a:xfrm>
          <a:prstGeom prst="rect">
            <a:avLst/>
          </a:prstGeom>
        </p:spPr>
      </p:pic>
      <p:pic>
        <p:nvPicPr>
          <p:cNvPr id="6" name="Picture 5" descr="2-5-2011_021[1] Provindence RI 1984, GG first presentation of fossil.JPG"/>
          <p:cNvPicPr>
            <a:picLocks noChangeAspect="1"/>
          </p:cNvPicPr>
          <p:nvPr/>
        </p:nvPicPr>
        <p:blipFill>
          <a:blip r:embed="rId4" cstate="print"/>
          <a:stretch>
            <a:fillRect/>
          </a:stretch>
        </p:blipFill>
        <p:spPr>
          <a:xfrm>
            <a:off x="685800" y="2133600"/>
            <a:ext cx="1975556" cy="3048000"/>
          </a:xfrm>
          <a:prstGeom prst="rect">
            <a:avLst/>
          </a:prstGeom>
        </p:spPr>
      </p:pic>
      <p:pic>
        <p:nvPicPr>
          <p:cNvPr id="7" name="Picture 6" descr="Pocohontus WV, Exibition Coal Mine, Summer Ventures, Steve, Edna Drusak.JPG"/>
          <p:cNvPicPr>
            <a:picLocks noChangeAspect="1"/>
          </p:cNvPicPr>
          <p:nvPr/>
        </p:nvPicPr>
        <p:blipFill>
          <a:blip r:embed="rId5" cstate="print"/>
          <a:stretch>
            <a:fillRect/>
          </a:stretch>
        </p:blipFill>
        <p:spPr>
          <a:xfrm>
            <a:off x="4572001" y="2218267"/>
            <a:ext cx="4571999" cy="2963333"/>
          </a:xfrm>
          <a:prstGeom prst="rect">
            <a:avLst/>
          </a:prstGeom>
        </p:spPr>
      </p:pic>
      <p:pic>
        <p:nvPicPr>
          <p:cNvPr id="8" name="Picture 7" descr="edna 2003.JPG"/>
          <p:cNvPicPr>
            <a:picLocks noChangeAspect="1"/>
          </p:cNvPicPr>
          <p:nvPr/>
        </p:nvPicPr>
        <p:blipFill>
          <a:blip r:embed="rId6" cstate="print"/>
          <a:stretch>
            <a:fillRect/>
          </a:stretch>
        </p:blipFill>
        <p:spPr>
          <a:xfrm>
            <a:off x="343394" y="3352800"/>
            <a:ext cx="4304806" cy="3225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EAN924.jpg"/>
          <p:cNvPicPr>
            <a:picLocks noChangeAspect="1"/>
          </p:cNvPicPr>
          <p:nvPr/>
        </p:nvPicPr>
        <p:blipFill>
          <a:blip r:embed="rId3" cstate="print"/>
          <a:stretch>
            <a:fillRect/>
          </a:stretch>
        </p:blipFill>
        <p:spPr>
          <a:xfrm>
            <a:off x="171030" y="228600"/>
            <a:ext cx="4705770" cy="3124200"/>
          </a:xfrm>
          <a:prstGeom prst="rect">
            <a:avLst/>
          </a:prstGeom>
        </p:spPr>
      </p:pic>
      <p:pic>
        <p:nvPicPr>
          <p:cNvPr id="5" name="Picture 4" descr="GLEAN932.jpg"/>
          <p:cNvPicPr>
            <a:picLocks noChangeAspect="1"/>
          </p:cNvPicPr>
          <p:nvPr/>
        </p:nvPicPr>
        <p:blipFill>
          <a:blip r:embed="rId4" cstate="print"/>
          <a:stretch>
            <a:fillRect/>
          </a:stretch>
        </p:blipFill>
        <p:spPr>
          <a:xfrm>
            <a:off x="4191000" y="304800"/>
            <a:ext cx="4636726" cy="3048000"/>
          </a:xfrm>
          <a:prstGeom prst="rect">
            <a:avLst/>
          </a:prstGeom>
        </p:spPr>
      </p:pic>
      <p:pic>
        <p:nvPicPr>
          <p:cNvPr id="7" name="Picture 6" descr="YNP894.jpg"/>
          <p:cNvPicPr>
            <a:picLocks noChangeAspect="1"/>
          </p:cNvPicPr>
          <p:nvPr/>
        </p:nvPicPr>
        <p:blipFill>
          <a:blip r:embed="rId5" cstate="print"/>
          <a:stretch>
            <a:fillRect/>
          </a:stretch>
        </p:blipFill>
        <p:spPr>
          <a:xfrm>
            <a:off x="4495800" y="3733800"/>
            <a:ext cx="4251960" cy="2626527"/>
          </a:xfrm>
          <a:prstGeom prst="rect">
            <a:avLst/>
          </a:prstGeom>
        </p:spPr>
      </p:pic>
      <p:pic>
        <p:nvPicPr>
          <p:cNvPr id="8" name="Picture 7" descr="GLEAN937.jpg"/>
          <p:cNvPicPr>
            <a:picLocks noChangeAspect="1"/>
          </p:cNvPicPr>
          <p:nvPr/>
        </p:nvPicPr>
        <p:blipFill>
          <a:blip r:embed="rId6" cstate="print"/>
          <a:stretch>
            <a:fillRect/>
          </a:stretch>
        </p:blipFill>
        <p:spPr>
          <a:xfrm rot="10800000">
            <a:off x="152842" y="2209800"/>
            <a:ext cx="6279855"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teridinium, Gleaning Mission, Church parking lot.jpg"/>
          <p:cNvPicPr>
            <a:picLocks noChangeAspect="1"/>
          </p:cNvPicPr>
          <p:nvPr/>
        </p:nvPicPr>
        <p:blipFill>
          <a:blip r:embed="rId3" cstate="print"/>
          <a:stretch>
            <a:fillRect/>
          </a:stretch>
        </p:blipFill>
        <p:spPr>
          <a:xfrm>
            <a:off x="5638800" y="838200"/>
            <a:ext cx="3191256" cy="4996146"/>
          </a:xfrm>
          <a:prstGeom prst="rect">
            <a:avLst/>
          </a:prstGeom>
        </p:spPr>
      </p:pic>
      <p:pic>
        <p:nvPicPr>
          <p:cNvPr id="4" name="Picture 3" descr="TEC535851.jpg"/>
          <p:cNvPicPr>
            <a:picLocks noChangeAspect="1"/>
          </p:cNvPicPr>
          <p:nvPr/>
        </p:nvPicPr>
        <p:blipFill>
          <a:blip r:embed="rId4" cstate="print"/>
          <a:stretch>
            <a:fillRect/>
          </a:stretch>
        </p:blipFill>
        <p:spPr>
          <a:xfrm rot="5400000">
            <a:off x="-277368" y="1191768"/>
            <a:ext cx="5266944" cy="3493008"/>
          </a:xfrm>
          <a:prstGeom prst="rect">
            <a:avLst/>
          </a:prstGeom>
        </p:spPr>
      </p:pic>
      <p:sp>
        <p:nvSpPr>
          <p:cNvPr id="6" name="TextBox 5"/>
          <p:cNvSpPr txBox="1"/>
          <p:nvPr/>
        </p:nvSpPr>
        <p:spPr>
          <a:xfrm>
            <a:off x="4419600" y="457200"/>
            <a:ext cx="3808991" cy="369332"/>
          </a:xfrm>
          <a:prstGeom prst="rect">
            <a:avLst/>
          </a:prstGeom>
          <a:noFill/>
        </p:spPr>
        <p:txBody>
          <a:bodyPr wrap="none" rtlCol="0">
            <a:spAutoFit/>
          </a:bodyPr>
          <a:lstStyle/>
          <a:p>
            <a:r>
              <a:rPr lang="en-US" dirty="0" smtClean="0"/>
              <a:t>Gleaning Mission Church, Oakboro, NC</a:t>
            </a:r>
            <a:endParaRPr lang="en-US" dirty="0"/>
          </a:p>
        </p:txBody>
      </p:sp>
      <p:sp>
        <p:nvSpPr>
          <p:cNvPr id="7" name="TextBox 6"/>
          <p:cNvSpPr txBox="1"/>
          <p:nvPr/>
        </p:nvSpPr>
        <p:spPr>
          <a:xfrm>
            <a:off x="5638800" y="5943600"/>
            <a:ext cx="2854756" cy="646331"/>
          </a:xfrm>
          <a:prstGeom prst="rect">
            <a:avLst/>
          </a:prstGeom>
          <a:noFill/>
        </p:spPr>
        <p:txBody>
          <a:bodyPr wrap="none" rtlCol="0">
            <a:spAutoFit/>
          </a:bodyPr>
          <a:lstStyle/>
          <a:p>
            <a:r>
              <a:rPr lang="en-US" dirty="0" smtClean="0"/>
              <a:t>Finder?  Ruffin Tucker, in his </a:t>
            </a:r>
          </a:p>
          <a:p>
            <a:r>
              <a:rPr lang="en-US" dirty="0" smtClean="0"/>
              <a:t>wedding finery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yringomorpha nilssoni.jpg"/>
          <p:cNvPicPr>
            <a:picLocks noChangeAspect="1"/>
          </p:cNvPicPr>
          <p:nvPr/>
        </p:nvPicPr>
        <p:blipFill>
          <a:blip r:embed="rId3" cstate="print"/>
          <a:stretch>
            <a:fillRect/>
          </a:stretch>
        </p:blipFill>
        <p:spPr>
          <a:xfrm>
            <a:off x="251085" y="152400"/>
            <a:ext cx="7292715" cy="4658174"/>
          </a:xfrm>
          <a:prstGeom prst="rect">
            <a:avLst/>
          </a:prstGeom>
        </p:spPr>
      </p:pic>
      <p:pic>
        <p:nvPicPr>
          <p:cNvPr id="4" name="Picture 3" descr="TRACES640.jpg"/>
          <p:cNvPicPr>
            <a:picLocks noChangeAspect="1"/>
          </p:cNvPicPr>
          <p:nvPr/>
        </p:nvPicPr>
        <p:blipFill>
          <a:blip r:embed="rId4" cstate="print"/>
          <a:stretch>
            <a:fillRect/>
          </a:stretch>
        </p:blipFill>
        <p:spPr>
          <a:xfrm>
            <a:off x="4876800" y="3911191"/>
            <a:ext cx="4035552" cy="2689620"/>
          </a:xfrm>
          <a:prstGeom prst="rect">
            <a:avLst/>
          </a:prstGeom>
        </p:spPr>
      </p:pic>
      <p:sp>
        <p:nvSpPr>
          <p:cNvPr id="5" name="TextBox 4"/>
          <p:cNvSpPr txBox="1"/>
          <p:nvPr/>
        </p:nvSpPr>
        <p:spPr>
          <a:xfrm>
            <a:off x="228600" y="5257800"/>
            <a:ext cx="4729180" cy="923330"/>
          </a:xfrm>
          <a:prstGeom prst="rect">
            <a:avLst/>
          </a:prstGeom>
          <a:noFill/>
        </p:spPr>
        <p:txBody>
          <a:bodyPr wrap="none" rtlCol="0">
            <a:spAutoFit/>
          </a:bodyPr>
          <a:lstStyle/>
          <a:p>
            <a:r>
              <a:rPr lang="en-US" dirty="0" smtClean="0"/>
              <a:t>Subsequent to finding </a:t>
            </a:r>
            <a:r>
              <a:rPr lang="en-US" i="1" dirty="0" smtClean="0"/>
              <a:t>Pteridinium</a:t>
            </a:r>
            <a:r>
              <a:rPr lang="en-US" dirty="0" smtClean="0"/>
              <a:t>, Teeter &amp;</a:t>
            </a:r>
          </a:p>
          <a:p>
            <a:r>
              <a:rPr lang="en-US" dirty="0" smtClean="0"/>
              <a:t>Gibson discovered ichnofossils, late one</a:t>
            </a:r>
          </a:p>
          <a:p>
            <a:r>
              <a:rPr lang="en-US" dirty="0" smtClean="0"/>
              <a:t>afternoon, when the sun angle was just right</a:t>
            </a:r>
            <a:endParaRPr lang="en-US" dirty="0"/>
          </a:p>
        </p:txBody>
      </p:sp>
      <p:pic>
        <p:nvPicPr>
          <p:cNvPr id="6" name="Picture 5" descr="CSB127.jpg"/>
          <p:cNvPicPr>
            <a:picLocks noChangeAspect="1"/>
          </p:cNvPicPr>
          <p:nvPr/>
        </p:nvPicPr>
        <p:blipFill>
          <a:blip r:embed="rId5" cstate="print"/>
          <a:stretch>
            <a:fillRect/>
          </a:stretch>
        </p:blipFill>
        <p:spPr>
          <a:xfrm>
            <a:off x="-66731" y="457200"/>
            <a:ext cx="8470067"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 pC Ediacaran time plate distribution based on fossils.jpg"/>
          <p:cNvPicPr>
            <a:picLocks noChangeAspect="1"/>
          </p:cNvPicPr>
          <p:nvPr/>
        </p:nvPicPr>
        <p:blipFill>
          <a:blip r:embed="rId3" cstate="print"/>
          <a:stretch>
            <a:fillRect/>
          </a:stretch>
        </p:blipFill>
        <p:spPr>
          <a:xfrm>
            <a:off x="304799" y="304800"/>
            <a:ext cx="3845109" cy="6019800"/>
          </a:xfrm>
          <a:prstGeom prst="rect">
            <a:avLst/>
          </a:prstGeom>
        </p:spPr>
      </p:pic>
      <p:sp>
        <p:nvSpPr>
          <p:cNvPr id="6" name="TextBox 5"/>
          <p:cNvSpPr txBox="1"/>
          <p:nvPr/>
        </p:nvSpPr>
        <p:spPr>
          <a:xfrm>
            <a:off x="4343400" y="228600"/>
            <a:ext cx="4572000" cy="5201424"/>
          </a:xfrm>
          <a:prstGeom prst="rect">
            <a:avLst/>
          </a:prstGeom>
          <a:noFill/>
        </p:spPr>
        <p:txBody>
          <a:bodyPr wrap="square" rtlCol="0">
            <a:spAutoFit/>
          </a:bodyPr>
          <a:lstStyle/>
          <a:p>
            <a:r>
              <a:rPr lang="en-US" sz="2400" b="1" dirty="0" smtClean="0"/>
              <a:t>Significance of Late Precambrian Fossil  Locations in Stanly Co?</a:t>
            </a:r>
          </a:p>
          <a:p>
            <a:endParaRPr lang="en-US" sz="2000" dirty="0" smtClean="0"/>
          </a:p>
          <a:p>
            <a:r>
              <a:rPr lang="en-US" sz="2000" dirty="0" smtClean="0"/>
              <a:t>Geologic age of the CSB</a:t>
            </a:r>
          </a:p>
          <a:p>
            <a:endParaRPr lang="en-US" sz="2000" dirty="0" smtClean="0"/>
          </a:p>
          <a:p>
            <a:r>
              <a:rPr lang="en-US" sz="2000" dirty="0" smtClean="0"/>
              <a:t>Regional Correlations</a:t>
            </a:r>
          </a:p>
          <a:p>
            <a:endParaRPr lang="en-US" sz="2000" dirty="0" smtClean="0"/>
          </a:p>
          <a:p>
            <a:r>
              <a:rPr lang="en-US" sz="2000" dirty="0" smtClean="0"/>
              <a:t>Intercontinental Correlations</a:t>
            </a:r>
          </a:p>
          <a:p>
            <a:endParaRPr lang="en-US" sz="2000" dirty="0" smtClean="0"/>
          </a:p>
          <a:p>
            <a:r>
              <a:rPr lang="en-US" sz="2000" dirty="0" smtClean="0"/>
              <a:t>Reinterpretations of  depositional  environments</a:t>
            </a:r>
          </a:p>
          <a:p>
            <a:endParaRPr lang="en-US" sz="2000" dirty="0" smtClean="0"/>
          </a:p>
          <a:p>
            <a:r>
              <a:rPr lang="en-US" sz="2000" dirty="0" err="1" smtClean="0"/>
              <a:t>Paleogeographic</a:t>
            </a:r>
            <a:r>
              <a:rPr lang="en-US" sz="2000" dirty="0" smtClean="0"/>
              <a:t> reconstructions</a:t>
            </a:r>
          </a:p>
          <a:p>
            <a:endParaRPr lang="en-US" sz="2000" dirty="0" smtClean="0"/>
          </a:p>
          <a:p>
            <a:r>
              <a:rPr lang="en-US" sz="2000" dirty="0" smtClean="0"/>
              <a:t>Renewed geologic interest in CSB</a:t>
            </a:r>
          </a:p>
        </p:txBody>
      </p:sp>
      <p:sp>
        <p:nvSpPr>
          <p:cNvPr id="5" name="Rectangle 4"/>
          <p:cNvSpPr/>
          <p:nvPr/>
        </p:nvSpPr>
        <p:spPr>
          <a:xfrm>
            <a:off x="4267200" y="5562600"/>
            <a:ext cx="4572000" cy="646331"/>
          </a:xfrm>
          <a:prstGeom prst="rect">
            <a:avLst/>
          </a:prstGeom>
        </p:spPr>
        <p:txBody>
          <a:bodyPr>
            <a:spAutoFit/>
          </a:bodyPr>
          <a:lstStyle/>
          <a:p>
            <a:r>
              <a:rPr lang="en-US" b="1" dirty="0" smtClean="0">
                <a:solidFill>
                  <a:srgbClr val="FFC000"/>
                </a:solidFill>
              </a:rPr>
              <a:t>Cooperative research – Professional enhancement – K – 12 sharing</a:t>
            </a:r>
            <a:endParaRPr lang="en-US"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304800"/>
            <a:ext cx="7239000" cy="1524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Part Two of the Saga -- Pedagogical Significance of </a:t>
            </a:r>
            <a:r>
              <a:rPr kumimoji="0" lang="en-US" sz="28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Ediacaran</a:t>
            </a:r>
            <a:r>
              <a:rPr kumimoji="0" lang="en-US" sz="28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Fossils,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Stanly County, NC</a:t>
            </a:r>
            <a:endParaRPr kumimoji="0" lang="en-US" sz="28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pic>
        <p:nvPicPr>
          <p:cNvPr id="3" name="Picture 2" descr="Scan_Pic0011[1] Steve in class, newspaper article.jpg"/>
          <p:cNvPicPr>
            <a:picLocks noChangeAspect="1"/>
          </p:cNvPicPr>
          <p:nvPr/>
        </p:nvPicPr>
        <p:blipFill>
          <a:blip r:embed="rId3" cstate="print"/>
          <a:stretch>
            <a:fillRect/>
          </a:stretch>
        </p:blipFill>
        <p:spPr>
          <a:xfrm>
            <a:off x="1687068" y="2157984"/>
            <a:ext cx="5769864" cy="3557016"/>
          </a:xfrm>
          <a:prstGeom prst="rect">
            <a:avLst/>
          </a:prstGeom>
        </p:spPr>
      </p:pic>
      <p:pic>
        <p:nvPicPr>
          <p:cNvPr id="4" name="Picture 3" descr="P1050326reduced my mentee[Tess Houck) 1] Steve, a  fellow earth science teachers he mentored, and Jamie Hill, at Hiddenite.JPG"/>
          <p:cNvPicPr>
            <a:picLocks noChangeAspect="1"/>
          </p:cNvPicPr>
          <p:nvPr/>
        </p:nvPicPr>
        <p:blipFill>
          <a:blip r:embed="rId4" cstate="print"/>
          <a:stretch>
            <a:fillRect/>
          </a:stretch>
        </p:blipFill>
        <p:spPr>
          <a:xfrm>
            <a:off x="203200" y="228600"/>
            <a:ext cx="8712200" cy="6534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88, Teacher workshop.jpg"/>
          <p:cNvPicPr>
            <a:picLocks noChangeAspect="1"/>
          </p:cNvPicPr>
          <p:nvPr/>
        </p:nvPicPr>
        <p:blipFill>
          <a:blip r:embed="rId3" cstate="print"/>
          <a:stretch>
            <a:fillRect/>
          </a:stretch>
        </p:blipFill>
        <p:spPr>
          <a:xfrm>
            <a:off x="685800" y="3505200"/>
            <a:ext cx="4876800" cy="3115025"/>
          </a:xfrm>
          <a:prstGeom prst="rect">
            <a:avLst/>
          </a:prstGeom>
        </p:spPr>
      </p:pic>
      <p:pic>
        <p:nvPicPr>
          <p:cNvPr id="3" name="Picture 2" descr="1997 Group in front of sign.jpg"/>
          <p:cNvPicPr>
            <a:picLocks noChangeAspect="1"/>
          </p:cNvPicPr>
          <p:nvPr/>
        </p:nvPicPr>
        <p:blipFill>
          <a:blip r:embed="rId4" cstate="print"/>
          <a:stretch>
            <a:fillRect/>
          </a:stretch>
        </p:blipFill>
        <p:spPr>
          <a:xfrm>
            <a:off x="228599" y="228600"/>
            <a:ext cx="5249055" cy="3352800"/>
          </a:xfrm>
          <a:prstGeom prst="rect">
            <a:avLst/>
          </a:prstGeom>
        </p:spPr>
      </p:pic>
      <p:pic>
        <p:nvPicPr>
          <p:cNvPr id="5" name="Picture 4" descr="Bisbee Lavender Pit.jpg"/>
          <p:cNvPicPr>
            <a:picLocks noChangeAspect="1"/>
          </p:cNvPicPr>
          <p:nvPr/>
        </p:nvPicPr>
        <p:blipFill>
          <a:blip r:embed="rId5" cstate="print"/>
          <a:stretch>
            <a:fillRect/>
          </a:stretch>
        </p:blipFill>
        <p:spPr>
          <a:xfrm>
            <a:off x="4191000" y="3505200"/>
            <a:ext cx="4700470" cy="3130550"/>
          </a:xfrm>
          <a:prstGeom prst="rect">
            <a:avLst/>
          </a:prstGeom>
        </p:spPr>
      </p:pic>
      <p:pic>
        <p:nvPicPr>
          <p:cNvPr id="6" name="Picture 5" descr="Teacher group, Queen Mine, Bisbee, AZ '89.jpg"/>
          <p:cNvPicPr>
            <a:picLocks noChangeAspect="1"/>
          </p:cNvPicPr>
          <p:nvPr/>
        </p:nvPicPr>
        <p:blipFill>
          <a:blip r:embed="rId6" cstate="print"/>
          <a:stretch>
            <a:fillRect/>
          </a:stretch>
        </p:blipFill>
        <p:spPr>
          <a:xfrm>
            <a:off x="4022461" y="381000"/>
            <a:ext cx="4533275"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p II preparing to snorkel at Whalebone Bay.jpg"/>
          <p:cNvPicPr>
            <a:picLocks noChangeAspect="1"/>
          </p:cNvPicPr>
          <p:nvPr/>
        </p:nvPicPr>
        <p:blipFill>
          <a:blip r:embed="rId3" cstate="print"/>
          <a:stretch>
            <a:fillRect/>
          </a:stretch>
        </p:blipFill>
        <p:spPr>
          <a:xfrm>
            <a:off x="228600" y="228600"/>
            <a:ext cx="3886200" cy="2914650"/>
          </a:xfrm>
          <a:prstGeom prst="rect">
            <a:avLst/>
          </a:prstGeom>
        </p:spPr>
      </p:pic>
      <p:pic>
        <p:nvPicPr>
          <p:cNvPr id="3" name="Picture 2" descr="Spring Creek Elementary.jpg"/>
          <p:cNvPicPr>
            <a:picLocks noChangeAspect="1"/>
          </p:cNvPicPr>
          <p:nvPr/>
        </p:nvPicPr>
        <p:blipFill>
          <a:blip r:embed="rId4" cstate="print"/>
          <a:stretch>
            <a:fillRect/>
          </a:stretch>
        </p:blipFill>
        <p:spPr>
          <a:xfrm>
            <a:off x="4953000" y="304800"/>
            <a:ext cx="3648456" cy="4568046"/>
          </a:xfrm>
          <a:prstGeom prst="rect">
            <a:avLst/>
          </a:prstGeom>
        </p:spPr>
      </p:pic>
      <p:pic>
        <p:nvPicPr>
          <p:cNvPr id="4" name="Picture 3" descr="W.Thumb2 26Jun 97.jpg"/>
          <p:cNvPicPr>
            <a:picLocks noChangeAspect="1"/>
          </p:cNvPicPr>
          <p:nvPr/>
        </p:nvPicPr>
        <p:blipFill>
          <a:blip r:embed="rId5" cstate="print"/>
          <a:stretch>
            <a:fillRect/>
          </a:stretch>
        </p:blipFill>
        <p:spPr>
          <a:xfrm>
            <a:off x="228600" y="3338062"/>
            <a:ext cx="5029200" cy="3212090"/>
          </a:xfrm>
          <a:prstGeom prst="rect">
            <a:avLst/>
          </a:prstGeom>
        </p:spPr>
      </p:pic>
      <p:pic>
        <p:nvPicPr>
          <p:cNvPr id="5" name="Picture 4" descr="2-5-2011_014[1] IH Scout, Martin Marietta Bakers Quarry 1984.JPG"/>
          <p:cNvPicPr>
            <a:picLocks noChangeAspect="1"/>
          </p:cNvPicPr>
          <p:nvPr/>
        </p:nvPicPr>
        <p:blipFill>
          <a:blip r:embed="rId6" cstate="print"/>
          <a:stretch>
            <a:fillRect/>
          </a:stretch>
        </p:blipFill>
        <p:spPr>
          <a:xfrm>
            <a:off x="3505200" y="2971800"/>
            <a:ext cx="5394959" cy="3496733"/>
          </a:xfrm>
          <a:prstGeom prst="rect">
            <a:avLst/>
          </a:prstGeom>
        </p:spPr>
      </p:pic>
      <p:pic>
        <p:nvPicPr>
          <p:cNvPr id="6" name="Picture 5" descr="Grand Canyon panorama.jpg"/>
          <p:cNvPicPr>
            <a:picLocks noChangeAspect="1"/>
          </p:cNvPicPr>
          <p:nvPr/>
        </p:nvPicPr>
        <p:blipFill>
          <a:blip r:embed="rId7" cstate="print"/>
          <a:stretch>
            <a:fillRect/>
          </a:stretch>
        </p:blipFill>
        <p:spPr>
          <a:xfrm>
            <a:off x="497596" y="2286000"/>
            <a:ext cx="8189204" cy="1699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FC0326.JPG"/>
          <p:cNvPicPr>
            <a:picLocks noChangeAspect="1"/>
          </p:cNvPicPr>
          <p:nvPr/>
        </p:nvPicPr>
        <p:blipFill>
          <a:blip r:embed="rId3" cstate="print"/>
          <a:stretch>
            <a:fillRect/>
          </a:stretch>
        </p:blipFill>
        <p:spPr>
          <a:xfrm>
            <a:off x="1143000" y="1047750"/>
            <a:ext cx="5105400" cy="3829050"/>
          </a:xfrm>
          <a:prstGeom prst="rect">
            <a:avLst/>
          </a:prstGeom>
        </p:spPr>
      </p:pic>
      <p:pic>
        <p:nvPicPr>
          <p:cNvPr id="6" name="Picture 5" descr="science_week image 2.jpg"/>
          <p:cNvPicPr>
            <a:picLocks noChangeAspect="1"/>
          </p:cNvPicPr>
          <p:nvPr/>
        </p:nvPicPr>
        <p:blipFill>
          <a:blip r:embed="rId4" cstate="print"/>
          <a:stretch>
            <a:fillRect/>
          </a:stretch>
        </p:blipFill>
        <p:spPr>
          <a:xfrm>
            <a:off x="533400" y="228600"/>
            <a:ext cx="4673600" cy="3505200"/>
          </a:xfrm>
          <a:prstGeom prst="rect">
            <a:avLst/>
          </a:prstGeom>
        </p:spPr>
      </p:pic>
      <p:sp>
        <p:nvSpPr>
          <p:cNvPr id="5" name="TextBox 4"/>
          <p:cNvSpPr txBox="1"/>
          <p:nvPr/>
        </p:nvSpPr>
        <p:spPr>
          <a:xfrm>
            <a:off x="5486400" y="228600"/>
            <a:ext cx="3533340" cy="830997"/>
          </a:xfrm>
          <a:prstGeom prst="rect">
            <a:avLst/>
          </a:prstGeom>
          <a:noFill/>
        </p:spPr>
        <p:txBody>
          <a:bodyPr wrap="none" rtlCol="0">
            <a:spAutoFit/>
          </a:bodyPr>
          <a:lstStyle/>
          <a:p>
            <a:r>
              <a:rPr lang="en-US" sz="2400" b="1" dirty="0" smtClean="0"/>
              <a:t>This is where interest is</a:t>
            </a:r>
          </a:p>
          <a:p>
            <a:r>
              <a:rPr lang="en-US" sz="2400" b="1" dirty="0" smtClean="0"/>
              <a:t> fostered……</a:t>
            </a:r>
            <a:endParaRPr lang="en-US" sz="2400" b="1" dirty="0"/>
          </a:p>
        </p:txBody>
      </p:sp>
      <p:pic>
        <p:nvPicPr>
          <p:cNvPr id="7" name="Picture 6" descr="Minerals and kids.jpg"/>
          <p:cNvPicPr>
            <a:picLocks noChangeAspect="1"/>
          </p:cNvPicPr>
          <p:nvPr/>
        </p:nvPicPr>
        <p:blipFill>
          <a:blip r:embed="rId5" cstate="print"/>
          <a:stretch>
            <a:fillRect/>
          </a:stretch>
        </p:blipFill>
        <p:spPr>
          <a:xfrm>
            <a:off x="1981200" y="1524000"/>
            <a:ext cx="5486400" cy="4114800"/>
          </a:xfrm>
          <a:prstGeom prst="rect">
            <a:avLst/>
          </a:prstGeom>
        </p:spPr>
      </p:pic>
      <p:pic>
        <p:nvPicPr>
          <p:cNvPr id="8" name="Picture 7" descr="SALK085.jpg"/>
          <p:cNvPicPr>
            <a:picLocks noChangeAspect="1"/>
          </p:cNvPicPr>
          <p:nvPr/>
        </p:nvPicPr>
        <p:blipFill>
          <a:blip r:embed="rId6" cstate="print"/>
          <a:stretch>
            <a:fillRect/>
          </a:stretch>
        </p:blipFill>
        <p:spPr>
          <a:xfrm>
            <a:off x="3048000" y="2209800"/>
            <a:ext cx="5660136" cy="3615375"/>
          </a:xfrm>
          <a:prstGeom prst="rect">
            <a:avLst/>
          </a:prstGeom>
        </p:spPr>
      </p:pic>
      <p:pic>
        <p:nvPicPr>
          <p:cNvPr id="9" name="Picture 8" descr="DCFC0332.JPG"/>
          <p:cNvPicPr>
            <a:picLocks noChangeAspect="1"/>
          </p:cNvPicPr>
          <p:nvPr/>
        </p:nvPicPr>
        <p:blipFill>
          <a:blip r:embed="rId7" cstate="print"/>
          <a:stretch>
            <a:fillRect/>
          </a:stretch>
        </p:blipFill>
        <p:spPr>
          <a:xfrm>
            <a:off x="3733800" y="2667000"/>
            <a:ext cx="51816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2011_023[1] Summer Ventures, Bluestone Dam, WV.JPG"/>
          <p:cNvPicPr>
            <a:picLocks noChangeAspect="1"/>
          </p:cNvPicPr>
          <p:nvPr/>
        </p:nvPicPr>
        <p:blipFill>
          <a:blip r:embed="rId2" cstate="print"/>
          <a:stretch>
            <a:fillRect/>
          </a:stretch>
        </p:blipFill>
        <p:spPr>
          <a:xfrm>
            <a:off x="988423" y="1295400"/>
            <a:ext cx="6098177" cy="3952522"/>
          </a:xfrm>
          <a:prstGeom prst="rect">
            <a:avLst/>
          </a:prstGeom>
        </p:spPr>
      </p:pic>
      <p:sp>
        <p:nvSpPr>
          <p:cNvPr id="5" name="TextBox 4"/>
          <p:cNvSpPr txBox="1"/>
          <p:nvPr/>
        </p:nvSpPr>
        <p:spPr>
          <a:xfrm>
            <a:off x="4581189" y="381000"/>
            <a:ext cx="4243469" cy="830997"/>
          </a:xfrm>
          <a:prstGeom prst="rect">
            <a:avLst/>
          </a:prstGeom>
          <a:noFill/>
        </p:spPr>
        <p:txBody>
          <a:bodyPr wrap="none" rtlCol="0">
            <a:spAutoFit/>
          </a:bodyPr>
          <a:lstStyle/>
          <a:p>
            <a:r>
              <a:rPr lang="en-US" sz="2400" b="1" dirty="0" smtClean="0"/>
              <a:t>This is the age where futures</a:t>
            </a:r>
          </a:p>
          <a:p>
            <a:r>
              <a:rPr lang="en-US" sz="2400" b="1" dirty="0" smtClean="0"/>
              <a:t>are encouraged……… </a:t>
            </a:r>
            <a:endParaRPr lang="en-US" sz="2400" b="1" dirty="0"/>
          </a:p>
        </p:txBody>
      </p:sp>
      <p:pic>
        <p:nvPicPr>
          <p:cNvPr id="7" name="Picture 6" descr="HAW0745.jpg"/>
          <p:cNvPicPr>
            <a:picLocks noChangeAspect="1"/>
          </p:cNvPicPr>
          <p:nvPr/>
        </p:nvPicPr>
        <p:blipFill>
          <a:blip r:embed="rId3" cstate="print"/>
          <a:stretch>
            <a:fillRect/>
          </a:stretch>
        </p:blipFill>
        <p:spPr>
          <a:xfrm>
            <a:off x="3285744" y="3181496"/>
            <a:ext cx="5553456" cy="3676504"/>
          </a:xfrm>
          <a:prstGeom prst="rect">
            <a:avLst/>
          </a:prstGeom>
        </p:spPr>
      </p:pic>
      <p:pic>
        <p:nvPicPr>
          <p:cNvPr id="6" name="Picture 5" descr="Mauna Kea top 09.JPG"/>
          <p:cNvPicPr>
            <a:picLocks noChangeAspect="1"/>
          </p:cNvPicPr>
          <p:nvPr/>
        </p:nvPicPr>
        <p:blipFill>
          <a:blip r:embed="rId4" cstate="print"/>
          <a:stretch>
            <a:fillRect/>
          </a:stretch>
        </p:blipFill>
        <p:spPr>
          <a:xfrm>
            <a:off x="0" y="1371600"/>
            <a:ext cx="5886408"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eve &amp; "/>
          <p:cNvPicPr>
            <a:picLocks noChangeAspect="1" noChangeArrowheads="1"/>
          </p:cNvPicPr>
          <p:nvPr/>
        </p:nvPicPr>
        <p:blipFill>
          <a:blip r:embed="rId2" cstate="print"/>
          <a:srcRect/>
          <a:stretch>
            <a:fillRect/>
          </a:stretch>
        </p:blipFill>
        <p:spPr bwMode="auto">
          <a:xfrm>
            <a:off x="5467350" y="304800"/>
            <a:ext cx="3278188" cy="6324600"/>
          </a:xfrm>
          <a:prstGeom prst="rect">
            <a:avLst/>
          </a:prstGeom>
          <a:noFill/>
        </p:spPr>
      </p:pic>
      <p:sp>
        <p:nvSpPr>
          <p:cNvPr id="5" name="TextBox 4"/>
          <p:cNvSpPr txBox="1"/>
          <p:nvPr/>
        </p:nvSpPr>
        <p:spPr>
          <a:xfrm>
            <a:off x="228600" y="838200"/>
            <a:ext cx="5323893" cy="1384995"/>
          </a:xfrm>
          <a:prstGeom prst="rect">
            <a:avLst/>
          </a:prstGeom>
          <a:noFill/>
        </p:spPr>
        <p:txBody>
          <a:bodyPr wrap="none" rtlCol="0">
            <a:spAutoFit/>
          </a:bodyPr>
          <a:lstStyle/>
          <a:p>
            <a:r>
              <a:rPr lang="en-US" sz="2800" b="1" dirty="0" smtClean="0"/>
              <a:t>…….And involving students</a:t>
            </a:r>
          </a:p>
          <a:p>
            <a:r>
              <a:rPr lang="en-US" sz="2800" b="1" dirty="0" smtClean="0"/>
              <a:t>in research is where future</a:t>
            </a:r>
          </a:p>
          <a:p>
            <a:r>
              <a:rPr lang="en-US" sz="2800" b="1" dirty="0" smtClean="0"/>
              <a:t> professionals </a:t>
            </a:r>
            <a:r>
              <a:rPr lang="en-US" sz="2800" b="1" smtClean="0"/>
              <a:t>are groomed……</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8763000" cy="677108"/>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GAIL G. GIBSON, </a:t>
            </a:r>
            <a:r>
              <a:rPr lang="en-US" sz="1600" b="1" dirty="0" smtClean="0">
                <a:effectLst>
                  <a:outerShdw blurRad="38100" dist="38100" dir="2700000" algn="tl">
                    <a:srgbClr val="000000">
                      <a:alpha val="43137"/>
                    </a:srgbClr>
                  </a:outerShdw>
                </a:effectLst>
              </a:rPr>
              <a:t>Ph.D., PG, CPG, REP</a:t>
            </a:r>
            <a:r>
              <a:rPr lang="en-US" sz="2000" b="1" dirty="0" smtClean="0">
                <a:effectLst>
                  <a:outerShdw blurRad="38100" dist="38100" dir="2700000" algn="tl">
                    <a:srgbClr val="000000">
                      <a:alpha val="43137"/>
                    </a:srgbClr>
                  </a:outerShdw>
                </a:effectLst>
              </a:rPr>
              <a:t>	STEVEN A. TEETER, </a:t>
            </a:r>
            <a:r>
              <a:rPr lang="en-US" sz="1600" b="1" dirty="0" smtClean="0">
                <a:effectLst>
                  <a:outerShdw blurRad="38100" dist="38100" dir="2700000" algn="tl">
                    <a:srgbClr val="000000">
                      <a:alpha val="43137"/>
                    </a:srgbClr>
                  </a:outerShdw>
                </a:effectLst>
              </a:rPr>
              <a:t>M.A., Geology</a:t>
            </a:r>
            <a:r>
              <a:rPr lang="en-US" dirty="0" smtClean="0"/>
              <a:t>			</a:t>
            </a:r>
            <a:endParaRPr lang="en-US" dirty="0"/>
          </a:p>
        </p:txBody>
      </p:sp>
      <p:sp>
        <p:nvSpPr>
          <p:cNvPr id="8" name="Title 1"/>
          <p:cNvSpPr txBox="1">
            <a:spLocks/>
          </p:cNvSpPr>
          <p:nvPr/>
        </p:nvSpPr>
        <p:spPr>
          <a:xfrm>
            <a:off x="4495800" y="5562600"/>
            <a:ext cx="43434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Significance of Ediacaran Fossils from Stanly County, NC:</a:t>
            </a:r>
            <a:br>
              <a:rPr kumimoji="0" lang="en-US" sz="1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br>
            <a:r>
              <a:rPr kumimoji="0" lang="en-US" sz="1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Geological &amp; Pedagogical</a:t>
            </a:r>
            <a:endParaRPr kumimoji="0" lang="en-US" sz="16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pic>
        <p:nvPicPr>
          <p:cNvPr id="9" name="Picture 2"/>
          <p:cNvPicPr>
            <a:picLocks noChangeAspect="1" noChangeArrowheads="1"/>
          </p:cNvPicPr>
          <p:nvPr/>
        </p:nvPicPr>
        <p:blipFill>
          <a:blip r:embed="rId3" cstate="print"/>
          <a:srcRect/>
          <a:stretch>
            <a:fillRect/>
          </a:stretch>
        </p:blipFill>
        <p:spPr bwMode="auto">
          <a:xfrm>
            <a:off x="381000" y="990600"/>
            <a:ext cx="3505200" cy="5489984"/>
          </a:xfrm>
          <a:prstGeom prst="rect">
            <a:avLst/>
          </a:prstGeom>
          <a:noFill/>
          <a:ln w="9525">
            <a:noFill/>
            <a:miter lim="800000"/>
            <a:headEnd/>
            <a:tailEnd/>
          </a:ln>
          <a:effectLst/>
        </p:spPr>
      </p:pic>
      <p:pic>
        <p:nvPicPr>
          <p:cNvPr id="10" name="Picture 9" descr="P1010929[1] 2009 Haleakala, a little older but just a dedicated.JPG"/>
          <p:cNvPicPr>
            <a:picLocks noChangeAspect="1"/>
          </p:cNvPicPr>
          <p:nvPr/>
        </p:nvPicPr>
        <p:blipFill>
          <a:blip r:embed="rId4" cstate="print"/>
          <a:stretch>
            <a:fillRect/>
          </a:stretch>
        </p:blipFill>
        <p:spPr>
          <a:xfrm>
            <a:off x="2362200" y="914400"/>
            <a:ext cx="6324600" cy="4743450"/>
          </a:xfrm>
          <a:prstGeom prst="rect">
            <a:avLst/>
          </a:prstGeom>
        </p:spPr>
      </p:pic>
      <p:pic>
        <p:nvPicPr>
          <p:cNvPr id="11" name="Picture 10" descr="La Paguera 4 and the group.jpg"/>
          <p:cNvPicPr>
            <a:picLocks noChangeAspect="1"/>
          </p:cNvPicPr>
          <p:nvPr/>
        </p:nvPicPr>
        <p:blipFill>
          <a:blip r:embed="rId5" cstate="print"/>
          <a:stretch>
            <a:fillRect/>
          </a:stretch>
        </p:blipFill>
        <p:spPr>
          <a:xfrm>
            <a:off x="1899476" y="990600"/>
            <a:ext cx="658006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p with the work.jpg"/>
          <p:cNvPicPr>
            <a:picLocks noChangeAspect="1"/>
          </p:cNvPicPr>
          <p:nvPr/>
        </p:nvPicPr>
        <p:blipFill>
          <a:blip r:embed="rId2" cstate="print"/>
          <a:stretch>
            <a:fillRect/>
          </a:stretch>
        </p:blipFill>
        <p:spPr>
          <a:xfrm>
            <a:off x="1361440" y="1219200"/>
            <a:ext cx="6868160" cy="5151120"/>
          </a:xfrm>
          <a:prstGeom prst="rect">
            <a:avLst/>
          </a:prstGeom>
        </p:spPr>
      </p:pic>
      <p:sp>
        <p:nvSpPr>
          <p:cNvPr id="5" name="TextBox 4"/>
          <p:cNvSpPr txBox="1"/>
          <p:nvPr/>
        </p:nvSpPr>
        <p:spPr>
          <a:xfrm>
            <a:off x="457200" y="228600"/>
            <a:ext cx="8084264" cy="830997"/>
          </a:xfrm>
          <a:prstGeom prst="rect">
            <a:avLst/>
          </a:prstGeom>
          <a:noFill/>
        </p:spPr>
        <p:txBody>
          <a:bodyPr wrap="none" rtlCol="0">
            <a:spAutoFit/>
          </a:bodyPr>
          <a:lstStyle/>
          <a:p>
            <a:r>
              <a:rPr lang="en-US" sz="2400" dirty="0" smtClean="0"/>
              <a:t>Good help is often difficult to find when pulling materials</a:t>
            </a:r>
          </a:p>
          <a:p>
            <a:r>
              <a:rPr lang="en-US" sz="2400" dirty="0" smtClean="0"/>
              <a:t>together for  K-6 classroom programs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156000" cy="5539978"/>
          </a:xfrm>
          <a:prstGeom prst="rect">
            <a:avLst/>
          </a:prstGeom>
          <a:solidFill>
            <a:srgbClr val="92D050"/>
          </a:solidFill>
        </p:spPr>
        <p:txBody>
          <a:bodyPr wrap="square" rtlCol="0">
            <a:spAutoFit/>
          </a:bodyPr>
          <a:lstStyle/>
          <a:p>
            <a:r>
              <a:rPr lang="en-US" sz="2400" b="1" dirty="0" smtClean="0">
                <a:solidFill>
                  <a:schemeClr val="bg1"/>
                </a:solidFill>
              </a:rPr>
              <a:t>For this teacher, some of the pluses of this partnership, over the years ---</a:t>
            </a:r>
          </a:p>
          <a:p>
            <a:endParaRPr lang="en-US" dirty="0" smtClean="0">
              <a:solidFill>
                <a:schemeClr val="bg1"/>
              </a:solidFill>
            </a:endParaRPr>
          </a:p>
          <a:p>
            <a:pPr>
              <a:buFont typeface="Wingdings" pitchFamily="2" charset="2"/>
              <a:buChar char="Ø"/>
            </a:pPr>
            <a:r>
              <a:rPr lang="en-US" sz="2400" b="1" dirty="0" smtClean="0">
                <a:solidFill>
                  <a:schemeClr val="bg1"/>
                </a:solidFill>
              </a:rPr>
              <a:t>Earned National Board Certification</a:t>
            </a:r>
          </a:p>
          <a:p>
            <a:pPr>
              <a:buFont typeface="Wingdings" pitchFamily="2" charset="2"/>
              <a:buChar char="Ø"/>
            </a:pPr>
            <a:r>
              <a:rPr lang="en-US" sz="2400" b="1" dirty="0" smtClean="0">
                <a:solidFill>
                  <a:schemeClr val="bg1"/>
                </a:solidFill>
              </a:rPr>
              <a:t>Earned Masters degree in geology</a:t>
            </a:r>
          </a:p>
          <a:p>
            <a:pPr>
              <a:buFont typeface="Wingdings" pitchFamily="2" charset="2"/>
              <a:buChar char="Ø"/>
            </a:pPr>
            <a:r>
              <a:rPr lang="en-US" sz="2400" b="1" dirty="0" smtClean="0">
                <a:solidFill>
                  <a:schemeClr val="bg1"/>
                </a:solidFill>
              </a:rPr>
              <a:t>Membership, professional geological groups</a:t>
            </a:r>
          </a:p>
          <a:p>
            <a:pPr>
              <a:buFont typeface="Wingdings" pitchFamily="2" charset="2"/>
              <a:buChar char="Ø"/>
            </a:pPr>
            <a:r>
              <a:rPr lang="en-US" sz="2400" b="1" dirty="0" smtClean="0">
                <a:solidFill>
                  <a:schemeClr val="bg1"/>
                </a:solidFill>
              </a:rPr>
              <a:t>Opportunities  ---</a:t>
            </a:r>
          </a:p>
          <a:p>
            <a:pPr marL="457200">
              <a:buFont typeface="Wingdings" pitchFamily="2" charset="2"/>
              <a:buChar char="§"/>
            </a:pPr>
            <a:r>
              <a:rPr lang="en-US" sz="2400" b="1" dirty="0" smtClean="0">
                <a:solidFill>
                  <a:schemeClr val="bg1"/>
                </a:solidFill>
              </a:rPr>
              <a:t>     for continued interaction with geologic</a:t>
            </a:r>
          </a:p>
          <a:p>
            <a:pPr marL="457200"/>
            <a:r>
              <a:rPr lang="en-US" sz="2400" b="1" dirty="0" smtClean="0">
                <a:solidFill>
                  <a:schemeClr val="bg1"/>
                </a:solidFill>
              </a:rPr>
              <a:t>          professionals</a:t>
            </a:r>
          </a:p>
          <a:p>
            <a:pPr marL="457200">
              <a:buFont typeface="Wingdings" pitchFamily="2" charset="2"/>
              <a:buChar char="§"/>
            </a:pPr>
            <a:r>
              <a:rPr lang="en-US" sz="2400" b="1" dirty="0" smtClean="0">
                <a:solidFill>
                  <a:schemeClr val="bg1"/>
                </a:solidFill>
              </a:rPr>
              <a:t>     to conduct &amp; publish / present geologic research</a:t>
            </a:r>
          </a:p>
          <a:p>
            <a:pPr marL="457200">
              <a:buFont typeface="Wingdings" pitchFamily="2" charset="2"/>
              <a:buChar char="§"/>
            </a:pPr>
            <a:r>
              <a:rPr lang="en-US" sz="2400" b="1" dirty="0" smtClean="0">
                <a:solidFill>
                  <a:schemeClr val="bg1"/>
                </a:solidFill>
              </a:rPr>
              <a:t>     to interact with geologic professionals, &amp;</a:t>
            </a:r>
          </a:p>
          <a:p>
            <a:pPr marL="457200"/>
            <a:r>
              <a:rPr lang="en-US" sz="2400" b="1" dirty="0" smtClean="0">
                <a:solidFill>
                  <a:schemeClr val="bg1"/>
                </a:solidFill>
              </a:rPr>
              <a:t>          educators to  establish Earth Science as one of </a:t>
            </a:r>
          </a:p>
          <a:p>
            <a:pPr marL="457200"/>
            <a:r>
              <a:rPr lang="en-US" sz="2400" b="1" dirty="0" smtClean="0">
                <a:solidFill>
                  <a:schemeClr val="bg1"/>
                </a:solidFill>
              </a:rPr>
              <a:t>          required high school sciences in NC</a:t>
            </a:r>
          </a:p>
          <a:p>
            <a:pPr marL="457200">
              <a:buFont typeface="Wingdings" pitchFamily="2" charset="2"/>
              <a:buChar char="§"/>
            </a:pPr>
            <a:r>
              <a:rPr lang="en-US" sz="2400" b="1" dirty="0" smtClean="0">
                <a:solidFill>
                  <a:schemeClr val="bg1"/>
                </a:solidFill>
              </a:rPr>
              <a:t>     to share knowledge  &amp;  enthusiasm with peers &amp;</a:t>
            </a:r>
          </a:p>
          <a:p>
            <a:r>
              <a:rPr lang="en-US" sz="2400" b="1" dirty="0" smtClean="0">
                <a:solidFill>
                  <a:schemeClr val="bg1"/>
                </a:solidFill>
              </a:rPr>
              <a:t>               students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685800"/>
            <a:ext cx="8435552" cy="4555093"/>
          </a:xfrm>
          <a:prstGeom prst="rect">
            <a:avLst/>
          </a:prstGeom>
          <a:noFill/>
        </p:spPr>
        <p:txBody>
          <a:bodyPr wrap="square" rtlCol="0">
            <a:spAutoFit/>
          </a:bodyPr>
          <a:lstStyle/>
          <a:p>
            <a:pPr algn="ctr"/>
            <a:r>
              <a:rPr lang="en-US" sz="3200" b="1" dirty="0" smtClean="0"/>
              <a:t>Keys to our Success?</a:t>
            </a:r>
          </a:p>
          <a:p>
            <a:endParaRPr lang="en-US" dirty="0" smtClean="0"/>
          </a:p>
          <a:p>
            <a:r>
              <a:rPr lang="en-US" sz="2400" b="1" dirty="0" smtClean="0"/>
              <a:t>Ongoing partnership – geologic professional &amp; teacher</a:t>
            </a:r>
          </a:p>
          <a:p>
            <a:r>
              <a:rPr lang="en-US" sz="2400" b="1" dirty="0" smtClean="0"/>
              <a:t>               with common interests (1982 – Present)………….</a:t>
            </a:r>
          </a:p>
          <a:p>
            <a:endParaRPr lang="en-US" sz="2400" b="1" dirty="0" smtClean="0"/>
          </a:p>
          <a:p>
            <a:r>
              <a:rPr lang="en-US" sz="2400" b="1" dirty="0" smtClean="0"/>
              <a:t>A “Hook” – in our case the “Chimney Fossil”………….</a:t>
            </a:r>
          </a:p>
          <a:p>
            <a:endParaRPr lang="en-US" sz="2400" b="1" dirty="0" smtClean="0"/>
          </a:p>
          <a:p>
            <a:r>
              <a:rPr lang="en-US" sz="2400" b="1" dirty="0" smtClean="0"/>
              <a:t>Ability &amp; willingness to learn from &amp; support each other..</a:t>
            </a:r>
          </a:p>
          <a:p>
            <a:endParaRPr lang="en-US" sz="2400" b="1" dirty="0" smtClean="0"/>
          </a:p>
          <a:p>
            <a:r>
              <a:rPr lang="en-US" sz="2400" b="1" dirty="0" smtClean="0"/>
              <a:t>Dedication;  long term , ongoing commitment……………..</a:t>
            </a:r>
          </a:p>
          <a:p>
            <a:endParaRPr lang="en-US" sz="2400" b="1" dirty="0" smtClean="0"/>
          </a:p>
          <a:p>
            <a:r>
              <a:rPr lang="en-US" sz="2400" b="1" dirty="0" smtClean="0"/>
              <a:t>And a few other fortuitous circumstances, we latched onto.</a:t>
            </a:r>
            <a:endParaRPr lang="en-US" sz="2400" b="1" dirty="0"/>
          </a:p>
        </p:txBody>
      </p:sp>
      <p:sp>
        <p:nvSpPr>
          <p:cNvPr id="3" name="TextBox 2"/>
          <p:cNvSpPr txBox="1"/>
          <p:nvPr/>
        </p:nvSpPr>
        <p:spPr>
          <a:xfrm>
            <a:off x="4724400" y="5562600"/>
            <a:ext cx="3962400" cy="584775"/>
          </a:xfrm>
          <a:prstGeom prst="rect">
            <a:avLst/>
          </a:prstGeom>
          <a:noFill/>
        </p:spPr>
        <p:txBody>
          <a:bodyPr wrap="square" rtlCol="0">
            <a:spAutoFit/>
          </a:bodyPr>
          <a:lstStyle/>
          <a:p>
            <a:r>
              <a:rPr lang="en-US" sz="3200" dirty="0" smtClean="0"/>
              <a:t>……..MAHALO…..</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B Loc Map.jpg"/>
          <p:cNvPicPr>
            <a:picLocks noChangeAspect="1"/>
          </p:cNvPicPr>
          <p:nvPr/>
        </p:nvPicPr>
        <p:blipFill>
          <a:blip r:embed="rId3" cstate="print"/>
          <a:stretch>
            <a:fillRect/>
          </a:stretch>
        </p:blipFill>
        <p:spPr>
          <a:xfrm>
            <a:off x="412230" y="838200"/>
            <a:ext cx="8350770" cy="5334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 geologic map, southcentral NC.jpg"/>
          <p:cNvPicPr>
            <a:picLocks noChangeAspect="1"/>
          </p:cNvPicPr>
          <p:nvPr/>
        </p:nvPicPr>
        <p:blipFill>
          <a:blip r:embed="rId3" cstate="print"/>
          <a:stretch>
            <a:fillRect/>
          </a:stretch>
        </p:blipFill>
        <p:spPr>
          <a:xfrm>
            <a:off x="480309" y="380999"/>
            <a:ext cx="8206491" cy="5241843"/>
          </a:xfrm>
          <a:prstGeom prst="rect">
            <a:avLst/>
          </a:prstGeom>
        </p:spPr>
      </p:pic>
      <p:pic>
        <p:nvPicPr>
          <p:cNvPr id="5" name="Picture 4" descr="CSB162.jpg"/>
          <p:cNvPicPr>
            <a:picLocks noChangeAspect="1"/>
          </p:cNvPicPr>
          <p:nvPr/>
        </p:nvPicPr>
        <p:blipFill>
          <a:blip r:embed="rId4" cstate="print"/>
          <a:stretch>
            <a:fillRect/>
          </a:stretch>
        </p:blipFill>
        <p:spPr>
          <a:xfrm>
            <a:off x="880282" y="685800"/>
            <a:ext cx="7808804" cy="5849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teridinium and streams.jpg"/>
          <p:cNvPicPr>
            <a:picLocks noChangeAspect="1"/>
          </p:cNvPicPr>
          <p:nvPr/>
        </p:nvPicPr>
        <p:blipFill>
          <a:blip r:embed="rId3" cstate="print"/>
          <a:stretch>
            <a:fillRect/>
          </a:stretch>
        </p:blipFill>
        <p:spPr>
          <a:xfrm>
            <a:off x="396615" y="762000"/>
            <a:ext cx="8470067" cy="5410200"/>
          </a:xfrm>
          <a:prstGeom prst="rect">
            <a:avLst/>
          </a:prstGeom>
        </p:spPr>
      </p:pic>
      <p:sp>
        <p:nvSpPr>
          <p:cNvPr id="4" name="Notched Right Arrow 3"/>
          <p:cNvSpPr/>
          <p:nvPr/>
        </p:nvSpPr>
        <p:spPr>
          <a:xfrm rot="12124207">
            <a:off x="2993375" y="4749214"/>
            <a:ext cx="672346" cy="317711"/>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SB917.jpg"/>
          <p:cNvPicPr>
            <a:picLocks noChangeAspect="1"/>
          </p:cNvPicPr>
          <p:nvPr/>
        </p:nvPicPr>
        <p:blipFill>
          <a:blip r:embed="rId3" cstate="print"/>
          <a:stretch>
            <a:fillRect/>
          </a:stretch>
        </p:blipFill>
        <p:spPr>
          <a:xfrm>
            <a:off x="685799" y="533400"/>
            <a:ext cx="7704667" cy="5073805"/>
          </a:xfrm>
          <a:prstGeom prst="rect">
            <a:avLst/>
          </a:prstGeom>
        </p:spPr>
      </p:pic>
      <p:sp>
        <p:nvSpPr>
          <p:cNvPr id="6" name="TextBox 5"/>
          <p:cNvSpPr txBox="1"/>
          <p:nvPr/>
        </p:nvSpPr>
        <p:spPr>
          <a:xfrm>
            <a:off x="533400" y="5879068"/>
            <a:ext cx="8077200" cy="369332"/>
          </a:xfrm>
          <a:prstGeom prst="rect">
            <a:avLst/>
          </a:prstGeom>
          <a:noFill/>
        </p:spPr>
        <p:txBody>
          <a:bodyPr wrap="square" rtlCol="0">
            <a:spAutoFit/>
          </a:bodyPr>
          <a:lstStyle/>
          <a:p>
            <a:r>
              <a:rPr lang="en-US" dirty="0" smtClean="0"/>
              <a:t>Impressions of </a:t>
            </a:r>
            <a:r>
              <a:rPr lang="en-US" i="1" dirty="0" smtClean="0"/>
              <a:t>Pterindinium (?)</a:t>
            </a:r>
            <a:r>
              <a:rPr lang="en-US" i="1" dirty="0" err="1" smtClean="0"/>
              <a:t>carolinaesis</a:t>
            </a:r>
            <a:r>
              <a:rPr lang="en-US" i="1" dirty="0" smtClean="0"/>
              <a:t>,</a:t>
            </a:r>
            <a:r>
              <a:rPr lang="en-US" dirty="0" smtClean="0"/>
              <a:t> stream worn, flattened  boulder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152400"/>
            <a:ext cx="4114800" cy="6444764"/>
          </a:xfrm>
          <a:prstGeom prst="rect">
            <a:avLst/>
          </a:prstGeom>
          <a:noFill/>
          <a:ln w="9525">
            <a:noFill/>
            <a:miter lim="800000"/>
            <a:headEnd/>
            <a:tailEnd/>
          </a:ln>
          <a:effectLst/>
        </p:spPr>
      </p:pic>
      <p:pic>
        <p:nvPicPr>
          <p:cNvPr id="1027" name="Picture 3" descr="E:\Carolina Slate Belt Stratigraphy &amp; Fossils\Stanly County Ediacaran\Little Bear Creek\YNP115.jpg"/>
          <p:cNvPicPr>
            <a:picLocks noChangeAspect="1" noChangeArrowheads="1"/>
          </p:cNvPicPr>
          <p:nvPr/>
        </p:nvPicPr>
        <p:blipFill>
          <a:blip r:embed="rId4" cstate="print"/>
          <a:srcRect/>
          <a:stretch>
            <a:fillRect/>
          </a:stretch>
        </p:blipFill>
        <p:spPr bwMode="auto">
          <a:xfrm>
            <a:off x="4495800" y="2895600"/>
            <a:ext cx="2352675" cy="3684851"/>
          </a:xfrm>
          <a:prstGeom prst="rect">
            <a:avLst/>
          </a:prstGeom>
          <a:noFill/>
        </p:spPr>
      </p:pic>
      <p:pic>
        <p:nvPicPr>
          <p:cNvPr id="4" name="Picture 3" descr="YNP092.jpg"/>
          <p:cNvPicPr>
            <a:picLocks noChangeAspect="1"/>
          </p:cNvPicPr>
          <p:nvPr/>
        </p:nvPicPr>
        <p:blipFill>
          <a:blip r:embed="rId5" cstate="print"/>
          <a:stretch>
            <a:fillRect/>
          </a:stretch>
        </p:blipFill>
        <p:spPr>
          <a:xfrm rot="16200000">
            <a:off x="5426357" y="-397158"/>
            <a:ext cx="2482285" cy="3886200"/>
          </a:xfrm>
          <a:prstGeom prst="rect">
            <a:avLst/>
          </a:prstGeom>
        </p:spPr>
      </p:pic>
      <p:sp>
        <p:nvSpPr>
          <p:cNvPr id="5" name="TextBox 4"/>
          <p:cNvSpPr txBox="1"/>
          <p:nvPr/>
        </p:nvSpPr>
        <p:spPr>
          <a:xfrm>
            <a:off x="6934200" y="3620869"/>
            <a:ext cx="2007281" cy="646331"/>
          </a:xfrm>
          <a:prstGeom prst="rect">
            <a:avLst/>
          </a:prstGeom>
          <a:noFill/>
        </p:spPr>
        <p:txBody>
          <a:bodyPr wrap="none" rtlCol="0">
            <a:spAutoFit/>
          </a:bodyPr>
          <a:lstStyle/>
          <a:p>
            <a:r>
              <a:rPr lang="en-US" dirty="0" smtClean="0"/>
              <a:t>“Chimney fossil”</a:t>
            </a:r>
          </a:p>
          <a:p>
            <a:endParaRPr lang="en-US" dirty="0"/>
          </a:p>
        </p:txBody>
      </p:sp>
      <p:pic>
        <p:nvPicPr>
          <p:cNvPr id="6" name="Picture 5" descr="Catawba Western Trip, June 1972, Ernie carrying student across bridge at Phantom Ranch.jpg"/>
          <p:cNvPicPr>
            <a:picLocks noChangeAspect="1"/>
          </p:cNvPicPr>
          <p:nvPr/>
        </p:nvPicPr>
        <p:blipFill>
          <a:blip r:embed="rId6" cstate="print"/>
          <a:stretch>
            <a:fillRect/>
          </a:stretch>
        </p:blipFill>
        <p:spPr>
          <a:xfrm>
            <a:off x="4800600" y="228600"/>
            <a:ext cx="4096512" cy="6413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S299.jpg"/>
          <p:cNvPicPr>
            <a:picLocks noChangeAspect="1"/>
          </p:cNvPicPr>
          <p:nvPr/>
        </p:nvPicPr>
        <p:blipFill>
          <a:blip r:embed="rId3" cstate="print"/>
          <a:stretch>
            <a:fillRect/>
          </a:stretch>
        </p:blipFill>
        <p:spPr>
          <a:xfrm>
            <a:off x="533400" y="381000"/>
            <a:ext cx="3657600" cy="6215854"/>
          </a:xfrm>
          <a:prstGeom prst="rect">
            <a:avLst/>
          </a:prstGeom>
        </p:spPr>
      </p:pic>
      <p:sp>
        <p:nvSpPr>
          <p:cNvPr id="3" name="TextBox 2"/>
          <p:cNvSpPr txBox="1"/>
          <p:nvPr/>
        </p:nvSpPr>
        <p:spPr>
          <a:xfrm>
            <a:off x="4724400" y="762000"/>
            <a:ext cx="4155305" cy="923330"/>
          </a:xfrm>
          <a:prstGeom prst="rect">
            <a:avLst/>
          </a:prstGeom>
          <a:noFill/>
        </p:spPr>
        <p:txBody>
          <a:bodyPr wrap="none" rtlCol="0">
            <a:spAutoFit/>
          </a:bodyPr>
          <a:lstStyle/>
          <a:p>
            <a:r>
              <a:rPr lang="en-US" dirty="0" smtClean="0"/>
              <a:t>Rock Hole Creek, another flattened,</a:t>
            </a:r>
          </a:p>
          <a:p>
            <a:r>
              <a:rPr lang="en-US" dirty="0" smtClean="0"/>
              <a:t>and rounded stream cobble – found by</a:t>
            </a:r>
          </a:p>
          <a:p>
            <a:r>
              <a:rPr lang="en-US" dirty="0" smtClean="0"/>
              <a:t>a middle school student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S299.jpg"/>
          <p:cNvPicPr>
            <a:picLocks noChangeAspect="1"/>
          </p:cNvPicPr>
          <p:nvPr/>
        </p:nvPicPr>
        <p:blipFill>
          <a:blip r:embed="rId3" cstate="print"/>
          <a:stretch>
            <a:fillRect/>
          </a:stretch>
        </p:blipFill>
        <p:spPr>
          <a:xfrm>
            <a:off x="228600" y="228600"/>
            <a:ext cx="2466114" cy="4191000"/>
          </a:xfrm>
          <a:prstGeom prst="rect">
            <a:avLst/>
          </a:prstGeom>
        </p:spPr>
      </p:pic>
      <p:pic>
        <p:nvPicPr>
          <p:cNvPr id="4" name="Picture 3" descr="CSB917.jpg"/>
          <p:cNvPicPr>
            <a:picLocks noChangeAspect="1"/>
          </p:cNvPicPr>
          <p:nvPr/>
        </p:nvPicPr>
        <p:blipFill>
          <a:blip r:embed="rId4" cstate="print"/>
          <a:stretch>
            <a:fillRect/>
          </a:stretch>
        </p:blipFill>
        <p:spPr>
          <a:xfrm>
            <a:off x="1143000" y="3810000"/>
            <a:ext cx="4272844" cy="2813825"/>
          </a:xfrm>
          <a:prstGeom prst="rect">
            <a:avLst/>
          </a:prstGeom>
        </p:spPr>
      </p:pic>
      <p:pic>
        <p:nvPicPr>
          <p:cNvPr id="5" name="Picture 4" descr="YNP092.jpg"/>
          <p:cNvPicPr>
            <a:picLocks noChangeAspect="1"/>
          </p:cNvPicPr>
          <p:nvPr/>
        </p:nvPicPr>
        <p:blipFill>
          <a:blip r:embed="rId5" cstate="print"/>
          <a:stretch>
            <a:fillRect/>
          </a:stretch>
        </p:blipFill>
        <p:spPr>
          <a:xfrm rot="16200000">
            <a:off x="3140358" y="-701957"/>
            <a:ext cx="2482285" cy="3886200"/>
          </a:xfrm>
          <a:prstGeom prst="rect">
            <a:avLst/>
          </a:prstGeom>
        </p:spPr>
      </p:pic>
      <p:pic>
        <p:nvPicPr>
          <p:cNvPr id="6" name="Picture 5" descr="trilobite.jpg"/>
          <p:cNvPicPr>
            <a:picLocks noChangeAspect="1"/>
          </p:cNvPicPr>
          <p:nvPr/>
        </p:nvPicPr>
        <p:blipFill>
          <a:blip r:embed="rId6" cstate="print"/>
          <a:stretch>
            <a:fillRect/>
          </a:stretch>
        </p:blipFill>
        <p:spPr>
          <a:xfrm>
            <a:off x="5562600" y="2209800"/>
            <a:ext cx="3276600" cy="3123607"/>
          </a:xfrm>
          <a:prstGeom prst="rect">
            <a:avLst/>
          </a:prstGeom>
        </p:spPr>
      </p:pic>
      <p:sp>
        <p:nvSpPr>
          <p:cNvPr id="7" name="&quot;No&quot; Symbol 6"/>
          <p:cNvSpPr/>
          <p:nvPr/>
        </p:nvSpPr>
        <p:spPr>
          <a:xfrm>
            <a:off x="5638800" y="2362200"/>
            <a:ext cx="3048000" cy="2590800"/>
          </a:xfrm>
          <a:prstGeom prst="noSmoking">
            <a:avLst>
              <a:gd name="adj" fmla="val 41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562600" y="5791200"/>
            <a:ext cx="3200400" cy="461665"/>
          </a:xfrm>
          <a:prstGeom prst="rect">
            <a:avLst/>
          </a:prstGeom>
          <a:noFill/>
        </p:spPr>
        <p:txBody>
          <a:bodyPr wrap="square" rtlCol="0">
            <a:spAutoFit/>
          </a:bodyPr>
          <a:lstStyle/>
          <a:p>
            <a:r>
              <a:rPr lang="en-US" sz="2400" b="1" dirty="0" smtClean="0"/>
              <a:t>….....but what……...?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1499</TotalTime>
  <Words>1538</Words>
  <Application>Microsoft Office PowerPoint</Application>
  <PresentationFormat>On-screen Show (4:3)</PresentationFormat>
  <Paragraphs>104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Significance of Ediacaran Fossils, Stanly County, NC:  Geological &amp; Pedagogical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Gibson</dc:creator>
  <cp:lastModifiedBy>Gail G. Gibson</cp:lastModifiedBy>
  <cp:revision>142</cp:revision>
  <dcterms:created xsi:type="dcterms:W3CDTF">2011-01-26T19:10:16Z</dcterms:created>
  <dcterms:modified xsi:type="dcterms:W3CDTF">2011-03-24T09:17:59Z</dcterms:modified>
</cp:coreProperties>
</file>