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pollack\Documents\STEM_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Sheet1!$Q$2</c:f>
              <c:strCache>
                <c:ptCount val="1"/>
                <c:pt idx="0">
                  <c:v>Used Mineral Kit</c:v>
                </c:pt>
              </c:strCache>
            </c:strRef>
          </c:tx>
          <c:cat>
            <c:strRef>
              <c:f>Sheet1!$P$3:$P$10</c:f>
              <c:strCache>
                <c:ptCount val="8"/>
                <c:pt idx="0">
                  <c:v>100-95.0</c:v>
                </c:pt>
                <c:pt idx="1">
                  <c:v>94.9-90.0</c:v>
                </c:pt>
                <c:pt idx="2">
                  <c:v>89.9-85.0</c:v>
                </c:pt>
                <c:pt idx="3">
                  <c:v>84.9-80.0</c:v>
                </c:pt>
                <c:pt idx="4">
                  <c:v>79.9-75.0</c:v>
                </c:pt>
                <c:pt idx="5">
                  <c:v>74.9-70.0</c:v>
                </c:pt>
                <c:pt idx="6">
                  <c:v>69.9-65.0</c:v>
                </c:pt>
                <c:pt idx="7">
                  <c:v>64.9-60.0</c:v>
                </c:pt>
              </c:strCache>
            </c:strRef>
          </c:cat>
          <c:val>
            <c:numRef>
              <c:f>Sheet1!$Q$3:$Q$10</c:f>
              <c:numCache>
                <c:formatCode>General</c:formatCode>
                <c:ptCount val="8"/>
                <c:pt idx="0">
                  <c:v>6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Sheet1!$R$2</c:f>
              <c:strCache>
                <c:ptCount val="1"/>
                <c:pt idx="0">
                  <c:v>Did not use Mineral Kit</c:v>
                </c:pt>
              </c:strCache>
            </c:strRef>
          </c:tx>
          <c:spPr>
            <a:solidFill>
              <a:schemeClr val="tx2"/>
            </a:solidFill>
          </c:spPr>
          <c:val>
            <c:numRef>
              <c:f>Sheet1!$R$3:$R$10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</c:ser>
        <c:gapWidth val="65"/>
        <c:axId val="70949888"/>
        <c:axId val="71246592"/>
      </c:barChart>
      <c:catAx>
        <c:axId val="70949888"/>
        <c:scaling>
          <c:orientation val="minMax"/>
        </c:scaling>
        <c:axPos val="b"/>
        <c:tickLblPos val="nextTo"/>
        <c:crossAx val="71246592"/>
        <c:crosses val="autoZero"/>
        <c:auto val="1"/>
        <c:lblAlgn val="ctr"/>
        <c:lblOffset val="100"/>
      </c:catAx>
      <c:valAx>
        <c:axId val="71246592"/>
        <c:scaling>
          <c:orientation val="minMax"/>
        </c:scaling>
        <c:axPos val="l"/>
        <c:majorGridlines/>
        <c:numFmt formatCode="General" sourceLinked="1"/>
        <c:tickLblPos val="nextTo"/>
        <c:crossAx val="7094988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2"/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0.22712</cdr:x>
      <cdr:y>0.10766</cdr:y>
    </cdr:from>
    <cdr:to>
      <cdr:x>0.22712</cdr:x>
      <cdr:y>0.93333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H="1" flipV="1">
          <a:off x="-623885" y="3269540"/>
          <a:ext cx="5186527" cy="0"/>
        </a:xfrm>
        <a:prstGeom xmlns:a="http://schemas.openxmlformats.org/drawingml/2006/main" prst="line">
          <a:avLst/>
        </a:prstGeom>
        <a:ln xmlns:a="http://schemas.openxmlformats.org/drawingml/2006/main" w="444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0.41477</cdr:x>
      <cdr:y>0.10766</cdr:y>
    </cdr:from>
    <cdr:to>
      <cdr:x>0.41477</cdr:x>
      <cdr:y>0.93333</cdr:y>
    </cdr:to>
    <cdr:sp macro="" textlink="">
      <cdr:nvSpPr>
        <cdr:cNvPr id="7" name="Straight Connector 6"/>
        <cdr:cNvSpPr/>
      </cdr:nvSpPr>
      <cdr:spPr>
        <a:xfrm xmlns:a="http://schemas.openxmlformats.org/drawingml/2006/main" rot="5400000" flipH="1" flipV="1">
          <a:off x="1003247" y="3269538"/>
          <a:ext cx="5186527" cy="0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chemeClr val="tx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0.1472</cdr:x>
      <cdr:y>0.04549</cdr:y>
    </cdr:from>
    <cdr:to>
      <cdr:x>0.56572</cdr:x>
      <cdr:y>0.26938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11397" y="205886"/>
          <a:ext cx="3444252" cy="1013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1"/>
              </a:solidFill>
              <a:latin typeface="Gill Sans MT" pitchFamily="34" charset="0"/>
            </a:rPr>
            <a:t>Average = 90.4</a:t>
          </a:r>
          <a:r>
            <a:rPr lang="en-US" sz="1100" b="1" dirty="0">
              <a:solidFill>
                <a:schemeClr val="accent1"/>
              </a:solidFill>
              <a:latin typeface="Gill Sans MT" pitchFamily="34" charset="0"/>
            </a:rPr>
            <a:t>	</a:t>
          </a:r>
          <a:r>
            <a:rPr lang="en-US" sz="1400" b="1" dirty="0">
              <a:solidFill>
                <a:schemeClr val="tx2"/>
              </a:solidFill>
              <a:latin typeface="Gill Sans MT" pitchFamily="34" charset="0"/>
            </a:rPr>
            <a:t>Average</a:t>
          </a:r>
          <a:r>
            <a:rPr lang="en-US" sz="1400" b="1" baseline="0" dirty="0">
              <a:solidFill>
                <a:schemeClr val="tx2"/>
              </a:solidFill>
              <a:latin typeface="Gill Sans MT" pitchFamily="34" charset="0"/>
            </a:rPr>
            <a:t> = 80.7</a:t>
          </a:r>
        </a:p>
        <a:p xmlns:a="http://schemas.openxmlformats.org/drawingml/2006/main">
          <a:r>
            <a:rPr lang="en-US" sz="1400" b="1" baseline="0" dirty="0">
              <a:solidFill>
                <a:schemeClr val="accent2"/>
              </a:solidFill>
              <a:latin typeface="Gill Sans MT" pitchFamily="34" charset="0"/>
            </a:rPr>
            <a:t>	</a:t>
          </a:r>
        </a:p>
        <a:p xmlns:a="http://schemas.openxmlformats.org/drawingml/2006/main">
          <a:r>
            <a:rPr lang="en-US" sz="1400" b="1" baseline="0" dirty="0">
              <a:solidFill>
                <a:schemeClr val="accent2"/>
              </a:solidFill>
              <a:latin typeface="Gill Sans MT" pitchFamily="34" charset="0"/>
            </a:rPr>
            <a:t>              </a:t>
          </a:r>
          <a:r>
            <a:rPr lang="en-US" sz="1400" b="1" baseline="0" dirty="0" smtClean="0">
              <a:solidFill>
                <a:sysClr val="windowText" lastClr="000000"/>
              </a:solidFill>
              <a:latin typeface="Gill Sans MT" pitchFamily="34" charset="0"/>
            </a:rPr>
            <a:t>Difference </a:t>
          </a:r>
          <a:r>
            <a:rPr lang="en-US" sz="1400" b="1" baseline="0" dirty="0">
              <a:solidFill>
                <a:sysClr val="windowText" lastClr="000000"/>
              </a:solidFill>
              <a:latin typeface="Gill Sans MT" pitchFamily="34" charset="0"/>
            </a:rPr>
            <a:t>= 9.7</a:t>
          </a:r>
          <a:endParaRPr lang="en-US" sz="1100" b="1" dirty="0">
            <a:solidFill>
              <a:sysClr val="windowText" lastClr="000000"/>
            </a:solidFill>
            <a:latin typeface="Gill Sans MT" pitchFamily="34" charset="0"/>
          </a:endParaRPr>
        </a:p>
      </cdr:txBody>
    </cdr:sp>
  </cdr:relSizeAnchor>
  <cdr:relSizeAnchor xmlns:cdr="http://schemas.openxmlformats.org/drawingml/2006/chartDrawing">
    <cdr:from>
      <cdr:x>0.23727</cdr:x>
      <cdr:y>0.14102</cdr:y>
    </cdr:from>
    <cdr:to>
      <cdr:x>0.40644</cdr:x>
      <cdr:y>0.14127</cdr:y>
    </cdr:to>
    <cdr:sp macro="" textlink="">
      <cdr:nvSpPr>
        <cdr:cNvPr id="10" name="Straight Arrow Connector 9"/>
        <cdr:cNvSpPr/>
      </cdr:nvSpPr>
      <cdr:spPr>
        <a:xfrm xmlns:a="http://schemas.openxmlformats.org/drawingml/2006/main">
          <a:off x="2057400" y="885825"/>
          <a:ext cx="1466850" cy="1588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0000"/>
          </a:solidFill>
          <a:headEnd type="stealth"/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AD253-B549-4AE0-A666-9BD803811422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50B9-3412-4A57-B2CD-E43AB7AEA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“Self-guided mineral identification kits” as an alternative / supplemental teaching tool</a:t>
            </a:r>
            <a:endParaRPr lang="en-US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Dion Stewart</a:t>
            </a:r>
          </a:p>
          <a:p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Gerald D. Pollack</a:t>
            </a:r>
          </a:p>
          <a:p>
            <a:r>
              <a:rPr lang="en-US" dirty="0" smtClean="0">
                <a:solidFill>
                  <a:schemeClr val="tx1"/>
                </a:solidFill>
                <a:latin typeface="Gill Sans MT" pitchFamily="34" charset="0"/>
              </a:rPr>
              <a:t>Georgia Perimeter College</a:t>
            </a:r>
            <a:endParaRPr lang="en-US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7968" y="6096000"/>
            <a:ext cx="23660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Geological Society of America</a:t>
            </a:r>
          </a:p>
          <a:p>
            <a:r>
              <a:rPr lang="en-US" sz="1400" dirty="0" smtClean="0"/>
              <a:t>Southeast Regional Meeting</a:t>
            </a:r>
          </a:p>
          <a:p>
            <a:r>
              <a:rPr lang="en-US" sz="1400" dirty="0" smtClean="0"/>
              <a:t>Wilmington, NC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6" name="Content Placeholder 5" descr="DSC009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 descr="GPC_Checkout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and Thanks</a:t>
            </a:r>
            <a:endParaRPr lang="en-US" dirty="0"/>
          </a:p>
        </p:txBody>
      </p:sp>
      <p:pic>
        <p:nvPicPr>
          <p:cNvPr id="6" name="Picture 5" descr="gpc_logo_tag_b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814221"/>
            <a:ext cx="3124200" cy="1614779"/>
          </a:xfrm>
          <a:prstGeom prst="rect">
            <a:avLst/>
          </a:prstGeom>
        </p:spPr>
      </p:pic>
      <p:pic>
        <p:nvPicPr>
          <p:cNvPr id="7" name="Picture 6" descr="ccgms-official-1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114800"/>
            <a:ext cx="2133600" cy="1600200"/>
          </a:xfrm>
          <a:prstGeom prst="rect">
            <a:avLst/>
          </a:prstGeom>
        </p:spPr>
      </p:pic>
      <p:pic>
        <p:nvPicPr>
          <p:cNvPr id="8" name="Picture 7" descr="STEM_patch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0996" y="1810512"/>
            <a:ext cx="3689604" cy="1618488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Target: College students and K-12 teachers interested in mineral identification tools</a:t>
            </a:r>
          </a:p>
          <a:p>
            <a:endParaRPr lang="en-US" dirty="0" smtClean="0"/>
          </a:p>
          <a:p>
            <a:r>
              <a:rPr lang="en-US" dirty="0" smtClean="0"/>
              <a:t>Mode of Delivery: Passive; self-</a:t>
            </a:r>
            <a:r>
              <a:rPr lang="en-US" dirty="0" err="1" smtClean="0"/>
              <a:t>movitated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Goal: Enable exploration and practice of basic mineral identification tools and techniques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 Design</a:t>
            </a:r>
            <a:endParaRPr lang="en-US" dirty="0"/>
          </a:p>
        </p:txBody>
      </p:sp>
      <p:pic>
        <p:nvPicPr>
          <p:cNvPr id="1026" name="Picture 2" descr="mineral box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3932" y="1600200"/>
            <a:ext cx="36651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minerals in bo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4000" contrast="20000"/>
          </a:blip>
          <a:srcRect l="5034" t="2507"/>
          <a:stretch>
            <a:fillRect/>
          </a:stretch>
        </p:blipFill>
        <p:spPr bwMode="auto">
          <a:xfrm>
            <a:off x="5006089" y="1600200"/>
            <a:ext cx="33228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Techniques and Tools</a:t>
            </a:r>
            <a:endParaRPr lang="en-US" dirty="0"/>
          </a:p>
        </p:txBody>
      </p:sp>
      <p:pic>
        <p:nvPicPr>
          <p:cNvPr id="2050" name="Picture 2" descr="testing materia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57200" y="2677264"/>
            <a:ext cx="4038600" cy="23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ample answer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4000" contrast="50000"/>
          </a:blip>
          <a:srcRect l="5003" t="2635" r="4530" b="4292"/>
          <a:stretch>
            <a:fillRect/>
          </a:stretch>
        </p:blipFill>
        <p:spPr bwMode="auto">
          <a:xfrm>
            <a:off x="4912980" y="1600200"/>
            <a:ext cx="35090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700" dirty="0" smtClean="0"/>
              <a:t>Identification Flow Chart and Answer Sheet</a:t>
            </a:r>
            <a:endParaRPr lang="en-US" sz="3700" dirty="0"/>
          </a:p>
        </p:txBody>
      </p:sp>
      <p:pic>
        <p:nvPicPr>
          <p:cNvPr id="3074" name="Picture 2" descr="flow chart in l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" contrast="28000"/>
          </a:blip>
          <a:stretch>
            <a:fillRect/>
          </a:stretch>
        </p:blipFill>
        <p:spPr bwMode="auto">
          <a:xfrm>
            <a:off x="731090" y="1600200"/>
            <a:ext cx="34908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answer she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8000" contrast="16000"/>
          </a:blip>
          <a:srcRect/>
          <a:stretch>
            <a:fillRect/>
          </a:stretch>
        </p:blipFill>
        <p:spPr bwMode="auto">
          <a:xfrm>
            <a:off x="4648200" y="2651328"/>
            <a:ext cx="4038600" cy="242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 Activities</a:t>
            </a:r>
            <a:endParaRPr lang="en-US" dirty="0"/>
          </a:p>
        </p:txBody>
      </p:sp>
      <p:pic>
        <p:nvPicPr>
          <p:cNvPr id="5" name="Content Placeholder 4" descr="DSC009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DSC01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Surveys completed by teachers, students, and club members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“The mineral kits was very helpful as a study aid…I worked with the mineral kit about 3 hours, and my 10 year old son worked [on] it with me.”</a:t>
            </a:r>
          </a:p>
          <a:p>
            <a:endParaRPr lang="en-US" dirty="0" smtClean="0"/>
          </a:p>
          <a:p>
            <a:r>
              <a:rPr lang="en-US" dirty="0" smtClean="0"/>
              <a:t>“Well put together.  Rock sample kit would be helpful as well.”</a:t>
            </a:r>
          </a:p>
          <a:p>
            <a:endParaRPr lang="en-US" dirty="0" smtClean="0"/>
          </a:p>
          <a:p>
            <a:r>
              <a:rPr lang="en-US" dirty="0" smtClean="0"/>
              <a:t>“Very helpful.”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683" y="6183868"/>
            <a:ext cx="896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student participants used kits for more than one and a half hours (Mean = 103 minutes).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Self-guided mineral identification kits permit practice at a slower pace</a:t>
            </a:r>
          </a:p>
          <a:p>
            <a:endParaRPr lang="en-US" dirty="0" smtClean="0"/>
          </a:p>
          <a:p>
            <a:r>
              <a:rPr lang="en-US" dirty="0" smtClean="0"/>
              <a:t>Our kits increase student success by one letter grade</a:t>
            </a:r>
          </a:p>
          <a:p>
            <a:endParaRPr lang="en-US" dirty="0" smtClean="0"/>
          </a:p>
          <a:p>
            <a:r>
              <a:rPr lang="en-US" dirty="0" smtClean="0"/>
              <a:t>Teachers and members of the general public can benefit with the use of these kits too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800000"/>
      </a:dk1>
      <a:lt1>
        <a:srgbClr val="FFCC33"/>
      </a:lt1>
      <a:dk2>
        <a:srgbClr val="000099"/>
      </a:dk2>
      <a:lt2>
        <a:srgbClr val="FFFFFF"/>
      </a:lt2>
      <a:accent1>
        <a:srgbClr val="FF0000"/>
      </a:accent1>
      <a:accent2>
        <a:srgbClr val="FFFF00"/>
      </a:accent2>
      <a:accent3>
        <a:srgbClr val="00B050"/>
      </a:accent3>
      <a:accent4>
        <a:srgbClr val="00B0F0"/>
      </a:accent4>
      <a:accent5>
        <a:srgbClr val="800080"/>
      </a:accent5>
      <a:accent6>
        <a:srgbClr val="E36C09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211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“Self-guided mineral identification kits” as an alternative / supplemental teaching tool</vt:lpstr>
      <vt:lpstr>Project Summary</vt:lpstr>
      <vt:lpstr>Kit Design</vt:lpstr>
      <vt:lpstr>Identification Techniques and Tools</vt:lpstr>
      <vt:lpstr>Identification Flow Chart and Answer Sheet</vt:lpstr>
      <vt:lpstr>Participant Activities</vt:lpstr>
      <vt:lpstr>Qualitative Results</vt:lpstr>
      <vt:lpstr>Quantitative Results</vt:lpstr>
      <vt:lpstr>Current Project Status</vt:lpstr>
      <vt:lpstr>Next Steps</vt:lpstr>
      <vt:lpstr>Acknowledgements and Thanks</vt:lpstr>
    </vt:vector>
  </TitlesOfParts>
  <Company>Georgia Perimeter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“Self-guided mineral identification kits” as an alternative / supplemental teaching tool</dc:title>
  <dc:creator>Administrator</dc:creator>
  <cp:lastModifiedBy>Administrator</cp:lastModifiedBy>
  <cp:revision>20</cp:revision>
  <dcterms:created xsi:type="dcterms:W3CDTF">2011-03-18T18:51:30Z</dcterms:created>
  <dcterms:modified xsi:type="dcterms:W3CDTF">2011-03-22T13:33:36Z</dcterms:modified>
</cp:coreProperties>
</file>