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83" r:id="rId5"/>
    <p:sldId id="280" r:id="rId6"/>
    <p:sldId id="265" r:id="rId7"/>
    <p:sldId id="262" r:id="rId8"/>
    <p:sldId id="259" r:id="rId9"/>
    <p:sldId id="267" r:id="rId10"/>
    <p:sldId id="269" r:id="rId11"/>
    <p:sldId id="268" r:id="rId12"/>
    <p:sldId id="264" r:id="rId13"/>
    <p:sldId id="270" r:id="rId14"/>
    <p:sldId id="271" r:id="rId15"/>
    <p:sldId id="273" r:id="rId16"/>
    <p:sldId id="274" r:id="rId17"/>
    <p:sldId id="275" r:id="rId18"/>
    <p:sldId id="276" r:id="rId19"/>
    <p:sldId id="272" r:id="rId20"/>
    <p:sldId id="279" r:id="rId21"/>
    <p:sldId id="282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4697" autoAdjust="0"/>
  </p:normalViewPr>
  <p:slideViewPr>
    <p:cSldViewPr>
      <p:cViewPr varScale="1">
        <p:scale>
          <a:sx n="62" d="100"/>
          <a:sy n="62" d="100"/>
        </p:scale>
        <p:origin x="-1003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8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2" d="100"/>
        <a:sy n="62" d="100"/>
      </p:scale>
      <p:origin x="0" y="1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911627-72B0-4541-8945-FEC8FFB3100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F4E18D-6DEB-4C1E-A209-F43F69E5CB4F}">
      <dgm:prSet phldrT="[Text]" custT="1"/>
      <dgm:spPr/>
      <dgm:t>
        <a:bodyPr/>
        <a:lstStyle/>
        <a:p>
          <a:pPr defTabSz="977900">
            <a:tabLst/>
          </a:pPr>
          <a:r>
            <a:rPr lang="en-US" sz="2800" b="1" dirty="0" smtClean="0">
              <a:solidFill>
                <a:schemeClr val="tx1"/>
              </a:solidFill>
            </a:rPr>
            <a:t>Budgets and student enrollment determine the number of teachers allocated to each school</a:t>
          </a:r>
          <a:endParaRPr lang="en-US" sz="2800" b="1" dirty="0">
            <a:solidFill>
              <a:schemeClr val="tx1"/>
            </a:solidFill>
          </a:endParaRPr>
        </a:p>
      </dgm:t>
    </dgm:pt>
    <dgm:pt modelId="{03A604A3-1F19-4E08-9D10-9931A6C0D822}" type="parTrans" cxnId="{70FAB557-AC48-4050-A0DF-4DE5ED67A755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08E4FC7D-9466-48B7-A078-3CC7DCD1B2F6}" type="sibTrans" cxnId="{70FAB557-AC48-4050-A0DF-4DE5ED67A755}">
      <dgm:prSet custT="1"/>
      <dgm:spPr/>
      <dgm:t>
        <a:bodyPr/>
        <a:lstStyle/>
        <a:p>
          <a:endParaRPr lang="en-US" sz="4000" b="1">
            <a:solidFill>
              <a:schemeClr val="tx1"/>
            </a:solidFill>
          </a:endParaRPr>
        </a:p>
      </dgm:t>
    </dgm:pt>
    <dgm:pt modelId="{B745A5BE-05E0-44E4-A319-5FF34D56FA4C}">
      <dgm:prSet phldrT="[Text]" custT="1"/>
      <dgm:spPr/>
      <dgm:t>
        <a:bodyPr/>
        <a:lstStyle/>
        <a:p>
          <a:pPr defTabSz="914400"/>
          <a:r>
            <a:rPr lang="en-US" sz="2800" b="1" dirty="0" smtClean="0">
              <a:solidFill>
                <a:schemeClr val="tx1"/>
              </a:solidFill>
            </a:rPr>
            <a:t>Student enrollment determines the number of sections of a class that are needed.</a:t>
          </a:r>
          <a:endParaRPr lang="en-US" sz="2800" b="1" dirty="0">
            <a:solidFill>
              <a:schemeClr val="tx1"/>
            </a:solidFill>
          </a:endParaRPr>
        </a:p>
      </dgm:t>
    </dgm:pt>
    <dgm:pt modelId="{DB592F20-E043-4CC6-9352-25511E060819}" type="parTrans" cxnId="{8A4E53E9-DF64-4D0E-88B1-1224B0075EA6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F127A725-D48A-4490-A583-0867BB8B238A}" type="sibTrans" cxnId="{8A4E53E9-DF64-4D0E-88B1-1224B0075EA6}">
      <dgm:prSet custT="1"/>
      <dgm:spPr/>
      <dgm:t>
        <a:bodyPr/>
        <a:lstStyle/>
        <a:p>
          <a:endParaRPr lang="en-US" sz="4000" b="1">
            <a:solidFill>
              <a:schemeClr val="tx1"/>
            </a:solidFill>
          </a:endParaRPr>
        </a:p>
      </dgm:t>
    </dgm:pt>
    <dgm:pt modelId="{B4B9AA26-F99A-4DF7-8596-38E1F5C21C12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Teachers may be assigned year-to-year based on need, not expertise or training.</a:t>
          </a:r>
          <a:endParaRPr lang="en-US" sz="2800" b="1" dirty="0">
            <a:solidFill>
              <a:schemeClr val="tx1"/>
            </a:solidFill>
          </a:endParaRPr>
        </a:p>
      </dgm:t>
    </dgm:pt>
    <dgm:pt modelId="{8CF2047D-6C2F-4216-88C9-9D2A3A871B99}" type="parTrans" cxnId="{EF0DCE29-C9DB-4600-A32E-FAC9E6E69395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613E7202-9FEB-4344-8892-E9C57B5BA2FD}" type="sibTrans" cxnId="{EF0DCE29-C9DB-4600-A32E-FAC9E6E69395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1C307B62-D2EB-4982-AFDF-E667CDFD7CB5}" type="pres">
      <dgm:prSet presAssocID="{44911627-72B0-4541-8945-FEC8FFB3100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B6B250-FE0B-46DF-A4B9-FD31D9146617}" type="pres">
      <dgm:prSet presAssocID="{44911627-72B0-4541-8945-FEC8FFB31004}" presName="dummyMaxCanvas" presStyleCnt="0">
        <dgm:presLayoutVars/>
      </dgm:prSet>
      <dgm:spPr/>
    </dgm:pt>
    <dgm:pt modelId="{7D2F80EF-DDE7-4DAE-AEA8-F4A977849311}" type="pres">
      <dgm:prSet presAssocID="{44911627-72B0-4541-8945-FEC8FFB31004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093EAA-9A5E-4C52-A0B6-5CDC7F339FD8}" type="pres">
      <dgm:prSet presAssocID="{44911627-72B0-4541-8945-FEC8FFB3100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568F6B-0A1A-425A-B6B3-CF2B6F7E2109}" type="pres">
      <dgm:prSet presAssocID="{44911627-72B0-4541-8945-FEC8FFB31004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90E43E-ABA0-41FB-BBE2-90375EB92817}" type="pres">
      <dgm:prSet presAssocID="{44911627-72B0-4541-8945-FEC8FFB3100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289E37-D5D0-4743-9312-074F1F03FF7B}" type="pres">
      <dgm:prSet presAssocID="{44911627-72B0-4541-8945-FEC8FFB3100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B0721F-2BD2-4D73-95A8-B430910C8BC1}" type="pres">
      <dgm:prSet presAssocID="{44911627-72B0-4541-8945-FEC8FFB3100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49EEA2-7446-474A-BE7C-4ACBB795DA69}" type="pres">
      <dgm:prSet presAssocID="{44911627-72B0-4541-8945-FEC8FFB3100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3AC496-CAC5-411D-BC2D-51D5249077DD}" type="pres">
      <dgm:prSet presAssocID="{44911627-72B0-4541-8945-FEC8FFB3100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A3B41D-CF6A-42C3-9733-A2C55B992580}" type="presOf" srcId="{F127A725-D48A-4490-A583-0867BB8B238A}" destId="{0C289E37-D5D0-4743-9312-074F1F03FF7B}" srcOrd="0" destOrd="0" presId="urn:microsoft.com/office/officeart/2005/8/layout/vProcess5"/>
    <dgm:cxn modelId="{75DE5163-6936-4C23-9D58-AC4A4ABAEAB3}" type="presOf" srcId="{B745A5BE-05E0-44E4-A319-5FF34D56FA4C}" destId="{36093EAA-9A5E-4C52-A0B6-5CDC7F339FD8}" srcOrd="0" destOrd="0" presId="urn:microsoft.com/office/officeart/2005/8/layout/vProcess5"/>
    <dgm:cxn modelId="{7962B531-4F8F-4E18-A39B-F3BDC4F60B50}" type="presOf" srcId="{08E4FC7D-9466-48B7-A078-3CC7DCD1B2F6}" destId="{0490E43E-ABA0-41FB-BBE2-90375EB92817}" srcOrd="0" destOrd="0" presId="urn:microsoft.com/office/officeart/2005/8/layout/vProcess5"/>
    <dgm:cxn modelId="{B888749F-3E6D-4C85-965D-7B62CD2BC34D}" type="presOf" srcId="{B6F4E18D-6DEB-4C1E-A209-F43F69E5CB4F}" destId="{3EB0721F-2BD2-4D73-95A8-B430910C8BC1}" srcOrd="1" destOrd="0" presId="urn:microsoft.com/office/officeart/2005/8/layout/vProcess5"/>
    <dgm:cxn modelId="{EF0DCE29-C9DB-4600-A32E-FAC9E6E69395}" srcId="{44911627-72B0-4541-8945-FEC8FFB31004}" destId="{B4B9AA26-F99A-4DF7-8596-38E1F5C21C12}" srcOrd="2" destOrd="0" parTransId="{8CF2047D-6C2F-4216-88C9-9D2A3A871B99}" sibTransId="{613E7202-9FEB-4344-8892-E9C57B5BA2FD}"/>
    <dgm:cxn modelId="{64AA82AB-B06D-4EF0-BB2F-3A386C4D8B0B}" type="presOf" srcId="{B4B9AA26-F99A-4DF7-8596-38E1F5C21C12}" destId="{423AC496-CAC5-411D-BC2D-51D5249077DD}" srcOrd="1" destOrd="0" presId="urn:microsoft.com/office/officeart/2005/8/layout/vProcess5"/>
    <dgm:cxn modelId="{8A4E53E9-DF64-4D0E-88B1-1224B0075EA6}" srcId="{44911627-72B0-4541-8945-FEC8FFB31004}" destId="{B745A5BE-05E0-44E4-A319-5FF34D56FA4C}" srcOrd="1" destOrd="0" parTransId="{DB592F20-E043-4CC6-9352-25511E060819}" sibTransId="{F127A725-D48A-4490-A583-0867BB8B238A}"/>
    <dgm:cxn modelId="{2F9D524A-378F-40A7-B9F5-22BF606F460D}" type="presOf" srcId="{B745A5BE-05E0-44E4-A319-5FF34D56FA4C}" destId="{8749EEA2-7446-474A-BE7C-4ACBB795DA69}" srcOrd="1" destOrd="0" presId="urn:microsoft.com/office/officeart/2005/8/layout/vProcess5"/>
    <dgm:cxn modelId="{70769E34-CC14-4EBB-BB63-A076E1F72395}" type="presOf" srcId="{44911627-72B0-4541-8945-FEC8FFB31004}" destId="{1C307B62-D2EB-4982-AFDF-E667CDFD7CB5}" srcOrd="0" destOrd="0" presId="urn:microsoft.com/office/officeart/2005/8/layout/vProcess5"/>
    <dgm:cxn modelId="{736E2471-FFFE-4A25-909E-A682A72F8386}" type="presOf" srcId="{B4B9AA26-F99A-4DF7-8596-38E1F5C21C12}" destId="{FD568F6B-0A1A-425A-B6B3-CF2B6F7E2109}" srcOrd="0" destOrd="0" presId="urn:microsoft.com/office/officeart/2005/8/layout/vProcess5"/>
    <dgm:cxn modelId="{70FAB557-AC48-4050-A0DF-4DE5ED67A755}" srcId="{44911627-72B0-4541-8945-FEC8FFB31004}" destId="{B6F4E18D-6DEB-4C1E-A209-F43F69E5CB4F}" srcOrd="0" destOrd="0" parTransId="{03A604A3-1F19-4E08-9D10-9931A6C0D822}" sibTransId="{08E4FC7D-9466-48B7-A078-3CC7DCD1B2F6}"/>
    <dgm:cxn modelId="{6991933B-E7F9-4BAB-95BA-17514650323C}" type="presOf" srcId="{B6F4E18D-6DEB-4C1E-A209-F43F69E5CB4F}" destId="{7D2F80EF-DDE7-4DAE-AEA8-F4A977849311}" srcOrd="0" destOrd="0" presId="urn:microsoft.com/office/officeart/2005/8/layout/vProcess5"/>
    <dgm:cxn modelId="{528D33EF-9514-4D29-8169-43440AD2932A}" type="presParOf" srcId="{1C307B62-D2EB-4982-AFDF-E667CDFD7CB5}" destId="{16B6B250-FE0B-46DF-A4B9-FD31D9146617}" srcOrd="0" destOrd="0" presId="urn:microsoft.com/office/officeart/2005/8/layout/vProcess5"/>
    <dgm:cxn modelId="{8F9BA9E8-CA0C-439E-89C2-6E619FB80214}" type="presParOf" srcId="{1C307B62-D2EB-4982-AFDF-E667CDFD7CB5}" destId="{7D2F80EF-DDE7-4DAE-AEA8-F4A977849311}" srcOrd="1" destOrd="0" presId="urn:microsoft.com/office/officeart/2005/8/layout/vProcess5"/>
    <dgm:cxn modelId="{1F06D750-90AE-4C4F-9CB5-060EF6266AE1}" type="presParOf" srcId="{1C307B62-D2EB-4982-AFDF-E667CDFD7CB5}" destId="{36093EAA-9A5E-4C52-A0B6-5CDC7F339FD8}" srcOrd="2" destOrd="0" presId="urn:microsoft.com/office/officeart/2005/8/layout/vProcess5"/>
    <dgm:cxn modelId="{0CDC9062-0F9F-4EDC-9B6D-572F407EE452}" type="presParOf" srcId="{1C307B62-D2EB-4982-AFDF-E667CDFD7CB5}" destId="{FD568F6B-0A1A-425A-B6B3-CF2B6F7E2109}" srcOrd="3" destOrd="0" presId="urn:microsoft.com/office/officeart/2005/8/layout/vProcess5"/>
    <dgm:cxn modelId="{B158E283-5658-4D05-8615-E75AC667F761}" type="presParOf" srcId="{1C307B62-D2EB-4982-AFDF-E667CDFD7CB5}" destId="{0490E43E-ABA0-41FB-BBE2-90375EB92817}" srcOrd="4" destOrd="0" presId="urn:microsoft.com/office/officeart/2005/8/layout/vProcess5"/>
    <dgm:cxn modelId="{B221866E-00E4-48A8-BDC8-0E4B71A65127}" type="presParOf" srcId="{1C307B62-D2EB-4982-AFDF-E667CDFD7CB5}" destId="{0C289E37-D5D0-4743-9312-074F1F03FF7B}" srcOrd="5" destOrd="0" presId="urn:microsoft.com/office/officeart/2005/8/layout/vProcess5"/>
    <dgm:cxn modelId="{78B70611-0771-4ACB-A1EC-46A3BFA3BEF3}" type="presParOf" srcId="{1C307B62-D2EB-4982-AFDF-E667CDFD7CB5}" destId="{3EB0721F-2BD2-4D73-95A8-B430910C8BC1}" srcOrd="6" destOrd="0" presId="urn:microsoft.com/office/officeart/2005/8/layout/vProcess5"/>
    <dgm:cxn modelId="{3F07570D-6817-4AF5-A8F6-A906FD8AF919}" type="presParOf" srcId="{1C307B62-D2EB-4982-AFDF-E667CDFD7CB5}" destId="{8749EEA2-7446-474A-BE7C-4ACBB795DA69}" srcOrd="7" destOrd="0" presId="urn:microsoft.com/office/officeart/2005/8/layout/vProcess5"/>
    <dgm:cxn modelId="{A62D146F-9043-408F-81E6-26C7D4188AA4}" type="presParOf" srcId="{1C307B62-D2EB-4982-AFDF-E667CDFD7CB5}" destId="{423AC496-CAC5-411D-BC2D-51D5249077D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2F80EF-DDE7-4DAE-AEA8-F4A977849311}">
      <dsp:nvSpPr>
        <dsp:cNvPr id="0" name=""/>
        <dsp:cNvSpPr/>
      </dsp:nvSpPr>
      <dsp:spPr>
        <a:xfrm>
          <a:off x="0" y="0"/>
          <a:ext cx="6995160" cy="14401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en-US" sz="2800" b="1" kern="1200" dirty="0" smtClean="0">
              <a:solidFill>
                <a:schemeClr val="tx1"/>
              </a:solidFill>
            </a:rPr>
            <a:t>Budgets and student enrollment determine the number of teachers allocated to each school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0" y="0"/>
        <a:ext cx="5525456" cy="1440180"/>
      </dsp:txXfrm>
    </dsp:sp>
    <dsp:sp modelId="{36093EAA-9A5E-4C52-A0B6-5CDC7F339FD8}">
      <dsp:nvSpPr>
        <dsp:cNvPr id="0" name=""/>
        <dsp:cNvSpPr/>
      </dsp:nvSpPr>
      <dsp:spPr>
        <a:xfrm>
          <a:off x="617219" y="1680210"/>
          <a:ext cx="6995160" cy="14401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Student enrollment determines the number of sections of a class that are needed.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617219" y="1680210"/>
        <a:ext cx="5441822" cy="1440179"/>
      </dsp:txXfrm>
    </dsp:sp>
    <dsp:sp modelId="{FD568F6B-0A1A-425A-B6B3-CF2B6F7E2109}">
      <dsp:nvSpPr>
        <dsp:cNvPr id="0" name=""/>
        <dsp:cNvSpPr/>
      </dsp:nvSpPr>
      <dsp:spPr>
        <a:xfrm>
          <a:off x="1234439" y="3360420"/>
          <a:ext cx="6995160" cy="14401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Teachers may be assigned year-to-year based on need, not expertise or training.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1234439" y="3360420"/>
        <a:ext cx="5441822" cy="1440179"/>
      </dsp:txXfrm>
    </dsp:sp>
    <dsp:sp modelId="{0490E43E-ABA0-41FB-BBE2-90375EB92817}">
      <dsp:nvSpPr>
        <dsp:cNvPr id="0" name=""/>
        <dsp:cNvSpPr/>
      </dsp:nvSpPr>
      <dsp:spPr>
        <a:xfrm>
          <a:off x="6059043" y="1092136"/>
          <a:ext cx="936117" cy="9361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>
            <a:solidFill>
              <a:schemeClr val="tx1"/>
            </a:solidFill>
          </a:endParaRPr>
        </a:p>
      </dsp:txBody>
      <dsp:txXfrm>
        <a:off x="6059043" y="1092136"/>
        <a:ext cx="936117" cy="936117"/>
      </dsp:txXfrm>
    </dsp:sp>
    <dsp:sp modelId="{0C289E37-D5D0-4743-9312-074F1F03FF7B}">
      <dsp:nvSpPr>
        <dsp:cNvPr id="0" name=""/>
        <dsp:cNvSpPr/>
      </dsp:nvSpPr>
      <dsp:spPr>
        <a:xfrm>
          <a:off x="6676262" y="2762745"/>
          <a:ext cx="936117" cy="9361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>
            <a:solidFill>
              <a:schemeClr val="tx1"/>
            </a:solidFill>
          </a:endParaRPr>
        </a:p>
      </dsp:txBody>
      <dsp:txXfrm>
        <a:off x="6676262" y="2762745"/>
        <a:ext cx="936117" cy="9361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C9C42-96DA-42E6-BD63-2FCBC11D159D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CED4B-8D3E-4FED-9850-4A5561097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E9EAF-21E5-4CE2-97B0-A54BF4878D3C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5637E-92C9-4A3F-BCCC-451F06983B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basic background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637E-92C9-4A3F-BCCC-451F06983B2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Background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637E-92C9-4A3F-BCCC-451F06983B2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brief look at what the state of North Carolina expects and how it affects teaching.  I’m not going to dwell on this, but focus more</a:t>
            </a:r>
            <a:r>
              <a:rPr lang="en-US" baseline="0" dirty="0" smtClean="0"/>
              <a:t> on how to prepare teachers to meet these expectations. </a:t>
            </a:r>
            <a:r>
              <a:rPr lang="en-US" dirty="0" smtClean="0"/>
              <a:t> Luckily there is not a state test which allows teachers to inject material or focus on elements of student interest without the concern of meeting testing needs.</a:t>
            </a:r>
          </a:p>
          <a:p>
            <a:endParaRPr lang="en-US" dirty="0" smtClean="0"/>
          </a:p>
          <a:p>
            <a:r>
              <a:rPr lang="en-US" dirty="0" smtClean="0"/>
              <a:t>How</a:t>
            </a:r>
            <a:r>
              <a:rPr lang="en-US" baseline="0" dirty="0" smtClean="0"/>
              <a:t> teachers meet these expectations may be specifically directed by their school or district or may be up to the teacher(s) who teach the subject.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lack of a state test is generally a good thing because it does allow greater teacher flexibility.  It also implies a lack of credibility that goes with the EOC tests – this is bad.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biggest issue from my point of view is the NCSCOS – it lacks depth and covers too many topics to be effective.  It can also limit student success.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637E-92C9-4A3F-BCCC-451F06983B2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teachers agree that what we are expected to do versus the time and our professional background don’t balance.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637E-92C9-4A3F-BCCC-451F06983B2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Pyramid Peak, 14018 feet, but a challenging route.</a:t>
            </a:r>
          </a:p>
          <a:p>
            <a:endParaRPr lang="en-US" dirty="0" smtClean="0"/>
          </a:p>
          <a:p>
            <a:r>
              <a:rPr lang="en-US" dirty="0" smtClean="0"/>
              <a:t>Many teachers feel like the guy on the left – they</a:t>
            </a:r>
            <a:r>
              <a:rPr lang="en-US" baseline="0" dirty="0" smtClean="0"/>
              <a:t> are hanging on with their backside exposed while the rest of the world takes pot-shots at them! (Anthony on right)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637E-92C9-4A3F-BCCC-451F06983B2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entirely consistent with prior</a:t>
            </a:r>
            <a:r>
              <a:rPr lang="en-US" baseline="0" dirty="0" smtClean="0"/>
              <a:t> slide, but provides a snapshot of some of the issues in Earth science education.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637E-92C9-4A3F-BCCC-451F06983B2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Ways to ramp up learning</a:t>
            </a:r>
          </a:p>
          <a:p>
            <a:r>
              <a:rPr lang="en-US" dirty="0" smtClean="0"/>
              <a:t>Each one has a different time frame</a:t>
            </a:r>
            <a:r>
              <a:rPr lang="en-US" baseline="0" dirty="0" smtClean="0"/>
              <a:t> and may meet part but not all of the learning needs for an individual</a:t>
            </a:r>
          </a:p>
          <a:p>
            <a:r>
              <a:rPr lang="en-US" baseline="0" dirty="0" smtClean="0"/>
              <a:t>Cost may be a factor.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637E-92C9-4A3F-BCCC-451F06983B2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0072-7BB7-4F6B-A294-39EB4BFA00CC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8B24-DCD1-409E-90C4-5B2751B6E3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0072-7BB7-4F6B-A294-39EB4BFA00CC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8B24-DCD1-409E-90C4-5B2751B6E3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0072-7BB7-4F6B-A294-39EB4BFA00CC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8B24-DCD1-409E-90C4-5B2751B6E3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0072-7BB7-4F6B-A294-39EB4BFA00CC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8B24-DCD1-409E-90C4-5B2751B6E3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0072-7BB7-4F6B-A294-39EB4BFA00CC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8B24-DCD1-409E-90C4-5B2751B6E3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0072-7BB7-4F6B-A294-39EB4BFA00CC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8B24-DCD1-409E-90C4-5B2751B6E3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0072-7BB7-4F6B-A294-39EB4BFA00CC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8B24-DCD1-409E-90C4-5B2751B6E3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0072-7BB7-4F6B-A294-39EB4BFA00CC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8B24-DCD1-409E-90C4-5B2751B6E3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0072-7BB7-4F6B-A294-39EB4BFA00CC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8B24-DCD1-409E-90C4-5B2751B6E3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0072-7BB7-4F6B-A294-39EB4BFA00CC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8B24-DCD1-409E-90C4-5B2751B6E3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0072-7BB7-4F6B-A294-39EB4BFA00CC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8B24-DCD1-409E-90C4-5B2751B6E3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80072-7BB7-4F6B-A294-39EB4BFA00CC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38B24-DCD1-409E-90C4-5B2751B6E3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Balancing Act: A study in high school earth science education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Michael LeBaron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Lake Norman High School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Mooresville, North Carolina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mlebaron@iss.k12.nc.us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Preparation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NSF-2010 - Subject Area Preparation</a:t>
            </a:r>
          </a:p>
          <a:p>
            <a:pPr lvl="1"/>
            <a:r>
              <a:rPr lang="en-US" sz="3200" dirty="0" smtClean="0"/>
              <a:t>High School Science</a:t>
            </a:r>
          </a:p>
          <a:p>
            <a:pPr lvl="2"/>
            <a:r>
              <a:rPr lang="en-US" sz="2800" dirty="0" smtClean="0"/>
              <a:t>93% of High School Biology Teachers taught within their field of preparation</a:t>
            </a:r>
          </a:p>
          <a:p>
            <a:pPr lvl="2"/>
            <a:r>
              <a:rPr lang="en-US" sz="2800" dirty="0" smtClean="0"/>
              <a:t>82% of Physical Science Teachers taught within their field of preparation</a:t>
            </a:r>
          </a:p>
          <a:p>
            <a:pPr lvl="2"/>
            <a:r>
              <a:rPr lang="en-US" sz="3200" dirty="0" smtClean="0"/>
              <a:t>Earth</a:t>
            </a:r>
            <a:r>
              <a:rPr lang="en-US" sz="2800" dirty="0" smtClean="0"/>
              <a:t> Science was not specifically broken out.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5715000"/>
            <a:ext cx="540724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National Science Board. 2010. </a:t>
            </a:r>
            <a:r>
              <a:rPr lang="en-US" sz="1050" i="1" dirty="0" smtClean="0"/>
              <a:t>Science and Engineering Indicators 2010. Arlington, VA:</a:t>
            </a:r>
          </a:p>
          <a:p>
            <a:r>
              <a:rPr lang="en-US" sz="1050" dirty="0" smtClean="0"/>
              <a:t>National Science Foundation (NSB 10-01)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Teacher Assignment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143000"/>
          <a:ext cx="8381998" cy="4419600"/>
        </p:xfrm>
        <a:graphic>
          <a:graphicData uri="http://schemas.openxmlformats.org/drawingml/2006/table">
            <a:tbl>
              <a:tblPr/>
              <a:tblGrid>
                <a:gridCol w="2362200"/>
                <a:gridCol w="1692348"/>
                <a:gridCol w="1247553"/>
                <a:gridCol w="584791"/>
                <a:gridCol w="1247553"/>
                <a:gridCol w="1247553"/>
              </a:tblGrid>
              <a:tr h="44196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U.S. Teacher Assignments (2005 Data)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Teaching in Field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Subject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# of Teachers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Percent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Teachers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Percent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Biology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52697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34253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65%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Cemistry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27947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18%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16768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Physics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16301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7498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46%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Earth Science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15611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8898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57%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General Science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13813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Physical Science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25499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16%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Integrated Science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5720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157588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67000" y="62484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http://www.nsta.org/about/olpa/faq.aspx#3</a:t>
            </a:r>
          </a:p>
          <a:p>
            <a:pPr algn="r"/>
            <a:r>
              <a:rPr lang="en-US" sz="1200" dirty="0" smtClean="0"/>
              <a:t>( http://www.ccsso.org/projects/science_and_mathematics_education_indicators )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304800" y="3352800"/>
            <a:ext cx="8686800" cy="5334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issue becomes . . 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905000"/>
            <a:ext cx="754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How do we provide the approximately 45% of the Earth Science teachers who are teaching outside of their area of preparation the familiarity they need to be knowledgeable in this highly complex field of science?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Professional Development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Mentoring – formal and informal</a:t>
            </a:r>
          </a:p>
          <a:p>
            <a:r>
              <a:rPr lang="en-US" dirty="0" smtClean="0"/>
              <a:t>Targeted Professional Development Classes and Educational Opportunities</a:t>
            </a:r>
          </a:p>
          <a:p>
            <a:r>
              <a:rPr lang="en-US" dirty="0" smtClean="0"/>
              <a:t>School-based Professional Learning Communities (PLC’s)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4572000"/>
            <a:ext cx="77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Which one works best depends on individual knowledge, staff availability, time, budget limitations, and instructional climate at a school.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- Mentoring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Commonly provided for new teachers, but rarely for experienced teachers who are teaching in a new area.</a:t>
            </a:r>
          </a:p>
          <a:p>
            <a:r>
              <a:rPr lang="en-US" dirty="0" smtClean="0"/>
              <a:t>Mentors may be assigned who have no knowledge of the assigned course.</a:t>
            </a:r>
          </a:p>
          <a:p>
            <a:r>
              <a:rPr lang="en-US" dirty="0" smtClean="0"/>
              <a:t>Mentors may not be available at all because there is no money to pay them!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Mentoring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Person Mentors</a:t>
            </a:r>
          </a:p>
          <a:p>
            <a:pPr lvl="1"/>
            <a:r>
              <a:rPr lang="en-US" dirty="0" smtClean="0"/>
              <a:t>Best option if local expertise, time, and budget are available.</a:t>
            </a:r>
          </a:p>
          <a:p>
            <a:r>
              <a:rPr lang="en-US" dirty="0" smtClean="0"/>
              <a:t>On-Line Mentors</a:t>
            </a:r>
          </a:p>
          <a:p>
            <a:pPr lvl="1"/>
            <a:r>
              <a:rPr lang="en-US" dirty="0" smtClean="0"/>
              <a:t>Supports teachers when no local</a:t>
            </a:r>
            <a:r>
              <a:rPr lang="en-US" baseline="0" dirty="0" smtClean="0"/>
              <a:t> expertise is available</a:t>
            </a:r>
          </a:p>
          <a:p>
            <a:pPr lvl="1"/>
            <a:r>
              <a:rPr lang="en-US" baseline="0" dirty="0" smtClean="0"/>
              <a:t>Provides structure and focus that meets the newly assigned teachers needs</a:t>
            </a:r>
          </a:p>
          <a:p>
            <a:pPr lvl="1"/>
            <a:r>
              <a:rPr lang="en-US" dirty="0" smtClean="0"/>
              <a:t>Could be other educators or industry professionals with specific expertise.</a:t>
            </a:r>
          </a:p>
          <a:p>
            <a:pPr lvl="1"/>
            <a:r>
              <a:rPr lang="en-US" i="1" dirty="0" smtClean="0"/>
              <a:t>Opportunity for industry and higher education to help support and grow K-12 expertise.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Issues - Professional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Often done before and after school with limited</a:t>
            </a:r>
            <a:r>
              <a:rPr lang="en-US" baseline="0" dirty="0" smtClean="0"/>
              <a:t> focus and implementation time</a:t>
            </a:r>
          </a:p>
          <a:p>
            <a:r>
              <a:rPr lang="en-US" baseline="0" dirty="0" smtClean="0"/>
              <a:t>Often of a very general nature and does</a:t>
            </a:r>
            <a:r>
              <a:rPr lang="en-US" dirty="0" smtClean="0"/>
              <a:t> not support new content knowledge.</a:t>
            </a:r>
          </a:p>
          <a:p>
            <a:r>
              <a:rPr lang="en-US" dirty="0" smtClean="0"/>
              <a:t>May be limited by availability of funds or time.</a:t>
            </a:r>
          </a:p>
          <a:p>
            <a:r>
              <a:rPr lang="en-US" dirty="0" smtClean="0"/>
              <a:t>Many teachers don’t take advantage of the free and low-cost development opportunities that already exist.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Professional Development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Targeted Learning </a:t>
            </a:r>
          </a:p>
          <a:p>
            <a:pPr lvl="1"/>
            <a:r>
              <a:rPr lang="en-US" dirty="0" smtClean="0"/>
              <a:t>specific age groups</a:t>
            </a:r>
          </a:p>
          <a:p>
            <a:pPr lvl="1"/>
            <a:r>
              <a:rPr lang="en-US" dirty="0" smtClean="0"/>
              <a:t>specific learning topics</a:t>
            </a:r>
          </a:p>
          <a:p>
            <a:r>
              <a:rPr lang="en-US" dirty="0" smtClean="0"/>
              <a:t>Expert Instruction</a:t>
            </a:r>
          </a:p>
          <a:p>
            <a:r>
              <a:rPr lang="en-US" dirty="0" smtClean="0"/>
              <a:t>Make it easy to participate</a:t>
            </a:r>
          </a:p>
          <a:p>
            <a:r>
              <a:rPr lang="en-US" dirty="0" smtClean="0"/>
              <a:t>Low Cost</a:t>
            </a:r>
          </a:p>
          <a:p>
            <a:r>
              <a:rPr lang="en-US" dirty="0" smtClean="0"/>
              <a:t>Provide avenue for follow-up, reinforcement </a:t>
            </a:r>
          </a:p>
          <a:p>
            <a:r>
              <a:rPr lang="en-US" dirty="0" smtClean="0"/>
              <a:t>On-line is good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Professional Learning</a:t>
            </a:r>
            <a:r>
              <a:rPr lang="en-US" baseline="0" dirty="0" smtClean="0"/>
              <a:t>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PLC’s </a:t>
            </a:r>
            <a:r>
              <a:rPr lang="en-US" dirty="0"/>
              <a:t>-</a:t>
            </a:r>
            <a:r>
              <a:rPr lang="en-US" dirty="0" smtClean="0"/>
              <a:t> a peer group in a school who teach the same subject and meet regularly to share ideas and challenges.</a:t>
            </a:r>
          </a:p>
          <a:p>
            <a:r>
              <a:rPr lang="en-US" dirty="0" smtClean="0"/>
              <a:t>They can be highly supportive of new teachers </a:t>
            </a:r>
            <a:r>
              <a:rPr lang="en-US" i="1" dirty="0" smtClean="0"/>
              <a:t>and</a:t>
            </a:r>
            <a:r>
              <a:rPr lang="en-US" dirty="0" smtClean="0"/>
              <a:t> experienced teachers new to a subject area</a:t>
            </a:r>
          </a:p>
          <a:p>
            <a:r>
              <a:rPr lang="en-US" dirty="0" smtClean="0"/>
              <a:t>They can be “virtual” if there is only one teacher of a subject at a given school.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 the Expert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This is an opportunity for universities,</a:t>
            </a:r>
            <a:r>
              <a:rPr lang="en-US" baseline="0" dirty="0" smtClean="0"/>
              <a:t> professional organizations, and industry to provide real-time help to new Earth Science educators.</a:t>
            </a:r>
          </a:p>
          <a:p>
            <a:r>
              <a:rPr lang="en-US" dirty="0" smtClean="0"/>
              <a:t>Work together to create an umbrella facility that connects Earth Science teachers with experts so that they have access to real-time expertise.</a:t>
            </a:r>
          </a:p>
          <a:p>
            <a:r>
              <a:rPr lang="en-US" dirty="0" smtClean="0"/>
              <a:t>Keep an “FAQ” of past questions and responses.</a:t>
            </a:r>
          </a:p>
          <a:p>
            <a:r>
              <a:rPr lang="en-US" dirty="0" smtClean="0"/>
              <a:t>Don’t let it be a lesson plan repository.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467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Mike LeBaron</a:t>
            </a:r>
          </a:p>
          <a:p>
            <a:pPr lvl="1"/>
            <a:r>
              <a:rPr lang="en-US" dirty="0" smtClean="0"/>
              <a:t>Lateral entry high school teacher with 9 years in the classroom</a:t>
            </a:r>
          </a:p>
          <a:p>
            <a:pPr lvl="1"/>
            <a:r>
              <a:rPr lang="en-US" dirty="0" smtClean="0"/>
              <a:t>Education: BS and MS in Geology</a:t>
            </a:r>
          </a:p>
          <a:p>
            <a:pPr lvl="1"/>
            <a:r>
              <a:rPr lang="en-US" dirty="0" smtClean="0"/>
              <a:t>Prior work experience has included:</a:t>
            </a:r>
          </a:p>
          <a:p>
            <a:pPr lvl="2"/>
            <a:r>
              <a:rPr lang="en-US" dirty="0" smtClean="0"/>
              <a:t>6 years as a minerals exploration geologist</a:t>
            </a:r>
          </a:p>
          <a:p>
            <a:pPr lvl="2"/>
            <a:r>
              <a:rPr lang="en-US" dirty="0" smtClean="0"/>
              <a:t>13 years in oil and gas exploration and production and data management</a:t>
            </a:r>
          </a:p>
          <a:p>
            <a:pPr lvl="2"/>
            <a:r>
              <a:rPr lang="en-US" dirty="0" smtClean="0"/>
              <a:t>A few years in the banking industry I’d rather forget about</a:t>
            </a:r>
          </a:p>
          <a:p>
            <a:pPr lvl="1"/>
            <a:r>
              <a:rPr lang="en-US" dirty="0" smtClean="0"/>
              <a:t>Currently teaching Earth/Environmental Science and AP Environmental 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do we go?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467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Earth Science is a complex and evolving course area in K-12 schools.</a:t>
            </a:r>
          </a:p>
          <a:p>
            <a:r>
              <a:rPr lang="en-US" dirty="0" smtClean="0"/>
              <a:t>± 40% of Earth Science educators are teaching outside of their area of expertise</a:t>
            </a:r>
          </a:p>
          <a:p>
            <a:r>
              <a:rPr lang="en-US" dirty="0" smtClean="0"/>
              <a:t>Opportunities:</a:t>
            </a:r>
            <a:br>
              <a:rPr lang="en-US" dirty="0" smtClean="0"/>
            </a:br>
            <a:r>
              <a:rPr lang="en-US" dirty="0" smtClean="0"/>
              <a:t>Support the ongoing development of these educators through:</a:t>
            </a:r>
          </a:p>
          <a:p>
            <a:pPr lvl="1"/>
            <a:r>
              <a:rPr lang="en-US" dirty="0" smtClean="0"/>
              <a:t>Mentoring</a:t>
            </a:r>
          </a:p>
          <a:p>
            <a:pPr lvl="1"/>
            <a:r>
              <a:rPr lang="en-US" dirty="0" smtClean="0"/>
              <a:t>Targeted Professional Development</a:t>
            </a:r>
          </a:p>
          <a:p>
            <a:pPr lvl="1"/>
            <a:r>
              <a:rPr lang="en-US" dirty="0" smtClean="0"/>
              <a:t>Professional Learning Communities</a:t>
            </a:r>
          </a:p>
          <a:p>
            <a:pPr lvl="1"/>
            <a:r>
              <a:rPr lang="en-US" dirty="0" smtClean="0"/>
              <a:t>Innovative near-real time support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schools need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20624" lvl="1" indent="-384048">
              <a:buSzPct val="80000"/>
              <a:buFont typeface="Wingdings 2"/>
              <a:buChar char=""/>
            </a:pPr>
            <a:r>
              <a:rPr lang="en-US" dirty="0" smtClean="0"/>
              <a:t>Earth Science courses need to be credible.</a:t>
            </a:r>
          </a:p>
          <a:p>
            <a:pPr marL="420624" lvl="1" indent="-384048">
              <a:buSzPct val="80000"/>
              <a:buFont typeface="Wingdings 2"/>
              <a:buChar char=""/>
            </a:pPr>
            <a:r>
              <a:rPr lang="en-US" dirty="0" smtClean="0"/>
              <a:t>Teachers need to feel that it’s important to expand their knowledge, even for occasional assignments.</a:t>
            </a:r>
          </a:p>
          <a:p>
            <a:pPr marL="420624" lvl="1" indent="-384048">
              <a:buSzPct val="80000"/>
              <a:buFont typeface="Wingdings 2"/>
              <a:buChar char=""/>
            </a:pPr>
            <a:r>
              <a:rPr lang="en-US" dirty="0" smtClean="0"/>
              <a:t>There are great opportunities to open up an ongoing dialogue and gain support from professional organizations, industry, and higher education as well as from within the K-12 community itself.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College Board, New Teacher Center, Teachers are the Center of Education, 2010</a:t>
            </a:r>
          </a:p>
          <a:p>
            <a:r>
              <a:rPr lang="en-US" sz="2000" dirty="0" smtClean="0"/>
              <a:t>Connecting and Learning Through Online Mentoring, NSTA Reports, Vol. 22 No. 7, March 2011</a:t>
            </a:r>
          </a:p>
          <a:p>
            <a:r>
              <a:rPr lang="en-US" sz="2000" dirty="0" smtClean="0"/>
              <a:t>nsta.org/about/</a:t>
            </a:r>
            <a:r>
              <a:rPr lang="en-US" sz="2000" dirty="0" err="1" smtClean="0"/>
              <a:t>olpa</a:t>
            </a:r>
            <a:r>
              <a:rPr lang="en-US" sz="2000" dirty="0" smtClean="0"/>
              <a:t>/faq.aspx#3</a:t>
            </a:r>
          </a:p>
          <a:p>
            <a:r>
              <a:rPr lang="en-US" sz="2000" dirty="0" smtClean="0"/>
              <a:t>National Center for Educational Statistics, nces.ed.gov/</a:t>
            </a:r>
            <a:r>
              <a:rPr lang="en-US" sz="2000" dirty="0" err="1" smtClean="0"/>
              <a:t>fastfacts</a:t>
            </a:r>
            <a:r>
              <a:rPr lang="en-US" sz="2000" dirty="0" smtClean="0"/>
              <a:t>/</a:t>
            </a:r>
            <a:r>
              <a:rPr lang="en-US" sz="2000" dirty="0" err="1" smtClean="0"/>
              <a:t>display.asp?id</a:t>
            </a:r>
            <a:r>
              <a:rPr lang="en-US" sz="2000" dirty="0" smtClean="0"/>
              <a:t>=58</a:t>
            </a:r>
          </a:p>
          <a:p>
            <a:r>
              <a:rPr lang="en-US" sz="2000" dirty="0" smtClean="0"/>
              <a:t>National Science Board. 2010. </a:t>
            </a:r>
            <a:r>
              <a:rPr lang="en-US" sz="2000" i="1" dirty="0" smtClean="0"/>
              <a:t>Science and Engineering Indicators 2010. Arlington, </a:t>
            </a:r>
            <a:r>
              <a:rPr lang="en-US" sz="2000" i="1" dirty="0" err="1" smtClean="0"/>
              <a:t>VA:</a:t>
            </a:r>
            <a:r>
              <a:rPr lang="en-US" sz="2000" dirty="0" err="1" smtClean="0"/>
              <a:t>National</a:t>
            </a:r>
            <a:r>
              <a:rPr lang="en-US" sz="2000" dirty="0" smtClean="0"/>
              <a:t> Science Foundation (NSB 10-01)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The School</a:t>
            </a:r>
          </a:p>
          <a:p>
            <a:pPr lvl="1"/>
            <a:r>
              <a:rPr lang="en-US" dirty="0" smtClean="0"/>
              <a:t>1950 Students.</a:t>
            </a:r>
          </a:p>
          <a:p>
            <a:pPr lvl="1"/>
            <a:r>
              <a:rPr lang="en-US" dirty="0" smtClean="0"/>
              <a:t>9 years old; started with 1200 students.</a:t>
            </a:r>
          </a:p>
          <a:p>
            <a:pPr lvl="1"/>
            <a:r>
              <a:rPr lang="en-US" dirty="0" smtClean="0"/>
              <a:t>On the northern edge of the Charlotte metro area in an otherwise predominately rural county.</a:t>
            </a:r>
          </a:p>
          <a:p>
            <a:pPr lvl="1"/>
            <a:r>
              <a:rPr lang="en-US" dirty="0" smtClean="0"/>
              <a:t>#1 in the state for graduation rate of schools graduating 400-500 students.</a:t>
            </a:r>
          </a:p>
          <a:p>
            <a:pPr lvl="1"/>
            <a:r>
              <a:rPr lang="en-US" dirty="0" smtClean="0"/>
              <a:t>NC School of Excellence (&gt; 90% of students at or above grade level based on state tests)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9600" y="228600"/>
            <a:ext cx="5715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Am I Here?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word – Frustration</a:t>
            </a:r>
          </a:p>
          <a:p>
            <a:r>
              <a:rPr lang="en-US" dirty="0" smtClean="0"/>
              <a:t>Earth Science tends to be the “orphan” science</a:t>
            </a:r>
          </a:p>
          <a:p>
            <a:r>
              <a:rPr lang="en-US" dirty="0" smtClean="0"/>
              <a:t>Our students need it to graduate, but there are very few well qualified teachers who honestly know the subject.</a:t>
            </a:r>
          </a:p>
          <a:p>
            <a:r>
              <a:rPr lang="en-US" dirty="0" smtClean="0"/>
              <a:t>The Geology elements probably suffer the most.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16095" r="1905"/>
          <a:stretch>
            <a:fillRect/>
          </a:stretch>
        </p:blipFill>
        <p:spPr bwMode="auto">
          <a:xfrm>
            <a:off x="533400" y="1295400"/>
            <a:ext cx="8077200" cy="480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Geology (of sorts)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4876800"/>
          </a:xfrm>
          <a:solidFill>
            <a:schemeClr val="bg1">
              <a:lumMod val="65000"/>
              <a:lumOff val="35000"/>
              <a:alpha val="9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At Lake Norman High School</a:t>
            </a:r>
          </a:p>
          <a:p>
            <a:pPr lvl="1"/>
            <a:r>
              <a:rPr lang="en-US" dirty="0" smtClean="0"/>
              <a:t>We average 10 sections of Earth Science per semester</a:t>
            </a:r>
          </a:p>
          <a:p>
            <a:pPr lvl="1"/>
            <a:r>
              <a:rPr lang="en-US" dirty="0" smtClean="0"/>
              <a:t>Normally 4 teachers are assigned to those classes</a:t>
            </a:r>
          </a:p>
          <a:p>
            <a:pPr lvl="1"/>
            <a:r>
              <a:rPr lang="en-US" dirty="0" smtClean="0"/>
              <a:t>Only 2 of the teachers have training or experience in the Earth Sciences.</a:t>
            </a:r>
          </a:p>
          <a:p>
            <a:pPr lvl="1"/>
            <a:r>
              <a:rPr lang="en-US" dirty="0" smtClean="0"/>
              <a:t>Typically the other teachers are biologists with a General Science Certification</a:t>
            </a:r>
          </a:p>
          <a:p>
            <a:r>
              <a:rPr lang="en-US" dirty="0" smtClean="0"/>
              <a:t>But we’re all “highly qualified” – and that’s the problem!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Earth Science is</a:t>
            </a:r>
            <a:r>
              <a:rPr lang="en-US" baseline="0" dirty="0" smtClean="0"/>
              <a:t> required for all high school students</a:t>
            </a:r>
          </a:p>
          <a:p>
            <a:r>
              <a:rPr lang="en-US" dirty="0" smtClean="0"/>
              <a:t>North Carolina Standard</a:t>
            </a:r>
            <a:r>
              <a:rPr lang="en-US" baseline="0" dirty="0" smtClean="0"/>
              <a:t> Course of Study</a:t>
            </a:r>
          </a:p>
          <a:p>
            <a:pPr lvl="1"/>
            <a:r>
              <a:rPr lang="en-US" dirty="0" smtClean="0"/>
              <a:t>Defines high-level student learning objectives</a:t>
            </a:r>
          </a:p>
          <a:p>
            <a:pPr lvl="1"/>
            <a:r>
              <a:rPr lang="en-US" dirty="0" smtClean="0"/>
              <a:t>Is</a:t>
            </a:r>
            <a:r>
              <a:rPr lang="en-US" baseline="0" dirty="0" smtClean="0"/>
              <a:t> updated every 6-8 years</a:t>
            </a:r>
          </a:p>
          <a:p>
            <a:pPr lvl="1"/>
            <a:r>
              <a:rPr lang="en-US" baseline="0" dirty="0" smtClean="0"/>
              <a:t>Tends toward breadth of knowledge, not depth of learning</a:t>
            </a:r>
          </a:p>
          <a:p>
            <a:r>
              <a:rPr lang="en-US" dirty="0" smtClean="0"/>
              <a:t>Teachers are expected to teach anything – regardless of training and background</a:t>
            </a:r>
            <a:endParaRPr lang="en-US" baseline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Off Balance</a:t>
            </a:r>
          </a:p>
          <a:p>
            <a:pPr lvl="1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303795" y="1219200"/>
            <a:ext cx="6553200" cy="5410200"/>
            <a:chOff x="1303795" y="1447800"/>
            <a:chExt cx="6553200" cy="4724401"/>
          </a:xfrm>
        </p:grpSpPr>
        <p:sp>
          <p:nvSpPr>
            <p:cNvPr id="4" name="Isosceles Triangle 3"/>
            <p:cNvSpPr/>
            <p:nvPr/>
          </p:nvSpPr>
          <p:spPr>
            <a:xfrm>
              <a:off x="3866271" y="5414963"/>
              <a:ext cx="1008185" cy="757238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 rot="480992">
              <a:off x="1303795" y="2013798"/>
              <a:ext cx="6553200" cy="3317616"/>
              <a:chOff x="1219200" y="2100767"/>
              <a:chExt cx="4953000" cy="3004633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219200" y="4800600"/>
                <a:ext cx="4953000" cy="304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1371599" y="2741748"/>
                <a:ext cx="1693620" cy="1982652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1200"/>
                  </a:spcAft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Assignment vs. Training</a:t>
                </a:r>
              </a:p>
              <a:p>
                <a:pPr algn="ctr">
                  <a:spcAft>
                    <a:spcPts val="1200"/>
                  </a:spcAft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Professional Development</a:t>
                </a:r>
              </a:p>
              <a:p>
                <a:pPr algn="ctr">
                  <a:spcAft>
                    <a:spcPts val="1200"/>
                  </a:spcAft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Salary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4140762" y="2100767"/>
                <a:ext cx="1726637" cy="2623633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1200"/>
                  </a:spcAft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State Curriculum</a:t>
                </a:r>
              </a:p>
              <a:p>
                <a:pPr algn="ctr">
                  <a:spcAft>
                    <a:spcPts val="1200"/>
                  </a:spcAft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Budget/Staff Allocation</a:t>
                </a:r>
              </a:p>
              <a:p>
                <a:pPr algn="ctr">
                  <a:spcAft>
                    <a:spcPts val="1200"/>
                  </a:spcAft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Student Preparation</a:t>
                </a:r>
              </a:p>
              <a:p>
                <a:pPr algn="ctr">
                  <a:spcAft>
                    <a:spcPts val="1200"/>
                  </a:spcAft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Parents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1752600" y="1447800"/>
              <a:ext cx="2133600" cy="6096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Teachers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257800" y="1447800"/>
              <a:ext cx="2362200" cy="6096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Expectations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yramid Peak Beer Pong_edited-2.jpg"/>
          <p:cNvPicPr>
            <a:picLocks noChangeAspect="1"/>
          </p:cNvPicPr>
          <p:nvPr/>
        </p:nvPicPr>
        <p:blipFill>
          <a:blip r:embed="rId3" cstate="print">
            <a:lum bright="16000" contrast="-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52400"/>
            <a:ext cx="2286000" cy="1569660"/>
          </a:xfrm>
          <a:prstGeom prst="rect">
            <a:avLst/>
          </a:prstGeom>
          <a:solidFill>
            <a:schemeClr val="tx1">
              <a:lumMod val="65000"/>
              <a:lumOff val="35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Feeling a little exposed?</a:t>
            </a:r>
            <a:endParaRPr lang="en-US" sz="36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Teacher Assignment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950</TotalTime>
  <Words>1393</Words>
  <Application>Microsoft Office PowerPoint</Application>
  <PresentationFormat>On-screen Show (4:3)</PresentationFormat>
  <Paragraphs>188</Paragraphs>
  <Slides>22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Balancing Act: A study in high school earth science education</vt:lpstr>
      <vt:lpstr>Introductions</vt:lpstr>
      <vt:lpstr>Slide 3</vt:lpstr>
      <vt:lpstr>Why Am I Here? </vt:lpstr>
      <vt:lpstr>Historical Geology (of sorts)</vt:lpstr>
      <vt:lpstr>Expectations</vt:lpstr>
      <vt:lpstr>Off Balance </vt:lpstr>
      <vt:lpstr>Slide 8</vt:lpstr>
      <vt:lpstr>Teacher Assignment</vt:lpstr>
      <vt:lpstr>Teacher Preparation </vt:lpstr>
      <vt:lpstr>Teacher Assignment </vt:lpstr>
      <vt:lpstr>The issue becomes . . . </vt:lpstr>
      <vt:lpstr>Professional Development Options</vt:lpstr>
      <vt:lpstr>Issues - Mentoring</vt:lpstr>
      <vt:lpstr>Mentoring Options</vt:lpstr>
      <vt:lpstr>Issues - Professional Development</vt:lpstr>
      <vt:lpstr>Professional Development Opportunities</vt:lpstr>
      <vt:lpstr>Professional Learning Communities</vt:lpstr>
      <vt:lpstr>Ask the Expert</vt:lpstr>
      <vt:lpstr>Where do we go?</vt:lpstr>
      <vt:lpstr>Our schools need help</vt:lpstr>
      <vt:lpstr>Select References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Balancing Act: A study in high school earth science education</dc:title>
  <dc:creator>mike</dc:creator>
  <cp:lastModifiedBy>mike</cp:lastModifiedBy>
  <cp:revision>100</cp:revision>
  <dcterms:created xsi:type="dcterms:W3CDTF">2011-01-17T01:30:22Z</dcterms:created>
  <dcterms:modified xsi:type="dcterms:W3CDTF">2011-04-08T01:48:06Z</dcterms:modified>
</cp:coreProperties>
</file>