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0"/>
  </p:handoutMasterIdLst>
  <p:sldIdLst>
    <p:sldId id="256" r:id="rId2"/>
    <p:sldId id="261" r:id="rId3"/>
    <p:sldId id="257" r:id="rId4"/>
    <p:sldId id="279" r:id="rId5"/>
    <p:sldId id="280" r:id="rId6"/>
    <p:sldId id="281" r:id="rId7"/>
    <p:sldId id="282" r:id="rId8"/>
    <p:sldId id="262" r:id="rId9"/>
    <p:sldId id="283" r:id="rId10"/>
    <p:sldId id="258" r:id="rId11"/>
    <p:sldId id="264" r:id="rId12"/>
    <p:sldId id="263" r:id="rId13"/>
    <p:sldId id="259" r:id="rId14"/>
    <p:sldId id="260"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rollins\My%20Documents\GSA2011\UWGGeology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rollins\My%20Documents\GSA2011\UWGGeologySta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rollins\My%20Documents\GSA2011\UWGGeologySta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rrollins\My%20Documents\GSA2011\UWGGeologySta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aseline="0">
                <a:latin typeface="Georgia" pitchFamily="18" charset="0"/>
              </a:defRPr>
            </a:pPr>
            <a:r>
              <a:rPr lang="en-US" baseline="0">
                <a:latin typeface="Georgia" pitchFamily="18" charset="0"/>
              </a:rPr>
              <a:t>Enrollment in Geosciences, UWG</a:t>
            </a:r>
          </a:p>
        </c:rich>
      </c:tx>
      <c:layout/>
    </c:title>
    <c:plotArea>
      <c:layout/>
      <c:barChart>
        <c:barDir val="col"/>
        <c:grouping val="clustered"/>
        <c:ser>
          <c:idx val="0"/>
          <c:order val="0"/>
          <c:tx>
            <c:strRef>
              <c:f>Sheet3!$B$4</c:f>
              <c:strCache>
                <c:ptCount val="1"/>
                <c:pt idx="0">
                  <c:v>FR</c:v>
                </c:pt>
              </c:strCache>
            </c:strRef>
          </c:tx>
          <c:cat>
            <c:strRef>
              <c:f>Sheet3!$A$5:$A$11</c:f>
              <c:strCache>
                <c:ptCount val="7"/>
                <c:pt idx="0">
                  <c:v>Fall 2004</c:v>
                </c:pt>
                <c:pt idx="1">
                  <c:v>Fall 2005</c:v>
                </c:pt>
                <c:pt idx="2">
                  <c:v>Fall 2006</c:v>
                </c:pt>
                <c:pt idx="3">
                  <c:v>Fall 2007</c:v>
                </c:pt>
                <c:pt idx="4">
                  <c:v>Fall 2008</c:v>
                </c:pt>
                <c:pt idx="5">
                  <c:v>Fall 2009</c:v>
                </c:pt>
                <c:pt idx="6">
                  <c:v>Fall 2010</c:v>
                </c:pt>
              </c:strCache>
            </c:strRef>
          </c:cat>
          <c:val>
            <c:numRef>
              <c:f>Sheet3!$B$5:$B$11</c:f>
              <c:numCache>
                <c:formatCode>General</c:formatCode>
                <c:ptCount val="7"/>
                <c:pt idx="0">
                  <c:v>7</c:v>
                </c:pt>
                <c:pt idx="1">
                  <c:v>10</c:v>
                </c:pt>
                <c:pt idx="2">
                  <c:v>8</c:v>
                </c:pt>
                <c:pt idx="3">
                  <c:v>13</c:v>
                </c:pt>
                <c:pt idx="4">
                  <c:v>16</c:v>
                </c:pt>
                <c:pt idx="5">
                  <c:v>7</c:v>
                </c:pt>
                <c:pt idx="6">
                  <c:v>6</c:v>
                </c:pt>
              </c:numCache>
            </c:numRef>
          </c:val>
        </c:ser>
        <c:ser>
          <c:idx val="1"/>
          <c:order val="1"/>
          <c:tx>
            <c:strRef>
              <c:f>Sheet3!$C$4</c:f>
              <c:strCache>
                <c:ptCount val="1"/>
                <c:pt idx="0">
                  <c:v>SO</c:v>
                </c:pt>
              </c:strCache>
            </c:strRef>
          </c:tx>
          <c:cat>
            <c:strRef>
              <c:f>Sheet3!$A$5:$A$11</c:f>
              <c:strCache>
                <c:ptCount val="7"/>
                <c:pt idx="0">
                  <c:v>Fall 2004</c:v>
                </c:pt>
                <c:pt idx="1">
                  <c:v>Fall 2005</c:v>
                </c:pt>
                <c:pt idx="2">
                  <c:v>Fall 2006</c:v>
                </c:pt>
                <c:pt idx="3">
                  <c:v>Fall 2007</c:v>
                </c:pt>
                <c:pt idx="4">
                  <c:v>Fall 2008</c:v>
                </c:pt>
                <c:pt idx="5">
                  <c:v>Fall 2009</c:v>
                </c:pt>
                <c:pt idx="6">
                  <c:v>Fall 2010</c:v>
                </c:pt>
              </c:strCache>
            </c:strRef>
          </c:cat>
          <c:val>
            <c:numRef>
              <c:f>Sheet3!$C$5:$C$11</c:f>
              <c:numCache>
                <c:formatCode>General</c:formatCode>
                <c:ptCount val="7"/>
                <c:pt idx="0">
                  <c:v>12</c:v>
                </c:pt>
                <c:pt idx="1">
                  <c:v>10</c:v>
                </c:pt>
                <c:pt idx="2">
                  <c:v>11</c:v>
                </c:pt>
                <c:pt idx="3">
                  <c:v>9</c:v>
                </c:pt>
                <c:pt idx="4">
                  <c:v>24</c:v>
                </c:pt>
                <c:pt idx="5">
                  <c:v>21</c:v>
                </c:pt>
                <c:pt idx="6">
                  <c:v>19</c:v>
                </c:pt>
              </c:numCache>
            </c:numRef>
          </c:val>
        </c:ser>
        <c:ser>
          <c:idx val="2"/>
          <c:order val="2"/>
          <c:tx>
            <c:strRef>
              <c:f>Sheet3!$D$4</c:f>
              <c:strCache>
                <c:ptCount val="1"/>
                <c:pt idx="0">
                  <c:v>JR</c:v>
                </c:pt>
              </c:strCache>
            </c:strRef>
          </c:tx>
          <c:cat>
            <c:strRef>
              <c:f>Sheet3!$A$5:$A$11</c:f>
              <c:strCache>
                <c:ptCount val="7"/>
                <c:pt idx="0">
                  <c:v>Fall 2004</c:v>
                </c:pt>
                <c:pt idx="1">
                  <c:v>Fall 2005</c:v>
                </c:pt>
                <c:pt idx="2">
                  <c:v>Fall 2006</c:v>
                </c:pt>
                <c:pt idx="3">
                  <c:v>Fall 2007</c:v>
                </c:pt>
                <c:pt idx="4">
                  <c:v>Fall 2008</c:v>
                </c:pt>
                <c:pt idx="5">
                  <c:v>Fall 2009</c:v>
                </c:pt>
                <c:pt idx="6">
                  <c:v>Fall 2010</c:v>
                </c:pt>
              </c:strCache>
            </c:strRef>
          </c:cat>
          <c:val>
            <c:numRef>
              <c:f>Sheet3!$D$5:$D$11</c:f>
              <c:numCache>
                <c:formatCode>General</c:formatCode>
                <c:ptCount val="7"/>
                <c:pt idx="0">
                  <c:v>12</c:v>
                </c:pt>
                <c:pt idx="1">
                  <c:v>21</c:v>
                </c:pt>
                <c:pt idx="2">
                  <c:v>13</c:v>
                </c:pt>
                <c:pt idx="3">
                  <c:v>13</c:v>
                </c:pt>
                <c:pt idx="4">
                  <c:v>18</c:v>
                </c:pt>
                <c:pt idx="5">
                  <c:v>33</c:v>
                </c:pt>
                <c:pt idx="6">
                  <c:v>27</c:v>
                </c:pt>
              </c:numCache>
            </c:numRef>
          </c:val>
        </c:ser>
        <c:ser>
          <c:idx val="3"/>
          <c:order val="3"/>
          <c:tx>
            <c:strRef>
              <c:f>Sheet3!$E$4</c:f>
              <c:strCache>
                <c:ptCount val="1"/>
                <c:pt idx="0">
                  <c:v>SR</c:v>
                </c:pt>
              </c:strCache>
            </c:strRef>
          </c:tx>
          <c:cat>
            <c:strRef>
              <c:f>Sheet3!$A$5:$A$11</c:f>
              <c:strCache>
                <c:ptCount val="7"/>
                <c:pt idx="0">
                  <c:v>Fall 2004</c:v>
                </c:pt>
                <c:pt idx="1">
                  <c:v>Fall 2005</c:v>
                </c:pt>
                <c:pt idx="2">
                  <c:v>Fall 2006</c:v>
                </c:pt>
                <c:pt idx="3">
                  <c:v>Fall 2007</c:v>
                </c:pt>
                <c:pt idx="4">
                  <c:v>Fall 2008</c:v>
                </c:pt>
                <c:pt idx="5">
                  <c:v>Fall 2009</c:v>
                </c:pt>
                <c:pt idx="6">
                  <c:v>Fall 2010</c:v>
                </c:pt>
              </c:strCache>
            </c:strRef>
          </c:cat>
          <c:val>
            <c:numRef>
              <c:f>Sheet3!$E$5:$E$11</c:f>
              <c:numCache>
                <c:formatCode>General</c:formatCode>
                <c:ptCount val="7"/>
                <c:pt idx="0">
                  <c:v>19</c:v>
                </c:pt>
                <c:pt idx="1">
                  <c:v>20</c:v>
                </c:pt>
                <c:pt idx="2">
                  <c:v>29</c:v>
                </c:pt>
                <c:pt idx="3">
                  <c:v>32</c:v>
                </c:pt>
                <c:pt idx="4">
                  <c:v>21</c:v>
                </c:pt>
                <c:pt idx="5">
                  <c:v>24</c:v>
                </c:pt>
                <c:pt idx="6">
                  <c:v>35</c:v>
                </c:pt>
              </c:numCache>
            </c:numRef>
          </c:val>
        </c:ser>
        <c:ser>
          <c:idx val="4"/>
          <c:order val="4"/>
          <c:tx>
            <c:strRef>
              <c:f>Sheet3!$F$4</c:f>
              <c:strCache>
                <c:ptCount val="1"/>
                <c:pt idx="0">
                  <c:v>Grad</c:v>
                </c:pt>
              </c:strCache>
            </c:strRef>
          </c:tx>
          <c:cat>
            <c:strRef>
              <c:f>Sheet3!$A$5:$A$11</c:f>
              <c:strCache>
                <c:ptCount val="7"/>
                <c:pt idx="0">
                  <c:v>Fall 2004</c:v>
                </c:pt>
                <c:pt idx="1">
                  <c:v>Fall 2005</c:v>
                </c:pt>
                <c:pt idx="2">
                  <c:v>Fall 2006</c:v>
                </c:pt>
                <c:pt idx="3">
                  <c:v>Fall 2007</c:v>
                </c:pt>
                <c:pt idx="4">
                  <c:v>Fall 2008</c:v>
                </c:pt>
                <c:pt idx="5">
                  <c:v>Fall 2009</c:v>
                </c:pt>
                <c:pt idx="6">
                  <c:v>Fall 2010</c:v>
                </c:pt>
              </c:strCache>
            </c:strRef>
          </c:cat>
          <c:val>
            <c:numRef>
              <c:f>Sheet3!$F$5:$F$11</c:f>
              <c:numCache>
                <c:formatCode>General</c:formatCode>
                <c:ptCount val="7"/>
                <c:pt idx="0">
                  <c:v>8</c:v>
                </c:pt>
                <c:pt idx="1">
                  <c:v>5</c:v>
                </c:pt>
                <c:pt idx="2">
                  <c:v>1</c:v>
                </c:pt>
                <c:pt idx="3">
                  <c:v>6</c:v>
                </c:pt>
                <c:pt idx="4">
                  <c:v>3</c:v>
                </c:pt>
                <c:pt idx="5">
                  <c:v>3</c:v>
                </c:pt>
                <c:pt idx="6">
                  <c:v>6</c:v>
                </c:pt>
              </c:numCache>
            </c:numRef>
          </c:val>
        </c:ser>
        <c:ser>
          <c:idx val="5"/>
          <c:order val="5"/>
          <c:tx>
            <c:strRef>
              <c:f>Sheet3!$G$4</c:f>
              <c:strCache>
                <c:ptCount val="1"/>
                <c:pt idx="0">
                  <c:v>Total</c:v>
                </c:pt>
              </c:strCache>
            </c:strRef>
          </c:tx>
          <c:cat>
            <c:strRef>
              <c:f>Sheet3!$A$5:$A$11</c:f>
              <c:strCache>
                <c:ptCount val="7"/>
                <c:pt idx="0">
                  <c:v>Fall 2004</c:v>
                </c:pt>
                <c:pt idx="1">
                  <c:v>Fall 2005</c:v>
                </c:pt>
                <c:pt idx="2">
                  <c:v>Fall 2006</c:v>
                </c:pt>
                <c:pt idx="3">
                  <c:v>Fall 2007</c:v>
                </c:pt>
                <c:pt idx="4">
                  <c:v>Fall 2008</c:v>
                </c:pt>
                <c:pt idx="5">
                  <c:v>Fall 2009</c:v>
                </c:pt>
                <c:pt idx="6">
                  <c:v>Fall 2010</c:v>
                </c:pt>
              </c:strCache>
            </c:strRef>
          </c:cat>
          <c:val>
            <c:numRef>
              <c:f>Sheet3!$G$5:$G$11</c:f>
              <c:numCache>
                <c:formatCode>General</c:formatCode>
                <c:ptCount val="7"/>
                <c:pt idx="0">
                  <c:v>58</c:v>
                </c:pt>
                <c:pt idx="1">
                  <c:v>66</c:v>
                </c:pt>
                <c:pt idx="2">
                  <c:v>62</c:v>
                </c:pt>
                <c:pt idx="3">
                  <c:v>73</c:v>
                </c:pt>
                <c:pt idx="4">
                  <c:v>82</c:v>
                </c:pt>
                <c:pt idx="5">
                  <c:v>88</c:v>
                </c:pt>
                <c:pt idx="6">
                  <c:v>93</c:v>
                </c:pt>
              </c:numCache>
            </c:numRef>
          </c:val>
        </c:ser>
        <c:axId val="57989760"/>
        <c:axId val="57995648"/>
      </c:barChart>
      <c:catAx>
        <c:axId val="57989760"/>
        <c:scaling>
          <c:orientation val="minMax"/>
        </c:scaling>
        <c:axPos val="b"/>
        <c:tickLblPos val="nextTo"/>
        <c:txPr>
          <a:bodyPr/>
          <a:lstStyle/>
          <a:p>
            <a:pPr>
              <a:defRPr baseline="0">
                <a:latin typeface="Georgia" pitchFamily="18" charset="0"/>
              </a:defRPr>
            </a:pPr>
            <a:endParaRPr lang="en-US"/>
          </a:p>
        </c:txPr>
        <c:crossAx val="57995648"/>
        <c:crosses val="autoZero"/>
        <c:auto val="1"/>
        <c:lblAlgn val="ctr"/>
        <c:lblOffset val="100"/>
      </c:catAx>
      <c:valAx>
        <c:axId val="57995648"/>
        <c:scaling>
          <c:orientation val="minMax"/>
        </c:scaling>
        <c:axPos val="l"/>
        <c:majorGridlines/>
        <c:numFmt formatCode="General" sourceLinked="1"/>
        <c:tickLblPos val="nextTo"/>
        <c:crossAx val="57989760"/>
        <c:crosses val="autoZero"/>
        <c:crossBetween val="between"/>
      </c:valAx>
    </c:plotArea>
    <c:legend>
      <c:legendPos val="r"/>
      <c:layout/>
      <c:txPr>
        <a:bodyPr/>
        <a:lstStyle/>
        <a:p>
          <a:pPr>
            <a:defRPr baseline="0">
              <a:latin typeface="Georgia" pitchFamily="18" charset="0"/>
            </a:defRPr>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baseline="0">
                <a:latin typeface="Georgia" pitchFamily="18" charset="0"/>
              </a:defRPr>
            </a:pPr>
            <a:r>
              <a:rPr lang="en-US" baseline="0">
                <a:latin typeface="Georgia" pitchFamily="18" charset="0"/>
              </a:rPr>
              <a:t>Enrollment in UWG Earth Science Education</a:t>
            </a:r>
          </a:p>
        </c:rich>
      </c:tx>
      <c:layout/>
    </c:title>
    <c:plotArea>
      <c:layout/>
      <c:barChart>
        <c:barDir val="col"/>
        <c:grouping val="clustered"/>
        <c:ser>
          <c:idx val="0"/>
          <c:order val="0"/>
          <c:tx>
            <c:strRef>
              <c:f>Sheet3!$C$15</c:f>
              <c:strCache>
                <c:ptCount val="1"/>
                <c:pt idx="0">
                  <c:v>FR</c:v>
                </c:pt>
              </c:strCache>
            </c:strRef>
          </c:tx>
          <c:cat>
            <c:strRef>
              <c:f>Sheet3!$B$16:$B$22</c:f>
              <c:strCache>
                <c:ptCount val="7"/>
                <c:pt idx="0">
                  <c:v>Fall 2004</c:v>
                </c:pt>
                <c:pt idx="1">
                  <c:v>Fall 2005</c:v>
                </c:pt>
                <c:pt idx="2">
                  <c:v>Fall 2006</c:v>
                </c:pt>
                <c:pt idx="3">
                  <c:v>Fall 2007</c:v>
                </c:pt>
                <c:pt idx="4">
                  <c:v>Fall 2008</c:v>
                </c:pt>
                <c:pt idx="5">
                  <c:v>Fall 2009</c:v>
                </c:pt>
                <c:pt idx="6">
                  <c:v>Fall 2010</c:v>
                </c:pt>
              </c:strCache>
            </c:strRef>
          </c:cat>
          <c:val>
            <c:numRef>
              <c:f>Sheet3!$C$16:$C$22</c:f>
              <c:numCache>
                <c:formatCode>General</c:formatCode>
                <c:ptCount val="7"/>
                <c:pt idx="1">
                  <c:v>1</c:v>
                </c:pt>
                <c:pt idx="3">
                  <c:v>1</c:v>
                </c:pt>
                <c:pt idx="4">
                  <c:v>3</c:v>
                </c:pt>
              </c:numCache>
            </c:numRef>
          </c:val>
        </c:ser>
        <c:ser>
          <c:idx val="1"/>
          <c:order val="1"/>
          <c:tx>
            <c:strRef>
              <c:f>Sheet3!$D$15</c:f>
              <c:strCache>
                <c:ptCount val="1"/>
                <c:pt idx="0">
                  <c:v>SO</c:v>
                </c:pt>
              </c:strCache>
            </c:strRef>
          </c:tx>
          <c:cat>
            <c:strRef>
              <c:f>Sheet3!$B$16:$B$22</c:f>
              <c:strCache>
                <c:ptCount val="7"/>
                <c:pt idx="0">
                  <c:v>Fall 2004</c:v>
                </c:pt>
                <c:pt idx="1">
                  <c:v>Fall 2005</c:v>
                </c:pt>
                <c:pt idx="2">
                  <c:v>Fall 2006</c:v>
                </c:pt>
                <c:pt idx="3">
                  <c:v>Fall 2007</c:v>
                </c:pt>
                <c:pt idx="4">
                  <c:v>Fall 2008</c:v>
                </c:pt>
                <c:pt idx="5">
                  <c:v>Fall 2009</c:v>
                </c:pt>
                <c:pt idx="6">
                  <c:v>Fall 2010</c:v>
                </c:pt>
              </c:strCache>
            </c:strRef>
          </c:cat>
          <c:val>
            <c:numRef>
              <c:f>Sheet3!$D$16:$D$22</c:f>
              <c:numCache>
                <c:formatCode>General</c:formatCode>
                <c:ptCount val="7"/>
                <c:pt idx="0">
                  <c:v>2</c:v>
                </c:pt>
                <c:pt idx="3">
                  <c:v>1</c:v>
                </c:pt>
                <c:pt idx="5">
                  <c:v>1</c:v>
                </c:pt>
              </c:numCache>
            </c:numRef>
          </c:val>
        </c:ser>
        <c:ser>
          <c:idx val="2"/>
          <c:order val="2"/>
          <c:tx>
            <c:strRef>
              <c:f>Sheet3!$E$15</c:f>
              <c:strCache>
                <c:ptCount val="1"/>
                <c:pt idx="0">
                  <c:v>JR</c:v>
                </c:pt>
              </c:strCache>
            </c:strRef>
          </c:tx>
          <c:cat>
            <c:strRef>
              <c:f>Sheet3!$B$16:$B$22</c:f>
              <c:strCache>
                <c:ptCount val="7"/>
                <c:pt idx="0">
                  <c:v>Fall 2004</c:v>
                </c:pt>
                <c:pt idx="1">
                  <c:v>Fall 2005</c:v>
                </c:pt>
                <c:pt idx="2">
                  <c:v>Fall 2006</c:v>
                </c:pt>
                <c:pt idx="3">
                  <c:v>Fall 2007</c:v>
                </c:pt>
                <c:pt idx="4">
                  <c:v>Fall 2008</c:v>
                </c:pt>
                <c:pt idx="5">
                  <c:v>Fall 2009</c:v>
                </c:pt>
                <c:pt idx="6">
                  <c:v>Fall 2010</c:v>
                </c:pt>
              </c:strCache>
            </c:strRef>
          </c:cat>
          <c:val>
            <c:numRef>
              <c:f>Sheet3!$E$16:$E$22</c:f>
              <c:numCache>
                <c:formatCode>General</c:formatCode>
                <c:ptCount val="7"/>
                <c:pt idx="0">
                  <c:v>3</c:v>
                </c:pt>
                <c:pt idx="1">
                  <c:v>2</c:v>
                </c:pt>
                <c:pt idx="5">
                  <c:v>2</c:v>
                </c:pt>
                <c:pt idx="6">
                  <c:v>1</c:v>
                </c:pt>
              </c:numCache>
            </c:numRef>
          </c:val>
        </c:ser>
        <c:ser>
          <c:idx val="3"/>
          <c:order val="3"/>
          <c:tx>
            <c:strRef>
              <c:f>Sheet3!$F$15</c:f>
              <c:strCache>
                <c:ptCount val="1"/>
                <c:pt idx="0">
                  <c:v>SR</c:v>
                </c:pt>
              </c:strCache>
            </c:strRef>
          </c:tx>
          <c:cat>
            <c:strRef>
              <c:f>Sheet3!$B$16:$B$22</c:f>
              <c:strCache>
                <c:ptCount val="7"/>
                <c:pt idx="0">
                  <c:v>Fall 2004</c:v>
                </c:pt>
                <c:pt idx="1">
                  <c:v>Fall 2005</c:v>
                </c:pt>
                <c:pt idx="2">
                  <c:v>Fall 2006</c:v>
                </c:pt>
                <c:pt idx="3">
                  <c:v>Fall 2007</c:v>
                </c:pt>
                <c:pt idx="4">
                  <c:v>Fall 2008</c:v>
                </c:pt>
                <c:pt idx="5">
                  <c:v>Fall 2009</c:v>
                </c:pt>
                <c:pt idx="6">
                  <c:v>Fall 2010</c:v>
                </c:pt>
              </c:strCache>
            </c:strRef>
          </c:cat>
          <c:val>
            <c:numRef>
              <c:f>Sheet3!$F$16:$F$22</c:f>
              <c:numCache>
                <c:formatCode>General</c:formatCode>
                <c:ptCount val="7"/>
                <c:pt idx="0">
                  <c:v>2</c:v>
                </c:pt>
                <c:pt idx="1">
                  <c:v>2</c:v>
                </c:pt>
                <c:pt idx="2">
                  <c:v>4</c:v>
                </c:pt>
                <c:pt idx="3">
                  <c:v>2</c:v>
                </c:pt>
                <c:pt idx="4">
                  <c:v>2</c:v>
                </c:pt>
                <c:pt idx="6">
                  <c:v>2</c:v>
                </c:pt>
              </c:numCache>
            </c:numRef>
          </c:val>
        </c:ser>
        <c:ser>
          <c:idx val="4"/>
          <c:order val="4"/>
          <c:tx>
            <c:strRef>
              <c:f>Sheet3!$G$15</c:f>
              <c:strCache>
                <c:ptCount val="1"/>
                <c:pt idx="0">
                  <c:v>Grad</c:v>
                </c:pt>
              </c:strCache>
            </c:strRef>
          </c:tx>
          <c:cat>
            <c:strRef>
              <c:f>Sheet3!$B$16:$B$22</c:f>
              <c:strCache>
                <c:ptCount val="7"/>
                <c:pt idx="0">
                  <c:v>Fall 2004</c:v>
                </c:pt>
                <c:pt idx="1">
                  <c:v>Fall 2005</c:v>
                </c:pt>
                <c:pt idx="2">
                  <c:v>Fall 2006</c:v>
                </c:pt>
                <c:pt idx="3">
                  <c:v>Fall 2007</c:v>
                </c:pt>
                <c:pt idx="4">
                  <c:v>Fall 2008</c:v>
                </c:pt>
                <c:pt idx="5">
                  <c:v>Fall 2009</c:v>
                </c:pt>
                <c:pt idx="6">
                  <c:v>Fall 2010</c:v>
                </c:pt>
              </c:strCache>
            </c:strRef>
          </c:cat>
          <c:val>
            <c:numRef>
              <c:f>Sheet3!$G$16:$G$22</c:f>
              <c:numCache>
                <c:formatCode>General</c:formatCode>
                <c:ptCount val="7"/>
              </c:numCache>
            </c:numRef>
          </c:val>
        </c:ser>
        <c:ser>
          <c:idx val="5"/>
          <c:order val="5"/>
          <c:tx>
            <c:strRef>
              <c:f>Sheet3!$H$15</c:f>
              <c:strCache>
                <c:ptCount val="1"/>
                <c:pt idx="0">
                  <c:v>TOTAL</c:v>
                </c:pt>
              </c:strCache>
            </c:strRef>
          </c:tx>
          <c:cat>
            <c:strRef>
              <c:f>Sheet3!$B$16:$B$22</c:f>
              <c:strCache>
                <c:ptCount val="7"/>
                <c:pt idx="0">
                  <c:v>Fall 2004</c:v>
                </c:pt>
                <c:pt idx="1">
                  <c:v>Fall 2005</c:v>
                </c:pt>
                <c:pt idx="2">
                  <c:v>Fall 2006</c:v>
                </c:pt>
                <c:pt idx="3">
                  <c:v>Fall 2007</c:v>
                </c:pt>
                <c:pt idx="4">
                  <c:v>Fall 2008</c:v>
                </c:pt>
                <c:pt idx="5">
                  <c:v>Fall 2009</c:v>
                </c:pt>
                <c:pt idx="6">
                  <c:v>Fall 2010</c:v>
                </c:pt>
              </c:strCache>
            </c:strRef>
          </c:cat>
          <c:val>
            <c:numRef>
              <c:f>Sheet3!$H$16:$H$22</c:f>
              <c:numCache>
                <c:formatCode>General</c:formatCode>
                <c:ptCount val="7"/>
                <c:pt idx="0">
                  <c:v>7</c:v>
                </c:pt>
                <c:pt idx="1">
                  <c:v>5</c:v>
                </c:pt>
                <c:pt idx="2">
                  <c:v>4</c:v>
                </c:pt>
                <c:pt idx="3">
                  <c:v>4</c:v>
                </c:pt>
                <c:pt idx="4">
                  <c:v>5</c:v>
                </c:pt>
                <c:pt idx="5">
                  <c:v>3</c:v>
                </c:pt>
                <c:pt idx="6">
                  <c:v>3</c:v>
                </c:pt>
              </c:numCache>
            </c:numRef>
          </c:val>
        </c:ser>
        <c:axId val="58556800"/>
        <c:axId val="58558336"/>
      </c:barChart>
      <c:catAx>
        <c:axId val="58556800"/>
        <c:scaling>
          <c:orientation val="minMax"/>
        </c:scaling>
        <c:axPos val="b"/>
        <c:tickLblPos val="nextTo"/>
        <c:txPr>
          <a:bodyPr/>
          <a:lstStyle/>
          <a:p>
            <a:pPr>
              <a:defRPr baseline="0">
                <a:latin typeface="Georgia" pitchFamily="18" charset="0"/>
              </a:defRPr>
            </a:pPr>
            <a:endParaRPr lang="en-US"/>
          </a:p>
        </c:txPr>
        <c:crossAx val="58558336"/>
        <c:crosses val="autoZero"/>
        <c:auto val="1"/>
        <c:lblAlgn val="ctr"/>
        <c:lblOffset val="100"/>
      </c:catAx>
      <c:valAx>
        <c:axId val="58558336"/>
        <c:scaling>
          <c:orientation val="minMax"/>
        </c:scaling>
        <c:axPos val="l"/>
        <c:majorGridlines/>
        <c:numFmt formatCode="General" sourceLinked="1"/>
        <c:tickLblPos val="nextTo"/>
        <c:crossAx val="58556800"/>
        <c:crosses val="autoZero"/>
        <c:crossBetween val="between"/>
      </c:valAx>
    </c:plotArea>
    <c:legend>
      <c:legendPos val="r"/>
      <c:layout/>
      <c:txPr>
        <a:bodyPr/>
        <a:lstStyle/>
        <a:p>
          <a:pPr>
            <a:defRPr baseline="0">
              <a:latin typeface="Georgia" pitchFamily="18" charset="0"/>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aseline="0">
                <a:latin typeface="Georgia" pitchFamily="18" charset="0"/>
              </a:defRPr>
            </a:pPr>
            <a:r>
              <a:rPr lang="en-US" baseline="0">
                <a:latin typeface="Georgia" pitchFamily="18" charset="0"/>
              </a:rPr>
              <a:t>Percentage of Grades of D or F in Physical Geology Labs</a:t>
            </a:r>
          </a:p>
        </c:rich>
      </c:tx>
      <c:layout/>
    </c:title>
    <c:plotArea>
      <c:layout/>
      <c:lineChart>
        <c:grouping val="standard"/>
        <c:ser>
          <c:idx val="0"/>
          <c:order val="0"/>
          <c:cat>
            <c:strRef>
              <c:f>Sheet3!$A$41:$J$41</c:f>
              <c:strCache>
                <c:ptCount val="10"/>
                <c:pt idx="0">
                  <c:v>Spr 06</c:v>
                </c:pt>
                <c:pt idx="1">
                  <c:v>Fall 06</c:v>
                </c:pt>
                <c:pt idx="2">
                  <c:v>Spr 07</c:v>
                </c:pt>
                <c:pt idx="3">
                  <c:v>Fall 07</c:v>
                </c:pt>
                <c:pt idx="4">
                  <c:v>Spr 08</c:v>
                </c:pt>
                <c:pt idx="5">
                  <c:v>Fall 08</c:v>
                </c:pt>
                <c:pt idx="6">
                  <c:v>Spr 09</c:v>
                </c:pt>
                <c:pt idx="7">
                  <c:v>Fall 09</c:v>
                </c:pt>
                <c:pt idx="8">
                  <c:v>Spr 10</c:v>
                </c:pt>
                <c:pt idx="9">
                  <c:v>Fall 10</c:v>
                </c:pt>
              </c:strCache>
            </c:strRef>
          </c:cat>
          <c:val>
            <c:numRef>
              <c:f>Sheet3!$A$42:$J$42</c:f>
              <c:numCache>
                <c:formatCode>0.0</c:formatCode>
                <c:ptCount val="10"/>
                <c:pt idx="0">
                  <c:v>11.811023622047244</c:v>
                </c:pt>
                <c:pt idx="1">
                  <c:v>11.904761904761903</c:v>
                </c:pt>
                <c:pt idx="2">
                  <c:v>12.820512820512819</c:v>
                </c:pt>
                <c:pt idx="3">
                  <c:v>8.3333333333333321</c:v>
                </c:pt>
                <c:pt idx="4">
                  <c:v>15.78947368421051</c:v>
                </c:pt>
                <c:pt idx="5">
                  <c:v>16.666666666666664</c:v>
                </c:pt>
                <c:pt idx="6">
                  <c:v>31.03448275862069</c:v>
                </c:pt>
                <c:pt idx="7">
                  <c:v>22.222222222222179</c:v>
                </c:pt>
                <c:pt idx="8">
                  <c:v>14.285714285714286</c:v>
                </c:pt>
                <c:pt idx="9">
                  <c:v>24.561403508771878</c:v>
                </c:pt>
              </c:numCache>
            </c:numRef>
          </c:val>
        </c:ser>
        <c:marker val="1"/>
        <c:axId val="58587008"/>
        <c:axId val="58588544"/>
      </c:lineChart>
      <c:catAx>
        <c:axId val="58587008"/>
        <c:scaling>
          <c:orientation val="minMax"/>
        </c:scaling>
        <c:axPos val="b"/>
        <c:tickLblPos val="nextTo"/>
        <c:txPr>
          <a:bodyPr/>
          <a:lstStyle/>
          <a:p>
            <a:pPr>
              <a:defRPr baseline="0">
                <a:latin typeface="Georgia" pitchFamily="18" charset="0"/>
              </a:defRPr>
            </a:pPr>
            <a:endParaRPr lang="en-US"/>
          </a:p>
        </c:txPr>
        <c:crossAx val="58588544"/>
        <c:crosses val="autoZero"/>
        <c:auto val="1"/>
        <c:lblAlgn val="ctr"/>
        <c:lblOffset val="100"/>
      </c:catAx>
      <c:valAx>
        <c:axId val="58588544"/>
        <c:scaling>
          <c:orientation val="minMax"/>
        </c:scaling>
        <c:axPos val="l"/>
        <c:majorGridlines/>
        <c:numFmt formatCode="0.0" sourceLinked="1"/>
        <c:tickLblPos val="nextTo"/>
        <c:txPr>
          <a:bodyPr/>
          <a:lstStyle/>
          <a:p>
            <a:pPr>
              <a:defRPr baseline="0">
                <a:latin typeface="Georgia" pitchFamily="18" charset="0"/>
              </a:defRPr>
            </a:pPr>
            <a:endParaRPr lang="en-US"/>
          </a:p>
        </c:txPr>
        <c:crossAx val="5858700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baseline="0">
                <a:latin typeface="Georgia" pitchFamily="18" charset="0"/>
              </a:defRPr>
            </a:pPr>
            <a:r>
              <a:rPr lang="en-US" baseline="0">
                <a:latin typeface="Georgia" pitchFamily="18" charset="0"/>
              </a:rPr>
              <a:t>Percentage of Grades of D or F in Historical Geology Labs</a:t>
            </a:r>
          </a:p>
        </c:rich>
      </c:tx>
      <c:layout/>
    </c:title>
    <c:plotArea>
      <c:layout/>
      <c:lineChart>
        <c:grouping val="standard"/>
        <c:ser>
          <c:idx val="0"/>
          <c:order val="0"/>
          <c:spPr>
            <a:ln>
              <a:solidFill>
                <a:schemeClr val="accent1"/>
              </a:solidFill>
            </a:ln>
          </c:spPr>
          <c:cat>
            <c:strRef>
              <c:f>Sheet3!$A$54:$J$54</c:f>
              <c:strCache>
                <c:ptCount val="10"/>
                <c:pt idx="0">
                  <c:v>Fall 06</c:v>
                </c:pt>
                <c:pt idx="1">
                  <c:v>Sum 07</c:v>
                </c:pt>
                <c:pt idx="2">
                  <c:v>Fall 07</c:v>
                </c:pt>
                <c:pt idx="3">
                  <c:v>Spr 08</c:v>
                </c:pt>
                <c:pt idx="4">
                  <c:v>Sum 08</c:v>
                </c:pt>
                <c:pt idx="5">
                  <c:v>Fall 08</c:v>
                </c:pt>
                <c:pt idx="6">
                  <c:v>Spr 09</c:v>
                </c:pt>
                <c:pt idx="7">
                  <c:v>Fall 09</c:v>
                </c:pt>
                <c:pt idx="8">
                  <c:v>Spr 10</c:v>
                </c:pt>
                <c:pt idx="9">
                  <c:v>Fall 10</c:v>
                </c:pt>
              </c:strCache>
            </c:strRef>
          </c:cat>
          <c:val>
            <c:numRef>
              <c:f>Sheet3!$A$55:$J$55</c:f>
              <c:numCache>
                <c:formatCode>0.0</c:formatCode>
                <c:ptCount val="10"/>
                <c:pt idx="0">
                  <c:v>0</c:v>
                </c:pt>
                <c:pt idx="1">
                  <c:v>0</c:v>
                </c:pt>
                <c:pt idx="2">
                  <c:v>2.0408163265306132</c:v>
                </c:pt>
                <c:pt idx="3">
                  <c:v>3.7037037037037042</c:v>
                </c:pt>
                <c:pt idx="4">
                  <c:v>0</c:v>
                </c:pt>
                <c:pt idx="5">
                  <c:v>4</c:v>
                </c:pt>
                <c:pt idx="6">
                  <c:v>16.666666666666664</c:v>
                </c:pt>
                <c:pt idx="7">
                  <c:v>11.76470588235294</c:v>
                </c:pt>
                <c:pt idx="8">
                  <c:v>15.151515151515149</c:v>
                </c:pt>
                <c:pt idx="9">
                  <c:v>4.5454545454545459</c:v>
                </c:pt>
              </c:numCache>
            </c:numRef>
          </c:val>
        </c:ser>
        <c:marker val="1"/>
        <c:axId val="58600448"/>
        <c:axId val="58635008"/>
      </c:lineChart>
      <c:catAx>
        <c:axId val="58600448"/>
        <c:scaling>
          <c:orientation val="minMax"/>
        </c:scaling>
        <c:axPos val="b"/>
        <c:tickLblPos val="nextTo"/>
        <c:txPr>
          <a:bodyPr/>
          <a:lstStyle/>
          <a:p>
            <a:pPr>
              <a:defRPr baseline="0">
                <a:latin typeface="Georgia" pitchFamily="18" charset="0"/>
              </a:defRPr>
            </a:pPr>
            <a:endParaRPr lang="en-US"/>
          </a:p>
        </c:txPr>
        <c:crossAx val="58635008"/>
        <c:crosses val="autoZero"/>
        <c:auto val="1"/>
        <c:lblAlgn val="ctr"/>
        <c:lblOffset val="100"/>
      </c:catAx>
      <c:valAx>
        <c:axId val="58635008"/>
        <c:scaling>
          <c:orientation val="minMax"/>
        </c:scaling>
        <c:axPos val="l"/>
        <c:majorGridlines/>
        <c:numFmt formatCode="0.0" sourceLinked="1"/>
        <c:tickLblPos val="nextTo"/>
        <c:txPr>
          <a:bodyPr/>
          <a:lstStyle/>
          <a:p>
            <a:pPr>
              <a:defRPr baseline="0">
                <a:latin typeface="Georgia" pitchFamily="18" charset="0"/>
              </a:defRPr>
            </a:pPr>
            <a:endParaRPr lang="en-US"/>
          </a:p>
        </c:txPr>
        <c:crossAx val="5860044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Georgia's HOPE Program - Recipients &amp; Awards</a:t>
            </a:r>
          </a:p>
        </c:rich>
      </c:tx>
      <c:layout/>
    </c:title>
    <c:plotArea>
      <c:layout/>
      <c:scatterChart>
        <c:scatterStyle val="smoothMarker"/>
        <c:ser>
          <c:idx val="1"/>
          <c:order val="1"/>
          <c:tx>
            <c:strRef>
              <c:f>Sheet1!$C$1</c:f>
              <c:strCache>
                <c:ptCount val="1"/>
                <c:pt idx="0">
                  <c:v>HOPE Awards</c:v>
                </c:pt>
              </c:strCache>
            </c:strRef>
          </c:tx>
          <c:xVal>
            <c:numRef>
              <c:f>Sheet1!$A$2:$A$19</c:f>
              <c:numCache>
                <c:formatCode>0</c:formatCode>
                <c:ptCount val="1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numCache>
            </c:numRef>
          </c:xVal>
          <c:yVal>
            <c:numRef>
              <c:f>Sheet1!$C$2:$C$19</c:f>
              <c:numCache>
                <c:formatCode>#,##0</c:formatCode>
                <c:ptCount val="18"/>
                <c:pt idx="0">
                  <c:v>21400000</c:v>
                </c:pt>
                <c:pt idx="1">
                  <c:v>83700000</c:v>
                </c:pt>
                <c:pt idx="2">
                  <c:v>133700000</c:v>
                </c:pt>
                <c:pt idx="3">
                  <c:v>153200000</c:v>
                </c:pt>
                <c:pt idx="4">
                  <c:v>173200000</c:v>
                </c:pt>
                <c:pt idx="5">
                  <c:v>189000000</c:v>
                </c:pt>
                <c:pt idx="6">
                  <c:v>208600000</c:v>
                </c:pt>
                <c:pt idx="7">
                  <c:v>276600000</c:v>
                </c:pt>
                <c:pt idx="8">
                  <c:v>322600000</c:v>
                </c:pt>
                <c:pt idx="9">
                  <c:v>361700000</c:v>
                </c:pt>
                <c:pt idx="10">
                  <c:v>405800000</c:v>
                </c:pt>
                <c:pt idx="11">
                  <c:v>427000000</c:v>
                </c:pt>
                <c:pt idx="12">
                  <c:v>436000000</c:v>
                </c:pt>
                <c:pt idx="13">
                  <c:v>452000000</c:v>
                </c:pt>
                <c:pt idx="14">
                  <c:v>459600000</c:v>
                </c:pt>
                <c:pt idx="15">
                  <c:v>522500000</c:v>
                </c:pt>
                <c:pt idx="16">
                  <c:v>640700000</c:v>
                </c:pt>
                <c:pt idx="17">
                  <c:v>679000000</c:v>
                </c:pt>
              </c:numCache>
            </c:numRef>
          </c:yVal>
          <c:smooth val="1"/>
        </c:ser>
        <c:axId val="58792192"/>
        <c:axId val="58798464"/>
      </c:scatterChart>
      <c:scatterChart>
        <c:scatterStyle val="smoothMarker"/>
        <c:ser>
          <c:idx val="0"/>
          <c:order val="0"/>
          <c:tx>
            <c:strRef>
              <c:f>Sheet1!$B$1</c:f>
              <c:strCache>
                <c:ptCount val="1"/>
                <c:pt idx="0">
                  <c:v>HOPE Recipients</c:v>
                </c:pt>
              </c:strCache>
            </c:strRef>
          </c:tx>
          <c:xVal>
            <c:numRef>
              <c:f>Sheet1!$A$2:$A$19</c:f>
              <c:numCache>
                <c:formatCode>0</c:formatCode>
                <c:ptCount val="1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numCache>
            </c:numRef>
          </c:xVal>
          <c:yVal>
            <c:numRef>
              <c:f>Sheet1!$B$2:$B$19</c:f>
              <c:numCache>
                <c:formatCode>#,##0</c:formatCode>
                <c:ptCount val="18"/>
                <c:pt idx="0">
                  <c:v>42797</c:v>
                </c:pt>
                <c:pt idx="1">
                  <c:v>98399</c:v>
                </c:pt>
                <c:pt idx="2">
                  <c:v>122978</c:v>
                </c:pt>
                <c:pt idx="3">
                  <c:v>128354</c:v>
                </c:pt>
                <c:pt idx="4">
                  <c:v>136662</c:v>
                </c:pt>
                <c:pt idx="5">
                  <c:v>141102</c:v>
                </c:pt>
                <c:pt idx="6">
                  <c:v>148194</c:v>
                </c:pt>
                <c:pt idx="7">
                  <c:v>169173</c:v>
                </c:pt>
                <c:pt idx="8">
                  <c:v>195860</c:v>
                </c:pt>
                <c:pt idx="9">
                  <c:v>212631</c:v>
                </c:pt>
                <c:pt idx="10">
                  <c:v>222552</c:v>
                </c:pt>
                <c:pt idx="11">
                  <c:v>222269</c:v>
                </c:pt>
                <c:pt idx="12">
                  <c:v>212581</c:v>
                </c:pt>
                <c:pt idx="13">
                  <c:v>207333</c:v>
                </c:pt>
                <c:pt idx="14">
                  <c:v>202352</c:v>
                </c:pt>
                <c:pt idx="15">
                  <c:v>216181</c:v>
                </c:pt>
                <c:pt idx="16">
                  <c:v>248362</c:v>
                </c:pt>
                <c:pt idx="17">
                  <c:v>238489</c:v>
                </c:pt>
              </c:numCache>
            </c:numRef>
          </c:yVal>
          <c:smooth val="1"/>
        </c:ser>
        <c:axId val="58814848"/>
        <c:axId val="58800384"/>
      </c:scatterChart>
      <c:valAx>
        <c:axId val="58792192"/>
        <c:scaling>
          <c:orientation val="minMax"/>
          <c:min val="1993"/>
        </c:scaling>
        <c:axPos val="b"/>
        <c:title>
          <c:tx>
            <c:rich>
              <a:bodyPr/>
              <a:lstStyle/>
              <a:p>
                <a:pPr>
                  <a:defRPr sz="1200"/>
                </a:pPr>
                <a:r>
                  <a:rPr lang="en-US" sz="1200"/>
                  <a:t>Year</a:t>
                </a:r>
              </a:p>
            </c:rich>
          </c:tx>
          <c:layout/>
        </c:title>
        <c:numFmt formatCode="0" sourceLinked="1"/>
        <c:tickLblPos val="nextTo"/>
        <c:crossAx val="58798464"/>
        <c:crosses val="autoZero"/>
        <c:crossBetween val="midCat"/>
      </c:valAx>
      <c:valAx>
        <c:axId val="58798464"/>
        <c:scaling>
          <c:orientation val="minMax"/>
        </c:scaling>
        <c:axPos val="l"/>
        <c:majorGridlines/>
        <c:title>
          <c:tx>
            <c:rich>
              <a:bodyPr rot="-5400000" vert="horz"/>
              <a:lstStyle/>
              <a:p>
                <a:pPr>
                  <a:defRPr sz="1200"/>
                </a:pPr>
                <a:r>
                  <a:rPr lang="en-US" sz="1200"/>
                  <a:t>Hope Awards, $</a:t>
                </a:r>
              </a:p>
            </c:rich>
          </c:tx>
          <c:layout/>
        </c:title>
        <c:numFmt formatCode="#,##0" sourceLinked="1"/>
        <c:tickLblPos val="nextTo"/>
        <c:crossAx val="58792192"/>
        <c:crosses val="autoZero"/>
        <c:crossBetween val="midCat"/>
      </c:valAx>
      <c:valAx>
        <c:axId val="58800384"/>
        <c:scaling>
          <c:orientation val="minMax"/>
        </c:scaling>
        <c:axPos val="r"/>
        <c:title>
          <c:tx>
            <c:rich>
              <a:bodyPr rot="-5400000" vert="horz"/>
              <a:lstStyle/>
              <a:p>
                <a:pPr>
                  <a:defRPr sz="1200"/>
                </a:pPr>
                <a:r>
                  <a:rPr lang="en-US" sz="1200"/>
                  <a:t>Hope Recipients</a:t>
                </a:r>
              </a:p>
            </c:rich>
          </c:tx>
          <c:layout/>
        </c:title>
        <c:numFmt formatCode="#,##0" sourceLinked="1"/>
        <c:tickLblPos val="nextTo"/>
        <c:crossAx val="58814848"/>
        <c:crosses val="max"/>
        <c:crossBetween val="midCat"/>
      </c:valAx>
      <c:valAx>
        <c:axId val="58814848"/>
        <c:scaling>
          <c:orientation val="minMax"/>
        </c:scaling>
        <c:delete val="1"/>
        <c:axPos val="b"/>
        <c:numFmt formatCode="0" sourceLinked="1"/>
        <c:tickLblPos val="none"/>
        <c:crossAx val="58800384"/>
        <c:crosses val="autoZero"/>
        <c:crossBetween val="midCat"/>
      </c:valAx>
    </c:plotArea>
    <c:legend>
      <c:legendPos val="r"/>
      <c:layout/>
      <c:txPr>
        <a:bodyPr/>
        <a:lstStyle/>
        <a:p>
          <a:pPr>
            <a:defRPr sz="1200"/>
          </a:pPr>
          <a:endParaRPr lang="en-US"/>
        </a:p>
      </c:txPr>
    </c:legend>
    <c:plotVisOnly val="1"/>
  </c:chart>
  <c:txPr>
    <a:bodyPr/>
    <a:lstStyle/>
    <a:p>
      <a:pPr>
        <a:defRPr>
          <a:latin typeface="Georgia" pitchFamily="18"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65AE5DED-C35A-4856-9FC5-238736857A84}" type="datetimeFigureOut">
              <a:rPr lang="en-US" smtClean="0"/>
              <a:t>3/22/2011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C370C02-B365-4914-8642-B53F26F5773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5D23EC4-6090-4665-96B3-16A495D0C4EF}" type="datetimeFigureOut">
              <a:rPr lang="en-US" smtClean="0"/>
              <a:pPr/>
              <a:t>3/22/2011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746C74-35E6-4BDC-8911-525D075D9B5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D23EC4-6090-4665-96B3-16A495D0C4EF}"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46C74-35E6-4BDC-8911-525D075D9B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D23EC4-6090-4665-96B3-16A495D0C4EF}" type="datetimeFigureOut">
              <a:rPr lang="en-US" smtClean="0"/>
              <a:pPr/>
              <a:t>3/22/2011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46C74-35E6-4BDC-8911-525D075D9B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5D23EC4-6090-4665-96B3-16A495D0C4EF}" type="datetimeFigureOut">
              <a:rPr lang="en-US" smtClean="0"/>
              <a:pPr/>
              <a:t>3/22/2011</a:t>
            </a:fld>
            <a:endParaRPr lang="en-US"/>
          </a:p>
        </p:txBody>
      </p:sp>
      <p:sp>
        <p:nvSpPr>
          <p:cNvPr id="9" name="Slide Number Placeholder 8"/>
          <p:cNvSpPr>
            <a:spLocks noGrp="1"/>
          </p:cNvSpPr>
          <p:nvPr>
            <p:ph type="sldNum" sz="quarter" idx="15"/>
          </p:nvPr>
        </p:nvSpPr>
        <p:spPr/>
        <p:txBody>
          <a:bodyPr rtlCol="0"/>
          <a:lstStyle/>
          <a:p>
            <a:fld id="{2B746C74-35E6-4BDC-8911-525D075D9B5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5D23EC4-6090-4665-96B3-16A495D0C4EF}" type="datetimeFigureOut">
              <a:rPr lang="en-US" smtClean="0"/>
              <a:pPr/>
              <a:t>3/22/2011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746C74-35E6-4BDC-8911-525D075D9B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5D23EC4-6090-4665-96B3-16A495D0C4EF}" type="datetimeFigureOut">
              <a:rPr lang="en-US" smtClean="0"/>
              <a:pPr/>
              <a:t>3/22/2011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46C74-35E6-4BDC-8911-525D075D9B5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5D23EC4-6090-4665-96B3-16A495D0C4EF}" type="datetimeFigureOut">
              <a:rPr lang="en-US" smtClean="0"/>
              <a:pPr/>
              <a:t>3/22/2011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46C74-35E6-4BDC-8911-525D075D9B5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5D23EC4-6090-4665-96B3-16A495D0C4EF}" type="datetimeFigureOut">
              <a:rPr lang="en-US" smtClean="0"/>
              <a:pPr/>
              <a:t>3/22/2011</a:t>
            </a:fld>
            <a:endParaRPr lang="en-US"/>
          </a:p>
        </p:txBody>
      </p:sp>
      <p:sp>
        <p:nvSpPr>
          <p:cNvPr id="7" name="Slide Number Placeholder 6"/>
          <p:cNvSpPr>
            <a:spLocks noGrp="1"/>
          </p:cNvSpPr>
          <p:nvPr>
            <p:ph type="sldNum" sz="quarter" idx="11"/>
          </p:nvPr>
        </p:nvSpPr>
        <p:spPr/>
        <p:txBody>
          <a:bodyPr rtlCol="0"/>
          <a:lstStyle/>
          <a:p>
            <a:fld id="{2B746C74-35E6-4BDC-8911-525D075D9B5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23EC4-6090-4665-96B3-16A495D0C4EF}" type="datetimeFigureOut">
              <a:rPr lang="en-US" smtClean="0"/>
              <a:pPr/>
              <a:t>3/22/2011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46C74-35E6-4BDC-8911-525D075D9B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5D23EC4-6090-4665-96B3-16A495D0C4EF}" type="datetimeFigureOut">
              <a:rPr lang="en-US" smtClean="0"/>
              <a:pPr/>
              <a:t>3/22/2011</a:t>
            </a:fld>
            <a:endParaRPr lang="en-US"/>
          </a:p>
        </p:txBody>
      </p:sp>
      <p:sp>
        <p:nvSpPr>
          <p:cNvPr id="22" name="Slide Number Placeholder 21"/>
          <p:cNvSpPr>
            <a:spLocks noGrp="1"/>
          </p:cNvSpPr>
          <p:nvPr>
            <p:ph type="sldNum" sz="quarter" idx="15"/>
          </p:nvPr>
        </p:nvSpPr>
        <p:spPr/>
        <p:txBody>
          <a:bodyPr rtlCol="0"/>
          <a:lstStyle/>
          <a:p>
            <a:fld id="{2B746C74-35E6-4BDC-8911-525D075D9B5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5D23EC4-6090-4665-96B3-16A495D0C4EF}" type="datetimeFigureOut">
              <a:rPr lang="en-US" smtClean="0"/>
              <a:pPr/>
              <a:t>3/22/2011</a:t>
            </a:fld>
            <a:endParaRPr lang="en-US"/>
          </a:p>
        </p:txBody>
      </p:sp>
      <p:sp>
        <p:nvSpPr>
          <p:cNvPr id="18" name="Slide Number Placeholder 17"/>
          <p:cNvSpPr>
            <a:spLocks noGrp="1"/>
          </p:cNvSpPr>
          <p:nvPr>
            <p:ph type="sldNum" sz="quarter" idx="11"/>
          </p:nvPr>
        </p:nvSpPr>
        <p:spPr/>
        <p:txBody>
          <a:bodyPr rtlCol="0"/>
          <a:lstStyle/>
          <a:p>
            <a:fld id="{2B746C74-35E6-4BDC-8911-525D075D9B5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D23EC4-6090-4665-96B3-16A495D0C4EF}" type="datetimeFigureOut">
              <a:rPr lang="en-US" smtClean="0"/>
              <a:pPr/>
              <a:t>3/22/2011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746C74-35E6-4BDC-8911-525D075D9B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066800"/>
            <a:ext cx="6172200" cy="1894362"/>
          </a:xfrm>
        </p:spPr>
        <p:txBody>
          <a:bodyPr>
            <a:normAutofit fontScale="90000"/>
          </a:bodyPr>
          <a:lstStyle/>
          <a:p>
            <a:r>
              <a:rPr lang="en-US" dirty="0" smtClean="0">
                <a:latin typeface="Georgia" pitchFamily="18" charset="0"/>
              </a:rPr>
              <a:t>Engaging Students and Teachers in Earth Science Education: Several Methods Employed in Western Georgia</a:t>
            </a:r>
            <a:endParaRPr lang="en-US" dirty="0">
              <a:latin typeface="Georgia" pitchFamily="18" charset="0"/>
            </a:endParaRPr>
          </a:p>
        </p:txBody>
      </p:sp>
      <p:sp>
        <p:nvSpPr>
          <p:cNvPr id="3" name="Subtitle 2"/>
          <p:cNvSpPr>
            <a:spLocks noGrp="1"/>
          </p:cNvSpPr>
          <p:nvPr>
            <p:ph type="subTitle" idx="1"/>
          </p:nvPr>
        </p:nvSpPr>
        <p:spPr>
          <a:xfrm>
            <a:off x="2438400" y="4876800"/>
            <a:ext cx="6400800" cy="1752600"/>
          </a:xfrm>
        </p:spPr>
        <p:txBody>
          <a:bodyPr/>
          <a:lstStyle/>
          <a:p>
            <a:r>
              <a:rPr lang="en-US" dirty="0" smtClean="0">
                <a:latin typeface="Georgia" pitchFamily="18" charset="0"/>
              </a:rPr>
              <a:t>Randa R. Harris</a:t>
            </a:r>
          </a:p>
          <a:p>
            <a:r>
              <a:rPr lang="en-US" dirty="0" smtClean="0">
                <a:latin typeface="Georgia" pitchFamily="18" charset="0"/>
              </a:rPr>
              <a:t>University of West Georgia</a:t>
            </a:r>
          </a:p>
          <a:p>
            <a:r>
              <a:rPr lang="en-US" dirty="0" smtClean="0">
                <a:latin typeface="Georgia" pitchFamily="18" charset="0"/>
              </a:rPr>
              <a:t>rharris@westga.edu</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Georgia" pitchFamily="18" charset="0"/>
              </a:rPr>
              <a:t>IMPACT</a:t>
            </a:r>
            <a:endParaRPr lang="en-US" sz="4400" dirty="0">
              <a:latin typeface="Georgia" pitchFamily="18" charset="0"/>
            </a:endParaRPr>
          </a:p>
        </p:txBody>
      </p:sp>
      <p:sp>
        <p:nvSpPr>
          <p:cNvPr id="4" name="Text Placeholder 3"/>
          <p:cNvSpPr>
            <a:spLocks noGrp="1"/>
          </p:cNvSpPr>
          <p:nvPr>
            <p:ph type="body" idx="2"/>
          </p:nvPr>
        </p:nvSpPr>
        <p:spPr>
          <a:xfrm>
            <a:off x="6812280" y="274320"/>
            <a:ext cx="1950720" cy="6202680"/>
          </a:xfrm>
        </p:spPr>
        <p:txBody>
          <a:bodyPr>
            <a:normAutofit/>
          </a:bodyPr>
          <a:lstStyle/>
          <a:p>
            <a:r>
              <a:rPr lang="en-US" sz="2000" dirty="0" smtClean="0">
                <a:latin typeface="Georgia" pitchFamily="18" charset="0"/>
              </a:rPr>
              <a:t>Improving</a:t>
            </a:r>
          </a:p>
          <a:p>
            <a:r>
              <a:rPr lang="en-US" sz="2000" dirty="0" smtClean="0">
                <a:latin typeface="Georgia" pitchFamily="18" charset="0"/>
              </a:rPr>
              <a:t>Motivation,</a:t>
            </a:r>
          </a:p>
          <a:p>
            <a:r>
              <a:rPr lang="en-US" sz="2000" dirty="0" smtClean="0">
                <a:latin typeface="Georgia" pitchFamily="18" charset="0"/>
              </a:rPr>
              <a:t>Performance, &amp;</a:t>
            </a:r>
          </a:p>
          <a:p>
            <a:r>
              <a:rPr lang="en-US" sz="2000" dirty="0" smtClean="0">
                <a:latin typeface="Georgia" pitchFamily="18" charset="0"/>
              </a:rPr>
              <a:t>Attitudes of</a:t>
            </a:r>
          </a:p>
          <a:p>
            <a:r>
              <a:rPr lang="en-US" sz="2000" dirty="0" smtClean="0">
                <a:latin typeface="Georgia" pitchFamily="18" charset="0"/>
              </a:rPr>
              <a:t>Children and</a:t>
            </a:r>
          </a:p>
          <a:p>
            <a:r>
              <a:rPr lang="en-US" sz="2000" dirty="0" smtClean="0">
                <a:latin typeface="Georgia" pitchFamily="18" charset="0"/>
              </a:rPr>
              <a:t>Teachers</a:t>
            </a:r>
          </a:p>
        </p:txBody>
      </p:sp>
      <p:pic>
        <p:nvPicPr>
          <p:cNvPr id="5" name="Content Placeholder 4" descr="PetRock1.JPG"/>
          <p:cNvPicPr>
            <a:picLocks noGrp="1" noChangeAspect="1"/>
          </p:cNvPicPr>
          <p:nvPr>
            <p:ph sz="quarter" idx="1"/>
          </p:nvPr>
        </p:nvPicPr>
        <p:blipFill>
          <a:blip r:embed="rId2" cstate="print"/>
          <a:stretch>
            <a:fillRect/>
          </a:stretch>
        </p:blipFill>
        <p:spPr>
          <a:xfrm>
            <a:off x="929640" y="512445"/>
            <a:ext cx="4389120" cy="585216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IMPACT</a:t>
            </a:r>
            <a:endParaRPr lang="en-US" dirty="0"/>
          </a:p>
        </p:txBody>
      </p:sp>
      <p:sp>
        <p:nvSpPr>
          <p:cNvPr id="7" name="Content Placeholder 6"/>
          <p:cNvSpPr>
            <a:spLocks noGrp="1"/>
          </p:cNvSpPr>
          <p:nvPr>
            <p:ph sz="quarter" idx="1"/>
          </p:nvPr>
        </p:nvSpPr>
        <p:spPr/>
        <p:txBody>
          <a:bodyPr>
            <a:normAutofit/>
          </a:bodyPr>
          <a:lstStyle/>
          <a:p>
            <a:r>
              <a:rPr lang="en-US" dirty="0" smtClean="0"/>
              <a:t>Grant-funded program offering a wide range of courses in science, technology, engineering, &amp; mathematics to children and educators in grades K-8.</a:t>
            </a:r>
          </a:p>
          <a:p>
            <a:r>
              <a:rPr lang="en-US" dirty="0" smtClean="0"/>
              <a:t>Grant written by Dr. </a:t>
            </a:r>
            <a:r>
              <a:rPr lang="en-US" dirty="0" err="1" smtClean="0"/>
              <a:t>Sharmistha</a:t>
            </a:r>
            <a:r>
              <a:rPr lang="en-US" dirty="0" smtClean="0"/>
              <a:t> Basu-Dutt (Chemistry) and Dr. Gail Marshall (Education).</a:t>
            </a:r>
          </a:p>
          <a:p>
            <a:r>
              <a:rPr lang="en-US" dirty="0" smtClean="0"/>
              <a:t>Funded by the Alice </a:t>
            </a:r>
            <a:r>
              <a:rPr lang="en-US" dirty="0" err="1" smtClean="0"/>
              <a:t>Huffard</a:t>
            </a:r>
            <a:r>
              <a:rPr lang="en-US" dirty="0" smtClean="0"/>
              <a:t> Richards Fund ($100,000 in year 1, which has been renewed for a 3 year cycle).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Camps I’ve led:</a:t>
            </a:r>
            <a:endParaRPr lang="en-US" dirty="0"/>
          </a:p>
        </p:txBody>
      </p:sp>
      <p:sp>
        <p:nvSpPr>
          <p:cNvPr id="4" name="Content Placeholder 3"/>
          <p:cNvSpPr>
            <a:spLocks noGrp="1"/>
          </p:cNvSpPr>
          <p:nvPr>
            <p:ph sz="quarter" idx="2"/>
          </p:nvPr>
        </p:nvSpPr>
        <p:spPr/>
        <p:txBody>
          <a:bodyPr/>
          <a:lstStyle/>
          <a:p>
            <a:r>
              <a:rPr lang="en-US" dirty="0" smtClean="0"/>
              <a:t>Rocking Science (2-3)</a:t>
            </a:r>
          </a:p>
          <a:p>
            <a:r>
              <a:rPr lang="en-US" dirty="0" smtClean="0"/>
              <a:t>Play in the Dirt (3-5)</a:t>
            </a:r>
          </a:p>
          <a:p>
            <a:r>
              <a:rPr lang="en-US" dirty="0" smtClean="0"/>
              <a:t>Geology Rocks (K-2, 2-3)</a:t>
            </a:r>
          </a:p>
          <a:p>
            <a:r>
              <a:rPr lang="en-US" dirty="0" smtClean="0"/>
              <a:t>Water Wonders (4-5)</a:t>
            </a:r>
            <a:endParaRPr lang="en-US" dirty="0"/>
          </a:p>
        </p:txBody>
      </p:sp>
      <p:sp>
        <p:nvSpPr>
          <p:cNvPr id="6" name="Content Placeholder 5"/>
          <p:cNvSpPr>
            <a:spLocks noGrp="1"/>
          </p:cNvSpPr>
          <p:nvPr>
            <p:ph sz="quarter" idx="4"/>
          </p:nvPr>
        </p:nvSpPr>
        <p:spPr/>
        <p:txBody>
          <a:bodyPr/>
          <a:lstStyle/>
          <a:p>
            <a:r>
              <a:rPr lang="en-US" dirty="0" smtClean="0"/>
              <a:t>Aqua World (6-8)</a:t>
            </a:r>
          </a:p>
          <a:p>
            <a:r>
              <a:rPr lang="en-US" dirty="0" smtClean="0"/>
              <a:t>Soaking Science (3-5)</a:t>
            </a:r>
            <a:endParaRPr lang="en-US" dirty="0"/>
          </a:p>
        </p:txBody>
      </p:sp>
      <p:sp>
        <p:nvSpPr>
          <p:cNvPr id="3" name="Text Placeholder 2"/>
          <p:cNvSpPr>
            <a:spLocks noGrp="1"/>
          </p:cNvSpPr>
          <p:nvPr>
            <p:ph type="body" sz="quarter" idx="1"/>
          </p:nvPr>
        </p:nvSpPr>
        <p:spPr/>
        <p:txBody>
          <a:bodyPr/>
          <a:lstStyle/>
          <a:p>
            <a:r>
              <a:rPr lang="en-US" dirty="0" smtClean="0"/>
              <a:t>Saturday Camps</a:t>
            </a:r>
            <a:endParaRPr lang="en-US" dirty="0"/>
          </a:p>
        </p:txBody>
      </p:sp>
      <p:sp>
        <p:nvSpPr>
          <p:cNvPr id="5" name="Text Placeholder 4"/>
          <p:cNvSpPr>
            <a:spLocks noGrp="1"/>
          </p:cNvSpPr>
          <p:nvPr>
            <p:ph type="body" sz="quarter" idx="3"/>
          </p:nvPr>
        </p:nvSpPr>
        <p:spPr/>
        <p:txBody>
          <a:bodyPr/>
          <a:lstStyle/>
          <a:p>
            <a:r>
              <a:rPr lang="en-US" dirty="0" smtClean="0"/>
              <a:t>Summer Camps</a:t>
            </a:r>
            <a:endParaRPr lang="en-US" dirty="0"/>
          </a:p>
        </p:txBody>
      </p:sp>
      <p:pic>
        <p:nvPicPr>
          <p:cNvPr id="7" name="Picture 6" descr="100_0628.jpg"/>
          <p:cNvPicPr>
            <a:picLocks noChangeAspect="1"/>
          </p:cNvPicPr>
          <p:nvPr/>
        </p:nvPicPr>
        <p:blipFill>
          <a:blip r:embed="rId2" cstate="print"/>
          <a:stretch>
            <a:fillRect/>
          </a:stretch>
        </p:blipFill>
        <p:spPr>
          <a:xfrm>
            <a:off x="0" y="4799263"/>
            <a:ext cx="9144000" cy="205873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okieMining2.JPG"/>
          <p:cNvPicPr>
            <a:picLocks noGrp="1" noChangeAspect="1"/>
          </p:cNvPicPr>
          <p:nvPr>
            <p:ph sz="quarter" idx="2"/>
          </p:nvPr>
        </p:nvPicPr>
        <p:blipFill>
          <a:blip r:embed="rId2" cstate="print"/>
          <a:stretch>
            <a:fillRect/>
          </a:stretch>
        </p:blipFill>
        <p:spPr>
          <a:xfrm>
            <a:off x="289560" y="731520"/>
            <a:ext cx="3901440" cy="2926080"/>
          </a:xfrm>
        </p:spPr>
      </p:pic>
      <p:pic>
        <p:nvPicPr>
          <p:cNvPr id="10" name="Content Placeholder 9" descr="PetRock2.JPG"/>
          <p:cNvPicPr>
            <a:picLocks noGrp="1" noChangeAspect="1"/>
          </p:cNvPicPr>
          <p:nvPr>
            <p:ph sz="quarter" idx="4"/>
          </p:nvPr>
        </p:nvPicPr>
        <p:blipFill>
          <a:blip r:embed="rId3" cstate="print"/>
          <a:stretch>
            <a:fillRect/>
          </a:stretch>
        </p:blipFill>
        <p:spPr>
          <a:xfrm>
            <a:off x="4785360" y="731520"/>
            <a:ext cx="3901440" cy="2926080"/>
          </a:xfrm>
        </p:spPr>
      </p:pic>
      <p:sp>
        <p:nvSpPr>
          <p:cNvPr id="7" name="Text Placeholder 6"/>
          <p:cNvSpPr>
            <a:spLocks noGrp="1"/>
          </p:cNvSpPr>
          <p:nvPr>
            <p:ph type="body" sz="quarter" idx="1"/>
          </p:nvPr>
        </p:nvSpPr>
        <p:spPr>
          <a:xfrm>
            <a:off x="228600" y="46038"/>
            <a:ext cx="4040188" cy="639762"/>
          </a:xfrm>
        </p:spPr>
        <p:txBody>
          <a:bodyPr/>
          <a:lstStyle/>
          <a:p>
            <a:r>
              <a:rPr lang="en-US" dirty="0" smtClean="0"/>
              <a:t>Cookie Mining</a:t>
            </a:r>
            <a:endParaRPr lang="en-US" dirty="0"/>
          </a:p>
        </p:txBody>
      </p:sp>
      <p:sp>
        <p:nvSpPr>
          <p:cNvPr id="8" name="Text Placeholder 7"/>
          <p:cNvSpPr>
            <a:spLocks noGrp="1"/>
          </p:cNvSpPr>
          <p:nvPr>
            <p:ph type="body" sz="quarter" idx="3"/>
          </p:nvPr>
        </p:nvSpPr>
        <p:spPr>
          <a:xfrm>
            <a:off x="4797425" y="46038"/>
            <a:ext cx="4041775" cy="639762"/>
          </a:xfrm>
        </p:spPr>
        <p:txBody>
          <a:bodyPr/>
          <a:lstStyle/>
          <a:p>
            <a:r>
              <a:rPr lang="en-US" dirty="0" smtClean="0"/>
              <a:t>Making pet rocks</a:t>
            </a:r>
            <a:endParaRPr lang="en-US" dirty="0"/>
          </a:p>
        </p:txBody>
      </p:sp>
      <p:pic>
        <p:nvPicPr>
          <p:cNvPr id="11" name="Picture 10" descr="PetRock3.JPG"/>
          <p:cNvPicPr>
            <a:picLocks noChangeAspect="1"/>
          </p:cNvPicPr>
          <p:nvPr/>
        </p:nvPicPr>
        <p:blipFill>
          <a:blip r:embed="rId4" cstate="print"/>
          <a:stretch>
            <a:fillRect/>
          </a:stretch>
        </p:blipFill>
        <p:spPr>
          <a:xfrm>
            <a:off x="4785360" y="3703320"/>
            <a:ext cx="3901440" cy="2926080"/>
          </a:xfrm>
          <a:prstGeom prst="rect">
            <a:avLst/>
          </a:prstGeom>
        </p:spPr>
      </p:pic>
      <p:pic>
        <p:nvPicPr>
          <p:cNvPr id="12" name="Picture 11" descr="CookieMining3.JPG"/>
          <p:cNvPicPr>
            <a:picLocks noChangeAspect="1"/>
          </p:cNvPicPr>
          <p:nvPr/>
        </p:nvPicPr>
        <p:blipFill>
          <a:blip r:embed="rId5" cstate="print"/>
          <a:stretch>
            <a:fillRect/>
          </a:stretch>
        </p:blipFill>
        <p:spPr>
          <a:xfrm>
            <a:off x="304800" y="3703320"/>
            <a:ext cx="3901440" cy="292608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100_0630.jpg"/>
          <p:cNvPicPr>
            <a:picLocks noGrp="1" noChangeAspect="1"/>
          </p:cNvPicPr>
          <p:nvPr>
            <p:ph sz="quarter" idx="2"/>
          </p:nvPr>
        </p:nvPicPr>
        <p:blipFill>
          <a:blip r:embed="rId2" cstate="print"/>
          <a:stretch>
            <a:fillRect/>
          </a:stretch>
        </p:blipFill>
        <p:spPr>
          <a:xfrm>
            <a:off x="304800" y="947935"/>
            <a:ext cx="3901440" cy="2926080"/>
          </a:xfrm>
        </p:spPr>
      </p:pic>
      <p:pic>
        <p:nvPicPr>
          <p:cNvPr id="8" name="Content Placeholder 7" descr="100_0636.jpg"/>
          <p:cNvPicPr>
            <a:picLocks noGrp="1" noChangeAspect="1"/>
          </p:cNvPicPr>
          <p:nvPr>
            <p:ph sz="quarter" idx="4"/>
          </p:nvPr>
        </p:nvPicPr>
        <p:blipFill>
          <a:blip r:embed="rId3" cstate="print"/>
          <a:stretch>
            <a:fillRect/>
          </a:stretch>
        </p:blipFill>
        <p:spPr>
          <a:xfrm>
            <a:off x="4645025" y="947340"/>
            <a:ext cx="3901440" cy="2926080"/>
          </a:xfrm>
        </p:spPr>
      </p:pic>
      <p:sp>
        <p:nvSpPr>
          <p:cNvPr id="3" name="Text Placeholder 2"/>
          <p:cNvSpPr>
            <a:spLocks noGrp="1"/>
          </p:cNvSpPr>
          <p:nvPr>
            <p:ph type="body" sz="quarter" idx="1"/>
          </p:nvPr>
        </p:nvSpPr>
        <p:spPr>
          <a:xfrm>
            <a:off x="304800" y="122238"/>
            <a:ext cx="4040188" cy="639762"/>
          </a:xfrm>
        </p:spPr>
        <p:txBody>
          <a:bodyPr/>
          <a:lstStyle/>
          <a:p>
            <a:r>
              <a:rPr lang="en-US" dirty="0" smtClean="0"/>
              <a:t>Density Experiments</a:t>
            </a:r>
            <a:endParaRPr lang="en-US" dirty="0"/>
          </a:p>
        </p:txBody>
      </p:sp>
      <p:sp>
        <p:nvSpPr>
          <p:cNvPr id="5" name="Text Placeholder 4"/>
          <p:cNvSpPr>
            <a:spLocks noGrp="1"/>
          </p:cNvSpPr>
          <p:nvPr>
            <p:ph type="body" sz="quarter" idx="3"/>
          </p:nvPr>
        </p:nvSpPr>
        <p:spPr>
          <a:xfrm>
            <a:off x="4645025" y="122238"/>
            <a:ext cx="4041775" cy="639762"/>
          </a:xfrm>
        </p:spPr>
        <p:txBody>
          <a:bodyPr/>
          <a:lstStyle/>
          <a:p>
            <a:r>
              <a:rPr lang="en-US" dirty="0" smtClean="0"/>
              <a:t>Water Detectives</a:t>
            </a:r>
            <a:endParaRPr lang="en-US" dirty="0"/>
          </a:p>
        </p:txBody>
      </p:sp>
      <p:pic>
        <p:nvPicPr>
          <p:cNvPr id="9" name="Picture 8" descr="100_0634.jpg"/>
          <p:cNvPicPr>
            <a:picLocks noChangeAspect="1"/>
          </p:cNvPicPr>
          <p:nvPr/>
        </p:nvPicPr>
        <p:blipFill>
          <a:blip r:embed="rId4" cstate="print"/>
          <a:stretch>
            <a:fillRect/>
          </a:stretch>
        </p:blipFill>
        <p:spPr>
          <a:xfrm>
            <a:off x="2590800" y="3886200"/>
            <a:ext cx="3901440" cy="29260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b="1" dirty="0" err="1" smtClean="0">
                <a:solidFill>
                  <a:schemeClr val="bg1">
                    <a:lumMod val="50000"/>
                  </a:schemeClr>
                </a:solidFill>
              </a:rPr>
              <a:t>Macroinvertebrate</a:t>
            </a:r>
            <a:r>
              <a:rPr lang="en-US" b="1" dirty="0" smtClean="0">
                <a:solidFill>
                  <a:schemeClr val="bg1">
                    <a:lumMod val="50000"/>
                  </a:schemeClr>
                </a:solidFill>
              </a:rPr>
              <a:t> Surveys</a:t>
            </a:r>
            <a:endParaRPr lang="en-US" b="1" dirty="0">
              <a:solidFill>
                <a:schemeClr val="bg1">
                  <a:lumMod val="50000"/>
                </a:schemeClr>
              </a:solidFill>
            </a:endParaRPr>
          </a:p>
        </p:txBody>
      </p:sp>
      <p:pic>
        <p:nvPicPr>
          <p:cNvPr id="9" name="Picture 8" descr="100_0643.jpg"/>
          <p:cNvPicPr>
            <a:picLocks noChangeAspect="1"/>
          </p:cNvPicPr>
          <p:nvPr/>
        </p:nvPicPr>
        <p:blipFill>
          <a:blip r:embed="rId2" cstate="print"/>
          <a:stretch>
            <a:fillRect/>
          </a:stretch>
        </p:blipFill>
        <p:spPr>
          <a:xfrm>
            <a:off x="5791200" y="4495800"/>
            <a:ext cx="3124200" cy="2343150"/>
          </a:xfrm>
          <a:prstGeom prst="rect">
            <a:avLst/>
          </a:prstGeom>
        </p:spPr>
      </p:pic>
      <p:pic>
        <p:nvPicPr>
          <p:cNvPr id="10" name="Picture 9" descr="100_0651.jpg"/>
          <p:cNvPicPr>
            <a:picLocks noChangeAspect="1"/>
          </p:cNvPicPr>
          <p:nvPr/>
        </p:nvPicPr>
        <p:blipFill>
          <a:blip r:embed="rId3" cstate="print"/>
          <a:stretch>
            <a:fillRect/>
          </a:stretch>
        </p:blipFill>
        <p:spPr>
          <a:xfrm>
            <a:off x="533400" y="762000"/>
            <a:ext cx="3535680" cy="2651760"/>
          </a:xfrm>
          <a:prstGeom prst="rect">
            <a:avLst/>
          </a:prstGeom>
        </p:spPr>
      </p:pic>
      <p:pic>
        <p:nvPicPr>
          <p:cNvPr id="11" name="Picture 10" descr="100_0655.jpg"/>
          <p:cNvPicPr>
            <a:picLocks noChangeAspect="1"/>
          </p:cNvPicPr>
          <p:nvPr/>
        </p:nvPicPr>
        <p:blipFill>
          <a:blip r:embed="rId4" cstate="print"/>
          <a:stretch>
            <a:fillRect/>
          </a:stretch>
        </p:blipFill>
        <p:spPr>
          <a:xfrm>
            <a:off x="152400" y="4648200"/>
            <a:ext cx="2743200" cy="2057400"/>
          </a:xfrm>
          <a:prstGeom prst="rect">
            <a:avLst/>
          </a:prstGeom>
        </p:spPr>
      </p:pic>
      <p:pic>
        <p:nvPicPr>
          <p:cNvPr id="12" name="Picture 11" descr="100_0656.jpg"/>
          <p:cNvPicPr>
            <a:picLocks noChangeAspect="1"/>
          </p:cNvPicPr>
          <p:nvPr/>
        </p:nvPicPr>
        <p:blipFill>
          <a:blip r:embed="rId5" cstate="print"/>
          <a:stretch>
            <a:fillRect/>
          </a:stretch>
        </p:blipFill>
        <p:spPr>
          <a:xfrm>
            <a:off x="4800600" y="762000"/>
            <a:ext cx="3535680" cy="2651760"/>
          </a:xfrm>
          <a:prstGeom prst="rect">
            <a:avLst/>
          </a:prstGeom>
        </p:spPr>
      </p:pic>
      <p:pic>
        <p:nvPicPr>
          <p:cNvPr id="13" name="Picture 12" descr="100_0660.jpg"/>
          <p:cNvPicPr>
            <a:picLocks noChangeAspect="1"/>
          </p:cNvPicPr>
          <p:nvPr/>
        </p:nvPicPr>
        <p:blipFill>
          <a:blip r:embed="rId6" cstate="print"/>
          <a:stretch>
            <a:fillRect/>
          </a:stretch>
        </p:blipFill>
        <p:spPr>
          <a:xfrm>
            <a:off x="2636520" y="3063240"/>
            <a:ext cx="3291840" cy="24688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r>
              <a:rPr lang="en-US" b="1" dirty="0" err="1" smtClean="0"/>
              <a:t>Stormwater</a:t>
            </a:r>
            <a:r>
              <a:rPr lang="en-US" b="1" dirty="0" smtClean="0"/>
              <a:t> Floodplain Simulator</a:t>
            </a:r>
            <a:endParaRPr lang="en-US" b="1" dirty="0"/>
          </a:p>
        </p:txBody>
      </p:sp>
      <p:pic>
        <p:nvPicPr>
          <p:cNvPr id="3" name="Picture 2" descr="stormwatersim.jpg"/>
          <p:cNvPicPr>
            <a:picLocks noChangeAspect="1"/>
          </p:cNvPicPr>
          <p:nvPr/>
        </p:nvPicPr>
        <p:blipFill>
          <a:blip r:embed="rId2" cstate="print"/>
          <a:stretch>
            <a:fillRect/>
          </a:stretch>
        </p:blipFill>
        <p:spPr>
          <a:xfrm>
            <a:off x="4038600" y="914400"/>
            <a:ext cx="4762500" cy="4762500"/>
          </a:xfrm>
          <a:prstGeom prst="rect">
            <a:avLst/>
          </a:prstGeom>
        </p:spPr>
      </p:pic>
      <p:pic>
        <p:nvPicPr>
          <p:cNvPr id="4" name="Picture 3" descr="100_0661.jpg"/>
          <p:cNvPicPr>
            <a:picLocks noChangeAspect="1"/>
          </p:cNvPicPr>
          <p:nvPr/>
        </p:nvPicPr>
        <p:blipFill>
          <a:blip r:embed="rId3" cstate="print"/>
          <a:stretch>
            <a:fillRect/>
          </a:stretch>
        </p:blipFill>
        <p:spPr>
          <a:xfrm>
            <a:off x="381000" y="1371600"/>
            <a:ext cx="3535680" cy="2651760"/>
          </a:xfrm>
          <a:prstGeom prst="rect">
            <a:avLst/>
          </a:prstGeom>
        </p:spPr>
      </p:pic>
      <p:pic>
        <p:nvPicPr>
          <p:cNvPr id="5" name="Picture 4" descr="100_0673.jpg"/>
          <p:cNvPicPr>
            <a:picLocks noChangeAspect="1"/>
          </p:cNvPicPr>
          <p:nvPr/>
        </p:nvPicPr>
        <p:blipFill>
          <a:blip r:embed="rId4" cstate="print"/>
          <a:stretch>
            <a:fillRect/>
          </a:stretch>
        </p:blipFill>
        <p:spPr>
          <a:xfrm>
            <a:off x="381000" y="4114800"/>
            <a:ext cx="3535680" cy="26517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100_0664.jpg"/>
          <p:cNvPicPr>
            <a:picLocks noChangeAspect="1"/>
          </p:cNvPicPr>
          <p:nvPr/>
        </p:nvPicPr>
        <p:blipFill>
          <a:blip r:embed="rId2" cstate="print"/>
          <a:stretch>
            <a:fillRect/>
          </a:stretch>
        </p:blipFill>
        <p:spPr>
          <a:xfrm>
            <a:off x="5257800" y="198120"/>
            <a:ext cx="3291840" cy="2468880"/>
          </a:xfrm>
          <a:prstGeom prst="rect">
            <a:avLst/>
          </a:prstGeom>
        </p:spPr>
      </p:pic>
      <p:pic>
        <p:nvPicPr>
          <p:cNvPr id="4" name="Picture 3" descr="100_0675.jpg"/>
          <p:cNvPicPr>
            <a:picLocks noChangeAspect="1"/>
          </p:cNvPicPr>
          <p:nvPr/>
        </p:nvPicPr>
        <p:blipFill>
          <a:blip r:embed="rId3" cstate="print"/>
          <a:stretch>
            <a:fillRect/>
          </a:stretch>
        </p:blipFill>
        <p:spPr>
          <a:xfrm>
            <a:off x="533400" y="228600"/>
            <a:ext cx="3291840" cy="2468880"/>
          </a:xfrm>
          <a:prstGeom prst="rect">
            <a:avLst/>
          </a:prstGeom>
        </p:spPr>
      </p:pic>
      <p:pic>
        <p:nvPicPr>
          <p:cNvPr id="5" name="Picture 4" descr="100_0676.jpg"/>
          <p:cNvPicPr>
            <a:picLocks noChangeAspect="1"/>
          </p:cNvPicPr>
          <p:nvPr/>
        </p:nvPicPr>
        <p:blipFill>
          <a:blip r:embed="rId4" cstate="print"/>
          <a:stretch>
            <a:fillRect/>
          </a:stretch>
        </p:blipFill>
        <p:spPr>
          <a:xfrm>
            <a:off x="381000" y="4084320"/>
            <a:ext cx="3291840" cy="2468880"/>
          </a:xfrm>
          <a:prstGeom prst="rect">
            <a:avLst/>
          </a:prstGeom>
        </p:spPr>
      </p:pic>
      <p:pic>
        <p:nvPicPr>
          <p:cNvPr id="7" name="Picture 6" descr="100_0682.jpg"/>
          <p:cNvPicPr>
            <a:picLocks noChangeAspect="1"/>
          </p:cNvPicPr>
          <p:nvPr/>
        </p:nvPicPr>
        <p:blipFill>
          <a:blip r:embed="rId5" cstate="print"/>
          <a:stretch>
            <a:fillRect/>
          </a:stretch>
        </p:blipFill>
        <p:spPr>
          <a:xfrm>
            <a:off x="5318760" y="4160520"/>
            <a:ext cx="3291840" cy="2468880"/>
          </a:xfrm>
          <a:prstGeom prst="rect">
            <a:avLst/>
          </a:prstGeom>
        </p:spPr>
      </p:pic>
      <p:pic>
        <p:nvPicPr>
          <p:cNvPr id="9" name="Picture 8" descr="100_0692.jpg"/>
          <p:cNvPicPr>
            <a:picLocks noChangeAspect="1"/>
          </p:cNvPicPr>
          <p:nvPr/>
        </p:nvPicPr>
        <p:blipFill>
          <a:blip r:embed="rId6" cstate="print"/>
          <a:stretch>
            <a:fillRect/>
          </a:stretch>
        </p:blipFill>
        <p:spPr>
          <a:xfrm>
            <a:off x="2727960" y="2179320"/>
            <a:ext cx="3291840" cy="24688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Results</a:t>
            </a:r>
            <a:endParaRPr lang="en-US" b="1" dirty="0"/>
          </a:p>
        </p:txBody>
      </p:sp>
      <p:sp>
        <p:nvSpPr>
          <p:cNvPr id="3" name="Content Placeholder 2"/>
          <p:cNvSpPr>
            <a:spLocks noGrp="1"/>
          </p:cNvSpPr>
          <p:nvPr>
            <p:ph sz="quarter" idx="1"/>
          </p:nvPr>
        </p:nvSpPr>
        <p:spPr/>
        <p:txBody>
          <a:bodyPr/>
          <a:lstStyle/>
          <a:p>
            <a:r>
              <a:rPr lang="en-US" dirty="0" smtClean="0"/>
              <a:t>Attitudinal Surveys</a:t>
            </a:r>
          </a:p>
          <a:p>
            <a:pPr lvl="1"/>
            <a:r>
              <a:rPr lang="en-US" dirty="0" smtClean="0"/>
              <a:t>52.8% of participants had positive changes in attitudes, while 18% shifted more negatively</a:t>
            </a:r>
          </a:p>
          <a:p>
            <a:r>
              <a:rPr lang="en-US" dirty="0" smtClean="0"/>
              <a:t>Engagement in Learning Opportunities</a:t>
            </a:r>
          </a:p>
          <a:p>
            <a:pPr lvl="1"/>
            <a:r>
              <a:rPr lang="en-US" dirty="0" smtClean="0"/>
              <a:t>Recorded by an observer</a:t>
            </a:r>
          </a:p>
          <a:p>
            <a:pPr lvl="1"/>
            <a:r>
              <a:rPr lang="en-US" dirty="0" smtClean="0"/>
              <a:t>Engagement rates ranged from 88-100%, with 92% &amp; 100% for my 2 summer camps</a:t>
            </a:r>
          </a:p>
          <a:p>
            <a:r>
              <a:rPr lang="en-US" dirty="0" smtClean="0"/>
              <a:t>Knowledge Gains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Gains</a:t>
            </a:r>
            <a:endParaRPr lang="en-US" b="1" dirty="0"/>
          </a:p>
        </p:txBody>
      </p:sp>
      <p:sp>
        <p:nvSpPr>
          <p:cNvPr id="3" name="Content Placeholder 2"/>
          <p:cNvSpPr>
            <a:spLocks noGrp="1"/>
          </p:cNvSpPr>
          <p:nvPr>
            <p:ph sz="quarter" idx="1"/>
          </p:nvPr>
        </p:nvSpPr>
        <p:spPr/>
        <p:txBody>
          <a:bodyPr/>
          <a:lstStyle/>
          <a:p>
            <a:pPr>
              <a:buFontTx/>
              <a:buChar char="-"/>
            </a:pPr>
            <a:r>
              <a:rPr lang="en-US" dirty="0" smtClean="0"/>
              <a:t>A 5 question pre- &amp; post-test is given at each session</a:t>
            </a:r>
          </a:p>
          <a:p>
            <a:pPr>
              <a:buFontTx/>
              <a:buChar char="-"/>
            </a:pPr>
            <a:r>
              <a:rPr lang="en-US" dirty="0" smtClean="0"/>
              <a:t>Students increased their content knowledge by 6-63%.</a:t>
            </a:r>
          </a:p>
          <a:p>
            <a:pPr>
              <a:buFontTx/>
              <a:buChar char="-"/>
            </a:pPr>
            <a:r>
              <a:rPr lang="en-US" dirty="0" smtClean="0"/>
              <a:t>Increases in average scores for my camps were 26.7, 41.6, 50.0, &amp; 35.0.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Earth Science at the University of West Georgia</a:t>
            </a:r>
          </a:p>
          <a:p>
            <a:endParaRPr lang="en-US" dirty="0" smtClean="0"/>
          </a:p>
          <a:p>
            <a:r>
              <a:rPr lang="en-US" dirty="0" smtClean="0"/>
              <a:t>Are undergraduate students coming to us less prepared?</a:t>
            </a:r>
          </a:p>
          <a:p>
            <a:endParaRPr lang="en-US" dirty="0" smtClean="0"/>
          </a:p>
          <a:p>
            <a:r>
              <a:rPr lang="en-US" dirty="0" smtClean="0"/>
              <a:t>Ways we do Earth Science outreach:</a:t>
            </a:r>
          </a:p>
          <a:p>
            <a:pPr lvl="1"/>
            <a:r>
              <a:rPr lang="en-US" dirty="0" smtClean="0"/>
              <a:t>IMPACT</a:t>
            </a:r>
          </a:p>
          <a:p>
            <a:pPr lvl="1"/>
            <a:r>
              <a:rPr lang="en-US" dirty="0" smtClean="0"/>
              <a:t>Globe program</a:t>
            </a:r>
          </a:p>
          <a:p>
            <a:pPr lvl="1"/>
            <a:r>
              <a:rPr lang="en-US" dirty="0" smtClean="0"/>
              <a:t>School visits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Teacher Workshops</a:t>
            </a:r>
            <a:endParaRPr lang="en-US" b="1" dirty="0"/>
          </a:p>
        </p:txBody>
      </p:sp>
      <p:sp>
        <p:nvSpPr>
          <p:cNvPr id="3" name="Content Placeholder 2"/>
          <p:cNvSpPr>
            <a:spLocks noGrp="1"/>
          </p:cNvSpPr>
          <p:nvPr>
            <p:ph sz="quarter" idx="1"/>
          </p:nvPr>
        </p:nvSpPr>
        <p:spPr/>
        <p:txBody>
          <a:bodyPr/>
          <a:lstStyle/>
          <a:p>
            <a:r>
              <a:rPr lang="en-US" dirty="0" smtClean="0"/>
              <a:t>Teacher Quality Grants received by the College of Education</a:t>
            </a:r>
          </a:p>
          <a:p>
            <a:r>
              <a:rPr lang="en-US" dirty="0" smtClean="0"/>
              <a:t>In 1 day workshop, I covered Physiographic Provinces and Soils.</a:t>
            </a:r>
          </a:p>
          <a:p>
            <a:r>
              <a:rPr lang="en-US" dirty="0" smtClean="0"/>
              <a:t>Teachers were given </a:t>
            </a:r>
            <a:r>
              <a:rPr lang="en-US" dirty="0" err="1" smtClean="0"/>
              <a:t>powerpoint</a:t>
            </a:r>
            <a:r>
              <a:rPr lang="en-US" dirty="0" smtClean="0"/>
              <a:t> on provinces for their use.</a:t>
            </a:r>
          </a:p>
          <a:p>
            <a:r>
              <a:rPr lang="en-US" dirty="0" smtClean="0"/>
              <a:t>We performed hands on activities for soils that are easily repeatable.</a:t>
            </a:r>
          </a:p>
          <a:p>
            <a:endParaRPr lang="en-US" dirty="0"/>
          </a:p>
        </p:txBody>
      </p:sp>
      <p:sp>
        <p:nvSpPr>
          <p:cNvPr id="21506" name="AutoShape 2" descr="data:image/jpg;base64,/9j/4AAQSkZJRgABAQAAAQABAAD/2wCEAAkGBhQSERUUEhQWFRUVGRkXGBYYFSAeFhkaHRsaFxgXGB4XHCYeFx0jGRgXHy8gIycpLC0sGCAxNTAqNiYrLSoBCQoKDgwOGg8PGiskHyUsLywvLCwsLCksKSwsLCwsKSksLCwsLCwsLCwsLCwsLCwsKSwpLCwsLCwsLCwsLCwsLP/AABEIAMgAyAMBIgACEQEDEQH/xAAbAAABBQEBAAAAAAAAAAAAAAAAAQIDBAUHBv/EAEEQAAIBAwIEBAQDBgYABAcAAAECEQADIRIxBCJBUQUGE2EycYGRQqGxBxQjUsHRFjNicuHwJFOCkhU0Q4OisvH/xAAaAQACAwEBAAAAAAAAAAAAAAAAAQIDBQQG/8QALxEAAgECBQMDAwIHAAAAAAAAAAECAxEEEiExURMUQSJhkQUy0bHBFSMkM3GBof/aAAwDAQACEQMRAD8A7jRSTRNAC0Uk0TQAtFJNE0ALRSTRNAC0Uk0TQAtFJNE0ALRSTRNAC0Uk0TQAtFJNGqgBaKTVRNAC0Uk0aqAFopJomgBaKSaKAOaHzFxM/wCc5mDjT79Inf8ASnN4/wASf/rOCZ6CPpjbesq1bUEAYOZE7k7mkZ9PICZzhQCd9yOgrA6k+Weg6UOF8Gj/AIj4nUSb7bgAYC7T23qK55h4rAHEPqMwCUz+X/Yis+7wPXc5loYb4Aw0fcHanemZGpQx9shRmcnr7U+pPli6UOEWT5m4nY8TdERJhfYQeXcnt70o8w8USCOIuMDMgFAAZiJKzjPSoWScFwy45SO+0FYI+/02pg4fOgjBMKJ2jtgSCekT896OrPlidKHCNC55k4lRL3roAyQFBYCep07fTam2PMXFmNV9gTPLA5R2wDJAiT3ms6/YVYCyTIJWcQBMGfkPyqXh7zMoJAkd3AJxnSIkZ96OpLli6UOEaH+IuKA1etc64gD5TK4zFR/4q4kIA98p3YldRI7LHKD75qmhDAgEhvzAnMmKsWeHCxG/wsQBiYWZI6aifpU1OXLK3TjwiUeZuK/859hmBnGYxv7UqeZuJJUeu8nfCjrkDlIH3+1Z1y1K7s2kBsiI3EFfmGjtNVbaESXQsQpKsQQMiIMTvtOD3pdSXLKnTS8Gy3m7ijOg3HIUnBAUHBAY6SQYMzEYqrxPnHi3YJbuuoXUC4XDtjdisBAMDSCSTJA2rL4+81xVtIWAAY3LhVdQYQVCAMNI0/UkZ61NxNpQmosLfMWuHMkbERuJmMdWBqfUlyCpxtexf/xFxxwb10agIMLExsDGe5/SmWvHuN1H/wAS5Aj4ioGBJJCqSZ7YxFVeA41RbzpZRzqugn+XRc2MMvtmGz7SXdYgqhYDqbhgDvvMxuM+/ShynywSh5SLNvzNxr6Li3rgXnVl5WEg46DJUqQe4IM1BxHmDjgrr+8XtSA3AQFzll9MkpAJwR20ms2xeZC+q3qXTFxdRiAwAABUAnAbB26mtezcLkhRO7AEw7GcEGZIAIEREAe9ONSXlkZRhtYQeYOOIJbiLtsyVAKqNgZZVjU/Yrg4kYJhL/nHjVZIe806S6rb2U8hYkgackNjas66q3pNrUr4m1r/AIYYNEqbYiTze5IwBWfZDm7oi2zMqghZFxc6wWLmCR8UHpM6cU88r7nPKKvsemTzLxJUgcU/KM+oyKd88yoRqERiMbikHmzjNWlrrxAOoFVnodOGyJ9wfzHn+F4lJGhw+mFZx8LGIJg7H6j2mM2Ld0KXLZJMCGGchVlTtAjm2ml1JciTXk128ycZqITiXfrpOkGIACr7zuScQaLfmfi11Fr7mMgSCGnACgJqAAyZ77gb5VlNJlnF1h8KiNYxJkliCNJJ98Z2hPXbXpZgHDLDE5gMJEzK4kaj2mn1JciaSZp2PNfEvbYDjLgYthiimF6ASoAMyMnqN6KqcTxDs4QMLaW+osqcQWLkMesadt89aKFUlySyr2LrsQrN6o5RLGAflpgTJ7DoKThxMmBLZOMmNpJz1+VMPD5ySR27n2gyNvl3ogao0mN404n69Y+2a47m3Ymu2gyxiQRlsiQcfX4qVCc4BB3yZM9tvtTXtJ/JiOnSIAjP/QKXiLkJI1DaCI09QfcCM9dqAZJ6RiYCxnlExG07f9FDW4EkFvkM/rgDNN4e+jAaSCJ3aI7fT9aW9xADYIG0fzHtk4UTTIXXgRScajpAyc/lJpXvgZQKzHABzgiOhkHftSIbesINOIO87mSGKyB1JJIAiqbMDIRfVQE88aA2nEgRLD7T0pkXbYZxPHgEj0zbIEfFMRmAoBjrjJqTw/xJbhCKsmTGkS0EDp8RgDf3qN2YhU02kli7OtvmVSICZJlmyxYk4IofhJMMz6f9LQWx7dJ32wKbtcqUG9blhOLP+YnIQYi66oVQ9TqjSZHTaR7weJE+mOe2vqEB9DE2SoJbUsA6NRCoQT1JFVrfhvKAmkkdAo1AnuZzONtqeEdVh9JtKpVtTQSxY3NYxvnSO8ZmpJlb9G4zgghuAMUYiQNNyAxEDmE8rapgn+YiKfxNu2zrOrbSQwzDHfErIImP7mn2bCi2QiKfxBTgSOYk9GPyFVr3rISlmE1mZRJxOokzy7HBM0x3SsT3+CgqqMRpJLZBJWANImDqEAzG8kGpTxGdDTpeSZyCQq5PUQDt8+grHPDuHkxotgEsmbkjdfh5t8CBtg1cvcaQQSecBC2po1E4iGzJKkdp7GpalE24ku8lDCt8Jnl2PY88joTE5MxVThH0km8VZrba4APJEn1GnSjKpyFGvPvV9+HHOhBGoTBMFZAIA0jEjVkf8VCLTW2I/iaZB+DlgmCJJYtIiT0+9C0K05MseqCp1OstOhskjYkGMGMcxAgdTVTQimPiukEFwp03N2fTGSJnBJn3qT92dW5iDp0CIIOsTkMc7QZjMdKVEuGWa+DoaIRANLDqwElSCcx9KL6C1ktTPuPbBGkgPuYVSeU6jnQJA2E96mN3YqzkxpB0jBAYszvEnEELicAYJplmwrO2p9ZER+FZEtJBGYwZyPvUl/hQy6vTCmBLaxowdbTGzP3+QkUL3I5Xq2yjdvMgOsRvmSGYMwI9Ngd2MQcZYwAKn4u6jAMMg6oYmNIAUBlIBAhgRzRmahF31LIUMrITKqAFfEkhAuNJG6gAws+9UCr/ABIpA0wIAmRqfE4HOTuJge9SyojY0tekSpVgQwUq/UkDXqJ0kyPhBJ+lFVOAIFtYCl/hIdTbJ1EszAMIVgCwlc46ZgqDVthWR6VLIY82hVBE/wAQTAOMEzT2aAdGQIjSpbM4+AEkHv7VCeBGgHb/ANEtjeNO0wckbVULXNeG9NiphkYn3nOFnaqTc18GoLhnMyAZ/vG9VnvOsgdBEkxMn3BO3WobT3REw8RKN8WAZJIacnr1+1S3btxjL+ksCNMcq5wGJOT9qLFc7LcV8jmxnCwIJyd4Jc7daHFu0wW6QGgNCgFzIhZLYk9jtIMUwy4IgxBDMphjzAnVAwBECO+amt8Ik5USdsTqjpiCMYj9KZGO12VuPuLcCgEWQJ1Jq1NuNLHGcdIp9u6So9MH3LLAgT0PU9yasLw6mdsdBM+45hj5zFOu2weYgfIncDHQw2SM+9MUo3jZiWLWZJBMy0xI/FBHTJn6xS3IA23JmF+eT0jb2ptrhN4a4kCQNKugiDy6gpnPRj23qS6FjnKt0AGu2NQkmZ1BYG8EiT0oy8EczUbFG1ZJ+JVtCSGLMTAiMEAfHnlA6H51LxN6bjTpZgxI6KANis9DgA52p/GJaFuSQqqsIpMpiSQIYnXuSzfLFZ68cjIzpyDdotgx+Fyc6WBPcCIqaRzzehdTiSTCiAoMaYCIxOQ2n3AmYxVl7zXHRFVzcMBDbAk/PVOIkzsJ3qlwvgr8U627bM8RqEhVBjmcsmQMx0MzFdP8veW7fCpCgFyIZ+p9h2X2+pk12UcPm9UtjnnWsrLc8R4x5d4m0ssrOGEHQgdATnUyrzz0xIMdKwTxCKA5QhlGCqHmhmxGotGoZWTgxXbJrH8V8q2OIksgDHdgBn/cNm+tWTw3mJWqnJyk8exBbQrczE3ATziSxiJY8+4A/HjFNHEM8/EhOW1qFAEwSULSB8OR33mtfxvylf4e4bnpK9s412y5ZcnLBidEAmYx0rK4Th17lRJYRsYBMAjdZzBEVxSTTs0XJoj4XirqswukO2QjAGIGRIO4PwzvLAjY1pfvK3CCBcVrgDI0RLFSul4EqV0kQYyDWPxNxOY2gUAMyGETMaixnOZknAximcM72y7FyZyNJIIJZvUUBpkbkZxr6RRbQUXroaLcPds22Gu2XZuWCSNOMMVjGsH4ekc1JZdTc52tOWXWTZRlCgbHLFTGSWO8jtNUOJ02/TQ3Cq5thW+ERDHUWUrPOAJjbrU1vhkvBmB9K4jQrlBEkKAAQOUgDlkU9yad9B/ocM+pizNbGkNc1EMpyVK6j31DBg6j7U3hbanmRrj6ip1gEZJJ0qGLbdZ5YBE0cTxRBhoPR3AmG0iJOIHt9cbVGvGapXUSCDJjnX3GkADrHWTUZSsRzJPVCcTdtqWVZi2WUcrFZxzBThuZh8JiPtRVS9xvEEKqjEwSYDE/FzFidAAE9yYiaKLMTkvY9Pe1kiCBMyZ39owBT1Y9IEHAAxE7wBJJzUiIoALAkjrBPfucVBfS47SsWx3YBifmNgB9etUGvKT8AnD6SYhdRyQMzneZJxt1GaTiuCQkTjGkEgGSe0ERS6rhXZTjI0QvaMHY7z8hUjSsYUgnIWQByknPxe2/WgLiegFXeIB6wJ+Xyxmm8QAoBOSTAOO04wPb7U67xhAPIenNrgNj4SpU9RvPvVa7xUzNtEORysxkYyZjINX0aEq0skNyivWjCGaWxJ/8Qg5DTmARzexE9Dn7VE13XAOvEDCZOJjfodwDH51FcuAmdKzAG2MCNpqX96ZlNsEKrEbYC/I9Pc71oL6XXfHyZ6+oUlyJxN22lt7aF2uMVW5DqQFmdDAEhdW0CTjpUFy4Ec3CjaBbURA1E4UbyIkziDAjrTrfCi0oCEDM8p5pic9ep365oa6erE5mGMie+dqkvpdblEP4jTfhlJToV9RJYNzOWychdUmIHw4GNq1vLXgl7i3YAD01x6pmR1JEABiZwPqTVzy55b/e3OpyLaEawDzNggKO2Jk/LvXTOE4RLSKltQqKIAG3/fenHBqlJ59X/wAFPEZ0smhB4R4Pb4a2LdpYA3PVj3Y9avTSUV0FAUE027dVRqYhQNyTAHzJryfjXjeqFv2nRRcJRNcFgkgXLwQn+ETLBTBIUGDkBpXBs1eK8xi2W1WnChiik4LsIkosSVkxPXoDifI8f5dv8U927wzWhIxH+VrAMqpjmJ5dTbT77W/D7fqXxbZy1m+GAYAy6qJZUI/y7ORLY16l0xkn13g/hxsWhbLa4mCFCgAkkKqjYAY//tQnCE1Zgro5F4h4Q/DsVvAqZz0Q4HPbk7biB3P0gvkm6odTsIOuV/1FQ2SF2Lz02rtPH+HWr6FL1tbiH8LAEfMTsfcV4jxn9mUMX4Rlkqy+ncEwN1CN0AbcEZB3xXDPDNfbsWKV2eSITQI5wNxEiCdJKg7xEx8zSpauJBYvp5ldZwcgYTTBDCT0AEUnHWblpCOLItsNJOpSCSCfhIye07ZNVV44MBoLJnUOhbmYsASMj4Bnv1rkd1oy7NbUh8S4pmUldBiQC5JtrBnm0mF2MAnJB7RWPdJuMCgkASrsTpDdSGJ5wIkfDExkV6H90FxAWBEEmMEHVPNJgM2MMdojY1GLFslfTCNpkuoSU6qCx1QsCCYEyflUk0iTijFa1ddtSMxH4mC5IkYM9BmM4EwRRW14jYt31OSQAA9teQwNQcsCpK250xEyZBOBKVYmmtSDjY9Jb4ycaXQgAksIAzGI603ieJCnTPN0T8XcnJ2j9ahHHhA2oc0Qtu3JuA4y5PIi52MmnWr9s5u2i0ZYsxJ2mFAABJIAAPeuOxqt6WYcNdVzgLODGoB+8E517dDVk23X8JQHPMOuBO+22TVW6bhB0C2ucGNXXpOOlM4ZHe2rXGVraEgKsBFY7ltMBmP5dNqeoJMr+K+KhbZPqzJCrAkAkgbjlML0BG1V0YsxIYlRpBUjKsQTDHaTBMDtUfmgsq2wFwWcwRhgFgoDEAkFo6YpPC7elY5RsCFM4EadR3JGd/716L6XSSg5mN9SqaqHg1eH8MdwGGkA7amjVG8Dcj3pR4Y+kEAEszKFnPLuc4ii34rdVQqtGkEKdI1AHcA7gbfakTjzKa+YJhRjvJmcGTuSDWxqYjzIXh/DXfVEDSurvOYCiOsgj6VGPDrpJAttymDtvEkCTkx2pR4k6yEOlSZjSIxJG4I6z86hbxG5BBcwSSZjc7wYkU9RXkafkBy3iJHROHZz82cIAfoCfpXUxXNv2XWJ4njbn8q8PaH0V7jf/stdKWszEu9RmlSVoIKZe4hUEswUExJMfrUXHeILaGSNRB0pqALECYE7e5OB1rw/injwlLvEog0alN1Czi0z727MR6lzSPiAn4tJ3AoSuWFjxfx/UbZ4m16ZtsbgBuErYBBCvf8ATbSzaTqCjaZEkVR8N8O9a61mbjWroZxKZMbG82yCYK2+vKxHxAV/B/BzxPqWQbiqFNxFwFtsTClm/Hf3aQCiFZHxzWlw3DNwwS2C6m2oUFjLQMST+Ks7FY1Uksqun5X7Pwzto4XNu7S4NXgOEfh0S2XdmQQXaAWzP4QBA2AGAAK1uG8WGz49xt9azuF8wq40XwP9wGPr2PuKsXvDcarZ1qds5+h2NcVOpJeug7ryvPwWzgvtqK3ubKsCJGR3pa8/YvshwSO4/uKzPN/7SLXA2iI18Sw/h2gdztqb+VRvWjh8Uqzy21OWpRcNfBY8/wDmrheEshb6i7cf/KsxLEz8e8qo7yNsVzZ+PEvbC6nABCtgmRMKc6czAbqAJG1YV29cNw8RxOq/xd7KqBOlZjUeiW1JAyQP1qybNl29QG5qcgsA++kAFuoAMqRkQYxBzdjIQhFKX3foUU25P2LdzjAVQ2gkEjliSARDAhWBOZAO2MbVNdtemhktBnYEgMcDUCASBBOevSabbUW7hcKFZtmY8rDPKAMQMDpj3qfieAYB3Ug3MEETgA6QpnlkK5EEdAayjry6aGeyXFYuHLgkFdFuWk7aWwUjOD/Sim8PeZvUY4UavhDnS0Kuk6cqAZgHvuaWpW/wQUZNaHqV07LHaRGkHE9IJyc1ELT76iyxMYEx1EfDAq6iwGMfTV3+nWqV5mOEQap6zA3InInHT3qixsOKe6Hm6CcDYCPn2946mk4e8oYgsi+mC7NPwjbMiJP3pnE8MCic7bHVBIUttA6gY71V8Q8HDp/LEQcAKNzuI+/2NCHutdDzfmXx8cXftoA5BCqo/EOfUWJ2EqFn2rf4RCFjTo35ZmJz1J615jhrKC80PcYS2xB1CIDBozJ6jHbFersIAoAkD337f0r2ODgoUkjy2Llmqlkm32fbuImkGjs+3tv9/wC1FlAZB36ZP9AalHCDsfue3+2uo4XoQTbzIf2yPr7b1Fd0wNIYHqSQf0qzdsKu4P3O/wD7RVQDIpoFqey/ZVZ/gcS//mcVc+yKlv8AVTXqPFvGRbDqhQ3ghZUZ9K9gzkToWZzH4TXivJHjKp4Yq2rltbpZ3d3kpb9S4zmY+JwhU6JGSskVPxfiLPdbh1tK9y6FaDywPhS7xRXmVf5UHNMd5GVNZptmnF6IXjPFZuKLlsXXup6asiw92DLLb1f5VkOZLmI5TJiBEfIdy6Llq7rlFARg0WQHkvbsfiUjlm4RJJOwgDW8G8oKbd61xCu0ugN7Xpe6qw0KLZm1ZDSBbBAgnvJ9eBVFVKUXAspycJZkcv8AQbh2CgNba2AF3kACBB6iB7zW/wAH5lS6ot8Wo9rg6e5jKn3Fen8Q8Lt3l03FnsfxD3B6V4zxXytctSV/iIM4HMPmOvzH2rzNXC4jCNyp+qPlb/K/c26dejiUlU9MvD/DL3G+BMBqtH1EOQRvH0+L6VV4LjHtHkaO4Pwn5j/prN8N8TuWTNtsdVOVPzHQ+4qLzr59tpw59NI4xzpQDI/1N7hds7HG9Qw8I4mf9PeM+Pwx1nKiv5vqjz+UXPOX7SbXD2WUKDxZACIMwTsx7AbwfbvXLeEQi76vEH1eJu88MwEKDlmnCjMKCRmo+F4QozM5FzimR7sNkKFGrVc7DoAev3q3wvhIw5TXdvSvqM+p9RydWg+noCgxE7HtFeneXCws3eo1q+DF1rP06RL3EeLqQbHogc38SWPqlon+IVnEEHTJAgCKkuMpGmACyodGqfwiMmIMDr71c4NF9QiNSKxC3Ccrgk6RuF/FPwmIGOaob3Cai4R9aXABkDTbwzJmQTnTmYisifrerOzprLZkvD8Hc9QIAQzsYAJ1EhSzTnTsOo/pUqcO2n0yzHTGWjUdIZXJU/hbXgEzg7U65xKqLaEqXAliDnHKBqOANOmfn86pWeMW9cCWm1zIIQapZQSAzswUKTMR1gk4ilFPYUk1aJW4htJLWEKtMSxgspGVgwnpgdAJnM0Va8Qe0oNtbfqMJltSqpBwVVnw0LyjT1mKKaV9yDh7npXtFDBghhjO/b6Cm7AFgFJ6KftTPXAk5Eg7iZ+gotgaZO46RiDmJ6/OuY2SmbzM2lXURuQshW6CSYLRkgCNqi4oWrakuz3GUFwrmSwUapCjbI+KAMxirsgbYIzkgCD1/Ws3xv8Ay2XlLsQoZsAsSCAxOAsKcfnmrKfqmkQlFRi2Y3ASAn8URAg6TqgnUyQDKj61uCsjw+zLlhbtrJOrY566ewMnIrXr2tJZYJHkq8s1RgaSnKhO1PFhu1WHORRUfEPpRm/lVm+yk/0qWqvibxZuf7SPvj+tBJI9H4DZa9w9jg+EC/wkt+tf0/wbDlQzFf8AzuJJJPZZ5ux9T5e8qW1sIt20ylL3qjU8u7LhLt4r8R6hTIHKOlc9/Zn+09eHVeE4xBatqSLd0LCgkyQ/1M6szOY69otOGAKkEHYjY1jyk/8ARo5bPUWiaKSoDCaKSvDee/2gDh//AA/DRc4hxsDhBtqYjYfmenenGLk7ITdip+0bxyxZOmyhfimPw2wfrrK/CP8AVvggZkjm54W6raivqcS8DURFu0MgbmBEcqDtPuXNwd3WSpuXb7H+LcCyELCAI2JgYUYURMCAdLgfCRZsvuuOYuwZ2kAMWIEDLE6R3jeq6tSGDuqSWd7s6KdOeIXqvlRL4T4bbsJddWN06NT3IB9QkgMk/MQMgQCQMUtriVg6xp1YeFhtJJIUBQAcGZI/Wn3fDwFFowCzITbj4Aqsw1xuzcsjpp09Kp8dYRnWPwPqZhgAjJLExC6dCgDJkxvWRmc3qztyKMdC1be0VkLqzlnddUFdCjGASLjwNsNVteGZjBIKhTCrJEZKGZwAwAGMmfaoOD4QIoJUozM2ZMBRpz7SWaMHC+1XR4ePUCqdLMhMMeUqIYqq5k4mT9AYoQ3ojK8Q4dgYLJCsXIbOFTSWYDDDcx777VBxfFsiG2iMcHCsEEbFWgSO8DTGNzmr/hngjqFflZir6AbhYDUpdyZGx3Jk9PancZwvMU06QJaRnW34iDuxUmcgyZ2imRlHMY93hiLp1XEVCRAtJFxiwB3MnruKKv3LF1YZX+IKxGIhRtpO2ozj/RSUNvkjGjobRNwsdDaTsGKSPaQ2D/zTxa0rBJIEEk5/QCPlTGMnqIg4HNtM/wBJzv0qZiTbkjIiY7RMY3J71y3ujT0TuEzMj5CO21YPmC4CyqUcoNTNAiMBdY0mWhzH51sXnG0ySB8wCd81j+J8ECwa1/DYKdLEfECZKMv8s5nedoq7DyUaikyFSOaLSK3hNtdxqaPxEmCMkEAj2AkdxWqAaXh+DuG2jLafQRykLjGDEHuI+lL+6v1t3P8A2GvaRqQstV8nj5xnmejH8Og1jXOmeaN4qfiArKCMEQAoBMjMsx2J2/6KqtajcOP/ALZphYe4/wDQf7VLMuSpwd7jtB7H7VS8W/yo2llH5z/SrJuL/N/SqXG8YhKKGUnXJCkGMEZjbJquvPLTk/ZnRQhmqRXuNt+HKVhwukSdpjEQN4x2q74B5k4nwzEi5w0/ATAWf5CfgP3U/wCnepeDTABBkY7Ej/j5VL+7awNtIP8ALOogR9s++R0rydHEzp+68o9RWoQqrXR8nUPAfMtjjE1WWyI1IcOp7MOk9DsehNaZrhF3w+5wz+tYZlYZhZBG0hJwAf5CCprYuftE43ibBsoqK5MNxCyCqxkG2ZKXPrp6gVr0XGv/AG/h7r8mPWpyov1fJ6Dz359KMeF4KHvkc77raB6mNz/p++N+a2rD6mSwdV0mb3EtnSeoUnBfp2Xb2qfh7Qn0rEspn1L2vLNMFQ0EknMt9s5rW4ayLdvR6TW1TAkrpE9V5thE/WoYnFqgunS38ssw+FdX11NuOSXw3wdLCgIShJnUs6mMxLMeYmeuN6OMvkg6rgDOwjSyjAksSYxMDMT+tSfvGoBVD7kqQs7jSTvsMHrVc8CvKJgy2esmAJJz0asO73bNeyeg2yoLEDMkaSxIllG4PxexY7z7VCnDkks7EgEkaQCixpkacTuYY5q5c4c9CdIwSCZJ3hciRG4p3DIfWtpB5nVrml40psTtkwBK04vWxVUvFqwXHW2rEbiFB30scnEQAnKDjBBp3COoJYspQk9WG4KS0jIJLCRic1E1i3ymVzA1ddy+omBJzOkbnvVXiHtOQPVtkA4GkATsMBjqHQAiQakirK7mubrIILIBJySSZmSHgxEwDAHwioTZVuVHGmOVznSd2ntHfeZM1VHF2wQAy4ABJOpex2+KDsMn6UtjSXbmYMWkqYEr0ntJz8vtSzMvyIbZtAlhJPxKGBkwGMA9dXMp+tFKZLEH8RnSq/CR1neSBGewopblT9LtqWFuqh5mIzMtJ+0bT2/WhvE5IGn4sz3Xef8ASN/c1Bd4edoSJ1L+gk7CDPvVW6WVMOZ+EGIgYkRtHLGdpqo67XLNrj9bEOCI2MiD16bfWNqeyTtJkbg7DcR3kVV4ZCIJgsAZbSBHsY6mQdqvMhCksFIPLuYHSC2In2A3oLDzfE+MeJI4WxduC2JCqCptgA9NSH8ROATT+C86+K6wrsg97ltCJ7EqozXoUsago0kMSAAkAKIIAHUHaq37ooEQzZnvv3JOR71399O2qXwcXZ077sz7v7TeOt3ChtcPdjdkQx8iRcEEdqlb9rl9P8zg7Z9wzgfq1W/3Bc6FAO0Ko3Hxew/KmcX4fK7DudsfLv8ApUljn5iit4KPLIn/AGt3IxwiKSDBLswDdCR6eQDmJFec8veHjSYJmQ0jBx74ic16K14ZaJgLk7neBOMnbrmrdvgkUcukNgiJlTMQQdjHTPzpzx7cHBRSuOGDUZKTew/hUYqQACNhOJ6Hrt+tXFukRpBOwg9D7g7ACcioLdsEZIEbwcT1H+r5VZUAgY2x11f9+dZx3WQ50J+YzPv74PaqPE+FK5lstHSVkZ6huYfYVoDm5dJjYE4BjEAz3mi4PpnC7GcTTTa1Qmr7kNvhAgHNAX8AgAY6Uty0d47dzG+ex+1OW0QAG1E/zMARv1NR+kgMuANwM7dZ7TURtkV2zkgAnbmnAHUAbk+wpSNLH2CiD7KCN6sW0HcQNp3nfrvVU8MpYhMHSoLSYUhR74zimLdhdv6dKw07/DmRk+wGd96dd4dVMqdIBYEKAbhJdkUTErOCZ3n61G9kGBzAwNTZk7aQN56flVXik0lm5gWknT8TM3KMmAYnr3qUSis2loRX7SbkkkmFidITAYKxONXcb81CeChTrhQSZ1RmcwRPwjbrOTVqxwoNxxq1BcK2iXgfIRO4kAVavWVKzsDyk9QD0z8PapttbEaUdNTO4ThdGkFVLGQmdsHmfoV65zt71Latn4SSxYZZpAzk8xOYjEdutW+EsKSdJ1wCWMexGZMD605uFGcbMRJ3PYgDYHf5/OoNl1tTP9YqSdJz1HbBBgZMkCPlRV5X7DIMbRqkZwTsP60UXI9OL3/UZcsKwzEDqckxgDOKLlr5DEz9jt/zUw1AEhTJxEiSR1b2moQejLJbsd+7HfEA/WoF5Fb4blDMNWxAAAJJzIjc6cfSnW7YBEq6kTyhfhyIU5Ak7nerOnBmFwuZgZIwSMTGMVJwvCxtiMzOD2MA7/OiwrlYWdZgggREQQd+vcT+lPTh1EDC7gQdvqOntUt5gAWJnrA6DuOp3+lNQwpOk6fc5+WxG1ACBYTBkEfi2JFSKsadifl7e+IqDVqCkCFPWQTGwEDGaeqnVE9IIETsIpgBYTqAycKdWPmfziKe9wg4XVPQAAfU0C0QYIA08sEdRnEYHahhmCfmB7DfHzoAelxiSYxExGJgkye09aW06AGbioRAA1SaivKYGokAdNM46GCPnim2WVZAUzJPw53yYA3pisSi4TGJGYgxMdTjA/vUjLuWUZxvM9IH8opi3MamkECIJn5A9AYpAwIEsDM4n8/eKSHewoAPKF0idIgDP/FFwheVQebtnrM0l0/oBI2J/tQoOxBBg/7uxxECgAdyQB+Gcz8W35H61Dqju89IwN956napwJ2OwjP6nvv1piQq6jKjUJOkQ2CSYHTAH1NNK5F3RTJutkxJkicED+UR1/TTT/3Nm5jqIthR8ZyVzJ6ESc94qwLZKliug9FYkhoEzA20iDPuBOagNp2PWBmc6Zzv7wdu5NTStqVTSbJw4UQSYJIgggHHTTyjr7RTLJVn0qAY3xGZBAnIgDrPU1RFzieVeTTgktvAM6RjHaRWlZt5AQFQegiPljf5/KaiWWsDWzDagACQTAxA+gk4FV7TzurJEjBPzzHc9K0GtEDmONtuvTExtP3qsxZ+uuBJIkQOm/t3qJIjfgwAGDCQM9/piR96KebwY5kCO0QJAnPsY22ooFqXb3ljiiM2rjHG2kAAbbnm+u9NXypxStK2nkjmMDUf/wA9Pscda6tFEVqdlDlmX30+EczPljiIP8JiYAExAEz7TEU0eXuME/wiT0OPbs2dq6dFFHZR5Yd7PhHKX8qcaSDoYD+XUI6w2/5VKfLXFEf5B95jUYM943rqNEUdlDlj76fCOXHy5xONNhtszGfaQftTk8tcTp/+XMjsRPtkn2FdPoijsYcsXfT4RzO55f4nb0XI7wv2HNgT1pG8t8TOLHbmMflme25NdNpaOyhyw76fCOZ3PK/EMc22jvtHcb1F/hbiVXkskAn4QRGOpzkkdT3NdQiiKOyhyw76fCOaJ5d4kiTZKtjCquk9ZOckU295a4piSbJWQBygbjE79a6bFFHZQ5Yd7PhHNF8ucSCf4LAd5BJxHfHSm3PLvE7+k5+xPzy0z+VdNoo7KHLDvp8I5ovlziszbZpjfT/emP5Z4ljmy2T1CwNsnJnb866dRR2cOWHfT4RzA+XOJkfwX06huQDpXJAhh8X6mkPlS+0E2bmIJzpkjMEaiDmuoUVLtI8sgsXNeEc1/wAO8QHzZuGdjykD2+LanHy5xOR6Jj6f3rpFFLsocsn3s+Ec1ueV70j+Cxg4ECB1796Lnl2+RHo3epww36fP5V0qiKOyhyxd7PhHMbvlS/EeixjILQY+xEmiunRRR2cOWPvZ8IWiiiu04QooooAKKKKACiiigAooooAKKKKACiiigAooooAKKKKACiiigAooooAKKKKACiiigD//2Q=="/>
          <p:cNvSpPr>
            <a:spLocks noChangeAspect="1" noChangeArrowheads="1"/>
          </p:cNvSpPr>
          <p:nvPr/>
        </p:nvSpPr>
        <p:spPr bwMode="auto">
          <a:xfrm>
            <a:off x="74613"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GEO801.jpg"/>
          <p:cNvPicPr>
            <a:picLocks noChangeAspect="1"/>
          </p:cNvPicPr>
          <p:nvPr/>
        </p:nvPicPr>
        <p:blipFill>
          <a:blip r:embed="rId2" cstate="print"/>
          <a:stretch>
            <a:fillRect/>
          </a:stretch>
        </p:blipFill>
        <p:spPr>
          <a:xfrm>
            <a:off x="3962400" y="4419600"/>
            <a:ext cx="2381250" cy="23812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beLogo.png"/>
          <p:cNvPicPr>
            <a:picLocks noGrp="1" noChangeAspect="1"/>
          </p:cNvPicPr>
          <p:nvPr>
            <p:ph sz="quarter" idx="1"/>
          </p:nvPr>
        </p:nvPicPr>
        <p:blipFill>
          <a:blip r:embed="rId2" cstate="print"/>
          <a:stretch>
            <a:fillRect/>
          </a:stretch>
        </p:blipFill>
        <p:spPr>
          <a:xfrm>
            <a:off x="2362200" y="609600"/>
            <a:ext cx="4038600" cy="762000"/>
          </a:xfrm>
        </p:spPr>
      </p:pic>
      <p:sp>
        <p:nvSpPr>
          <p:cNvPr id="6" name="TextBox 5"/>
          <p:cNvSpPr txBox="1"/>
          <p:nvPr/>
        </p:nvSpPr>
        <p:spPr>
          <a:xfrm>
            <a:off x="533400" y="1447800"/>
            <a:ext cx="7620000" cy="4401205"/>
          </a:xfrm>
          <a:prstGeom prst="rect">
            <a:avLst/>
          </a:prstGeom>
          <a:noFill/>
        </p:spPr>
        <p:txBody>
          <a:bodyPr wrap="square" rtlCol="0">
            <a:spAutoFit/>
          </a:bodyPr>
          <a:lstStyle/>
          <a:p>
            <a:pPr>
              <a:buFontTx/>
              <a:buChar char="-"/>
            </a:pPr>
            <a:r>
              <a:rPr lang="en-US" sz="2000" dirty="0" smtClean="0"/>
              <a:t>The Global Learning and Observations to Benefit the Environment (GLOBE) program is a worldwide hands-on, primary and secondary school-based science and education program.</a:t>
            </a:r>
          </a:p>
          <a:p>
            <a:pPr>
              <a:buFontTx/>
              <a:buChar char="-"/>
            </a:pPr>
            <a:endParaRPr lang="en-US" sz="2000" dirty="0" smtClean="0"/>
          </a:p>
          <a:p>
            <a:pPr>
              <a:buFontTx/>
              <a:buChar char="-"/>
            </a:pPr>
            <a:r>
              <a:rPr lang="en-US" sz="2000" dirty="0" smtClean="0"/>
              <a:t> Promotes collaborations on inquiry-based investigations of the environment and the Earth system working in close partnership with NASA, NOAA and NSF Earth System Science Projects in study and research about the dynamics of Earth's environment.</a:t>
            </a:r>
          </a:p>
          <a:p>
            <a:endParaRPr lang="en-US" sz="2000" dirty="0" smtClean="0"/>
          </a:p>
          <a:p>
            <a:pPr>
              <a:buFontTx/>
              <a:buChar char="-"/>
            </a:pPr>
            <a:r>
              <a:rPr lang="en-US" sz="2000" dirty="0" smtClean="0"/>
              <a:t>Started on Earth Day, 1995.</a:t>
            </a:r>
          </a:p>
          <a:p>
            <a:endParaRPr lang="en-US" sz="2000" dirty="0" smtClean="0"/>
          </a:p>
          <a:p>
            <a:pPr>
              <a:buFontTx/>
              <a:buChar char="-"/>
            </a:pPr>
            <a:r>
              <a:rPr lang="en-US" sz="2000" dirty="0" smtClean="0"/>
              <a:t>GLOBE by the numbers</a:t>
            </a:r>
            <a:r>
              <a:rPr lang="en-US" sz="2000" i="1" dirty="0" smtClean="0"/>
              <a:t>:  </a:t>
            </a:r>
            <a:r>
              <a:rPr lang="en-US" sz="2000" b="1" i="1" dirty="0" smtClean="0"/>
              <a:t>111 participating countries, 54,000 Globe-trained teachers, 23,000 schools, 1.5 million students, and 21 million measurements in the Globe database!!</a:t>
            </a:r>
            <a:endParaRPr lang="en-US" sz="20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GLOBE workshops</a:t>
            </a:r>
            <a:endParaRPr lang="en-US" b="1" dirty="0"/>
          </a:p>
        </p:txBody>
      </p:sp>
      <p:sp>
        <p:nvSpPr>
          <p:cNvPr id="3" name="Content Placeholder 2"/>
          <p:cNvSpPr>
            <a:spLocks noGrp="1"/>
          </p:cNvSpPr>
          <p:nvPr>
            <p:ph sz="quarter" idx="1"/>
          </p:nvPr>
        </p:nvSpPr>
        <p:spPr>
          <a:xfrm>
            <a:off x="457200" y="1600200"/>
            <a:ext cx="5105400" cy="4873752"/>
          </a:xfrm>
        </p:spPr>
        <p:txBody>
          <a:bodyPr/>
          <a:lstStyle/>
          <a:p>
            <a:r>
              <a:rPr lang="en-US" dirty="0" smtClean="0"/>
              <a:t>Along with Gail Marshall in the College of Ed, I hosted 2 training events and several on-site visits for 8 local teachers.</a:t>
            </a:r>
          </a:p>
          <a:p>
            <a:r>
              <a:rPr lang="en-US" dirty="0" smtClean="0"/>
              <a:t>They implemented the GLOBE program in their schools and are actively using it, with 897 data points to date.</a:t>
            </a:r>
          </a:p>
          <a:p>
            <a:r>
              <a:rPr lang="en-US" dirty="0" smtClean="0"/>
              <a:t>They created an outdoor classroom at their school.</a:t>
            </a:r>
            <a:endParaRPr lang="en-US" dirty="0"/>
          </a:p>
        </p:txBody>
      </p:sp>
      <p:pic>
        <p:nvPicPr>
          <p:cNvPr id="4" name="Picture 3" descr="bremen.jpg"/>
          <p:cNvPicPr>
            <a:picLocks noChangeAspect="1"/>
          </p:cNvPicPr>
          <p:nvPr/>
        </p:nvPicPr>
        <p:blipFill>
          <a:blip r:embed="rId2" cstate="print"/>
          <a:stretch>
            <a:fillRect/>
          </a:stretch>
        </p:blipFill>
        <p:spPr>
          <a:xfrm>
            <a:off x="5772204" y="2057400"/>
            <a:ext cx="2530105" cy="33832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N0484.JPG"/>
          <p:cNvPicPr>
            <a:picLocks noChangeAspect="1"/>
          </p:cNvPicPr>
          <p:nvPr/>
        </p:nvPicPr>
        <p:blipFill>
          <a:blip r:embed="rId2" cstate="print"/>
          <a:stretch>
            <a:fillRect/>
          </a:stretch>
        </p:blipFill>
        <p:spPr>
          <a:xfrm>
            <a:off x="1722120" y="3291840"/>
            <a:ext cx="4754880" cy="3566160"/>
          </a:xfrm>
          <a:prstGeom prst="rect">
            <a:avLst/>
          </a:prstGeom>
        </p:spPr>
      </p:pic>
      <p:sp>
        <p:nvSpPr>
          <p:cNvPr id="2" name="Title 1"/>
          <p:cNvSpPr>
            <a:spLocks noGrp="1"/>
          </p:cNvSpPr>
          <p:nvPr>
            <p:ph type="title"/>
          </p:nvPr>
        </p:nvSpPr>
        <p:spPr>
          <a:xfrm>
            <a:off x="381000" y="-152400"/>
            <a:ext cx="7467600" cy="1143000"/>
          </a:xfrm>
        </p:spPr>
        <p:txBody>
          <a:bodyPr>
            <a:normAutofit/>
          </a:bodyPr>
          <a:lstStyle/>
          <a:p>
            <a:r>
              <a:rPr lang="en-US" b="1" dirty="0" smtClean="0"/>
              <a:t>Bremen Academy Outdoor Classroom</a:t>
            </a:r>
            <a:endParaRPr lang="en-US" b="1" dirty="0"/>
          </a:p>
        </p:txBody>
      </p:sp>
      <p:pic>
        <p:nvPicPr>
          <p:cNvPr id="4" name="Content Placeholder 3" descr="DSCN0480.JPG"/>
          <p:cNvPicPr>
            <a:picLocks noGrp="1" noChangeAspect="1"/>
          </p:cNvPicPr>
          <p:nvPr>
            <p:ph sz="quarter" idx="1"/>
          </p:nvPr>
        </p:nvPicPr>
        <p:blipFill>
          <a:blip r:embed="rId3" cstate="print"/>
          <a:stretch>
            <a:fillRect/>
          </a:stretch>
        </p:blipFill>
        <p:spPr>
          <a:xfrm>
            <a:off x="533400" y="1021080"/>
            <a:ext cx="3413760" cy="2560320"/>
          </a:xfrm>
        </p:spPr>
      </p:pic>
      <p:pic>
        <p:nvPicPr>
          <p:cNvPr id="6" name="Picture 5" descr="CIMG1726.JPG"/>
          <p:cNvPicPr>
            <a:picLocks noChangeAspect="1"/>
          </p:cNvPicPr>
          <p:nvPr/>
        </p:nvPicPr>
        <p:blipFill>
          <a:blip r:embed="rId4" cstate="print"/>
          <a:stretch>
            <a:fillRect/>
          </a:stretch>
        </p:blipFill>
        <p:spPr>
          <a:xfrm>
            <a:off x="4572001" y="1021080"/>
            <a:ext cx="3834713" cy="25603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IMG3485.JPG"/>
          <p:cNvPicPr>
            <a:picLocks noGrp="1" noChangeAspect="1"/>
          </p:cNvPicPr>
          <p:nvPr>
            <p:ph sz="quarter" idx="1"/>
          </p:nvPr>
        </p:nvPicPr>
        <p:blipFill>
          <a:blip r:embed="rId2" cstate="print"/>
          <a:stretch>
            <a:fillRect/>
          </a:stretch>
        </p:blipFill>
        <p:spPr>
          <a:xfrm>
            <a:off x="704561" y="808037"/>
            <a:ext cx="4096039" cy="4525963"/>
          </a:xfrm>
        </p:spPr>
      </p:pic>
      <p:pic>
        <p:nvPicPr>
          <p:cNvPr id="7" name="Picture 6" descr="IMG_9336.jpg"/>
          <p:cNvPicPr>
            <a:picLocks noChangeAspect="1"/>
          </p:cNvPicPr>
          <p:nvPr/>
        </p:nvPicPr>
        <p:blipFill>
          <a:blip r:embed="rId3" cstate="print"/>
          <a:stretch>
            <a:fillRect/>
          </a:stretch>
        </p:blipFill>
        <p:spPr>
          <a:xfrm>
            <a:off x="5334000" y="853440"/>
            <a:ext cx="2989375" cy="448056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b="1" dirty="0" smtClean="0"/>
              <a:t>School Visits</a:t>
            </a:r>
            <a:endParaRPr lang="en-US" b="1" dirty="0"/>
          </a:p>
        </p:txBody>
      </p:sp>
      <p:pic>
        <p:nvPicPr>
          <p:cNvPr id="4" name="Content Placeholder 3" descr="Weather.gif"/>
          <p:cNvPicPr>
            <a:picLocks noGrp="1" noChangeAspect="1"/>
          </p:cNvPicPr>
          <p:nvPr>
            <p:ph sz="quarter" idx="1"/>
          </p:nvPr>
        </p:nvPicPr>
        <p:blipFill>
          <a:blip r:embed="rId2"/>
          <a:stretch>
            <a:fillRect/>
          </a:stretch>
        </p:blipFill>
        <p:spPr>
          <a:xfrm>
            <a:off x="4186237" y="4032250"/>
            <a:ext cx="9525" cy="9525"/>
          </a:xfrm>
        </p:spPr>
      </p:pic>
      <p:sp>
        <p:nvSpPr>
          <p:cNvPr id="5" name="TextBox 4"/>
          <p:cNvSpPr txBox="1"/>
          <p:nvPr/>
        </p:nvSpPr>
        <p:spPr>
          <a:xfrm>
            <a:off x="838200" y="1143000"/>
            <a:ext cx="6781800" cy="830997"/>
          </a:xfrm>
          <a:prstGeom prst="rect">
            <a:avLst/>
          </a:prstGeom>
          <a:noFill/>
        </p:spPr>
        <p:txBody>
          <a:bodyPr wrap="square" rtlCol="0">
            <a:spAutoFit/>
          </a:bodyPr>
          <a:lstStyle/>
          <a:p>
            <a:pPr algn="ctr"/>
            <a:r>
              <a:rPr lang="en-US" sz="2400" dirty="0" smtClean="0"/>
              <a:t>-Four separate visits in 2010-2011 so far, reaching ~400 students total.</a:t>
            </a:r>
            <a:endParaRPr lang="en-US" sz="2400" dirty="0"/>
          </a:p>
        </p:txBody>
      </p:sp>
      <p:pic>
        <p:nvPicPr>
          <p:cNvPr id="6" name="Picture 5" descr="100_0700.jpg"/>
          <p:cNvPicPr>
            <a:picLocks noChangeAspect="1"/>
          </p:cNvPicPr>
          <p:nvPr/>
        </p:nvPicPr>
        <p:blipFill>
          <a:blip r:embed="rId3" cstate="print"/>
          <a:stretch>
            <a:fillRect/>
          </a:stretch>
        </p:blipFill>
        <p:spPr>
          <a:xfrm>
            <a:off x="1295400" y="2076450"/>
            <a:ext cx="5867400" cy="44005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0702.jpg"/>
          <p:cNvPicPr>
            <a:picLocks noGrp="1" noChangeAspect="1"/>
          </p:cNvPicPr>
          <p:nvPr>
            <p:ph sz="quarter" idx="1"/>
          </p:nvPr>
        </p:nvPicPr>
        <p:blipFill>
          <a:blip r:embed="rId2" cstate="print"/>
          <a:stretch>
            <a:fillRect/>
          </a:stretch>
        </p:blipFill>
        <p:spPr>
          <a:xfrm>
            <a:off x="152400" y="944880"/>
            <a:ext cx="3634740" cy="4846320"/>
          </a:xfrm>
        </p:spPr>
      </p:pic>
      <p:pic>
        <p:nvPicPr>
          <p:cNvPr id="5" name="Picture 4" descr="100_0703.jpg"/>
          <p:cNvPicPr>
            <a:picLocks noChangeAspect="1"/>
          </p:cNvPicPr>
          <p:nvPr/>
        </p:nvPicPr>
        <p:blipFill>
          <a:blip r:embed="rId3" cstate="print"/>
          <a:stretch>
            <a:fillRect/>
          </a:stretch>
        </p:blipFill>
        <p:spPr>
          <a:xfrm>
            <a:off x="4038600" y="304800"/>
            <a:ext cx="4389120" cy="3291840"/>
          </a:xfrm>
          <a:prstGeom prst="rect">
            <a:avLst/>
          </a:prstGeom>
        </p:spPr>
      </p:pic>
      <p:pic>
        <p:nvPicPr>
          <p:cNvPr id="6" name="Picture 5" descr="100_0705.jpg"/>
          <p:cNvPicPr>
            <a:picLocks noChangeAspect="1"/>
          </p:cNvPicPr>
          <p:nvPr/>
        </p:nvPicPr>
        <p:blipFill>
          <a:blip r:embed="rId4" cstate="print"/>
          <a:stretch>
            <a:fillRect/>
          </a:stretch>
        </p:blipFill>
        <p:spPr>
          <a:xfrm>
            <a:off x="4191000" y="3810000"/>
            <a:ext cx="3901440" cy="29260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pic>
        <p:nvPicPr>
          <p:cNvPr id="5" name="Picture 4" descr="100_0710.jpg"/>
          <p:cNvPicPr>
            <a:picLocks noChangeAspect="1"/>
          </p:cNvPicPr>
          <p:nvPr/>
        </p:nvPicPr>
        <p:blipFill>
          <a:blip r:embed="rId2" cstate="print"/>
          <a:stretch>
            <a:fillRect/>
          </a:stretch>
        </p:blipFill>
        <p:spPr>
          <a:xfrm>
            <a:off x="228600" y="381000"/>
            <a:ext cx="4457700" cy="5943600"/>
          </a:xfrm>
          <a:prstGeom prst="rect">
            <a:avLst/>
          </a:prstGeom>
        </p:spPr>
      </p:pic>
      <p:pic>
        <p:nvPicPr>
          <p:cNvPr id="6" name="Picture 5" descr="100_0709.jpg"/>
          <p:cNvPicPr>
            <a:picLocks noChangeAspect="1"/>
          </p:cNvPicPr>
          <p:nvPr/>
        </p:nvPicPr>
        <p:blipFill>
          <a:blip r:embed="rId3" cstate="print"/>
          <a:stretch>
            <a:fillRect/>
          </a:stretch>
        </p:blipFill>
        <p:spPr>
          <a:xfrm>
            <a:off x="4267200" y="975360"/>
            <a:ext cx="3840480" cy="512064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00_0706.jpg"/>
          <p:cNvPicPr>
            <a:picLocks noGrp="1" noChangeAspect="1"/>
          </p:cNvPicPr>
          <p:nvPr>
            <p:ph sz="quarter" idx="1"/>
          </p:nvPr>
        </p:nvPicPr>
        <p:blipFill>
          <a:blip r:embed="rId2" cstate="print"/>
          <a:stretch>
            <a:fillRect/>
          </a:stretch>
        </p:blipFill>
        <p:spPr>
          <a:xfrm>
            <a:off x="563880" y="152400"/>
            <a:ext cx="4389120" cy="3291840"/>
          </a:xfrm>
        </p:spPr>
      </p:pic>
      <p:pic>
        <p:nvPicPr>
          <p:cNvPr id="4" name="Content Placeholder 3" descr="100_0711.jpg"/>
          <p:cNvPicPr>
            <a:picLocks noChangeAspect="1"/>
          </p:cNvPicPr>
          <p:nvPr/>
        </p:nvPicPr>
        <p:blipFill>
          <a:blip r:embed="rId3" cstate="print"/>
          <a:stretch>
            <a:fillRect/>
          </a:stretch>
        </p:blipFill>
        <p:spPr>
          <a:xfrm>
            <a:off x="5562600" y="152400"/>
            <a:ext cx="3154680" cy="4206240"/>
          </a:xfrm>
          <a:prstGeom prst="rect">
            <a:avLst/>
          </a:prstGeom>
        </p:spPr>
      </p:pic>
      <p:pic>
        <p:nvPicPr>
          <p:cNvPr id="6" name="Picture 5" descr="100_0707.jpg"/>
          <p:cNvPicPr>
            <a:picLocks noChangeAspect="1"/>
          </p:cNvPicPr>
          <p:nvPr/>
        </p:nvPicPr>
        <p:blipFill>
          <a:blip r:embed="rId4" cstate="print"/>
          <a:stretch>
            <a:fillRect/>
          </a:stretch>
        </p:blipFill>
        <p:spPr>
          <a:xfrm>
            <a:off x="1844040" y="3429000"/>
            <a:ext cx="4389120" cy="32918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at UWG:</a:t>
            </a:r>
            <a:endParaRPr lang="en-US" dirty="0"/>
          </a:p>
        </p:txBody>
      </p:sp>
      <p:sp>
        <p:nvSpPr>
          <p:cNvPr id="3" name="Content Placeholder 2"/>
          <p:cNvSpPr>
            <a:spLocks noGrp="1"/>
          </p:cNvSpPr>
          <p:nvPr>
            <p:ph sz="quarter" idx="1"/>
          </p:nvPr>
        </p:nvSpPr>
        <p:spPr/>
        <p:txBody>
          <a:bodyPr/>
          <a:lstStyle/>
          <a:p>
            <a:r>
              <a:rPr lang="en-US" dirty="0" smtClean="0"/>
              <a:t>Earth Science Education is one of the majors offered in Geosciences at UWG</a:t>
            </a:r>
          </a:p>
          <a:p>
            <a:endParaRPr lang="en-US" dirty="0" smtClean="0"/>
          </a:p>
          <a:p>
            <a:r>
              <a:rPr lang="en-US" dirty="0" smtClean="0"/>
              <a:t>From 2004-2010, we graduated 79 majors in the Geosciences</a:t>
            </a:r>
          </a:p>
          <a:p>
            <a:pPr>
              <a:buNone/>
            </a:pPr>
            <a:r>
              <a:rPr lang="en-US" dirty="0" smtClean="0"/>
              <a:t> </a:t>
            </a:r>
          </a:p>
          <a:p>
            <a:r>
              <a:rPr lang="en-US" dirty="0" smtClean="0"/>
              <a:t>6 of those were Earth Science Education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250031" y="285750"/>
          <a:ext cx="8643937"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50031" y="285750"/>
          <a:ext cx="8643937" cy="6286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38125" y="279797"/>
          <a:ext cx="8667750" cy="62984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Learning</a:t>
            </a:r>
            <a:endParaRPr lang="en-US" dirty="0"/>
          </a:p>
        </p:txBody>
      </p:sp>
      <p:sp>
        <p:nvSpPr>
          <p:cNvPr id="3" name="Content Placeholder 2"/>
          <p:cNvSpPr>
            <a:spLocks noGrp="1"/>
          </p:cNvSpPr>
          <p:nvPr>
            <p:ph sz="quarter" idx="1"/>
          </p:nvPr>
        </p:nvSpPr>
        <p:spPr/>
        <p:txBody>
          <a:bodyPr/>
          <a:lstStyle/>
          <a:p>
            <a:r>
              <a:rPr lang="en-US" dirty="0" smtClean="0"/>
              <a:t>Introductory students seem to be coming to us less prepared</a:t>
            </a:r>
          </a:p>
          <a:p>
            <a:r>
              <a:rPr lang="en-US" dirty="0" smtClean="0"/>
              <a:t>Could these factors be playing into that?</a:t>
            </a:r>
          </a:p>
          <a:p>
            <a:pPr lvl="1"/>
            <a:r>
              <a:rPr lang="en-US" dirty="0" smtClean="0"/>
              <a:t>No Child Left Behind (2001)</a:t>
            </a:r>
          </a:p>
          <a:p>
            <a:pPr lvl="2"/>
            <a:r>
              <a:rPr lang="en-US" dirty="0" smtClean="0"/>
              <a:t>100% graduation rate by 2014</a:t>
            </a:r>
          </a:p>
          <a:p>
            <a:pPr lvl="2"/>
            <a:r>
              <a:rPr lang="en-US" dirty="0" smtClean="0"/>
              <a:t>Graduation rates in Georgia were 65.4% in 2004 and 78.9% in 2009 </a:t>
            </a:r>
          </a:p>
          <a:p>
            <a:pPr lvl="1"/>
            <a:r>
              <a:rPr lang="en-US" dirty="0" smtClean="0"/>
              <a:t>Georgia’s HOPE program</a:t>
            </a:r>
          </a:p>
          <a:p>
            <a:pPr lvl="2"/>
            <a:r>
              <a:rPr lang="en-US" dirty="0" smtClean="0"/>
              <a:t>Available for Georgia students with 3.0 GPA</a:t>
            </a:r>
          </a:p>
          <a:p>
            <a:pPr lvl="2"/>
            <a:r>
              <a:rPr lang="en-US" dirty="0" smtClean="0"/>
              <a:t>Full tuition, with some fees &amp; books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228600"/>
          <a:ext cx="8534400" cy="6324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573</TotalTime>
  <Words>645</Words>
  <Application>Microsoft Office PowerPoint</Application>
  <PresentationFormat>On-screen Show (4:3)</PresentationFormat>
  <Paragraphs>92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Engaging Students and Teachers in Earth Science Education: Several Methods Employed in Western Georgia</vt:lpstr>
      <vt:lpstr>Outline</vt:lpstr>
      <vt:lpstr>Earth Science at UWG:</vt:lpstr>
      <vt:lpstr>Slide 4</vt:lpstr>
      <vt:lpstr>Slide 5</vt:lpstr>
      <vt:lpstr>Slide 6</vt:lpstr>
      <vt:lpstr>Slide 7</vt:lpstr>
      <vt:lpstr>Student Learning</vt:lpstr>
      <vt:lpstr>Slide 9</vt:lpstr>
      <vt:lpstr>IMPACT</vt:lpstr>
      <vt:lpstr>IMPACT</vt:lpstr>
      <vt:lpstr>Camps I’ve led:</vt:lpstr>
      <vt:lpstr>Slide 13</vt:lpstr>
      <vt:lpstr>Slide 14</vt:lpstr>
      <vt:lpstr>Macroinvertebrate Surveys</vt:lpstr>
      <vt:lpstr>Stormwater Floodplain Simulator</vt:lpstr>
      <vt:lpstr>Slide 17</vt:lpstr>
      <vt:lpstr>IMPACT Results</vt:lpstr>
      <vt:lpstr>Knowledge Gains</vt:lpstr>
      <vt:lpstr>Teacher Workshops</vt:lpstr>
      <vt:lpstr>Slide 21</vt:lpstr>
      <vt:lpstr>GLOBE workshops</vt:lpstr>
      <vt:lpstr>Bremen Academy Outdoor Classroom</vt:lpstr>
      <vt:lpstr>Slide 24</vt:lpstr>
      <vt:lpstr>School Visits</vt:lpstr>
      <vt:lpstr>Slide 26</vt:lpstr>
      <vt:lpstr>Slide 27</vt:lpstr>
      <vt:lpstr>Slide 28</vt:lpstr>
    </vt:vector>
  </TitlesOfParts>
  <Company>UWG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Students and Teachers in Earth Science Education: Several Methods Employed in Western Georgia</dc:title>
  <dc:creator>rrollins</dc:creator>
  <cp:lastModifiedBy>rrollins</cp:lastModifiedBy>
  <cp:revision>63</cp:revision>
  <dcterms:created xsi:type="dcterms:W3CDTF">2011-03-07T15:48:37Z</dcterms:created>
  <dcterms:modified xsi:type="dcterms:W3CDTF">2011-03-22T20:35:27Z</dcterms:modified>
</cp:coreProperties>
</file>