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7"/>
  </p:notesMasterIdLst>
  <p:handoutMasterIdLst>
    <p:handoutMasterId r:id="rId38"/>
  </p:handoutMasterIdLst>
  <p:sldIdLst>
    <p:sldId id="259" r:id="rId3"/>
    <p:sldId id="336" r:id="rId4"/>
    <p:sldId id="348" r:id="rId5"/>
    <p:sldId id="340" r:id="rId6"/>
    <p:sldId id="338" r:id="rId7"/>
    <p:sldId id="268" r:id="rId8"/>
    <p:sldId id="344" r:id="rId9"/>
    <p:sldId id="343" r:id="rId10"/>
    <p:sldId id="317" r:id="rId11"/>
    <p:sldId id="349" r:id="rId12"/>
    <p:sldId id="341" r:id="rId13"/>
    <p:sldId id="345" r:id="rId14"/>
    <p:sldId id="350" r:id="rId15"/>
    <p:sldId id="347" r:id="rId16"/>
    <p:sldId id="318" r:id="rId17"/>
    <p:sldId id="319" r:id="rId18"/>
    <p:sldId id="320" r:id="rId19"/>
    <p:sldId id="321" r:id="rId20"/>
    <p:sldId id="322" r:id="rId21"/>
    <p:sldId id="325" r:id="rId22"/>
    <p:sldId id="326" r:id="rId23"/>
    <p:sldId id="342" r:id="rId24"/>
    <p:sldId id="294" r:id="rId25"/>
    <p:sldId id="311" r:id="rId26"/>
    <p:sldId id="351" r:id="rId27"/>
    <p:sldId id="352" r:id="rId28"/>
    <p:sldId id="298" r:id="rId29"/>
    <p:sldId id="269" r:id="rId30"/>
    <p:sldId id="306" r:id="rId31"/>
    <p:sldId id="307" r:id="rId32"/>
    <p:sldId id="278" r:id="rId33"/>
    <p:sldId id="301" r:id="rId34"/>
    <p:sldId id="297" r:id="rId35"/>
    <p:sldId id="339"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pitchFamily="-112"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pitchFamily="-112"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pitchFamily="-112"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pitchFamily="-112"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pitchFamily="-112" charset="-128"/>
        <a:cs typeface="+mn-cs"/>
      </a:defRPr>
    </a:lvl5pPr>
    <a:lvl6pPr marL="2286000" algn="l" defTabSz="914400" rtl="0" eaLnBrk="1" latinLnBrk="0" hangingPunct="1">
      <a:defRPr sz="2400" kern="1200">
        <a:solidFill>
          <a:schemeClr val="tx1"/>
        </a:solidFill>
        <a:latin typeface="Arial" charset="0"/>
        <a:ea typeface="ヒラギノ角ゴ Pro W3" pitchFamily="-112" charset="-128"/>
        <a:cs typeface="+mn-cs"/>
      </a:defRPr>
    </a:lvl6pPr>
    <a:lvl7pPr marL="2743200" algn="l" defTabSz="914400" rtl="0" eaLnBrk="1" latinLnBrk="0" hangingPunct="1">
      <a:defRPr sz="2400" kern="1200">
        <a:solidFill>
          <a:schemeClr val="tx1"/>
        </a:solidFill>
        <a:latin typeface="Arial" charset="0"/>
        <a:ea typeface="ヒラギノ角ゴ Pro W3" pitchFamily="-112" charset="-128"/>
        <a:cs typeface="+mn-cs"/>
      </a:defRPr>
    </a:lvl7pPr>
    <a:lvl8pPr marL="3200400" algn="l" defTabSz="914400" rtl="0" eaLnBrk="1" latinLnBrk="0" hangingPunct="1">
      <a:defRPr sz="2400" kern="1200">
        <a:solidFill>
          <a:schemeClr val="tx1"/>
        </a:solidFill>
        <a:latin typeface="Arial" charset="0"/>
        <a:ea typeface="ヒラギノ角ゴ Pro W3" pitchFamily="-112" charset="-128"/>
        <a:cs typeface="+mn-cs"/>
      </a:defRPr>
    </a:lvl8pPr>
    <a:lvl9pPr marL="3657600" algn="l" defTabSz="914400" rtl="0" eaLnBrk="1" latinLnBrk="0" hangingPunct="1">
      <a:defRPr sz="2400" kern="1200">
        <a:solidFill>
          <a:schemeClr val="tx1"/>
        </a:solidFill>
        <a:latin typeface="Arial" charset="0"/>
        <a:ea typeface="ヒラギノ角ゴ Pro W3"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313"/>
    <a:srgbClr val="FF9933"/>
    <a:srgbClr val="EFEFE7"/>
    <a:srgbClr val="003366"/>
    <a:srgbClr val="FFFF66"/>
    <a:srgbClr val="336699"/>
    <a:srgbClr val="335F8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58309" autoAdjust="0"/>
  </p:normalViewPr>
  <p:slideViewPr>
    <p:cSldViewPr snapToGrid="0">
      <p:cViewPr varScale="1">
        <p:scale>
          <a:sx n="64" d="100"/>
          <a:sy n="64" d="100"/>
        </p:scale>
        <p:origin x="-18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TCT%20reports\Retention%20rate%20-%20dec%20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t>
            </a:r>
            <a:r>
              <a:rPr lang="en-US" baseline="0" dirty="0"/>
              <a:t> of graduates </a:t>
            </a:r>
            <a:r>
              <a:rPr lang="en-US" baseline="0" dirty="0" smtClean="0"/>
              <a:t>currently teaching in STEM fields</a:t>
            </a:r>
            <a:endParaRPr lang="en-US" dirty="0"/>
          </a:p>
        </c:rich>
      </c:tx>
      <c:layout/>
      <c:overlay val="0"/>
    </c:title>
    <c:autoTitleDeleted val="0"/>
    <c:plotArea>
      <c:layout>
        <c:manualLayout>
          <c:layoutTarget val="inner"/>
          <c:xMode val="edge"/>
          <c:yMode val="edge"/>
          <c:x val="0.104349518810149"/>
          <c:y val="0.296539442986293"/>
          <c:w val="0.719846237970254"/>
          <c:h val="0.520678769320502"/>
        </c:manualLayout>
      </c:layout>
      <c:barChart>
        <c:barDir val="col"/>
        <c:grouping val="clustered"/>
        <c:varyColors val="0"/>
        <c:ser>
          <c:idx val="0"/>
          <c:order val="0"/>
          <c:invertIfNegative val="0"/>
          <c:cat>
            <c:strRef>
              <c:f>Sheet1!$A$2:$A$3</c:f>
              <c:strCache>
                <c:ptCount val="2"/>
                <c:pt idx="0">
                  <c:v>Year 1</c:v>
                </c:pt>
                <c:pt idx="1">
                  <c:v>Year 2</c:v>
                </c:pt>
              </c:strCache>
            </c:strRef>
          </c:cat>
          <c:val>
            <c:numRef>
              <c:f>Sheet1!$B$2:$B$3</c:f>
              <c:numCache>
                <c:formatCode>0%</c:formatCode>
                <c:ptCount val="2"/>
                <c:pt idx="0">
                  <c:v>0.91</c:v>
                </c:pt>
                <c:pt idx="1">
                  <c:v>0.875</c:v>
                </c:pt>
              </c:numCache>
            </c:numRef>
          </c:val>
        </c:ser>
        <c:dLbls>
          <c:showLegendKey val="0"/>
          <c:showVal val="0"/>
          <c:showCatName val="0"/>
          <c:showSerName val="0"/>
          <c:showPercent val="0"/>
          <c:showBubbleSize val="0"/>
        </c:dLbls>
        <c:gapWidth val="150"/>
        <c:axId val="536803576"/>
        <c:axId val="536806520"/>
      </c:barChart>
      <c:catAx>
        <c:axId val="536803576"/>
        <c:scaling>
          <c:orientation val="minMax"/>
        </c:scaling>
        <c:delete val="0"/>
        <c:axPos val="b"/>
        <c:majorTickMark val="none"/>
        <c:minorTickMark val="none"/>
        <c:tickLblPos val="nextTo"/>
        <c:crossAx val="536806520"/>
        <c:crosses val="autoZero"/>
        <c:auto val="1"/>
        <c:lblAlgn val="ctr"/>
        <c:lblOffset val="100"/>
        <c:noMultiLvlLbl val="0"/>
      </c:catAx>
      <c:valAx>
        <c:axId val="536806520"/>
        <c:scaling>
          <c:orientation val="minMax"/>
          <c:max val="1.0"/>
          <c:min val="0.0"/>
        </c:scaling>
        <c:delete val="0"/>
        <c:axPos val="l"/>
        <c:majorGridlines/>
        <c:numFmt formatCode="0%" sourceLinked="1"/>
        <c:majorTickMark val="none"/>
        <c:minorTickMark val="none"/>
        <c:tickLblPos val="nextTo"/>
        <c:crossAx val="53680357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C37F64D-20F5-48EA-92D8-760F5B919FC3}" type="datetimeFigureOut">
              <a:rPr lang="en-US"/>
              <a:pPr/>
              <a:t>3/25/11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0E7B405-0405-4267-A362-882EABD7D12A}" type="slidenum">
              <a:rPr lang="en-US"/>
              <a:pPr/>
              <a:t>‹#›</a:t>
            </a:fld>
            <a:endParaRPr lang="en-US" dirty="0"/>
          </a:p>
        </p:txBody>
      </p:sp>
    </p:spTree>
    <p:extLst>
      <p:ext uri="{BB962C8B-B14F-4D97-AF65-F5344CB8AC3E}">
        <p14:creationId xmlns:p14="http://schemas.microsoft.com/office/powerpoint/2010/main" val="96305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5E72D-A36D-454F-A0A9-34D012694F6D}" type="slidenum">
              <a:rPr lang="en-US"/>
              <a:pPr/>
              <a:t>‹#›</a:t>
            </a:fld>
            <a:endParaRPr lang="en-US" dirty="0"/>
          </a:p>
        </p:txBody>
      </p:sp>
    </p:spTree>
    <p:extLst>
      <p:ext uri="{BB962C8B-B14F-4D97-AF65-F5344CB8AC3E}">
        <p14:creationId xmlns:p14="http://schemas.microsoft.com/office/powerpoint/2010/main" val="3051143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pitchFamily="-112"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pitchFamily="-112"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pitchFamily="-112"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pitchFamily="-112"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pitchFamily="-112"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50DBB4D-4745-4E68-A71B-78CE4FCEB1C0}" type="slidenum">
              <a:rPr lang="en-US"/>
              <a:pPr/>
              <a:t>1</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39688">
              <a:spcBef>
                <a:spcPts val="413"/>
              </a:spcBef>
            </a:pPr>
            <a:r>
              <a:rPr lang="en-US">
                <a:solidFill>
                  <a:srgbClr val="000000"/>
                </a:solidFill>
                <a:cs typeface="Arial" charset="0"/>
                <a:sym typeface="Arial" charset="0"/>
              </a:rPr>
              <a:t>Hyperlink to admissions blog</a:t>
            </a:r>
          </a:p>
          <a:p>
            <a:pPr marL="39688">
              <a:spcBef>
                <a:spcPts val="413"/>
              </a:spcBef>
            </a:pPr>
            <a:r>
              <a:rPr lang="en-US">
                <a:solidFill>
                  <a:srgbClr val="000000"/>
                </a:solidFill>
                <a:cs typeface="Arial" charset="0"/>
                <a:sym typeface="Arial" charset="0"/>
              </a:rPr>
              <a:t>http://unc-admissions.blogspot.com/2009/09/unc-best.html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39688">
              <a:spcBef>
                <a:spcPts val="413"/>
              </a:spcBef>
            </a:pPr>
            <a:r>
              <a:rPr lang="en-US">
                <a:solidFill>
                  <a:srgbClr val="000000"/>
                </a:solidFill>
                <a:cs typeface="Arial" charset="0"/>
                <a:sym typeface="Arial" charset="0"/>
              </a:rPr>
              <a:t>The purpose of this social networking group is to provide support of UNC BEST students/graduates. This forum allows participants to ask questions, learn about professional development opportunities, share job opportunities, and network with other UNC Math and Science teachers. The digital newsletter will be distributed through this forum.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4605635B-6237-4494-80AB-618F1BD25F08}" type="slidenum">
              <a:rPr lang="en-US"/>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smtClean="0"/>
              <a:t>Expect</a:t>
            </a:r>
            <a:r>
              <a:rPr lang="en-US" baseline="0" dirty="0" smtClean="0"/>
              <a:t> to have 33 program alumni by May 2011. </a:t>
            </a:r>
          </a:p>
          <a:p>
            <a:r>
              <a:rPr lang="en-US" baseline="0" dirty="0" smtClean="0"/>
              <a:t>28% of 2009 and 2010 alumni serve in high-needs school districts.</a:t>
            </a:r>
            <a:endParaRPr lang="en-US" dirty="0" smtClean="0"/>
          </a:p>
        </p:txBody>
      </p:sp>
      <p:sp>
        <p:nvSpPr>
          <p:cNvPr id="29700" name="Slide Number Placeholder 3"/>
          <p:cNvSpPr>
            <a:spLocks noGrp="1"/>
          </p:cNvSpPr>
          <p:nvPr>
            <p:ph type="sldNum" sz="quarter" idx="5"/>
          </p:nvPr>
        </p:nvSpPr>
        <p:spPr>
          <a:noFill/>
        </p:spPr>
        <p:txBody>
          <a:bodyPr/>
          <a:lstStyle/>
          <a:p>
            <a:fld id="{4605635B-6237-4494-80AB-618F1BD25F08}" type="slidenum">
              <a:rPr lang="en-US"/>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Arial" charset="0"/>
                <a:ea typeface="ヒラギノ角ゴ Pro W3" pitchFamily="-112" charset="-128"/>
                <a:cs typeface="ヒラギノ角ゴ Pro W3" pitchFamily="-112" charset="-128"/>
              </a:rPr>
              <a:t>Our engagement with partner districts has grown over the past year into a collaborative network of educators involving university faculty, district supervisors, in-service and pre-service teachers. It began with site visits to each of our partner districts initiated by the Dean of the School of Education and included the UNC BEST program coordinator and some faculty members. This resulted in several well attended events: a Symposium for UNC BEST students to present their model lessons to local teachers, professors and students; a professional development workshop for Guilford County teachers lead by our Biology professor; and “A Day in the Life” site visit for UNC students to visit classrooms. Guilford County is very eager to engage our students and provided them a day tour of several schools along with a training workshop on navigating the hiring process. The Science curriculum specialist provided students with her personal contact information so graduates can get information on teaching vacancies at specific school sites. Partnerships with our other school districts have taken a different direction. Hertford County is located three hours from our campus so our collaboration with them will be in the form of virtual communication. At this school district we plan to pilot a virtual tutoring and mentoring program between university and high school students using Elluminate. Hertford is offering an employment incentive to our graduates by proving housing for first year teachers. We plan to engage Warren and Vance counties in a similar pilot program. </a:t>
            </a:r>
          </a:p>
          <a:p>
            <a:r>
              <a:rPr lang="en-US" sz="1200" b="1" kern="1200" dirty="0" smtClean="0">
                <a:solidFill>
                  <a:schemeClr val="tx1"/>
                </a:solidFill>
                <a:latin typeface="Arial" charset="0"/>
                <a:ea typeface="ヒラギノ角ゴ Pro W3" pitchFamily="-112" charset="-128"/>
                <a:cs typeface="ヒラギノ角ゴ Pro W3" pitchFamily="-112" charset="-128"/>
              </a:rPr>
              <a:t> </a:t>
            </a:r>
            <a:endParaRPr lang="en-US" dirty="0"/>
          </a:p>
        </p:txBody>
      </p:sp>
      <p:sp>
        <p:nvSpPr>
          <p:cNvPr id="4" name="Slide Number Placeholder 3"/>
          <p:cNvSpPr>
            <a:spLocks noGrp="1"/>
          </p:cNvSpPr>
          <p:nvPr>
            <p:ph type="sldNum" sz="quarter" idx="10"/>
          </p:nvPr>
        </p:nvSpPr>
        <p:spPr/>
        <p:txBody>
          <a:bodyPr/>
          <a:lstStyle/>
          <a:p>
            <a:fld id="{3EB5E72D-A36D-454F-A0A9-34D012694F6D}" type="slidenum">
              <a:rPr lang="en-US" smtClean="0"/>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Arial" charset="0"/>
                <a:ea typeface="ヒラギノ角ゴ Pro W3" pitchFamily="-112" charset="-128"/>
                <a:cs typeface="ヒラギノ角ゴ Pro W3" pitchFamily="-112" charset="-128"/>
              </a:rPr>
              <a:t>Our engagement with partner districts has grown over the past year into a collaborative network of educators involving university faculty, district supervisors, in-service and pre-service teachers. It began with site visits to each of our partner districts initiated by the Dean of the School of Education and included the UNC BEST program coordinator and some faculty members. This resulted in several well attended events: a Symposium for UNC BEST students to present their model lessons to local teachers, professors and students; a professional development workshop for Guilford County teachers lead by our Biology professor; and “A Day in the Life” site visit for UNC students to visit classrooms. Guilford County is very eager to engage our students and provided them a day tour of several schools along with a training workshop on navigating the hiring process. The Science curriculum specialist provided students with her personal contact information so graduates can get information on teaching vacancies at specific school sites. Partnerships with our other school districts have taken a different direction. Hertford County is located three hours from our campus so our collaboration with them will be in the form of virtual communication. At this school district we plan to pilot a virtual tutoring and mentoring program between university and high school students using Elluminate. Hertford is offering an employment incentive to our graduates by proving housing for first year teachers. We plan to engage Warren and Vance counties in a similar pilot program. </a:t>
            </a:r>
          </a:p>
          <a:p>
            <a:r>
              <a:rPr lang="en-US" sz="1200" b="1" kern="1200" dirty="0" smtClean="0">
                <a:solidFill>
                  <a:schemeClr val="tx1"/>
                </a:solidFill>
                <a:latin typeface="Arial" charset="0"/>
                <a:ea typeface="ヒラギノ角ゴ Pro W3" pitchFamily="-112" charset="-128"/>
                <a:cs typeface="ヒラギノ角ゴ Pro W3" pitchFamily="-112" charset="-128"/>
              </a:rPr>
              <a:t> </a:t>
            </a:r>
            <a:endParaRPr lang="en-US" dirty="0"/>
          </a:p>
        </p:txBody>
      </p:sp>
      <p:sp>
        <p:nvSpPr>
          <p:cNvPr id="4" name="Slide Number Placeholder 3"/>
          <p:cNvSpPr>
            <a:spLocks noGrp="1"/>
          </p:cNvSpPr>
          <p:nvPr>
            <p:ph type="sldNum" sz="quarter" idx="10"/>
          </p:nvPr>
        </p:nvSpPr>
        <p:spPr/>
        <p:txBody>
          <a:bodyPr/>
          <a:lstStyle/>
          <a:p>
            <a:fld id="{3EB5E72D-A36D-454F-A0A9-34D012694F6D}" type="slidenum">
              <a:rPr lang="en-US" smtClean="0"/>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Arial" charset="0"/>
                <a:ea typeface="ヒラギノ角ゴ Pro W3" pitchFamily="-112" charset="-128"/>
                <a:cs typeface="ヒラギノ角ゴ Pro W3" pitchFamily="-112" charset="-128"/>
              </a:rPr>
              <a:t>Our engagement with partner districts has grown over the past year into a collaborative network of educators involving university faculty, district supervisors, in-service and pre-service teachers. It began with site visits to each of our partner districts initiated by the Dean of the School of Education and included the UNC BEST program coordinator and some faculty members. This resulted in several well attended events: a Symposium for UNC BEST students to present their model lessons to local teachers, professors and students; a professional development workshop for Guilford County teachers lead by our Biology professor; and “A Day in the Life” site visit for UNC students to visit classrooms. Guilford County is very eager to engage our students and provided them a day tour of several schools along with a training workshop on navigating the hiring process. The Science curriculum specialist provided students with her personal contact information so graduates can get information on teaching vacancies at specific school sites. Partnerships with our other school districts have taken a different direction. Hertford County is located three hours from our campus so our collaboration with them will be in the form of virtual communication. At this school district we plan to pilot a virtual tutoring and mentoring program between university and high school students using Elluminate. Hertford is offering an employment incentive to our graduates by proving housing for first year teachers. We plan to engage Warren and Vance counties in a similar pilot program. </a:t>
            </a:r>
          </a:p>
          <a:p>
            <a:r>
              <a:rPr lang="en-US" sz="1200" b="1" kern="1200" dirty="0" smtClean="0">
                <a:solidFill>
                  <a:schemeClr val="tx1"/>
                </a:solidFill>
                <a:latin typeface="Arial" charset="0"/>
                <a:ea typeface="ヒラギノ角ゴ Pro W3" pitchFamily="-112" charset="-128"/>
                <a:cs typeface="ヒラギノ角ゴ Pro W3" pitchFamily="-112" charset="-128"/>
              </a:rPr>
              <a:t> </a:t>
            </a:r>
            <a:endParaRPr lang="en-US" dirty="0"/>
          </a:p>
        </p:txBody>
      </p:sp>
      <p:sp>
        <p:nvSpPr>
          <p:cNvPr id="4" name="Slide Number Placeholder 3"/>
          <p:cNvSpPr>
            <a:spLocks noGrp="1"/>
          </p:cNvSpPr>
          <p:nvPr>
            <p:ph type="sldNum" sz="quarter" idx="10"/>
          </p:nvPr>
        </p:nvSpPr>
        <p:spPr/>
        <p:txBody>
          <a:bodyPr/>
          <a:lstStyle/>
          <a:p>
            <a:fld id="{3EB5E72D-A36D-454F-A0A9-34D012694F6D}" type="slidenum">
              <a:rPr lang="en-US" smtClean="0"/>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ヒラギノ角ゴ Pro W3" pitchFamily="-112" charset="-128"/>
                <a:cs typeface="ヒラギノ角ゴ Pro W3" pitchFamily="-112" charset="-128"/>
              </a:rPr>
              <a:t>The beginning components of the professional development (induction) program are in place. During their first year of teaching, our graduates were engaged with our program in several ways; they networked through our social networking group on face book; they were provided with substitute pay and travel to attend several professional teachers’ conferences; and served on a new teacher panel during one of our seminars where they answered questions and shared some of their experiences with current students. The Texas Instrument T^3 conference we attended provided our pre-service and in-service teachers with instruction on implementing instructional technology in the classroom. The North Carolina Council of Teachers of Mathematics Conference and North Carolina Science Teachers Association Professional Development Institute provided students and new teachers’ with an opportunity to network with other professional educators, exposed them to new science materials and equipment, and provided them with free hands-on inquiry based activities for their classrooms. Three of our Chemistry students have been selected to do poster presentations at the Biennial Conference on Chemical Education at University of North Texas. Our Chemistry professor will accompany these students to the conference in August 2010. </a:t>
            </a:r>
            <a:r>
              <a:rPr lang="en-US" dirty="0" smtClean="0"/>
              <a:t>Science students attended the North Carolina Science Teachers Association (NCSTA) conference, November 2010.</a:t>
            </a:r>
            <a:r>
              <a:rPr lang="en-US" baseline="0" dirty="0" smtClean="0"/>
              <a:t> </a:t>
            </a:r>
            <a:r>
              <a:rPr lang="en-US" dirty="0" smtClean="0"/>
              <a:t>Math students attended the North Carolina Council of Teachers of Mathematics (NCCTA), October 2010.</a:t>
            </a:r>
            <a:r>
              <a:rPr lang="en-US" baseline="0" dirty="0" smtClean="0"/>
              <a:t> We also developed the first UNC BEST summer retreat.</a:t>
            </a:r>
            <a:endParaRPr lang="en-US" dirty="0" smtClean="0"/>
          </a:p>
        </p:txBody>
      </p:sp>
      <p:sp>
        <p:nvSpPr>
          <p:cNvPr id="4" name="Slide Number Placeholder 3"/>
          <p:cNvSpPr>
            <a:spLocks noGrp="1"/>
          </p:cNvSpPr>
          <p:nvPr>
            <p:ph type="sldNum" sz="quarter" idx="10"/>
          </p:nvPr>
        </p:nvSpPr>
        <p:spPr/>
        <p:txBody>
          <a:bodyPr/>
          <a:lstStyle/>
          <a:p>
            <a:fld id="{3EB5E72D-A36D-454F-A0A9-34D012694F6D}" type="slidenum">
              <a:rPr lang="en-US" smtClean="0"/>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Percentage of</a:t>
            </a:r>
            <a:r>
              <a:rPr lang="en-US" baseline="0" dirty="0" smtClean="0"/>
              <a:t> UNC BEST alumni still teaching. Year 1 (class of 2010) = 91% employed as full time classroom teachers. Year 2 (class of 2009) = 88% employed as HS teachers.</a:t>
            </a:r>
            <a:endParaRPr lang="en-US" dirty="0" smtClean="0"/>
          </a:p>
        </p:txBody>
      </p:sp>
      <p:sp>
        <p:nvSpPr>
          <p:cNvPr id="30724" name="Slide Number Placeholder 3"/>
          <p:cNvSpPr>
            <a:spLocks noGrp="1"/>
          </p:cNvSpPr>
          <p:nvPr>
            <p:ph type="sldNum" sz="quarter" idx="5"/>
          </p:nvPr>
        </p:nvSpPr>
        <p:spPr>
          <a:noFill/>
        </p:spPr>
        <p:txBody>
          <a:bodyPr/>
          <a:lstStyle/>
          <a:p>
            <a:fld id="{0F0E43B9-09E9-4EFE-AC0A-9A29969E7B0D}" type="slidenum">
              <a:rPr lang="en-US"/>
              <a:pPr/>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Services provided to pre-service teachers:</a:t>
            </a:r>
          </a:p>
          <a:p>
            <a:r>
              <a:rPr lang="en-US" dirty="0" smtClean="0"/>
              <a:t>Education in strategies to improve student literacy</a:t>
            </a:r>
          </a:p>
          <a:p>
            <a:r>
              <a:rPr lang="en-US" dirty="0" smtClean="0"/>
              <a:t>Training in the use of and integration of educational technology</a:t>
            </a:r>
          </a:p>
          <a:p>
            <a:r>
              <a:rPr lang="en-US" dirty="0" smtClean="0"/>
              <a:t>Clinical classroom experiences</a:t>
            </a:r>
          </a:p>
          <a:p>
            <a:r>
              <a:rPr lang="en-US" dirty="0" smtClean="0"/>
              <a:t>Laboratory experience</a:t>
            </a:r>
          </a:p>
          <a:p>
            <a:r>
              <a:rPr lang="en-US" dirty="0" smtClean="0"/>
              <a:t>Encouragement to teach in schools determined by the partnership to be most in need</a:t>
            </a:r>
          </a:p>
          <a:p>
            <a:r>
              <a:rPr lang="en-US" dirty="0" smtClean="0"/>
              <a:t>Active assistance to find employment in schools determined by the partnership to be most in need</a:t>
            </a:r>
          </a:p>
        </p:txBody>
      </p:sp>
      <p:sp>
        <p:nvSpPr>
          <p:cNvPr id="4" name="Slide Number Placeholder 3"/>
          <p:cNvSpPr>
            <a:spLocks noGrp="1"/>
          </p:cNvSpPr>
          <p:nvPr>
            <p:ph type="sldNum" sz="quarter" idx="10"/>
          </p:nvPr>
        </p:nvSpPr>
        <p:spPr/>
        <p:txBody>
          <a:bodyPr/>
          <a:lstStyle/>
          <a:p>
            <a:fld id="{3EB5E72D-A36D-454F-A0A9-34D012694F6D}"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4605635B-6237-4494-80AB-618F1BD25F08}" type="slidenum">
              <a:rPr lang="en-US"/>
              <a:pPr/>
              <a:t>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Arial" charset="0"/>
                <a:ea typeface="ヒラギノ角ゴ Pro W3" pitchFamily="-112" charset="-128"/>
                <a:cs typeface="ヒラギノ角ゴ Pro W3" pitchFamily="-112" charset="-128"/>
              </a:rPr>
              <a:t>http://www.facebook.com/?ref=home#!/group.php?gid=173722599007</a:t>
            </a:r>
          </a:p>
          <a:p>
            <a:r>
              <a:rPr lang="en-US" dirty="0" smtClean="0"/>
              <a:t>Assistance in using and integrating technology in the classroom</a:t>
            </a:r>
          </a:p>
          <a:p>
            <a:r>
              <a:rPr lang="en-US" dirty="0" smtClean="0"/>
              <a:t>Receiving “teacher mentoring”</a:t>
            </a:r>
          </a:p>
          <a:p>
            <a:r>
              <a:rPr lang="en-US" dirty="0" smtClean="0"/>
              <a:t>Mentoring other program participants</a:t>
            </a:r>
          </a:p>
          <a:p>
            <a:r>
              <a:rPr lang="en-US" dirty="0" smtClean="0"/>
              <a:t>Interdisciplinary collaboration</a:t>
            </a:r>
          </a:p>
          <a:p>
            <a:r>
              <a:rPr lang="en-US" sz="1200" kern="1200" dirty="0" smtClean="0">
                <a:solidFill>
                  <a:schemeClr val="tx1"/>
                </a:solidFill>
                <a:latin typeface="Arial" charset="0"/>
                <a:ea typeface="ヒラギノ角ゴ Pro W3" pitchFamily="-112" charset="-128"/>
                <a:cs typeface="ヒラギノ角ゴ Pro W3" pitchFamily="-112" charset="-128"/>
              </a:rPr>
              <a:t>We have designed a multi-pronged induction program for our graduates. Support for our graduates is a career-development continuum, leading to National Board Certification as exemplary mathematics and science teachers. The induction program has three components: 1) providing resources to all graduates to support them in delivering effective instruction, 2) establishing a supportive network of mentors and UNC-BEST colleagues, and 3) providing graduates with an array of professional development opportunities. The UNC BEST coordinator manages the induction program, including establishing a coordinated timeline for implementation of each induction component. A facebook group was developed for all graduates providing resources and information related to each component of the induction program. </a:t>
            </a:r>
          </a:p>
          <a:p>
            <a:r>
              <a:rPr lang="en-US" sz="1200" kern="1200" dirty="0" smtClean="0">
                <a:solidFill>
                  <a:schemeClr val="tx1"/>
                </a:solidFill>
                <a:latin typeface="Arial" charset="0"/>
                <a:ea typeface="ヒラギノ角ゴ Pro W3" pitchFamily="-112" charset="-128"/>
                <a:cs typeface="ヒラギノ角ゴ Pro W3" pitchFamily="-112" charset="-128"/>
              </a:rPr>
              <a:t> </a:t>
            </a:r>
          </a:p>
          <a:p>
            <a:r>
              <a:rPr lang="en-US" sz="1200" kern="1200" dirty="0" smtClean="0">
                <a:solidFill>
                  <a:schemeClr val="tx1"/>
                </a:solidFill>
                <a:latin typeface="Arial" charset="0"/>
                <a:ea typeface="ヒラギノ角ゴ Pro W3" pitchFamily="-112" charset="-128"/>
                <a:cs typeface="ヒラギノ角ゴ Pro W3" pitchFamily="-112" charset="-128"/>
              </a:rPr>
              <a:t>First, to support our graduates in delivering student-centered and inquiry-based instruction, we provided teachers with online curriculum modules designed by students in the UNC-BEST content-area pedagogy courses. These modules include inexpensive, inquiry-based lesson plans aligned with the North Carolina Standard Course of Study, discussions of the science content including cutting edge research findings, literacy resources and student assessments. For example, biology teachers who download the photosynthesis curriculum module will be able to view a video showing the set up, procedure and expected results of an inexpensive experiment to measure the rate of photosynthesis under multiple conditions. The module will also include a discussion of the big ideas of photosynthesis, common student misconceptions, and a PowerPoint presentation detailing scientific research on the use of algal cultures to supply oils for biofuel. The curriculum modules developed each semester will be showcased in the UNC-BEST newsletter and will be shared with teachers through an existing teacher support website (Learn NC) housed in the School of Education. </a:t>
            </a:r>
          </a:p>
          <a:p>
            <a:r>
              <a:rPr lang="en-US" sz="1200" kern="1200" dirty="0" smtClean="0">
                <a:solidFill>
                  <a:schemeClr val="tx1"/>
                </a:solidFill>
                <a:latin typeface="Arial" charset="0"/>
                <a:ea typeface="ヒラギノ角ゴ Pro W3" pitchFamily="-112" charset="-128"/>
                <a:cs typeface="ヒラギノ角ゴ Pro W3" pitchFamily="-112" charset="-128"/>
              </a:rPr>
              <a:t> </a:t>
            </a:r>
          </a:p>
          <a:p>
            <a:r>
              <a:rPr lang="en-US" sz="1200" kern="1200" dirty="0" smtClean="0">
                <a:solidFill>
                  <a:schemeClr val="tx1"/>
                </a:solidFill>
                <a:latin typeface="Arial" charset="0"/>
                <a:ea typeface="ヒラギノ角ゴ Pro W3" pitchFamily="-112" charset="-128"/>
                <a:cs typeface="ヒラギノ角ゴ Pro W3" pitchFamily="-112" charset="-128"/>
              </a:rPr>
              <a:t>Second, UNC-BEST graduates will have access to a rich network of mentors and peers for collegial support. The UNC-BEST group was created in the popular social networking site Facebook.com so graduates can remain connected and offer support to one another. This site allows us to maintain up-to-date contact with graduates allowing us to tract schools where UNC-BEST graduates are employed and to maintain connections within and between cohorts. </a:t>
            </a:r>
          </a:p>
          <a:p>
            <a:r>
              <a:rPr lang="en-US" sz="1200" kern="1200" dirty="0" smtClean="0">
                <a:solidFill>
                  <a:schemeClr val="tx1"/>
                </a:solidFill>
                <a:latin typeface="Arial" charset="0"/>
                <a:ea typeface="ヒラギノ角ゴ Pro W3" pitchFamily="-112" charset="-128"/>
                <a:cs typeface="ヒラギノ角ゴ Pro W3" pitchFamily="-112" charset="-128"/>
              </a:rPr>
              <a:t> Summer 2010 alumni retreat</a:t>
            </a:r>
            <a:r>
              <a:rPr lang="en-US" sz="1200" kern="1200" baseline="0" dirty="0" smtClean="0">
                <a:solidFill>
                  <a:schemeClr val="tx1"/>
                </a:solidFill>
                <a:latin typeface="Arial" charset="0"/>
                <a:ea typeface="ヒラギノ角ゴ Pro W3" pitchFamily="-112" charset="-128"/>
                <a:cs typeface="ヒラギノ角ゴ Pro W3" pitchFamily="-112" charset="-128"/>
              </a:rPr>
              <a:t> was a face-to-face week long program developed by program faculty to address needs of beginning teachers. Workshops included classroom management strategies, inquiry based instruction, flexible unit plans, alumni sharing of materials and resources.</a:t>
            </a:r>
            <a:endParaRPr lang="en-US" sz="1200" kern="1200" dirty="0" smtClean="0">
              <a:solidFill>
                <a:schemeClr val="tx1"/>
              </a:solidFill>
              <a:latin typeface="Arial" charset="0"/>
              <a:ea typeface="ヒラギノ角ゴ Pro W3" pitchFamily="-112" charset="-128"/>
              <a:cs typeface="ヒラギノ角ゴ Pro W3" pitchFamily="-112" charset="-128"/>
            </a:endParaRPr>
          </a:p>
        </p:txBody>
      </p:sp>
      <p:sp>
        <p:nvSpPr>
          <p:cNvPr id="4" name="Slide Number Placeholder 3"/>
          <p:cNvSpPr>
            <a:spLocks noGrp="1"/>
          </p:cNvSpPr>
          <p:nvPr>
            <p:ph type="sldNum" sz="quarter" idx="10"/>
          </p:nvPr>
        </p:nvSpPr>
        <p:spPr/>
        <p:txBody>
          <a:bodyPr/>
          <a:lstStyle/>
          <a:p>
            <a:fld id="{3EB5E72D-A36D-454F-A0A9-34D012694F6D}" type="slidenum">
              <a:rPr lang="en-US" smtClean="0"/>
              <a:pPr/>
              <a:t>30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fld id="{00EC0045-99EC-4C06-A85C-353605FA3448}" type="slidenum">
              <a:rPr lang="en-US"/>
              <a:pPr/>
              <a:t>31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Arial" charset="0"/>
                <a:ea typeface="ヒラギノ角ゴ Pro W3" pitchFamily="-112" charset="-128"/>
                <a:cs typeface="ヒラギノ角ゴ Pro W3" pitchFamily="-112" charset="-128"/>
              </a:rPr>
              <a:t>External evaluators worked with UNC BEST project staff to design instruments, focus group protocols, and surveys for evaluating the UNC BEST program, services, and activities. Key stakeholders reviewed the plan to ensure that evaluation questions were relevant and that data collection strategies were relevant.</a:t>
            </a:r>
            <a:r>
              <a:rPr lang="en-US" sz="1200" kern="1200" baseline="0" dirty="0" smtClean="0">
                <a:solidFill>
                  <a:schemeClr val="tx1"/>
                </a:solidFill>
                <a:latin typeface="Arial" charset="0"/>
                <a:ea typeface="ヒラギノ角ゴ Pro W3" pitchFamily="-112" charset="-128"/>
                <a:cs typeface="ヒラギノ角ゴ Pro W3" pitchFamily="-112" charset="-128"/>
              </a:rPr>
              <a:t> </a:t>
            </a:r>
            <a:r>
              <a:rPr lang="en-US" sz="1200" kern="1200" dirty="0" smtClean="0">
                <a:solidFill>
                  <a:schemeClr val="tx1"/>
                </a:solidFill>
                <a:latin typeface="Arial" charset="0"/>
                <a:ea typeface="ヒラギノ角ゴ Pro W3" pitchFamily="-112" charset="-128"/>
                <a:cs typeface="ヒラギノ角ゴ Pro W3" pitchFamily="-112" charset="-128"/>
              </a:rPr>
              <a:t>Progress was made during the 2009-2010 reporting year in implementing each evaluation area.</a:t>
            </a:r>
          </a:p>
          <a:p>
            <a:r>
              <a:rPr lang="en-US" sz="1200" kern="1200" dirty="0" smtClean="0">
                <a:solidFill>
                  <a:schemeClr val="tx1"/>
                </a:solidFill>
                <a:latin typeface="Arial" charset="0"/>
                <a:ea typeface="ヒラギノ角ゴ Pro W3" pitchFamily="-112" charset="-128"/>
                <a:cs typeface="ヒラギノ角ゴ Pro W3" pitchFamily="-112" charset="-128"/>
              </a:rPr>
              <a:t>Monitoring evidence was collected to determine the extent to which project activities met objectives.  To this end, the number of participants, information on academic majors, race, gender, income, and disability status of program participants, as well as employment placement were all tracked by the external evaluator and shared with project staff.  Additional data were gathered regarding high-need schools in North Carolina.  Beyond providing data regarding program participants, data were also compiled regarding the larger UNC-Chapel Hill math and science community to allow for comparison.  To monitor program activity, online surveys were developed and administered to key stakeholders (current students, graduates, and coordinators) to determine level of involvement.    </a:t>
            </a:r>
          </a:p>
          <a:p>
            <a:r>
              <a:rPr lang="en-US" sz="1200" kern="1200" dirty="0" smtClean="0">
                <a:solidFill>
                  <a:schemeClr val="tx1"/>
                </a:solidFill>
                <a:latin typeface="Arial" charset="0"/>
                <a:ea typeface="ヒラギノ角ゴ Pro W3" pitchFamily="-112" charset="-128"/>
                <a:cs typeface="ヒラギノ角ゴ Pro W3" pitchFamily="-112" charset="-128"/>
              </a:rPr>
              <a:t>Program participants (current students and graduates) were surveyed and graduates from 2009 and 2010 participated in focus group interviews.  The pedagogy instructors and coordinator also participated in a focus group interview.  During these evaluation activities, external evaluators were able to gather data regarding project participants’ experiences, feedback, and gather suggestions for program improvement and sustainability. </a:t>
            </a:r>
            <a:endParaRPr lang="en-US" dirty="0"/>
          </a:p>
        </p:txBody>
      </p:sp>
      <p:sp>
        <p:nvSpPr>
          <p:cNvPr id="4" name="Slide Number Placeholder 3"/>
          <p:cNvSpPr>
            <a:spLocks noGrp="1"/>
          </p:cNvSpPr>
          <p:nvPr>
            <p:ph type="sldNum" sz="quarter" idx="10"/>
          </p:nvPr>
        </p:nvSpPr>
        <p:spPr/>
        <p:txBody>
          <a:bodyPr/>
          <a:lstStyle/>
          <a:p>
            <a:fld id="{3EB5E72D-A36D-454F-A0A9-34D012694F6D}" type="slidenum">
              <a:rPr lang="en-US" smtClean="0"/>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Program has attracted</a:t>
            </a:r>
            <a:r>
              <a:rPr lang="en-US" baseline="0" dirty="0" smtClean="0"/>
              <a:t> the attention of other researchers who have provided grant funding for UNC BEST students.</a:t>
            </a:r>
            <a:r>
              <a:rPr lang="en-US" dirty="0" smtClean="0"/>
              <a:t> </a:t>
            </a:r>
          </a:p>
          <a:p>
            <a:r>
              <a:rPr lang="en-US" dirty="0" smtClean="0"/>
              <a:t>Howard Hughes Medical Institute (HHMI) grant will provide UNC BEST students with Undergraduate Research Internships. </a:t>
            </a:r>
          </a:p>
          <a:p>
            <a:r>
              <a:rPr lang="en-US" dirty="0" smtClean="0"/>
              <a:t>Students will work with UNC researchers  for 10 weeks to produce lessons for high school teachers.</a:t>
            </a:r>
          </a:p>
          <a:p>
            <a:r>
              <a:rPr lang="en-US" dirty="0" smtClean="0"/>
              <a:t>8 students will be selected each summer  for 4 years, students will receive $5000 stipends.</a:t>
            </a:r>
          </a:p>
        </p:txBody>
      </p:sp>
      <p:sp>
        <p:nvSpPr>
          <p:cNvPr id="4" name="Slide Number Placeholder 3"/>
          <p:cNvSpPr>
            <a:spLocks noGrp="1"/>
          </p:cNvSpPr>
          <p:nvPr>
            <p:ph type="sldNum" sz="quarter" idx="10"/>
          </p:nvPr>
        </p:nvSpPr>
        <p:spPr/>
        <p:txBody>
          <a:bodyPr/>
          <a:lstStyle/>
          <a:p>
            <a:fld id="{3EB5E72D-A36D-454F-A0A9-34D012694F6D}"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4605635B-6237-4494-80AB-618F1BD25F08}" type="slidenum">
              <a:rPr lang="en-US"/>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4605635B-6237-4494-80AB-618F1BD25F08}" type="slidenum">
              <a:rPr lang="en-US"/>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4605635B-6237-4494-80AB-618F1BD25F08}" type="slidenum">
              <a:rPr lang="en-US"/>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4605635B-6237-4494-80AB-618F1BD25F08}" type="slidenum">
              <a:rPr lang="en-US"/>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4605635B-6237-4494-80AB-618F1BD25F08}" type="slidenum">
              <a:rPr lang="en-US"/>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39688">
              <a:spcBef>
                <a:spcPts val="413"/>
              </a:spcBef>
            </a:pPr>
            <a:r>
              <a:rPr lang="en-US">
                <a:solidFill>
                  <a:srgbClr val="000000"/>
                </a:solidFill>
                <a:cs typeface="Arial" charset="0"/>
                <a:sym typeface="Arial" charset="0"/>
              </a:rPr>
              <a:t>Ramona Cox staffed the new student orientation sessions – Summer 2009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3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39688">
              <a:spcBef>
                <a:spcPts val="413"/>
              </a:spcBef>
            </a:pPr>
            <a:r>
              <a:rPr lang="en-US">
                <a:solidFill>
                  <a:srgbClr val="000000"/>
                </a:solidFill>
                <a:cs typeface="Arial" charset="0"/>
                <a:sym typeface="Arial" charset="0"/>
              </a:rPr>
              <a:t>Caution is being taken when recruiting new students. Utilizing the Carolina advising core staff because they have internal information to target students who meet UNC-CH entrance requirements. Also have access to hard to reach high schools.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1" descr="its_bkgd_bwtitle"/>
          <p:cNvPicPr>
            <a:picLocks noChangeAspect="1" noChangeArrowheads="1"/>
          </p:cNvPicPr>
          <p:nvPr/>
        </p:nvPicPr>
        <p:blipFill>
          <a:blip r:embed="rId2" cstate="print"/>
          <a:srcRect t="33701"/>
          <a:stretch>
            <a:fillRect/>
          </a:stretch>
        </p:blipFill>
        <p:spPr bwMode="auto">
          <a:xfrm>
            <a:off x="0" y="0"/>
            <a:ext cx="9144000" cy="2960688"/>
          </a:xfrm>
          <a:prstGeom prst="rect">
            <a:avLst/>
          </a:prstGeom>
          <a:noFill/>
          <a:ln w="9525">
            <a:noFill/>
            <a:miter lim="800000"/>
            <a:headEnd/>
            <a:tailEnd/>
          </a:ln>
        </p:spPr>
      </p:pic>
      <p:pic>
        <p:nvPicPr>
          <p:cNvPr id="5" name="Picture 8" descr="its_bkgd_khaki_title2"/>
          <p:cNvPicPr>
            <a:picLocks noChangeAspect="1" noChangeArrowheads="1"/>
          </p:cNvPicPr>
          <p:nvPr/>
        </p:nvPicPr>
        <p:blipFill>
          <a:blip r:embed="rId3" cstate="print"/>
          <a:srcRect/>
          <a:stretch>
            <a:fillRect/>
          </a:stretch>
        </p:blipFill>
        <p:spPr bwMode="hidden">
          <a:xfrm>
            <a:off x="0" y="0"/>
            <a:ext cx="9144000" cy="6858000"/>
          </a:xfrm>
          <a:prstGeom prst="rect">
            <a:avLst/>
          </a:prstGeom>
          <a:noFill/>
          <a:ln w="9525">
            <a:noFill/>
            <a:miter lim="800000"/>
            <a:headEnd/>
            <a:tailEnd/>
          </a:ln>
        </p:spPr>
      </p:pic>
      <p:pic>
        <p:nvPicPr>
          <p:cNvPr id="6" name="Picture 54" descr="large_white_trans"/>
          <p:cNvPicPr>
            <a:picLocks noChangeAspect="1" noChangeArrowheads="1"/>
          </p:cNvPicPr>
          <p:nvPr userDrawn="1"/>
        </p:nvPicPr>
        <p:blipFill>
          <a:blip r:embed="rId4" cstate="print"/>
          <a:srcRect/>
          <a:stretch>
            <a:fillRect/>
          </a:stretch>
        </p:blipFill>
        <p:spPr bwMode="auto">
          <a:xfrm>
            <a:off x="1126066" y="715434"/>
            <a:ext cx="3259138" cy="898525"/>
          </a:xfrm>
          <a:prstGeom prst="rect">
            <a:avLst/>
          </a:prstGeom>
          <a:noFill/>
          <a:ln w="9525">
            <a:noFill/>
            <a:miter lim="800000"/>
            <a:headEnd/>
            <a:tailEnd/>
          </a:ln>
        </p:spPr>
      </p:pic>
      <p:sp>
        <p:nvSpPr>
          <p:cNvPr id="32770" name="Rectangle 2"/>
          <p:cNvSpPr>
            <a:spLocks noGrp="1" noChangeArrowheads="1"/>
          </p:cNvSpPr>
          <p:nvPr>
            <p:ph type="ctrTitle"/>
          </p:nvPr>
        </p:nvSpPr>
        <p:spPr bwMode="auto">
          <a:xfrm>
            <a:off x="0" y="3178175"/>
            <a:ext cx="9144000" cy="1470025"/>
          </a:xfrm>
          <a:effectLst/>
        </p:spPr>
        <p:txBody>
          <a:bodyPr/>
          <a:lstStyle>
            <a:lvl1pPr algn="ctr">
              <a:defRPr sz="4800">
                <a:solidFill>
                  <a:srgbClr val="336699"/>
                </a:solidFill>
              </a:defRPr>
            </a:lvl1pPr>
          </a:lstStyle>
          <a:p>
            <a:r>
              <a:rPr lang="en-US" smtClean="0"/>
              <a:t>Click to edit Master title style</a:t>
            </a:r>
            <a:endParaRPr lang="en-US"/>
          </a:p>
        </p:txBody>
      </p:sp>
      <p:sp>
        <p:nvSpPr>
          <p:cNvPr id="32771" name="Rectangle 3"/>
          <p:cNvSpPr>
            <a:spLocks noGrp="1" noChangeArrowheads="1"/>
          </p:cNvSpPr>
          <p:nvPr>
            <p:ph type="subTitle" idx="1"/>
          </p:nvPr>
        </p:nvSpPr>
        <p:spPr bwMode="gray">
          <a:xfrm>
            <a:off x="0" y="4957763"/>
            <a:ext cx="9144000" cy="1814512"/>
          </a:xfrm>
        </p:spPr>
        <p:txBody>
          <a:bodyPr/>
          <a:lstStyle>
            <a:lvl1pPr marL="0" indent="0" algn="ctr">
              <a:lnSpc>
                <a:spcPct val="85000"/>
              </a:lnSpc>
              <a:spcBef>
                <a:spcPct val="0"/>
              </a:spcBef>
              <a:spcAft>
                <a:spcPct val="0"/>
              </a:spcAft>
              <a:buFont typeface="Wingdings" pitchFamily="2" charset="2"/>
              <a:buNone/>
              <a:defRPr sz="2800">
                <a:solidFill>
                  <a:srgbClr val="5F5F5F"/>
                </a:solidFill>
              </a:defRPr>
            </a:lvl1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5257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751888" y="6567488"/>
            <a:ext cx="293687" cy="254000"/>
          </a:xfrm>
          <a:prstGeom prst="rect">
            <a:avLst/>
          </a:prstGeom>
        </p:spPr>
        <p:txBody>
          <a:bodyPr/>
          <a:lstStyle>
            <a:lvl1pPr>
              <a:defRPr/>
            </a:lvl1pPr>
          </a:lstStyle>
          <a:p>
            <a:fld id="{C4341F3B-0B28-1840-8A8C-08697F8322F7}" type="slidenum">
              <a:rPr lang="en-US"/>
              <a:pPr/>
              <a:t>‹#›</a:t>
            </a:fld>
            <a:endParaRPr lang="en-US"/>
          </a:p>
        </p:txBody>
      </p:sp>
    </p:spTree>
    <p:extLst>
      <p:ext uri="{BB962C8B-B14F-4D97-AF65-F5344CB8AC3E}">
        <p14:creationId xmlns:p14="http://schemas.microsoft.com/office/powerpoint/2010/main" val="238095393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7"/>
        </a:solidFill>
        <a:effectLst/>
      </p:bgPr>
    </p:bg>
    <p:spTree>
      <p:nvGrpSpPr>
        <p:cNvPr id="1" name=""/>
        <p:cNvGrpSpPr/>
        <p:nvPr/>
      </p:nvGrpSpPr>
      <p:grpSpPr>
        <a:xfrm>
          <a:off x="0" y="0"/>
          <a:ext cx="0" cy="0"/>
          <a:chOff x="0" y="0"/>
          <a:chExt cx="0" cy="0"/>
        </a:xfrm>
      </p:grpSpPr>
      <p:sp>
        <p:nvSpPr>
          <p:cNvPr id="1088" name="Line 64"/>
          <p:cNvSpPr>
            <a:spLocks noChangeShapeType="1"/>
          </p:cNvSpPr>
          <p:nvPr/>
        </p:nvSpPr>
        <p:spPr bwMode="gray">
          <a:xfrm>
            <a:off x="0" y="6483350"/>
            <a:ext cx="9144000" cy="0"/>
          </a:xfrm>
          <a:prstGeom prst="line">
            <a:avLst/>
          </a:prstGeom>
          <a:noFill/>
          <a:ln w="12700">
            <a:solidFill>
              <a:srgbClr val="969696"/>
            </a:solidFill>
            <a:round/>
            <a:headEnd/>
            <a:tailEnd/>
          </a:ln>
          <a:effectLst/>
        </p:spPr>
        <p:txBody>
          <a:bodyPr/>
          <a:lstStyle/>
          <a:p>
            <a:pPr>
              <a:defRPr/>
            </a:pPr>
            <a:endParaRPr lang="en-US" sz="1800" dirty="0">
              <a:ea typeface="+mn-ea"/>
            </a:endParaRPr>
          </a:p>
        </p:txBody>
      </p:sp>
      <p:pic>
        <p:nvPicPr>
          <p:cNvPr id="1027" name="Picture 63" descr="its_bkgd_bw"/>
          <p:cNvPicPr>
            <a:picLocks noChangeAspect="1" noChangeArrowheads="1"/>
          </p:cNvPicPr>
          <p:nvPr/>
        </p:nvPicPr>
        <p:blipFill>
          <a:blip r:embed="rId4" cstate="print"/>
          <a:srcRect/>
          <a:stretch>
            <a:fillRect/>
          </a:stretch>
        </p:blipFill>
        <p:spPr bwMode="auto">
          <a:xfrm>
            <a:off x="0" y="0"/>
            <a:ext cx="9144000" cy="1606550"/>
          </a:xfrm>
          <a:prstGeom prst="rect">
            <a:avLst/>
          </a:prstGeom>
          <a:noFill/>
          <a:ln w="9525">
            <a:noFill/>
            <a:miter lim="800000"/>
            <a:headEnd/>
            <a:tailEnd/>
          </a:ln>
        </p:spPr>
      </p:pic>
      <p:pic>
        <p:nvPicPr>
          <p:cNvPr id="1028" name="Picture 8" descr="its_bkgd_khaki"/>
          <p:cNvPicPr>
            <a:picLocks noChangeAspect="1" noChangeArrowheads="1"/>
          </p:cNvPicPr>
          <p:nvPr/>
        </p:nvPicPr>
        <p:blipFill>
          <a:blip r:embed="rId5" cstate="print"/>
          <a:srcRect/>
          <a:stretch>
            <a:fillRect/>
          </a:stretch>
        </p:blipFill>
        <p:spPr bwMode="hidden">
          <a:xfrm>
            <a:off x="-9525"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white">
          <a:xfrm>
            <a:off x="2249488" y="47625"/>
            <a:ext cx="6551612" cy="1143000"/>
          </a:xfrm>
          <a:prstGeom prst="rect">
            <a:avLst/>
          </a:prstGeom>
          <a:noFill/>
          <a:ln w="9525">
            <a:noFill/>
            <a:miter lim="800000"/>
            <a:headEnd/>
            <a:tailEnd/>
          </a:ln>
          <a:effectLst>
            <a:outerShdw dist="35921" dir="2700000" algn="ctr" rotWithShape="0">
              <a:srgbClr val="336699"/>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p:nvSpPr>
        <p:spPr bwMode="auto">
          <a:xfrm>
            <a:off x="36513" y="6564313"/>
            <a:ext cx="969962" cy="228600"/>
          </a:xfrm>
          <a:prstGeom prst="rect">
            <a:avLst/>
          </a:prstGeom>
          <a:noFill/>
          <a:ln w="9525">
            <a:noFill/>
            <a:miter lim="800000"/>
            <a:headEnd/>
            <a:tailEnd/>
          </a:ln>
          <a:effectLst/>
        </p:spPr>
        <p:txBody>
          <a:bodyPr wrap="none"/>
          <a:lstStyle/>
          <a:p>
            <a:pPr>
              <a:defRPr/>
            </a:pPr>
            <a:r>
              <a:rPr lang="en-US" sz="1000" b="1" dirty="0">
                <a:solidFill>
                  <a:srgbClr val="666666"/>
                </a:solidFill>
                <a:latin typeface="Verdana" pitchFamily="-112" charset="0"/>
              </a:rPr>
              <a:t>www.unc.edu/uncbest/</a:t>
            </a:r>
          </a:p>
        </p:txBody>
      </p:sp>
      <p:sp>
        <p:nvSpPr>
          <p:cNvPr id="1035" name="Text Box 11"/>
          <p:cNvSpPr txBox="1">
            <a:spLocks noChangeArrowheads="1"/>
          </p:cNvSpPr>
          <p:nvPr/>
        </p:nvSpPr>
        <p:spPr bwMode="auto">
          <a:xfrm>
            <a:off x="8667750" y="6567488"/>
            <a:ext cx="463550" cy="366712"/>
          </a:xfrm>
          <a:prstGeom prst="rect">
            <a:avLst/>
          </a:prstGeom>
          <a:noFill/>
          <a:ln w="9525" algn="ctr">
            <a:noFill/>
            <a:miter lim="800000"/>
            <a:headEnd/>
            <a:tailEnd/>
          </a:ln>
          <a:effectLst/>
        </p:spPr>
        <p:txBody>
          <a:bodyPr wrap="none"/>
          <a:lstStyle/>
          <a:p>
            <a:fld id="{D3B58434-E038-4A85-9BF8-AB4A47AF17FB}" type="slidenum">
              <a:rPr lang="en-US" sz="1000" b="1">
                <a:solidFill>
                  <a:srgbClr val="666666"/>
                </a:solidFill>
                <a:latin typeface="Verdana" pitchFamily="-112" charset="0"/>
              </a:rPr>
              <a:pPr/>
              <a:t>‹#›</a:t>
            </a:fld>
            <a:endParaRPr lang="en-US" sz="1000" b="1" dirty="0">
              <a:solidFill>
                <a:srgbClr val="666666"/>
              </a:solidFill>
              <a:latin typeface="Verdana" pitchFamily="-112" charset="0"/>
            </a:endParaRPr>
          </a:p>
        </p:txBody>
      </p:sp>
      <p:pic>
        <p:nvPicPr>
          <p:cNvPr id="1033" name="Picture 58" descr="large_white_trans"/>
          <p:cNvPicPr>
            <a:picLocks noChangeAspect="1" noChangeArrowheads="1"/>
          </p:cNvPicPr>
          <p:nvPr/>
        </p:nvPicPr>
        <p:blipFill>
          <a:blip r:embed="rId6" cstate="print"/>
          <a:srcRect/>
          <a:stretch>
            <a:fillRect/>
          </a:stretch>
        </p:blipFill>
        <p:spPr bwMode="auto">
          <a:xfrm>
            <a:off x="198438" y="301625"/>
            <a:ext cx="1871662" cy="515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r" rtl="0" eaLnBrk="0" fontAlgn="base" hangingPunct="0">
        <a:lnSpc>
          <a:spcPct val="85000"/>
        </a:lnSpc>
        <a:spcBef>
          <a:spcPct val="0"/>
        </a:spcBef>
        <a:spcAft>
          <a:spcPct val="0"/>
        </a:spcAft>
        <a:defRPr sz="4000" b="1">
          <a:solidFill>
            <a:schemeClr val="bg1"/>
          </a:solidFill>
          <a:latin typeface="+mj-lt"/>
          <a:ea typeface="ヒラギノ角ゴ Pro W3" pitchFamily="-112" charset="-128"/>
          <a:cs typeface="ヒラギノ角ゴ Pro W3" pitchFamily="-112" charset="-128"/>
        </a:defRPr>
      </a:lvl1pPr>
      <a:lvl2pPr algn="r" rtl="0" eaLnBrk="0" fontAlgn="base" hangingPunct="0">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2pPr>
      <a:lvl3pPr algn="r" rtl="0" eaLnBrk="0" fontAlgn="base" hangingPunct="0">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3pPr>
      <a:lvl4pPr algn="r" rtl="0" eaLnBrk="0" fontAlgn="base" hangingPunct="0">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4pPr>
      <a:lvl5pPr algn="r" rtl="0" eaLnBrk="0" fontAlgn="base" hangingPunct="0">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5pPr>
      <a:lvl6pPr marL="4572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6pPr>
      <a:lvl7pPr marL="9144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7pPr>
      <a:lvl8pPr marL="13716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8pPr>
      <a:lvl9pPr marL="18288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9pPr>
    </p:titleStyle>
    <p:bodyStyle>
      <a:lvl1pPr marL="342900" indent="-342900" algn="l" rtl="0" eaLnBrk="0" fontAlgn="base" hangingPunct="0">
        <a:lnSpc>
          <a:spcPct val="90000"/>
        </a:lnSpc>
        <a:spcBef>
          <a:spcPct val="20000"/>
        </a:spcBef>
        <a:spcAft>
          <a:spcPct val="20000"/>
        </a:spcAft>
        <a:buClr>
          <a:srgbClr val="336699"/>
        </a:buClr>
        <a:buSzPct val="115000"/>
        <a:buFont typeface="Wingdings" pitchFamily="-112" charset="2"/>
        <a:buChar char="§"/>
        <a:defRPr sz="3200">
          <a:solidFill>
            <a:srgbClr val="003366"/>
          </a:solidFill>
          <a:latin typeface="+mn-lt"/>
          <a:ea typeface="ヒラギノ角ゴ Pro W3" pitchFamily="-112" charset="-128"/>
          <a:cs typeface="ヒラギノ角ゴ Pro W3" pitchFamily="-112" charset="-128"/>
        </a:defRPr>
      </a:lvl1pPr>
      <a:lvl2pPr marL="742950" indent="-285750" algn="l" rtl="0" eaLnBrk="0" fontAlgn="base" hangingPunct="0">
        <a:lnSpc>
          <a:spcPct val="90000"/>
        </a:lnSpc>
        <a:spcBef>
          <a:spcPct val="20000"/>
        </a:spcBef>
        <a:spcAft>
          <a:spcPct val="20000"/>
        </a:spcAft>
        <a:buClr>
          <a:srgbClr val="6699CC"/>
        </a:buClr>
        <a:buSzPct val="125000"/>
        <a:buChar char="•"/>
        <a:defRPr sz="2800">
          <a:solidFill>
            <a:srgbClr val="335F89"/>
          </a:solidFill>
          <a:latin typeface="+mn-lt"/>
          <a:ea typeface="ヒラギノ角ゴ Pro W3" pitchFamily="-112" charset="-128"/>
          <a:cs typeface="ヒラギノ角ゴ Pro W3" pitchFamily="-112" charset="-128"/>
        </a:defRPr>
      </a:lvl2pPr>
      <a:lvl3pPr marL="1143000" indent="-228600" algn="l" rtl="0" eaLnBrk="0" fontAlgn="base" hangingPunct="0">
        <a:lnSpc>
          <a:spcPct val="90000"/>
        </a:lnSpc>
        <a:spcBef>
          <a:spcPct val="20000"/>
        </a:spcBef>
        <a:spcAft>
          <a:spcPct val="20000"/>
        </a:spcAft>
        <a:buClr>
          <a:srgbClr val="336699"/>
        </a:buClr>
        <a:buSzPct val="115000"/>
        <a:buFont typeface="Wingdings" pitchFamily="-112" charset="2"/>
        <a:buChar char="w"/>
        <a:defRPr sz="2400">
          <a:solidFill>
            <a:srgbClr val="5F5F5F"/>
          </a:solidFill>
          <a:latin typeface="+mn-lt"/>
          <a:ea typeface="ヒラギノ角ゴ Pro W3" pitchFamily="-112" charset="-128"/>
          <a:cs typeface="ヒラギノ角ゴ Pro W3" pitchFamily="-112" charset="-128"/>
        </a:defRPr>
      </a:lvl3pPr>
      <a:lvl4pPr marL="1600200" indent="-228600" algn="l" rtl="0" eaLnBrk="0" fontAlgn="base" hangingPunct="0">
        <a:spcBef>
          <a:spcPct val="20000"/>
        </a:spcBef>
        <a:spcAft>
          <a:spcPct val="0"/>
        </a:spcAft>
        <a:buSzPct val="75000"/>
        <a:buFont typeface="Wingdings" pitchFamily="-112" charset="2"/>
        <a:buChar char="v"/>
        <a:defRPr sz="2000">
          <a:solidFill>
            <a:srgbClr val="808080"/>
          </a:solidFill>
          <a:latin typeface="+mn-lt"/>
          <a:ea typeface="ヒラギノ角ゴ Pro W3" pitchFamily="-112" charset="-128"/>
          <a:cs typeface="ヒラギノ角ゴ Pro W3" pitchFamily="-112" charset="-128"/>
        </a:defRPr>
      </a:lvl4pPr>
      <a:lvl5pPr marL="2057400" indent="-228600" algn="l" rtl="0" eaLnBrk="0" fontAlgn="base" hangingPunct="0">
        <a:spcBef>
          <a:spcPct val="20000"/>
        </a:spcBef>
        <a:spcAft>
          <a:spcPct val="0"/>
        </a:spcAft>
        <a:buSzPct val="80000"/>
        <a:buChar char="o"/>
        <a:defRPr sz="2000">
          <a:solidFill>
            <a:srgbClr val="969696"/>
          </a:solidFill>
          <a:latin typeface="+mn-lt"/>
          <a:ea typeface="ヒラギノ角ゴ Pro W3" pitchFamily="-112" charset="-128"/>
          <a:cs typeface="ヒラギノ角ゴ Pro W3" pitchFamily="-112" charset="-128"/>
        </a:defRPr>
      </a:lvl5pPr>
      <a:lvl6pPr marL="2514600" indent="-228600" algn="l" rtl="0" eaLnBrk="1" fontAlgn="base" hangingPunct="1">
        <a:spcBef>
          <a:spcPct val="20000"/>
        </a:spcBef>
        <a:spcAft>
          <a:spcPct val="0"/>
        </a:spcAft>
        <a:buSzPct val="80000"/>
        <a:buChar char="o"/>
        <a:defRPr sz="2000">
          <a:solidFill>
            <a:srgbClr val="969696"/>
          </a:solidFill>
          <a:latin typeface="+mn-lt"/>
          <a:cs typeface="+mn-cs"/>
        </a:defRPr>
      </a:lvl6pPr>
      <a:lvl7pPr marL="2971800" indent="-228600" algn="l" rtl="0" eaLnBrk="1" fontAlgn="base" hangingPunct="1">
        <a:spcBef>
          <a:spcPct val="20000"/>
        </a:spcBef>
        <a:spcAft>
          <a:spcPct val="0"/>
        </a:spcAft>
        <a:buSzPct val="80000"/>
        <a:buChar char="o"/>
        <a:defRPr sz="2000">
          <a:solidFill>
            <a:srgbClr val="969696"/>
          </a:solidFill>
          <a:latin typeface="+mn-lt"/>
          <a:cs typeface="+mn-cs"/>
        </a:defRPr>
      </a:lvl7pPr>
      <a:lvl8pPr marL="3429000" indent="-228600" algn="l" rtl="0" eaLnBrk="1" fontAlgn="base" hangingPunct="1">
        <a:spcBef>
          <a:spcPct val="20000"/>
        </a:spcBef>
        <a:spcAft>
          <a:spcPct val="0"/>
        </a:spcAft>
        <a:buSzPct val="80000"/>
        <a:buChar char="o"/>
        <a:defRPr sz="2000">
          <a:solidFill>
            <a:srgbClr val="969696"/>
          </a:solidFill>
          <a:latin typeface="+mn-lt"/>
          <a:cs typeface="+mn-cs"/>
        </a:defRPr>
      </a:lvl8pPr>
      <a:lvl9pPr marL="3886200" indent="-228600" algn="l" rtl="0" eaLnBrk="1" fontAlgn="base" hangingPunct="1">
        <a:spcBef>
          <a:spcPct val="20000"/>
        </a:spcBef>
        <a:spcAft>
          <a:spcPct val="0"/>
        </a:spcAft>
        <a:buSzPct val="80000"/>
        <a:buChar char="o"/>
        <a:defRPr sz="2000">
          <a:solidFill>
            <a:srgbClr val="9696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359" name="Line 63"/>
          <p:cNvSpPr>
            <a:spLocks noChangeShapeType="1"/>
          </p:cNvSpPr>
          <p:nvPr/>
        </p:nvSpPr>
        <p:spPr bwMode="gray">
          <a:xfrm>
            <a:off x="0" y="6483350"/>
            <a:ext cx="9144000" cy="0"/>
          </a:xfrm>
          <a:prstGeom prst="line">
            <a:avLst/>
          </a:prstGeom>
          <a:noFill/>
          <a:ln w="12700">
            <a:solidFill>
              <a:srgbClr val="969696"/>
            </a:solidFill>
            <a:round/>
            <a:headEnd/>
            <a:tailEnd/>
          </a:ln>
          <a:effectLst/>
        </p:spPr>
        <p:txBody>
          <a:bodyPr/>
          <a:lstStyle/>
          <a:p>
            <a:pPr>
              <a:defRPr/>
            </a:pPr>
            <a:endParaRPr lang="en-US" sz="1800" dirty="0">
              <a:ea typeface="+mn-ea"/>
            </a:endParaRPr>
          </a:p>
        </p:txBody>
      </p:sp>
      <p:pic>
        <p:nvPicPr>
          <p:cNvPr id="2051" name="Picture 62" descr="its_bkgd_bwtitle"/>
          <p:cNvPicPr>
            <a:picLocks noChangeAspect="1" noChangeArrowheads="1"/>
          </p:cNvPicPr>
          <p:nvPr/>
        </p:nvPicPr>
        <p:blipFill>
          <a:blip r:embed="rId4" cstate="print"/>
          <a:srcRect t="3342"/>
          <a:stretch>
            <a:fillRect/>
          </a:stretch>
        </p:blipFill>
        <p:spPr bwMode="auto">
          <a:xfrm>
            <a:off x="0" y="0"/>
            <a:ext cx="9144000" cy="4316413"/>
          </a:xfrm>
          <a:prstGeom prst="rect">
            <a:avLst/>
          </a:prstGeom>
          <a:noFill/>
          <a:ln w="9525">
            <a:noFill/>
            <a:miter lim="800000"/>
            <a:headEnd/>
            <a:tailEnd/>
          </a:ln>
        </p:spPr>
      </p:pic>
      <p:pic>
        <p:nvPicPr>
          <p:cNvPr id="2052" name="Picture 8" descr="its_bkgd_khaki_div"/>
          <p:cNvPicPr>
            <a:picLocks noChangeAspect="1" noChangeArrowheads="1"/>
          </p:cNvPicPr>
          <p:nvPr/>
        </p:nvPicPr>
        <p:blipFill>
          <a:blip r:embed="rId5" cstate="print"/>
          <a:srcRect/>
          <a:stretch>
            <a:fillRect/>
          </a:stretch>
        </p:blipFill>
        <p:spPr bwMode="hidden">
          <a:xfrm>
            <a:off x="0" y="0"/>
            <a:ext cx="9144000" cy="6858000"/>
          </a:xfrm>
          <a:prstGeom prst="rect">
            <a:avLst/>
          </a:prstGeom>
          <a:noFill/>
          <a:ln w="9525">
            <a:noFill/>
            <a:miter lim="800000"/>
            <a:headEnd/>
            <a:tailEnd/>
          </a:ln>
        </p:spPr>
      </p:pic>
      <p:sp>
        <p:nvSpPr>
          <p:cNvPr id="55298" name="Rectangle 2"/>
          <p:cNvSpPr>
            <a:spLocks noGrp="1" noChangeArrowheads="1"/>
          </p:cNvSpPr>
          <p:nvPr>
            <p:ph type="title"/>
          </p:nvPr>
        </p:nvSpPr>
        <p:spPr bwMode="white">
          <a:xfrm>
            <a:off x="457200" y="1366838"/>
            <a:ext cx="8229600" cy="1143000"/>
          </a:xfrm>
          <a:prstGeom prst="rect">
            <a:avLst/>
          </a:prstGeom>
          <a:noFill/>
          <a:ln w="9525">
            <a:noFill/>
            <a:miter lim="800000"/>
            <a:headEnd/>
            <a:tailEnd/>
          </a:ln>
          <a:effectLst>
            <a:outerShdw dist="35921" dir="2700000" algn="ctr" rotWithShape="0">
              <a:srgbClr val="336699"/>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306" name="Text Box 10"/>
          <p:cNvSpPr txBox="1">
            <a:spLocks noChangeArrowheads="1"/>
          </p:cNvSpPr>
          <p:nvPr/>
        </p:nvSpPr>
        <p:spPr bwMode="auto">
          <a:xfrm>
            <a:off x="36513" y="6564313"/>
            <a:ext cx="969962" cy="228600"/>
          </a:xfrm>
          <a:prstGeom prst="rect">
            <a:avLst/>
          </a:prstGeom>
          <a:noFill/>
          <a:ln w="9525">
            <a:noFill/>
            <a:miter lim="800000"/>
            <a:headEnd/>
            <a:tailEnd/>
          </a:ln>
          <a:effectLst/>
        </p:spPr>
        <p:txBody>
          <a:bodyPr wrap="none"/>
          <a:lstStyle/>
          <a:p>
            <a:pPr>
              <a:defRPr/>
            </a:pPr>
            <a:r>
              <a:rPr lang="en-US" sz="1000" b="1" dirty="0">
                <a:solidFill>
                  <a:srgbClr val="666666"/>
                </a:solidFill>
                <a:latin typeface="Verdana" pitchFamily="-112" charset="0"/>
              </a:rPr>
              <a:t>www.unc.edu/uncbest/</a:t>
            </a:r>
          </a:p>
        </p:txBody>
      </p:sp>
      <p:pic>
        <p:nvPicPr>
          <p:cNvPr id="2055" name="Picture 55" descr="large_blue_trans"/>
          <p:cNvPicPr>
            <a:picLocks noChangeAspect="1" noChangeArrowheads="1"/>
          </p:cNvPicPr>
          <p:nvPr/>
        </p:nvPicPr>
        <p:blipFill>
          <a:blip r:embed="rId6" cstate="print"/>
          <a:srcRect/>
          <a:stretch>
            <a:fillRect/>
          </a:stretch>
        </p:blipFill>
        <p:spPr bwMode="auto">
          <a:xfrm>
            <a:off x="3236913" y="5021263"/>
            <a:ext cx="2689225" cy="741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8" r:id="rId1"/>
    <p:sldLayoutId id="2147483771" r:id="rId2"/>
  </p:sldLayoutIdLst>
  <p:txStyles>
    <p:titleStyle>
      <a:lvl1pPr algn="ctr" rtl="0" eaLnBrk="0" fontAlgn="base" hangingPunct="0">
        <a:spcBef>
          <a:spcPct val="0"/>
        </a:spcBef>
        <a:spcAft>
          <a:spcPct val="0"/>
        </a:spcAft>
        <a:defRPr sz="3600" b="1">
          <a:solidFill>
            <a:schemeClr val="bg1"/>
          </a:solidFill>
          <a:latin typeface="+mj-lt"/>
          <a:ea typeface="ヒラギノ角ゴ Pro W3" pitchFamily="-112" charset="-128"/>
          <a:cs typeface="ヒラギノ角ゴ Pro W3" pitchFamily="-112" charset="-128"/>
        </a:defRPr>
      </a:lvl1pPr>
      <a:lvl2pPr algn="ctr" rtl="0" eaLnBrk="0" fontAlgn="base" hangingPunct="0">
        <a:spcBef>
          <a:spcPct val="0"/>
        </a:spcBef>
        <a:spcAft>
          <a:spcPct val="0"/>
        </a:spcAft>
        <a:defRPr sz="3600" b="1">
          <a:solidFill>
            <a:schemeClr val="bg1"/>
          </a:solidFill>
          <a:latin typeface="Trebuchet MS" pitchFamily="34"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3600" b="1">
          <a:solidFill>
            <a:schemeClr val="bg1"/>
          </a:solidFill>
          <a:latin typeface="Trebuchet MS" pitchFamily="34"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3600" b="1">
          <a:solidFill>
            <a:schemeClr val="bg1"/>
          </a:solidFill>
          <a:latin typeface="Trebuchet MS" pitchFamily="34"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3600" b="1">
          <a:solidFill>
            <a:schemeClr val="bg1"/>
          </a:solidFill>
          <a:latin typeface="Trebuchet MS" pitchFamily="34" charset="0"/>
          <a:ea typeface="ヒラギノ角ゴ Pro W3" pitchFamily="-112" charset="-128"/>
          <a:cs typeface="ヒラギノ角ゴ Pro W3" pitchFamily="-112" charset="-128"/>
        </a:defRPr>
      </a:lvl5pPr>
      <a:lvl6pPr marL="457200" algn="ctr" rtl="0" fontAlgn="base">
        <a:spcBef>
          <a:spcPct val="0"/>
        </a:spcBef>
        <a:spcAft>
          <a:spcPct val="0"/>
        </a:spcAft>
        <a:defRPr sz="3600" b="1">
          <a:solidFill>
            <a:srgbClr val="FFFF66"/>
          </a:solidFill>
          <a:latin typeface="Trebuchet MS" pitchFamily="34" charset="0"/>
          <a:cs typeface="Arial" charset="0"/>
        </a:defRPr>
      </a:lvl6pPr>
      <a:lvl7pPr marL="914400" algn="ctr" rtl="0" fontAlgn="base">
        <a:spcBef>
          <a:spcPct val="0"/>
        </a:spcBef>
        <a:spcAft>
          <a:spcPct val="0"/>
        </a:spcAft>
        <a:defRPr sz="3600" b="1">
          <a:solidFill>
            <a:srgbClr val="FFFF66"/>
          </a:solidFill>
          <a:latin typeface="Trebuchet MS" pitchFamily="34" charset="0"/>
          <a:cs typeface="Arial" charset="0"/>
        </a:defRPr>
      </a:lvl7pPr>
      <a:lvl8pPr marL="1371600" algn="ctr" rtl="0" fontAlgn="base">
        <a:spcBef>
          <a:spcPct val="0"/>
        </a:spcBef>
        <a:spcAft>
          <a:spcPct val="0"/>
        </a:spcAft>
        <a:defRPr sz="3600" b="1">
          <a:solidFill>
            <a:srgbClr val="FFFF66"/>
          </a:solidFill>
          <a:latin typeface="Trebuchet MS" pitchFamily="34" charset="0"/>
          <a:cs typeface="Arial" charset="0"/>
        </a:defRPr>
      </a:lvl8pPr>
      <a:lvl9pPr marL="1828800" algn="ctr" rtl="0" fontAlgn="base">
        <a:spcBef>
          <a:spcPct val="0"/>
        </a:spcBef>
        <a:spcAft>
          <a:spcPct val="0"/>
        </a:spcAft>
        <a:defRPr sz="3600" b="1">
          <a:solidFill>
            <a:srgbClr val="FFFF66"/>
          </a:solidFill>
          <a:latin typeface="Trebuchet MS"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pitchFamily="-112" charset="-128"/>
          <a:cs typeface="ヒラギノ角ゴ Pro W3"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12" charset="-128"/>
          <a:cs typeface="ヒラギノ角ゴ Pro W3"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12" charset="-128"/>
          <a:cs typeface="ヒラギノ角ゴ Pro W3"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12" charset="-128"/>
          <a:cs typeface="ヒラギノ角ゴ Pro W3"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12" charset="-128"/>
          <a:cs typeface="ヒラギノ角ゴ Pro W3" pitchFamily="-112" charset="-128"/>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tiff"/><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hyperlink" Target="http://www.facebook.com/home.php?" TargetMode="External"/><Relationship Id="rId7"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www.facebook.com/group.php?gid=173722599007&amp;ref=mf" TargetMode="External"/><Relationship Id="rId6"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effectLst/>
        </p:spPr>
        <p:txBody>
          <a:bodyPr/>
          <a:lstStyle/>
          <a:p>
            <a:pPr eaLnBrk="1" hangingPunct="1">
              <a:defRPr/>
            </a:pPr>
            <a:r>
              <a:rPr lang="en-US" sz="3200" b="0" dirty="0">
                <a:solidFill>
                  <a:srgbClr val="000000"/>
                </a:solidFill>
                <a:latin typeface="Times New Roman Bold" charset="0"/>
                <a:cs typeface="Times New Roman Bold" charset="0"/>
                <a:sym typeface="Times New Roman Bold" charset="0"/>
              </a:rPr>
              <a:t>UNC-BEST: A PROGRAM AT UNC-CHAPEL HILL TO TRAIN HIGHLY QUALIFIED EARTH SCIENCE TEACHERS</a:t>
            </a:r>
            <a:endParaRPr lang="en-US" sz="3200" dirty="0" smtClean="0"/>
          </a:p>
        </p:txBody>
      </p:sp>
      <p:sp>
        <p:nvSpPr>
          <p:cNvPr id="5123" name="Rectangle 4"/>
          <p:cNvSpPr>
            <a:spLocks noGrp="1" noChangeArrowheads="1"/>
          </p:cNvSpPr>
          <p:nvPr>
            <p:ph type="subTitle" idx="1"/>
          </p:nvPr>
        </p:nvSpPr>
        <p:spPr>
          <a:xfrm>
            <a:off x="0" y="4773613"/>
            <a:ext cx="9144000" cy="1998662"/>
          </a:xfrm>
        </p:spPr>
        <p:txBody>
          <a:bodyPr/>
          <a:lstStyle/>
          <a:p>
            <a:pPr eaLnBrk="1" hangingPunct="1">
              <a:buFont typeface="Wingdings" pitchFamily="-112" charset="2"/>
              <a:buNone/>
            </a:pPr>
            <a:endParaRPr lang="en-US" sz="1800" dirty="0" smtClean="0">
              <a:latin typeface="Times New Roman"/>
              <a:cs typeface="Times New Roman"/>
            </a:endParaRPr>
          </a:p>
          <a:p>
            <a:pPr algn="l" eaLnBrk="1" hangingPunct="1">
              <a:buFont typeface="Wingdings" pitchFamily="-112" charset="2"/>
              <a:buNone/>
            </a:pPr>
            <a:r>
              <a:rPr lang="en-US" sz="1800" dirty="0" smtClean="0">
                <a:latin typeface="Times New Roman"/>
                <a:cs typeface="Times New Roman"/>
              </a:rPr>
              <a:t>Kevin Stewart </a:t>
            </a:r>
          </a:p>
          <a:p>
            <a:pPr algn="l" eaLnBrk="1" hangingPunct="1">
              <a:buFont typeface="Wingdings" pitchFamily="-112" charset="2"/>
              <a:buNone/>
            </a:pPr>
            <a:r>
              <a:rPr lang="en-US" sz="1800" dirty="0" smtClean="0">
                <a:latin typeface="Times New Roman"/>
                <a:cs typeface="Times New Roman"/>
              </a:rPr>
              <a:t>Department of Geological Sciences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30CBBA5F-A29E-CF47-859E-9137EE6490BC}" type="slidenum">
              <a:rPr lang="en-US"/>
              <a:pPr/>
              <a:t>10</a:t>
            </a:fld>
            <a:endParaRPr lang="en-US"/>
          </a:p>
        </p:txBody>
      </p:sp>
      <p:sp>
        <p:nvSpPr>
          <p:cNvPr id="8193" name="Line 1"/>
          <p:cNvSpPr>
            <a:spLocks noChangeShapeType="1"/>
          </p:cNvSpPr>
          <p:nvPr/>
        </p:nvSpPr>
        <p:spPr bwMode="auto">
          <a:xfrm>
            <a:off x="0" y="6483350"/>
            <a:ext cx="9144000" cy="1588"/>
          </a:xfrm>
          <a:prstGeom prst="line">
            <a:avLst/>
          </a:prstGeom>
          <a:noFill/>
          <a:ln w="12700">
            <a:solidFill>
              <a:srgbClr val="969696"/>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p>
        </p:txBody>
      </p:sp>
      <p:pic>
        <p:nvPicPr>
          <p:cNvPr id="81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1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6" name="Rectangle 4"/>
          <p:cNvSpPr>
            <a:spLocks/>
          </p:cNvSpPr>
          <p:nvPr/>
        </p:nvSpPr>
        <p:spPr bwMode="auto">
          <a:xfrm>
            <a:off x="36513" y="6564313"/>
            <a:ext cx="18748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40639" bIns="0">
            <a:spAutoFit/>
          </a:bodyPr>
          <a:lstStyle/>
          <a:p>
            <a:pPr marL="39688"/>
            <a:r>
              <a:rPr lang="en-US" sz="1000" b="1">
                <a:solidFill>
                  <a:srgbClr val="666666"/>
                </a:solidFill>
                <a:latin typeface="Verdana" charset="0"/>
                <a:ea typeface="ＭＳ Ｐゴシック" charset="0"/>
                <a:cs typeface="Verdana" charset="0"/>
                <a:sym typeface="Verdana" charset="0"/>
              </a:rPr>
              <a:t>www.unc.edu/uncbest/</a:t>
            </a:r>
          </a:p>
        </p:txBody>
      </p:sp>
      <p:pic>
        <p:nvPicPr>
          <p:cNvPr id="819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301625"/>
            <a:ext cx="1871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8" name="Rectangle 6"/>
          <p:cNvSpPr>
            <a:spLocks noGrp="1" noChangeArrowheads="1"/>
          </p:cNvSpPr>
          <p:nvPr>
            <p:ph type="title"/>
          </p:nvPr>
        </p:nvSpPr>
        <p:spPr>
          <a:xfrm>
            <a:off x="1219200" y="0"/>
            <a:ext cx="8229600" cy="1143000"/>
          </a:xfrm>
          <a:ln/>
        </p:spPr>
        <p:txBody>
          <a:bodyPr rIns="132080"/>
          <a:lstStyle/>
          <a:p>
            <a:r>
              <a:rPr lang="en-US" dirty="0"/>
              <a:t>TCT-funded Instructors</a:t>
            </a:r>
          </a:p>
        </p:txBody>
      </p:sp>
      <p:sp>
        <p:nvSpPr>
          <p:cNvPr id="8199" name="Rectangle 7"/>
          <p:cNvSpPr>
            <a:spLocks noGrp="1" noChangeArrowheads="1"/>
          </p:cNvSpPr>
          <p:nvPr>
            <p:ph type="body" idx="1"/>
          </p:nvPr>
        </p:nvSpPr>
        <p:spPr>
          <a:xfrm>
            <a:off x="457200" y="2457013"/>
            <a:ext cx="8229600" cy="2163736"/>
          </a:xfrm>
          <a:ln/>
        </p:spPr>
        <p:txBody>
          <a:bodyPr rIns="132080"/>
          <a:lstStyle/>
          <a:p>
            <a:r>
              <a:rPr lang="en-US" dirty="0"/>
              <a:t>TCT-B funding has allowed us to hire two lecturers (Mathematics and Geological Sciences) and a clinical Assistant Professor in the School of </a:t>
            </a:r>
            <a:r>
              <a:rPr lang="en-US" dirty="0" smtClean="0"/>
              <a:t>Education</a:t>
            </a:r>
            <a:endParaRPr lang="en-US" dirty="0"/>
          </a:p>
        </p:txBody>
      </p:sp>
      <p:sp>
        <p:nvSpPr>
          <p:cNvPr id="8200" name="Text Box 8"/>
          <p:cNvSpPr txBox="1">
            <a:spLocks noChangeArrowheads="1"/>
          </p:cNvSpPr>
          <p:nvPr/>
        </p:nvSpPr>
        <p:spPr bwMode="auto">
          <a:xfrm>
            <a:off x="8751888" y="6567488"/>
            <a:ext cx="2936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E46CE0C4-F9EE-EE46-B3A0-4F8B34D22539}" type="slidenum">
              <a:rPr lang="en-US" sz="1000" b="1">
                <a:solidFill>
                  <a:srgbClr val="666666"/>
                </a:solidFill>
                <a:latin typeface="Verdana" charset="0"/>
                <a:cs typeface="Verdana" charset="0"/>
                <a:sym typeface="Verdana" charset="0"/>
              </a:rPr>
              <a:pPr algn="ctr"/>
              <a:t>10</a:t>
            </a:fld>
            <a:endParaRPr lang="en-US" sz="1000" b="1">
              <a:solidFill>
                <a:srgbClr val="666666"/>
              </a:solidFill>
              <a:latin typeface="Verdana" charset="0"/>
              <a:cs typeface="Verdana" charset="0"/>
              <a:sym typeface="Verdana" charset="0"/>
            </a:endParaRPr>
          </a:p>
        </p:txBody>
      </p:sp>
    </p:spTree>
    <p:extLst>
      <p:ext uri="{BB962C8B-B14F-4D97-AF65-F5344CB8AC3E}">
        <p14:creationId xmlns:p14="http://schemas.microsoft.com/office/powerpoint/2010/main" val="8535858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30CBBA5F-A29E-CF47-859E-9137EE6490BC}" type="slidenum">
              <a:rPr lang="en-US"/>
              <a:pPr/>
              <a:t>11</a:t>
            </a:fld>
            <a:endParaRPr lang="en-US"/>
          </a:p>
        </p:txBody>
      </p:sp>
      <p:sp>
        <p:nvSpPr>
          <p:cNvPr id="8193" name="Line 1"/>
          <p:cNvSpPr>
            <a:spLocks noChangeShapeType="1"/>
          </p:cNvSpPr>
          <p:nvPr/>
        </p:nvSpPr>
        <p:spPr bwMode="auto">
          <a:xfrm>
            <a:off x="0" y="6483350"/>
            <a:ext cx="9144000" cy="1588"/>
          </a:xfrm>
          <a:prstGeom prst="line">
            <a:avLst/>
          </a:prstGeom>
          <a:noFill/>
          <a:ln w="12700">
            <a:solidFill>
              <a:srgbClr val="969696"/>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p>
        </p:txBody>
      </p:sp>
      <p:pic>
        <p:nvPicPr>
          <p:cNvPr id="81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1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6" name="Rectangle 4"/>
          <p:cNvSpPr>
            <a:spLocks/>
          </p:cNvSpPr>
          <p:nvPr/>
        </p:nvSpPr>
        <p:spPr bwMode="auto">
          <a:xfrm>
            <a:off x="36513" y="6564313"/>
            <a:ext cx="18748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40639" bIns="0">
            <a:spAutoFit/>
          </a:bodyPr>
          <a:lstStyle/>
          <a:p>
            <a:pPr marL="39688"/>
            <a:r>
              <a:rPr lang="en-US" sz="1000" b="1">
                <a:solidFill>
                  <a:srgbClr val="666666"/>
                </a:solidFill>
                <a:latin typeface="Verdana" charset="0"/>
                <a:ea typeface="ＭＳ Ｐゴシック" charset="0"/>
                <a:cs typeface="Verdana" charset="0"/>
                <a:sym typeface="Verdana" charset="0"/>
              </a:rPr>
              <a:t>www.unc.edu/uncbest/</a:t>
            </a:r>
          </a:p>
        </p:txBody>
      </p:sp>
      <p:pic>
        <p:nvPicPr>
          <p:cNvPr id="819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301625"/>
            <a:ext cx="1871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8" name="Rectangle 6"/>
          <p:cNvSpPr>
            <a:spLocks noGrp="1" noChangeArrowheads="1"/>
          </p:cNvSpPr>
          <p:nvPr>
            <p:ph type="title"/>
          </p:nvPr>
        </p:nvSpPr>
        <p:spPr>
          <a:xfrm>
            <a:off x="1219200" y="0"/>
            <a:ext cx="8229600" cy="1143000"/>
          </a:xfrm>
          <a:ln/>
        </p:spPr>
        <p:txBody>
          <a:bodyPr rIns="132080"/>
          <a:lstStyle/>
          <a:p>
            <a:r>
              <a:rPr lang="en-US" dirty="0"/>
              <a:t>TCT-funded Instructors</a:t>
            </a:r>
          </a:p>
        </p:txBody>
      </p:sp>
      <p:sp>
        <p:nvSpPr>
          <p:cNvPr id="8199" name="Rectangle 7"/>
          <p:cNvSpPr>
            <a:spLocks noGrp="1" noChangeArrowheads="1"/>
          </p:cNvSpPr>
          <p:nvPr>
            <p:ph type="body" idx="1"/>
          </p:nvPr>
        </p:nvSpPr>
        <p:spPr>
          <a:xfrm>
            <a:off x="457200" y="2457013"/>
            <a:ext cx="8229600" cy="2163736"/>
          </a:xfrm>
          <a:ln/>
        </p:spPr>
        <p:txBody>
          <a:bodyPr rIns="132080"/>
          <a:lstStyle/>
          <a:p>
            <a:r>
              <a:rPr lang="en-US" dirty="0"/>
              <a:t>TCT-B funding has allowed us to hire two lecturers (Mathematics and Geological Sciences) and a clinical Assistant Professor in the School of Education</a:t>
            </a:r>
          </a:p>
          <a:p>
            <a:r>
              <a:rPr lang="en-US" dirty="0"/>
              <a:t>In addition TCT funding allowed us to hire three instructors in the SOE to supervise UNC-BEST student teachers</a:t>
            </a:r>
          </a:p>
        </p:txBody>
      </p:sp>
      <p:sp>
        <p:nvSpPr>
          <p:cNvPr id="8200" name="Text Box 8"/>
          <p:cNvSpPr txBox="1">
            <a:spLocks noChangeArrowheads="1"/>
          </p:cNvSpPr>
          <p:nvPr/>
        </p:nvSpPr>
        <p:spPr bwMode="auto">
          <a:xfrm>
            <a:off x="8751888" y="6567488"/>
            <a:ext cx="2936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E46CE0C4-F9EE-EE46-B3A0-4F8B34D22539}" type="slidenum">
              <a:rPr lang="en-US" sz="1000" b="1">
                <a:solidFill>
                  <a:srgbClr val="666666"/>
                </a:solidFill>
                <a:latin typeface="Verdana" charset="0"/>
                <a:cs typeface="Verdana" charset="0"/>
                <a:sym typeface="Verdana" charset="0"/>
              </a:rPr>
              <a:pPr algn="ctr"/>
              <a:t>11</a:t>
            </a:fld>
            <a:endParaRPr lang="en-US" sz="1000" b="1">
              <a:solidFill>
                <a:srgbClr val="666666"/>
              </a:solidFill>
              <a:latin typeface="Verdana" charset="0"/>
              <a:cs typeface="Verdana" charset="0"/>
              <a:sym typeface="Verdana" charset="0"/>
            </a:endParaRPr>
          </a:p>
        </p:txBody>
      </p:sp>
    </p:spTree>
    <p:extLst>
      <p:ext uri="{BB962C8B-B14F-4D97-AF65-F5344CB8AC3E}">
        <p14:creationId xmlns:p14="http://schemas.microsoft.com/office/powerpoint/2010/main" val="3537384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UNC-BEST</a:t>
            </a:r>
            <a:endParaRPr lang="en-US" dirty="0"/>
          </a:p>
        </p:txBody>
      </p:sp>
      <p:sp>
        <p:nvSpPr>
          <p:cNvPr id="3" name="Content Placeholder 2"/>
          <p:cNvSpPr>
            <a:spLocks noGrp="1"/>
          </p:cNvSpPr>
          <p:nvPr>
            <p:ph idx="1"/>
          </p:nvPr>
        </p:nvSpPr>
        <p:spPr/>
        <p:txBody>
          <a:bodyPr/>
          <a:lstStyle/>
          <a:p>
            <a:r>
              <a:rPr lang="en-US" dirty="0" smtClean="0"/>
              <a:t>In addition to their required major courses, UNC-BEST students take four additional courses:</a:t>
            </a:r>
          </a:p>
        </p:txBody>
      </p:sp>
    </p:spTree>
    <p:extLst>
      <p:ext uri="{BB962C8B-B14F-4D97-AF65-F5344CB8AC3E}">
        <p14:creationId xmlns:p14="http://schemas.microsoft.com/office/powerpoint/2010/main" val="2802143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UNC-BEST</a:t>
            </a:r>
            <a:endParaRPr lang="en-US" dirty="0"/>
          </a:p>
        </p:txBody>
      </p:sp>
      <p:sp>
        <p:nvSpPr>
          <p:cNvPr id="3" name="Content Placeholder 2"/>
          <p:cNvSpPr>
            <a:spLocks noGrp="1"/>
          </p:cNvSpPr>
          <p:nvPr>
            <p:ph idx="1"/>
          </p:nvPr>
        </p:nvSpPr>
        <p:spPr/>
        <p:txBody>
          <a:bodyPr/>
          <a:lstStyle/>
          <a:p>
            <a:r>
              <a:rPr lang="en-US" dirty="0" smtClean="0"/>
              <a:t>In addition to their required major courses, UNC-BEST students take four additional courses:</a:t>
            </a:r>
          </a:p>
          <a:p>
            <a:r>
              <a:rPr lang="en-US" dirty="0" smtClean="0"/>
              <a:t>A pedagogy course, taught by the UNC-BEST lecturer in their home department</a:t>
            </a:r>
          </a:p>
        </p:txBody>
      </p:sp>
    </p:spTree>
    <p:extLst>
      <p:ext uri="{BB962C8B-B14F-4D97-AF65-F5344CB8AC3E}">
        <p14:creationId xmlns:p14="http://schemas.microsoft.com/office/powerpoint/2010/main" val="3953603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UNC-BEST</a:t>
            </a:r>
            <a:endParaRPr lang="en-US" dirty="0"/>
          </a:p>
        </p:txBody>
      </p:sp>
      <p:sp>
        <p:nvSpPr>
          <p:cNvPr id="3" name="Content Placeholder 2"/>
          <p:cNvSpPr>
            <a:spLocks noGrp="1"/>
          </p:cNvSpPr>
          <p:nvPr>
            <p:ph idx="1"/>
          </p:nvPr>
        </p:nvSpPr>
        <p:spPr/>
        <p:txBody>
          <a:bodyPr/>
          <a:lstStyle/>
          <a:p>
            <a:r>
              <a:rPr lang="en-US" dirty="0" smtClean="0"/>
              <a:t>In addition to their required major courses, UNC-BEST students take four additional courses:</a:t>
            </a:r>
          </a:p>
          <a:p>
            <a:r>
              <a:rPr lang="en-US" dirty="0" smtClean="0"/>
              <a:t>A pedagogy course, taught by the UNC-BEST lecturer in their home department</a:t>
            </a:r>
          </a:p>
          <a:p>
            <a:r>
              <a:rPr lang="en-US" dirty="0" smtClean="0"/>
              <a:t>EDUC </a:t>
            </a:r>
            <a:r>
              <a:rPr lang="en-US" dirty="0"/>
              <a:t>532: Understanding Learners (3)</a:t>
            </a:r>
          </a:p>
          <a:p>
            <a:r>
              <a:rPr lang="en-US" dirty="0" smtClean="0"/>
              <a:t>EDUC </a:t>
            </a:r>
            <a:r>
              <a:rPr lang="en-US" dirty="0"/>
              <a:t>533: Diversity and Teaching (3)</a:t>
            </a:r>
          </a:p>
          <a:p>
            <a:r>
              <a:rPr lang="en-US" dirty="0" smtClean="0"/>
              <a:t>EDUC </a:t>
            </a:r>
            <a:r>
              <a:rPr lang="en-US" dirty="0"/>
              <a:t>535: Teachers and Schools (3</a:t>
            </a:r>
            <a:r>
              <a:rPr lang="en-US" dirty="0" smtClean="0"/>
              <a:t>)</a:t>
            </a:r>
            <a:endParaRPr lang="en-US" dirty="0"/>
          </a:p>
        </p:txBody>
      </p:sp>
    </p:spTree>
    <p:extLst>
      <p:ext uri="{BB962C8B-B14F-4D97-AF65-F5344CB8AC3E}">
        <p14:creationId xmlns:p14="http://schemas.microsoft.com/office/powerpoint/2010/main" val="625474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DC22A609-4143-CD42-9D33-4D4B6CFB4495}" type="slidenum">
              <a:rPr lang="en-US"/>
              <a:pPr/>
              <a:t>15</a:t>
            </a:fld>
            <a:endParaRPr lang="en-US"/>
          </a:p>
        </p:txBody>
      </p:sp>
      <p:sp>
        <p:nvSpPr>
          <p:cNvPr id="9217" name="Line 1"/>
          <p:cNvSpPr>
            <a:spLocks noChangeShapeType="1"/>
          </p:cNvSpPr>
          <p:nvPr/>
        </p:nvSpPr>
        <p:spPr bwMode="auto">
          <a:xfrm>
            <a:off x="0" y="6483350"/>
            <a:ext cx="9144000" cy="1588"/>
          </a:xfrm>
          <a:prstGeom prst="line">
            <a:avLst/>
          </a:prstGeom>
          <a:noFill/>
          <a:ln w="12700">
            <a:solidFill>
              <a:srgbClr val="969696"/>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p>
        </p:txBody>
      </p:sp>
      <p:pic>
        <p:nvPicPr>
          <p:cNvPr id="921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1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20" name="Rectangle 4"/>
          <p:cNvSpPr>
            <a:spLocks/>
          </p:cNvSpPr>
          <p:nvPr/>
        </p:nvSpPr>
        <p:spPr bwMode="auto">
          <a:xfrm>
            <a:off x="36513" y="6564313"/>
            <a:ext cx="18748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40639" bIns="0">
            <a:spAutoFit/>
          </a:bodyPr>
          <a:lstStyle/>
          <a:p>
            <a:pPr marL="39688"/>
            <a:r>
              <a:rPr lang="en-US" sz="1000" b="1">
                <a:solidFill>
                  <a:srgbClr val="666666"/>
                </a:solidFill>
                <a:latin typeface="Verdana" charset="0"/>
                <a:ea typeface="ＭＳ Ｐゴシック" charset="0"/>
                <a:cs typeface="Verdana" charset="0"/>
                <a:sym typeface="Verdana" charset="0"/>
              </a:rPr>
              <a:t>www.unc.edu/uncbest/</a:t>
            </a:r>
          </a:p>
        </p:txBody>
      </p:sp>
      <p:pic>
        <p:nvPicPr>
          <p:cNvPr id="9221"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301625"/>
            <a:ext cx="1871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22" name="Rectangle 6"/>
          <p:cNvSpPr>
            <a:spLocks noGrp="1" noChangeArrowheads="1"/>
          </p:cNvSpPr>
          <p:nvPr>
            <p:ph type="title"/>
          </p:nvPr>
        </p:nvSpPr>
        <p:spPr>
          <a:xfrm>
            <a:off x="1694070" y="85794"/>
            <a:ext cx="8229600" cy="1143000"/>
          </a:xfrm>
          <a:ln/>
        </p:spPr>
        <p:txBody>
          <a:bodyPr rIns="132080"/>
          <a:lstStyle/>
          <a:p>
            <a:r>
              <a:rPr lang="en-US" dirty="0"/>
              <a:t>Recruitment</a:t>
            </a:r>
          </a:p>
        </p:txBody>
      </p:sp>
      <p:sp>
        <p:nvSpPr>
          <p:cNvPr id="9223" name="Rectangle 7"/>
          <p:cNvSpPr>
            <a:spLocks noGrp="1" noChangeArrowheads="1"/>
          </p:cNvSpPr>
          <p:nvPr>
            <p:ph type="body" idx="1"/>
          </p:nvPr>
        </p:nvSpPr>
        <p:spPr>
          <a:ln/>
        </p:spPr>
        <p:txBody>
          <a:bodyPr rIns="132080"/>
          <a:lstStyle/>
          <a:p>
            <a:r>
              <a:rPr lang="en-US"/>
              <a:t>Recruiting</a:t>
            </a:r>
          </a:p>
        </p:txBody>
      </p:sp>
      <p:sp>
        <p:nvSpPr>
          <p:cNvPr id="9224" name="Text Box 8"/>
          <p:cNvSpPr txBox="1">
            <a:spLocks noChangeArrowheads="1"/>
          </p:cNvSpPr>
          <p:nvPr/>
        </p:nvSpPr>
        <p:spPr bwMode="auto">
          <a:xfrm>
            <a:off x="8751888" y="6567488"/>
            <a:ext cx="2936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103E0B16-A4FF-F74F-A242-FC60FA3BE237}" type="slidenum">
              <a:rPr lang="en-US" sz="1000" b="1">
                <a:solidFill>
                  <a:srgbClr val="666666"/>
                </a:solidFill>
                <a:latin typeface="Verdana" charset="0"/>
                <a:cs typeface="Verdana" charset="0"/>
                <a:sym typeface="Verdana" charset="0"/>
              </a:rPr>
              <a:pPr algn="ctr"/>
              <a:t>15</a:t>
            </a:fld>
            <a:endParaRPr lang="en-US" sz="1000" b="1">
              <a:solidFill>
                <a:srgbClr val="666666"/>
              </a:solidFill>
              <a:latin typeface="Verdana" charset="0"/>
              <a:cs typeface="Verdana" charset="0"/>
              <a:sym typeface="Verdana" charset="0"/>
            </a:endParaRPr>
          </a:p>
        </p:txBody>
      </p:sp>
    </p:spTree>
    <p:extLst>
      <p:ext uri="{BB962C8B-B14F-4D97-AF65-F5344CB8AC3E}">
        <p14:creationId xmlns:p14="http://schemas.microsoft.com/office/powerpoint/2010/main" val="1969455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5B18A664-21BF-C743-939A-B1BDA9618E9A}" type="slidenum">
              <a:rPr lang="en-US"/>
              <a:pPr/>
              <a:t>16</a:t>
            </a:fld>
            <a:endParaRPr lang="en-US"/>
          </a:p>
        </p:txBody>
      </p:sp>
      <p:sp>
        <p:nvSpPr>
          <p:cNvPr id="10241" name="Line 1"/>
          <p:cNvSpPr>
            <a:spLocks noChangeShapeType="1"/>
          </p:cNvSpPr>
          <p:nvPr/>
        </p:nvSpPr>
        <p:spPr bwMode="auto">
          <a:xfrm>
            <a:off x="0" y="6483350"/>
            <a:ext cx="9144000" cy="1588"/>
          </a:xfrm>
          <a:prstGeom prst="line">
            <a:avLst/>
          </a:prstGeom>
          <a:noFill/>
          <a:ln w="12700">
            <a:solidFill>
              <a:srgbClr val="969696"/>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p>
        </p:txBody>
      </p:sp>
      <p:pic>
        <p:nvPicPr>
          <p:cNvPr id="1024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4" name="Rectangle 4"/>
          <p:cNvSpPr>
            <a:spLocks/>
          </p:cNvSpPr>
          <p:nvPr/>
        </p:nvSpPr>
        <p:spPr bwMode="auto">
          <a:xfrm>
            <a:off x="36513" y="6564313"/>
            <a:ext cx="18748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40639" bIns="0">
            <a:spAutoFit/>
          </a:bodyPr>
          <a:lstStyle/>
          <a:p>
            <a:pPr marL="39688"/>
            <a:r>
              <a:rPr lang="en-US" sz="1000" b="1">
                <a:solidFill>
                  <a:srgbClr val="666666"/>
                </a:solidFill>
                <a:latin typeface="Verdana" charset="0"/>
                <a:ea typeface="ＭＳ Ｐゴシック" charset="0"/>
                <a:cs typeface="Verdana" charset="0"/>
                <a:sym typeface="Verdana" charset="0"/>
              </a:rPr>
              <a:t>www.unc.edu/uncbest/</a:t>
            </a:r>
          </a:p>
        </p:txBody>
      </p:sp>
      <p:pic>
        <p:nvPicPr>
          <p:cNvPr id="10245"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38" y="301625"/>
            <a:ext cx="1871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6" name="Text Box 6"/>
          <p:cNvSpPr txBox="1">
            <a:spLocks noChangeArrowheads="1"/>
          </p:cNvSpPr>
          <p:nvPr/>
        </p:nvSpPr>
        <p:spPr bwMode="auto">
          <a:xfrm>
            <a:off x="8751888" y="6567488"/>
            <a:ext cx="2936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0DE204B6-C720-C84B-AC2C-CEB602774079}" type="slidenum">
              <a:rPr lang="en-US" sz="1000" b="1">
                <a:solidFill>
                  <a:srgbClr val="666666"/>
                </a:solidFill>
                <a:latin typeface="Verdana" charset="0"/>
                <a:cs typeface="Verdana" charset="0"/>
                <a:sym typeface="Verdana" charset="0"/>
              </a:rPr>
              <a:pPr algn="ctr"/>
              <a:t>16</a:t>
            </a:fld>
            <a:endParaRPr lang="en-US" sz="1000" b="1">
              <a:solidFill>
                <a:srgbClr val="666666"/>
              </a:solidFill>
              <a:latin typeface="Verdana" charset="0"/>
              <a:cs typeface="Verdana" charset="0"/>
              <a:sym typeface="Verdana" charset="0"/>
            </a:endParaRPr>
          </a:p>
        </p:txBody>
      </p:sp>
      <p:sp>
        <p:nvSpPr>
          <p:cNvPr id="10247" name="Rectangle 7"/>
          <p:cNvSpPr>
            <a:spLocks noGrp="1" noChangeArrowheads="1"/>
          </p:cNvSpPr>
          <p:nvPr>
            <p:ph type="title"/>
          </p:nvPr>
        </p:nvSpPr>
        <p:spPr>
          <a:xfrm>
            <a:off x="1362765" y="-79857"/>
            <a:ext cx="8229600" cy="1143000"/>
          </a:xfrm>
          <a:ln/>
        </p:spPr>
        <p:txBody>
          <a:bodyPr rIns="132080"/>
          <a:lstStyle/>
          <a:p>
            <a:r>
              <a:rPr lang="en-US" dirty="0"/>
              <a:t>Current UNC students</a:t>
            </a:r>
          </a:p>
        </p:txBody>
      </p:sp>
      <p:sp>
        <p:nvSpPr>
          <p:cNvPr id="10248" name="Rectangle 8"/>
          <p:cNvSpPr>
            <a:spLocks noGrp="1" noChangeArrowheads="1"/>
          </p:cNvSpPr>
          <p:nvPr>
            <p:ph type="body" idx="1"/>
          </p:nvPr>
        </p:nvSpPr>
        <p:spPr>
          <a:xfrm>
            <a:off x="490331" y="1666461"/>
            <a:ext cx="8229600" cy="4749800"/>
          </a:xfrm>
          <a:ln/>
        </p:spPr>
        <p:txBody>
          <a:bodyPr rIns="132080"/>
          <a:lstStyle/>
          <a:p>
            <a:r>
              <a:rPr lang="en-US" dirty="0"/>
              <a:t>Pedagogy </a:t>
            </a:r>
            <a:r>
              <a:rPr lang="en-US" dirty="0" smtClean="0"/>
              <a:t>instructors present UNC- </a:t>
            </a:r>
            <a:r>
              <a:rPr lang="en-US" dirty="0"/>
              <a:t>BEST to students enrolled freshman level courses</a:t>
            </a:r>
          </a:p>
          <a:p>
            <a:r>
              <a:rPr lang="en-US" dirty="0"/>
              <a:t>Distributed Posters</a:t>
            </a:r>
          </a:p>
          <a:p>
            <a:r>
              <a:rPr lang="en-US" dirty="0"/>
              <a:t>New Student orientation</a:t>
            </a:r>
          </a:p>
          <a:p>
            <a:r>
              <a:rPr lang="en-US" dirty="0"/>
              <a:t>Website</a:t>
            </a:r>
          </a:p>
          <a:p>
            <a:r>
              <a:rPr lang="en-US" dirty="0"/>
              <a:t>Personal email inquiries followed up with one-on-one student advising</a:t>
            </a:r>
          </a:p>
        </p:txBody>
      </p:sp>
    </p:spTree>
    <p:extLst>
      <p:ext uri="{BB962C8B-B14F-4D97-AF65-F5344CB8AC3E}">
        <p14:creationId xmlns:p14="http://schemas.microsoft.com/office/powerpoint/2010/main" val="33509427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0BF06B26-ACEF-B84E-B47C-F5F4298CF816}" type="slidenum">
              <a:rPr lang="en-US"/>
              <a:pPr/>
              <a:t>17</a:t>
            </a:fld>
            <a:endParaRPr lang="en-US"/>
          </a:p>
        </p:txBody>
      </p:sp>
      <p:sp>
        <p:nvSpPr>
          <p:cNvPr id="12289" name="Line 1"/>
          <p:cNvSpPr>
            <a:spLocks noChangeShapeType="1"/>
          </p:cNvSpPr>
          <p:nvPr/>
        </p:nvSpPr>
        <p:spPr bwMode="auto">
          <a:xfrm>
            <a:off x="0" y="6483350"/>
            <a:ext cx="9144000" cy="1588"/>
          </a:xfrm>
          <a:prstGeom prst="line">
            <a:avLst/>
          </a:prstGeom>
          <a:noFill/>
          <a:ln w="12700">
            <a:solidFill>
              <a:srgbClr val="969696"/>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p>
        </p:txBody>
      </p:sp>
      <p:pic>
        <p:nvPicPr>
          <p:cNvPr id="1229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29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2" name="Rectangle 4"/>
          <p:cNvSpPr>
            <a:spLocks/>
          </p:cNvSpPr>
          <p:nvPr/>
        </p:nvSpPr>
        <p:spPr bwMode="auto">
          <a:xfrm>
            <a:off x="36513" y="6564313"/>
            <a:ext cx="18748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40639" bIns="0">
            <a:spAutoFit/>
          </a:bodyPr>
          <a:lstStyle/>
          <a:p>
            <a:pPr marL="39688"/>
            <a:r>
              <a:rPr lang="en-US" sz="1000" b="1">
                <a:solidFill>
                  <a:srgbClr val="666666"/>
                </a:solidFill>
                <a:latin typeface="Verdana" charset="0"/>
                <a:ea typeface="ＭＳ Ｐゴシック" charset="0"/>
                <a:cs typeface="Verdana" charset="0"/>
                <a:sym typeface="Verdana" charset="0"/>
              </a:rPr>
              <a:t>www.unc.edu/uncbest/</a:t>
            </a:r>
          </a:p>
        </p:txBody>
      </p:sp>
      <p:pic>
        <p:nvPicPr>
          <p:cNvPr id="12293"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301625"/>
            <a:ext cx="1871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4" name="Rectangle 6"/>
          <p:cNvSpPr>
            <a:spLocks noGrp="1" noChangeArrowheads="1"/>
          </p:cNvSpPr>
          <p:nvPr>
            <p:ph type="title"/>
          </p:nvPr>
        </p:nvSpPr>
        <p:spPr>
          <a:xfrm>
            <a:off x="1074416" y="0"/>
            <a:ext cx="8229600" cy="1143000"/>
          </a:xfrm>
          <a:ln/>
        </p:spPr>
        <p:txBody>
          <a:bodyPr rIns="132080"/>
          <a:lstStyle/>
          <a:p>
            <a:r>
              <a:rPr lang="en-US" dirty="0"/>
              <a:t>UNC-BEST Website</a:t>
            </a:r>
          </a:p>
        </p:txBody>
      </p:sp>
      <p:sp>
        <p:nvSpPr>
          <p:cNvPr id="12295" name="Text Box 7"/>
          <p:cNvSpPr txBox="1">
            <a:spLocks noChangeArrowheads="1"/>
          </p:cNvSpPr>
          <p:nvPr/>
        </p:nvSpPr>
        <p:spPr bwMode="auto">
          <a:xfrm>
            <a:off x="8751888" y="6567488"/>
            <a:ext cx="2936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A330183A-35BB-F646-88AB-64A24EDFE91F}" type="slidenum">
              <a:rPr lang="en-US" sz="1000" b="1">
                <a:solidFill>
                  <a:srgbClr val="666666"/>
                </a:solidFill>
                <a:latin typeface="Verdana" charset="0"/>
                <a:cs typeface="Verdana" charset="0"/>
                <a:sym typeface="Verdana" charset="0"/>
              </a:rPr>
              <a:pPr algn="ctr"/>
              <a:t>17</a:t>
            </a:fld>
            <a:endParaRPr lang="en-US" sz="1000" b="1">
              <a:solidFill>
                <a:srgbClr val="666666"/>
              </a:solidFill>
              <a:latin typeface="Verdana" charset="0"/>
              <a:cs typeface="Verdana" charset="0"/>
              <a:sym typeface="Verdana" charset="0"/>
            </a:endParaRPr>
          </a:p>
        </p:txBody>
      </p:sp>
      <p:pic>
        <p:nvPicPr>
          <p:cNvPr id="2" name="Picture 1" descr="UNC-BEST.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532" y="1602474"/>
            <a:ext cx="8020731" cy="4868138"/>
          </a:xfrm>
          <a:prstGeom prst="rect">
            <a:avLst/>
          </a:prstGeom>
        </p:spPr>
      </p:pic>
    </p:spTree>
    <p:extLst>
      <p:ext uri="{BB962C8B-B14F-4D97-AF65-F5344CB8AC3E}">
        <p14:creationId xmlns:p14="http://schemas.microsoft.com/office/powerpoint/2010/main" val="6334957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7E3D68AD-C96A-134F-B42A-9C6F501B97EA}" type="slidenum">
              <a:rPr lang="en-US"/>
              <a:pPr/>
              <a:t>18</a:t>
            </a:fld>
            <a:endParaRPr lang="en-US"/>
          </a:p>
        </p:txBody>
      </p:sp>
      <p:sp>
        <p:nvSpPr>
          <p:cNvPr id="13313" name="Line 1"/>
          <p:cNvSpPr>
            <a:spLocks noChangeShapeType="1"/>
          </p:cNvSpPr>
          <p:nvPr/>
        </p:nvSpPr>
        <p:spPr bwMode="auto">
          <a:xfrm>
            <a:off x="0" y="6483350"/>
            <a:ext cx="9144000" cy="1588"/>
          </a:xfrm>
          <a:prstGeom prst="line">
            <a:avLst/>
          </a:prstGeom>
          <a:noFill/>
          <a:ln w="12700">
            <a:solidFill>
              <a:srgbClr val="969696"/>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p>
        </p:txBody>
      </p:sp>
      <p:pic>
        <p:nvPicPr>
          <p:cNvPr id="133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15"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6" name="Rectangle 4"/>
          <p:cNvSpPr>
            <a:spLocks/>
          </p:cNvSpPr>
          <p:nvPr/>
        </p:nvSpPr>
        <p:spPr bwMode="auto">
          <a:xfrm>
            <a:off x="36513" y="6564313"/>
            <a:ext cx="18748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40639" bIns="0">
            <a:spAutoFit/>
          </a:bodyPr>
          <a:lstStyle/>
          <a:p>
            <a:pPr marL="39688"/>
            <a:r>
              <a:rPr lang="en-US" sz="1000" b="1">
                <a:solidFill>
                  <a:srgbClr val="666666"/>
                </a:solidFill>
                <a:latin typeface="Verdana" charset="0"/>
                <a:ea typeface="ＭＳ Ｐゴシック" charset="0"/>
                <a:cs typeface="Verdana" charset="0"/>
                <a:sym typeface="Verdana" charset="0"/>
              </a:rPr>
              <a:t>www.unc.edu/uncbest/</a:t>
            </a:r>
          </a:p>
        </p:txBody>
      </p:sp>
      <p:pic>
        <p:nvPicPr>
          <p:cNvPr id="13317"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38" y="301625"/>
            <a:ext cx="1871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8" name="Text Box 6"/>
          <p:cNvSpPr txBox="1">
            <a:spLocks noChangeArrowheads="1"/>
          </p:cNvSpPr>
          <p:nvPr/>
        </p:nvSpPr>
        <p:spPr bwMode="auto">
          <a:xfrm>
            <a:off x="8751888" y="6567488"/>
            <a:ext cx="2936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278FDC2B-381E-DA4E-9395-B5F8338BEF3D}" type="slidenum">
              <a:rPr lang="en-US" sz="1000" b="1">
                <a:solidFill>
                  <a:srgbClr val="666666"/>
                </a:solidFill>
                <a:latin typeface="Verdana" charset="0"/>
                <a:cs typeface="Verdana" charset="0"/>
                <a:sym typeface="Verdana" charset="0"/>
              </a:rPr>
              <a:pPr algn="ctr"/>
              <a:t>18</a:t>
            </a:fld>
            <a:endParaRPr lang="en-US" sz="1000" b="1">
              <a:solidFill>
                <a:srgbClr val="666666"/>
              </a:solidFill>
              <a:latin typeface="Verdana" charset="0"/>
              <a:cs typeface="Verdana" charset="0"/>
              <a:sym typeface="Verdana" charset="0"/>
            </a:endParaRPr>
          </a:p>
        </p:txBody>
      </p:sp>
      <p:sp>
        <p:nvSpPr>
          <p:cNvPr id="13319" name="Rectangle 7"/>
          <p:cNvSpPr>
            <a:spLocks noGrp="1" noChangeArrowheads="1"/>
          </p:cNvSpPr>
          <p:nvPr>
            <p:ph type="title"/>
          </p:nvPr>
        </p:nvSpPr>
        <p:spPr>
          <a:xfrm>
            <a:off x="1152939" y="0"/>
            <a:ext cx="8229600" cy="1143000"/>
          </a:xfrm>
          <a:ln/>
        </p:spPr>
        <p:txBody>
          <a:bodyPr rIns="132080"/>
          <a:lstStyle/>
          <a:p>
            <a:r>
              <a:rPr lang="en-US" dirty="0"/>
              <a:t>Non- UNC students</a:t>
            </a:r>
          </a:p>
        </p:txBody>
      </p:sp>
      <p:sp>
        <p:nvSpPr>
          <p:cNvPr id="13320" name="Rectangle 8"/>
          <p:cNvSpPr>
            <a:spLocks noGrp="1" noChangeArrowheads="1"/>
          </p:cNvSpPr>
          <p:nvPr>
            <p:ph type="body" idx="1"/>
          </p:nvPr>
        </p:nvSpPr>
        <p:spPr>
          <a:xfrm>
            <a:off x="567634" y="2064027"/>
            <a:ext cx="8229600" cy="5257800"/>
          </a:xfrm>
          <a:ln/>
        </p:spPr>
        <p:txBody>
          <a:bodyPr rIns="132080"/>
          <a:lstStyle/>
          <a:p>
            <a:r>
              <a:rPr lang="en-US" dirty="0"/>
              <a:t>Recruiting high school and community college students</a:t>
            </a:r>
          </a:p>
          <a:p>
            <a:pPr marL="782638" lvl="1"/>
            <a:r>
              <a:rPr lang="en-US" dirty="0"/>
              <a:t>Carolina Advising </a:t>
            </a:r>
            <a:r>
              <a:rPr lang="en-US" dirty="0" smtClean="0"/>
              <a:t>Corps</a:t>
            </a:r>
            <a:endParaRPr lang="en-US" dirty="0"/>
          </a:p>
          <a:p>
            <a:pPr marL="782638" lvl="1"/>
            <a:r>
              <a:rPr lang="en-US" dirty="0" smtClean="0"/>
              <a:t>Promo materials </a:t>
            </a:r>
            <a:r>
              <a:rPr lang="en-US" dirty="0"/>
              <a:t>(posters and post cards)</a:t>
            </a:r>
          </a:p>
        </p:txBody>
      </p:sp>
    </p:spTree>
    <p:extLst>
      <p:ext uri="{BB962C8B-B14F-4D97-AF65-F5344CB8AC3E}">
        <p14:creationId xmlns:p14="http://schemas.microsoft.com/office/powerpoint/2010/main" val="3702987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6E8872E1-2872-474E-8F62-502CBC938E66}" type="slidenum">
              <a:rPr lang="en-US"/>
              <a:pPr/>
              <a:t>19</a:t>
            </a:fld>
            <a:endParaRPr lang="en-US"/>
          </a:p>
        </p:txBody>
      </p:sp>
      <p:sp>
        <p:nvSpPr>
          <p:cNvPr id="15361" name="Line 1"/>
          <p:cNvSpPr>
            <a:spLocks noChangeShapeType="1"/>
          </p:cNvSpPr>
          <p:nvPr/>
        </p:nvSpPr>
        <p:spPr bwMode="auto">
          <a:xfrm>
            <a:off x="0" y="6483350"/>
            <a:ext cx="9144000" cy="1588"/>
          </a:xfrm>
          <a:prstGeom prst="line">
            <a:avLst/>
          </a:prstGeom>
          <a:noFill/>
          <a:ln w="12700">
            <a:solidFill>
              <a:srgbClr val="969696"/>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p>
        </p:txBody>
      </p:sp>
      <p:pic>
        <p:nvPicPr>
          <p:cNvPr id="1536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4" name="Rectangle 4"/>
          <p:cNvSpPr>
            <a:spLocks/>
          </p:cNvSpPr>
          <p:nvPr/>
        </p:nvSpPr>
        <p:spPr bwMode="auto">
          <a:xfrm>
            <a:off x="36513" y="6564313"/>
            <a:ext cx="18748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40639" bIns="0">
            <a:spAutoFit/>
          </a:bodyPr>
          <a:lstStyle/>
          <a:p>
            <a:pPr marL="39688"/>
            <a:r>
              <a:rPr lang="en-US" sz="1000" b="1">
                <a:solidFill>
                  <a:srgbClr val="666666"/>
                </a:solidFill>
                <a:latin typeface="Verdana" charset="0"/>
                <a:ea typeface="ＭＳ Ｐゴシック" charset="0"/>
                <a:cs typeface="Verdana" charset="0"/>
                <a:sym typeface="Verdana" charset="0"/>
              </a:rPr>
              <a:t>www.unc.edu/uncbest/</a:t>
            </a:r>
          </a:p>
        </p:txBody>
      </p:sp>
      <p:pic>
        <p:nvPicPr>
          <p:cNvPr id="15365"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38" y="301625"/>
            <a:ext cx="1871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6" name="Text Box 6"/>
          <p:cNvSpPr txBox="1">
            <a:spLocks noChangeArrowheads="1"/>
          </p:cNvSpPr>
          <p:nvPr/>
        </p:nvSpPr>
        <p:spPr bwMode="auto">
          <a:xfrm>
            <a:off x="8751888" y="6567488"/>
            <a:ext cx="2936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4D580A3F-0947-E24A-BBBE-9596DD68402E}" type="slidenum">
              <a:rPr lang="en-US" sz="1000" b="1">
                <a:solidFill>
                  <a:srgbClr val="666666"/>
                </a:solidFill>
                <a:latin typeface="Verdana" charset="0"/>
                <a:cs typeface="Verdana" charset="0"/>
                <a:sym typeface="Verdana" charset="0"/>
              </a:rPr>
              <a:pPr algn="ctr"/>
              <a:t>19</a:t>
            </a:fld>
            <a:endParaRPr lang="en-US" sz="1000" b="1">
              <a:solidFill>
                <a:srgbClr val="666666"/>
              </a:solidFill>
              <a:latin typeface="Verdana" charset="0"/>
              <a:cs typeface="Verdana" charset="0"/>
              <a:sym typeface="Verdana" charset="0"/>
            </a:endParaRPr>
          </a:p>
        </p:txBody>
      </p:sp>
      <p:sp>
        <p:nvSpPr>
          <p:cNvPr id="15367" name="Rectangle 7"/>
          <p:cNvSpPr>
            <a:spLocks noGrp="1" noChangeArrowheads="1"/>
          </p:cNvSpPr>
          <p:nvPr>
            <p:ph type="title"/>
          </p:nvPr>
        </p:nvSpPr>
        <p:spPr>
          <a:ln/>
        </p:spPr>
        <p:txBody>
          <a:bodyPr rIns="132080"/>
          <a:lstStyle/>
          <a:p>
            <a:r>
              <a:rPr lang="en-US"/>
              <a:t>Admissions Blog </a:t>
            </a:r>
          </a:p>
        </p:txBody>
      </p:sp>
      <p:pic>
        <p:nvPicPr>
          <p:cNvPr id="1536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9225" y="1620838"/>
            <a:ext cx="60404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553851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747455" y="259252"/>
            <a:ext cx="77457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0" bIns="0" anchor="ctr">
            <a:spAutoFit/>
          </a:bodyPr>
          <a:lstStyle/>
          <a:p>
            <a:r>
              <a:rPr lang="en-US" altLang="ja-JP" sz="2800" dirty="0" smtClean="0">
                <a:solidFill>
                  <a:schemeClr val="tx1"/>
                </a:solidFill>
                <a:latin typeface="Arial"/>
                <a:ea typeface="ＭＳ Ｐゴシック" charset="0"/>
                <a:cs typeface="Gill Sans" charset="0"/>
              </a:rPr>
              <a:t>Gra</a:t>
            </a:r>
            <a:r>
              <a:rPr lang="en-US" altLang="ja-JP" sz="2800" dirty="0">
                <a:latin typeface="Arial"/>
                <a:ea typeface="ＭＳ Ｐゴシック" charset="0"/>
                <a:cs typeface="Gill Sans" charset="0"/>
              </a:rPr>
              <a:t>p</a:t>
            </a:r>
            <a:r>
              <a:rPr lang="en-US" altLang="ja-JP" sz="2800" dirty="0" smtClean="0">
                <a:solidFill>
                  <a:schemeClr val="tx1"/>
                </a:solidFill>
                <a:latin typeface="Arial"/>
                <a:ea typeface="ＭＳ Ｐゴシック" charset="0"/>
                <a:cs typeface="Gill Sans" charset="0"/>
              </a:rPr>
              <a:t>evine Hills laccolith</a:t>
            </a:r>
            <a:r>
              <a:rPr lang="en-US" sz="2800" dirty="0" smtClean="0">
                <a:solidFill>
                  <a:schemeClr val="tx1"/>
                </a:solidFill>
                <a:ea typeface="ＭＳ Ｐゴシック" charset="0"/>
                <a:cs typeface="Gill Sans" charset="0"/>
              </a:rPr>
              <a:t>, </a:t>
            </a:r>
            <a:r>
              <a:rPr lang="en-US" sz="2800" dirty="0">
                <a:solidFill>
                  <a:schemeClr val="tx1"/>
                </a:solidFill>
                <a:ea typeface="ＭＳ Ｐゴシック" charset="0"/>
                <a:cs typeface="Gill Sans" charset="0"/>
              </a:rPr>
              <a:t>Big Bend National Park</a:t>
            </a:r>
          </a:p>
        </p:txBody>
      </p:sp>
      <p:pic>
        <p:nvPicPr>
          <p:cNvPr id="3" name="Picture 2" descr="grapevine hill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293" y="1059145"/>
            <a:ext cx="7769863" cy="5201313"/>
          </a:xfrm>
          <a:prstGeom prst="rect">
            <a:avLst/>
          </a:prstGeom>
        </p:spPr>
      </p:pic>
    </p:spTree>
    <p:extLst>
      <p:ext uri="{BB962C8B-B14F-4D97-AF65-F5344CB8AC3E}">
        <p14:creationId xmlns:p14="http://schemas.microsoft.com/office/powerpoint/2010/main" val="37740890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BA873985-7397-F242-932F-79D43B14825D}" type="slidenum">
              <a:rPr lang="en-US"/>
              <a:pPr/>
              <a:t>20</a:t>
            </a:fld>
            <a:endParaRPr lang="en-US"/>
          </a:p>
        </p:txBody>
      </p:sp>
      <p:sp>
        <p:nvSpPr>
          <p:cNvPr id="19457" name="Line 1"/>
          <p:cNvSpPr>
            <a:spLocks noChangeShapeType="1"/>
          </p:cNvSpPr>
          <p:nvPr/>
        </p:nvSpPr>
        <p:spPr bwMode="auto">
          <a:xfrm>
            <a:off x="0" y="6483350"/>
            <a:ext cx="9144000" cy="1588"/>
          </a:xfrm>
          <a:prstGeom prst="line">
            <a:avLst/>
          </a:prstGeom>
          <a:noFill/>
          <a:ln w="12700">
            <a:solidFill>
              <a:srgbClr val="969696"/>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p>
        </p:txBody>
      </p:sp>
      <p:pic>
        <p:nvPicPr>
          <p:cNvPr id="1945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59"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60" name="Rectangle 4"/>
          <p:cNvSpPr>
            <a:spLocks/>
          </p:cNvSpPr>
          <p:nvPr/>
        </p:nvSpPr>
        <p:spPr bwMode="auto">
          <a:xfrm>
            <a:off x="36513" y="6564313"/>
            <a:ext cx="18748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40639" bIns="0">
            <a:spAutoFit/>
          </a:bodyPr>
          <a:lstStyle/>
          <a:p>
            <a:pPr marL="39688"/>
            <a:r>
              <a:rPr lang="en-US" sz="1000" b="1">
                <a:solidFill>
                  <a:srgbClr val="666666"/>
                </a:solidFill>
                <a:latin typeface="Verdana" charset="0"/>
                <a:ea typeface="ＭＳ Ｐゴシック" charset="0"/>
                <a:cs typeface="Verdana" charset="0"/>
                <a:sym typeface="Verdana" charset="0"/>
              </a:rPr>
              <a:t>www.unc.edu/uncbest/</a:t>
            </a:r>
          </a:p>
        </p:txBody>
      </p:sp>
      <p:pic>
        <p:nvPicPr>
          <p:cNvPr id="19461"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38" y="301625"/>
            <a:ext cx="1871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62" name="Text Box 6"/>
          <p:cNvSpPr txBox="1">
            <a:spLocks noChangeArrowheads="1"/>
          </p:cNvSpPr>
          <p:nvPr/>
        </p:nvSpPr>
        <p:spPr bwMode="auto">
          <a:xfrm>
            <a:off x="8751888" y="6567488"/>
            <a:ext cx="2936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226A0FCA-BBF7-9840-BF99-3709D289FAAE}" type="slidenum">
              <a:rPr lang="en-US" sz="1000" b="1">
                <a:solidFill>
                  <a:srgbClr val="666666"/>
                </a:solidFill>
                <a:latin typeface="Verdana" charset="0"/>
                <a:cs typeface="Verdana" charset="0"/>
                <a:sym typeface="Verdana" charset="0"/>
              </a:rPr>
              <a:pPr algn="ctr"/>
              <a:t>20</a:t>
            </a:fld>
            <a:endParaRPr lang="en-US" sz="1000" b="1">
              <a:solidFill>
                <a:srgbClr val="666666"/>
              </a:solidFill>
              <a:latin typeface="Verdana" charset="0"/>
              <a:cs typeface="Verdana" charset="0"/>
              <a:sym typeface="Verdana" charset="0"/>
            </a:endParaRPr>
          </a:p>
        </p:txBody>
      </p:sp>
      <p:sp>
        <p:nvSpPr>
          <p:cNvPr id="19463" name="Rectangle 7"/>
          <p:cNvSpPr>
            <a:spLocks noGrp="1" noChangeArrowheads="1"/>
          </p:cNvSpPr>
          <p:nvPr>
            <p:ph type="title"/>
          </p:nvPr>
        </p:nvSpPr>
        <p:spPr>
          <a:ln/>
        </p:spPr>
        <p:txBody>
          <a:bodyPr rIns="132080"/>
          <a:lstStyle/>
          <a:p>
            <a:r>
              <a:rPr lang="en-US"/>
              <a:t>facebook</a:t>
            </a:r>
          </a:p>
        </p:txBody>
      </p:sp>
      <p:pic>
        <p:nvPicPr>
          <p:cNvPr id="19464" name="Picture 8">
            <a:hlinkClick r:id="rId6"/>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450" y="1600200"/>
            <a:ext cx="6515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856730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BAB84FC6-F298-AC4F-959A-8684763F3B6E}" type="slidenum">
              <a:rPr lang="en-US"/>
              <a:pPr/>
              <a:t>21</a:t>
            </a:fld>
            <a:endParaRPr lang="en-US"/>
          </a:p>
        </p:txBody>
      </p:sp>
      <p:sp>
        <p:nvSpPr>
          <p:cNvPr id="21505" name="Line 1"/>
          <p:cNvSpPr>
            <a:spLocks noChangeShapeType="1"/>
          </p:cNvSpPr>
          <p:nvPr/>
        </p:nvSpPr>
        <p:spPr bwMode="auto">
          <a:xfrm>
            <a:off x="0" y="6483350"/>
            <a:ext cx="9144000" cy="1588"/>
          </a:xfrm>
          <a:prstGeom prst="line">
            <a:avLst/>
          </a:prstGeom>
          <a:noFill/>
          <a:ln w="12700">
            <a:solidFill>
              <a:srgbClr val="969696"/>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p>
        </p:txBody>
      </p:sp>
      <p:pic>
        <p:nvPicPr>
          <p:cNvPr id="2150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08" name="Rectangle 4"/>
          <p:cNvSpPr>
            <a:spLocks/>
          </p:cNvSpPr>
          <p:nvPr/>
        </p:nvSpPr>
        <p:spPr bwMode="auto">
          <a:xfrm>
            <a:off x="36513" y="6564313"/>
            <a:ext cx="18748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40639" bIns="0">
            <a:spAutoFit/>
          </a:bodyPr>
          <a:lstStyle/>
          <a:p>
            <a:pPr marL="39688"/>
            <a:r>
              <a:rPr lang="en-US" sz="1000" b="1">
                <a:solidFill>
                  <a:srgbClr val="666666"/>
                </a:solidFill>
                <a:latin typeface="Verdana" charset="0"/>
                <a:ea typeface="ＭＳ Ｐゴシック" charset="0"/>
                <a:cs typeface="Verdana" charset="0"/>
                <a:sym typeface="Verdana" charset="0"/>
              </a:rPr>
              <a:t>www.unc.edu/uncbest/</a:t>
            </a:r>
          </a:p>
        </p:txBody>
      </p:sp>
      <p:pic>
        <p:nvPicPr>
          <p:cNvPr id="21509"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301625"/>
            <a:ext cx="1871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0" name="Text Box 6"/>
          <p:cNvSpPr txBox="1">
            <a:spLocks noChangeArrowheads="1"/>
          </p:cNvSpPr>
          <p:nvPr/>
        </p:nvSpPr>
        <p:spPr bwMode="auto">
          <a:xfrm>
            <a:off x="8751888" y="6567488"/>
            <a:ext cx="2936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C1C8AB12-15CA-C946-9D8C-42E88B9B1BE4}" type="slidenum">
              <a:rPr lang="en-US" sz="1000" b="1">
                <a:solidFill>
                  <a:srgbClr val="666666"/>
                </a:solidFill>
                <a:latin typeface="Verdana" charset="0"/>
                <a:cs typeface="Verdana" charset="0"/>
                <a:sym typeface="Verdana" charset="0"/>
              </a:rPr>
              <a:pPr algn="ctr"/>
              <a:t>21</a:t>
            </a:fld>
            <a:endParaRPr lang="en-US" sz="1000" b="1">
              <a:solidFill>
                <a:srgbClr val="666666"/>
              </a:solidFill>
              <a:latin typeface="Verdana" charset="0"/>
              <a:cs typeface="Verdana" charset="0"/>
              <a:sym typeface="Verdana" charset="0"/>
            </a:endParaRPr>
          </a:p>
        </p:txBody>
      </p:sp>
      <p:sp>
        <p:nvSpPr>
          <p:cNvPr id="21511" name="Rectangle 7"/>
          <p:cNvSpPr>
            <a:spLocks noGrp="1" noChangeArrowheads="1"/>
          </p:cNvSpPr>
          <p:nvPr>
            <p:ph type="title"/>
          </p:nvPr>
        </p:nvSpPr>
        <p:spPr>
          <a:ln/>
        </p:spPr>
        <p:txBody>
          <a:bodyPr rIns="132080"/>
          <a:lstStyle/>
          <a:p>
            <a:r>
              <a:rPr lang="en-US"/>
              <a:t>Digital Newsletter</a:t>
            </a:r>
          </a:p>
        </p:txBody>
      </p:sp>
      <p:pic>
        <p:nvPicPr>
          <p:cNvPr id="21512" name="Picture 8">
            <a:hlinkClick r:id="rId5"/>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288" y="1600200"/>
            <a:ext cx="47974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177583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Student Enrollment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69102828"/>
              </p:ext>
            </p:extLst>
          </p:nvPr>
        </p:nvGraphicFramePr>
        <p:xfrm>
          <a:off x="606169" y="2300326"/>
          <a:ext cx="7942532" cy="3601276"/>
        </p:xfrm>
        <a:graphic>
          <a:graphicData uri="http://schemas.openxmlformats.org/drawingml/2006/table">
            <a:tbl>
              <a:tblPr firstRow="1" bandRow="1">
                <a:tableStyleId>{5C22544A-7EE6-4342-B048-85BDC9FD1C3A}</a:tableStyleId>
              </a:tblPr>
              <a:tblGrid>
                <a:gridCol w="1985633"/>
                <a:gridCol w="1985633"/>
                <a:gridCol w="1985633"/>
                <a:gridCol w="1985633"/>
              </a:tblGrid>
              <a:tr h="514468">
                <a:tc>
                  <a:txBody>
                    <a:bodyPr/>
                    <a:lstStyle/>
                    <a:p>
                      <a:endParaRPr lang="en-US" sz="2100" dirty="0"/>
                    </a:p>
                  </a:txBody>
                  <a:tcPr marL="106887" marR="106887" marT="53444" marB="53444"/>
                </a:tc>
                <a:tc>
                  <a:txBody>
                    <a:bodyPr/>
                    <a:lstStyle/>
                    <a:p>
                      <a:r>
                        <a:rPr lang="en-US" sz="2100" dirty="0" smtClean="0">
                          <a:solidFill>
                            <a:schemeClr val="tx1"/>
                          </a:solidFill>
                        </a:rPr>
                        <a:t>Fall 2008</a:t>
                      </a:r>
                      <a:endParaRPr lang="en-US" sz="2100" dirty="0">
                        <a:solidFill>
                          <a:schemeClr val="tx1"/>
                        </a:solidFill>
                      </a:endParaRPr>
                    </a:p>
                  </a:txBody>
                  <a:tcPr marL="106887" marR="106887" marT="53444" marB="53444"/>
                </a:tc>
                <a:tc>
                  <a:txBody>
                    <a:bodyPr/>
                    <a:lstStyle/>
                    <a:p>
                      <a:r>
                        <a:rPr lang="en-US" sz="2100" dirty="0" smtClean="0">
                          <a:solidFill>
                            <a:schemeClr val="tx1"/>
                          </a:solidFill>
                        </a:rPr>
                        <a:t>Fall 2009</a:t>
                      </a:r>
                      <a:endParaRPr lang="en-US" sz="2100" dirty="0">
                        <a:solidFill>
                          <a:schemeClr val="tx1"/>
                        </a:solidFill>
                      </a:endParaRPr>
                    </a:p>
                  </a:txBody>
                  <a:tcPr marL="106887" marR="106887" marT="53444" marB="53444"/>
                </a:tc>
                <a:tc>
                  <a:txBody>
                    <a:bodyPr/>
                    <a:lstStyle/>
                    <a:p>
                      <a:r>
                        <a:rPr lang="en-US" sz="2100" dirty="0" smtClean="0">
                          <a:solidFill>
                            <a:schemeClr val="tx1"/>
                          </a:solidFill>
                        </a:rPr>
                        <a:t>Fall 2010</a:t>
                      </a:r>
                      <a:endParaRPr lang="en-US" sz="2100" dirty="0">
                        <a:solidFill>
                          <a:schemeClr val="tx1"/>
                        </a:solidFill>
                      </a:endParaRPr>
                    </a:p>
                  </a:txBody>
                  <a:tcPr marL="106887" marR="106887" marT="53444" marB="53444"/>
                </a:tc>
              </a:tr>
              <a:tr h="514468">
                <a:tc>
                  <a:txBody>
                    <a:bodyPr/>
                    <a:lstStyle/>
                    <a:p>
                      <a:r>
                        <a:rPr lang="en-US" sz="2100" dirty="0" smtClean="0"/>
                        <a:t>Biology</a:t>
                      </a:r>
                      <a:endParaRPr lang="en-US" sz="2100" dirty="0"/>
                    </a:p>
                  </a:txBody>
                  <a:tcPr marL="106887" marR="106887" marT="53444" marB="53444"/>
                </a:tc>
                <a:tc>
                  <a:txBody>
                    <a:bodyPr/>
                    <a:lstStyle/>
                    <a:p>
                      <a:r>
                        <a:rPr lang="en-US" sz="2100" dirty="0" smtClean="0"/>
                        <a:t>2</a:t>
                      </a:r>
                      <a:endParaRPr lang="en-US" sz="2100" dirty="0"/>
                    </a:p>
                  </a:txBody>
                  <a:tcPr marL="106887" marR="106887" marT="53444" marB="53444"/>
                </a:tc>
                <a:tc>
                  <a:txBody>
                    <a:bodyPr/>
                    <a:lstStyle/>
                    <a:p>
                      <a:r>
                        <a:rPr lang="en-US" sz="2100" dirty="0" smtClean="0"/>
                        <a:t>18</a:t>
                      </a:r>
                      <a:endParaRPr lang="en-US" sz="2100" dirty="0"/>
                    </a:p>
                  </a:txBody>
                  <a:tcPr marL="106887" marR="106887" marT="53444" marB="53444"/>
                </a:tc>
                <a:tc>
                  <a:txBody>
                    <a:bodyPr/>
                    <a:lstStyle/>
                    <a:p>
                      <a:r>
                        <a:rPr lang="en-US" sz="2100" dirty="0" smtClean="0"/>
                        <a:t>22</a:t>
                      </a:r>
                      <a:endParaRPr lang="en-US" sz="2100" dirty="0"/>
                    </a:p>
                  </a:txBody>
                  <a:tcPr marL="106887" marR="106887" marT="53444" marB="53444"/>
                </a:tc>
              </a:tr>
              <a:tr h="514468">
                <a:tc>
                  <a:txBody>
                    <a:bodyPr/>
                    <a:lstStyle/>
                    <a:p>
                      <a:r>
                        <a:rPr lang="en-US" sz="2100" dirty="0" smtClean="0"/>
                        <a:t>Math</a:t>
                      </a:r>
                      <a:endParaRPr lang="en-US" sz="2100" dirty="0"/>
                    </a:p>
                  </a:txBody>
                  <a:tcPr marL="106887" marR="106887" marT="53444" marB="53444"/>
                </a:tc>
                <a:tc>
                  <a:txBody>
                    <a:bodyPr/>
                    <a:lstStyle/>
                    <a:p>
                      <a:r>
                        <a:rPr lang="en-US" sz="2100" dirty="0" smtClean="0"/>
                        <a:t>0</a:t>
                      </a:r>
                      <a:endParaRPr lang="en-US" sz="2100" dirty="0"/>
                    </a:p>
                  </a:txBody>
                  <a:tcPr marL="106887" marR="106887" marT="53444" marB="53444"/>
                </a:tc>
                <a:tc>
                  <a:txBody>
                    <a:bodyPr/>
                    <a:lstStyle/>
                    <a:p>
                      <a:r>
                        <a:rPr lang="en-US" sz="2100" dirty="0" smtClean="0"/>
                        <a:t>0</a:t>
                      </a:r>
                      <a:endParaRPr lang="en-US" sz="2100" dirty="0"/>
                    </a:p>
                  </a:txBody>
                  <a:tcPr marL="106887" marR="106887" marT="53444" marB="53444"/>
                </a:tc>
                <a:tc>
                  <a:txBody>
                    <a:bodyPr/>
                    <a:lstStyle/>
                    <a:p>
                      <a:r>
                        <a:rPr lang="en-US" sz="2100" dirty="0" smtClean="0"/>
                        <a:t>5</a:t>
                      </a:r>
                      <a:endParaRPr lang="en-US" sz="2100" dirty="0"/>
                    </a:p>
                  </a:txBody>
                  <a:tcPr marL="106887" marR="106887" marT="53444" marB="53444"/>
                </a:tc>
              </a:tr>
              <a:tr h="514468">
                <a:tc>
                  <a:txBody>
                    <a:bodyPr/>
                    <a:lstStyle/>
                    <a:p>
                      <a:r>
                        <a:rPr lang="en-US" sz="2100" dirty="0" smtClean="0"/>
                        <a:t>Physics</a:t>
                      </a:r>
                      <a:endParaRPr lang="en-US" sz="2100" dirty="0"/>
                    </a:p>
                  </a:txBody>
                  <a:tcPr marL="106887" marR="106887" marT="53444" marB="53444"/>
                </a:tc>
                <a:tc>
                  <a:txBody>
                    <a:bodyPr/>
                    <a:lstStyle/>
                    <a:p>
                      <a:r>
                        <a:rPr lang="en-US" sz="2100" dirty="0" smtClean="0"/>
                        <a:t>0</a:t>
                      </a:r>
                      <a:endParaRPr lang="en-US" sz="2100" dirty="0"/>
                    </a:p>
                  </a:txBody>
                  <a:tcPr marL="106887" marR="106887" marT="53444" marB="53444"/>
                </a:tc>
                <a:tc>
                  <a:txBody>
                    <a:bodyPr/>
                    <a:lstStyle/>
                    <a:p>
                      <a:r>
                        <a:rPr lang="en-US" sz="2100" dirty="0" smtClean="0"/>
                        <a:t>1</a:t>
                      </a:r>
                      <a:endParaRPr lang="en-US" sz="2100" dirty="0"/>
                    </a:p>
                  </a:txBody>
                  <a:tcPr marL="106887" marR="106887" marT="53444" marB="53444"/>
                </a:tc>
                <a:tc>
                  <a:txBody>
                    <a:bodyPr/>
                    <a:lstStyle/>
                    <a:p>
                      <a:r>
                        <a:rPr lang="en-US" sz="2100" dirty="0" smtClean="0"/>
                        <a:t>2</a:t>
                      </a:r>
                      <a:endParaRPr lang="en-US" sz="2100" dirty="0"/>
                    </a:p>
                  </a:txBody>
                  <a:tcPr marL="106887" marR="106887" marT="53444" marB="53444"/>
                </a:tc>
              </a:tr>
              <a:tr h="514468">
                <a:tc>
                  <a:txBody>
                    <a:bodyPr/>
                    <a:lstStyle/>
                    <a:p>
                      <a:r>
                        <a:rPr lang="en-US" sz="2100" dirty="0" smtClean="0"/>
                        <a:t>Geology</a:t>
                      </a:r>
                      <a:endParaRPr lang="en-US" sz="2100" dirty="0"/>
                    </a:p>
                  </a:txBody>
                  <a:tcPr marL="106887" marR="106887" marT="53444" marB="53444"/>
                </a:tc>
                <a:tc>
                  <a:txBody>
                    <a:bodyPr/>
                    <a:lstStyle/>
                    <a:p>
                      <a:r>
                        <a:rPr lang="en-US" sz="2100" dirty="0" smtClean="0"/>
                        <a:t>0</a:t>
                      </a:r>
                      <a:endParaRPr lang="en-US" sz="2100" dirty="0"/>
                    </a:p>
                  </a:txBody>
                  <a:tcPr marL="106887" marR="106887" marT="53444" marB="53444"/>
                </a:tc>
                <a:tc>
                  <a:txBody>
                    <a:bodyPr/>
                    <a:lstStyle/>
                    <a:p>
                      <a:r>
                        <a:rPr lang="en-US" sz="2100" dirty="0" smtClean="0"/>
                        <a:t>2</a:t>
                      </a:r>
                      <a:endParaRPr lang="en-US" sz="2100" dirty="0"/>
                    </a:p>
                  </a:txBody>
                  <a:tcPr marL="106887" marR="106887" marT="53444" marB="53444"/>
                </a:tc>
                <a:tc>
                  <a:txBody>
                    <a:bodyPr/>
                    <a:lstStyle/>
                    <a:p>
                      <a:r>
                        <a:rPr lang="en-US" sz="2100" dirty="0" smtClean="0"/>
                        <a:t>5</a:t>
                      </a:r>
                      <a:endParaRPr lang="en-US" sz="2100" dirty="0"/>
                    </a:p>
                  </a:txBody>
                  <a:tcPr marL="106887" marR="106887" marT="53444" marB="53444"/>
                </a:tc>
              </a:tr>
              <a:tr h="514468">
                <a:tc>
                  <a:txBody>
                    <a:bodyPr/>
                    <a:lstStyle/>
                    <a:p>
                      <a:r>
                        <a:rPr lang="en-US" sz="2100" dirty="0" smtClean="0"/>
                        <a:t>Chemistry</a:t>
                      </a:r>
                      <a:endParaRPr lang="en-US" sz="2100" dirty="0"/>
                    </a:p>
                  </a:txBody>
                  <a:tcPr marL="106887" marR="106887" marT="53444" marB="53444"/>
                </a:tc>
                <a:tc>
                  <a:txBody>
                    <a:bodyPr/>
                    <a:lstStyle/>
                    <a:p>
                      <a:r>
                        <a:rPr lang="en-US" sz="2100" dirty="0" smtClean="0"/>
                        <a:t>0</a:t>
                      </a:r>
                      <a:endParaRPr lang="en-US" sz="2100" dirty="0"/>
                    </a:p>
                  </a:txBody>
                  <a:tcPr marL="106887" marR="106887" marT="53444" marB="53444"/>
                </a:tc>
                <a:tc>
                  <a:txBody>
                    <a:bodyPr/>
                    <a:lstStyle/>
                    <a:p>
                      <a:r>
                        <a:rPr lang="en-US" sz="2100" dirty="0" smtClean="0"/>
                        <a:t>0</a:t>
                      </a:r>
                      <a:endParaRPr lang="en-US" sz="2100" dirty="0"/>
                    </a:p>
                  </a:txBody>
                  <a:tcPr marL="106887" marR="106887" marT="53444" marB="53444"/>
                </a:tc>
                <a:tc>
                  <a:txBody>
                    <a:bodyPr/>
                    <a:lstStyle/>
                    <a:p>
                      <a:r>
                        <a:rPr lang="en-US" sz="2100" dirty="0" smtClean="0"/>
                        <a:t>9</a:t>
                      </a:r>
                      <a:endParaRPr lang="en-US" sz="2100" dirty="0"/>
                    </a:p>
                  </a:txBody>
                  <a:tcPr marL="106887" marR="106887" marT="53444" marB="53444"/>
                </a:tc>
              </a:tr>
              <a:tr h="514468">
                <a:tc>
                  <a:txBody>
                    <a:bodyPr/>
                    <a:lstStyle/>
                    <a:p>
                      <a:r>
                        <a:rPr lang="en-US" sz="2100" dirty="0" smtClean="0"/>
                        <a:t>TOTAL</a:t>
                      </a:r>
                      <a:endParaRPr lang="en-US" sz="2100" dirty="0"/>
                    </a:p>
                  </a:txBody>
                  <a:tcPr marL="106887" marR="106887" marT="53444" marB="53444"/>
                </a:tc>
                <a:tc>
                  <a:txBody>
                    <a:bodyPr/>
                    <a:lstStyle/>
                    <a:p>
                      <a:r>
                        <a:rPr lang="en-US" sz="2100" dirty="0" smtClean="0"/>
                        <a:t>2</a:t>
                      </a:r>
                      <a:endParaRPr lang="en-US" sz="2100" dirty="0"/>
                    </a:p>
                  </a:txBody>
                  <a:tcPr marL="106887" marR="106887" marT="53444" marB="53444"/>
                </a:tc>
                <a:tc>
                  <a:txBody>
                    <a:bodyPr/>
                    <a:lstStyle/>
                    <a:p>
                      <a:r>
                        <a:rPr lang="en-US" sz="2100" dirty="0" smtClean="0"/>
                        <a:t>21</a:t>
                      </a:r>
                      <a:endParaRPr lang="en-US" sz="2100" dirty="0"/>
                    </a:p>
                  </a:txBody>
                  <a:tcPr marL="106887" marR="106887" marT="53444" marB="53444"/>
                </a:tc>
                <a:tc>
                  <a:txBody>
                    <a:bodyPr/>
                    <a:lstStyle/>
                    <a:p>
                      <a:r>
                        <a:rPr lang="en-US" sz="2100" dirty="0" smtClean="0"/>
                        <a:t>43</a:t>
                      </a:r>
                    </a:p>
                  </a:txBody>
                  <a:tcPr marL="106887" marR="106887" marT="53444" marB="53444"/>
                </a:tc>
              </a:tr>
            </a:tbl>
          </a:graphicData>
        </a:graphic>
      </p:graphicFrame>
    </p:spTree>
    <p:extLst>
      <p:ext uri="{BB962C8B-B14F-4D97-AF65-F5344CB8AC3E}">
        <p14:creationId xmlns:p14="http://schemas.microsoft.com/office/powerpoint/2010/main" val="34688655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Graduates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59525543"/>
              </p:ext>
            </p:extLst>
          </p:nvPr>
        </p:nvGraphicFramePr>
        <p:xfrm>
          <a:off x="1294228" y="1842867"/>
          <a:ext cx="6794696" cy="3647894"/>
        </p:xfrm>
        <a:graphic>
          <a:graphicData uri="http://schemas.openxmlformats.org/drawingml/2006/table">
            <a:tbl>
              <a:tblPr firstRow="1" bandRow="1">
                <a:tableStyleId>{5C22544A-7EE6-4342-B048-85BDC9FD1C3A}</a:tableStyleId>
              </a:tblPr>
              <a:tblGrid>
                <a:gridCol w="1698674"/>
                <a:gridCol w="1698674"/>
                <a:gridCol w="1698674"/>
                <a:gridCol w="1698674"/>
              </a:tblGrid>
              <a:tr h="869866">
                <a:tc>
                  <a:txBody>
                    <a:bodyPr/>
                    <a:lstStyle/>
                    <a:p>
                      <a:endParaRPr lang="en-US" dirty="0"/>
                    </a:p>
                  </a:txBody>
                  <a:tcPr/>
                </a:tc>
                <a:tc>
                  <a:txBody>
                    <a:bodyPr/>
                    <a:lstStyle/>
                    <a:p>
                      <a:r>
                        <a:rPr lang="en-US" dirty="0" smtClean="0">
                          <a:solidFill>
                            <a:schemeClr val="tx1"/>
                          </a:solidFill>
                        </a:rPr>
                        <a:t>May 2009</a:t>
                      </a:r>
                      <a:endParaRPr lang="en-US" dirty="0">
                        <a:solidFill>
                          <a:schemeClr val="tx1"/>
                        </a:solidFill>
                      </a:endParaRPr>
                    </a:p>
                  </a:txBody>
                  <a:tcPr/>
                </a:tc>
                <a:tc>
                  <a:txBody>
                    <a:bodyPr/>
                    <a:lstStyle/>
                    <a:p>
                      <a:r>
                        <a:rPr lang="en-US" dirty="0" smtClean="0">
                          <a:solidFill>
                            <a:schemeClr val="tx1"/>
                          </a:solidFill>
                        </a:rPr>
                        <a:t>Dec 2009/May 2010</a:t>
                      </a:r>
                      <a:endParaRPr lang="en-US" dirty="0">
                        <a:solidFill>
                          <a:schemeClr val="tx1"/>
                        </a:solidFill>
                      </a:endParaRPr>
                    </a:p>
                  </a:txBody>
                  <a:tcPr/>
                </a:tc>
                <a:tc>
                  <a:txBody>
                    <a:bodyPr/>
                    <a:lstStyle/>
                    <a:p>
                      <a:r>
                        <a:rPr lang="en-US" dirty="0" smtClean="0">
                          <a:solidFill>
                            <a:schemeClr val="tx1"/>
                          </a:solidFill>
                        </a:rPr>
                        <a:t>Dec 2010/May 2011 (projected)</a:t>
                      </a:r>
                      <a:endParaRPr lang="en-US" dirty="0">
                        <a:solidFill>
                          <a:schemeClr val="tx1"/>
                        </a:solidFill>
                      </a:endParaRPr>
                    </a:p>
                  </a:txBody>
                  <a:tcPr/>
                </a:tc>
              </a:tr>
              <a:tr h="608906">
                <a:tc>
                  <a:txBody>
                    <a:bodyPr/>
                    <a:lstStyle/>
                    <a:p>
                      <a:r>
                        <a:rPr lang="en-US" dirty="0" smtClean="0"/>
                        <a:t>Biology</a:t>
                      </a:r>
                      <a:endParaRPr lang="en-US" dirty="0"/>
                    </a:p>
                  </a:txBody>
                  <a:tcPr/>
                </a:tc>
                <a:tc>
                  <a:txBody>
                    <a:bodyPr/>
                    <a:lstStyle/>
                    <a:p>
                      <a:r>
                        <a:rPr lang="en-US" dirty="0" smtClean="0"/>
                        <a:t>7</a:t>
                      </a:r>
                      <a:endParaRPr lang="en-US" dirty="0"/>
                    </a:p>
                  </a:txBody>
                  <a:tcPr/>
                </a:tc>
                <a:tc>
                  <a:txBody>
                    <a:bodyPr/>
                    <a:lstStyle/>
                    <a:p>
                      <a:r>
                        <a:rPr lang="en-US" dirty="0" smtClean="0"/>
                        <a:t>11 (2 lateral entry)</a:t>
                      </a:r>
                      <a:endParaRPr lang="en-US" dirty="0"/>
                    </a:p>
                  </a:txBody>
                  <a:tcPr/>
                </a:tc>
                <a:tc>
                  <a:txBody>
                    <a:bodyPr/>
                    <a:lstStyle/>
                    <a:p>
                      <a:r>
                        <a:rPr lang="en-US" dirty="0" smtClean="0"/>
                        <a:t>10</a:t>
                      </a:r>
                      <a:r>
                        <a:rPr lang="en-US" baseline="0" dirty="0" smtClean="0"/>
                        <a:t> (1 lateral entry)</a:t>
                      </a:r>
                      <a:endParaRPr lang="en-US" dirty="0"/>
                    </a:p>
                  </a:txBody>
                  <a:tcPr/>
                </a:tc>
              </a:tr>
              <a:tr h="418683">
                <a:tc>
                  <a:txBody>
                    <a:bodyPr/>
                    <a:lstStyle/>
                    <a:p>
                      <a:r>
                        <a:rPr lang="en-US" dirty="0" smtClean="0"/>
                        <a:t>Math</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418683">
                <a:tc>
                  <a:txBody>
                    <a:bodyPr/>
                    <a:lstStyle/>
                    <a:p>
                      <a:r>
                        <a:rPr lang="en-US" dirty="0" smtClean="0"/>
                        <a:t>Physics</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r>
              <a:tr h="418683">
                <a:tc>
                  <a:txBody>
                    <a:bodyPr/>
                    <a:lstStyle/>
                    <a:p>
                      <a:r>
                        <a:rPr lang="en-US" dirty="0" smtClean="0"/>
                        <a:t>Geology</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r>
              <a:tr h="418683">
                <a:tc>
                  <a:txBody>
                    <a:bodyPr/>
                    <a:lstStyle/>
                    <a:p>
                      <a:r>
                        <a:rPr lang="en-US" dirty="0" smtClean="0"/>
                        <a:t>Chemistry</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tr>
              <a:tr h="418683">
                <a:tc>
                  <a:txBody>
                    <a:bodyPr/>
                    <a:lstStyle/>
                    <a:p>
                      <a:r>
                        <a:rPr lang="en-US" dirty="0" smtClean="0"/>
                        <a:t>TOTAL</a:t>
                      </a:r>
                      <a:endParaRPr lang="en-US" dirty="0"/>
                    </a:p>
                  </a:txBody>
                  <a:tcPr/>
                </a:tc>
                <a:tc>
                  <a:txBody>
                    <a:bodyPr/>
                    <a:lstStyle/>
                    <a:p>
                      <a:r>
                        <a:rPr lang="en-US" dirty="0" smtClean="0"/>
                        <a:t>8*</a:t>
                      </a:r>
                      <a:endParaRPr lang="en-US" dirty="0"/>
                    </a:p>
                  </a:txBody>
                  <a:tcPr/>
                </a:tc>
                <a:tc>
                  <a:txBody>
                    <a:bodyPr/>
                    <a:lstStyle/>
                    <a:p>
                      <a:r>
                        <a:rPr lang="en-US" dirty="0" smtClean="0"/>
                        <a:t>11*</a:t>
                      </a:r>
                      <a:endParaRPr lang="en-US" dirty="0"/>
                    </a:p>
                  </a:txBody>
                  <a:tcPr/>
                </a:tc>
                <a:tc>
                  <a:txBody>
                    <a:bodyPr/>
                    <a:lstStyle/>
                    <a:p>
                      <a:r>
                        <a:rPr lang="en-US" dirty="0" smtClean="0"/>
                        <a:t>19</a:t>
                      </a:r>
                    </a:p>
                  </a:txBody>
                  <a:tcPr/>
                </a:tc>
              </a:tr>
            </a:tbl>
          </a:graphicData>
        </a:graphic>
      </p:graphicFrame>
      <p:sp>
        <p:nvSpPr>
          <p:cNvPr id="4" name="TextBox 3"/>
          <p:cNvSpPr txBox="1"/>
          <p:nvPr/>
        </p:nvSpPr>
        <p:spPr>
          <a:xfrm>
            <a:off x="1802674" y="5839098"/>
            <a:ext cx="6413863" cy="369332"/>
          </a:xfrm>
          <a:prstGeom prst="rect">
            <a:avLst/>
          </a:prstGeom>
          <a:noFill/>
        </p:spPr>
        <p:txBody>
          <a:bodyPr wrap="square" rtlCol="0">
            <a:spAutoFit/>
          </a:bodyPr>
          <a:lstStyle/>
          <a:p>
            <a:r>
              <a:rPr lang="en-US" sz="1800" dirty="0" smtClean="0"/>
              <a:t>*28% serve in high needs school districts</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Districts</a:t>
            </a:r>
            <a:endParaRPr lang="en-US" dirty="0"/>
          </a:p>
        </p:txBody>
      </p:sp>
      <p:pic>
        <p:nvPicPr>
          <p:cNvPr id="4" name="Content Placeholder 3" descr="guildford.jpg"/>
          <p:cNvPicPr>
            <a:picLocks noGrp="1" noChangeAspect="1"/>
          </p:cNvPicPr>
          <p:nvPr>
            <p:ph idx="1"/>
          </p:nvPr>
        </p:nvPicPr>
        <p:blipFill>
          <a:blip r:embed="rId3" cstate="print"/>
          <a:stretch>
            <a:fillRect/>
          </a:stretch>
        </p:blipFill>
        <p:spPr>
          <a:xfrm>
            <a:off x="407260" y="3812563"/>
            <a:ext cx="2832328" cy="2242859"/>
          </a:xfrm>
        </p:spPr>
      </p:pic>
      <p:pic>
        <p:nvPicPr>
          <p:cNvPr id="5" name="Picture 4" descr="hertford.jpg"/>
          <p:cNvPicPr>
            <a:picLocks noChangeAspect="1"/>
          </p:cNvPicPr>
          <p:nvPr/>
        </p:nvPicPr>
        <p:blipFill>
          <a:blip r:embed="rId4" cstate="print"/>
          <a:stretch>
            <a:fillRect/>
          </a:stretch>
        </p:blipFill>
        <p:spPr>
          <a:xfrm>
            <a:off x="5153295" y="1614622"/>
            <a:ext cx="2854235" cy="2116891"/>
          </a:xfrm>
          <a:prstGeom prst="rect">
            <a:avLst/>
          </a:prstGeom>
        </p:spPr>
      </p:pic>
      <p:pic>
        <p:nvPicPr>
          <p:cNvPr id="6" name="Picture 5" descr="warren.jpg"/>
          <p:cNvPicPr>
            <a:picLocks noChangeAspect="1"/>
          </p:cNvPicPr>
          <p:nvPr/>
        </p:nvPicPr>
        <p:blipFill>
          <a:blip r:embed="rId5" cstate="print"/>
          <a:stretch>
            <a:fillRect/>
          </a:stretch>
        </p:blipFill>
        <p:spPr>
          <a:xfrm>
            <a:off x="1815738" y="1449977"/>
            <a:ext cx="2660468" cy="1995351"/>
          </a:xfrm>
          <a:prstGeom prst="rect">
            <a:avLst/>
          </a:prstGeom>
        </p:spPr>
      </p:pic>
      <p:pic>
        <p:nvPicPr>
          <p:cNvPr id="7" name="Picture 6" descr="vance.jpg"/>
          <p:cNvPicPr>
            <a:picLocks noChangeAspect="1"/>
          </p:cNvPicPr>
          <p:nvPr/>
        </p:nvPicPr>
        <p:blipFill>
          <a:blip r:embed="rId6" cstate="print"/>
          <a:stretch>
            <a:fillRect/>
          </a:stretch>
        </p:blipFill>
        <p:spPr>
          <a:xfrm>
            <a:off x="3935048" y="3873955"/>
            <a:ext cx="2162175" cy="21145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Districts</a:t>
            </a:r>
            <a:endParaRPr lang="en-US" dirty="0"/>
          </a:p>
        </p:txBody>
      </p:sp>
      <p:sp>
        <p:nvSpPr>
          <p:cNvPr id="3" name="Content Placeholder 2"/>
          <p:cNvSpPr>
            <a:spLocks noGrp="1"/>
          </p:cNvSpPr>
          <p:nvPr>
            <p:ph idx="1"/>
          </p:nvPr>
        </p:nvSpPr>
        <p:spPr/>
        <p:txBody>
          <a:bodyPr/>
          <a:lstStyle/>
          <a:p>
            <a:r>
              <a:rPr lang="en-US" dirty="0" smtClean="0"/>
              <a:t>UNC-BEST graduates teaching in high-needs schools receive salary supplements</a:t>
            </a:r>
          </a:p>
        </p:txBody>
      </p:sp>
    </p:spTree>
    <p:extLst>
      <p:ext uri="{BB962C8B-B14F-4D97-AF65-F5344CB8AC3E}">
        <p14:creationId xmlns:p14="http://schemas.microsoft.com/office/powerpoint/2010/main" val="32533013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Districts</a:t>
            </a:r>
            <a:endParaRPr lang="en-US" dirty="0"/>
          </a:p>
        </p:txBody>
      </p:sp>
      <p:sp>
        <p:nvSpPr>
          <p:cNvPr id="3" name="Content Placeholder 2"/>
          <p:cNvSpPr>
            <a:spLocks noGrp="1"/>
          </p:cNvSpPr>
          <p:nvPr>
            <p:ph idx="1"/>
          </p:nvPr>
        </p:nvSpPr>
        <p:spPr/>
        <p:txBody>
          <a:bodyPr/>
          <a:lstStyle/>
          <a:p>
            <a:r>
              <a:rPr lang="en-US" dirty="0" smtClean="0"/>
              <a:t>UNC-BEST graduates teaching in high-needs schools receive salary supplements</a:t>
            </a:r>
          </a:p>
          <a:p>
            <a:r>
              <a:rPr lang="en-US" dirty="0" smtClean="0"/>
              <a:t>This year’s supplements range from $800-$3,500</a:t>
            </a:r>
            <a:endParaRPr lang="en-US" dirty="0"/>
          </a:p>
        </p:txBody>
      </p:sp>
    </p:spTree>
    <p:extLst>
      <p:ext uri="{BB962C8B-B14F-4D97-AF65-F5344CB8AC3E}">
        <p14:creationId xmlns:p14="http://schemas.microsoft.com/office/powerpoint/2010/main" val="21135679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Program </a:t>
            </a:r>
            <a:endParaRPr lang="en-US" dirty="0"/>
          </a:p>
        </p:txBody>
      </p:sp>
      <p:sp>
        <p:nvSpPr>
          <p:cNvPr id="3" name="Content Placeholder 2"/>
          <p:cNvSpPr>
            <a:spLocks noGrp="1"/>
          </p:cNvSpPr>
          <p:nvPr>
            <p:ph idx="1"/>
          </p:nvPr>
        </p:nvSpPr>
        <p:spPr/>
        <p:txBody>
          <a:bodyPr/>
          <a:lstStyle/>
          <a:p>
            <a:r>
              <a:rPr lang="en-US" sz="2600" dirty="0" smtClean="0"/>
              <a:t>UNC BEST Alumni summer 2010 retreat </a:t>
            </a:r>
          </a:p>
          <a:p>
            <a:r>
              <a:rPr lang="en-US" sz="2600" dirty="0" smtClean="0"/>
              <a:t>NASA workshop </a:t>
            </a:r>
          </a:p>
          <a:p>
            <a:r>
              <a:rPr lang="en-US" sz="2600" dirty="0" smtClean="0"/>
              <a:t>Workshop and Biotechnology class.</a:t>
            </a:r>
          </a:p>
          <a:p>
            <a:r>
              <a:rPr lang="en-US" sz="2600" dirty="0" smtClean="0"/>
              <a:t>North Carolina Science and Math Teachers Association Conferences</a:t>
            </a:r>
          </a:p>
          <a:p>
            <a:r>
              <a:rPr lang="en-US" sz="2600" dirty="0" smtClean="0"/>
              <a:t>Summer Internship designing lessons for an “Outdoor Classroom”</a:t>
            </a:r>
          </a:p>
          <a:p>
            <a:r>
              <a:rPr lang="en-US" sz="2600" dirty="0" smtClean="0"/>
              <a:t>Poster presentation at Biennial Conference on Chemical Education (BCCE) at U of North Texas.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Retention Rate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r>
              <a:rPr lang="en-US" dirty="0" smtClean="0"/>
              <a:t>Services provided to pre-service teachers</a:t>
            </a:r>
            <a:br>
              <a:rPr lang="en-US" dirty="0" smtClean="0"/>
            </a:br>
            <a:endParaRPr lang="en-US" dirty="0"/>
          </a:p>
        </p:txBody>
      </p:sp>
      <p:pic>
        <p:nvPicPr>
          <p:cNvPr id="4" name="Content Placeholder 3" descr="uncbest_20091015_11.jpg"/>
          <p:cNvPicPr>
            <a:picLocks noGrp="1" noChangeAspect="1"/>
          </p:cNvPicPr>
          <p:nvPr>
            <p:ph idx="1"/>
          </p:nvPr>
        </p:nvPicPr>
        <p:blipFill>
          <a:blip r:embed="rId3" cstate="print"/>
          <a:stretch>
            <a:fillRect/>
          </a:stretch>
        </p:blipFill>
        <p:spPr>
          <a:xfrm>
            <a:off x="690437" y="1600200"/>
            <a:ext cx="7763126" cy="4525963"/>
          </a:xfr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312472"/>
            <a:ext cx="7659687"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58" name="Rectangle 2"/>
          <p:cNvSpPr>
            <a:spLocks/>
          </p:cNvSpPr>
          <p:nvPr/>
        </p:nvSpPr>
        <p:spPr bwMode="auto">
          <a:xfrm>
            <a:off x="1590675" y="139700"/>
            <a:ext cx="5965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0" bIns="0" anchor="ctr">
            <a:spAutoFit/>
          </a:bodyPr>
          <a:lstStyle/>
          <a:p>
            <a:r>
              <a:rPr lang="ja-JP" altLang="en-US" sz="2800">
                <a:solidFill>
                  <a:schemeClr val="tx1"/>
                </a:solidFill>
                <a:latin typeface="Arial"/>
                <a:ea typeface="ＭＳ Ｐゴシック" charset="0"/>
                <a:cs typeface="Gill Sans" charset="0"/>
              </a:rPr>
              <a:t>“</a:t>
            </a:r>
            <a:r>
              <a:rPr lang="en-US" sz="2800">
                <a:solidFill>
                  <a:schemeClr val="tx1"/>
                </a:solidFill>
                <a:ea typeface="ＭＳ Ｐゴシック" charset="0"/>
                <a:cs typeface="Gill Sans" charset="0"/>
              </a:rPr>
              <a:t>Balanced Rock</a:t>
            </a:r>
            <a:r>
              <a:rPr lang="ja-JP" altLang="en-US" sz="2800">
                <a:solidFill>
                  <a:schemeClr val="tx1"/>
                </a:solidFill>
                <a:latin typeface="Arial"/>
                <a:ea typeface="ＭＳ Ｐゴシック" charset="0"/>
                <a:cs typeface="Gill Sans" charset="0"/>
              </a:rPr>
              <a:t>”</a:t>
            </a:r>
            <a:r>
              <a:rPr lang="en-US" sz="2800">
                <a:solidFill>
                  <a:schemeClr val="tx1"/>
                </a:solidFill>
                <a:ea typeface="ＭＳ Ｐゴシック" charset="0"/>
                <a:cs typeface="Gill Sans" charset="0"/>
              </a:rPr>
              <a:t>, Big Bend National Park</a:t>
            </a:r>
          </a:p>
        </p:txBody>
      </p:sp>
    </p:spTree>
    <p:extLst>
      <p:ext uri="{BB962C8B-B14F-4D97-AF65-F5344CB8AC3E}">
        <p14:creationId xmlns:p14="http://schemas.microsoft.com/office/powerpoint/2010/main" val="2714473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156" y="-228444"/>
            <a:ext cx="6551612" cy="1143000"/>
          </a:xfrm>
        </p:spPr>
        <p:txBody>
          <a:bodyPr/>
          <a:lstStyle/>
          <a:p>
            <a:r>
              <a:rPr lang="en-US" dirty="0" smtClean="0"/>
              <a:t> </a:t>
            </a:r>
            <a:br>
              <a:rPr lang="en-US" dirty="0" smtClean="0"/>
            </a:br>
            <a:r>
              <a:rPr lang="en-US" dirty="0" smtClean="0"/>
              <a:t>Activities for </a:t>
            </a:r>
            <a:r>
              <a:rPr lang="en-US" dirty="0"/>
              <a:t/>
            </a:r>
            <a:br>
              <a:rPr lang="en-US" dirty="0"/>
            </a:br>
            <a:r>
              <a:rPr lang="en-US" dirty="0" smtClean="0"/>
              <a:t>in-service teachers</a:t>
            </a:r>
            <a:endParaRPr lang="en-US" dirty="0"/>
          </a:p>
        </p:txBody>
      </p:sp>
      <p:pic>
        <p:nvPicPr>
          <p:cNvPr id="4" name="Content Placeholder 3" descr="DSC00712.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Program Evaluation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Evaluation</a:t>
            </a:r>
            <a:endParaRPr lang="en-US" dirty="0"/>
          </a:p>
        </p:txBody>
      </p:sp>
      <p:sp>
        <p:nvSpPr>
          <p:cNvPr id="3" name="Content Placeholder 2"/>
          <p:cNvSpPr>
            <a:spLocks noGrp="1"/>
          </p:cNvSpPr>
          <p:nvPr>
            <p:ph idx="1"/>
          </p:nvPr>
        </p:nvSpPr>
        <p:spPr/>
        <p:txBody>
          <a:bodyPr/>
          <a:lstStyle/>
          <a:p>
            <a:pPr>
              <a:buNone/>
            </a:pPr>
            <a:r>
              <a:rPr lang="en-US" dirty="0" smtClean="0"/>
              <a:t>Focused on three types of evaluation:  </a:t>
            </a:r>
          </a:p>
          <a:p>
            <a:pPr marL="514350" indent="-514350">
              <a:buFont typeface="+mj-lt"/>
              <a:buAutoNum type="arabicPeriod"/>
            </a:pPr>
            <a:r>
              <a:rPr lang="en-US" dirty="0" smtClean="0"/>
              <a:t>Monitoring (measuring the level, degree, and quality of project activity), </a:t>
            </a:r>
          </a:p>
          <a:p>
            <a:pPr marL="514350" indent="-514350">
              <a:buFont typeface="+mj-lt"/>
              <a:buAutoNum type="arabicPeriod"/>
            </a:pPr>
            <a:r>
              <a:rPr lang="en-US" dirty="0" smtClean="0"/>
              <a:t>Measurable Objectives and Benchmarks (assessing the degree of results) and </a:t>
            </a:r>
          </a:p>
          <a:p>
            <a:pPr marL="514350" indent="-514350">
              <a:buFont typeface="+mj-lt"/>
              <a:buAutoNum type="arabicPeriod"/>
            </a:pPr>
            <a:r>
              <a:rPr lang="en-US" dirty="0" smtClean="0"/>
              <a:t>Process Evaluation (gathering data to promote project improvement).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research opportunity</a:t>
            </a:r>
            <a:endParaRPr lang="en-US" dirty="0"/>
          </a:p>
        </p:txBody>
      </p:sp>
      <p:sp>
        <p:nvSpPr>
          <p:cNvPr id="3" name="Content Placeholder 2"/>
          <p:cNvSpPr>
            <a:spLocks noGrp="1"/>
          </p:cNvSpPr>
          <p:nvPr>
            <p:ph idx="1"/>
          </p:nvPr>
        </p:nvSpPr>
        <p:spPr/>
        <p:txBody>
          <a:bodyPr/>
          <a:lstStyle/>
          <a:p>
            <a:r>
              <a:rPr lang="en-US" dirty="0" smtClean="0"/>
              <a:t>Howard Hughes Medical Institute grant</a:t>
            </a:r>
          </a:p>
          <a:p>
            <a:r>
              <a:rPr lang="en-US" dirty="0" smtClean="0"/>
              <a:t>8 UNC-BEST students per year will receive $5000 for a ten-week summer research internship</a:t>
            </a:r>
          </a:p>
          <a:p>
            <a:r>
              <a:rPr lang="en-US" dirty="0" smtClean="0"/>
              <a:t>Students will work with UNC faculty to produce lessons for high-school teachers based on their research experience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332955"/>
            <a:ext cx="7659687"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30" name="Rectangle 2"/>
          <p:cNvSpPr>
            <a:spLocks/>
          </p:cNvSpPr>
          <p:nvPr/>
        </p:nvSpPr>
        <p:spPr bwMode="auto">
          <a:xfrm>
            <a:off x="1590675" y="165556"/>
            <a:ext cx="66863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0" bIns="0" anchor="ctr">
            <a:spAutoFit/>
          </a:bodyPr>
          <a:lstStyle/>
          <a:p>
            <a:r>
              <a:rPr lang="ja-JP" altLang="en-US" sz="2800" dirty="0">
                <a:solidFill>
                  <a:schemeClr val="tx1"/>
                </a:solidFill>
                <a:latin typeface="Arial"/>
                <a:ea typeface="ＭＳ Ｐゴシック" charset="0"/>
                <a:cs typeface="Gill Sans" charset="0"/>
              </a:rPr>
              <a:t>“</a:t>
            </a:r>
            <a:r>
              <a:rPr lang="en-US" sz="2800" strike="sngStrike" dirty="0">
                <a:solidFill>
                  <a:schemeClr val="tx1"/>
                </a:solidFill>
                <a:ea typeface="ＭＳ Ｐゴシック" charset="0"/>
                <a:cs typeface="Gill Sans" charset="0"/>
              </a:rPr>
              <a:t>Balanced Rock</a:t>
            </a:r>
            <a:r>
              <a:rPr lang="ja-JP" altLang="en-US" sz="2800" dirty="0">
                <a:solidFill>
                  <a:schemeClr val="tx1"/>
                </a:solidFill>
                <a:latin typeface="Arial"/>
                <a:ea typeface="ＭＳ Ｐゴシック" charset="0"/>
                <a:cs typeface="Gill Sans" charset="0"/>
              </a:rPr>
              <a:t>”</a:t>
            </a:r>
            <a:r>
              <a:rPr lang="en-US" sz="2800" dirty="0">
                <a:solidFill>
                  <a:schemeClr val="tx1"/>
                </a:solidFill>
                <a:ea typeface="ＭＳ Ｐゴシック" charset="0"/>
                <a:cs typeface="Gill Sans" charset="0"/>
              </a:rPr>
              <a:t>, Big Bend National Park</a:t>
            </a:r>
          </a:p>
        </p:txBody>
      </p:sp>
      <p:sp>
        <p:nvSpPr>
          <p:cNvPr id="22531" name="Rectangle 3"/>
          <p:cNvSpPr>
            <a:spLocks/>
          </p:cNvSpPr>
          <p:nvPr/>
        </p:nvSpPr>
        <p:spPr bwMode="auto">
          <a:xfrm>
            <a:off x="571608" y="683130"/>
            <a:ext cx="52491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0" bIns="0" anchor="ctr">
            <a:spAutoFit/>
          </a:bodyPr>
          <a:lstStyle/>
          <a:p>
            <a:r>
              <a:rPr lang="en-US" sz="2800" dirty="0" smtClean="0">
                <a:solidFill>
                  <a:schemeClr val="tx1"/>
                </a:solidFill>
                <a:ea typeface="ＭＳ Ｐゴシック" charset="0"/>
                <a:cs typeface="Gill Sans" charset="0"/>
              </a:rPr>
              <a:t>Metastable </a:t>
            </a:r>
            <a:r>
              <a:rPr lang="en-US" sz="2800" dirty="0">
                <a:solidFill>
                  <a:schemeClr val="tx1"/>
                </a:solidFill>
                <a:ea typeface="ＭＳ Ｐゴシック" charset="0"/>
                <a:cs typeface="Gill Sans" charset="0"/>
              </a:rPr>
              <a:t>Petrologic </a:t>
            </a:r>
            <a:r>
              <a:rPr lang="en-US" sz="2800" dirty="0" smtClean="0">
                <a:solidFill>
                  <a:schemeClr val="tx1"/>
                </a:solidFill>
                <a:ea typeface="ＭＳ Ｐゴシック" charset="0"/>
                <a:cs typeface="Gill Sans" charset="0"/>
              </a:rPr>
              <a:t>Anomaly?</a:t>
            </a:r>
            <a:endParaRPr lang="en-US" sz="2800" dirty="0">
              <a:solidFill>
                <a:schemeClr val="tx1"/>
              </a:solidFill>
              <a:ea typeface="ＭＳ Ｐゴシック" charset="0"/>
              <a:cs typeface="Gill Sans" charset="0"/>
            </a:endParaRPr>
          </a:p>
        </p:txBody>
      </p:sp>
    </p:spTree>
    <p:extLst>
      <p:ext uri="{BB962C8B-B14F-4D97-AF65-F5344CB8AC3E}">
        <p14:creationId xmlns:p14="http://schemas.microsoft.com/office/powerpoint/2010/main" val="2469054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498600"/>
            <a:ext cx="7659687"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06" name="Rectangle 2"/>
          <p:cNvSpPr>
            <a:spLocks/>
          </p:cNvSpPr>
          <p:nvPr/>
        </p:nvSpPr>
        <p:spPr bwMode="auto">
          <a:xfrm>
            <a:off x="1590675" y="139700"/>
            <a:ext cx="5965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0" bIns="0" anchor="ctr">
            <a:spAutoFit/>
          </a:bodyPr>
          <a:lstStyle/>
          <a:p>
            <a:r>
              <a:rPr lang="ja-JP" altLang="en-US" sz="2800">
                <a:solidFill>
                  <a:schemeClr val="tx1"/>
                </a:solidFill>
                <a:latin typeface="Arial"/>
                <a:ea typeface="ＭＳ Ｐゴシック" charset="0"/>
                <a:cs typeface="Gill Sans" charset="0"/>
              </a:rPr>
              <a:t>“</a:t>
            </a:r>
            <a:r>
              <a:rPr lang="en-US" sz="2800">
                <a:solidFill>
                  <a:schemeClr val="tx1"/>
                </a:solidFill>
                <a:ea typeface="ＭＳ Ｐゴシック" charset="0"/>
                <a:cs typeface="Gill Sans" charset="0"/>
              </a:rPr>
              <a:t>Balanced Rock</a:t>
            </a:r>
            <a:r>
              <a:rPr lang="ja-JP" altLang="en-US" sz="2800">
                <a:solidFill>
                  <a:schemeClr val="tx1"/>
                </a:solidFill>
                <a:latin typeface="Arial"/>
                <a:ea typeface="ＭＳ Ｐゴシック" charset="0"/>
                <a:cs typeface="Gill Sans" charset="0"/>
              </a:rPr>
              <a:t>”</a:t>
            </a:r>
            <a:r>
              <a:rPr lang="en-US" sz="2800">
                <a:solidFill>
                  <a:schemeClr val="tx1"/>
                </a:solidFill>
                <a:ea typeface="ＭＳ Ｐゴシック" charset="0"/>
                <a:cs typeface="Gill Sans" charset="0"/>
              </a:rPr>
              <a:t>, Big Bend National Park</a:t>
            </a:r>
          </a:p>
        </p:txBody>
      </p:sp>
      <p:sp>
        <p:nvSpPr>
          <p:cNvPr id="21507" name="Rectangle 3"/>
          <p:cNvSpPr>
            <a:spLocks/>
          </p:cNvSpPr>
          <p:nvPr/>
        </p:nvSpPr>
        <p:spPr bwMode="auto">
          <a:xfrm>
            <a:off x="854075" y="907534"/>
            <a:ext cx="7439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nchor="ctr">
            <a:spAutoFit/>
          </a:bodyPr>
          <a:lstStyle/>
          <a:p>
            <a:r>
              <a:rPr lang="en-US" dirty="0">
                <a:solidFill>
                  <a:schemeClr val="tx1"/>
                </a:solidFill>
                <a:ea typeface="ＭＳ Ｐゴシック" charset="0"/>
                <a:cs typeface="Gill Sans" charset="0"/>
              </a:rPr>
              <a:t>1. </a:t>
            </a:r>
            <a:r>
              <a:rPr lang="ja-JP" altLang="en-US" dirty="0">
                <a:solidFill>
                  <a:schemeClr val="tx1"/>
                </a:solidFill>
                <a:latin typeface="Arial"/>
                <a:ea typeface="ＭＳ Ｐゴシック" charset="0"/>
                <a:cs typeface="Gill Sans" charset="0"/>
              </a:rPr>
              <a:t>“</a:t>
            </a:r>
            <a:r>
              <a:rPr lang="en-US" dirty="0">
                <a:solidFill>
                  <a:schemeClr val="tx1"/>
                </a:solidFill>
                <a:ea typeface="ＭＳ Ｐゴシック" charset="0"/>
                <a:cs typeface="Gill Sans" charset="0"/>
              </a:rPr>
              <a:t>What is the geologic term for a balanced rock?</a:t>
            </a:r>
            <a:r>
              <a:rPr lang="ja-JP" altLang="en-US" dirty="0" smtClean="0">
                <a:solidFill>
                  <a:schemeClr val="tx1"/>
                </a:solidFill>
                <a:latin typeface="Arial"/>
                <a:ea typeface="ＭＳ Ｐゴシック" charset="0"/>
                <a:cs typeface="Gill Sans" charset="0"/>
              </a:rPr>
              <a:t>”</a:t>
            </a:r>
            <a:endParaRPr lang="en-US" dirty="0">
              <a:solidFill>
                <a:schemeClr val="tx1"/>
              </a:solidFill>
              <a:ea typeface="ＭＳ Ｐゴシック" charset="0"/>
              <a:cs typeface="Gill Sans" charset="0"/>
            </a:endParaRPr>
          </a:p>
        </p:txBody>
      </p:sp>
    </p:spTree>
    <p:extLst>
      <p:ext uri="{BB962C8B-B14F-4D97-AF65-F5344CB8AC3E}">
        <p14:creationId xmlns:p14="http://schemas.microsoft.com/office/powerpoint/2010/main" val="4197406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498600"/>
            <a:ext cx="7659687"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06" name="Rectangle 2"/>
          <p:cNvSpPr>
            <a:spLocks/>
          </p:cNvSpPr>
          <p:nvPr/>
        </p:nvSpPr>
        <p:spPr bwMode="auto">
          <a:xfrm>
            <a:off x="1590675" y="139700"/>
            <a:ext cx="5965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0" bIns="0" anchor="ctr">
            <a:spAutoFit/>
          </a:bodyPr>
          <a:lstStyle/>
          <a:p>
            <a:r>
              <a:rPr lang="ja-JP" altLang="en-US" sz="2800">
                <a:solidFill>
                  <a:schemeClr val="tx1"/>
                </a:solidFill>
                <a:latin typeface="Arial"/>
                <a:ea typeface="ＭＳ Ｐゴシック" charset="0"/>
                <a:cs typeface="Gill Sans" charset="0"/>
              </a:rPr>
              <a:t>“</a:t>
            </a:r>
            <a:r>
              <a:rPr lang="en-US" sz="2800">
                <a:solidFill>
                  <a:schemeClr val="tx1"/>
                </a:solidFill>
                <a:ea typeface="ＭＳ Ｐゴシック" charset="0"/>
                <a:cs typeface="Gill Sans" charset="0"/>
              </a:rPr>
              <a:t>Balanced Rock</a:t>
            </a:r>
            <a:r>
              <a:rPr lang="ja-JP" altLang="en-US" sz="2800">
                <a:solidFill>
                  <a:schemeClr val="tx1"/>
                </a:solidFill>
                <a:latin typeface="Arial"/>
                <a:ea typeface="ＭＳ Ｐゴシック" charset="0"/>
                <a:cs typeface="Gill Sans" charset="0"/>
              </a:rPr>
              <a:t>”</a:t>
            </a:r>
            <a:r>
              <a:rPr lang="en-US" sz="2800">
                <a:solidFill>
                  <a:schemeClr val="tx1"/>
                </a:solidFill>
                <a:ea typeface="ＭＳ Ｐゴシック" charset="0"/>
                <a:cs typeface="Gill Sans" charset="0"/>
              </a:rPr>
              <a:t>, Big Bend National Park</a:t>
            </a:r>
          </a:p>
        </p:txBody>
      </p:sp>
      <p:sp>
        <p:nvSpPr>
          <p:cNvPr id="21507" name="Rectangle 3"/>
          <p:cNvSpPr>
            <a:spLocks/>
          </p:cNvSpPr>
          <p:nvPr/>
        </p:nvSpPr>
        <p:spPr bwMode="auto">
          <a:xfrm>
            <a:off x="854075" y="722868"/>
            <a:ext cx="7439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nchor="ctr">
            <a:spAutoFit/>
          </a:bodyPr>
          <a:lstStyle/>
          <a:p>
            <a:r>
              <a:rPr lang="en-US" dirty="0">
                <a:solidFill>
                  <a:schemeClr val="tx1"/>
                </a:solidFill>
                <a:ea typeface="ＭＳ Ｐゴシック" charset="0"/>
                <a:cs typeface="Gill Sans" charset="0"/>
              </a:rPr>
              <a:t>1. </a:t>
            </a:r>
            <a:r>
              <a:rPr lang="ja-JP" altLang="en-US" dirty="0">
                <a:solidFill>
                  <a:schemeClr val="tx1"/>
                </a:solidFill>
                <a:latin typeface="Arial"/>
                <a:ea typeface="ＭＳ Ｐゴシック" charset="0"/>
                <a:cs typeface="Gill Sans" charset="0"/>
              </a:rPr>
              <a:t>“</a:t>
            </a:r>
            <a:r>
              <a:rPr lang="en-US" dirty="0">
                <a:solidFill>
                  <a:schemeClr val="tx1"/>
                </a:solidFill>
                <a:ea typeface="ＭＳ Ｐゴシック" charset="0"/>
                <a:cs typeface="Gill Sans" charset="0"/>
              </a:rPr>
              <a:t>What is the geologic term for a balanced rock?</a:t>
            </a:r>
            <a:r>
              <a:rPr lang="ja-JP" altLang="en-US" dirty="0">
                <a:solidFill>
                  <a:schemeClr val="tx1"/>
                </a:solidFill>
                <a:latin typeface="Arial"/>
                <a:ea typeface="ＭＳ Ｐゴシック" charset="0"/>
                <a:cs typeface="Gill Sans" charset="0"/>
              </a:rPr>
              <a:t>”</a:t>
            </a:r>
            <a:endParaRPr lang="en-US" dirty="0">
              <a:solidFill>
                <a:schemeClr val="tx1"/>
              </a:solidFill>
              <a:ea typeface="ＭＳ Ｐゴシック" charset="0"/>
              <a:cs typeface="Gill Sans" charset="0"/>
            </a:endParaRPr>
          </a:p>
          <a:p>
            <a:pPr algn="l"/>
            <a:r>
              <a:rPr lang="en-US" dirty="0">
                <a:solidFill>
                  <a:schemeClr val="tx1"/>
                </a:solidFill>
                <a:ea typeface="ＭＳ Ｐゴシック" charset="0"/>
                <a:cs typeface="Gill Sans" charset="0"/>
              </a:rPr>
              <a:t>2. </a:t>
            </a:r>
            <a:r>
              <a:rPr lang="ja-JP" altLang="en-US" dirty="0">
                <a:solidFill>
                  <a:schemeClr val="tx1"/>
                </a:solidFill>
                <a:latin typeface="Arial"/>
                <a:ea typeface="ＭＳ Ｐゴシック" charset="0"/>
                <a:cs typeface="Gill Sans" charset="0"/>
              </a:rPr>
              <a:t>“</a:t>
            </a:r>
            <a:r>
              <a:rPr lang="en-US" dirty="0">
                <a:solidFill>
                  <a:schemeClr val="tx1"/>
                </a:solidFill>
                <a:ea typeface="ＭＳ Ｐゴシック" charset="0"/>
                <a:cs typeface="Gill Sans" charset="0"/>
              </a:rPr>
              <a:t>How do you pronounce </a:t>
            </a:r>
            <a:r>
              <a:rPr lang="ja-JP" altLang="en-US" dirty="0">
                <a:solidFill>
                  <a:schemeClr val="tx1"/>
                </a:solidFill>
                <a:latin typeface="Arial"/>
                <a:ea typeface="ＭＳ Ｐゴシック" charset="0"/>
                <a:cs typeface="Gill Sans" charset="0"/>
              </a:rPr>
              <a:t>‘</a:t>
            </a:r>
            <a:r>
              <a:rPr lang="en-US" dirty="0" err="1">
                <a:solidFill>
                  <a:schemeClr val="tx1"/>
                </a:solidFill>
                <a:ea typeface="ＭＳ Ｐゴシック" charset="0"/>
                <a:cs typeface="Gill Sans" charset="0"/>
              </a:rPr>
              <a:t>syenite</a:t>
            </a:r>
            <a:r>
              <a:rPr lang="ja-JP" altLang="en-US" dirty="0" smtClean="0">
                <a:solidFill>
                  <a:schemeClr val="tx1"/>
                </a:solidFill>
                <a:latin typeface="Arial"/>
                <a:ea typeface="ＭＳ Ｐゴシック" charset="0"/>
                <a:cs typeface="Gill Sans" charset="0"/>
              </a:rPr>
              <a:t>’</a:t>
            </a:r>
            <a:r>
              <a:rPr lang="en-US" altLang="ja-JP" dirty="0" smtClean="0">
                <a:solidFill>
                  <a:schemeClr val="tx1"/>
                </a:solidFill>
                <a:latin typeface="Arial"/>
                <a:ea typeface="ＭＳ Ｐゴシック" charset="0"/>
                <a:cs typeface="Gill Sans" charset="0"/>
              </a:rPr>
              <a:t>?</a:t>
            </a:r>
            <a:r>
              <a:rPr lang="ja-JP" altLang="en-US" dirty="0" smtClean="0">
                <a:solidFill>
                  <a:schemeClr val="tx1"/>
                </a:solidFill>
                <a:latin typeface="Arial"/>
                <a:ea typeface="ＭＳ Ｐゴシック" charset="0"/>
                <a:cs typeface="Gill Sans" charset="0"/>
              </a:rPr>
              <a:t>”</a:t>
            </a:r>
            <a:endParaRPr lang="en-US" dirty="0">
              <a:solidFill>
                <a:schemeClr val="tx1"/>
              </a:solidFill>
              <a:ea typeface="ＭＳ Ｐゴシック" charset="0"/>
              <a:cs typeface="Gill Sans" charset="0"/>
            </a:endParaRPr>
          </a:p>
        </p:txBody>
      </p:sp>
    </p:spTree>
    <p:extLst>
      <p:ext uri="{BB962C8B-B14F-4D97-AF65-F5344CB8AC3E}">
        <p14:creationId xmlns:p14="http://schemas.microsoft.com/office/powerpoint/2010/main" val="10814585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UNC-BEST</a:t>
            </a:r>
            <a:endParaRPr lang="en-US" dirty="0"/>
          </a:p>
        </p:txBody>
      </p:sp>
      <p:sp>
        <p:nvSpPr>
          <p:cNvPr id="3" name="Content Placeholder 2"/>
          <p:cNvSpPr>
            <a:spLocks noGrp="1"/>
          </p:cNvSpPr>
          <p:nvPr>
            <p:ph idx="1"/>
          </p:nvPr>
        </p:nvSpPr>
        <p:spPr/>
        <p:txBody>
          <a:bodyPr/>
          <a:lstStyle/>
          <a:p>
            <a:r>
              <a:rPr lang="en-US" dirty="0" smtClean="0"/>
              <a:t>UNC Baccalaureate Education in Science and Teaching</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UNC-BEST</a:t>
            </a:r>
            <a:endParaRPr lang="en-US" dirty="0"/>
          </a:p>
        </p:txBody>
      </p:sp>
      <p:sp>
        <p:nvSpPr>
          <p:cNvPr id="3" name="Content Placeholder 2"/>
          <p:cNvSpPr>
            <a:spLocks noGrp="1"/>
          </p:cNvSpPr>
          <p:nvPr>
            <p:ph idx="1"/>
          </p:nvPr>
        </p:nvSpPr>
        <p:spPr/>
        <p:txBody>
          <a:bodyPr/>
          <a:lstStyle/>
          <a:p>
            <a:r>
              <a:rPr lang="en-US" dirty="0" smtClean="0"/>
              <a:t>UNC Baccalaureate Education in Science and Teaching</a:t>
            </a:r>
          </a:p>
          <a:p>
            <a:r>
              <a:rPr lang="en-US" dirty="0" smtClean="0"/>
              <a:t>Available to students in Geological Sciences, Biology, Physics, Chemistry, and Mathematics</a:t>
            </a:r>
          </a:p>
        </p:txBody>
      </p:sp>
    </p:spTree>
    <p:extLst>
      <p:ext uri="{BB962C8B-B14F-4D97-AF65-F5344CB8AC3E}">
        <p14:creationId xmlns:p14="http://schemas.microsoft.com/office/powerpoint/2010/main" val="16629571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UNC-BEST</a:t>
            </a:r>
            <a:endParaRPr lang="en-US" dirty="0"/>
          </a:p>
        </p:txBody>
      </p:sp>
      <p:sp>
        <p:nvSpPr>
          <p:cNvPr id="3" name="Content Placeholder 2"/>
          <p:cNvSpPr>
            <a:spLocks noGrp="1"/>
          </p:cNvSpPr>
          <p:nvPr>
            <p:ph idx="1"/>
          </p:nvPr>
        </p:nvSpPr>
        <p:spPr/>
        <p:txBody>
          <a:bodyPr/>
          <a:lstStyle/>
          <a:p>
            <a:r>
              <a:rPr lang="en-US" dirty="0" smtClean="0"/>
              <a:t>UNC Baccalaureate Education in Science and Teaching</a:t>
            </a:r>
          </a:p>
          <a:p>
            <a:r>
              <a:rPr lang="en-US" dirty="0" smtClean="0"/>
              <a:t>Available to students in Geological Sciences, Biology, Physics, Chemistry, and Mathematics</a:t>
            </a:r>
          </a:p>
          <a:p>
            <a:r>
              <a:rPr lang="en-US" dirty="0" smtClean="0"/>
              <a:t>Students earn a Bachelor’s degree in their major department and graduate with concurrent NC </a:t>
            </a:r>
            <a:r>
              <a:rPr lang="en-US" smtClean="0"/>
              <a:t>teacher licensure.</a:t>
            </a:r>
            <a:endParaRPr lang="en-US" dirty="0"/>
          </a:p>
        </p:txBody>
      </p:sp>
    </p:spTree>
    <p:extLst>
      <p:ext uri="{BB962C8B-B14F-4D97-AF65-F5344CB8AC3E}">
        <p14:creationId xmlns:p14="http://schemas.microsoft.com/office/powerpoint/2010/main" val="22182323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30CBBA5F-A29E-CF47-859E-9137EE6490BC}" type="slidenum">
              <a:rPr lang="en-US"/>
              <a:pPr/>
              <a:t>9</a:t>
            </a:fld>
            <a:endParaRPr lang="en-US"/>
          </a:p>
        </p:txBody>
      </p:sp>
      <p:sp>
        <p:nvSpPr>
          <p:cNvPr id="8193" name="Line 1"/>
          <p:cNvSpPr>
            <a:spLocks noChangeShapeType="1"/>
          </p:cNvSpPr>
          <p:nvPr/>
        </p:nvSpPr>
        <p:spPr bwMode="auto">
          <a:xfrm>
            <a:off x="0" y="6483350"/>
            <a:ext cx="9144000" cy="1588"/>
          </a:xfrm>
          <a:prstGeom prst="line">
            <a:avLst/>
          </a:prstGeom>
          <a:noFill/>
          <a:ln w="12700">
            <a:solidFill>
              <a:srgbClr val="969696"/>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p>
        </p:txBody>
      </p:sp>
      <p:pic>
        <p:nvPicPr>
          <p:cNvPr id="81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1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6" name="Rectangle 4"/>
          <p:cNvSpPr>
            <a:spLocks/>
          </p:cNvSpPr>
          <p:nvPr/>
        </p:nvSpPr>
        <p:spPr bwMode="auto">
          <a:xfrm>
            <a:off x="36513" y="6564313"/>
            <a:ext cx="18748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none" lIns="0" tIns="0" rIns="40639" bIns="0">
            <a:spAutoFit/>
          </a:bodyPr>
          <a:lstStyle/>
          <a:p>
            <a:pPr marL="39688"/>
            <a:r>
              <a:rPr lang="en-US" sz="1000" b="1">
                <a:solidFill>
                  <a:srgbClr val="666666"/>
                </a:solidFill>
                <a:latin typeface="Verdana" charset="0"/>
                <a:ea typeface="ＭＳ Ｐゴシック" charset="0"/>
                <a:cs typeface="Verdana" charset="0"/>
                <a:sym typeface="Verdana" charset="0"/>
              </a:rPr>
              <a:t>www.unc.edu/uncbest/</a:t>
            </a:r>
          </a:p>
        </p:txBody>
      </p:sp>
      <p:pic>
        <p:nvPicPr>
          <p:cNvPr id="819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301625"/>
            <a:ext cx="1871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8" name="Rectangle 6"/>
          <p:cNvSpPr>
            <a:spLocks noGrp="1" noChangeArrowheads="1"/>
          </p:cNvSpPr>
          <p:nvPr>
            <p:ph type="title"/>
          </p:nvPr>
        </p:nvSpPr>
        <p:spPr>
          <a:xfrm>
            <a:off x="1219200" y="0"/>
            <a:ext cx="8229600" cy="1143000"/>
          </a:xfrm>
          <a:ln/>
        </p:spPr>
        <p:txBody>
          <a:bodyPr rIns="132080"/>
          <a:lstStyle/>
          <a:p>
            <a:r>
              <a:rPr lang="en-US" dirty="0" smtClean="0"/>
              <a:t>TCT</a:t>
            </a:r>
            <a:r>
              <a:rPr lang="en-US" dirty="0"/>
              <a:t> </a:t>
            </a:r>
            <a:r>
              <a:rPr lang="en-US" dirty="0" smtClean="0"/>
              <a:t>funding</a:t>
            </a:r>
            <a:endParaRPr lang="en-US" dirty="0"/>
          </a:p>
        </p:txBody>
      </p:sp>
      <p:sp>
        <p:nvSpPr>
          <p:cNvPr id="8199" name="Rectangle 7"/>
          <p:cNvSpPr>
            <a:spLocks noGrp="1" noChangeArrowheads="1"/>
          </p:cNvSpPr>
          <p:nvPr>
            <p:ph type="body" idx="1"/>
          </p:nvPr>
        </p:nvSpPr>
        <p:spPr>
          <a:xfrm>
            <a:off x="457200" y="2457013"/>
            <a:ext cx="8229600" cy="2163736"/>
          </a:xfrm>
          <a:ln/>
        </p:spPr>
        <p:txBody>
          <a:bodyPr rIns="132080"/>
          <a:lstStyle/>
          <a:p>
            <a:r>
              <a:rPr lang="en-US" dirty="0" smtClean="0"/>
              <a:t>In 2008, UNC submitted a proposal (led by Geol. Sci.) to the US Department of Education Teachers for a Competitive Tomorrow (TCT) program.</a:t>
            </a:r>
          </a:p>
          <a:p>
            <a:r>
              <a:rPr lang="en-US" dirty="0" smtClean="0"/>
              <a:t>Proposal was successful (5 years @ 250K/year).</a:t>
            </a:r>
            <a:endParaRPr lang="en-US" dirty="0"/>
          </a:p>
        </p:txBody>
      </p:sp>
      <p:sp>
        <p:nvSpPr>
          <p:cNvPr id="8200" name="Text Box 8"/>
          <p:cNvSpPr txBox="1">
            <a:spLocks noChangeArrowheads="1"/>
          </p:cNvSpPr>
          <p:nvPr/>
        </p:nvSpPr>
        <p:spPr bwMode="auto">
          <a:xfrm>
            <a:off x="8751888" y="6567488"/>
            <a:ext cx="2936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E46CE0C4-F9EE-EE46-B3A0-4F8B34D22539}" type="slidenum">
              <a:rPr lang="en-US" sz="1000" b="1">
                <a:solidFill>
                  <a:srgbClr val="666666"/>
                </a:solidFill>
                <a:latin typeface="Verdana" charset="0"/>
                <a:cs typeface="Verdana" charset="0"/>
                <a:sym typeface="Verdana" charset="0"/>
              </a:rPr>
              <a:pPr algn="ctr"/>
              <a:t>9</a:t>
            </a:fld>
            <a:endParaRPr lang="en-US" sz="1000" b="1">
              <a:solidFill>
                <a:srgbClr val="666666"/>
              </a:solidFill>
              <a:latin typeface="Verdana" charset="0"/>
              <a:cs typeface="Verdana" charset="0"/>
              <a:sym typeface="Verdana" charset="0"/>
            </a:endParaRPr>
          </a:p>
        </p:txBody>
      </p:sp>
    </p:spTree>
    <p:extLst>
      <p:ext uri="{BB962C8B-B14F-4D97-AF65-F5344CB8AC3E}">
        <p14:creationId xmlns:p14="http://schemas.microsoft.com/office/powerpoint/2010/main" val="1194817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ITS_powerpoint_template[1]">
  <a:themeElements>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fontScheme name="ITS">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rebuchet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ITS_powerpoint_template[1]</Template>
  <TotalTime>1686</TotalTime>
  <Words>2667</Words>
  <Application>Microsoft Macintosh PowerPoint</Application>
  <PresentationFormat>On-screen Show (4:3)</PresentationFormat>
  <Paragraphs>230</Paragraphs>
  <Slides>34</Slides>
  <Notes>23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ITS_powerpoint_template[1]</vt:lpstr>
      <vt:lpstr>Custom Design</vt:lpstr>
      <vt:lpstr>UNC-BEST: A PROGRAM AT UNC-CHAPEL HILL TO TRAIN HIGHLY QUALIFIED EARTH SCIENCE TEACHERS</vt:lpstr>
      <vt:lpstr>PowerPoint Presentation</vt:lpstr>
      <vt:lpstr>PowerPoint Presentation</vt:lpstr>
      <vt:lpstr>PowerPoint Presentation</vt:lpstr>
      <vt:lpstr>PowerPoint Presentation</vt:lpstr>
      <vt:lpstr>UNC-BEST</vt:lpstr>
      <vt:lpstr>UNC-BEST</vt:lpstr>
      <vt:lpstr>UNC-BEST</vt:lpstr>
      <vt:lpstr>TCT funding</vt:lpstr>
      <vt:lpstr>TCT-funded Instructors</vt:lpstr>
      <vt:lpstr>TCT-funded Instructors</vt:lpstr>
      <vt:lpstr>UNC-BEST</vt:lpstr>
      <vt:lpstr>UNC-BEST</vt:lpstr>
      <vt:lpstr>UNC-BEST</vt:lpstr>
      <vt:lpstr>Recruitment</vt:lpstr>
      <vt:lpstr>Current UNC students</vt:lpstr>
      <vt:lpstr>UNC-BEST Website</vt:lpstr>
      <vt:lpstr>Non- UNC students</vt:lpstr>
      <vt:lpstr>Admissions Blog </vt:lpstr>
      <vt:lpstr>facebook</vt:lpstr>
      <vt:lpstr>Digital Newsletter</vt:lpstr>
      <vt:lpstr>Student Enrollment</vt:lpstr>
      <vt:lpstr>Graduates</vt:lpstr>
      <vt:lpstr>Partner Districts</vt:lpstr>
      <vt:lpstr>Partner Districts</vt:lpstr>
      <vt:lpstr>Partner Districts</vt:lpstr>
      <vt:lpstr>Induction Program </vt:lpstr>
      <vt:lpstr>Retention Rate</vt:lpstr>
      <vt:lpstr>  Services provided to pre-service teachers </vt:lpstr>
      <vt:lpstr>  Activities for  in-service teachers</vt:lpstr>
      <vt:lpstr>Program Evaluation</vt:lpstr>
      <vt:lpstr>External Evaluation</vt:lpstr>
      <vt:lpstr>New research opportunity</vt:lpstr>
      <vt:lpstr>PowerPoint Presentation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Lenovo User</dc:creator>
  <cp:lastModifiedBy>Kevin Stewart</cp:lastModifiedBy>
  <cp:revision>214</cp:revision>
  <dcterms:created xsi:type="dcterms:W3CDTF">2009-10-30T17:41:49Z</dcterms:created>
  <dcterms:modified xsi:type="dcterms:W3CDTF">2011-03-25T10:38:41Z</dcterms:modified>
</cp:coreProperties>
</file>