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9377600" cy="32918400"/>
  <p:notesSz cx="37585650" cy="495236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73A7AD"/>
    <a:srgbClr val="CCFFCC"/>
    <a:srgbClr val="DDDDDD"/>
    <a:srgbClr val="99FF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8757" autoAdjust="0"/>
  </p:normalViewPr>
  <p:slideViewPr>
    <p:cSldViewPr>
      <p:cViewPr>
        <p:scale>
          <a:sx n="86" d="100"/>
          <a:sy n="86" d="100"/>
        </p:scale>
        <p:origin x="12732" y="11304"/>
      </p:cViewPr>
      <p:guideLst>
        <p:guide orient="horz" pos="10368"/>
        <p:guide pos="155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87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1289963" y="0"/>
            <a:ext cx="162861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7039213"/>
            <a:ext cx="16287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1289963" y="47039213"/>
            <a:ext cx="162861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50938A18-9A80-4952-B718-5770A0DBF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0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94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6891" tIns="243445" rIns="486891" bIns="243445" numCol="1" anchor="t" anchorCtr="0" compatLnSpc="1">
            <a:prstTxWarp prst="textNoShape">
              <a:avLst/>
            </a:prstTxWarp>
          </a:bodyPr>
          <a:lstStyle>
            <a:lvl1pPr defTabSz="4868863">
              <a:defRPr sz="640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1291550" y="0"/>
            <a:ext cx="162845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6891" tIns="243445" rIns="486891" bIns="243445" numCol="1" anchor="t" anchorCtr="0" compatLnSpc="1">
            <a:prstTxWarp prst="textNoShape">
              <a:avLst/>
            </a:prstTxWarp>
          </a:bodyPr>
          <a:lstStyle>
            <a:lvl1pPr algn="r" defTabSz="4868863">
              <a:defRPr sz="640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76800" y="3717925"/>
            <a:ext cx="27851100" cy="1856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62375" y="23518813"/>
            <a:ext cx="30060900" cy="2228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6891" tIns="243445" rIns="486891" bIns="243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7039213"/>
            <a:ext cx="16294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6891" tIns="243445" rIns="486891" bIns="243445" numCol="1" anchor="b" anchorCtr="0" compatLnSpc="1">
            <a:prstTxWarp prst="textNoShape">
              <a:avLst/>
            </a:prstTxWarp>
          </a:bodyPr>
          <a:lstStyle>
            <a:lvl1pPr defTabSz="4868863">
              <a:defRPr sz="640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1291550" y="47039213"/>
            <a:ext cx="162845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6891" tIns="243445" rIns="486891" bIns="243445" numCol="1" anchor="b" anchorCtr="0" compatLnSpc="1">
            <a:prstTxWarp prst="textNoShape">
              <a:avLst/>
            </a:prstTxWarp>
          </a:bodyPr>
          <a:lstStyle>
            <a:lvl1pPr algn="r" defTabSz="4868863">
              <a:defRPr sz="6400">
                <a:effectLst/>
              </a:defRPr>
            </a:lvl1pPr>
          </a:lstStyle>
          <a:p>
            <a:pPr>
              <a:defRPr/>
            </a:pPr>
            <a:fld id="{2D250C7C-8046-4E09-B841-8E12CE2532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43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68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868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868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868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868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868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868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868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868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D083D1-FB78-4A74-85DA-8C10C44D0EB0}" type="slidenum">
              <a:rPr lang="en-US" sz="6400" smtClean="0"/>
              <a:pPr/>
              <a:t>1</a:t>
            </a:fld>
            <a:endParaRPr lang="en-US" sz="6400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638" y="10226675"/>
            <a:ext cx="419703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7275" y="18653125"/>
            <a:ext cx="345630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34A8-FD51-4BA8-8F18-73B7A8DE07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9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3481D-4C0C-41AC-9E8E-7663ADF3F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4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182175" y="2925763"/>
            <a:ext cx="10491788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3638" y="2925763"/>
            <a:ext cx="31326137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EF584-91FE-43FA-BB50-E9DF4C378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6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90E18-0296-407B-ADAB-C761AEA56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88" y="21153438"/>
            <a:ext cx="419703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88" y="13952538"/>
            <a:ext cx="419703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5D8A8-E827-404A-87FC-89D892BCA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3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3638" y="9509125"/>
            <a:ext cx="20908962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0" y="9509125"/>
            <a:ext cx="20908963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30C9D-9960-4D68-9471-C00789F3FD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1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7625"/>
            <a:ext cx="4444047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563" y="7369175"/>
            <a:ext cx="2181701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563" y="10439400"/>
            <a:ext cx="2181701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2500" y="7369175"/>
            <a:ext cx="218265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2500" y="10439400"/>
            <a:ext cx="218265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80F4-8C65-4468-9D4E-37B261372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9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71961-D552-4363-B20F-D107DB846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4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A7D1-1F34-4657-A868-B587E5CF4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4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1275"/>
            <a:ext cx="16244887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588" y="1311275"/>
            <a:ext cx="276034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563" y="6888163"/>
            <a:ext cx="16244887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F442C-59EE-4196-AD6B-7F07A5FB5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2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988" y="23042563"/>
            <a:ext cx="296259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988" y="2941638"/>
            <a:ext cx="296259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988" y="25763538"/>
            <a:ext cx="296259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8C24-9FC0-492B-ABB0-03FA7F7B8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2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4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3638" y="2925763"/>
            <a:ext cx="41970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709" tIns="240355" rIns="480709" bIns="2403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3638" y="9509125"/>
            <a:ext cx="41970325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03638" y="29992638"/>
            <a:ext cx="10287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>
              <a:defRPr sz="740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70363" y="29992638"/>
            <a:ext cx="156368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algn="ctr">
              <a:defRPr sz="740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386963" y="29992638"/>
            <a:ext cx="10287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algn="r">
              <a:defRPr sz="7400">
                <a:effectLst/>
              </a:defRPr>
            </a:lvl1pPr>
          </a:lstStyle>
          <a:p>
            <a:pPr>
              <a:defRPr/>
            </a:pPr>
            <a:fld id="{C8FD60CF-D0DD-4643-BFCB-781107E07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2pPr>
      <a:lvl3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3pPr>
      <a:lvl4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4pPr>
      <a:lvl5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5pPr>
      <a:lvl6pPr marL="457200"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6pPr>
      <a:lvl7pPr marL="914400"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7pPr>
      <a:lvl8pPr marL="1371600"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8pPr>
      <a:lvl9pPr marL="1828800"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9pPr>
    </p:titleStyle>
    <p:bodyStyle>
      <a:lvl1pPr marL="1803400" indent="-1803400" algn="l" defTabSz="4806950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05250" indent="-1501775" algn="l" defTabSz="4806950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08688" indent="-1201738" algn="l" defTabSz="480695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</a:defRPr>
      </a:lvl3pPr>
      <a:lvl4pPr marL="8412163" indent="-1201738" algn="l" defTabSz="4806950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4pPr>
      <a:lvl5pPr marL="10815638" indent="-1201738" algn="l" defTabSz="480695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5pPr>
      <a:lvl6pPr marL="11272838" indent="-1201738" algn="l" defTabSz="480695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1730038" indent="-1201738" algn="l" defTabSz="480695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2187238" indent="-1201738" algn="l" defTabSz="480695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12644438" indent="-1201738" algn="l" defTabSz="480695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tif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tiff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Text Box 37" descr="Newsprint"/>
          <p:cNvSpPr txBox="1">
            <a:spLocks noChangeArrowheads="1"/>
          </p:cNvSpPr>
          <p:nvPr/>
        </p:nvSpPr>
        <p:spPr bwMode="auto">
          <a:xfrm>
            <a:off x="7932738" y="912813"/>
            <a:ext cx="33494662" cy="45735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7200" b="1" dirty="0"/>
              <a:t>MICROVERTEBRATE PALEOECOLOGY OF THE CRETACEOUS WOODBINE</a:t>
            </a:r>
          </a:p>
          <a:p>
            <a:pPr algn="ctr">
              <a:defRPr/>
            </a:pPr>
            <a:r>
              <a:rPr lang="en-US" sz="7200" b="1" dirty="0"/>
              <a:t>FORMATION (CENOMANIAN) AT THE ARLINGTON ARCHOSAUR SITE, </a:t>
            </a:r>
            <a:r>
              <a:rPr lang="en-US" sz="7200" b="1" dirty="0" smtClean="0"/>
              <a:t>NORTH-CENTRAL TEXAS </a:t>
            </a:r>
          </a:p>
          <a:p>
            <a:pPr algn="ctr">
              <a:defRPr/>
            </a:pPr>
            <a:r>
              <a:rPr lang="en-US" sz="4000" dirty="0" smtClean="0"/>
              <a:t>GEORGE </a:t>
            </a:r>
            <a:r>
              <a:rPr lang="en-US" sz="4000" dirty="0"/>
              <a:t>E. BENNETT, III, George Mason University, Fairfax, VA, and </a:t>
            </a:r>
            <a:r>
              <a:rPr lang="en-US" sz="4000" dirty="0" smtClean="0"/>
              <a:t>Shenandoah </a:t>
            </a:r>
            <a:r>
              <a:rPr lang="en-US" sz="4000" dirty="0"/>
              <a:t>Valley Discovery Museum, Winchester, </a:t>
            </a:r>
            <a:r>
              <a:rPr lang="en-US" sz="4000" dirty="0" smtClean="0"/>
              <a:t>VA; DEREK J. MAIN; </a:t>
            </a:r>
          </a:p>
          <a:p>
            <a:pPr algn="ctr">
              <a:defRPr/>
            </a:pPr>
            <a:r>
              <a:rPr lang="en-US" sz="4000" dirty="0" smtClean="0"/>
              <a:t>B. KEVIN ANDERSON; </a:t>
            </a:r>
            <a:r>
              <a:rPr lang="en-US" sz="4000" dirty="0"/>
              <a:t>RACHELL </a:t>
            </a:r>
            <a:r>
              <a:rPr lang="en-US" sz="4000" dirty="0" smtClean="0"/>
              <a:t>PETERSON, Scotese Museum of Paleontology, University of  Texas at Arlington</a:t>
            </a:r>
            <a:endParaRPr lang="en-US" sz="4000" dirty="0"/>
          </a:p>
        </p:txBody>
      </p:sp>
      <p:sp>
        <p:nvSpPr>
          <p:cNvPr id="1030" name="Rectangle 39"/>
          <p:cNvSpPr>
            <a:spLocks noChangeArrowheads="1"/>
          </p:cNvSpPr>
          <p:nvPr/>
        </p:nvSpPr>
        <p:spPr bwMode="auto">
          <a:xfrm>
            <a:off x="609600" y="5943600"/>
            <a:ext cx="8305800" cy="202692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200" b="1" dirty="0">
                <a:effectLst/>
              </a:rPr>
              <a:t>ABSTRACT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	</a:t>
            </a:r>
            <a:r>
              <a:rPr lang="en-US" sz="2800" dirty="0">
                <a:effectLst/>
              </a:rPr>
              <a:t>Cenomanian terrestrial vertebrate communities are poorly known in North America. The mid-Cenomanian</a:t>
            </a:r>
          </a:p>
          <a:p>
            <a:r>
              <a:rPr lang="en-US" sz="2800" dirty="0">
                <a:effectLst/>
              </a:rPr>
              <a:t>Woodbine Formation in north-central Texas was deposited in a coastal setting on the southeastern margin </a:t>
            </a:r>
            <a:r>
              <a:rPr lang="en-US" sz="2800" dirty="0" smtClean="0">
                <a:effectLst/>
              </a:rPr>
              <a:t>of the </a:t>
            </a:r>
            <a:r>
              <a:rPr lang="en-US" sz="2800" dirty="0">
                <a:effectLst/>
              </a:rPr>
              <a:t>Cretaceous intercontinental </a:t>
            </a:r>
            <a:r>
              <a:rPr lang="en-US" sz="2800" dirty="0" smtClean="0">
                <a:effectLst/>
              </a:rPr>
              <a:t>seaway.  Sedimentolo-gical</a:t>
            </a:r>
            <a:r>
              <a:rPr lang="en-US" sz="2800" dirty="0">
                <a:effectLst/>
              </a:rPr>
              <a:t>, paleobotanical, and microvertebrate </a:t>
            </a:r>
            <a:r>
              <a:rPr lang="en-US" sz="2800" dirty="0" smtClean="0">
                <a:effectLst/>
              </a:rPr>
              <a:t>evidence indicates </a:t>
            </a:r>
            <a:r>
              <a:rPr lang="en-US" sz="2800" dirty="0">
                <a:effectLst/>
              </a:rPr>
              <a:t>the Arlington Archosaur Site (AAS) represents an intermittently inundated delta plain </a:t>
            </a:r>
            <a:r>
              <a:rPr lang="en-US" sz="2800" dirty="0" smtClean="0">
                <a:effectLst/>
              </a:rPr>
              <a:t>environment.  The </a:t>
            </a:r>
            <a:r>
              <a:rPr lang="en-US" sz="2800" dirty="0">
                <a:effectLst/>
              </a:rPr>
              <a:t>AAS preserves, in ascending order: a peat bed </a:t>
            </a:r>
            <a:r>
              <a:rPr lang="en-US" sz="2800" dirty="0" smtClean="0">
                <a:effectLst/>
              </a:rPr>
              <a:t>repre-senting </a:t>
            </a:r>
            <a:r>
              <a:rPr lang="en-US" sz="2800" dirty="0">
                <a:effectLst/>
              </a:rPr>
              <a:t>a low growth understory; a </a:t>
            </a:r>
            <a:r>
              <a:rPr lang="en-US" sz="2800" dirty="0" smtClean="0">
                <a:effectLst/>
              </a:rPr>
              <a:t>vertebrate-rich mudstone</a:t>
            </a:r>
            <a:r>
              <a:rPr lang="en-US" sz="2800" dirty="0">
                <a:effectLst/>
              </a:rPr>
              <a:t>; a paleosol (histic gleysol) with a heavily rooted zone containing calcareous concretions </a:t>
            </a:r>
            <a:r>
              <a:rPr lang="en-US" sz="2800" dirty="0" smtClean="0">
                <a:effectLst/>
              </a:rPr>
              <a:t>associated with </a:t>
            </a:r>
            <a:r>
              <a:rPr lang="en-US" sz="2800" dirty="0">
                <a:effectLst/>
              </a:rPr>
              <a:t>burned logs and tree stumps, indicating seasonal dryness and wildfires; and a fossil rich siderite </a:t>
            </a:r>
            <a:r>
              <a:rPr lang="en-US" sz="2800" dirty="0" smtClean="0">
                <a:effectLst/>
              </a:rPr>
              <a:t>sand transgressive </a:t>
            </a:r>
            <a:r>
              <a:rPr lang="en-US" sz="2800" dirty="0">
                <a:effectLst/>
              </a:rPr>
              <a:t>lag.</a:t>
            </a:r>
          </a:p>
          <a:p>
            <a:r>
              <a:rPr lang="en-US" sz="2800" dirty="0" smtClean="0">
                <a:effectLst/>
              </a:rPr>
              <a:t>	Collection </a:t>
            </a:r>
            <a:r>
              <a:rPr lang="en-US" sz="2800" dirty="0">
                <a:effectLst/>
              </a:rPr>
              <a:t>activities at the AAS </a:t>
            </a:r>
            <a:r>
              <a:rPr lang="en-US" sz="2800" dirty="0" smtClean="0">
                <a:effectLst/>
              </a:rPr>
              <a:t>initially focused </a:t>
            </a:r>
            <a:r>
              <a:rPr lang="en-US" sz="2800" dirty="0">
                <a:effectLst/>
              </a:rPr>
              <a:t>on quarrying macrovertebrates, i.e. crocodilians and the</a:t>
            </a:r>
          </a:p>
          <a:p>
            <a:r>
              <a:rPr lang="en-US" sz="2800" dirty="0">
                <a:effectLst/>
              </a:rPr>
              <a:t>ornithopod dinosaur ?</a:t>
            </a:r>
            <a:r>
              <a:rPr lang="en-US" sz="2800" i="1" dirty="0">
                <a:effectLst/>
              </a:rPr>
              <a:t>Protohadros</a:t>
            </a:r>
            <a:r>
              <a:rPr lang="en-US" sz="2800" dirty="0">
                <a:effectLst/>
              </a:rPr>
              <a:t>. The complete plastron and carapace of a large indeterminate turtle </a:t>
            </a:r>
            <a:r>
              <a:rPr lang="en-US" sz="2800" dirty="0" smtClean="0">
                <a:effectLst/>
              </a:rPr>
              <a:t>have been </a:t>
            </a:r>
            <a:r>
              <a:rPr lang="en-US" sz="2800" dirty="0">
                <a:effectLst/>
              </a:rPr>
              <a:t>collected, as well as the disarticulated remains of adult and juvenile crocodilians and ?</a:t>
            </a:r>
            <a:r>
              <a:rPr lang="en-US" sz="2800" i="1" dirty="0">
                <a:effectLst/>
              </a:rPr>
              <a:t>Protohadros</a:t>
            </a:r>
            <a:r>
              <a:rPr lang="en-US" sz="2800" dirty="0">
                <a:effectLst/>
              </a:rPr>
              <a:t>.</a:t>
            </a:r>
          </a:p>
          <a:p>
            <a:r>
              <a:rPr lang="en-US" sz="2800" dirty="0">
                <a:effectLst/>
              </a:rPr>
              <a:t>Numerous crocodilian teeth (</a:t>
            </a:r>
            <a:r>
              <a:rPr lang="en-US" sz="2800" i="1" dirty="0">
                <a:effectLst/>
              </a:rPr>
              <a:t>Woodbinesuchus</a:t>
            </a:r>
            <a:r>
              <a:rPr lang="en-US" sz="2800" dirty="0">
                <a:effectLst/>
              </a:rPr>
              <a:t> et al.) are present throughout the section and are more common</a:t>
            </a:r>
          </a:p>
          <a:p>
            <a:r>
              <a:rPr lang="en-US" sz="2800" dirty="0">
                <a:effectLst/>
              </a:rPr>
              <a:t>in the bone bearing basal peat layer. Ornithopod teeth attributed to ?</a:t>
            </a:r>
            <a:r>
              <a:rPr lang="en-US" sz="2800" i="1" dirty="0">
                <a:effectLst/>
              </a:rPr>
              <a:t>Protohadros</a:t>
            </a:r>
            <a:r>
              <a:rPr lang="en-US" sz="2800" dirty="0">
                <a:effectLst/>
              </a:rPr>
              <a:t> are present in the bone</a:t>
            </a:r>
          </a:p>
          <a:p>
            <a:r>
              <a:rPr lang="en-US" sz="2800" dirty="0">
                <a:effectLst/>
              </a:rPr>
              <a:t>producing mudstone-paleosol horizon, but are rare in the basal peat bed and overlying lag deposits.</a:t>
            </a:r>
          </a:p>
          <a:p>
            <a:r>
              <a:rPr lang="en-US" sz="2800" dirty="0" smtClean="0">
                <a:effectLst/>
              </a:rPr>
              <a:t>	Intensive </a:t>
            </a:r>
            <a:r>
              <a:rPr lang="en-US" sz="2800" dirty="0">
                <a:effectLst/>
              </a:rPr>
              <a:t>surface collecting and a program of screen washing initiated in 2009 have revealed a diverse</a:t>
            </a:r>
          </a:p>
          <a:p>
            <a:r>
              <a:rPr lang="en-US" sz="2800" dirty="0">
                <a:effectLst/>
              </a:rPr>
              <a:t>ichthyofauna, including chondrichthyans (an indeterminant hybodont, </a:t>
            </a:r>
            <a:r>
              <a:rPr lang="en-US" sz="2800" i="1" dirty="0">
                <a:effectLst/>
              </a:rPr>
              <a:t>Cretodus</a:t>
            </a:r>
            <a:r>
              <a:rPr lang="en-US" sz="2800" dirty="0">
                <a:effectLst/>
              </a:rPr>
              <a:t>, </a:t>
            </a:r>
            <a:r>
              <a:rPr lang="en-US" sz="2800" i="1" dirty="0">
                <a:effectLst/>
              </a:rPr>
              <a:t>Pseudohypolophus</a:t>
            </a:r>
            <a:r>
              <a:rPr lang="en-US" sz="2800" dirty="0">
                <a:effectLst/>
              </a:rPr>
              <a:t>, </a:t>
            </a:r>
            <a:r>
              <a:rPr lang="en-US" sz="2800" dirty="0" smtClean="0">
                <a:effectLst/>
              </a:rPr>
              <a:t>and </a:t>
            </a:r>
            <a:r>
              <a:rPr lang="en-US" sz="2800" i="1" dirty="0" smtClean="0">
                <a:effectLst/>
              </a:rPr>
              <a:t>Onchopristis</a:t>
            </a:r>
            <a:r>
              <a:rPr lang="en-US" sz="2800" dirty="0">
                <a:effectLst/>
              </a:rPr>
              <a:t>), the semionotiform </a:t>
            </a:r>
            <a:r>
              <a:rPr lang="en-US" sz="2800" i="1" dirty="0">
                <a:effectLst/>
              </a:rPr>
              <a:t>Lepidotes</a:t>
            </a:r>
            <a:r>
              <a:rPr lang="en-US" sz="2800" dirty="0">
                <a:effectLst/>
              </a:rPr>
              <a:t>, an indeterminate pycnodont, the tetraodontiform </a:t>
            </a:r>
            <a:r>
              <a:rPr lang="en-US" sz="2800" i="1" dirty="0" smtClean="0">
                <a:effectLst/>
              </a:rPr>
              <a:t>Stephanodus</a:t>
            </a:r>
            <a:r>
              <a:rPr lang="en-US" sz="2800" dirty="0" smtClean="0">
                <a:effectLst/>
              </a:rPr>
              <a:t>, and </a:t>
            </a:r>
            <a:r>
              <a:rPr lang="en-US" sz="2800" dirty="0">
                <a:effectLst/>
              </a:rPr>
              <a:t>the lungfish </a:t>
            </a:r>
            <a:r>
              <a:rPr lang="en-US" sz="2800" i="1" dirty="0">
                <a:effectLst/>
              </a:rPr>
              <a:t>Ceratodus</a:t>
            </a:r>
            <a:r>
              <a:rPr lang="en-US" sz="2800" dirty="0">
                <a:effectLst/>
              </a:rPr>
              <a:t> sp. nov. Theropod dinosaur teeth and salamanders are also present. The </a:t>
            </a:r>
            <a:r>
              <a:rPr lang="en-US" sz="2800" dirty="0" smtClean="0">
                <a:effectLst/>
              </a:rPr>
              <a:t>fauna suggests </a:t>
            </a:r>
            <a:r>
              <a:rPr lang="en-US" sz="2800" dirty="0">
                <a:effectLst/>
              </a:rPr>
              <a:t>changing environmental conditions at the AAS. Many chondrichthyans are tolerant of fresh water, </a:t>
            </a:r>
            <a:r>
              <a:rPr lang="en-US" sz="2800" dirty="0" smtClean="0">
                <a:effectLst/>
              </a:rPr>
              <a:t>yet the </a:t>
            </a:r>
            <a:r>
              <a:rPr lang="en-US" sz="2800" dirty="0">
                <a:effectLst/>
              </a:rPr>
              <a:t>ray </a:t>
            </a:r>
            <a:r>
              <a:rPr lang="en-US" sz="2800" i="1" dirty="0">
                <a:effectLst/>
              </a:rPr>
              <a:t>Pseudohypolophus</a:t>
            </a:r>
            <a:r>
              <a:rPr lang="en-US" sz="2800" dirty="0">
                <a:effectLst/>
              </a:rPr>
              <a:t> is brackish to marine. Although the presence of disarticulated dinosaur remains </a:t>
            </a:r>
            <a:r>
              <a:rPr lang="en-US" sz="2800" dirty="0" smtClean="0">
                <a:effectLst/>
              </a:rPr>
              <a:t>in marine </a:t>
            </a:r>
            <a:r>
              <a:rPr lang="en-US" sz="2800" dirty="0">
                <a:effectLst/>
              </a:rPr>
              <a:t>sediments can be explained by the ‘bloat and float’ model, the permeable skin of salamanders </a:t>
            </a:r>
            <a:r>
              <a:rPr lang="en-US" sz="2800" dirty="0" smtClean="0">
                <a:effectLst/>
              </a:rPr>
              <a:t>requires that </a:t>
            </a:r>
            <a:r>
              <a:rPr lang="en-US" sz="2800" dirty="0">
                <a:effectLst/>
              </a:rPr>
              <a:t>they inhabit fresh water. The stratigraphy and fauna suggests a terrestrial setting followed by </a:t>
            </a:r>
            <a:r>
              <a:rPr lang="en-US" sz="2800" dirty="0" smtClean="0">
                <a:effectLst/>
              </a:rPr>
              <a:t>a transgressive </a:t>
            </a:r>
            <a:r>
              <a:rPr lang="en-US" sz="2800" dirty="0">
                <a:effectLst/>
              </a:rPr>
              <a:t>lag and more dominant marine conditions.</a:t>
            </a:r>
          </a:p>
          <a:p>
            <a:endParaRPr lang="en-US" b="1" dirty="0">
              <a:effectLst/>
            </a:endParaRPr>
          </a:p>
        </p:txBody>
      </p:sp>
      <p:sp>
        <p:nvSpPr>
          <p:cNvPr id="1031" name="Text Box 41"/>
          <p:cNvSpPr txBox="1">
            <a:spLocks noChangeArrowheads="1"/>
          </p:cNvSpPr>
          <p:nvPr/>
        </p:nvSpPr>
        <p:spPr bwMode="auto">
          <a:xfrm>
            <a:off x="43576108" y="22675798"/>
            <a:ext cx="3962400" cy="253156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 dirty="0">
                <a:effectLst/>
              </a:rPr>
              <a:t>ACKNOWLEDGMENTS</a:t>
            </a:r>
          </a:p>
          <a:p>
            <a:endParaRPr lang="en-US" sz="1200" dirty="0">
              <a:effectLst/>
            </a:endParaRPr>
          </a:p>
          <a:p>
            <a:r>
              <a:rPr lang="en-US" sz="1600" dirty="0">
                <a:effectLst/>
              </a:rPr>
              <a:t>	</a:t>
            </a:r>
            <a:r>
              <a:rPr lang="en-US" sz="1200" dirty="0">
                <a:effectLst/>
              </a:rPr>
              <a:t> </a:t>
            </a:r>
            <a:r>
              <a:rPr lang="en-US" sz="1200" dirty="0" smtClean="0">
                <a:effectLst/>
              </a:rPr>
              <a:t>We </a:t>
            </a:r>
            <a:r>
              <a:rPr lang="en-US" sz="1200" dirty="0">
                <a:effectLst/>
              </a:rPr>
              <a:t>thank the Huffines family for granting land access to conduct work at the Arlington Archosaur </a:t>
            </a:r>
            <a:r>
              <a:rPr lang="en-US" sz="1200" dirty="0" smtClean="0">
                <a:effectLst/>
              </a:rPr>
              <a:t>Site. C</a:t>
            </a:r>
            <a:r>
              <a:rPr lang="en-US" sz="1200" dirty="0">
                <a:effectLst/>
              </a:rPr>
              <a:t>. R. Scotese and the PaleoMap </a:t>
            </a:r>
            <a:r>
              <a:rPr lang="en-US" sz="1200" dirty="0" smtClean="0">
                <a:effectLst/>
              </a:rPr>
              <a:t>Project provided </a:t>
            </a:r>
            <a:r>
              <a:rPr lang="en-US" sz="1200" dirty="0">
                <a:effectLst/>
              </a:rPr>
              <a:t>research funds and </a:t>
            </a:r>
            <a:r>
              <a:rPr lang="en-US" sz="1200" dirty="0" smtClean="0">
                <a:effectLst/>
              </a:rPr>
              <a:t>facilities. The </a:t>
            </a:r>
            <a:r>
              <a:rPr lang="en-US" sz="1200" dirty="0">
                <a:effectLst/>
              </a:rPr>
              <a:t>Dallas Paleontological Society </a:t>
            </a:r>
            <a:r>
              <a:rPr lang="en-US" sz="1200" dirty="0" smtClean="0">
                <a:effectLst/>
              </a:rPr>
              <a:t>provided </a:t>
            </a:r>
            <a:r>
              <a:rPr lang="en-US" sz="1200" dirty="0">
                <a:effectLst/>
              </a:rPr>
              <a:t>a scholarship </a:t>
            </a:r>
            <a:r>
              <a:rPr lang="en-US" sz="1200" dirty="0" smtClean="0">
                <a:effectLst/>
              </a:rPr>
              <a:t>to DJM, and </a:t>
            </a:r>
            <a:r>
              <a:rPr lang="en-US" sz="1200" dirty="0">
                <a:effectLst/>
              </a:rPr>
              <a:t>the Jurassic Foundation and the Western Interior Paleontological </a:t>
            </a:r>
            <a:r>
              <a:rPr lang="en-US" sz="1200" dirty="0" smtClean="0">
                <a:effectLst/>
              </a:rPr>
              <a:t>Society provided </a:t>
            </a:r>
            <a:r>
              <a:rPr lang="en-US" sz="1200" dirty="0">
                <a:effectLst/>
              </a:rPr>
              <a:t>research grants to support this </a:t>
            </a:r>
            <a:r>
              <a:rPr lang="en-US" sz="1200" dirty="0" smtClean="0">
                <a:effectLst/>
              </a:rPr>
              <a:t>work. We thank AAS </a:t>
            </a:r>
            <a:r>
              <a:rPr lang="en-US" sz="1200" dirty="0">
                <a:effectLst/>
              </a:rPr>
              <a:t>project </a:t>
            </a:r>
            <a:r>
              <a:rPr lang="en-US" sz="1200" dirty="0" smtClean="0">
                <a:effectLst/>
              </a:rPr>
              <a:t>members </a:t>
            </a:r>
            <a:r>
              <a:rPr lang="en-US" sz="1200" dirty="0">
                <a:effectLst/>
              </a:rPr>
              <a:t>B. Carter, R. Fry, R. </a:t>
            </a:r>
            <a:r>
              <a:rPr lang="en-US" sz="1200" dirty="0" smtClean="0">
                <a:effectLst/>
              </a:rPr>
              <a:t>Zack, </a:t>
            </a:r>
            <a:r>
              <a:rPr lang="en-US" sz="1200" dirty="0">
                <a:effectLst/>
              </a:rPr>
              <a:t>A. Camp</a:t>
            </a:r>
            <a:r>
              <a:rPr lang="en-US" sz="1200" dirty="0" smtClean="0">
                <a:effectLst/>
              </a:rPr>
              <a:t>, </a:t>
            </a:r>
            <a:r>
              <a:rPr lang="en-US" sz="1200" dirty="0">
                <a:effectLst/>
              </a:rPr>
              <a:t>R. Colvin, for their </a:t>
            </a:r>
            <a:r>
              <a:rPr lang="en-US" sz="1200" dirty="0" smtClean="0">
                <a:effectLst/>
              </a:rPr>
              <a:t>assistance, and GEB thanks M. </a:t>
            </a:r>
            <a:r>
              <a:rPr lang="en-US" sz="1200" dirty="0">
                <a:effectLst/>
              </a:rPr>
              <a:t>Lawson for </a:t>
            </a:r>
            <a:r>
              <a:rPr lang="en-US" sz="1200" dirty="0" smtClean="0">
                <a:effectLst/>
              </a:rPr>
              <a:t>assistance with images.  </a:t>
            </a:r>
            <a:endParaRPr lang="en-US" sz="1200" dirty="0">
              <a:effectLst/>
            </a:endParaRPr>
          </a:p>
        </p:txBody>
      </p:sp>
      <p:sp>
        <p:nvSpPr>
          <p:cNvPr id="1039" name="Text Box 19971"/>
          <p:cNvSpPr txBox="1">
            <a:spLocks noChangeArrowheads="1"/>
          </p:cNvSpPr>
          <p:nvPr/>
        </p:nvSpPr>
        <p:spPr bwMode="auto">
          <a:xfrm>
            <a:off x="42435483" y="25907988"/>
            <a:ext cx="6477000" cy="662107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 dirty="0">
                <a:effectLst/>
              </a:rPr>
              <a:t>REFERENCES</a:t>
            </a:r>
          </a:p>
          <a:p>
            <a:pPr algn="ctr"/>
            <a:endParaRPr lang="en-US" sz="800" b="1" dirty="0">
              <a:effectLst/>
            </a:endParaRPr>
          </a:p>
          <a:p>
            <a:endParaRPr lang="en-US" sz="800" dirty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r>
              <a:rPr lang="en-US" sz="800" dirty="0" smtClean="0">
                <a:effectLst/>
              </a:rPr>
              <a:t>Adams, T, M. Polcyn, O. Mateus, D.A. Winkler and L.L. Jacobs. 2010. New occurrence of the long-snouted crocodyliform, </a:t>
            </a:r>
            <a:r>
              <a:rPr lang="en-US" sz="800" i="1" dirty="0" smtClean="0">
                <a:effectLst/>
              </a:rPr>
              <a:t>Terminonaris</a:t>
            </a:r>
            <a:r>
              <a:rPr lang="en-US" sz="800" dirty="0" smtClean="0">
                <a:effectLst/>
              </a:rPr>
              <a:t> cf. </a:t>
            </a:r>
            <a:r>
              <a:rPr lang="en-US" sz="800" i="1" dirty="0" smtClean="0">
                <a:effectLst/>
              </a:rPr>
              <a:t>T. robusta</a:t>
            </a:r>
            <a:r>
              <a:rPr lang="en-US" sz="800" dirty="0" smtClean="0">
                <a:effectLst/>
              </a:rPr>
              <a:t>, from the Woodbine Formation (Cenomanian) of Texas. 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In: Program and Abstracts of the 70</a:t>
            </a:r>
            <a:r>
              <a:rPr lang="en-US" sz="800" baseline="300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th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 Annual Meeting of the Society of Vertebrate Paleontology, October 10-13, Pittsburgh, Pennsylvania:52A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.</a:t>
            </a:r>
            <a:endParaRPr lang="en-US" sz="800" dirty="0" smtClean="0">
              <a:effectLst/>
            </a:endParaRPr>
          </a:p>
          <a:p>
            <a:r>
              <a:rPr lang="en-US" sz="800" dirty="0" smtClean="0">
                <a:effectLst/>
              </a:rPr>
              <a:t>Beavan, N.R. and A.P. Russell. 1999. An </a:t>
            </a:r>
            <a:r>
              <a:rPr lang="en-US" sz="800" dirty="0">
                <a:effectLst/>
              </a:rPr>
              <a:t>Elasmobranch Assemblage from the Terrestrial-Marine </a:t>
            </a:r>
            <a:r>
              <a:rPr lang="en-US" sz="800" dirty="0" smtClean="0">
                <a:effectLst/>
              </a:rPr>
              <a:t>Transitional Lethbridge </a:t>
            </a:r>
            <a:r>
              <a:rPr lang="en-US" sz="800" dirty="0">
                <a:effectLst/>
              </a:rPr>
              <a:t>Coal Zone (Dinosaur Park Formation: Upper Campanian), </a:t>
            </a:r>
            <a:r>
              <a:rPr lang="en-US" sz="800" dirty="0" smtClean="0">
                <a:effectLst/>
              </a:rPr>
              <a:t>Alberta, Canada. Journal of Paleontology 73(3):494-503. </a:t>
            </a:r>
            <a:endParaRPr lang="en-US" sz="800" dirty="0">
              <a:effectLst/>
            </a:endParaRPr>
          </a:p>
          <a:p>
            <a:r>
              <a:rPr lang="en-US" sz="800" dirty="0" smtClean="0">
                <a:effectLst/>
              </a:rPr>
              <a:t>Becker, M.A., J.A. Chamberlain, Jr. and D.O. Terry Jr. 2004. Chondrichthyans from the Fairpoint Member of the Fox Hills Formation (Maastrichtian), Meade County, South Dakota. Journal of Vertebrate Paleontology 24(4):780-793.</a:t>
            </a:r>
            <a:endParaRPr lang="en-US" sz="800" dirty="0">
              <a:effectLst/>
            </a:endParaRPr>
          </a:p>
          <a:p>
            <a:r>
              <a:rPr lang="en-US" sz="800" dirty="0" smtClean="0">
                <a:effectLst/>
              </a:rPr>
              <a:t>Evans</a:t>
            </a:r>
            <a:r>
              <a:rPr lang="en-US" sz="800" dirty="0">
                <a:effectLst/>
              </a:rPr>
              <a:t>, </a:t>
            </a:r>
            <a:r>
              <a:rPr lang="en-US" sz="800" dirty="0" smtClean="0">
                <a:effectLst/>
              </a:rPr>
              <a:t>S.E., M</a:t>
            </a:r>
            <a:r>
              <a:rPr lang="en-US" sz="800" dirty="0">
                <a:effectLst/>
              </a:rPr>
              <a:t>. Manabe, E. Cook, R. Hirayama, S. Isaji, C. J. Nicholas, D. Unwin and Y. Yabumoto. 1998. An Early Cretaceous assemblage from Gifu Prefecture, Japan. In S. G. Lucas, J. I. Kirkland, and J. W. Estep (</a:t>
            </a:r>
            <a:r>
              <a:rPr lang="en-US" sz="800" dirty="0" smtClean="0">
                <a:effectLst/>
              </a:rPr>
              <a:t>eds), </a:t>
            </a:r>
            <a:r>
              <a:rPr lang="en-US" sz="800" dirty="0">
                <a:effectLst/>
              </a:rPr>
              <a:t>Lower and Middle Cretaceous Terrestrial Ecosystems, New Mexico Museum of Natural History and Science Bulletin </a:t>
            </a:r>
            <a:r>
              <a:rPr lang="en-US" sz="800" dirty="0" smtClean="0">
                <a:effectLst/>
              </a:rPr>
              <a:t>14:183-186.</a:t>
            </a:r>
          </a:p>
          <a:p>
            <a:r>
              <a:rPr lang="en-US" sz="800" dirty="0" smtClean="0">
                <a:effectLst/>
              </a:rPr>
              <a:t>Head, J.J. 1998</a:t>
            </a:r>
            <a:r>
              <a:rPr lang="en-US" sz="800" dirty="0">
                <a:effectLst/>
              </a:rPr>
              <a:t>. A </a:t>
            </a:r>
            <a:r>
              <a:rPr lang="en-US" sz="800" dirty="0" smtClean="0">
                <a:effectLst/>
              </a:rPr>
              <a:t>new species </a:t>
            </a:r>
            <a:r>
              <a:rPr lang="en-US" sz="800" dirty="0">
                <a:effectLst/>
              </a:rPr>
              <a:t>of </a:t>
            </a:r>
            <a:r>
              <a:rPr lang="en-US" sz="800" dirty="0" smtClean="0">
                <a:effectLst/>
              </a:rPr>
              <a:t>basal hadrosaurid </a:t>
            </a:r>
            <a:r>
              <a:rPr lang="en-US" sz="800" dirty="0">
                <a:effectLst/>
              </a:rPr>
              <a:t>(Dinosauria, Ornithischia) from the Cenomanian of </a:t>
            </a:r>
            <a:r>
              <a:rPr lang="en-US" sz="800" dirty="0" smtClean="0">
                <a:effectLst/>
              </a:rPr>
              <a:t>Texas. Journal of Vertebrate Paleontology 18(4):718-738.</a:t>
            </a:r>
            <a:endParaRPr lang="en-US" sz="800" dirty="0">
              <a:effectLst/>
            </a:endParaRPr>
          </a:p>
          <a:p>
            <a:r>
              <a:rPr lang="en-US" sz="800" dirty="0">
                <a:effectLst/>
              </a:rPr>
              <a:t>Krause, D.W. and D. Baird. 1979. Late Cretaceous Mammals East of the North American Western </a:t>
            </a:r>
            <a:r>
              <a:rPr lang="en-US" sz="800" dirty="0" smtClean="0">
                <a:effectLst/>
              </a:rPr>
              <a:t>Interior Seaway. Journal of Paleontology 53(3):562-565.</a:t>
            </a:r>
            <a:endParaRPr lang="en-US" sz="800" dirty="0">
              <a:effectLst/>
            </a:endParaRPr>
          </a:p>
          <a:p>
            <a:r>
              <a:rPr lang="en-US" sz="800" dirty="0" smtClean="0">
                <a:effectLst/>
              </a:rPr>
              <a:t>Langston, W. 1974. Nonmammalian Comanchean tetrapods. Geoscience and Man 8:77-102.</a:t>
            </a:r>
          </a:p>
          <a:p>
            <a:r>
              <a:rPr lang="en-US" sz="800" dirty="0" smtClean="0">
                <a:effectLst/>
              </a:rPr>
              <a:t>Lee, Y.-N. 1997a</a:t>
            </a:r>
            <a:r>
              <a:rPr lang="en-US" sz="800" dirty="0">
                <a:effectLst/>
              </a:rPr>
              <a:t>. The Archosauria from the Woodbine Formation (Cenomanian) in </a:t>
            </a:r>
            <a:r>
              <a:rPr lang="en-US" sz="800" dirty="0" smtClean="0">
                <a:effectLst/>
              </a:rPr>
              <a:t>Texas. Journal of Paleontology 71(6):1147-1156.</a:t>
            </a:r>
          </a:p>
          <a:p>
            <a:r>
              <a:rPr lang="en-US" sz="800" dirty="0">
                <a:effectLst/>
              </a:rPr>
              <a:t>Lee, Y.-N., 1997b. Bird and dinosaur footprints in the </a:t>
            </a:r>
            <a:r>
              <a:rPr lang="en-US" sz="800" dirty="0" smtClean="0">
                <a:effectLst/>
              </a:rPr>
              <a:t>Woodbine Formation </a:t>
            </a:r>
            <a:r>
              <a:rPr lang="en-US" sz="800" dirty="0">
                <a:effectLst/>
              </a:rPr>
              <a:t>(Cenomanian), </a:t>
            </a:r>
            <a:r>
              <a:rPr lang="en-US" sz="800" dirty="0" smtClean="0">
                <a:effectLst/>
              </a:rPr>
              <a:t>Texas. Cretaceous Research  18:849-864.</a:t>
            </a:r>
            <a:endParaRPr lang="en-US" sz="800" dirty="0">
              <a:effectLst/>
            </a:endParaRPr>
          </a:p>
          <a:p>
            <a:r>
              <a:rPr lang="en-US" sz="800" dirty="0">
                <a:effectLst/>
              </a:rPr>
              <a:t>Main, D. J. 2005. Paleoenvironments and Paleoecology of the Cenomanian Woodbine Formation of Texas, Paleobiogeography of the Hadrosaurs (Dinosauria: Ornithischia). Unpublished M.S. Thesis, University of Texas at Arlington</a:t>
            </a:r>
            <a:r>
              <a:rPr lang="en-US" sz="800" dirty="0" smtClean="0">
                <a:effectLst/>
              </a:rPr>
              <a:t>. 304 p.</a:t>
            </a:r>
          </a:p>
          <a:p>
            <a:r>
              <a:rPr lang="en-US" sz="800" dirty="0" smtClean="0">
                <a:effectLst/>
              </a:rPr>
              <a:t>Main, D.J., D. Parris, B. Grandstaff</a:t>
            </a:r>
            <a:r>
              <a:rPr lang="en-US" sz="800" dirty="0">
                <a:effectLst/>
              </a:rPr>
              <a:t> </a:t>
            </a:r>
            <a:r>
              <a:rPr lang="en-US" sz="800" dirty="0" smtClean="0">
                <a:effectLst/>
              </a:rPr>
              <a:t>and B. Carter. In press</a:t>
            </a:r>
            <a:r>
              <a:rPr lang="en-US" sz="800" dirty="0">
                <a:effectLst/>
              </a:rPr>
              <a:t>. A </a:t>
            </a:r>
            <a:r>
              <a:rPr lang="en-US" sz="800" dirty="0" smtClean="0">
                <a:effectLst/>
              </a:rPr>
              <a:t>new lungfish </a:t>
            </a:r>
            <a:r>
              <a:rPr lang="en-US" sz="800" dirty="0">
                <a:effectLst/>
              </a:rPr>
              <a:t>(Dipnoi: Ceratodontidae) from the Cretaceous Woodbine Formation, Arlington Archosaur Site, </a:t>
            </a:r>
            <a:r>
              <a:rPr lang="en-US" sz="800" dirty="0" smtClean="0">
                <a:effectLst/>
              </a:rPr>
              <a:t>north Texas. Journal of Texas Science.</a:t>
            </a:r>
          </a:p>
          <a:p>
            <a:r>
              <a:rPr lang="en-US" sz="800" dirty="0" smtClean="0">
                <a:effectLst/>
              </a:rPr>
              <a:t>McNulty</a:t>
            </a:r>
            <a:r>
              <a:rPr lang="en-US" sz="800" dirty="0">
                <a:effectLst/>
              </a:rPr>
              <a:t>, C.L. 1964. Hypolophid teeth from the Woodbine Formation, Tarrant County, Texas. Eclogae Geologicae </a:t>
            </a:r>
            <a:r>
              <a:rPr lang="en-US" sz="800" dirty="0" smtClean="0">
                <a:effectLst/>
              </a:rPr>
              <a:t>Helvetiae 57(2):537-541</a:t>
            </a:r>
            <a:r>
              <a:rPr lang="en-US" sz="800" dirty="0">
                <a:effectLst/>
              </a:rPr>
              <a:t>.</a:t>
            </a:r>
            <a:endParaRPr lang="en-US" sz="800" dirty="0" smtClean="0">
              <a:effectLst/>
            </a:endParaRPr>
          </a:p>
          <a:p>
            <a:r>
              <a:rPr lang="en-US" sz="800" dirty="0" smtClean="0">
                <a:effectLst/>
              </a:rPr>
              <a:t>McNulty, C.L. and B.H. Slaughter. </a:t>
            </a:r>
            <a:r>
              <a:rPr lang="en-US" sz="800" dirty="0">
                <a:effectLst/>
              </a:rPr>
              <a:t>1962 </a:t>
            </a:r>
            <a:r>
              <a:rPr lang="en-US" sz="800" dirty="0" smtClean="0">
                <a:effectLst/>
              </a:rPr>
              <a:t>A new sawfish </a:t>
            </a:r>
            <a:r>
              <a:rPr lang="en-US" sz="800" dirty="0">
                <a:effectLst/>
              </a:rPr>
              <a:t>from the Woodbine Formation (Cretaceous) of </a:t>
            </a:r>
            <a:r>
              <a:rPr lang="en-US" sz="800" dirty="0" smtClean="0">
                <a:effectLst/>
              </a:rPr>
              <a:t>Texas. Copeia 1962(4): 775-777.</a:t>
            </a:r>
          </a:p>
          <a:p>
            <a:r>
              <a:rPr lang="en-US" sz="800" dirty="0">
                <a:effectLst/>
              </a:rPr>
              <a:t>McNulty, C.L. and B.H. Slaughter. 1968. Locality 3. In</a:t>
            </a:r>
            <a:r>
              <a:rPr lang="en-US" sz="800" dirty="0" smtClean="0">
                <a:effectLst/>
              </a:rPr>
              <a:t>: </a:t>
            </a:r>
            <a:r>
              <a:rPr lang="en-US" sz="800" dirty="0">
                <a:effectLst/>
              </a:rPr>
              <a:t>C. F. Dodge (</a:t>
            </a:r>
            <a:r>
              <a:rPr lang="en-US" sz="800" dirty="0" smtClean="0">
                <a:effectLst/>
              </a:rPr>
              <a:t>ed), Fieldtrip </a:t>
            </a:r>
            <a:r>
              <a:rPr lang="en-US" sz="800" dirty="0">
                <a:effectLst/>
              </a:rPr>
              <a:t>Guidebook, South-Central Section, Stratigraphy of </a:t>
            </a:r>
            <a:r>
              <a:rPr lang="en-US" sz="800" dirty="0" smtClean="0">
                <a:effectLst/>
              </a:rPr>
              <a:t>the Woodbine </a:t>
            </a:r>
            <a:r>
              <a:rPr lang="en-US" sz="800" dirty="0">
                <a:effectLst/>
              </a:rPr>
              <a:t>Formation, Tarrant County, Texas. The Geological </a:t>
            </a:r>
            <a:r>
              <a:rPr lang="en-US" sz="800" dirty="0" smtClean="0">
                <a:effectLst/>
              </a:rPr>
              <a:t>Society of </a:t>
            </a:r>
            <a:r>
              <a:rPr lang="en-US" sz="800" dirty="0">
                <a:effectLst/>
              </a:rPr>
              <a:t>America</a:t>
            </a:r>
            <a:r>
              <a:rPr lang="en-US" sz="800" dirty="0" smtClean="0">
                <a:effectLst/>
              </a:rPr>
              <a:t>. Pp. 68-73.</a:t>
            </a:r>
          </a:p>
          <a:p>
            <a:r>
              <a:rPr lang="en-US" sz="800" dirty="0" smtClean="0">
                <a:effectLst/>
              </a:rPr>
              <a:t>Romer, A.S. 1958. The </a:t>
            </a:r>
            <a:r>
              <a:rPr lang="en-US" sz="800" dirty="0">
                <a:effectLst/>
              </a:rPr>
              <a:t>Texas Permian redbeds and their vertebrate fauna. In: T.S. </a:t>
            </a:r>
            <a:r>
              <a:rPr lang="en-US" sz="800" dirty="0" smtClean="0">
                <a:effectLst/>
              </a:rPr>
              <a:t>Westoll</a:t>
            </a:r>
            <a:r>
              <a:rPr lang="en-US" sz="800" dirty="0">
                <a:effectLst/>
              </a:rPr>
              <a:t> </a:t>
            </a:r>
            <a:r>
              <a:rPr lang="en-US" sz="800" dirty="0" smtClean="0">
                <a:effectLst/>
              </a:rPr>
              <a:t>(ed).  </a:t>
            </a:r>
            <a:r>
              <a:rPr lang="en-US" sz="800" dirty="0">
                <a:effectLst/>
              </a:rPr>
              <a:t>Studies on Fossil Vertebrates. Essays presented to D. M. S. </a:t>
            </a:r>
            <a:r>
              <a:rPr lang="en-US" sz="800" dirty="0" smtClean="0">
                <a:effectLst/>
              </a:rPr>
              <a:t>Watson. University of  </a:t>
            </a:r>
            <a:r>
              <a:rPr lang="en-US" sz="800" dirty="0">
                <a:effectLst/>
              </a:rPr>
              <a:t>London, Athlone Press, </a:t>
            </a:r>
            <a:r>
              <a:rPr lang="en-US" sz="800" dirty="0" smtClean="0">
                <a:effectLst/>
              </a:rPr>
              <a:t>London. </a:t>
            </a:r>
            <a:r>
              <a:rPr lang="en-US" sz="800" dirty="0">
                <a:effectLst/>
              </a:rPr>
              <a:t>P</a:t>
            </a:r>
            <a:r>
              <a:rPr lang="en-US" sz="800" dirty="0" smtClean="0">
                <a:effectLst/>
              </a:rPr>
              <a:t>p</a:t>
            </a:r>
            <a:r>
              <a:rPr lang="en-US" sz="800" dirty="0">
                <a:effectLst/>
              </a:rPr>
              <a:t>. 158–180</a:t>
            </a:r>
            <a:r>
              <a:rPr lang="en-US" sz="800" dirty="0" smtClean="0">
                <a:effectLst/>
              </a:rPr>
              <a:t>.</a:t>
            </a:r>
            <a:endParaRPr lang="en-US" sz="800" dirty="0" smtClean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Slaughter, B.H. and M. Steiner. 1968. Notes on 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rostral 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t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eeth 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of g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anopristine 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s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awfishes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, with s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pecial 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r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eference 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to Texas m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aterial. Journal of Paleontology 42(1):233-239.</a:t>
            </a:r>
            <a:endParaRPr lang="en-US" sz="800" dirty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Schwimmer, D.R., G.E. Hooks, III and B. Johnson. 2002. Revised taxonomy, age, and geographic range of the large lamniform shark </a:t>
            </a:r>
            <a:r>
              <a:rPr lang="en-US" sz="800" i="1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Cretodus semiplicatus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. Journal of Vertebrate Paleontology 22(3):704-707.</a:t>
            </a:r>
            <a:endParaRPr lang="en-US" sz="800" dirty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Thurmond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, J.T. 1971. Cartilaginous fishes 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of the 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Trinity Group and related 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rocks (Lower 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Cretaceous) of 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north central Texas. Southeastern Geologist 13(4):207-227.</a:t>
            </a:r>
            <a:endParaRPr lang="en-US" sz="800" dirty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Thurmond, J.T. 1974. Lower vertebrate faunas of the Trinity Division in north central Texas. Geoscience and Man 8:103-129.</a:t>
            </a:r>
            <a:endParaRPr lang="en-US" sz="800" dirty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Tykoski, R.S. and A.R. Fiorillo. 2010. An enantiornithine bird from the lower Middle Cenomanian of Texas. Journal of Vertebrate Paleontology 30(1)-288-292.</a:t>
            </a:r>
          </a:p>
          <a:p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Weishampel, D.B., P.M. Barrett, R.A. Coria, J. Le Loeuff, X. Xing, Z. Xijin, A. Sahni, E.M.P. Gomani and C.R. Noto, 2004. Dinosaur Distribution. In: D.B. Weishampel, P. Dodson, &amp; H. Osmolska (eds).  The Dinosauria. University of California Press, Berkeley. Pp. 517-606.</a:t>
            </a:r>
            <a:endParaRPr lang="en-US" sz="800" dirty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Williamson, T.E., J.I. Kirkland and S.G. Lucas. 1993. Selachians from the Greenhorn Cyclothem (“middle” Cretaceous: Cenomanian-Turonian), Black Mesa, Arizona, and the paleogeographic distribution of the Late Cretaceous selachians. Journal 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o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f Paleontology 67(3):447-474.</a:t>
            </a:r>
            <a:endParaRPr lang="en-US" sz="800" dirty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Winkler, D.A. and L.L. Jacobs. 2003. Cenomanian vertebrate faunas of the Woodbine Formation, Texas. Journal of Vertebrate Paleontology 23(Supplement to number 3):120A.</a:t>
            </a:r>
          </a:p>
          <a:p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Winkler, D.A., P.A. Murry and L.L. Jacobs. 1989. Vertebrate paleontology of the Trinity Group, Lower Cretaceous of central Texas. In: D.A. Winkler, P.A. Murry and L.L. Jacobs (eds) Field guide to the vertebrate paleontology of the Trinity Group, Lower Cretaceous of central Texas. In: </a:t>
            </a:r>
            <a:r>
              <a:rPr lang="en-US" sz="800" dirty="0" smtClean="0">
                <a:effectLst/>
              </a:rPr>
              <a:t>Field </a:t>
            </a:r>
            <a:r>
              <a:rPr lang="en-US" sz="800" dirty="0">
                <a:effectLst/>
              </a:rPr>
              <a:t>Guide for the 49th Annual Meeting of the Society of Vertebrate </a:t>
            </a:r>
            <a:r>
              <a:rPr lang="en-US" sz="800" dirty="0" smtClean="0">
                <a:effectLst/>
              </a:rPr>
              <a:t>Paleontology, Austin</a:t>
            </a:r>
            <a:r>
              <a:rPr lang="en-US" sz="800" dirty="0">
                <a:effectLst/>
              </a:rPr>
              <a:t>, </a:t>
            </a:r>
            <a:r>
              <a:rPr lang="en-US" sz="800" dirty="0" smtClean="0">
                <a:effectLst/>
              </a:rPr>
              <a:t>Texas, November </a:t>
            </a:r>
            <a:r>
              <a:rPr lang="en-US" sz="800" dirty="0">
                <a:effectLst/>
              </a:rPr>
              <a:t>1</a:t>
            </a:r>
            <a:r>
              <a:rPr lang="en-US" sz="800" dirty="0" smtClean="0">
                <a:effectLst/>
              </a:rPr>
              <a:t>, 1989.</a:t>
            </a:r>
          </a:p>
          <a:p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Winker, D.A., 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P.A. 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Murry and L.L. Jacobs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. 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1990. Early Cretaceous (Comanchean) vertebrates of central Texas. Journal of Vertebrate Paleontology 10(1):95-116. 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Winkler, 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D.A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., 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L.L. Jacobs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, 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Y.-N. 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Lee, 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and P.A. Murray. 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1995. Sea Level Fluctuation and Terrestrial Faunal Change in North-Central Texas, pp.175-177. I</a:t>
            </a:r>
            <a:r>
              <a:rPr lang="en-US" sz="8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n: </a:t>
            </a:r>
            <a:r>
              <a:rPr lang="en-US" sz="800" dirty="0">
                <a:solidFill>
                  <a:srgbClr val="000000"/>
                </a:solidFill>
                <a:effectLst/>
                <a:cs typeface="Times New Roman" pitchFamily="18" charset="0"/>
              </a:rPr>
              <a:t>Ailing Sun and Yuanqing Wang (eds.) Sixth Symposium on Mesozoic Terrestrial Ecosystems and Biota.</a:t>
            </a:r>
          </a:p>
        </p:txBody>
      </p:sp>
      <p:sp>
        <p:nvSpPr>
          <p:cNvPr id="1042" name="Rectangle 19975"/>
          <p:cNvSpPr>
            <a:spLocks noChangeArrowheads="1"/>
          </p:cNvSpPr>
          <p:nvPr/>
        </p:nvSpPr>
        <p:spPr bwMode="auto">
          <a:xfrm>
            <a:off x="609600" y="26473127"/>
            <a:ext cx="8287914" cy="62103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 dirty="0" smtClean="0">
                <a:effectLst/>
              </a:rPr>
              <a:t>HISTORY</a:t>
            </a:r>
            <a:endParaRPr lang="en-US" sz="2800" b="1" dirty="0">
              <a:effectLst/>
            </a:endParaRPr>
          </a:p>
          <a:p>
            <a:pPr algn="ctr"/>
            <a:endParaRPr lang="en-US" sz="2800" b="1" dirty="0">
              <a:effectLst/>
            </a:endParaRPr>
          </a:p>
          <a:p>
            <a:r>
              <a:rPr lang="en-US" sz="2800" b="1" dirty="0" smtClean="0">
                <a:effectLst/>
              </a:rPr>
              <a:t>	</a:t>
            </a:r>
            <a:r>
              <a:rPr lang="en-US" sz="2800" dirty="0" smtClean="0">
                <a:effectLst/>
              </a:rPr>
              <a:t>The Arlington Archosaur Site was discovered in 2003, but land access was not granted until 2008, when the University of Texas at Arlington (UTA) began a program of surface collecting, quarrying </a:t>
            </a:r>
            <a:r>
              <a:rPr lang="en-US" sz="2800" i="1" dirty="0" smtClean="0">
                <a:effectLst/>
              </a:rPr>
              <a:t>in situ </a:t>
            </a:r>
            <a:r>
              <a:rPr lang="en-US" sz="2800" dirty="0" smtClean="0">
                <a:effectLst/>
              </a:rPr>
              <a:t>material, and screen washing.  The AAS consists  of 1700 acres </a:t>
            </a:r>
            <a:r>
              <a:rPr lang="en-US" sz="2800" dirty="0">
                <a:effectLst/>
              </a:rPr>
              <a:t>of </a:t>
            </a:r>
            <a:r>
              <a:rPr lang="en-US" sz="2800" dirty="0" smtClean="0">
                <a:effectLst/>
              </a:rPr>
              <a:t>Cenomanian marginal </a:t>
            </a:r>
            <a:r>
              <a:rPr lang="en-US" sz="2800" dirty="0">
                <a:effectLst/>
              </a:rPr>
              <a:t>marine Woodbine </a:t>
            </a:r>
            <a:r>
              <a:rPr lang="en-US" sz="2800" dirty="0" smtClean="0">
                <a:effectLst/>
              </a:rPr>
              <a:t>Formation exposures in the heart of the DFW Metroplex.  The  main quarry lies in a hillside outcrop exposing 6 meters of section. The main bone layer has produced the disarticulated remains of cf. </a:t>
            </a:r>
            <a:r>
              <a:rPr lang="en-US" sz="2800" i="1" dirty="0" smtClean="0">
                <a:effectLst/>
              </a:rPr>
              <a:t>Protohadros</a:t>
            </a:r>
            <a:r>
              <a:rPr lang="en-US" sz="2800" dirty="0" smtClean="0">
                <a:effectLst/>
              </a:rPr>
              <a:t>, and a new, large goniopholid crocodile, in addition to a complete turtle carapace and plastron still awaiting preparation.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	</a:t>
            </a:r>
          </a:p>
        </p:txBody>
      </p:sp>
      <p:sp>
        <p:nvSpPr>
          <p:cNvPr id="1043" name="Rectangle 19976"/>
          <p:cNvSpPr>
            <a:spLocks noChangeArrowheads="1"/>
          </p:cNvSpPr>
          <p:nvPr/>
        </p:nvSpPr>
        <p:spPr bwMode="auto">
          <a:xfrm>
            <a:off x="40501786" y="8821149"/>
            <a:ext cx="8294914" cy="6734623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 dirty="0" smtClean="0">
                <a:effectLst/>
              </a:rPr>
              <a:t>DISCUSSION</a:t>
            </a:r>
            <a:endParaRPr lang="en-US" sz="2800" b="1" dirty="0">
              <a:effectLst/>
            </a:endParaRPr>
          </a:p>
          <a:p>
            <a:pPr algn="ctr"/>
            <a:endParaRPr lang="en-US" sz="2000" b="1" dirty="0">
              <a:effectLst/>
            </a:endParaRPr>
          </a:p>
          <a:p>
            <a:r>
              <a:rPr lang="en-US" sz="2800" dirty="0">
                <a:effectLst/>
              </a:rPr>
              <a:t>	</a:t>
            </a:r>
            <a:r>
              <a:rPr lang="en-US" sz="2000" dirty="0">
                <a:effectLst/>
              </a:rPr>
              <a:t>The Woodbine </a:t>
            </a:r>
            <a:r>
              <a:rPr lang="en-US" sz="2000" dirty="0" smtClean="0">
                <a:effectLst/>
              </a:rPr>
              <a:t>Formation is interpreted as a coastal environment based on geology and fauna</a:t>
            </a:r>
            <a:r>
              <a:rPr lang="en-US" sz="2000" dirty="0">
                <a:effectLst/>
              </a:rPr>
              <a:t>. The outcrops of the Woodbine Formation at the AAS range from near shore marine environments, to brackish embayments and more terrestrial delta plain facies (Main 2005). This mid-Cretaceous coastal ecosystem was situated along the southeastern margin of the Western Interior Seaway</a:t>
            </a:r>
            <a:r>
              <a:rPr lang="en-US" sz="2000" dirty="0" smtClean="0">
                <a:effectLst/>
              </a:rPr>
              <a:t>.  The vertebrate fauna contains a mixture of marine, brackish and freshwater taxa.  The Woodbine chondrichthyans </a:t>
            </a:r>
            <a:r>
              <a:rPr lang="en-US" sz="2000" i="1" dirty="0" smtClean="0">
                <a:effectLst/>
              </a:rPr>
              <a:t>Ptychodus</a:t>
            </a:r>
            <a:r>
              <a:rPr lang="en-US" sz="2000" dirty="0" smtClean="0">
                <a:effectLst/>
              </a:rPr>
              <a:t>, </a:t>
            </a:r>
            <a:r>
              <a:rPr lang="en-US" sz="2000" i="1" dirty="0" smtClean="0">
                <a:effectLst/>
              </a:rPr>
              <a:t>Carcharias</a:t>
            </a:r>
            <a:r>
              <a:rPr lang="en-US" sz="2000" dirty="0" smtClean="0">
                <a:effectLst/>
              </a:rPr>
              <a:t>, </a:t>
            </a:r>
            <a:r>
              <a:rPr lang="en-US" sz="2000" i="1" dirty="0" smtClean="0">
                <a:effectLst/>
              </a:rPr>
              <a:t>Squalicorax</a:t>
            </a:r>
            <a:r>
              <a:rPr lang="en-US" sz="2000" dirty="0" smtClean="0">
                <a:effectLst/>
              </a:rPr>
              <a:t>, and </a:t>
            </a:r>
            <a:r>
              <a:rPr lang="en-US" sz="2000" i="1" dirty="0" smtClean="0">
                <a:effectLst/>
              </a:rPr>
              <a:t>Pseudohypolophus</a:t>
            </a:r>
            <a:r>
              <a:rPr lang="en-US" sz="2000" dirty="0" smtClean="0">
                <a:effectLst/>
              </a:rPr>
              <a:t>, and the bony fish </a:t>
            </a:r>
            <a:r>
              <a:rPr lang="en-US" sz="2000" i="1" dirty="0" smtClean="0">
                <a:effectLst/>
              </a:rPr>
              <a:t>Stephanodus</a:t>
            </a:r>
            <a:r>
              <a:rPr lang="en-US" sz="2000" dirty="0" smtClean="0">
                <a:effectLst/>
              </a:rPr>
              <a:t> and </a:t>
            </a:r>
            <a:r>
              <a:rPr lang="en-US" sz="2000" i="1" dirty="0" smtClean="0">
                <a:effectLst/>
              </a:rPr>
              <a:t>Enchodus</a:t>
            </a:r>
            <a:r>
              <a:rPr lang="en-US" sz="2000" dirty="0" smtClean="0">
                <a:effectLst/>
              </a:rPr>
              <a:t> are marine to brackish.  Of these, </a:t>
            </a:r>
            <a:r>
              <a:rPr lang="en-US" sz="2000" i="1" dirty="0">
                <a:effectLst/>
              </a:rPr>
              <a:t>P</a:t>
            </a:r>
            <a:r>
              <a:rPr lang="en-US" sz="2000" i="1" dirty="0" smtClean="0">
                <a:effectLst/>
              </a:rPr>
              <a:t>seudohypolophus</a:t>
            </a:r>
            <a:r>
              <a:rPr lang="en-US" sz="2000" dirty="0" smtClean="0">
                <a:effectLst/>
              </a:rPr>
              <a:t> is present at AAS, while teeth referred to </a:t>
            </a:r>
            <a:r>
              <a:rPr lang="en-US" sz="2000" i="1" dirty="0" smtClean="0">
                <a:effectLst/>
              </a:rPr>
              <a:t>Stephanodus</a:t>
            </a:r>
            <a:r>
              <a:rPr lang="en-US" sz="2000" dirty="0" smtClean="0">
                <a:effectLst/>
              </a:rPr>
              <a:t> are essentially identical to the pycnodont </a:t>
            </a:r>
            <a:r>
              <a:rPr lang="en-US" sz="2000" i="1" dirty="0" smtClean="0">
                <a:effectLst/>
              </a:rPr>
              <a:t>Hadrodus</a:t>
            </a:r>
            <a:r>
              <a:rPr lang="en-US" sz="2000" dirty="0" smtClean="0">
                <a:effectLst/>
              </a:rPr>
              <a:t>, and may be referable to that genus.  The chondrichthyans Hybodus, Cretodus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 and Onchopristis, and the osteichthyans Palaeobalistum, Lepidotes and indeterminate amiiformes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are known to range from marine to fresh water.  Crocodilians are also typically tolerant of a range of salinities, although AAS taxa have not presently been recovered from fully marine facies.  Caudates, turtles, dinosaurs, birds and mammals recovered from the Woodbine give the formation a definitive terrestrial aspect.  A single cryptobranchid(?) vertebra from the AAS is strong evidence of aquatic influence because salamanders are intolerant of even moderate salinity levels. </a:t>
            </a:r>
            <a:endParaRPr lang="en-US" sz="2000" dirty="0">
              <a:effectLst/>
            </a:endParaRPr>
          </a:p>
        </p:txBody>
      </p:sp>
      <p:sp>
        <p:nvSpPr>
          <p:cNvPr id="32274" name="Text Box 19986"/>
          <p:cNvSpPr txBox="1">
            <a:spLocks noChangeArrowheads="1"/>
          </p:cNvSpPr>
          <p:nvPr/>
        </p:nvSpPr>
        <p:spPr bwMode="auto">
          <a:xfrm>
            <a:off x="392801" y="300136"/>
            <a:ext cx="72697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Presented at the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Geological Society of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Southeastern Section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60th Annual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Meeting, March 23-25, 2011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83962" y="24374999"/>
            <a:ext cx="9536558" cy="5946683"/>
            <a:chOff x="9273554" y="24533317"/>
            <a:chExt cx="9536558" cy="5946683"/>
          </a:xfrm>
        </p:grpSpPr>
        <p:sp>
          <p:nvSpPr>
            <p:cNvPr id="114" name="Rectangle 19975"/>
            <p:cNvSpPr>
              <a:spLocks noChangeArrowheads="1"/>
            </p:cNvSpPr>
            <p:nvPr/>
          </p:nvSpPr>
          <p:spPr bwMode="auto">
            <a:xfrm>
              <a:off x="9273554" y="24533317"/>
              <a:ext cx="9361914" cy="5946683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800" dirty="0">
                <a:effectLst/>
              </a:endParaRPr>
            </a:p>
          </p:txBody>
        </p:sp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9525000" y="24642705"/>
              <a:ext cx="9285112" cy="5597345"/>
              <a:chOff x="28879800" y="17912883"/>
              <a:chExt cx="8974667" cy="5410200"/>
            </a:xfrm>
            <a:noFill/>
          </p:grpSpPr>
          <p:pic>
            <p:nvPicPr>
              <p:cNvPr id="54" name="Picture 5" descr="Channel fill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79800" y="17912883"/>
                <a:ext cx="4922838" cy="5410200"/>
              </a:xfrm>
              <a:prstGeom prst="rect">
                <a:avLst/>
              </a:prstGeom>
              <a:grpFill/>
            </p:spPr>
          </p:pic>
          <p:sp>
            <p:nvSpPr>
              <p:cNvPr id="55" name="Text Box 6"/>
              <p:cNvSpPr txBox="1">
                <a:spLocks noChangeArrowheads="1"/>
              </p:cNvSpPr>
              <p:nvPr/>
            </p:nvSpPr>
            <p:spPr bwMode="auto">
              <a:xfrm rot="10800000" flipV="1">
                <a:off x="33909000" y="22027683"/>
                <a:ext cx="3430588" cy="701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effectLst/>
                  </a:rPr>
                  <a:t>Base of section is a </a:t>
                </a:r>
              </a:p>
              <a:p>
                <a:r>
                  <a:rPr lang="en-US" sz="2000" dirty="0">
                    <a:effectLst/>
                  </a:rPr>
                  <a:t>clay bed; oxbow lake.</a:t>
                </a:r>
              </a:p>
            </p:txBody>
          </p:sp>
          <p:sp>
            <p:nvSpPr>
              <p:cNvPr id="56" name="Line 7"/>
              <p:cNvSpPr>
                <a:spLocks noChangeShapeType="1"/>
              </p:cNvSpPr>
              <p:nvPr/>
            </p:nvSpPr>
            <p:spPr bwMode="auto">
              <a:xfrm flipH="1" flipV="1">
                <a:off x="32918400" y="21951483"/>
                <a:ext cx="990600" cy="3048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 flipH="1">
                <a:off x="33223200" y="19894083"/>
                <a:ext cx="685800" cy="3810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34061400" y="18249433"/>
                <a:ext cx="3548063" cy="701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effectLst/>
                  </a:rPr>
                  <a:t>Carboncaeous clay beds, rich in plant </a:t>
                </a:r>
                <a:r>
                  <a:rPr lang="en-US" sz="2000" dirty="0" smtClean="0">
                    <a:effectLst/>
                  </a:rPr>
                  <a:t>debris (mud plug).</a:t>
                </a:r>
                <a:endParaRPr lang="en-US" sz="2000" dirty="0">
                  <a:effectLst/>
                </a:endParaRPr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 flipH="1">
                <a:off x="32613600" y="18522483"/>
                <a:ext cx="1447800" cy="3810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Line 13"/>
              <p:cNvSpPr>
                <a:spLocks noChangeShapeType="1"/>
              </p:cNvSpPr>
              <p:nvPr/>
            </p:nvSpPr>
            <p:spPr bwMode="auto">
              <a:xfrm flipH="1">
                <a:off x="32461200" y="20656083"/>
                <a:ext cx="1676400" cy="1524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Line 14"/>
              <p:cNvSpPr>
                <a:spLocks noChangeShapeType="1"/>
              </p:cNvSpPr>
              <p:nvPr/>
            </p:nvSpPr>
            <p:spPr bwMode="auto">
              <a:xfrm>
                <a:off x="28879800" y="20884683"/>
                <a:ext cx="4876800" cy="228600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Text Box 15"/>
              <p:cNvSpPr txBox="1">
                <a:spLocks noChangeArrowheads="1"/>
              </p:cNvSpPr>
              <p:nvPr/>
            </p:nvSpPr>
            <p:spPr bwMode="auto">
              <a:xfrm>
                <a:off x="33985200" y="21189483"/>
                <a:ext cx="3548063" cy="396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effectLst/>
                  </a:rPr>
                  <a:t>Dinosaur bone bed.</a:t>
                </a:r>
              </a:p>
            </p:txBody>
          </p:sp>
          <p:sp>
            <p:nvSpPr>
              <p:cNvPr id="63" name="Line 16"/>
              <p:cNvSpPr>
                <a:spLocks noChangeShapeType="1"/>
              </p:cNvSpPr>
              <p:nvPr/>
            </p:nvSpPr>
            <p:spPr bwMode="auto">
              <a:xfrm flipH="1" flipV="1">
                <a:off x="33299400" y="21113283"/>
                <a:ext cx="685800" cy="228600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34137600" y="20345327"/>
                <a:ext cx="3548062" cy="701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effectLst/>
                  </a:rPr>
                  <a:t>Conglomerate bed, channel </a:t>
                </a:r>
                <a:r>
                  <a:rPr lang="en-US" sz="2000" dirty="0" smtClean="0">
                    <a:effectLst/>
                  </a:rPr>
                  <a:t>base (lag deposit)</a:t>
                </a:r>
                <a:endParaRPr lang="en-US" sz="2000" dirty="0">
                  <a:effectLst/>
                </a:endParaRPr>
              </a:p>
            </p:txBody>
          </p:sp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34095268" y="19540140"/>
                <a:ext cx="3759199" cy="8736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effectLst/>
                  </a:rPr>
                  <a:t>Interbedded lenses of </a:t>
                </a:r>
                <a:r>
                  <a:rPr lang="en-US" sz="2000" dirty="0" smtClean="0">
                    <a:effectLst/>
                  </a:rPr>
                  <a:t>sand (sand bar).</a:t>
                </a:r>
                <a:endParaRPr lang="en-US" sz="2000" dirty="0">
                  <a:effectLst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143000" y="1447800"/>
            <a:ext cx="5562394" cy="2432157"/>
            <a:chOff x="1316216" y="1255605"/>
            <a:chExt cx="5562394" cy="2432157"/>
          </a:xfrm>
        </p:grpSpPr>
        <p:pic>
          <p:nvPicPr>
            <p:cNvPr id="1036" name="Picture 17906" descr="DLb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88"/>
            <a:stretch>
              <a:fillRect/>
            </a:stretch>
          </p:blipFill>
          <p:spPr bwMode="auto">
            <a:xfrm>
              <a:off x="2928958" y="2711450"/>
              <a:ext cx="1720374" cy="976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2" name="Picture 4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53178"/>
              <a:ext cx="2001810" cy="16430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64" name="Picture 4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216" y="1255605"/>
              <a:ext cx="1897859" cy="14049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66" name="Picture 4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216" y="1599406"/>
              <a:ext cx="142875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5030427" y="6040596"/>
            <a:ext cx="5038734" cy="3048887"/>
            <a:chOff x="35030427" y="6040596"/>
            <a:chExt cx="5038734" cy="3048887"/>
          </a:xfrm>
        </p:grpSpPr>
        <p:pic>
          <p:nvPicPr>
            <p:cNvPr id="3" name="Picture 2" descr="C:\Users\Geb\Documents\Paleo work\Presentations, meetings\2011 GSA SE AAS\for Mark\post\09DM07-26-01_turtle_shel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0427" y="6040596"/>
              <a:ext cx="2376169" cy="237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 Box 19974"/>
            <p:cNvSpPr txBox="1">
              <a:spLocks noChangeArrowheads="1"/>
            </p:cNvSpPr>
            <p:nvPr/>
          </p:nvSpPr>
          <p:spPr bwMode="auto">
            <a:xfrm>
              <a:off x="35699736" y="8420276"/>
              <a:ext cx="3595652" cy="6692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dirty="0" smtClean="0">
                  <a:effectLst/>
                </a:rPr>
                <a:t>?Glyptops sp. </a:t>
              </a:r>
              <a:r>
                <a:rPr lang="en-US" sz="1800" dirty="0" smtClean="0">
                  <a:effectLst/>
                </a:rPr>
                <a:t>shell fragment. (Langston, 1974) (scale bar = 1mm).</a:t>
              </a:r>
              <a:endParaRPr lang="en-US" sz="1800" b="1" dirty="0">
                <a:effectLst/>
              </a:endParaRPr>
            </a:p>
          </p:txBody>
        </p: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35758375" y="6369919"/>
              <a:ext cx="4310786" cy="1920240"/>
              <a:chOff x="15011400" y="17526000"/>
              <a:chExt cx="4310786" cy="192024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5011400" y="18569021"/>
                <a:ext cx="533400" cy="546032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flipV="1">
                <a:off x="15544800" y="17526000"/>
                <a:ext cx="1317625" cy="104302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15544800" y="19115053"/>
                <a:ext cx="1336320" cy="31594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487" name="Picture 463" descr="C:\Users\Geb\Documents\Paleo work\Presentations, meetings\2011 GSA SE AAS\specimens\peat layer\09DM07-26-01 turtle shell external texture.bmp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405" b="10637"/>
              <a:stretch/>
            </p:blipFill>
            <p:spPr bwMode="auto">
              <a:xfrm>
                <a:off x="16862425" y="17526000"/>
                <a:ext cx="2459761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" name="Picture 2" descr="C:\Users\Geb\Documents\Paleo work\Presentations, meetings\2011 GSA SE AAS\GSA poster\AAS-Woodbine Formation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19327"/>
          <a:stretch/>
        </p:blipFill>
        <p:spPr bwMode="auto">
          <a:xfrm>
            <a:off x="10466056" y="11364360"/>
            <a:ext cx="5452775" cy="50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745362" y="5943600"/>
            <a:ext cx="6894164" cy="5170623"/>
            <a:chOff x="9745362" y="5943600"/>
            <a:chExt cx="6894164" cy="5170623"/>
          </a:xfrm>
        </p:grpSpPr>
        <p:pic>
          <p:nvPicPr>
            <p:cNvPr id="52" name="Picture 3" descr="C:\Users\Derek's Brain\Desktop\Paleo Maps\090 N America Map CSE qv1b copy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745362" y="5943600"/>
              <a:ext cx="6894164" cy="5170623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 bwMode="auto">
            <a:xfrm>
              <a:off x="12535890" y="9613075"/>
              <a:ext cx="228600" cy="1524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11430000" y="9689276"/>
              <a:ext cx="1105890" cy="2929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9870342" y="9782656"/>
              <a:ext cx="15596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Arlington, Texas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26355108" y="16510137"/>
            <a:ext cx="8305800" cy="14522853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 dirty="0" smtClean="0">
                <a:effectLst/>
              </a:rPr>
              <a:t>Comparison of vertebrates in the AAS local fauna with taxa previously reported from the Woodbine Formation  </a:t>
            </a:r>
            <a:endParaRPr lang="en-US" sz="2000" b="1" dirty="0">
              <a:effectLst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63596"/>
              </p:ext>
            </p:extLst>
          </p:nvPr>
        </p:nvGraphicFramePr>
        <p:xfrm>
          <a:off x="26592304" y="17303681"/>
          <a:ext cx="7734300" cy="13512165"/>
        </p:xfrm>
        <a:graphic>
          <a:graphicData uri="http://schemas.openxmlformats.org/drawingml/2006/table">
            <a:tbl>
              <a:tblPr/>
              <a:tblGrid>
                <a:gridCol w="291980"/>
                <a:gridCol w="291980"/>
                <a:gridCol w="2640516"/>
                <a:gridCol w="723603"/>
                <a:gridCol w="218985"/>
                <a:gridCol w="3567236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AAS local fauna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reviously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reported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taxa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Chondrichthyes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Hybodontiformes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Hybodus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sp.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McNulty &amp; Slaughter, 1968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Ptychodus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McNulty &amp; Slaughter, 1968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Lamniformes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Cretodus semiplicatus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McNulty &amp; Slaughter, 1968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Carcharias amonensis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McNulty &amp; Slaughter, 1968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Squalicorax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sp.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McNulty &amp; Slaughter, 1968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Rajiformes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Onchopristis dunklei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McNulty &amp; Slaughter, 1962; 1968; Slaughter &amp; Steiner, 1968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Myliobatiformes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Pseudohypolophus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(=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Hypolophus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mcnultyi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McNulty, 1964; McNulty &amp; Slaughter, 1968; Thurmond, 1971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Osteichthyes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Ceratodontiformes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Ceratodus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n. sp.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Pycnodontiformes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cf.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Palaeobalistum geiseri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Pycnodontidae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McNulty &amp; Slaughter, 1968; Winkler &amp; Jacobs, 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Semionotiformes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Lepidotes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sp.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McNulty &amp; Slaughter, 1968; Winkler &amp; Jacobs, 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Amiiformes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Amiiformes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Winkler &amp; Jacobs, 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Tetraodontiformes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  <a:r>
                        <a:rPr lang="en-US" sz="1100" b="0" i="1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Stephanodus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Salmoniformes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Enchodus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McNulty &amp; Slaughter, 1968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Lissamphibia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Caudata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?Cryptobranchidae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Caudata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Winkler &amp; Jacobs, 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Anura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Winkler &amp; Jacobs, 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8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Reptilia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Chelonia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Glyptops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Trionychidae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Squamata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Lacertilia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Winkler &amp; Jacobs, 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Serpentes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Winkler &amp; Jacobs, 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Crocodylia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Woodbinesuchus byersmauricei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1997a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Bernessartia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1997a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Terminonaris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cf.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T. robusta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Adams et al., 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Crocodylia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n. sp.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Dinosauria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Theropoda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cf.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Richardoestesia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1997a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Dromaeosauridae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cf.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Acrocanthosaurus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Theropoda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1997a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Fuscinapedis woodbinensis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1997b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Ornithischia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Nodosauridae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1997a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Protohadros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Head, 1998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Hadrosauridae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1997a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Caririchnium protohadrosaurichnos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1997b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Enantiornithes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Flexomornis howei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Tykoski &amp; Fiorillo, 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Magnoavipes lowei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1997b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Mammalia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Multituberculata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Taeniolaboidea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McNulty &amp; Slaughter, 1969; Krause &amp; Baird, 1979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Marsupialia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Marsupialia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Winkler et al., 1995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Eutheria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Eutheria indet.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McNulty &amp; Slaughter, 1969; Krause &amp; Baird, 1979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*Ichnotaxon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5783592" y="15013523"/>
            <a:ext cx="3844161" cy="6740052"/>
            <a:chOff x="35862035" y="17991730"/>
            <a:chExt cx="2926080" cy="5130360"/>
          </a:xfrm>
        </p:grpSpPr>
        <p:sp>
          <p:nvSpPr>
            <p:cNvPr id="82" name="Text Box 19974"/>
            <p:cNvSpPr txBox="1">
              <a:spLocks noChangeArrowheads="1"/>
            </p:cNvSpPr>
            <p:nvPr/>
          </p:nvSpPr>
          <p:spPr bwMode="auto">
            <a:xfrm>
              <a:off x="35869256" y="21557890"/>
              <a:ext cx="2918859" cy="15642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dirty="0" smtClean="0">
                  <a:effectLst/>
                </a:rPr>
                <a:t>Cf</a:t>
              </a:r>
              <a:r>
                <a:rPr lang="en-US" sz="1800" b="1" i="1" dirty="0" smtClean="0">
                  <a:effectLst/>
                </a:rPr>
                <a:t>. Protohadros byrdi </a:t>
              </a:r>
              <a:r>
                <a:rPr lang="en-US" sz="1800" dirty="0" smtClean="0">
                  <a:effectLst/>
                </a:rPr>
                <a:t>shed tooth.  Currently all diagnostic hadrosaur skeletal material from the Woodbine is attributed to </a:t>
              </a:r>
              <a:r>
                <a:rPr lang="en-US" sz="1800" i="1" dirty="0" smtClean="0">
                  <a:effectLst/>
                </a:rPr>
                <a:t>Protohadros</a:t>
              </a:r>
              <a:r>
                <a:rPr lang="en-US" sz="1800" i="1" dirty="0">
                  <a:effectLst/>
                </a:rPr>
                <a:t> </a:t>
              </a:r>
              <a:r>
                <a:rPr lang="en-US" sz="1800" dirty="0" smtClean="0">
                  <a:effectLst/>
                </a:rPr>
                <a:t>(Weishampel et al., 2004) but teeth from two distinct morphotypes are present (Lee, 1997, a) (scale bar = 1cm).</a:t>
              </a:r>
              <a:endParaRPr lang="en-US" sz="1800" b="1" dirty="0">
                <a:effectLst/>
              </a:endParaRPr>
            </a:p>
          </p:txBody>
        </p: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35862035" y="17991730"/>
              <a:ext cx="2926080" cy="3566160"/>
              <a:chOff x="32826960" y="18196560"/>
              <a:chExt cx="2926080" cy="3566160"/>
            </a:xfrm>
          </p:grpSpPr>
          <p:pic>
            <p:nvPicPr>
              <p:cNvPr id="16" name="Picture 3" descr="C:\Users\Geb\Documents\Paleo work\Presentations, meetings\2011 GSA SE AAS\for Mark\post\DSC06071.JP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79" t="6706" r="1737" b="7156"/>
              <a:stretch/>
            </p:blipFill>
            <p:spPr bwMode="auto">
              <a:xfrm>
                <a:off x="32826960" y="18196560"/>
                <a:ext cx="2926080" cy="3566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 bwMode="auto">
              <a:xfrm>
                <a:off x="35177724" y="19589107"/>
                <a:ext cx="114300" cy="909121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8418584" y="11364360"/>
            <a:ext cx="4701329" cy="4256640"/>
            <a:chOff x="13364661" y="11376916"/>
            <a:chExt cx="3045834" cy="2757735"/>
          </a:xfrm>
        </p:grpSpPr>
        <p:pic>
          <p:nvPicPr>
            <p:cNvPr id="22" name="Picture 4" descr="C:\Users\Geb\Documents\Paleo work\Presentations, meetings\2011 GSA SE AAS\for Mark\post\DSC06099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4662" y="11376916"/>
              <a:ext cx="3045833" cy="19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 Box 19974"/>
            <p:cNvSpPr txBox="1">
              <a:spLocks noChangeArrowheads="1"/>
            </p:cNvSpPr>
            <p:nvPr/>
          </p:nvSpPr>
          <p:spPr bwMode="auto">
            <a:xfrm>
              <a:off x="13364661" y="13314181"/>
              <a:ext cx="3045833" cy="82047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dirty="0" smtClean="0">
                  <a:effectLst/>
                </a:rPr>
                <a:t>Lepidotes </a:t>
              </a:r>
              <a:r>
                <a:rPr lang="en-US" sz="1800" b="1" dirty="0" smtClean="0">
                  <a:effectLst/>
                </a:rPr>
                <a:t>sp. </a:t>
              </a:r>
              <a:r>
                <a:rPr lang="en-US" sz="1800" dirty="0" smtClean="0">
                  <a:effectLst/>
                </a:rPr>
                <a:t>flank scale. A holostean fish common in the Aptian-Albian Twin Mountains and Antlers Formations (Winkler et al., 1989) (scale bar = 1cm).</a:t>
              </a:r>
              <a:endParaRPr lang="en-US" sz="1800" b="1" dirty="0">
                <a:effectLst/>
              </a:endParaRPr>
            </a:p>
          </p:txBody>
        </p:sp>
        <p:sp>
          <p:nvSpPr>
            <p:cNvPr id="88" name="Rectangle 87"/>
            <p:cNvSpPr>
              <a:spLocks noChangeAspect="1"/>
            </p:cNvSpPr>
            <p:nvPr/>
          </p:nvSpPr>
          <p:spPr bwMode="auto">
            <a:xfrm rot="5400000">
              <a:off x="14821662" y="12463514"/>
              <a:ext cx="70524" cy="130794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40629635" y="16053399"/>
            <a:ext cx="3953988" cy="5700174"/>
            <a:chOff x="27835769" y="18988446"/>
            <a:chExt cx="3051724" cy="4399446"/>
          </a:xfrm>
        </p:grpSpPr>
        <p:sp>
          <p:nvSpPr>
            <p:cNvPr id="86" name="Text Box 19974"/>
            <p:cNvSpPr txBox="1">
              <a:spLocks noChangeArrowheads="1"/>
            </p:cNvSpPr>
            <p:nvPr/>
          </p:nvSpPr>
          <p:spPr bwMode="auto">
            <a:xfrm>
              <a:off x="27835769" y="22282571"/>
              <a:ext cx="3051724" cy="110532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dirty="0" smtClean="0">
                  <a:effectLst/>
                </a:rPr>
                <a:t>Crocodylia n. sp. </a:t>
              </a:r>
              <a:r>
                <a:rPr lang="en-US" sz="1800" dirty="0" smtClean="0">
                  <a:effectLst/>
                </a:rPr>
                <a:t>Teeth and osteoderms from a large crocodilian are associated with cranial and postcranial material from a new gonio-pholid. (scale bar = 1cm).</a:t>
              </a:r>
              <a:endParaRPr lang="en-US" sz="1800" b="1" dirty="0">
                <a:effectLst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7835769" y="18988446"/>
              <a:ext cx="3051724" cy="3294125"/>
              <a:chOff x="33756600" y="6396406"/>
              <a:chExt cx="2410301" cy="2841319"/>
            </a:xfrm>
          </p:grpSpPr>
          <p:pic>
            <p:nvPicPr>
              <p:cNvPr id="24" name="Picture 5" descr="C:\Users\Geb\Documents\Paleo work\Presentations, meetings\2011 GSA SE AAS\for Mark\post\DSC06087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56600" y="6396406"/>
                <a:ext cx="2410301" cy="2841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Rectangle 90"/>
              <p:cNvSpPr>
                <a:spLocks noChangeAspect="1"/>
              </p:cNvSpPr>
              <p:nvPr/>
            </p:nvSpPr>
            <p:spPr bwMode="auto">
              <a:xfrm>
                <a:off x="35602329" y="7974261"/>
                <a:ext cx="63722" cy="506828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5116186" y="9982200"/>
            <a:ext cx="4580822" cy="4721562"/>
            <a:chOff x="25163513" y="6934200"/>
            <a:chExt cx="3658410" cy="3770810"/>
          </a:xfrm>
        </p:grpSpPr>
        <p:sp>
          <p:nvSpPr>
            <p:cNvPr id="66" name="Text Box 19974"/>
            <p:cNvSpPr txBox="1">
              <a:spLocks noChangeArrowheads="1"/>
            </p:cNvSpPr>
            <p:nvPr/>
          </p:nvSpPr>
          <p:spPr bwMode="auto">
            <a:xfrm>
              <a:off x="25163513" y="10140208"/>
              <a:ext cx="3658409" cy="5648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dirty="0" smtClean="0">
                  <a:effectLst/>
                </a:rPr>
                <a:t>Ceratodus </a:t>
              </a:r>
              <a:r>
                <a:rPr lang="en-US" sz="1800" b="1" dirty="0" smtClean="0">
                  <a:effectLst/>
                </a:rPr>
                <a:t>nov. sp. </a:t>
              </a:r>
              <a:r>
                <a:rPr lang="en-US" sz="1800" dirty="0" smtClean="0">
                  <a:effectLst/>
                </a:rPr>
                <a:t>lungfish</a:t>
              </a:r>
              <a:r>
                <a:rPr lang="en-US" sz="1800" b="1" dirty="0" smtClean="0">
                  <a:effectLst/>
                </a:rPr>
                <a:t> </a:t>
              </a:r>
              <a:r>
                <a:rPr lang="en-US" sz="1800" dirty="0" smtClean="0">
                  <a:effectLst/>
                </a:rPr>
                <a:t>tooth plate (Main et al., in press) (scale bar = 1cm).</a:t>
              </a:r>
              <a:endParaRPr lang="en-US" sz="1800" b="1" dirty="0">
                <a:effectLst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5163514" y="6934200"/>
              <a:ext cx="3658409" cy="3187010"/>
              <a:chOff x="29802552" y="7588362"/>
              <a:chExt cx="2609123" cy="1870163"/>
            </a:xfrm>
          </p:grpSpPr>
          <p:pic>
            <p:nvPicPr>
              <p:cNvPr id="28" name="Picture 6" descr="C:\Users\Geb\Documents\Paleo work\Presentations, meetings\2011 GSA SE AAS\for Mark\post\DSC0610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2552" y="7588362"/>
                <a:ext cx="2609123" cy="1870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Rectangle 94"/>
              <p:cNvSpPr/>
              <p:nvPr/>
            </p:nvSpPr>
            <p:spPr bwMode="auto">
              <a:xfrm rot="5400000">
                <a:off x="30433407" y="8782424"/>
                <a:ext cx="51092" cy="909121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3324719" y="6083351"/>
            <a:ext cx="4095750" cy="6955051"/>
            <a:chOff x="26308050" y="13999949"/>
            <a:chExt cx="4095750" cy="6955051"/>
          </a:xfrm>
        </p:grpSpPr>
        <p:pic>
          <p:nvPicPr>
            <p:cNvPr id="1032" name="Picture 8" descr="C:\Users\Geb\Documents\Paleo work\Presentations, meetings\2011 GSA SE AAS\for Mark\post\DSC06117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8050" y="13999949"/>
              <a:ext cx="4095750" cy="327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 Box 19974"/>
            <p:cNvSpPr txBox="1">
              <a:spLocks noChangeArrowheads="1"/>
            </p:cNvSpPr>
            <p:nvPr/>
          </p:nvSpPr>
          <p:spPr bwMode="auto">
            <a:xfrm>
              <a:off x="26308050" y="17275104"/>
              <a:ext cx="4095750" cy="367989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dirty="0" smtClean="0">
                  <a:effectLst/>
                </a:rPr>
                <a:t>Hybodus </a:t>
              </a:r>
              <a:r>
                <a:rPr lang="en-US" sz="1800" b="1" dirty="0" smtClean="0">
                  <a:effectLst/>
                </a:rPr>
                <a:t>sp. </a:t>
              </a:r>
              <a:r>
                <a:rPr lang="en-US" sz="1800" dirty="0" smtClean="0">
                  <a:effectLst/>
                </a:rPr>
                <a:t>cephalic</a:t>
              </a:r>
              <a:r>
                <a:rPr lang="en-US" sz="1800" b="1" dirty="0" smtClean="0">
                  <a:effectLst/>
                </a:rPr>
                <a:t> </a:t>
              </a:r>
              <a:r>
                <a:rPr lang="en-US" sz="1800" dirty="0" smtClean="0">
                  <a:effectLst/>
                </a:rPr>
                <a:t>spine, lateral view.  This benthic chondrichthyan genus had an extensive Laurasian distribution (Williamson et al., 1993) as well as a wide temporal range from the Permian through the latest Cretaceous (Beavan &amp; Russell, 1999; Becker et al., 2004; Romer, 1958). It is known from the Aptian-Albian of north-central Texas (Winkler et al., 1989) and is common in marine and freshwater near shore environments (Thurmond, 1971; Winkler et al., 1990) (scale bar = 1cm).</a:t>
              </a:r>
              <a:endParaRPr lang="en-US" sz="1800" b="1" dirty="0">
                <a:effectLst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 rot="5400000">
              <a:off x="28307228" y="16132486"/>
              <a:ext cx="97392" cy="127473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2543447" y="2079233"/>
            <a:ext cx="4599837" cy="5641695"/>
            <a:chOff x="9719962" y="17789758"/>
            <a:chExt cx="4063011" cy="4983278"/>
          </a:xfrm>
        </p:grpSpPr>
        <p:sp>
          <p:nvSpPr>
            <p:cNvPr id="80" name="Text Box 19974"/>
            <p:cNvSpPr txBox="1">
              <a:spLocks noChangeArrowheads="1"/>
            </p:cNvSpPr>
            <p:nvPr/>
          </p:nvSpPr>
          <p:spPr bwMode="auto">
            <a:xfrm>
              <a:off x="9726311" y="21353456"/>
              <a:ext cx="4056661" cy="141958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dirty="0" smtClean="0">
                  <a:effectLst/>
                </a:rPr>
                <a:t>Trionychidae indet. </a:t>
              </a:r>
              <a:r>
                <a:rPr lang="en-US" sz="1800" dirty="0" smtClean="0">
                  <a:effectLst/>
                </a:rPr>
                <a:t>Turtle shell fragments with characteristic sculpture pattern. Trionychids are carnivorous, freshwater, extant, cosmopolitan taxa originating in the Berriasian (Evans et al., 1998) (scale bar = 1cm).</a:t>
              </a:r>
              <a:endParaRPr lang="en-US" sz="1800" b="1" dirty="0">
                <a:effectLst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9719962" y="17789758"/>
              <a:ext cx="4063011" cy="3559600"/>
              <a:chOff x="13732229" y="18108400"/>
              <a:chExt cx="4063011" cy="3559600"/>
            </a:xfrm>
          </p:grpSpPr>
          <p:pic>
            <p:nvPicPr>
              <p:cNvPr id="1033" name="Picture 9" descr="C:\Users\Geb\Documents\Paleo work\Presentations, meetings\2011 GSA SE AAS\for Mark\post\DSC06131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32229" y="18108400"/>
                <a:ext cx="4063011" cy="355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Rectangle 101"/>
              <p:cNvSpPr/>
              <p:nvPr/>
            </p:nvSpPr>
            <p:spPr bwMode="auto">
              <a:xfrm rot="5400000">
                <a:off x="15649417" y="20633447"/>
                <a:ext cx="97392" cy="1392481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0475086" y="14147686"/>
            <a:ext cx="4352417" cy="5261864"/>
            <a:chOff x="19988486" y="6883173"/>
            <a:chExt cx="3385242" cy="4092595"/>
          </a:xfrm>
        </p:grpSpPr>
        <p:pic>
          <p:nvPicPr>
            <p:cNvPr id="1034" name="Picture 10" descr="C:\Users\Geb\Documents\Paleo work\Presentations, meetings\2011 GSA SE AAS\for Mark\post\prearticular_2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8486" y="6883173"/>
              <a:ext cx="3385238" cy="268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 Box 19974"/>
            <p:cNvSpPr txBox="1">
              <a:spLocks noChangeArrowheads="1"/>
            </p:cNvSpPr>
            <p:nvPr/>
          </p:nvSpPr>
          <p:spPr bwMode="auto">
            <a:xfrm>
              <a:off x="19988489" y="9538101"/>
              <a:ext cx="3385239" cy="143766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dirty="0" smtClean="0">
                  <a:effectLst/>
                </a:rPr>
                <a:t>Cf. </a:t>
              </a:r>
              <a:r>
                <a:rPr lang="en-US" sz="1800" b="1" i="1" dirty="0">
                  <a:effectLst/>
                </a:rPr>
                <a:t>P</a:t>
              </a:r>
              <a:r>
                <a:rPr lang="en-US" sz="1800" b="1" i="1" dirty="0" smtClean="0">
                  <a:effectLst/>
                </a:rPr>
                <a:t>alaeobalistum geiseri </a:t>
              </a:r>
              <a:r>
                <a:rPr lang="en-US" sz="1800" dirty="0" smtClean="0">
                  <a:effectLst/>
                </a:rPr>
                <a:t>prearticular.  A pycnodont fish with flat, low-crowned crushing teeth.  </a:t>
              </a:r>
              <a:r>
                <a:rPr lang="en-US" sz="1800" i="1" dirty="0" smtClean="0">
                  <a:effectLst/>
                </a:rPr>
                <a:t>P. geiseri </a:t>
              </a:r>
              <a:r>
                <a:rPr lang="en-US" sz="1800" dirty="0" smtClean="0">
                  <a:effectLst/>
                </a:rPr>
                <a:t>is previously known from the Albian-Albian Twin Mountains Formation in Texas</a:t>
              </a:r>
              <a:r>
                <a:rPr lang="en-US" sz="1800" dirty="0">
                  <a:effectLst/>
                </a:rPr>
                <a:t> </a:t>
              </a:r>
              <a:r>
                <a:rPr lang="en-US" sz="1800" dirty="0" smtClean="0">
                  <a:effectLst/>
                </a:rPr>
                <a:t>(Thurmond, 1974) (scale bar = 1cm).</a:t>
              </a:r>
              <a:endParaRPr lang="en-US" sz="1800" b="1" dirty="0">
                <a:effectLst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 rot="5400000">
              <a:off x="21511281" y="8699207"/>
              <a:ext cx="97391" cy="105755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28224403" y="5903461"/>
            <a:ext cx="5422703" cy="4612139"/>
            <a:chOff x="30785709" y="12583899"/>
            <a:chExt cx="4593367" cy="3906769"/>
          </a:xfrm>
        </p:grpSpPr>
        <p:sp>
          <p:nvSpPr>
            <p:cNvPr id="84" name="Text Box 19974"/>
            <p:cNvSpPr txBox="1">
              <a:spLocks noChangeArrowheads="1"/>
            </p:cNvSpPr>
            <p:nvPr/>
          </p:nvSpPr>
          <p:spPr bwMode="auto">
            <a:xfrm>
              <a:off x="30800827" y="15416000"/>
              <a:ext cx="4578249" cy="107466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dirty="0" smtClean="0">
                  <a:effectLst/>
                </a:rPr>
                <a:t>Onchopristis dunklei</a:t>
              </a:r>
              <a:r>
                <a:rPr lang="en-US" sz="1800" b="1" i="1" dirty="0">
                  <a:effectLst/>
                </a:rPr>
                <a:t> </a:t>
              </a:r>
              <a:r>
                <a:rPr lang="en-US" sz="1800" dirty="0" smtClean="0">
                  <a:effectLst/>
                </a:rPr>
                <a:t>rostral tooth. The presence of 3 to 5 distal barbs on the posterior margin distinguishes this species from </a:t>
              </a:r>
              <a:r>
                <a:rPr lang="en-US" sz="1800" i="1" dirty="0" smtClean="0">
                  <a:effectLst/>
                </a:rPr>
                <a:t>O. numidus</a:t>
              </a:r>
              <a:r>
                <a:rPr lang="en-US" sz="1800" dirty="0" smtClean="0">
                  <a:effectLst/>
                </a:rPr>
                <a:t> (McNulty &amp; Slaughter, 1962) (scale bar = 1cm).</a:t>
              </a:r>
              <a:endParaRPr lang="en-US" sz="1800" b="1" dirty="0">
                <a:effectLst/>
              </a:endParaRPr>
            </a:p>
          </p:txBody>
        </p:sp>
        <p:pic>
          <p:nvPicPr>
            <p:cNvPr id="1035" name="Picture 11" descr="C:\Users\Geb\Documents\Paleo work\Presentations, meetings\2011 GSA SE AAS\for Mark\post\tt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5709" y="12583899"/>
              <a:ext cx="4555463" cy="283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Rectangle 109"/>
            <p:cNvSpPr/>
            <p:nvPr/>
          </p:nvSpPr>
          <p:spPr bwMode="auto">
            <a:xfrm rot="5400000">
              <a:off x="32899082" y="13657464"/>
              <a:ext cx="84540" cy="238524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758375" y="22390007"/>
            <a:ext cx="5153835" cy="4622494"/>
            <a:chOff x="35758375" y="22390007"/>
            <a:chExt cx="5153835" cy="4622494"/>
          </a:xfrm>
        </p:grpSpPr>
        <p:sp>
          <p:nvSpPr>
            <p:cNvPr id="22990" name="Text Box 17870"/>
            <p:cNvSpPr txBox="1">
              <a:spLocks noChangeArrowheads="1"/>
            </p:cNvSpPr>
            <p:nvPr/>
          </p:nvSpPr>
          <p:spPr bwMode="auto">
            <a:xfrm>
              <a:off x="39295388" y="23739475"/>
              <a:ext cx="17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39" name="Group 38"/>
            <p:cNvGrpSpPr>
              <a:grpSpLocks noChangeAspect="1"/>
            </p:cNvGrpSpPr>
            <p:nvPr/>
          </p:nvGrpSpPr>
          <p:grpSpPr>
            <a:xfrm>
              <a:off x="35758375" y="22390007"/>
              <a:ext cx="5153835" cy="4622494"/>
              <a:chOff x="18122623" y="20183002"/>
              <a:chExt cx="3437353" cy="3082975"/>
            </a:xfrm>
          </p:grpSpPr>
          <p:sp>
            <p:nvSpPr>
              <p:cNvPr id="81" name="Text Box 19974"/>
              <p:cNvSpPr txBox="1">
                <a:spLocks noChangeArrowheads="1"/>
              </p:cNvSpPr>
              <p:nvPr/>
            </p:nvSpPr>
            <p:spPr bwMode="auto">
              <a:xfrm>
                <a:off x="18122623" y="22830785"/>
                <a:ext cx="3437353" cy="435192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b="1" dirty="0" smtClean="0">
                    <a:effectLst/>
                  </a:rPr>
                  <a:t>Dromaeosauridae indet. </a:t>
                </a:r>
                <a:r>
                  <a:rPr lang="en-US" sz="1800" dirty="0" smtClean="0">
                    <a:effectLst/>
                  </a:rPr>
                  <a:t>tooth (scale bar = 1cm; inset in mm).</a:t>
                </a:r>
                <a:endParaRPr lang="en-US" sz="1800" b="1" dirty="0">
                  <a:effectLst/>
                </a:endParaRPr>
              </a:p>
            </p:txBody>
          </p:sp>
          <p:pic>
            <p:nvPicPr>
              <p:cNvPr id="38" name="Picture 12" descr="C:\Users\Geb\Documents\Paleo work\Presentations, meetings\2011 GSA SE AAS\New folder\Main&amp;NotoFig2-revised - Copy.tif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22623" y="20183002"/>
                <a:ext cx="3437353" cy="2647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36020131" y="27441378"/>
            <a:ext cx="4609504" cy="5241323"/>
            <a:chOff x="9905560" y="23726404"/>
            <a:chExt cx="4039040" cy="4430214"/>
          </a:xfrm>
        </p:grpSpPr>
        <p:pic>
          <p:nvPicPr>
            <p:cNvPr id="1037" name="Picture 13" descr="C:\Users\Geb\Documents\Paleo work\Presentations, meetings\2011 GSA SE AAS\New folder\Main&amp;NotoFig2 Acrocanthosaurus.tif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7330" y="23726404"/>
              <a:ext cx="4017269" cy="3805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 Box 19974"/>
            <p:cNvSpPr txBox="1">
              <a:spLocks noChangeArrowheads="1"/>
            </p:cNvSpPr>
            <p:nvPr/>
          </p:nvSpPr>
          <p:spPr bwMode="auto">
            <a:xfrm>
              <a:off x="9905560" y="27531809"/>
              <a:ext cx="4039040" cy="624809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dirty="0" smtClean="0">
                  <a:effectLst/>
                </a:rPr>
                <a:t>Cf. </a:t>
              </a:r>
              <a:r>
                <a:rPr lang="en-US" sz="1800" b="1" i="1" dirty="0" smtClean="0">
                  <a:effectLst/>
                </a:rPr>
                <a:t>Acrocanthosaurus </a:t>
              </a:r>
              <a:r>
                <a:rPr lang="en-US" sz="1800" b="1" dirty="0" smtClean="0">
                  <a:effectLst/>
                </a:rPr>
                <a:t>sp. </a:t>
              </a:r>
              <a:r>
                <a:rPr lang="en-US" sz="1800" dirty="0" smtClean="0">
                  <a:effectLst/>
                </a:rPr>
                <a:t>Partial tooth (scale bar = 1cm; inset in mm).</a:t>
              </a:r>
              <a:endParaRPr lang="en-US" sz="1800" b="1" dirty="0">
                <a:effectLst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664936" y="21248463"/>
            <a:ext cx="5969078" cy="5764037"/>
            <a:chOff x="19664936" y="21248463"/>
            <a:chExt cx="5969078" cy="5764037"/>
          </a:xfrm>
        </p:grpSpPr>
        <p:grpSp>
          <p:nvGrpSpPr>
            <p:cNvPr id="49" name="Group 48"/>
            <p:cNvGrpSpPr/>
            <p:nvPr/>
          </p:nvGrpSpPr>
          <p:grpSpPr>
            <a:xfrm>
              <a:off x="19664936" y="21248463"/>
              <a:ext cx="5969078" cy="5764037"/>
              <a:chOff x="20649371" y="20240177"/>
              <a:chExt cx="5969078" cy="5764037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0649371" y="20240177"/>
                <a:ext cx="5969078" cy="5764037"/>
                <a:chOff x="20649371" y="20240177"/>
                <a:chExt cx="5969078" cy="5764037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20656092" y="20240177"/>
                  <a:ext cx="5949674" cy="4932014"/>
                  <a:chOff x="20656092" y="20240177"/>
                  <a:chExt cx="5949674" cy="4932014"/>
                </a:xfrm>
              </p:grpSpPr>
              <p:pic>
                <p:nvPicPr>
                  <p:cNvPr id="1038" name="Picture 14" descr="C:\Users\Geb\Documents\Paleo work\Presentations, meetings\2011 GSA SE AAS\for Mark\post\DSC06067.JPG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20656092" y="22738367"/>
                    <a:ext cx="2998286" cy="2433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" name="Picture 15" descr="C:\Users\Geb\Documents\Paleo work\Presentations, meetings\2011 GSA SE AAS\for Mark\post\DSC06063.JP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48910" y="22660618"/>
                    <a:ext cx="3156856" cy="25094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0" name="Picture 16" descr="C:\Users\Geb\Documents\Paleo work\Presentations, meetings\2011 GSA SE AAS\for Mark\post\DSC06065.JP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656092" y="20240177"/>
                    <a:ext cx="2982461" cy="26047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1" name="Picture 17" descr="C:\Users\Geb\Documents\Paleo work\Presentations, meetings\2011 GSA SE AAS\for Mark\post\DSC06066.JPG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635257" y="20240177"/>
                    <a:ext cx="2970509" cy="2428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6" name="Text Box 19974"/>
                <p:cNvSpPr txBox="1">
                  <a:spLocks noChangeArrowheads="1"/>
                </p:cNvSpPr>
                <p:nvPr/>
              </p:nvSpPr>
              <p:spPr bwMode="auto">
                <a:xfrm>
                  <a:off x="20649371" y="25052114"/>
                  <a:ext cx="5969078" cy="952100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800" b="1" dirty="0" smtClean="0">
                      <a:effectLst/>
                    </a:rPr>
                    <a:t>?Cryptobranchidae indet.</a:t>
                  </a:r>
                  <a:r>
                    <a:rPr lang="en-US" sz="1800" dirty="0" smtClean="0">
                      <a:effectLst/>
                    </a:rPr>
                    <a:t> vertebra in (A) left lateral, (B) anterior, (C) ventral, and (D) posterior views. (scale bar = 1cm).</a:t>
                  </a:r>
                  <a:endParaRPr lang="en-US" sz="1800" b="1" dirty="0">
                    <a:effectLst/>
                  </a:endParaRPr>
                </a:p>
              </p:txBody>
            </p:sp>
          </p:grpSp>
          <p:sp>
            <p:nvSpPr>
              <p:cNvPr id="130" name="Rectangle 129"/>
              <p:cNvSpPr>
                <a:spLocks noChangeAspect="1"/>
              </p:cNvSpPr>
              <p:nvPr/>
            </p:nvSpPr>
            <p:spPr bwMode="auto">
              <a:xfrm>
                <a:off x="23593624" y="23207040"/>
                <a:ext cx="131665" cy="1633471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066870" y="21556186"/>
              <a:ext cx="3108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A			B</a:t>
              </a:r>
              <a:endParaRPr lang="en-US" sz="1800" dirty="0">
                <a:effectLst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0048364" y="23857994"/>
              <a:ext cx="3121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</a:rPr>
                <a:t>C</a:t>
              </a:r>
              <a:r>
                <a:rPr lang="en-US" sz="1800" dirty="0" smtClean="0">
                  <a:effectLst/>
                </a:rPr>
                <a:t>			D</a:t>
              </a:r>
              <a:endParaRPr lang="en-US" sz="1800" dirty="0">
                <a:effectLst/>
              </a:endParaRPr>
            </a:p>
          </p:txBody>
        </p:sp>
      </p:grpSp>
      <p:pic>
        <p:nvPicPr>
          <p:cNvPr id="1457" name="Picture 43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578" y="16995249"/>
            <a:ext cx="9223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8144951" y="6168924"/>
            <a:ext cx="3843837" cy="7166076"/>
            <a:chOff x="17616209" y="5726768"/>
            <a:chExt cx="3843837" cy="7166076"/>
          </a:xfrm>
        </p:grpSpPr>
        <p:sp>
          <p:nvSpPr>
            <p:cNvPr id="78" name="Text Box 19974"/>
            <p:cNvSpPr txBox="1">
              <a:spLocks noChangeArrowheads="1"/>
            </p:cNvSpPr>
            <p:nvPr/>
          </p:nvSpPr>
          <p:spPr bwMode="auto">
            <a:xfrm>
              <a:off x="17616209" y="10820400"/>
              <a:ext cx="3843837" cy="207244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dirty="0" smtClean="0">
                  <a:effectLst/>
                </a:rPr>
                <a:t>Cf</a:t>
              </a:r>
              <a:r>
                <a:rPr lang="en-US" sz="1800" b="1" i="1" dirty="0" smtClean="0">
                  <a:effectLst/>
                </a:rPr>
                <a:t>. Cretodus semiplicatus</a:t>
              </a:r>
              <a:r>
                <a:rPr lang="en-US" sz="1800" b="1" dirty="0" smtClean="0">
                  <a:effectLst/>
                </a:rPr>
                <a:t> </a:t>
              </a:r>
              <a:r>
                <a:rPr lang="en-US" sz="1800" dirty="0" smtClean="0">
                  <a:effectLst/>
                </a:rPr>
                <a:t>tooth in labial view. This  lamniform shark is recognized from the Cenomanian to Turonian of Texas, and is widespread in North America, Europe, and Asia. (Schwimmer et al., 2002; Williamson et al., 1993) (scale bar = 1cm).</a:t>
              </a:r>
              <a:endParaRPr lang="en-US" sz="1800" b="1" dirty="0">
                <a:effectLst/>
              </a:endParaRPr>
            </a:p>
          </p:txBody>
        </p:sp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17616209" y="5726768"/>
              <a:ext cx="3843837" cy="5093632"/>
              <a:chOff x="17616209" y="6726238"/>
              <a:chExt cx="2432155" cy="3222952"/>
            </a:xfrm>
          </p:grpSpPr>
          <p:pic>
            <p:nvPicPr>
              <p:cNvPr id="1027" name="Picture 3" descr="C:\Users\Geb\Downloads\Round2\cretodus_6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16209" y="6726238"/>
                <a:ext cx="2432155" cy="3222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3" name="Rectangle 112"/>
              <p:cNvSpPr/>
              <p:nvPr/>
            </p:nvSpPr>
            <p:spPr bwMode="auto">
              <a:xfrm>
                <a:off x="19622961" y="7983425"/>
                <a:ext cx="97392" cy="1542908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5597477" y="15686594"/>
            <a:ext cx="3238257" cy="6372825"/>
            <a:chOff x="45597477" y="15686594"/>
            <a:chExt cx="3238257" cy="6372825"/>
          </a:xfrm>
        </p:grpSpPr>
        <p:sp>
          <p:nvSpPr>
            <p:cNvPr id="74" name="Text Box 19974"/>
            <p:cNvSpPr txBox="1">
              <a:spLocks noChangeArrowheads="1"/>
            </p:cNvSpPr>
            <p:nvPr/>
          </p:nvSpPr>
          <p:spPr bwMode="auto">
            <a:xfrm>
              <a:off x="45597477" y="19715396"/>
              <a:ext cx="3238257" cy="234402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dirty="0" smtClean="0">
                  <a:effectLst/>
                </a:rPr>
                <a:t>Woodbinesuchus  byersmauricei</a:t>
              </a:r>
              <a:r>
                <a:rPr lang="en-US" sz="1800" dirty="0" smtClean="0">
                  <a:effectLst/>
                </a:rPr>
                <a:t> tooth. Longitudinally striated, laterally compressed with distinct carinae lacking denticles. Previously known from the holotype in Tarrant County, Texas (Lee, 1997a) (scale bar = 1mm).</a:t>
              </a:r>
              <a:endParaRPr lang="en-US" sz="1800" b="1" dirty="0">
                <a:effectLst/>
              </a:endParaRPr>
            </a:p>
          </p:txBody>
        </p: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45597477" y="15686594"/>
              <a:ext cx="3223930" cy="4012001"/>
              <a:chOff x="45597477" y="16129474"/>
              <a:chExt cx="2586037" cy="3218179"/>
            </a:xfrm>
          </p:grpSpPr>
          <p:pic>
            <p:nvPicPr>
              <p:cNvPr id="1028" name="Picture 4" descr="C:\Users\Geb\Downloads\Round2\09DM07-26-01_Woodbinesuchus_tooth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97477" y="16129474"/>
                <a:ext cx="2586037" cy="32181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7" name="Rectangle 116"/>
              <p:cNvSpPr>
                <a:spLocks noChangeAspect="1"/>
              </p:cNvSpPr>
              <p:nvPr/>
            </p:nvSpPr>
            <p:spPr bwMode="auto">
              <a:xfrm>
                <a:off x="45872400" y="17806764"/>
                <a:ext cx="104533" cy="76132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9039</TotalTime>
  <Words>2116</Words>
  <Application>Microsoft Office PowerPoint</Application>
  <PresentationFormat>Custom</PresentationFormat>
  <Paragraphs>199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SVDM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Geb Bennett</dc:creator>
  <cp:lastModifiedBy>Geb</cp:lastModifiedBy>
  <cp:revision>445</cp:revision>
  <dcterms:created xsi:type="dcterms:W3CDTF">2004-10-27T16:37:33Z</dcterms:created>
  <dcterms:modified xsi:type="dcterms:W3CDTF">2011-03-20T22:45:50Z</dcterms:modified>
</cp:coreProperties>
</file>